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7" r:id="rId2"/>
    <p:sldId id="258" r:id="rId3"/>
    <p:sldId id="259" r:id="rId4"/>
    <p:sldId id="260" r:id="rId5"/>
    <p:sldId id="261" r:id="rId6"/>
    <p:sldId id="262" r:id="rId7"/>
    <p:sldId id="278" r:id="rId8"/>
    <p:sldId id="263" r:id="rId9"/>
    <p:sldId id="264" r:id="rId10"/>
    <p:sldId id="279"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3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922704-BD35-4546-84DA-DD26ACB0E928}" type="datetimeFigureOut">
              <a:rPr lang="en-US" smtClean="0"/>
              <a:t>12/9/2020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3572C6-EAAE-425B-B887-4AB5B29940D7}" type="slidenum">
              <a:rPr lang="en-US" smtClean="0"/>
              <a:t>‹#›</a:t>
            </a:fld>
            <a:endParaRPr lang="en-US"/>
          </a:p>
        </p:txBody>
      </p:sp>
    </p:spTree>
    <p:extLst>
      <p:ext uri="{BB962C8B-B14F-4D97-AF65-F5344CB8AC3E}">
        <p14:creationId xmlns:p14="http://schemas.microsoft.com/office/powerpoint/2010/main" val="3047982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3808678-1911-4BA3-8522-7E1715ED13A3}" type="datetime1">
              <a:rPr lang="en-US" smtClean="0"/>
              <a:t>12/9/2020</a:t>
            </a:fld>
            <a:endParaRPr lang="en-US"/>
          </a:p>
        </p:txBody>
      </p:sp>
      <p:sp>
        <p:nvSpPr>
          <p:cNvPr id="5" name="Footer Placeholder 4"/>
          <p:cNvSpPr>
            <a:spLocks noGrp="1"/>
          </p:cNvSpPr>
          <p:nvPr>
            <p:ph type="ftr" sz="quarter" idx="11"/>
          </p:nvPr>
        </p:nvSpPr>
        <p:spPr/>
        <p:txBody>
          <a:bodyPr/>
          <a:lstStyle/>
          <a:p>
            <a:r>
              <a:rPr lang="en-US"/>
              <a:t>Eng.301 Unit 6 Lesson 3 Reading Habits</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F3519F-2865-469A-A5AE-F4BB129B4B9F}" type="datetime1">
              <a:rPr lang="en-US" smtClean="0"/>
              <a:t>12/9/2020</a:t>
            </a:fld>
            <a:endParaRPr lang="en-US"/>
          </a:p>
        </p:txBody>
      </p:sp>
      <p:sp>
        <p:nvSpPr>
          <p:cNvPr id="5" name="Footer Placeholder 4"/>
          <p:cNvSpPr>
            <a:spLocks noGrp="1"/>
          </p:cNvSpPr>
          <p:nvPr>
            <p:ph type="ftr" sz="quarter" idx="11"/>
          </p:nvPr>
        </p:nvSpPr>
        <p:spPr/>
        <p:txBody>
          <a:bodyPr/>
          <a:lstStyle/>
          <a:p>
            <a:r>
              <a:rPr lang="en-US"/>
              <a:t>Eng.301 Unit 6 Lesson 3 Reading Habits</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893D66-B2E1-4955-A2B4-EB218224F257}" type="datetime1">
              <a:rPr lang="en-US" smtClean="0"/>
              <a:t>12/9/2020</a:t>
            </a:fld>
            <a:endParaRPr lang="en-US"/>
          </a:p>
        </p:txBody>
      </p:sp>
      <p:sp>
        <p:nvSpPr>
          <p:cNvPr id="5" name="Footer Placeholder 4"/>
          <p:cNvSpPr>
            <a:spLocks noGrp="1"/>
          </p:cNvSpPr>
          <p:nvPr>
            <p:ph type="ftr" sz="quarter" idx="11"/>
          </p:nvPr>
        </p:nvSpPr>
        <p:spPr/>
        <p:txBody>
          <a:bodyPr/>
          <a:lstStyle/>
          <a:p>
            <a:r>
              <a:rPr lang="en-US"/>
              <a:t>Eng.301 Unit 6 Lesson 3 Reading Habits</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0B27D4-F789-4291-8CC8-40E44B67CF16}" type="datetime1">
              <a:rPr lang="en-US" smtClean="0"/>
              <a:t>12/9/2020</a:t>
            </a:fld>
            <a:endParaRPr lang="en-US"/>
          </a:p>
        </p:txBody>
      </p:sp>
      <p:sp>
        <p:nvSpPr>
          <p:cNvPr id="5" name="Footer Placeholder 4"/>
          <p:cNvSpPr>
            <a:spLocks noGrp="1"/>
          </p:cNvSpPr>
          <p:nvPr>
            <p:ph type="ftr" sz="quarter" idx="11"/>
          </p:nvPr>
        </p:nvSpPr>
        <p:spPr/>
        <p:txBody>
          <a:bodyPr/>
          <a:lstStyle/>
          <a:p>
            <a:r>
              <a:rPr lang="en-US"/>
              <a:t>Eng.301 Unit 6 Lesson 3 Reading Habits</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
        <p:nvSpPr>
          <p:cNvPr id="7" name="TextBox 6">
            <a:extLst>
              <a:ext uri="{FF2B5EF4-FFF2-40B4-BE49-F238E27FC236}">
                <a16:creationId xmlns:a16="http://schemas.microsoft.com/office/drawing/2014/main" xmlns="" id="{1C597E4E-8C5C-4AA1-9716-197B00329E25}"/>
              </a:ext>
            </a:extLst>
          </p:cNvPr>
          <p:cNvSpPr txBox="1"/>
          <p:nvPr userDrawn="1"/>
        </p:nvSpPr>
        <p:spPr>
          <a:xfrm>
            <a:off x="44116" y="1072"/>
            <a:ext cx="3885586" cy="369332"/>
          </a:xfrm>
          <a:prstGeom prst="rect">
            <a:avLst/>
          </a:prstGeom>
          <a:noFill/>
        </p:spPr>
        <p:txBody>
          <a:bodyPr wrap="square" rtlCol="0">
            <a:spAutoFit/>
          </a:bodyPr>
          <a:lstStyle/>
          <a:p>
            <a:r>
              <a:rPr lang="en-US" dirty="0">
                <a:effectLst>
                  <a:outerShdw blurRad="38100" dist="38100" dir="2700000" algn="tl">
                    <a:srgbClr val="000000">
                      <a:alpha val="43137"/>
                    </a:srgbClr>
                  </a:outerShdw>
                </a:effectLst>
                <a:latin typeface="+mj-lt"/>
                <a:cs typeface="Sultan bold" pitchFamily="2" charset="-78"/>
              </a:rPr>
              <a:t>Eng.301 Unit 6 Lesson 3 Reading Habits</a:t>
            </a:r>
            <a:endParaRPr lang="en-GB" dirty="0">
              <a:effectLst>
                <a:outerShdw blurRad="38100" dist="38100" dir="2700000" algn="tl">
                  <a:srgbClr val="000000">
                    <a:alpha val="43137"/>
                  </a:srgbClr>
                </a:outerShdw>
              </a:effectLst>
              <a:latin typeface="+mj-lt"/>
              <a:cs typeface="Sultan bold" pitchFamily="2" charset="-78"/>
            </a:endParaRPr>
          </a:p>
        </p:txBody>
      </p:sp>
    </p:spTree>
    <p:extLst>
      <p:ext uri="{BB962C8B-B14F-4D97-AF65-F5344CB8AC3E}">
        <p14:creationId xmlns:p14="http://schemas.microsoft.com/office/powerpoint/2010/main" val="410774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B313B1-0345-4228-B16E-D3840F5A85B3}" type="datetime1">
              <a:rPr lang="en-US" smtClean="0"/>
              <a:t>12/9/2020</a:t>
            </a:fld>
            <a:endParaRPr lang="en-US"/>
          </a:p>
        </p:txBody>
      </p:sp>
      <p:sp>
        <p:nvSpPr>
          <p:cNvPr id="5" name="Footer Placeholder 4"/>
          <p:cNvSpPr>
            <a:spLocks noGrp="1"/>
          </p:cNvSpPr>
          <p:nvPr>
            <p:ph type="ftr" sz="quarter" idx="11"/>
          </p:nvPr>
        </p:nvSpPr>
        <p:spPr/>
        <p:txBody>
          <a:bodyPr/>
          <a:lstStyle/>
          <a:p>
            <a:r>
              <a:rPr lang="en-US"/>
              <a:t>Eng.301 Unit 6 Lesson 3 Reading Habits</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74FDAA-1EFE-45BF-9C11-1DAA8614EBDE}" type="datetime1">
              <a:rPr lang="en-US" smtClean="0"/>
              <a:t>12/9/2020</a:t>
            </a:fld>
            <a:endParaRPr lang="en-US"/>
          </a:p>
        </p:txBody>
      </p:sp>
      <p:sp>
        <p:nvSpPr>
          <p:cNvPr id="6" name="Footer Placeholder 5"/>
          <p:cNvSpPr>
            <a:spLocks noGrp="1"/>
          </p:cNvSpPr>
          <p:nvPr>
            <p:ph type="ftr" sz="quarter" idx="11"/>
          </p:nvPr>
        </p:nvSpPr>
        <p:spPr/>
        <p:txBody>
          <a:bodyPr/>
          <a:lstStyle/>
          <a:p>
            <a:r>
              <a:rPr lang="en-US"/>
              <a:t>Eng.301 Unit 6 Lesson 3 Reading Habits</a:t>
            </a:r>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FA5BF5-A9F9-4282-A0CC-9B8480959154}" type="datetime1">
              <a:rPr lang="en-US" smtClean="0"/>
              <a:t>12/9/2020</a:t>
            </a:fld>
            <a:endParaRPr lang="en-US"/>
          </a:p>
        </p:txBody>
      </p:sp>
      <p:sp>
        <p:nvSpPr>
          <p:cNvPr id="8" name="Footer Placeholder 7"/>
          <p:cNvSpPr>
            <a:spLocks noGrp="1"/>
          </p:cNvSpPr>
          <p:nvPr>
            <p:ph type="ftr" sz="quarter" idx="11"/>
          </p:nvPr>
        </p:nvSpPr>
        <p:spPr/>
        <p:txBody>
          <a:bodyPr/>
          <a:lstStyle/>
          <a:p>
            <a:r>
              <a:rPr lang="en-US"/>
              <a:t>Eng.301 Unit 6 Lesson 3 Reading Habits</a:t>
            </a:r>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87A2BC-FE60-42CF-B2D0-45720FA2A297}" type="datetime1">
              <a:rPr lang="en-US" smtClean="0"/>
              <a:t>12/9/2020</a:t>
            </a:fld>
            <a:endParaRPr lang="en-US"/>
          </a:p>
        </p:txBody>
      </p:sp>
      <p:sp>
        <p:nvSpPr>
          <p:cNvPr id="4" name="Footer Placeholder 3"/>
          <p:cNvSpPr>
            <a:spLocks noGrp="1"/>
          </p:cNvSpPr>
          <p:nvPr>
            <p:ph type="ftr" sz="quarter" idx="11"/>
          </p:nvPr>
        </p:nvSpPr>
        <p:spPr/>
        <p:txBody>
          <a:bodyPr/>
          <a:lstStyle/>
          <a:p>
            <a:r>
              <a:rPr lang="en-US"/>
              <a:t>Eng.301 Unit 6 Lesson 3 Reading Habits</a:t>
            </a:r>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15905E-C717-46DA-BB8F-ED7BEDE843D3}" type="datetime1">
              <a:rPr lang="en-US" smtClean="0"/>
              <a:t>12/9/2020</a:t>
            </a:fld>
            <a:endParaRPr lang="en-US"/>
          </a:p>
        </p:txBody>
      </p:sp>
      <p:sp>
        <p:nvSpPr>
          <p:cNvPr id="3" name="Footer Placeholder 2"/>
          <p:cNvSpPr>
            <a:spLocks noGrp="1"/>
          </p:cNvSpPr>
          <p:nvPr>
            <p:ph type="ftr" sz="quarter" idx="11"/>
          </p:nvPr>
        </p:nvSpPr>
        <p:spPr/>
        <p:txBody>
          <a:bodyPr/>
          <a:lstStyle/>
          <a:p>
            <a:r>
              <a:rPr lang="en-US"/>
              <a:t>Eng.301 Unit 6 Lesson 3 Reading Habits</a:t>
            </a:r>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9C5F78-AE6B-4552-9CEF-15539647C05A}" type="datetime1">
              <a:rPr lang="en-US" smtClean="0"/>
              <a:t>12/9/2020</a:t>
            </a:fld>
            <a:endParaRPr lang="en-US"/>
          </a:p>
        </p:txBody>
      </p:sp>
      <p:sp>
        <p:nvSpPr>
          <p:cNvPr id="6" name="Footer Placeholder 5"/>
          <p:cNvSpPr>
            <a:spLocks noGrp="1"/>
          </p:cNvSpPr>
          <p:nvPr>
            <p:ph type="ftr" sz="quarter" idx="11"/>
          </p:nvPr>
        </p:nvSpPr>
        <p:spPr/>
        <p:txBody>
          <a:bodyPr/>
          <a:lstStyle/>
          <a:p>
            <a:r>
              <a:rPr lang="en-US"/>
              <a:t>Eng.301 Unit 6 Lesson 3 Reading Habits</a:t>
            </a:r>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21BD7-623A-4522-892B-8A5CEE638E78}" type="datetime1">
              <a:rPr lang="en-US" smtClean="0"/>
              <a:t>12/9/2020</a:t>
            </a:fld>
            <a:endParaRPr lang="en-US"/>
          </a:p>
        </p:txBody>
      </p:sp>
      <p:sp>
        <p:nvSpPr>
          <p:cNvPr id="6" name="Footer Placeholder 5"/>
          <p:cNvSpPr>
            <a:spLocks noGrp="1"/>
          </p:cNvSpPr>
          <p:nvPr>
            <p:ph type="ftr" sz="quarter" idx="11"/>
          </p:nvPr>
        </p:nvSpPr>
        <p:spPr/>
        <p:txBody>
          <a:bodyPr/>
          <a:lstStyle/>
          <a:p>
            <a:r>
              <a:rPr lang="en-US"/>
              <a:t>Eng.301 Unit 6 Lesson 3 Reading Habits</a:t>
            </a:r>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BEBA8EAE-BF5A-486C-A8C5-ECC9F3942E4B}">
                <a14:imgProps xmlns:a14="http://schemas.microsoft.com/office/drawing/2010/main">
                  <a14:imgLayer r:embed="rId14">
                    <a14:imgEffect>
                      <a14:sharpenSoften amount="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6603F-104D-4D4E-8750-F285B868BEE6}" type="datetime1">
              <a:rPr lang="en-US" smtClean="0"/>
              <a:t>12/9/2020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Eng.301 Unit 6 Lesson 3 Reading Habits</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3664" y="3289113"/>
            <a:ext cx="7886700" cy="935641"/>
          </a:xfrm>
        </p:spPr>
        <p:txBody>
          <a:bodyPr>
            <a:prstTxWarp prst="textCanUp">
              <a:avLst/>
            </a:prstTxWarp>
            <a:noAutofit/>
          </a:bodyPr>
          <a:lstStyle/>
          <a:p>
            <a:pPr algn="ctr"/>
            <a:r>
              <a:rPr lang="en-US" sz="4000" b="1" dirty="0">
                <a:solidFill>
                  <a:schemeClr val="accent1">
                    <a:lumMod val="50000"/>
                  </a:schemeClr>
                </a:solidFill>
                <a:latin typeface="Century Gothic" pitchFamily="34" charset="0"/>
              </a:rPr>
              <a:t>New Language Leader 3</a:t>
            </a:r>
          </a:p>
        </p:txBody>
      </p:sp>
      <p:sp>
        <p:nvSpPr>
          <p:cNvPr id="3" name="Content Placeholder 2"/>
          <p:cNvSpPr>
            <a:spLocks noGrp="1"/>
          </p:cNvSpPr>
          <p:nvPr>
            <p:ph idx="1"/>
          </p:nvPr>
        </p:nvSpPr>
        <p:spPr>
          <a:xfrm>
            <a:off x="2193664" y="4288674"/>
            <a:ext cx="7886700" cy="1966860"/>
          </a:xfrm>
        </p:spPr>
        <p:txBody>
          <a:bodyPr>
            <a:prstTxWarp prst="textCanUp">
              <a:avLst/>
            </a:prstTxWarp>
            <a:normAutofit/>
          </a:bodyPr>
          <a:lstStyle/>
          <a:p>
            <a:pPr marL="0" indent="0" algn="ctr">
              <a:buNone/>
            </a:pPr>
            <a:r>
              <a:rPr lang="en-US" sz="3600" b="1" dirty="0">
                <a:latin typeface="Century Gothic" pitchFamily="34" charset="0"/>
              </a:rPr>
              <a:t>Unit 6</a:t>
            </a:r>
          </a:p>
          <a:p>
            <a:pPr marL="0" indent="0" algn="ctr">
              <a:buNone/>
            </a:pPr>
            <a:r>
              <a:rPr lang="en-US" sz="3600" b="1" dirty="0">
                <a:solidFill>
                  <a:srgbClr val="C00000"/>
                </a:solidFill>
                <a:latin typeface="Century Gothic" pitchFamily="34" charset="0"/>
              </a:rPr>
              <a:t>Lesson 3</a:t>
            </a:r>
          </a:p>
          <a:p>
            <a:pPr marL="0" indent="0" algn="ctr">
              <a:buNone/>
            </a:pPr>
            <a:r>
              <a:rPr lang="en-GB" sz="4000" b="1" dirty="0">
                <a:latin typeface="Century Gothic" pitchFamily="34" charset="0"/>
              </a:rPr>
              <a:t>Reading Habits</a:t>
            </a:r>
            <a:endParaRPr lang="en-US" sz="4000" b="1" dirty="0">
              <a:latin typeface="Century Gothic" pitchFamily="34" charset="0"/>
            </a:endParaRPr>
          </a:p>
        </p:txBody>
      </p:sp>
      <p:sp>
        <p:nvSpPr>
          <p:cNvPr id="4" name="TextBox 3"/>
          <p:cNvSpPr txBox="1"/>
          <p:nvPr/>
        </p:nvSpPr>
        <p:spPr>
          <a:xfrm>
            <a:off x="3845169" y="2543209"/>
            <a:ext cx="4037428" cy="584775"/>
          </a:xfrm>
          <a:prstGeom prst="rect">
            <a:avLst/>
          </a:prstGeom>
          <a:noFill/>
        </p:spPr>
        <p:txBody>
          <a:bodyPr wrap="square" rtlCol="1">
            <a:prstTxWarp prst="textCanUp">
              <a:avLst/>
            </a:prstTxWarp>
            <a:spAutoFit/>
          </a:bodyPr>
          <a:lstStyle/>
          <a:p>
            <a:pPr algn="ctr"/>
            <a:r>
              <a:rPr lang="en-US" sz="3200" b="1" dirty="0">
                <a:latin typeface="Century Gothic" pitchFamily="34" charset="0"/>
              </a:rPr>
              <a:t>English 301</a:t>
            </a:r>
            <a:endParaRPr lang="ar-BH" sz="3200" b="1" dirty="0"/>
          </a:p>
        </p:txBody>
      </p:sp>
      <p:sp>
        <p:nvSpPr>
          <p:cNvPr id="5" name="TextBox 4"/>
          <p:cNvSpPr txBox="1"/>
          <p:nvPr/>
        </p:nvSpPr>
        <p:spPr>
          <a:xfrm>
            <a:off x="2756748" y="1838401"/>
            <a:ext cx="6214270" cy="707886"/>
          </a:xfrm>
          <a:prstGeom prst="rect">
            <a:avLst/>
          </a:prstGeom>
          <a:noFill/>
        </p:spPr>
        <p:txBody>
          <a:bodyPr wrap="square" rtlCol="1">
            <a:prstTxWarp prst="textCanUp">
              <a:avLst/>
            </a:prstTxWarp>
            <a:spAutoFit/>
          </a:bodyPr>
          <a:lstStyle/>
          <a:p>
            <a:pPr algn="ctr"/>
            <a:r>
              <a:rPr lang="en-US" sz="4000" b="1" dirty="0">
                <a:solidFill>
                  <a:srgbClr val="C00000"/>
                </a:solidFill>
                <a:latin typeface="Century Gothic" pitchFamily="34" charset="0"/>
                <a:ea typeface="+mj-ea"/>
                <a:cs typeface="+mj-cs"/>
              </a:rPr>
              <a:t>Secondary Education</a:t>
            </a:r>
            <a:endParaRPr lang="ar-BH" sz="4000" b="1" dirty="0">
              <a:solidFill>
                <a:srgbClr val="C00000"/>
              </a:solidFill>
              <a:latin typeface="Century Gothic" pitchFamily="34" charset="0"/>
              <a:ea typeface="+mj-ea"/>
              <a:cs typeface="+mj-cs"/>
            </a:endParaRPr>
          </a:p>
        </p:txBody>
      </p:sp>
    </p:spTree>
    <p:extLst>
      <p:ext uri="{BB962C8B-B14F-4D97-AF65-F5344CB8AC3E}">
        <p14:creationId xmlns:p14="http://schemas.microsoft.com/office/powerpoint/2010/main" val="42043253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Eng.301 Unit 6 Lesson 3 Reading Habits</a:t>
            </a:r>
          </a:p>
        </p:txBody>
      </p:sp>
      <p:sp>
        <p:nvSpPr>
          <p:cNvPr id="3" name="Rectangle 2"/>
          <p:cNvSpPr/>
          <p:nvPr/>
        </p:nvSpPr>
        <p:spPr>
          <a:xfrm>
            <a:off x="90152" y="667529"/>
            <a:ext cx="12011696" cy="5324535"/>
          </a:xfrm>
          <a:prstGeom prst="rect">
            <a:avLst/>
          </a:prstGeom>
        </p:spPr>
        <p:txBody>
          <a:bodyPr wrap="square">
            <a:spAutoFit/>
          </a:bodyPr>
          <a:lstStyle/>
          <a:p>
            <a:pPr algn="just"/>
            <a:r>
              <a:rPr lang="en-US" sz="2000" dirty="0"/>
              <a:t>When I was 14, we </a:t>
            </a:r>
            <a:r>
              <a:rPr lang="en-US" sz="2000" dirty="0">
                <a:solidFill>
                  <a:prstClr val="black"/>
                </a:solidFill>
              </a:rPr>
              <a:t>______________</a:t>
            </a:r>
            <a:r>
              <a:rPr lang="en-US" sz="2000" dirty="0"/>
              <a:t> </a:t>
            </a:r>
            <a:r>
              <a:rPr lang="en-US" sz="2000" b="1" dirty="0"/>
              <a:t>(move) </a:t>
            </a:r>
            <a:r>
              <a:rPr lang="en-US" sz="2000" dirty="0"/>
              <a:t>to London and my life </a:t>
            </a:r>
            <a:r>
              <a:rPr lang="en-US" sz="2000" dirty="0">
                <a:solidFill>
                  <a:prstClr val="black"/>
                </a:solidFill>
              </a:rPr>
              <a:t>______________</a:t>
            </a:r>
            <a:r>
              <a:rPr lang="en-US" sz="2000" dirty="0"/>
              <a:t> </a:t>
            </a:r>
            <a:r>
              <a:rPr lang="en-US" sz="2000" b="1" dirty="0"/>
              <a:t>(change) </a:t>
            </a:r>
            <a:r>
              <a:rPr lang="en-US" sz="2000" dirty="0" smtClean="0"/>
              <a:t>forever</a:t>
            </a:r>
            <a:r>
              <a:rPr lang="en-US" sz="2000" dirty="0"/>
              <a:t>. Before that, we </a:t>
            </a:r>
            <a:r>
              <a:rPr lang="en-US" sz="2000" dirty="0">
                <a:solidFill>
                  <a:prstClr val="black"/>
                </a:solidFill>
              </a:rPr>
              <a:t>______________</a:t>
            </a:r>
            <a:r>
              <a:rPr lang="en-US" sz="2000" dirty="0"/>
              <a:t> </a:t>
            </a:r>
            <a:r>
              <a:rPr lang="en-US" sz="2000" b="1" dirty="0"/>
              <a:t>(live) </a:t>
            </a:r>
            <a:r>
              <a:rPr lang="en-US" sz="2000" dirty="0"/>
              <a:t>in a small house with a big garden at the edge of the village. The village was busier than it is today. There </a:t>
            </a:r>
            <a:r>
              <a:rPr lang="en-US" sz="2000" dirty="0">
                <a:solidFill>
                  <a:prstClr val="black"/>
                </a:solidFill>
              </a:rPr>
              <a:t>______________ </a:t>
            </a:r>
            <a:r>
              <a:rPr lang="en-US" sz="2000" b="1" dirty="0"/>
              <a:t>(be)</a:t>
            </a:r>
            <a:r>
              <a:rPr lang="en-US" sz="2000" dirty="0"/>
              <a:t> two shops, a post office, a school and a coffee shop. They’ve all gone now.</a:t>
            </a:r>
          </a:p>
          <a:p>
            <a:pPr algn="just"/>
            <a:r>
              <a:rPr lang="en-US" sz="2000" dirty="0"/>
              <a:t>I remember we ______________ </a:t>
            </a:r>
            <a:r>
              <a:rPr lang="en-US" sz="2000" b="1" dirty="0"/>
              <a:t>(not / have) </a:t>
            </a:r>
            <a:r>
              <a:rPr lang="en-US" sz="2000" dirty="0"/>
              <a:t>much money. One day I </a:t>
            </a:r>
            <a:r>
              <a:rPr lang="en-US" sz="2000" dirty="0">
                <a:solidFill>
                  <a:prstClr val="black"/>
                </a:solidFill>
              </a:rPr>
              <a:t>______________</a:t>
            </a:r>
            <a:r>
              <a:rPr lang="en-US" sz="2000" dirty="0"/>
              <a:t>  </a:t>
            </a:r>
            <a:r>
              <a:rPr lang="en-US" sz="2000" b="1" dirty="0"/>
              <a:t>(lose) </a:t>
            </a:r>
            <a:r>
              <a:rPr lang="en-US" sz="2000" dirty="0"/>
              <a:t>$20 and my mum was very angry. To cut costs, we </a:t>
            </a:r>
            <a:r>
              <a:rPr lang="en-US" sz="2000" dirty="0">
                <a:solidFill>
                  <a:prstClr val="black"/>
                </a:solidFill>
              </a:rPr>
              <a:t>______________</a:t>
            </a:r>
            <a:r>
              <a:rPr lang="en-US" sz="2000" dirty="0"/>
              <a:t> </a:t>
            </a:r>
            <a:r>
              <a:rPr lang="en-US" sz="2000" b="1" dirty="0"/>
              <a:t>(grow) </a:t>
            </a:r>
            <a:r>
              <a:rPr lang="en-US" sz="2000" dirty="0"/>
              <a:t>a lot of our own food in the garden. We kept chickens too, and every morning I </a:t>
            </a:r>
            <a:r>
              <a:rPr lang="en-US" sz="2000" dirty="0">
                <a:solidFill>
                  <a:prstClr val="black"/>
                </a:solidFill>
              </a:rPr>
              <a:t>______________</a:t>
            </a:r>
            <a:r>
              <a:rPr lang="en-US" sz="2000" dirty="0"/>
              <a:t> </a:t>
            </a:r>
            <a:r>
              <a:rPr lang="en-US" sz="2000" b="1" dirty="0"/>
              <a:t>(have to / go) </a:t>
            </a:r>
            <a:r>
              <a:rPr lang="en-US" sz="2000" dirty="0"/>
              <a:t>out to the henhouse and collect the eggs for breakfast. I </a:t>
            </a:r>
            <a:r>
              <a:rPr lang="en-US" sz="2000" dirty="0">
                <a:solidFill>
                  <a:prstClr val="black"/>
                </a:solidFill>
              </a:rPr>
              <a:t>______________</a:t>
            </a:r>
            <a:r>
              <a:rPr lang="en-US" sz="2000" dirty="0"/>
              <a:t> </a:t>
            </a:r>
            <a:r>
              <a:rPr lang="en-US" sz="2000" b="1" dirty="0"/>
              <a:t>(hate) </a:t>
            </a:r>
            <a:r>
              <a:rPr lang="en-US" sz="2000" dirty="0"/>
              <a:t>this chore, especially in the cold weather.</a:t>
            </a:r>
          </a:p>
          <a:p>
            <a:pPr algn="just"/>
            <a:r>
              <a:rPr lang="en-US" sz="2000" dirty="0"/>
              <a:t>There was a wood near the house – it’s still there - and in the winter I </a:t>
            </a:r>
            <a:r>
              <a:rPr lang="en-US" sz="2000" dirty="0">
                <a:solidFill>
                  <a:prstClr val="black"/>
                </a:solidFill>
              </a:rPr>
              <a:t>______________</a:t>
            </a:r>
            <a:r>
              <a:rPr lang="en-US" sz="2000" dirty="0"/>
              <a:t> </a:t>
            </a:r>
            <a:r>
              <a:rPr lang="en-US" sz="2000" b="1" dirty="0"/>
              <a:t>(go)</a:t>
            </a:r>
            <a:r>
              <a:rPr lang="en-US" sz="2000" dirty="0"/>
              <a:t> there with my dad and </a:t>
            </a:r>
            <a:r>
              <a:rPr lang="en-US" sz="2000" dirty="0" smtClean="0"/>
              <a:t>sister </a:t>
            </a:r>
            <a:r>
              <a:rPr lang="en-US" sz="2000" dirty="0"/>
              <a:t>to look for firewood. We </a:t>
            </a:r>
            <a:r>
              <a:rPr lang="en-US" sz="2000" dirty="0">
                <a:solidFill>
                  <a:prstClr val="black"/>
                </a:solidFill>
              </a:rPr>
              <a:t>______________</a:t>
            </a:r>
            <a:r>
              <a:rPr lang="en-US" sz="2000" dirty="0"/>
              <a:t> </a:t>
            </a:r>
            <a:r>
              <a:rPr lang="en-US" sz="2000" b="1" dirty="0"/>
              <a:t>(bring) </a:t>
            </a:r>
            <a:r>
              <a:rPr lang="en-US" sz="2000" dirty="0"/>
              <a:t>this home and my dad </a:t>
            </a:r>
            <a:r>
              <a:rPr lang="en-US" sz="2000" dirty="0">
                <a:solidFill>
                  <a:prstClr val="black"/>
                </a:solidFill>
              </a:rPr>
              <a:t>______________</a:t>
            </a:r>
            <a:r>
              <a:rPr lang="en-US" sz="2000" dirty="0"/>
              <a:t> </a:t>
            </a:r>
            <a:r>
              <a:rPr lang="en-US" sz="2000" b="1" dirty="0"/>
              <a:t>(chop) </a:t>
            </a:r>
            <a:r>
              <a:rPr lang="en-US" sz="2000" dirty="0"/>
              <a:t>it up and put it in the open fire that we </a:t>
            </a:r>
            <a:r>
              <a:rPr lang="en-US" sz="2000" dirty="0">
                <a:solidFill>
                  <a:prstClr val="black"/>
                </a:solidFill>
              </a:rPr>
              <a:t>______________</a:t>
            </a:r>
            <a:r>
              <a:rPr lang="en-US" sz="2000" b="1" dirty="0"/>
              <a:t>(have) </a:t>
            </a:r>
            <a:r>
              <a:rPr lang="en-US" sz="2000" dirty="0"/>
              <a:t>in the sitting room.</a:t>
            </a:r>
          </a:p>
          <a:p>
            <a:pPr algn="just"/>
            <a:r>
              <a:rPr lang="en-US" sz="2000" dirty="0"/>
              <a:t>About a mile from the </a:t>
            </a:r>
            <a:r>
              <a:rPr lang="en-US" sz="2000" dirty="0" smtClean="0"/>
              <a:t>house, </a:t>
            </a:r>
            <a:r>
              <a:rPr lang="en-US" sz="2000" dirty="0"/>
              <a:t>there </a:t>
            </a:r>
            <a:r>
              <a:rPr lang="en-US" sz="2000" dirty="0">
                <a:solidFill>
                  <a:prstClr val="black"/>
                </a:solidFill>
              </a:rPr>
              <a:t>______________</a:t>
            </a:r>
            <a:r>
              <a:rPr lang="en-US" sz="2000" b="1" dirty="0"/>
              <a:t>(be) </a:t>
            </a:r>
            <a:r>
              <a:rPr lang="en-US" sz="2000" dirty="0"/>
              <a:t>a railway line. That’s gone now too. We </a:t>
            </a:r>
            <a:r>
              <a:rPr lang="en-US" sz="2000" dirty="0">
                <a:solidFill>
                  <a:prstClr val="black"/>
                </a:solidFill>
              </a:rPr>
              <a:t>______________</a:t>
            </a:r>
            <a:r>
              <a:rPr lang="en-US" sz="2000" dirty="0"/>
              <a:t> </a:t>
            </a:r>
            <a:r>
              <a:rPr lang="en-US" sz="2000" b="1" dirty="0"/>
              <a:t>(often / go) </a:t>
            </a:r>
            <a:r>
              <a:rPr lang="en-US" sz="2000" dirty="0"/>
              <a:t>there at the weekend to watch the trains. But we </a:t>
            </a:r>
            <a:r>
              <a:rPr lang="en-US" sz="2000" dirty="0">
                <a:solidFill>
                  <a:prstClr val="black"/>
                </a:solidFill>
              </a:rPr>
              <a:t>______________</a:t>
            </a:r>
            <a:r>
              <a:rPr lang="en-US" sz="2000" dirty="0"/>
              <a:t> </a:t>
            </a:r>
            <a:r>
              <a:rPr lang="en-US" sz="2000" b="1" dirty="0"/>
              <a:t>(get) </a:t>
            </a:r>
            <a:r>
              <a:rPr lang="en-US" sz="2000" dirty="0"/>
              <a:t>into trouble if my mum found out. We </a:t>
            </a:r>
            <a:r>
              <a:rPr lang="en-US" sz="2000" dirty="0">
                <a:solidFill>
                  <a:prstClr val="black"/>
                </a:solidFill>
              </a:rPr>
              <a:t>______________</a:t>
            </a:r>
            <a:r>
              <a:rPr lang="en-US" sz="2000" dirty="0"/>
              <a:t> </a:t>
            </a:r>
            <a:r>
              <a:rPr lang="en-US" sz="2000" b="1" dirty="0"/>
              <a:t>(send) </a:t>
            </a:r>
            <a:r>
              <a:rPr lang="en-US" sz="2000" dirty="0"/>
              <a:t>to bed early and not allowed out the next day.</a:t>
            </a:r>
          </a:p>
          <a:p>
            <a:pPr algn="just"/>
            <a:r>
              <a:rPr lang="en-US" sz="2000" dirty="0"/>
              <a:t>We </a:t>
            </a:r>
            <a:r>
              <a:rPr lang="en-US" sz="2000" dirty="0">
                <a:solidFill>
                  <a:prstClr val="black"/>
                </a:solidFill>
              </a:rPr>
              <a:t>______________</a:t>
            </a:r>
            <a:r>
              <a:rPr lang="en-US" sz="2000" b="1" dirty="0"/>
              <a:t>(not / have) </a:t>
            </a:r>
            <a:r>
              <a:rPr lang="en-US" sz="2000" dirty="0"/>
              <a:t>a TV– we couldn’t afford one. So in the evenings we </a:t>
            </a:r>
            <a:r>
              <a:rPr lang="en-US" sz="2000" dirty="0">
                <a:solidFill>
                  <a:prstClr val="black"/>
                </a:solidFill>
              </a:rPr>
              <a:t>______________</a:t>
            </a:r>
            <a:r>
              <a:rPr lang="en-US" sz="2000" dirty="0"/>
              <a:t> </a:t>
            </a:r>
            <a:r>
              <a:rPr lang="en-US" sz="2000" b="1" dirty="0"/>
              <a:t>(read) </a:t>
            </a:r>
            <a:r>
              <a:rPr lang="en-US" sz="2000" dirty="0"/>
              <a:t>or play games together and before we went to bed, my dad </a:t>
            </a:r>
            <a:r>
              <a:rPr lang="en-US" sz="2000" dirty="0">
                <a:solidFill>
                  <a:prstClr val="black"/>
                </a:solidFill>
              </a:rPr>
              <a:t>______________</a:t>
            </a:r>
            <a:r>
              <a:rPr lang="en-US" sz="2000" dirty="0"/>
              <a:t> </a:t>
            </a:r>
            <a:r>
              <a:rPr lang="en-US" sz="2000" b="1" dirty="0"/>
              <a:t>(tell) </a:t>
            </a:r>
            <a:r>
              <a:rPr lang="en-US" sz="2000" dirty="0"/>
              <a:t>us stories about when he was young</a:t>
            </a:r>
            <a:r>
              <a:rPr lang="en-US" sz="2000" dirty="0" smtClean="0"/>
              <a:t>. </a:t>
            </a:r>
            <a:endParaRPr lang="en-US" sz="2000" dirty="0"/>
          </a:p>
          <a:p>
            <a:endParaRPr lang="en-US" sz="2000" dirty="0"/>
          </a:p>
        </p:txBody>
      </p:sp>
      <p:sp>
        <p:nvSpPr>
          <p:cNvPr id="4" name="Rectangle 3"/>
          <p:cNvSpPr/>
          <p:nvPr/>
        </p:nvSpPr>
        <p:spPr>
          <a:xfrm>
            <a:off x="90152" y="267419"/>
            <a:ext cx="11333409" cy="400110"/>
          </a:xfrm>
          <a:prstGeom prst="rect">
            <a:avLst/>
          </a:prstGeom>
        </p:spPr>
        <p:txBody>
          <a:bodyPr wrap="square">
            <a:spAutoFit/>
          </a:bodyPr>
          <a:lstStyle/>
          <a:p>
            <a:r>
              <a:rPr lang="en-US" sz="2000" b="1" dirty="0">
                <a:solidFill>
                  <a:srgbClr val="0070C0"/>
                </a:solidFill>
              </a:rPr>
              <a:t>Put the verbs between brackets in the correct tense and form. Use Would and used to where appropriate. </a:t>
            </a:r>
          </a:p>
        </p:txBody>
      </p:sp>
    </p:spTree>
    <p:extLst>
      <p:ext uri="{BB962C8B-B14F-4D97-AF65-F5344CB8AC3E}">
        <p14:creationId xmlns:p14="http://schemas.microsoft.com/office/powerpoint/2010/main" val="293044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Eng.301 Unit 6 Lesson 3 Reading Habits</a:t>
            </a:r>
          </a:p>
        </p:txBody>
      </p:sp>
      <p:sp>
        <p:nvSpPr>
          <p:cNvPr id="3" name="Rectangle 2"/>
          <p:cNvSpPr/>
          <p:nvPr/>
        </p:nvSpPr>
        <p:spPr>
          <a:xfrm>
            <a:off x="90152" y="667529"/>
            <a:ext cx="12011696" cy="5016758"/>
          </a:xfrm>
          <a:prstGeom prst="rect">
            <a:avLst/>
          </a:prstGeom>
        </p:spPr>
        <p:txBody>
          <a:bodyPr wrap="square">
            <a:spAutoFit/>
          </a:bodyPr>
          <a:lstStyle/>
          <a:p>
            <a:r>
              <a:rPr lang="en-US" sz="2000" dirty="0"/>
              <a:t>When I was 14, we                        </a:t>
            </a:r>
            <a:r>
              <a:rPr lang="en-US" sz="2000" b="1" dirty="0"/>
              <a:t>(move) </a:t>
            </a:r>
            <a:r>
              <a:rPr lang="en-US" sz="2000" dirty="0"/>
              <a:t>to London and my life                         </a:t>
            </a:r>
            <a:r>
              <a:rPr lang="en-US" sz="2000" b="1" dirty="0"/>
              <a:t>(change) </a:t>
            </a:r>
            <a:r>
              <a:rPr lang="en-US" sz="2000" dirty="0" smtClean="0"/>
              <a:t>forever</a:t>
            </a:r>
            <a:r>
              <a:rPr lang="en-US" sz="2000" dirty="0"/>
              <a:t>. Before that, we                   	            </a:t>
            </a:r>
            <a:r>
              <a:rPr lang="en-US" sz="2000" b="1" dirty="0"/>
              <a:t>(live) </a:t>
            </a:r>
            <a:r>
              <a:rPr lang="en-US" sz="2000" dirty="0"/>
              <a:t>in a small house with a big garden at the edge of the village. The village was busier than it is today. There    </a:t>
            </a:r>
            <a:r>
              <a:rPr lang="en-US" sz="2000" b="1" dirty="0">
                <a:solidFill>
                  <a:srgbClr val="C00000"/>
                </a:solidFill>
              </a:rPr>
              <a:t>                   </a:t>
            </a:r>
            <a:r>
              <a:rPr lang="en-US" sz="2000" dirty="0"/>
              <a:t> </a:t>
            </a:r>
            <a:r>
              <a:rPr lang="en-US" sz="2000" b="1" dirty="0"/>
              <a:t>(be) </a:t>
            </a:r>
            <a:r>
              <a:rPr lang="en-US" sz="2000" dirty="0"/>
              <a:t>two shops, a post office, a school and </a:t>
            </a:r>
            <a:r>
              <a:rPr lang="en-US" sz="2000" dirty="0" smtClean="0"/>
              <a:t>a coffee shop. </a:t>
            </a:r>
            <a:r>
              <a:rPr lang="en-US" sz="2000" dirty="0"/>
              <a:t>They’ve all gone now.</a:t>
            </a:r>
          </a:p>
          <a:p>
            <a:r>
              <a:rPr lang="en-US" sz="2000" dirty="0"/>
              <a:t>I remember we                                   </a:t>
            </a:r>
            <a:r>
              <a:rPr lang="en-US" sz="2000" b="1" dirty="0"/>
              <a:t>(not / have) </a:t>
            </a:r>
            <a:r>
              <a:rPr lang="en-US" sz="2000" dirty="0"/>
              <a:t>much money. One day I             </a:t>
            </a:r>
            <a:r>
              <a:rPr lang="en-US" sz="2000" b="1" dirty="0"/>
              <a:t>(lose) </a:t>
            </a:r>
            <a:r>
              <a:rPr lang="en-US" sz="2000" dirty="0"/>
              <a:t>$20 and my mum was very angry. To cut costs, we                           (grow) a lot of our own food in the garden. We kept chickens too, and every morning I                                 </a:t>
            </a:r>
            <a:r>
              <a:rPr lang="en-US" sz="2000" b="1" dirty="0"/>
              <a:t>(have to / go) </a:t>
            </a:r>
            <a:r>
              <a:rPr lang="en-US" sz="2000" dirty="0"/>
              <a:t>out to the henhouse and collect the eggs for breakfast. I                    </a:t>
            </a:r>
            <a:r>
              <a:rPr lang="en-US" sz="2000" b="1" dirty="0"/>
              <a:t>(hate) </a:t>
            </a:r>
            <a:r>
              <a:rPr lang="en-US" sz="2000" dirty="0"/>
              <a:t>this chore, especially in the cold weather.</a:t>
            </a:r>
          </a:p>
          <a:p>
            <a:r>
              <a:rPr lang="en-US" sz="2000" dirty="0"/>
              <a:t>There was a wood near the house – it’s still there - and in the winter I                       </a:t>
            </a:r>
            <a:r>
              <a:rPr lang="en-US" sz="2000" b="1" dirty="0"/>
              <a:t>(go) </a:t>
            </a:r>
            <a:r>
              <a:rPr lang="en-US" sz="2000" dirty="0"/>
              <a:t>there with my dad and </a:t>
            </a:r>
            <a:r>
              <a:rPr lang="en-US" sz="2000" dirty="0" smtClean="0"/>
              <a:t>sister </a:t>
            </a:r>
            <a:r>
              <a:rPr lang="en-US" sz="2000" dirty="0"/>
              <a:t>to look for firewood. We                         </a:t>
            </a:r>
            <a:r>
              <a:rPr lang="en-US" sz="2000" b="1" dirty="0"/>
              <a:t>(bring) </a:t>
            </a:r>
            <a:r>
              <a:rPr lang="en-US" sz="2000" dirty="0"/>
              <a:t>this home and my dad                             </a:t>
            </a:r>
            <a:r>
              <a:rPr lang="en-US" sz="2000" b="1" dirty="0"/>
              <a:t>(chop) </a:t>
            </a:r>
            <a:r>
              <a:rPr lang="en-US" sz="2000" dirty="0"/>
              <a:t>it up and put it in the open fire that we                           </a:t>
            </a:r>
            <a:r>
              <a:rPr lang="en-US" sz="2000" b="1" dirty="0"/>
              <a:t>(have) </a:t>
            </a:r>
            <a:r>
              <a:rPr lang="en-US" sz="2000" dirty="0"/>
              <a:t>in the sitting room.</a:t>
            </a:r>
          </a:p>
          <a:p>
            <a:pPr algn="justLow"/>
            <a:r>
              <a:rPr lang="en-US" sz="2000" dirty="0"/>
              <a:t>About a mile from the </a:t>
            </a:r>
            <a:r>
              <a:rPr lang="en-US" sz="2000" dirty="0" smtClean="0"/>
              <a:t>house, </a:t>
            </a:r>
            <a:r>
              <a:rPr lang="en-US" sz="2000" dirty="0"/>
              <a:t>there                          </a:t>
            </a:r>
            <a:r>
              <a:rPr lang="en-US" sz="2000" b="1" dirty="0"/>
              <a:t>(be) </a:t>
            </a:r>
            <a:r>
              <a:rPr lang="en-US" sz="2000" dirty="0"/>
              <a:t>a railway line. That’s gone </a:t>
            </a:r>
            <a:r>
              <a:rPr lang="en-US" sz="2000" dirty="0" smtClean="0"/>
              <a:t>now, </a:t>
            </a:r>
            <a:r>
              <a:rPr lang="en-US" sz="2000" dirty="0"/>
              <a:t>too. We                              </a:t>
            </a:r>
            <a:r>
              <a:rPr lang="en-US" sz="2000" b="1" dirty="0"/>
              <a:t>(often / go) </a:t>
            </a:r>
            <a:r>
              <a:rPr lang="en-US" sz="2000" b="1" dirty="0" smtClean="0"/>
              <a:t>                                                 </a:t>
            </a:r>
            <a:r>
              <a:rPr lang="en-US" sz="2000" dirty="0" smtClean="0"/>
              <a:t>there </a:t>
            </a:r>
            <a:r>
              <a:rPr lang="en-US" sz="2000" dirty="0"/>
              <a:t>at the weekend to watch the trains. But we                           </a:t>
            </a:r>
            <a:r>
              <a:rPr lang="en-US" sz="2000" b="1" dirty="0"/>
              <a:t>(get) </a:t>
            </a:r>
            <a:r>
              <a:rPr lang="en-US" sz="2000" dirty="0"/>
              <a:t>into trouble if my mum found out. We </a:t>
            </a:r>
            <a:r>
              <a:rPr lang="en-US" sz="2000" dirty="0" smtClean="0"/>
              <a:t>                                 (</a:t>
            </a:r>
            <a:r>
              <a:rPr lang="en-US" sz="2000" dirty="0"/>
              <a:t>send) to bed early and not allowed out the next day.</a:t>
            </a:r>
          </a:p>
          <a:p>
            <a:r>
              <a:rPr lang="en-US" sz="2000" dirty="0"/>
              <a:t>We                                    </a:t>
            </a:r>
            <a:r>
              <a:rPr lang="en-US" sz="2000" b="1" dirty="0"/>
              <a:t>(not / have) </a:t>
            </a:r>
            <a:r>
              <a:rPr lang="en-US" sz="2000" dirty="0"/>
              <a:t>a TV– we couldn’t afford one. So in the evenings we                          (read) or play games together and before we went to bed, my dad                        </a:t>
            </a:r>
            <a:r>
              <a:rPr lang="en-US" sz="2000" b="1" dirty="0"/>
              <a:t>(tell) </a:t>
            </a:r>
            <a:r>
              <a:rPr lang="en-US" sz="2000" dirty="0"/>
              <a:t>us stories about when he was young.</a:t>
            </a:r>
          </a:p>
          <a:p>
            <a:endParaRPr lang="en-US" sz="2000" dirty="0"/>
          </a:p>
        </p:txBody>
      </p:sp>
      <p:sp>
        <p:nvSpPr>
          <p:cNvPr id="4" name="Rectangle 3"/>
          <p:cNvSpPr/>
          <p:nvPr/>
        </p:nvSpPr>
        <p:spPr>
          <a:xfrm>
            <a:off x="39817" y="305954"/>
            <a:ext cx="2846231" cy="400110"/>
          </a:xfrm>
          <a:prstGeom prst="rect">
            <a:avLst/>
          </a:prstGeom>
        </p:spPr>
        <p:txBody>
          <a:bodyPr wrap="square">
            <a:spAutoFit/>
          </a:bodyPr>
          <a:lstStyle/>
          <a:p>
            <a:r>
              <a:rPr lang="en-US" sz="2000" b="1" dirty="0">
                <a:solidFill>
                  <a:srgbClr val="0070C0"/>
                </a:solidFill>
              </a:rPr>
              <a:t>Now check your answers</a:t>
            </a:r>
          </a:p>
        </p:txBody>
      </p:sp>
      <p:sp>
        <p:nvSpPr>
          <p:cNvPr id="5" name="Rectangle 4"/>
          <p:cNvSpPr/>
          <p:nvPr/>
        </p:nvSpPr>
        <p:spPr>
          <a:xfrm>
            <a:off x="2332257" y="678235"/>
            <a:ext cx="917302" cy="400110"/>
          </a:xfrm>
          <a:prstGeom prst="rect">
            <a:avLst/>
          </a:prstGeom>
        </p:spPr>
        <p:txBody>
          <a:bodyPr wrap="none">
            <a:spAutoFit/>
          </a:bodyPr>
          <a:lstStyle/>
          <a:p>
            <a:r>
              <a:rPr lang="en-US" sz="2000" b="1" dirty="0">
                <a:solidFill>
                  <a:srgbClr val="C00000"/>
                </a:solidFill>
              </a:rPr>
              <a:t>moved</a:t>
            </a:r>
            <a:endParaRPr lang="en-US" b="1" dirty="0">
              <a:solidFill>
                <a:srgbClr val="C00000"/>
              </a:solidFill>
            </a:endParaRPr>
          </a:p>
        </p:txBody>
      </p:sp>
      <p:sp>
        <p:nvSpPr>
          <p:cNvPr id="6" name="Rectangle 5"/>
          <p:cNvSpPr/>
          <p:nvPr/>
        </p:nvSpPr>
        <p:spPr>
          <a:xfrm>
            <a:off x="6772910" y="667529"/>
            <a:ext cx="1081193" cy="400110"/>
          </a:xfrm>
          <a:prstGeom prst="rect">
            <a:avLst/>
          </a:prstGeom>
        </p:spPr>
        <p:txBody>
          <a:bodyPr wrap="none">
            <a:spAutoFit/>
          </a:bodyPr>
          <a:lstStyle/>
          <a:p>
            <a:r>
              <a:rPr lang="en-US" sz="2000" b="1" dirty="0">
                <a:solidFill>
                  <a:srgbClr val="C00000"/>
                </a:solidFill>
              </a:rPr>
              <a:t>changed</a:t>
            </a:r>
            <a:endParaRPr lang="en-US" b="1" dirty="0">
              <a:solidFill>
                <a:srgbClr val="C00000"/>
              </a:solidFill>
            </a:endParaRPr>
          </a:p>
        </p:txBody>
      </p:sp>
      <p:sp>
        <p:nvSpPr>
          <p:cNvPr id="7" name="Rectangle 6"/>
          <p:cNvSpPr/>
          <p:nvPr/>
        </p:nvSpPr>
        <p:spPr>
          <a:xfrm>
            <a:off x="227042" y="975143"/>
            <a:ext cx="1463799" cy="400110"/>
          </a:xfrm>
          <a:prstGeom prst="rect">
            <a:avLst/>
          </a:prstGeom>
        </p:spPr>
        <p:txBody>
          <a:bodyPr wrap="none">
            <a:spAutoFit/>
          </a:bodyPr>
          <a:lstStyle/>
          <a:p>
            <a:r>
              <a:rPr lang="en-US" sz="2000" b="1" dirty="0">
                <a:solidFill>
                  <a:srgbClr val="C00000"/>
                </a:solidFill>
              </a:rPr>
              <a:t>used to live </a:t>
            </a:r>
            <a:endParaRPr lang="en-US" b="1" dirty="0">
              <a:solidFill>
                <a:srgbClr val="C00000"/>
              </a:solidFill>
            </a:endParaRPr>
          </a:p>
        </p:txBody>
      </p:sp>
      <p:sp>
        <p:nvSpPr>
          <p:cNvPr id="8" name="Rectangle 7"/>
          <p:cNvSpPr/>
          <p:nvPr/>
        </p:nvSpPr>
        <p:spPr>
          <a:xfrm>
            <a:off x="1528882" y="1282757"/>
            <a:ext cx="1357166" cy="400110"/>
          </a:xfrm>
          <a:prstGeom prst="rect">
            <a:avLst/>
          </a:prstGeom>
        </p:spPr>
        <p:txBody>
          <a:bodyPr wrap="none">
            <a:spAutoFit/>
          </a:bodyPr>
          <a:lstStyle/>
          <a:p>
            <a:r>
              <a:rPr lang="en-US" sz="2000" b="1" dirty="0">
                <a:solidFill>
                  <a:srgbClr val="C00000"/>
                </a:solidFill>
              </a:rPr>
              <a:t>used to be </a:t>
            </a:r>
            <a:endParaRPr lang="en-US" b="1" dirty="0">
              <a:solidFill>
                <a:srgbClr val="C00000"/>
              </a:solidFill>
            </a:endParaRPr>
          </a:p>
        </p:txBody>
      </p:sp>
      <p:sp>
        <p:nvSpPr>
          <p:cNvPr id="9" name="Rectangle 8"/>
          <p:cNvSpPr/>
          <p:nvPr/>
        </p:nvSpPr>
        <p:spPr>
          <a:xfrm>
            <a:off x="1741390" y="1579234"/>
            <a:ext cx="2143023" cy="400110"/>
          </a:xfrm>
          <a:prstGeom prst="rect">
            <a:avLst/>
          </a:prstGeom>
        </p:spPr>
        <p:txBody>
          <a:bodyPr wrap="none">
            <a:spAutoFit/>
          </a:bodyPr>
          <a:lstStyle/>
          <a:p>
            <a:r>
              <a:rPr lang="en-US" sz="2000" b="1" dirty="0">
                <a:solidFill>
                  <a:srgbClr val="C00000"/>
                </a:solidFill>
              </a:rPr>
              <a:t>didn't use to have </a:t>
            </a:r>
            <a:endParaRPr lang="en-US" b="1" dirty="0">
              <a:solidFill>
                <a:srgbClr val="C00000"/>
              </a:solidFill>
            </a:endParaRPr>
          </a:p>
        </p:txBody>
      </p:sp>
      <p:sp>
        <p:nvSpPr>
          <p:cNvPr id="10" name="Rectangle 9"/>
          <p:cNvSpPr/>
          <p:nvPr/>
        </p:nvSpPr>
        <p:spPr>
          <a:xfrm>
            <a:off x="7590104" y="1579234"/>
            <a:ext cx="572914" cy="400110"/>
          </a:xfrm>
          <a:prstGeom prst="rect">
            <a:avLst/>
          </a:prstGeom>
        </p:spPr>
        <p:txBody>
          <a:bodyPr wrap="none">
            <a:spAutoFit/>
          </a:bodyPr>
          <a:lstStyle/>
          <a:p>
            <a:r>
              <a:rPr lang="en-US" sz="2000" b="1" dirty="0">
                <a:solidFill>
                  <a:srgbClr val="C00000"/>
                </a:solidFill>
              </a:rPr>
              <a:t>lost</a:t>
            </a:r>
            <a:endParaRPr lang="en-US" b="1" dirty="0">
              <a:solidFill>
                <a:srgbClr val="C00000"/>
              </a:solidFill>
            </a:endParaRPr>
          </a:p>
        </p:txBody>
      </p:sp>
      <p:sp>
        <p:nvSpPr>
          <p:cNvPr id="11" name="Rectangle 10"/>
          <p:cNvSpPr/>
          <p:nvPr/>
        </p:nvSpPr>
        <p:spPr>
          <a:xfrm>
            <a:off x="2499624" y="1878944"/>
            <a:ext cx="1627625" cy="400110"/>
          </a:xfrm>
          <a:prstGeom prst="rect">
            <a:avLst/>
          </a:prstGeom>
        </p:spPr>
        <p:txBody>
          <a:bodyPr wrap="none">
            <a:spAutoFit/>
          </a:bodyPr>
          <a:lstStyle/>
          <a:p>
            <a:r>
              <a:rPr lang="en-US" sz="2000" b="1" dirty="0">
                <a:solidFill>
                  <a:srgbClr val="C00000"/>
                </a:solidFill>
              </a:rPr>
              <a:t>used to grow </a:t>
            </a:r>
            <a:endParaRPr lang="en-US" b="1" dirty="0">
              <a:solidFill>
                <a:srgbClr val="C00000"/>
              </a:solidFill>
            </a:endParaRPr>
          </a:p>
        </p:txBody>
      </p:sp>
      <p:sp>
        <p:nvSpPr>
          <p:cNvPr id="12" name="Rectangle 11"/>
          <p:cNvSpPr/>
          <p:nvPr/>
        </p:nvSpPr>
        <p:spPr>
          <a:xfrm>
            <a:off x="1107505" y="2186558"/>
            <a:ext cx="2071080" cy="400110"/>
          </a:xfrm>
          <a:prstGeom prst="rect">
            <a:avLst/>
          </a:prstGeom>
        </p:spPr>
        <p:txBody>
          <a:bodyPr wrap="none">
            <a:spAutoFit/>
          </a:bodyPr>
          <a:lstStyle/>
          <a:p>
            <a:r>
              <a:rPr lang="en-US" sz="2000" b="1" dirty="0">
                <a:solidFill>
                  <a:srgbClr val="C00000"/>
                </a:solidFill>
              </a:rPr>
              <a:t>would have to go </a:t>
            </a:r>
            <a:endParaRPr lang="en-US" b="1" dirty="0">
              <a:solidFill>
                <a:srgbClr val="C00000"/>
              </a:solidFill>
            </a:endParaRPr>
          </a:p>
        </p:txBody>
      </p:sp>
      <p:sp>
        <p:nvSpPr>
          <p:cNvPr id="13" name="Rectangle 12"/>
          <p:cNvSpPr/>
          <p:nvPr/>
        </p:nvSpPr>
        <p:spPr>
          <a:xfrm>
            <a:off x="10297194" y="2186558"/>
            <a:ext cx="1566454" cy="400110"/>
          </a:xfrm>
          <a:prstGeom prst="rect">
            <a:avLst/>
          </a:prstGeom>
        </p:spPr>
        <p:txBody>
          <a:bodyPr wrap="none">
            <a:spAutoFit/>
          </a:bodyPr>
          <a:lstStyle/>
          <a:p>
            <a:r>
              <a:rPr lang="en-US" sz="2000" b="1" dirty="0">
                <a:solidFill>
                  <a:srgbClr val="C00000"/>
                </a:solidFill>
              </a:rPr>
              <a:t>used to hate </a:t>
            </a:r>
            <a:endParaRPr lang="en-US" b="1" dirty="0">
              <a:solidFill>
                <a:srgbClr val="C00000"/>
              </a:solidFill>
            </a:endParaRPr>
          </a:p>
        </p:txBody>
      </p:sp>
      <p:sp>
        <p:nvSpPr>
          <p:cNvPr id="14" name="Rectangle 13"/>
          <p:cNvSpPr/>
          <p:nvPr/>
        </p:nvSpPr>
        <p:spPr>
          <a:xfrm>
            <a:off x="7416519" y="2775798"/>
            <a:ext cx="1222001" cy="400110"/>
          </a:xfrm>
          <a:prstGeom prst="rect">
            <a:avLst/>
          </a:prstGeom>
        </p:spPr>
        <p:txBody>
          <a:bodyPr wrap="none">
            <a:spAutoFit/>
          </a:bodyPr>
          <a:lstStyle/>
          <a:p>
            <a:r>
              <a:rPr lang="en-US" sz="2000" b="1" dirty="0">
                <a:solidFill>
                  <a:srgbClr val="C00000"/>
                </a:solidFill>
              </a:rPr>
              <a:t>would go </a:t>
            </a:r>
            <a:endParaRPr lang="en-US" b="1" dirty="0">
              <a:solidFill>
                <a:srgbClr val="C00000"/>
              </a:solidFill>
            </a:endParaRPr>
          </a:p>
        </p:txBody>
      </p:sp>
      <p:sp>
        <p:nvSpPr>
          <p:cNvPr id="15" name="Rectangle 14"/>
          <p:cNvSpPr/>
          <p:nvPr/>
        </p:nvSpPr>
        <p:spPr>
          <a:xfrm>
            <a:off x="3313436" y="3090359"/>
            <a:ext cx="1516249" cy="400110"/>
          </a:xfrm>
          <a:prstGeom prst="rect">
            <a:avLst/>
          </a:prstGeom>
        </p:spPr>
        <p:txBody>
          <a:bodyPr wrap="none">
            <a:spAutoFit/>
          </a:bodyPr>
          <a:lstStyle/>
          <a:p>
            <a:r>
              <a:rPr lang="en-US" sz="2000" b="1" dirty="0">
                <a:solidFill>
                  <a:srgbClr val="C00000"/>
                </a:solidFill>
              </a:rPr>
              <a:t>would bring </a:t>
            </a:r>
            <a:endParaRPr lang="en-US" b="1" dirty="0">
              <a:solidFill>
                <a:srgbClr val="C00000"/>
              </a:solidFill>
            </a:endParaRPr>
          </a:p>
        </p:txBody>
      </p:sp>
      <p:sp>
        <p:nvSpPr>
          <p:cNvPr id="16" name="Rectangle 15"/>
          <p:cNvSpPr/>
          <p:nvPr/>
        </p:nvSpPr>
        <p:spPr>
          <a:xfrm>
            <a:off x="2378782" y="3397973"/>
            <a:ext cx="1599605" cy="400110"/>
          </a:xfrm>
          <a:prstGeom prst="rect">
            <a:avLst/>
          </a:prstGeom>
        </p:spPr>
        <p:txBody>
          <a:bodyPr wrap="none">
            <a:spAutoFit/>
          </a:bodyPr>
          <a:lstStyle/>
          <a:p>
            <a:r>
              <a:rPr lang="en-US" sz="2000" b="1" dirty="0">
                <a:solidFill>
                  <a:srgbClr val="C00000"/>
                </a:solidFill>
              </a:rPr>
              <a:t>used to have </a:t>
            </a:r>
            <a:endParaRPr lang="en-US" b="1" dirty="0">
              <a:solidFill>
                <a:srgbClr val="C00000"/>
              </a:solidFill>
            </a:endParaRPr>
          </a:p>
        </p:txBody>
      </p:sp>
      <p:sp>
        <p:nvSpPr>
          <p:cNvPr id="17" name="Rectangle 16"/>
          <p:cNvSpPr/>
          <p:nvPr/>
        </p:nvSpPr>
        <p:spPr>
          <a:xfrm>
            <a:off x="4322076" y="3703542"/>
            <a:ext cx="1357166" cy="400110"/>
          </a:xfrm>
          <a:prstGeom prst="rect">
            <a:avLst/>
          </a:prstGeom>
        </p:spPr>
        <p:txBody>
          <a:bodyPr wrap="none">
            <a:spAutoFit/>
          </a:bodyPr>
          <a:lstStyle/>
          <a:p>
            <a:r>
              <a:rPr lang="en-US" sz="2000" b="1" dirty="0">
                <a:solidFill>
                  <a:srgbClr val="C00000"/>
                </a:solidFill>
              </a:rPr>
              <a:t>used to be </a:t>
            </a:r>
            <a:endParaRPr lang="en-US" b="1" dirty="0">
              <a:solidFill>
                <a:srgbClr val="C00000"/>
              </a:solidFill>
            </a:endParaRPr>
          </a:p>
        </p:txBody>
      </p:sp>
      <p:sp>
        <p:nvSpPr>
          <p:cNvPr id="18" name="Rectangle 17"/>
          <p:cNvSpPr/>
          <p:nvPr/>
        </p:nvSpPr>
        <p:spPr>
          <a:xfrm>
            <a:off x="1573601" y="3987213"/>
            <a:ext cx="1852045" cy="400110"/>
          </a:xfrm>
          <a:prstGeom prst="rect">
            <a:avLst/>
          </a:prstGeom>
        </p:spPr>
        <p:txBody>
          <a:bodyPr wrap="none">
            <a:spAutoFit/>
          </a:bodyPr>
          <a:lstStyle/>
          <a:p>
            <a:r>
              <a:rPr lang="en-US" sz="2000" b="1" dirty="0">
                <a:solidFill>
                  <a:srgbClr val="C00000"/>
                </a:solidFill>
              </a:rPr>
              <a:t>would often go </a:t>
            </a:r>
            <a:endParaRPr lang="en-US" b="1" dirty="0">
              <a:solidFill>
                <a:srgbClr val="C00000"/>
              </a:solidFill>
            </a:endParaRPr>
          </a:p>
        </p:txBody>
      </p:sp>
      <p:sp>
        <p:nvSpPr>
          <p:cNvPr id="19" name="Rectangle 18"/>
          <p:cNvSpPr/>
          <p:nvPr/>
        </p:nvSpPr>
        <p:spPr>
          <a:xfrm>
            <a:off x="9584787" y="4007500"/>
            <a:ext cx="1424814" cy="400110"/>
          </a:xfrm>
          <a:prstGeom prst="rect">
            <a:avLst/>
          </a:prstGeom>
        </p:spPr>
        <p:txBody>
          <a:bodyPr wrap="none">
            <a:spAutoFit/>
          </a:bodyPr>
          <a:lstStyle/>
          <a:p>
            <a:r>
              <a:rPr lang="en-US" sz="2000" b="1" dirty="0">
                <a:solidFill>
                  <a:srgbClr val="C00000"/>
                </a:solidFill>
              </a:rPr>
              <a:t>used to get </a:t>
            </a:r>
            <a:endParaRPr lang="en-US" b="1" dirty="0">
              <a:solidFill>
                <a:srgbClr val="C00000"/>
              </a:solidFill>
            </a:endParaRPr>
          </a:p>
        </p:txBody>
      </p:sp>
      <p:sp>
        <p:nvSpPr>
          <p:cNvPr id="20" name="Rectangle 19"/>
          <p:cNvSpPr/>
          <p:nvPr/>
        </p:nvSpPr>
        <p:spPr>
          <a:xfrm>
            <a:off x="479364" y="4609388"/>
            <a:ext cx="2143023" cy="400110"/>
          </a:xfrm>
          <a:prstGeom prst="rect">
            <a:avLst/>
          </a:prstGeom>
        </p:spPr>
        <p:txBody>
          <a:bodyPr wrap="none">
            <a:spAutoFit/>
          </a:bodyPr>
          <a:lstStyle/>
          <a:p>
            <a:r>
              <a:rPr lang="en-US" sz="2000" b="1" dirty="0">
                <a:solidFill>
                  <a:srgbClr val="C00000"/>
                </a:solidFill>
              </a:rPr>
              <a:t>didn't use to have </a:t>
            </a:r>
            <a:endParaRPr lang="en-US" b="1" dirty="0">
              <a:solidFill>
                <a:srgbClr val="C00000"/>
              </a:solidFill>
            </a:endParaRPr>
          </a:p>
        </p:txBody>
      </p:sp>
      <p:sp>
        <p:nvSpPr>
          <p:cNvPr id="21" name="Rectangle 20"/>
          <p:cNvSpPr/>
          <p:nvPr/>
        </p:nvSpPr>
        <p:spPr>
          <a:xfrm>
            <a:off x="9338278" y="4626406"/>
            <a:ext cx="1447640" cy="400110"/>
          </a:xfrm>
          <a:prstGeom prst="rect">
            <a:avLst/>
          </a:prstGeom>
        </p:spPr>
        <p:txBody>
          <a:bodyPr wrap="none">
            <a:spAutoFit/>
          </a:bodyPr>
          <a:lstStyle/>
          <a:p>
            <a:r>
              <a:rPr lang="en-US" sz="2000" b="1" dirty="0">
                <a:solidFill>
                  <a:srgbClr val="C00000"/>
                </a:solidFill>
              </a:rPr>
              <a:t>would read </a:t>
            </a:r>
            <a:endParaRPr lang="en-US" b="1" dirty="0">
              <a:solidFill>
                <a:srgbClr val="C00000"/>
              </a:solidFill>
            </a:endParaRPr>
          </a:p>
        </p:txBody>
      </p:sp>
      <p:sp>
        <p:nvSpPr>
          <p:cNvPr id="22" name="Rectangle 21"/>
          <p:cNvSpPr/>
          <p:nvPr/>
        </p:nvSpPr>
        <p:spPr>
          <a:xfrm>
            <a:off x="6010813" y="4902105"/>
            <a:ext cx="1429366" cy="400110"/>
          </a:xfrm>
          <a:prstGeom prst="rect">
            <a:avLst/>
          </a:prstGeom>
        </p:spPr>
        <p:txBody>
          <a:bodyPr wrap="none">
            <a:spAutoFit/>
          </a:bodyPr>
          <a:lstStyle/>
          <a:p>
            <a:r>
              <a:rPr lang="en-US" sz="2000" b="1" dirty="0">
                <a:solidFill>
                  <a:srgbClr val="C00000"/>
                </a:solidFill>
              </a:rPr>
              <a:t>used to tell </a:t>
            </a:r>
            <a:endParaRPr lang="en-US" b="1" dirty="0">
              <a:solidFill>
                <a:srgbClr val="C00000"/>
              </a:solidFill>
            </a:endParaRPr>
          </a:p>
        </p:txBody>
      </p:sp>
      <p:sp>
        <p:nvSpPr>
          <p:cNvPr id="23" name="Rectangle 22"/>
          <p:cNvSpPr/>
          <p:nvPr/>
        </p:nvSpPr>
        <p:spPr>
          <a:xfrm>
            <a:off x="7852487" y="3107377"/>
            <a:ext cx="1485791" cy="400110"/>
          </a:xfrm>
          <a:prstGeom prst="rect">
            <a:avLst/>
          </a:prstGeom>
        </p:spPr>
        <p:txBody>
          <a:bodyPr wrap="none">
            <a:spAutoFit/>
          </a:bodyPr>
          <a:lstStyle/>
          <a:p>
            <a:r>
              <a:rPr lang="en-US" sz="2000" b="1" dirty="0">
                <a:solidFill>
                  <a:srgbClr val="C00000"/>
                </a:solidFill>
              </a:rPr>
              <a:t>would chop </a:t>
            </a:r>
            <a:endParaRPr lang="en-US" b="1" dirty="0">
              <a:solidFill>
                <a:srgbClr val="C00000"/>
              </a:solidFill>
            </a:endParaRPr>
          </a:p>
        </p:txBody>
      </p:sp>
      <p:sp>
        <p:nvSpPr>
          <p:cNvPr id="24" name="Rectangle 23"/>
          <p:cNvSpPr/>
          <p:nvPr/>
        </p:nvSpPr>
        <p:spPr>
          <a:xfrm>
            <a:off x="3704250" y="4316725"/>
            <a:ext cx="1851725" cy="400110"/>
          </a:xfrm>
          <a:prstGeom prst="rect">
            <a:avLst/>
          </a:prstGeom>
        </p:spPr>
        <p:txBody>
          <a:bodyPr wrap="none">
            <a:spAutoFit/>
          </a:bodyPr>
          <a:lstStyle/>
          <a:p>
            <a:r>
              <a:rPr lang="en-US" sz="2000" b="1" dirty="0">
                <a:solidFill>
                  <a:srgbClr val="C00000"/>
                </a:solidFill>
              </a:rPr>
              <a:t>used</a:t>
            </a:r>
            <a:r>
              <a:rPr lang="en-US" b="1" dirty="0">
                <a:solidFill>
                  <a:srgbClr val="FF0000"/>
                </a:solidFill>
              </a:rPr>
              <a:t> </a:t>
            </a:r>
            <a:r>
              <a:rPr lang="en-US" sz="2000" b="1" dirty="0">
                <a:solidFill>
                  <a:srgbClr val="C00000"/>
                </a:solidFill>
              </a:rPr>
              <a:t>to</a:t>
            </a:r>
            <a:r>
              <a:rPr lang="en-US" b="1" dirty="0">
                <a:solidFill>
                  <a:srgbClr val="FF0000"/>
                </a:solidFill>
              </a:rPr>
              <a:t> </a:t>
            </a:r>
            <a:r>
              <a:rPr lang="en-US" sz="2000" b="1" dirty="0">
                <a:solidFill>
                  <a:srgbClr val="C00000"/>
                </a:solidFill>
              </a:rPr>
              <a:t>be</a:t>
            </a:r>
            <a:r>
              <a:rPr lang="en-US" b="1" dirty="0">
                <a:solidFill>
                  <a:srgbClr val="FF0000"/>
                </a:solidFill>
              </a:rPr>
              <a:t> </a:t>
            </a:r>
            <a:r>
              <a:rPr lang="en-US" sz="2000" b="1" dirty="0">
                <a:solidFill>
                  <a:srgbClr val="C00000"/>
                </a:solidFill>
              </a:rPr>
              <a:t>sent</a:t>
            </a:r>
            <a:r>
              <a:rPr lang="en-US" b="1" dirty="0" smtClean="0">
                <a:solidFill>
                  <a:srgbClr val="FF0000"/>
                </a:solidFill>
              </a:rPr>
              <a:t> </a:t>
            </a:r>
            <a:endParaRPr lang="en-US" dirty="0"/>
          </a:p>
        </p:txBody>
      </p:sp>
    </p:spTree>
    <p:extLst>
      <p:ext uri="{BB962C8B-B14F-4D97-AF65-F5344CB8AC3E}">
        <p14:creationId xmlns:p14="http://schemas.microsoft.com/office/powerpoint/2010/main" val="133279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circle(in)">
                                      <p:cBhvr>
                                        <p:cTn id="33" dur="20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circle(in)">
                                      <p:cBhvr>
                                        <p:cTn id="38" dur="20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1000"/>
                                        <p:tgtEl>
                                          <p:spTgt spid="9"/>
                                        </p:tgtEl>
                                      </p:cBhvr>
                                    </p:animEffect>
                                    <p:anim calcmode="lin" valueType="num">
                                      <p:cBhvr>
                                        <p:cTn id="44" dur="1000" fill="hold"/>
                                        <p:tgtEl>
                                          <p:spTgt spid="9"/>
                                        </p:tgtEl>
                                        <p:attrNameLst>
                                          <p:attrName>ppt_x</p:attrName>
                                        </p:attrNameLst>
                                      </p:cBhvr>
                                      <p:tavLst>
                                        <p:tav tm="0">
                                          <p:val>
                                            <p:strVal val="#ppt_x"/>
                                          </p:val>
                                        </p:tav>
                                        <p:tav tm="100000">
                                          <p:val>
                                            <p:strVal val="#ppt_x"/>
                                          </p:val>
                                        </p:tav>
                                      </p:tavLst>
                                    </p:anim>
                                    <p:anim calcmode="lin" valueType="num">
                                      <p:cBhvr>
                                        <p:cTn id="4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circle(in)">
                                      <p:cBhvr>
                                        <p:cTn id="50" dur="2000"/>
                                        <p:tgtEl>
                                          <p:spTgt spid="10"/>
                                        </p:tgtEl>
                                      </p:cBhvr>
                                    </p:animEffect>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fade">
                                      <p:cBhvr>
                                        <p:cTn id="55" dur="1000"/>
                                        <p:tgtEl>
                                          <p:spTgt spid="11"/>
                                        </p:tgtEl>
                                      </p:cBhvr>
                                    </p:animEffect>
                                    <p:anim calcmode="lin" valueType="num">
                                      <p:cBhvr>
                                        <p:cTn id="56" dur="1000" fill="hold"/>
                                        <p:tgtEl>
                                          <p:spTgt spid="11"/>
                                        </p:tgtEl>
                                        <p:attrNameLst>
                                          <p:attrName>ppt_x</p:attrName>
                                        </p:attrNameLst>
                                      </p:cBhvr>
                                      <p:tavLst>
                                        <p:tav tm="0">
                                          <p:val>
                                            <p:strVal val="#ppt_x"/>
                                          </p:val>
                                        </p:tav>
                                        <p:tav tm="100000">
                                          <p:val>
                                            <p:strVal val="#ppt_x"/>
                                          </p:val>
                                        </p:tav>
                                      </p:tavLst>
                                    </p:anim>
                                    <p:anim calcmode="lin" valueType="num">
                                      <p:cBhvr>
                                        <p:cTn id="5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circle(in)">
                                      <p:cBhvr>
                                        <p:cTn id="62" dur="2000"/>
                                        <p:tgtEl>
                                          <p:spTgt spid="12"/>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circle(in)">
                                      <p:cBhvr>
                                        <p:cTn id="67" dur="2000"/>
                                        <p:tgtEl>
                                          <p:spTgt spid="13"/>
                                        </p:tgtEl>
                                      </p:cBhvr>
                                    </p:animEffect>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fade">
                                      <p:cBhvr>
                                        <p:cTn id="72" dur="1000"/>
                                        <p:tgtEl>
                                          <p:spTgt spid="14"/>
                                        </p:tgtEl>
                                      </p:cBhvr>
                                    </p:animEffect>
                                    <p:anim calcmode="lin" valueType="num">
                                      <p:cBhvr>
                                        <p:cTn id="73" dur="1000" fill="hold"/>
                                        <p:tgtEl>
                                          <p:spTgt spid="14"/>
                                        </p:tgtEl>
                                        <p:attrNameLst>
                                          <p:attrName>ppt_x</p:attrName>
                                        </p:attrNameLst>
                                      </p:cBhvr>
                                      <p:tavLst>
                                        <p:tav tm="0">
                                          <p:val>
                                            <p:strVal val="#ppt_x"/>
                                          </p:val>
                                        </p:tav>
                                        <p:tav tm="100000">
                                          <p:val>
                                            <p:strVal val="#ppt_x"/>
                                          </p:val>
                                        </p:tav>
                                      </p:tavLst>
                                    </p:anim>
                                    <p:anim calcmode="lin" valueType="num">
                                      <p:cBhvr>
                                        <p:cTn id="7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6" presetClass="entr" presetSubtype="16" fill="hold" nodeType="clickEffect">
                                  <p:stCondLst>
                                    <p:cond delay="0"/>
                                  </p:stCondLst>
                                  <p:childTnLst>
                                    <p:set>
                                      <p:cBhvr>
                                        <p:cTn id="78" dur="1" fill="hold">
                                          <p:stCondLst>
                                            <p:cond delay="0"/>
                                          </p:stCondLst>
                                        </p:cTn>
                                        <p:tgtEl>
                                          <p:spTgt spid="15">
                                            <p:txEl>
                                              <p:pRg st="0" end="0"/>
                                            </p:txEl>
                                          </p:spTgt>
                                        </p:tgtEl>
                                        <p:attrNameLst>
                                          <p:attrName>style.visibility</p:attrName>
                                        </p:attrNameLst>
                                      </p:cBhvr>
                                      <p:to>
                                        <p:strVal val="visible"/>
                                      </p:to>
                                    </p:set>
                                    <p:animEffect transition="in" filter="circle(in)">
                                      <p:cBhvr>
                                        <p:cTn id="79" dur="2000"/>
                                        <p:tgtEl>
                                          <p:spTgt spid="15">
                                            <p:txEl>
                                              <p:pRg st="0" end="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23">
                                            <p:txEl>
                                              <p:pRg st="0" end="0"/>
                                            </p:txEl>
                                          </p:spTgt>
                                        </p:tgtEl>
                                        <p:attrNameLst>
                                          <p:attrName>style.visibility</p:attrName>
                                        </p:attrNameLst>
                                      </p:cBhvr>
                                      <p:to>
                                        <p:strVal val="visible"/>
                                      </p:to>
                                    </p:set>
                                    <p:animEffect transition="in" filter="fade">
                                      <p:cBhvr>
                                        <p:cTn id="84" dur="1000"/>
                                        <p:tgtEl>
                                          <p:spTgt spid="23">
                                            <p:txEl>
                                              <p:pRg st="0" end="0"/>
                                            </p:txEl>
                                          </p:spTgt>
                                        </p:tgtEl>
                                      </p:cBhvr>
                                    </p:animEffect>
                                    <p:anim calcmode="lin" valueType="num">
                                      <p:cBhvr>
                                        <p:cTn id="85"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86"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6"/>
                                        </p:tgtEl>
                                        <p:attrNameLst>
                                          <p:attrName>style.visibility</p:attrName>
                                        </p:attrNameLst>
                                      </p:cBhvr>
                                      <p:to>
                                        <p:strVal val="visible"/>
                                      </p:to>
                                    </p:set>
                                    <p:animEffect transition="in" filter="fade">
                                      <p:cBhvr>
                                        <p:cTn id="91" dur="1000"/>
                                        <p:tgtEl>
                                          <p:spTgt spid="16"/>
                                        </p:tgtEl>
                                      </p:cBhvr>
                                    </p:animEffect>
                                    <p:anim calcmode="lin" valueType="num">
                                      <p:cBhvr>
                                        <p:cTn id="92" dur="1000" fill="hold"/>
                                        <p:tgtEl>
                                          <p:spTgt spid="16"/>
                                        </p:tgtEl>
                                        <p:attrNameLst>
                                          <p:attrName>ppt_x</p:attrName>
                                        </p:attrNameLst>
                                      </p:cBhvr>
                                      <p:tavLst>
                                        <p:tav tm="0">
                                          <p:val>
                                            <p:strVal val="#ppt_x"/>
                                          </p:val>
                                        </p:tav>
                                        <p:tav tm="100000">
                                          <p:val>
                                            <p:strVal val="#ppt_x"/>
                                          </p:val>
                                        </p:tav>
                                      </p:tavLst>
                                    </p:anim>
                                    <p:anim calcmode="lin" valueType="num">
                                      <p:cBhvr>
                                        <p:cTn id="9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6" presetClass="entr" presetSubtype="16" fill="hold" grpId="0" nodeType="clickEffect">
                                  <p:stCondLst>
                                    <p:cond delay="0"/>
                                  </p:stCondLst>
                                  <p:childTnLst>
                                    <p:set>
                                      <p:cBhvr>
                                        <p:cTn id="97" dur="1" fill="hold">
                                          <p:stCondLst>
                                            <p:cond delay="0"/>
                                          </p:stCondLst>
                                        </p:cTn>
                                        <p:tgtEl>
                                          <p:spTgt spid="17"/>
                                        </p:tgtEl>
                                        <p:attrNameLst>
                                          <p:attrName>style.visibility</p:attrName>
                                        </p:attrNameLst>
                                      </p:cBhvr>
                                      <p:to>
                                        <p:strVal val="visible"/>
                                      </p:to>
                                    </p:set>
                                    <p:animEffect transition="in" filter="circle(in)">
                                      <p:cBhvr>
                                        <p:cTn id="98" dur="2000"/>
                                        <p:tgtEl>
                                          <p:spTgt spid="17"/>
                                        </p:tgtEl>
                                      </p:cBhvr>
                                    </p:animEffect>
                                  </p:childTnLst>
                                </p:cTn>
                              </p:par>
                            </p:childTnLst>
                          </p:cTn>
                        </p:par>
                      </p:childTnLst>
                    </p:cTn>
                  </p:par>
                  <p:par>
                    <p:cTn id="99" fill="hold">
                      <p:stCondLst>
                        <p:cond delay="indefinite"/>
                      </p:stCondLst>
                      <p:childTnLst>
                        <p:par>
                          <p:cTn id="100" fill="hold">
                            <p:stCondLst>
                              <p:cond delay="0"/>
                            </p:stCondLst>
                            <p:childTnLst>
                              <p:par>
                                <p:cTn id="101" presetID="6" presetClass="entr" presetSubtype="16" fill="hold" grpId="0" nodeType="clickEffect">
                                  <p:stCondLst>
                                    <p:cond delay="0"/>
                                  </p:stCondLst>
                                  <p:childTnLst>
                                    <p:set>
                                      <p:cBhvr>
                                        <p:cTn id="102" dur="1" fill="hold">
                                          <p:stCondLst>
                                            <p:cond delay="0"/>
                                          </p:stCondLst>
                                        </p:cTn>
                                        <p:tgtEl>
                                          <p:spTgt spid="18"/>
                                        </p:tgtEl>
                                        <p:attrNameLst>
                                          <p:attrName>style.visibility</p:attrName>
                                        </p:attrNameLst>
                                      </p:cBhvr>
                                      <p:to>
                                        <p:strVal val="visible"/>
                                      </p:to>
                                    </p:set>
                                    <p:animEffect transition="in" filter="circle(in)">
                                      <p:cBhvr>
                                        <p:cTn id="103" dur="2000"/>
                                        <p:tgtEl>
                                          <p:spTgt spid="18"/>
                                        </p:tgtEl>
                                      </p:cBhvr>
                                    </p:animEffect>
                                  </p:childTnLst>
                                </p:cTn>
                              </p:par>
                            </p:childTnLst>
                          </p:cTn>
                        </p:par>
                      </p:childTnLst>
                    </p:cTn>
                  </p:par>
                  <p:par>
                    <p:cTn id="104" fill="hold">
                      <p:stCondLst>
                        <p:cond delay="indefinite"/>
                      </p:stCondLst>
                      <p:childTnLst>
                        <p:par>
                          <p:cTn id="105" fill="hold">
                            <p:stCondLst>
                              <p:cond delay="0"/>
                            </p:stCondLst>
                            <p:childTnLst>
                              <p:par>
                                <p:cTn id="106" presetID="42" presetClass="entr" presetSubtype="0" fill="hold" grpId="0" nodeType="clickEffect">
                                  <p:stCondLst>
                                    <p:cond delay="0"/>
                                  </p:stCondLst>
                                  <p:childTnLst>
                                    <p:set>
                                      <p:cBhvr>
                                        <p:cTn id="107" dur="1" fill="hold">
                                          <p:stCondLst>
                                            <p:cond delay="0"/>
                                          </p:stCondLst>
                                        </p:cTn>
                                        <p:tgtEl>
                                          <p:spTgt spid="19"/>
                                        </p:tgtEl>
                                        <p:attrNameLst>
                                          <p:attrName>style.visibility</p:attrName>
                                        </p:attrNameLst>
                                      </p:cBhvr>
                                      <p:to>
                                        <p:strVal val="visible"/>
                                      </p:to>
                                    </p:set>
                                    <p:animEffect transition="in" filter="fade">
                                      <p:cBhvr>
                                        <p:cTn id="108" dur="1000"/>
                                        <p:tgtEl>
                                          <p:spTgt spid="19"/>
                                        </p:tgtEl>
                                      </p:cBhvr>
                                    </p:animEffect>
                                    <p:anim calcmode="lin" valueType="num">
                                      <p:cBhvr>
                                        <p:cTn id="109" dur="1000" fill="hold"/>
                                        <p:tgtEl>
                                          <p:spTgt spid="19"/>
                                        </p:tgtEl>
                                        <p:attrNameLst>
                                          <p:attrName>ppt_x</p:attrName>
                                        </p:attrNameLst>
                                      </p:cBhvr>
                                      <p:tavLst>
                                        <p:tav tm="0">
                                          <p:val>
                                            <p:strVal val="#ppt_x"/>
                                          </p:val>
                                        </p:tav>
                                        <p:tav tm="100000">
                                          <p:val>
                                            <p:strVal val="#ppt_x"/>
                                          </p:val>
                                        </p:tav>
                                      </p:tavLst>
                                    </p:anim>
                                    <p:anim calcmode="lin" valueType="num">
                                      <p:cBhvr>
                                        <p:cTn id="11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24"/>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6" presetClass="entr" presetSubtype="16" fill="hold" grpId="0" nodeType="clickEffect">
                                  <p:stCondLst>
                                    <p:cond delay="0"/>
                                  </p:stCondLst>
                                  <p:childTnLst>
                                    <p:set>
                                      <p:cBhvr>
                                        <p:cTn id="118" dur="1" fill="hold">
                                          <p:stCondLst>
                                            <p:cond delay="0"/>
                                          </p:stCondLst>
                                        </p:cTn>
                                        <p:tgtEl>
                                          <p:spTgt spid="20"/>
                                        </p:tgtEl>
                                        <p:attrNameLst>
                                          <p:attrName>style.visibility</p:attrName>
                                        </p:attrNameLst>
                                      </p:cBhvr>
                                      <p:to>
                                        <p:strVal val="visible"/>
                                      </p:to>
                                    </p:set>
                                    <p:animEffect transition="in" filter="circle(in)">
                                      <p:cBhvr>
                                        <p:cTn id="119" dur="2000"/>
                                        <p:tgtEl>
                                          <p:spTgt spid="20"/>
                                        </p:tgtEl>
                                      </p:cBhvr>
                                    </p:animEffect>
                                  </p:childTnLst>
                                </p:cTn>
                              </p:par>
                            </p:childTnLst>
                          </p:cTn>
                        </p:par>
                      </p:childTnLst>
                    </p:cTn>
                  </p:par>
                  <p:par>
                    <p:cTn id="120" fill="hold">
                      <p:stCondLst>
                        <p:cond delay="indefinite"/>
                      </p:stCondLst>
                      <p:childTnLst>
                        <p:par>
                          <p:cTn id="121" fill="hold">
                            <p:stCondLst>
                              <p:cond delay="0"/>
                            </p:stCondLst>
                            <p:childTnLst>
                              <p:par>
                                <p:cTn id="122" presetID="42" presetClass="entr" presetSubtype="0" fill="hold" nodeType="clickEffect">
                                  <p:stCondLst>
                                    <p:cond delay="0"/>
                                  </p:stCondLst>
                                  <p:childTnLst>
                                    <p:set>
                                      <p:cBhvr>
                                        <p:cTn id="123" dur="1" fill="hold">
                                          <p:stCondLst>
                                            <p:cond delay="0"/>
                                          </p:stCondLst>
                                        </p:cTn>
                                        <p:tgtEl>
                                          <p:spTgt spid="21">
                                            <p:txEl>
                                              <p:pRg st="0" end="0"/>
                                            </p:txEl>
                                          </p:spTgt>
                                        </p:tgtEl>
                                        <p:attrNameLst>
                                          <p:attrName>style.visibility</p:attrName>
                                        </p:attrNameLst>
                                      </p:cBhvr>
                                      <p:to>
                                        <p:strVal val="visible"/>
                                      </p:to>
                                    </p:set>
                                    <p:animEffect transition="in" filter="fade">
                                      <p:cBhvr>
                                        <p:cTn id="124" dur="1000"/>
                                        <p:tgtEl>
                                          <p:spTgt spid="21">
                                            <p:txEl>
                                              <p:pRg st="0" end="0"/>
                                            </p:txEl>
                                          </p:spTgt>
                                        </p:tgtEl>
                                      </p:cBhvr>
                                    </p:animEffect>
                                    <p:anim calcmode="lin" valueType="num">
                                      <p:cBhvr>
                                        <p:cTn id="125"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126" dur="10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6" presetClass="entr" presetSubtype="16" fill="hold" nodeType="clickEffect">
                                  <p:stCondLst>
                                    <p:cond delay="0"/>
                                  </p:stCondLst>
                                  <p:childTnLst>
                                    <p:set>
                                      <p:cBhvr>
                                        <p:cTn id="130" dur="1" fill="hold">
                                          <p:stCondLst>
                                            <p:cond delay="0"/>
                                          </p:stCondLst>
                                        </p:cTn>
                                        <p:tgtEl>
                                          <p:spTgt spid="22">
                                            <p:txEl>
                                              <p:pRg st="0" end="0"/>
                                            </p:txEl>
                                          </p:spTgt>
                                        </p:tgtEl>
                                        <p:attrNameLst>
                                          <p:attrName>style.visibility</p:attrName>
                                        </p:attrNameLst>
                                      </p:cBhvr>
                                      <p:to>
                                        <p:strVal val="visible"/>
                                      </p:to>
                                    </p:set>
                                    <p:animEffect transition="in" filter="circle(in)">
                                      <p:cBhvr>
                                        <p:cTn id="131" dur="20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P spid="16" grpId="0"/>
      <p:bldP spid="17" grpId="0"/>
      <p:bldP spid="18" grpId="0"/>
      <p:bldP spid="19" grpId="0"/>
      <p:bldP spid="20"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Eng.301 Unit 6 Lesson 3 Reading Habits</a:t>
            </a:r>
          </a:p>
        </p:txBody>
      </p:sp>
      <p:sp>
        <p:nvSpPr>
          <p:cNvPr id="3" name="Rectangle 2"/>
          <p:cNvSpPr/>
          <p:nvPr/>
        </p:nvSpPr>
        <p:spPr>
          <a:xfrm>
            <a:off x="373486" y="1804208"/>
            <a:ext cx="11818513" cy="2308324"/>
          </a:xfrm>
          <a:prstGeom prst="rect">
            <a:avLst/>
          </a:prstGeom>
        </p:spPr>
        <p:txBody>
          <a:bodyPr wrap="square">
            <a:spAutoFit/>
          </a:bodyPr>
          <a:lstStyle/>
          <a:p>
            <a:pPr algn="ctr">
              <a:lnSpc>
                <a:spcPct val="150000"/>
              </a:lnSpc>
            </a:pPr>
            <a:r>
              <a:rPr lang="en-GB" sz="3200" b="1" dirty="0">
                <a:solidFill>
                  <a:srgbClr val="C00000"/>
                </a:solidFill>
                <a:latin typeface="Arial" panose="020B0604020202020204" pitchFamily="34" charset="0"/>
                <a:cs typeface="Arial" panose="020B0604020202020204" pitchFamily="34" charset="0"/>
              </a:rPr>
              <a:t>THIS IS THE END OF THE </a:t>
            </a:r>
            <a:r>
              <a:rPr lang="en-GB" sz="3200" b="1" dirty="0" smtClean="0">
                <a:solidFill>
                  <a:srgbClr val="C00000"/>
                </a:solidFill>
                <a:latin typeface="Arial" panose="020B0604020202020204" pitchFamily="34" charset="0"/>
                <a:cs typeface="Arial" panose="020B0604020202020204" pitchFamily="34" charset="0"/>
              </a:rPr>
              <a:t>LESSON.</a:t>
            </a:r>
            <a:endParaRPr lang="en-GB" sz="3200" b="1" dirty="0">
              <a:solidFill>
                <a:srgbClr val="C00000"/>
              </a:solidFill>
              <a:latin typeface="Arial" panose="020B0604020202020204" pitchFamily="34" charset="0"/>
              <a:cs typeface="Arial" panose="020B0604020202020204" pitchFamily="34" charset="0"/>
            </a:endParaRPr>
          </a:p>
          <a:p>
            <a:pPr algn="ctr">
              <a:lnSpc>
                <a:spcPct val="150000"/>
              </a:lnSpc>
            </a:pPr>
            <a:r>
              <a:rPr lang="en-GB" sz="3200" b="1" dirty="0">
                <a:solidFill>
                  <a:srgbClr val="C00000"/>
                </a:solidFill>
                <a:latin typeface="Arial" panose="020B0604020202020204" pitchFamily="34" charset="0"/>
                <a:cs typeface="Arial" panose="020B0604020202020204" pitchFamily="34" charset="0"/>
              </a:rPr>
              <a:t> </a:t>
            </a:r>
          </a:p>
          <a:p>
            <a:pPr>
              <a:lnSpc>
                <a:spcPct val="150000"/>
              </a:lnSpc>
            </a:pPr>
            <a:r>
              <a:rPr lang="en-GB" sz="3200" b="1" dirty="0">
                <a:solidFill>
                  <a:srgbClr val="C00000"/>
                </a:solidFill>
                <a:latin typeface="Arial" panose="020B0604020202020204" pitchFamily="34" charset="0"/>
                <a:cs typeface="Arial" panose="020B0604020202020204" pitchFamily="34" charset="0"/>
              </a:rPr>
              <a:t>THANK YOU FOR  YOUR ATTENTION AND HARD </a:t>
            </a:r>
            <a:r>
              <a:rPr lang="en-GB" sz="3200" b="1" dirty="0" smtClean="0">
                <a:solidFill>
                  <a:srgbClr val="C00000"/>
                </a:solidFill>
                <a:latin typeface="Arial" panose="020B0604020202020204" pitchFamily="34" charset="0"/>
                <a:cs typeface="Arial" panose="020B0604020202020204" pitchFamily="34" charset="0"/>
              </a:rPr>
              <a:t>WORK.</a:t>
            </a:r>
            <a:endParaRPr lang="en-US" sz="3200"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39846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colorTemperature colorTemp="6517"/>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8B8721A7-816F-4C99-BE89-D02CB058B1C7}"/>
              </a:ext>
            </a:extLst>
          </p:cNvPr>
          <p:cNvSpPr/>
          <p:nvPr/>
        </p:nvSpPr>
        <p:spPr>
          <a:xfrm>
            <a:off x="689331" y="1317256"/>
            <a:ext cx="2739670" cy="4874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Stop">
              <a:avLst/>
            </a:prstTxWarp>
          </a:bodyPr>
          <a:lstStyle/>
          <a:p>
            <a:r>
              <a:rPr lang="en-GB" sz="3600" b="1" dirty="0">
                <a:ln>
                  <a:solidFill>
                    <a:sysClr val="windowText" lastClr="000000"/>
                  </a:solidFill>
                </a:ln>
                <a:solidFill>
                  <a:srgbClr val="FF0000"/>
                </a:solidFill>
                <a:effectLst>
                  <a:outerShdw blurRad="38100" dist="38100" dir="2700000" algn="tl">
                    <a:srgbClr val="000000">
                      <a:alpha val="43137"/>
                    </a:srgbClr>
                  </a:outerShdw>
                </a:effectLst>
              </a:rPr>
              <a:t>OBJECTIVES </a:t>
            </a:r>
          </a:p>
        </p:txBody>
      </p:sp>
      <p:sp>
        <p:nvSpPr>
          <p:cNvPr id="3" name="Rectangle 2"/>
          <p:cNvSpPr/>
          <p:nvPr/>
        </p:nvSpPr>
        <p:spPr>
          <a:xfrm>
            <a:off x="605110" y="2560511"/>
            <a:ext cx="10287982" cy="1815882"/>
          </a:xfrm>
          <a:prstGeom prst="rect">
            <a:avLst/>
          </a:prstGeom>
        </p:spPr>
        <p:txBody>
          <a:bodyPr wrap="square">
            <a:spAutoFit/>
          </a:bodyPr>
          <a:lstStyle/>
          <a:p>
            <a:r>
              <a:rPr lang="en-US" sz="2800" b="1" dirty="0"/>
              <a:t>By the end of the lesson, you will be able to:</a:t>
            </a:r>
          </a:p>
          <a:p>
            <a:pPr>
              <a:lnSpc>
                <a:spcPct val="150000"/>
              </a:lnSpc>
            </a:pPr>
            <a:r>
              <a:rPr lang="en-US" sz="2800" dirty="0"/>
              <a:t>• extract specific information and language items from a reading text.</a:t>
            </a:r>
          </a:p>
          <a:p>
            <a:pPr>
              <a:lnSpc>
                <a:spcPct val="150000"/>
              </a:lnSpc>
            </a:pPr>
            <a:r>
              <a:rPr lang="en-US" sz="2800" dirty="0"/>
              <a:t>• </a:t>
            </a:r>
            <a:r>
              <a:rPr lang="en-US" sz="2800" dirty="0" smtClean="0"/>
              <a:t>use “used to”, “would” </a:t>
            </a:r>
            <a:r>
              <a:rPr lang="en-US" sz="2800" dirty="0"/>
              <a:t>and </a:t>
            </a:r>
            <a:r>
              <a:rPr lang="en-US" sz="2800" dirty="0" smtClean="0"/>
              <a:t>“get </a:t>
            </a:r>
            <a:r>
              <a:rPr lang="en-US" sz="2800" dirty="0"/>
              <a:t>used </a:t>
            </a:r>
            <a:r>
              <a:rPr lang="en-US" sz="2800" dirty="0" smtClean="0"/>
              <a:t>to</a:t>
            </a:r>
            <a:r>
              <a:rPr lang="en-US" sz="2800" dirty="0" smtClean="0"/>
              <a:t>” </a:t>
            </a:r>
            <a:r>
              <a:rPr lang="en-US" sz="2800" dirty="0" smtClean="0"/>
              <a:t>in </a:t>
            </a:r>
            <a:r>
              <a:rPr lang="en-US" sz="2800" dirty="0"/>
              <a:t>context.</a:t>
            </a:r>
          </a:p>
        </p:txBody>
      </p:sp>
    </p:spTree>
    <p:extLst>
      <p:ext uri="{BB962C8B-B14F-4D97-AF65-F5344CB8AC3E}">
        <p14:creationId xmlns:p14="http://schemas.microsoft.com/office/powerpoint/2010/main" val="2763317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Eng.301 Unit 6 Lesson 3 Reading Habits</a:t>
            </a:r>
          </a:p>
        </p:txBody>
      </p:sp>
      <p:sp>
        <p:nvSpPr>
          <p:cNvPr id="3" name="Rectangle 2"/>
          <p:cNvSpPr/>
          <p:nvPr/>
        </p:nvSpPr>
        <p:spPr>
          <a:xfrm>
            <a:off x="459346" y="789740"/>
            <a:ext cx="7293736" cy="400110"/>
          </a:xfrm>
          <a:prstGeom prst="rect">
            <a:avLst/>
          </a:prstGeom>
        </p:spPr>
        <p:txBody>
          <a:bodyPr wrap="square">
            <a:spAutoFit/>
            <a:scene3d>
              <a:camera prst="orthographicFront"/>
              <a:lightRig rig="threePt" dir="t"/>
            </a:scene3d>
            <a:sp3d extrusionH="57150">
              <a:bevelT w="69850" h="38100" prst="cross"/>
            </a:sp3d>
          </a:bodyPr>
          <a:lstStyle/>
          <a:p>
            <a:pPr marL="285750" indent="-285750">
              <a:buFont typeface="Wingdings" panose="05000000000000000000" pitchFamily="2" charset="2"/>
              <a:buChar char="Ø"/>
            </a:pPr>
            <a:r>
              <a:rPr lang="en-US" sz="2000" b="1" dirty="0">
                <a:solidFill>
                  <a:srgbClr val="C00000"/>
                </a:solidFill>
              </a:rPr>
              <a:t>A book is a gift you can open again and again. </a:t>
            </a:r>
            <a:r>
              <a:rPr lang="en-US" dirty="0"/>
              <a:t>—</a:t>
            </a:r>
            <a:r>
              <a:rPr lang="en-US" sz="2000" b="1" dirty="0"/>
              <a:t>Garrison Keillor</a:t>
            </a:r>
          </a:p>
        </p:txBody>
      </p:sp>
      <p:sp>
        <p:nvSpPr>
          <p:cNvPr id="4" name="Rectangle 3"/>
          <p:cNvSpPr/>
          <p:nvPr/>
        </p:nvSpPr>
        <p:spPr>
          <a:xfrm>
            <a:off x="459346" y="1307968"/>
            <a:ext cx="6167779" cy="400110"/>
          </a:xfrm>
          <a:prstGeom prst="rect">
            <a:avLst/>
          </a:prstGeom>
        </p:spPr>
        <p:txBody>
          <a:bodyPr wrap="none">
            <a:spAutoFit/>
            <a:scene3d>
              <a:camera prst="orthographicFront"/>
              <a:lightRig rig="threePt" dir="t"/>
            </a:scene3d>
            <a:sp3d extrusionH="57150">
              <a:bevelT w="69850" h="38100" prst="cross"/>
            </a:sp3d>
          </a:bodyPr>
          <a:lstStyle/>
          <a:p>
            <a:pPr marL="285750" indent="-285750">
              <a:buFont typeface="Wingdings" panose="05000000000000000000" pitchFamily="2" charset="2"/>
              <a:buChar char="Ø"/>
            </a:pPr>
            <a:r>
              <a:rPr lang="en-US" sz="2000" b="1" dirty="0">
                <a:solidFill>
                  <a:srgbClr val="0070C0"/>
                </a:solidFill>
              </a:rPr>
              <a:t>Literacy is a bridge from misery to hope</a:t>
            </a:r>
            <a:r>
              <a:rPr lang="en-US" dirty="0"/>
              <a:t>. —</a:t>
            </a:r>
            <a:r>
              <a:rPr lang="en-US" sz="2000" b="1" dirty="0"/>
              <a:t>Kofi Annan</a:t>
            </a:r>
          </a:p>
        </p:txBody>
      </p:sp>
      <p:sp>
        <p:nvSpPr>
          <p:cNvPr id="5" name="Rectangle 4"/>
          <p:cNvSpPr/>
          <p:nvPr/>
        </p:nvSpPr>
        <p:spPr>
          <a:xfrm>
            <a:off x="2664612" y="374678"/>
            <a:ext cx="6862776" cy="400110"/>
          </a:xfrm>
          <a:prstGeom prst="rect">
            <a:avLst/>
          </a:prstGeom>
        </p:spPr>
        <p:txBody>
          <a:bodyPr wrap="none">
            <a:prstTxWarp prst="textCanUp">
              <a:avLst/>
            </a:prstTxWarp>
            <a:spAutoFit/>
            <a:scene3d>
              <a:camera prst="orthographicFront"/>
              <a:lightRig rig="threePt" dir="t"/>
            </a:scene3d>
            <a:sp3d extrusionH="57150">
              <a:bevelT w="38100" h="38100" prst="convex"/>
            </a:sp3d>
          </a:bodyPr>
          <a:lstStyle/>
          <a:p>
            <a:r>
              <a:rPr lang="en-US" sz="2000" b="1" dirty="0">
                <a:solidFill>
                  <a:srgbClr val="0070C0"/>
                </a:solidFill>
                <a:latin typeface="Droid Sans"/>
              </a:rPr>
              <a:t>Great Quotes on the Power and Importance of Reading</a:t>
            </a:r>
            <a:endParaRPr lang="en-US" sz="2000" b="1" i="0" dirty="0">
              <a:solidFill>
                <a:srgbClr val="0070C0"/>
              </a:solidFill>
              <a:effectLst/>
              <a:latin typeface="Droid Sans"/>
            </a:endParaRPr>
          </a:p>
        </p:txBody>
      </p:sp>
      <p:sp>
        <p:nvSpPr>
          <p:cNvPr id="6" name="Rectangle 5"/>
          <p:cNvSpPr/>
          <p:nvPr/>
        </p:nvSpPr>
        <p:spPr>
          <a:xfrm>
            <a:off x="459344" y="1835380"/>
            <a:ext cx="7834649" cy="400110"/>
          </a:xfrm>
          <a:prstGeom prst="rect">
            <a:avLst/>
          </a:prstGeom>
        </p:spPr>
        <p:txBody>
          <a:bodyPr wrap="square">
            <a:spAutoFit/>
            <a:scene3d>
              <a:camera prst="orthographicFront"/>
              <a:lightRig rig="threePt" dir="t"/>
            </a:scene3d>
            <a:sp3d extrusionH="57150">
              <a:bevelT w="69850" h="38100" prst="cross"/>
            </a:sp3d>
          </a:bodyPr>
          <a:lstStyle/>
          <a:p>
            <a:pPr marL="342900" indent="-342900">
              <a:buFont typeface="Wingdings" panose="05000000000000000000" pitchFamily="2" charset="2"/>
              <a:buChar char="Ø"/>
            </a:pPr>
            <a:r>
              <a:rPr lang="en-US" sz="2000" b="1" dirty="0">
                <a:solidFill>
                  <a:srgbClr val="C00000"/>
                </a:solidFill>
              </a:rPr>
              <a:t>Once you learn to read, you will be forever free. </a:t>
            </a:r>
            <a:r>
              <a:rPr lang="en-US" dirty="0"/>
              <a:t>—</a:t>
            </a:r>
            <a:r>
              <a:rPr lang="en-US" sz="2000" b="1" dirty="0"/>
              <a:t>Frederick Douglass</a:t>
            </a:r>
          </a:p>
        </p:txBody>
      </p:sp>
      <p:sp>
        <p:nvSpPr>
          <p:cNvPr id="7" name="Rectangle 6"/>
          <p:cNvSpPr/>
          <p:nvPr/>
        </p:nvSpPr>
        <p:spPr>
          <a:xfrm>
            <a:off x="459346" y="2489256"/>
            <a:ext cx="8336924" cy="400110"/>
          </a:xfrm>
          <a:prstGeom prst="rect">
            <a:avLst/>
          </a:prstGeom>
        </p:spPr>
        <p:txBody>
          <a:bodyPr wrap="square">
            <a:spAutoFit/>
            <a:scene3d>
              <a:camera prst="orthographicFront"/>
              <a:lightRig rig="threePt" dir="t"/>
            </a:scene3d>
            <a:sp3d extrusionH="57150">
              <a:bevelT w="69850" h="38100" prst="cross"/>
            </a:sp3d>
          </a:bodyPr>
          <a:lstStyle/>
          <a:p>
            <a:pPr marL="285750" indent="-285750">
              <a:buFont typeface="Wingdings" panose="05000000000000000000" pitchFamily="2" charset="2"/>
              <a:buChar char="Ø"/>
            </a:pPr>
            <a:r>
              <a:rPr lang="en-US" sz="2000" b="1" dirty="0">
                <a:solidFill>
                  <a:srgbClr val="0070C0"/>
                </a:solidFill>
              </a:rPr>
              <a:t>Children are made readers on the laps of their parents</a:t>
            </a:r>
            <a:r>
              <a:rPr lang="en-US" b="1" dirty="0">
                <a:solidFill>
                  <a:srgbClr val="111111"/>
                </a:solidFill>
                <a:latin typeface="Droid Sans"/>
              </a:rPr>
              <a:t>.</a:t>
            </a:r>
            <a:r>
              <a:rPr lang="en-US" dirty="0">
                <a:solidFill>
                  <a:srgbClr val="111111"/>
                </a:solidFill>
                <a:latin typeface="Droid Sans"/>
              </a:rPr>
              <a:t> —</a:t>
            </a:r>
            <a:r>
              <a:rPr lang="en-US" sz="2000" b="1" dirty="0">
                <a:solidFill>
                  <a:srgbClr val="111111"/>
                </a:solidFill>
                <a:latin typeface="+mj-lt"/>
              </a:rPr>
              <a:t>Emilie Buchwald</a:t>
            </a:r>
            <a:endParaRPr lang="en-US" sz="2000" b="1" dirty="0">
              <a:latin typeface="+mj-lt"/>
            </a:endParaRPr>
          </a:p>
        </p:txBody>
      </p:sp>
      <p:sp>
        <p:nvSpPr>
          <p:cNvPr id="8" name="Rectangle 7"/>
          <p:cNvSpPr/>
          <p:nvPr/>
        </p:nvSpPr>
        <p:spPr>
          <a:xfrm>
            <a:off x="459345" y="3104373"/>
            <a:ext cx="11732655" cy="707886"/>
          </a:xfrm>
          <a:prstGeom prst="rect">
            <a:avLst/>
          </a:prstGeom>
        </p:spPr>
        <p:txBody>
          <a:bodyPr wrap="square">
            <a:spAutoFit/>
            <a:scene3d>
              <a:camera prst="orthographicFront"/>
              <a:lightRig rig="threePt" dir="t"/>
            </a:scene3d>
            <a:sp3d extrusionH="57150">
              <a:bevelT w="69850" h="38100" prst="cross"/>
            </a:sp3d>
          </a:bodyPr>
          <a:lstStyle/>
          <a:p>
            <a:pPr marL="342900" indent="-342900">
              <a:buFont typeface="Wingdings" panose="05000000000000000000" pitchFamily="2" charset="2"/>
              <a:buChar char="Ø"/>
            </a:pPr>
            <a:r>
              <a:rPr lang="en-US" sz="2000" b="1" dirty="0">
                <a:solidFill>
                  <a:srgbClr val="C00000"/>
                </a:solidFill>
              </a:rPr>
              <a:t>One of the greatest gifts adults can give—to their offspring and to their society—is to read to children</a:t>
            </a:r>
            <a:r>
              <a:rPr lang="en-US" dirty="0"/>
              <a:t>. —</a:t>
            </a:r>
            <a:r>
              <a:rPr lang="en-US" sz="2000" b="1" dirty="0"/>
              <a:t>Carl Sagan</a:t>
            </a:r>
          </a:p>
        </p:txBody>
      </p:sp>
      <p:sp>
        <p:nvSpPr>
          <p:cNvPr id="9" name="Rectangle 8"/>
          <p:cNvSpPr/>
          <p:nvPr/>
        </p:nvSpPr>
        <p:spPr>
          <a:xfrm>
            <a:off x="445207" y="3907670"/>
            <a:ext cx="5485412" cy="400110"/>
          </a:xfrm>
          <a:prstGeom prst="rect">
            <a:avLst/>
          </a:prstGeom>
        </p:spPr>
        <p:txBody>
          <a:bodyPr wrap="none">
            <a:spAutoFit/>
            <a:scene3d>
              <a:camera prst="orthographicFront"/>
              <a:lightRig rig="threePt" dir="t"/>
            </a:scene3d>
            <a:sp3d extrusionH="57150">
              <a:bevelT w="69850" h="38100" prst="cross"/>
            </a:sp3d>
          </a:bodyPr>
          <a:lstStyle/>
          <a:p>
            <a:pPr marL="285750" indent="-285750">
              <a:buFont typeface="Wingdings" panose="05000000000000000000" pitchFamily="2" charset="2"/>
              <a:buChar char="Ø"/>
            </a:pPr>
            <a:r>
              <a:rPr lang="en-US" sz="2000" b="1" dirty="0">
                <a:solidFill>
                  <a:srgbClr val="0070C0"/>
                </a:solidFill>
              </a:rPr>
              <a:t>We read to know we are not alone</a:t>
            </a:r>
            <a:r>
              <a:rPr lang="en-US" dirty="0"/>
              <a:t>. —</a:t>
            </a:r>
            <a:r>
              <a:rPr lang="en-US" sz="2000" b="1" dirty="0"/>
              <a:t>C.S. Lewis</a:t>
            </a:r>
          </a:p>
        </p:txBody>
      </p:sp>
      <p:sp>
        <p:nvSpPr>
          <p:cNvPr id="10" name="Rectangle 9"/>
          <p:cNvSpPr/>
          <p:nvPr/>
        </p:nvSpPr>
        <p:spPr>
          <a:xfrm>
            <a:off x="459345" y="4561546"/>
            <a:ext cx="8336925" cy="400110"/>
          </a:xfrm>
          <a:prstGeom prst="rect">
            <a:avLst/>
          </a:prstGeom>
        </p:spPr>
        <p:txBody>
          <a:bodyPr wrap="square">
            <a:spAutoFit/>
            <a:scene3d>
              <a:camera prst="orthographicFront"/>
              <a:lightRig rig="threePt" dir="t"/>
            </a:scene3d>
            <a:sp3d extrusionH="57150">
              <a:bevelT w="69850" h="38100" prst="cross"/>
            </a:sp3d>
          </a:bodyPr>
          <a:lstStyle/>
          <a:p>
            <a:pPr marL="342900" indent="-342900">
              <a:buFont typeface="Wingdings" panose="05000000000000000000" pitchFamily="2" charset="2"/>
              <a:buChar char="Ø"/>
            </a:pPr>
            <a:r>
              <a:rPr lang="en-US" sz="2000" b="1" dirty="0">
                <a:solidFill>
                  <a:srgbClr val="C00000"/>
                </a:solidFill>
              </a:rPr>
              <a:t>A house without books is like a room without windows</a:t>
            </a:r>
            <a:r>
              <a:rPr lang="en-US" sz="2000" b="1" dirty="0">
                <a:solidFill>
                  <a:srgbClr val="111111"/>
                </a:solidFill>
              </a:rPr>
              <a:t>. —Heinrich Mann</a:t>
            </a:r>
            <a:endParaRPr lang="en-US" sz="2000" b="1" dirty="0"/>
          </a:p>
        </p:txBody>
      </p:sp>
      <p:sp>
        <p:nvSpPr>
          <p:cNvPr id="11" name="Rectangle 10"/>
          <p:cNvSpPr/>
          <p:nvPr/>
        </p:nvSpPr>
        <p:spPr>
          <a:xfrm>
            <a:off x="445207" y="5156458"/>
            <a:ext cx="11479370" cy="707886"/>
          </a:xfrm>
          <a:prstGeom prst="rect">
            <a:avLst/>
          </a:prstGeom>
        </p:spPr>
        <p:txBody>
          <a:bodyPr wrap="square">
            <a:spAutoFit/>
            <a:scene3d>
              <a:camera prst="orthographicFront"/>
              <a:lightRig rig="threePt" dir="t"/>
            </a:scene3d>
            <a:sp3d extrusionH="57150">
              <a:bevelT w="69850" h="38100" prst="cross"/>
            </a:sp3d>
          </a:bodyPr>
          <a:lstStyle/>
          <a:p>
            <a:pPr marL="285750" indent="-285750">
              <a:buFont typeface="Wingdings" panose="05000000000000000000" pitchFamily="2" charset="2"/>
              <a:buChar char="Ø"/>
            </a:pPr>
            <a:r>
              <a:rPr lang="en-US" b="1" dirty="0">
                <a:solidFill>
                  <a:srgbClr val="0070C0"/>
                </a:solidFill>
              </a:rPr>
              <a:t>I</a:t>
            </a:r>
            <a:r>
              <a:rPr lang="en-US" sz="2000" b="1" dirty="0">
                <a:solidFill>
                  <a:srgbClr val="0070C0"/>
                </a:solidFill>
              </a:rPr>
              <a:t> would be most content if my children grew up to be the kind of people who think decorating consists mostly of building enough bookshelves</a:t>
            </a:r>
            <a:r>
              <a:rPr lang="en-US" dirty="0"/>
              <a:t>. —</a:t>
            </a:r>
            <a:r>
              <a:rPr lang="en-US" sz="2000" b="1" dirty="0"/>
              <a:t>Anna </a:t>
            </a:r>
            <a:r>
              <a:rPr lang="en-US" sz="2000" b="1" dirty="0" err="1"/>
              <a:t>Quindlen</a:t>
            </a:r>
            <a:endParaRPr lang="en-US" sz="2000" b="1" dirty="0"/>
          </a:p>
        </p:txBody>
      </p:sp>
    </p:spTree>
    <p:extLst>
      <p:ext uri="{BB962C8B-B14F-4D97-AF65-F5344CB8AC3E}">
        <p14:creationId xmlns:p14="http://schemas.microsoft.com/office/powerpoint/2010/main" val="2319036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circle(in)">
                                      <p:cBhvr>
                                        <p:cTn id="19" dur="200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circle(in)">
                                      <p:cBhvr>
                                        <p:cTn id="31" dur="20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nodeType="clickEffect">
                                  <p:stCondLst>
                                    <p:cond delay="0"/>
                                  </p:stCondLst>
                                  <p:childTnLst>
                                    <p:set>
                                      <p:cBhvr>
                                        <p:cTn id="35" dur="1" fill="hold">
                                          <p:stCondLst>
                                            <p:cond delay="0"/>
                                          </p:stCondLst>
                                        </p:cTn>
                                        <p:tgtEl>
                                          <p:spTgt spid="8">
                                            <p:txEl>
                                              <p:pRg st="0" end="0"/>
                                            </p:txEl>
                                          </p:spTgt>
                                        </p:tgtEl>
                                        <p:attrNameLst>
                                          <p:attrName>style.visibility</p:attrName>
                                        </p:attrNameLst>
                                      </p:cBhvr>
                                      <p:to>
                                        <p:strVal val="visible"/>
                                      </p:to>
                                    </p:set>
                                    <p:animEffect transition="in" filter="circle(in)">
                                      <p:cBhvr>
                                        <p:cTn id="36" dur="2000"/>
                                        <p:tgtEl>
                                          <p:spTgt spid="8">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anim calcmode="lin" valueType="num">
                                      <p:cBhvr>
                                        <p:cTn id="42" dur="1000" fill="hold"/>
                                        <p:tgtEl>
                                          <p:spTgt spid="9"/>
                                        </p:tgtEl>
                                        <p:attrNameLst>
                                          <p:attrName>ppt_x</p:attrName>
                                        </p:attrNameLst>
                                      </p:cBhvr>
                                      <p:tavLst>
                                        <p:tav tm="0">
                                          <p:val>
                                            <p:strVal val="#ppt_x"/>
                                          </p:val>
                                        </p:tav>
                                        <p:tav tm="100000">
                                          <p:val>
                                            <p:strVal val="#ppt_x"/>
                                          </p:val>
                                        </p:tav>
                                      </p:tavLst>
                                    </p:anim>
                                    <p:anim calcmode="lin" valueType="num">
                                      <p:cBhvr>
                                        <p:cTn id="4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nodeType="clickEffect">
                                  <p:stCondLst>
                                    <p:cond delay="0"/>
                                  </p:stCondLst>
                                  <p:childTnLst>
                                    <p:set>
                                      <p:cBhvr>
                                        <p:cTn id="47" dur="1" fill="hold">
                                          <p:stCondLst>
                                            <p:cond delay="0"/>
                                          </p:stCondLst>
                                        </p:cTn>
                                        <p:tgtEl>
                                          <p:spTgt spid="10">
                                            <p:txEl>
                                              <p:pRg st="0" end="0"/>
                                            </p:txEl>
                                          </p:spTgt>
                                        </p:tgtEl>
                                        <p:attrNameLst>
                                          <p:attrName>style.visibility</p:attrName>
                                        </p:attrNameLst>
                                      </p:cBhvr>
                                      <p:to>
                                        <p:strVal val="visible"/>
                                      </p:to>
                                    </p:set>
                                    <p:animEffect transition="in" filter="circle(in)">
                                      <p:cBhvr>
                                        <p:cTn id="48" dur="2000"/>
                                        <p:tgtEl>
                                          <p:spTgt spid="10">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1000"/>
                                        <p:tgtEl>
                                          <p:spTgt spid="11"/>
                                        </p:tgtEl>
                                      </p:cBhvr>
                                    </p:animEffect>
                                    <p:anim calcmode="lin" valueType="num">
                                      <p:cBhvr>
                                        <p:cTn id="54" dur="1000" fill="hold"/>
                                        <p:tgtEl>
                                          <p:spTgt spid="11"/>
                                        </p:tgtEl>
                                        <p:attrNameLst>
                                          <p:attrName>ppt_x</p:attrName>
                                        </p:attrNameLst>
                                      </p:cBhvr>
                                      <p:tavLst>
                                        <p:tav tm="0">
                                          <p:val>
                                            <p:strVal val="#ppt_x"/>
                                          </p:val>
                                        </p:tav>
                                        <p:tav tm="100000">
                                          <p:val>
                                            <p:strVal val="#ppt_x"/>
                                          </p:val>
                                        </p:tav>
                                      </p:tavLst>
                                    </p:anim>
                                    <p:anim calcmode="lin" valueType="num">
                                      <p:cBhvr>
                                        <p:cTn id="5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9"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Eng.301 Unit 6 Lesson 3 Reading Habits</a:t>
            </a:r>
          </a:p>
        </p:txBody>
      </p:sp>
      <p:sp>
        <p:nvSpPr>
          <p:cNvPr id="3" name="Rectangle 2"/>
          <p:cNvSpPr/>
          <p:nvPr/>
        </p:nvSpPr>
        <p:spPr>
          <a:xfrm>
            <a:off x="4271211" y="261906"/>
            <a:ext cx="3519400" cy="400110"/>
          </a:xfrm>
          <a:prstGeom prst="rect">
            <a:avLst/>
          </a:prstGeom>
        </p:spPr>
        <p:txBody>
          <a:bodyPr wrap="none">
            <a:prstTxWarp prst="textCanUp">
              <a:avLst/>
            </a:prstTxWarp>
            <a:spAutoFit/>
          </a:bodyPr>
          <a:lstStyle/>
          <a:p>
            <a:r>
              <a:rPr lang="en-US" sz="2000" b="1" dirty="0">
                <a:solidFill>
                  <a:srgbClr val="0070C0"/>
                </a:solidFill>
              </a:rPr>
              <a:t>Good and </a:t>
            </a:r>
            <a:r>
              <a:rPr lang="en-US" sz="2000" b="1" dirty="0" smtClean="0">
                <a:solidFill>
                  <a:srgbClr val="0070C0"/>
                </a:solidFill>
              </a:rPr>
              <a:t>Poor </a:t>
            </a:r>
            <a:r>
              <a:rPr lang="en-US" sz="2000" b="1" dirty="0">
                <a:solidFill>
                  <a:srgbClr val="0070C0"/>
                </a:solidFill>
              </a:rPr>
              <a:t>Reading Habits</a:t>
            </a:r>
          </a:p>
        </p:txBody>
      </p:sp>
      <p:sp>
        <p:nvSpPr>
          <p:cNvPr id="4" name="Rectangle 3"/>
          <p:cNvSpPr/>
          <p:nvPr/>
        </p:nvSpPr>
        <p:spPr>
          <a:xfrm>
            <a:off x="94594" y="662016"/>
            <a:ext cx="8711231" cy="400110"/>
          </a:xfrm>
          <a:prstGeom prst="rect">
            <a:avLst/>
          </a:prstGeom>
        </p:spPr>
        <p:txBody>
          <a:bodyPr wrap="none">
            <a:spAutoFit/>
          </a:bodyPr>
          <a:lstStyle/>
          <a:p>
            <a:r>
              <a:rPr lang="en-US" sz="2000" b="1" dirty="0">
                <a:solidFill>
                  <a:srgbClr val="C00000"/>
                </a:solidFill>
              </a:rPr>
              <a:t>Decide whether the following reading habits in the table below are good or </a:t>
            </a:r>
            <a:r>
              <a:rPr lang="en-US" sz="2000" b="1" dirty="0" smtClean="0">
                <a:solidFill>
                  <a:srgbClr val="C00000"/>
                </a:solidFill>
              </a:rPr>
              <a:t>Poor.</a:t>
            </a:r>
            <a:endParaRPr lang="en-US" sz="2000" b="1" dirty="0">
              <a:solidFill>
                <a:srgbClr val="C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059962585"/>
              </p:ext>
            </p:extLst>
          </p:nvPr>
        </p:nvGraphicFramePr>
        <p:xfrm>
          <a:off x="167500" y="1312296"/>
          <a:ext cx="11857000" cy="4104640"/>
        </p:xfrm>
        <a:graphic>
          <a:graphicData uri="http://schemas.openxmlformats.org/drawingml/2006/table">
            <a:tbl>
              <a:tblPr firstRow="1" bandRow="1">
                <a:tableStyleId>{5940675A-B579-460E-94D1-54222C63F5DA}</a:tableStyleId>
              </a:tblPr>
              <a:tblGrid>
                <a:gridCol w="9744864">
                  <a:extLst>
                    <a:ext uri="{9D8B030D-6E8A-4147-A177-3AD203B41FA5}">
                      <a16:colId xmlns:a16="http://schemas.microsoft.com/office/drawing/2014/main" xmlns="" val="20000"/>
                    </a:ext>
                  </a:extLst>
                </a:gridCol>
                <a:gridCol w="2112136">
                  <a:extLst>
                    <a:ext uri="{9D8B030D-6E8A-4147-A177-3AD203B41FA5}">
                      <a16:colId xmlns:a16="http://schemas.microsoft.com/office/drawing/2014/main" xmlns="" val="20001"/>
                    </a:ext>
                  </a:extLst>
                </a:gridCol>
              </a:tblGrid>
              <a:tr h="370840">
                <a:tc>
                  <a:txBody>
                    <a:bodyPr/>
                    <a:lstStyle/>
                    <a:p>
                      <a:pPr algn="ctr"/>
                      <a:r>
                        <a:rPr lang="en-GB" sz="2000" b="1" dirty="0"/>
                        <a:t>Habit</a:t>
                      </a:r>
                      <a:endParaRPr lang="en-US" sz="2000" b="1" dirty="0"/>
                    </a:p>
                  </a:txBody>
                  <a:tcPr>
                    <a:cell3D prstMaterial="dkEdge">
                      <a:bevel prst="cross"/>
                      <a:lightRig rig="flood" dir="t"/>
                    </a:cell3D>
                    <a:solidFill>
                      <a:schemeClr val="accent4">
                        <a:lumMod val="20000"/>
                        <a:lumOff val="80000"/>
                      </a:schemeClr>
                    </a:solidFill>
                  </a:tcPr>
                </a:tc>
                <a:tc>
                  <a:txBody>
                    <a:bodyPr/>
                    <a:lstStyle/>
                    <a:p>
                      <a:pPr algn="ctr"/>
                      <a:r>
                        <a:rPr lang="en-GB" sz="2000" b="1" dirty="0"/>
                        <a:t>Good/Bad</a:t>
                      </a:r>
                      <a:endParaRPr lang="en-US" sz="2000" b="1" dirty="0"/>
                    </a:p>
                  </a:txBody>
                  <a:tcPr>
                    <a:cell3D prstMaterial="dkEdge">
                      <a:bevel prst="cross"/>
                      <a:lightRig rig="flood" dir="t"/>
                    </a:cell3D>
                    <a:solidFill>
                      <a:schemeClr val="accent4">
                        <a:lumMod val="20000"/>
                        <a:lumOff val="80000"/>
                      </a:schemeClr>
                    </a:solidFill>
                  </a:tcPr>
                </a:tc>
                <a:extLst>
                  <a:ext uri="{0D108BD9-81ED-4DB2-BD59-A6C34878D82A}">
                    <a16:rowId xmlns:a16="http://schemas.microsoft.com/office/drawing/2014/main" xmlns="" val="10000"/>
                  </a:ext>
                </a:extLst>
              </a:tr>
              <a:tr h="370840">
                <a:tc>
                  <a:txBody>
                    <a:bodyPr/>
                    <a:lstStyle/>
                    <a:p>
                      <a:r>
                        <a:rPr lang="en-US" dirty="0"/>
                        <a:t>I rarely buy a ton of books at the same time.</a:t>
                      </a:r>
                    </a:p>
                  </a:txBody>
                  <a:tcPr/>
                </a:tc>
                <a:tc>
                  <a:txBody>
                    <a:bodyPr/>
                    <a:lstStyle/>
                    <a:p>
                      <a:endParaRPr lang="en-US" dirty="0"/>
                    </a:p>
                  </a:txBody>
                  <a:tcPr/>
                </a:tc>
                <a:extLst>
                  <a:ext uri="{0D108BD9-81ED-4DB2-BD59-A6C34878D82A}">
                    <a16:rowId xmlns:a16="http://schemas.microsoft.com/office/drawing/2014/main" xmlns="" val="10001"/>
                  </a:ext>
                </a:extLst>
              </a:tr>
              <a:tr h="370840">
                <a:tc>
                  <a:txBody>
                    <a:bodyPr/>
                    <a:lstStyle/>
                    <a:p>
                      <a:r>
                        <a:rPr lang="en-US" dirty="0"/>
                        <a:t>I judge books by their covers.</a:t>
                      </a:r>
                    </a:p>
                  </a:txBody>
                  <a:tcPr/>
                </a:tc>
                <a:tc>
                  <a:txBody>
                    <a:bodyPr/>
                    <a:lstStyle/>
                    <a:p>
                      <a:endParaRPr lang="en-US" dirty="0"/>
                    </a:p>
                  </a:txBody>
                  <a:tcPr/>
                </a:tc>
                <a:extLst>
                  <a:ext uri="{0D108BD9-81ED-4DB2-BD59-A6C34878D82A}">
                    <a16:rowId xmlns:a16="http://schemas.microsoft.com/office/drawing/2014/main" xmlns="" val="10002"/>
                  </a:ext>
                </a:extLst>
              </a:tr>
              <a:tr h="370840">
                <a:tc>
                  <a:txBody>
                    <a:bodyPr/>
                    <a:lstStyle/>
                    <a:p>
                      <a:r>
                        <a:rPr lang="en-US" dirty="0"/>
                        <a:t>I can set a reading goal. Periodically, I assess my goal, set a new goal, and keep a record of my progress.</a:t>
                      </a:r>
                    </a:p>
                  </a:txBody>
                  <a:tcPr/>
                </a:tc>
                <a:tc>
                  <a:txBody>
                    <a:bodyPr/>
                    <a:lstStyle/>
                    <a:p>
                      <a:endParaRPr lang="en-US" dirty="0"/>
                    </a:p>
                  </a:txBody>
                  <a:tcPr/>
                </a:tc>
                <a:extLst>
                  <a:ext uri="{0D108BD9-81ED-4DB2-BD59-A6C34878D82A}">
                    <a16:rowId xmlns:a16="http://schemas.microsoft.com/office/drawing/2014/main" xmlns="" val="10003"/>
                  </a:ext>
                </a:extLst>
              </a:tr>
              <a:tr h="370840">
                <a:tc>
                  <a:txBody>
                    <a:bodyPr/>
                    <a:lstStyle/>
                    <a:p>
                      <a:r>
                        <a:rPr lang="en-US" dirty="0"/>
                        <a:t>I love reading in poor light.</a:t>
                      </a:r>
                    </a:p>
                  </a:txBody>
                  <a:tcPr/>
                </a:tc>
                <a:tc>
                  <a:txBody>
                    <a:bodyPr/>
                    <a:lstStyle/>
                    <a:p>
                      <a:endParaRPr lang="en-US" dirty="0"/>
                    </a:p>
                  </a:txBody>
                  <a:tcPr/>
                </a:tc>
                <a:extLst>
                  <a:ext uri="{0D108BD9-81ED-4DB2-BD59-A6C34878D82A}">
                    <a16:rowId xmlns:a16="http://schemas.microsoft.com/office/drawing/2014/main" xmlns="" val="10004"/>
                  </a:ext>
                </a:extLst>
              </a:tr>
              <a:tr h="370840">
                <a:tc>
                  <a:txBody>
                    <a:bodyPr/>
                    <a:lstStyle/>
                    <a:p>
                      <a:r>
                        <a:rPr lang="en-US" dirty="0"/>
                        <a:t>I don’t like to leave books unread.</a:t>
                      </a:r>
                    </a:p>
                  </a:txBody>
                  <a:tcPr/>
                </a:tc>
                <a:tc>
                  <a:txBody>
                    <a:bodyPr/>
                    <a:lstStyle/>
                    <a:p>
                      <a:endParaRPr lang="en-US" dirty="0"/>
                    </a:p>
                  </a:txBody>
                  <a:tcPr/>
                </a:tc>
                <a:extLst>
                  <a:ext uri="{0D108BD9-81ED-4DB2-BD59-A6C34878D82A}">
                    <a16:rowId xmlns:a16="http://schemas.microsoft.com/office/drawing/2014/main" xmlns="" val="10005"/>
                  </a:ext>
                </a:extLst>
              </a:tr>
              <a:tr h="370840">
                <a:tc>
                  <a:txBody>
                    <a:bodyPr/>
                    <a:lstStyle/>
                    <a:p>
                      <a:r>
                        <a:rPr lang="en-US" dirty="0"/>
                        <a:t>I rarely use a dictionary when I encounter incomprehensible words. </a:t>
                      </a:r>
                    </a:p>
                  </a:txBody>
                  <a:tcPr/>
                </a:tc>
                <a:tc>
                  <a:txBody>
                    <a:bodyPr/>
                    <a:lstStyle/>
                    <a:p>
                      <a:endParaRPr lang="en-US" dirty="0"/>
                    </a:p>
                  </a:txBody>
                  <a:tcPr/>
                </a:tc>
                <a:extLst>
                  <a:ext uri="{0D108BD9-81ED-4DB2-BD59-A6C34878D82A}">
                    <a16:rowId xmlns:a16="http://schemas.microsoft.com/office/drawing/2014/main" xmlns="" val="10006"/>
                  </a:ext>
                </a:extLst>
              </a:tr>
              <a:tr h="370840">
                <a:tc>
                  <a:txBody>
                    <a:bodyPr/>
                    <a:lstStyle/>
                    <a:p>
                      <a:r>
                        <a:rPr lang="en-US" dirty="0"/>
                        <a:t>I know the kind of books I’ll love.</a:t>
                      </a:r>
                    </a:p>
                  </a:txBody>
                  <a:tcPr/>
                </a:tc>
                <a:tc>
                  <a:txBody>
                    <a:bodyPr/>
                    <a:lstStyle/>
                    <a:p>
                      <a:endParaRPr lang="en-US" dirty="0"/>
                    </a:p>
                  </a:txBody>
                  <a:tcPr/>
                </a:tc>
                <a:extLst>
                  <a:ext uri="{0D108BD9-81ED-4DB2-BD59-A6C34878D82A}">
                    <a16:rowId xmlns:a16="http://schemas.microsoft.com/office/drawing/2014/main" xmlns="" val="10007"/>
                  </a:ext>
                </a:extLst>
              </a:tr>
              <a:tr h="370840">
                <a:tc>
                  <a:txBody>
                    <a:bodyPr/>
                    <a:lstStyle/>
                    <a:p>
                      <a:r>
                        <a:rPr lang="en-US" dirty="0"/>
                        <a:t>I forget to take notes while </a:t>
                      </a:r>
                      <a:r>
                        <a:rPr lang="en-US" dirty="0" smtClean="0"/>
                        <a:t>reading</a:t>
                      </a:r>
                      <a:r>
                        <a:rPr lang="en-US" baseline="0" dirty="0" smtClean="0"/>
                        <a:t> </a:t>
                      </a:r>
                      <a:r>
                        <a:rPr lang="en-US" dirty="0" smtClean="0"/>
                        <a:t>and </a:t>
                      </a:r>
                      <a:r>
                        <a:rPr lang="en-US" dirty="0"/>
                        <a:t>don’t know how to write my reviews afterwards.</a:t>
                      </a:r>
                    </a:p>
                  </a:txBody>
                  <a:tcPr/>
                </a:tc>
                <a:tc>
                  <a:txBody>
                    <a:bodyPr/>
                    <a:lstStyle/>
                    <a:p>
                      <a:endParaRPr lang="en-US" dirty="0"/>
                    </a:p>
                  </a:txBody>
                  <a:tcPr/>
                </a:tc>
                <a:extLst>
                  <a:ext uri="{0D108BD9-81ED-4DB2-BD59-A6C34878D82A}">
                    <a16:rowId xmlns:a16="http://schemas.microsoft.com/office/drawing/2014/main" xmlns="" val="10008"/>
                  </a:ext>
                </a:extLst>
              </a:tr>
              <a:tr h="370840">
                <a:tc>
                  <a:txBody>
                    <a:bodyPr/>
                    <a:lstStyle/>
                    <a:p>
                      <a:r>
                        <a:rPr lang="en-US" dirty="0"/>
                        <a:t>I like reading more than one book at a time.</a:t>
                      </a:r>
                    </a:p>
                  </a:txBody>
                  <a:tcPr/>
                </a:tc>
                <a:tc>
                  <a:txBody>
                    <a:bodyPr/>
                    <a:lstStyle/>
                    <a:p>
                      <a:endParaRPr lang="en-US" dirty="0"/>
                    </a:p>
                  </a:txBody>
                  <a:tcPr/>
                </a:tc>
                <a:extLst>
                  <a:ext uri="{0D108BD9-81ED-4DB2-BD59-A6C34878D82A}">
                    <a16:rowId xmlns:a16="http://schemas.microsoft.com/office/drawing/2014/main" xmlns="" val="10009"/>
                  </a:ext>
                </a:extLst>
              </a:tr>
              <a:tr h="370840">
                <a:tc>
                  <a:txBody>
                    <a:bodyPr/>
                    <a:lstStyle/>
                    <a:p>
                      <a:r>
                        <a:rPr lang="en-US" dirty="0"/>
                        <a:t>I always use a bookmark.</a:t>
                      </a:r>
                    </a:p>
                  </a:txBody>
                  <a:tcPr/>
                </a:tc>
                <a:tc>
                  <a:txBody>
                    <a:bodyPr/>
                    <a:lstStyle/>
                    <a:p>
                      <a:endParaRPr lang="en-US" dirty="0"/>
                    </a:p>
                  </a:txBody>
                  <a:tcPr/>
                </a:tc>
                <a:extLst>
                  <a:ext uri="{0D108BD9-81ED-4DB2-BD59-A6C34878D82A}">
                    <a16:rowId xmlns:a16="http://schemas.microsoft.com/office/drawing/2014/main" xmlns="" val="10010"/>
                  </a:ext>
                </a:extLst>
              </a:tr>
            </a:tbl>
          </a:graphicData>
        </a:graphic>
      </p:graphicFrame>
      <p:sp>
        <p:nvSpPr>
          <p:cNvPr id="7" name="Rectangle 6"/>
          <p:cNvSpPr/>
          <p:nvPr/>
        </p:nvSpPr>
        <p:spPr>
          <a:xfrm>
            <a:off x="10471209" y="5002363"/>
            <a:ext cx="717569" cy="400110"/>
          </a:xfrm>
          <a:prstGeom prst="rect">
            <a:avLst/>
          </a:prstGeom>
        </p:spPr>
        <p:txBody>
          <a:bodyPr wrap="none">
            <a:spAutoFit/>
          </a:bodyPr>
          <a:lstStyle/>
          <a:p>
            <a:r>
              <a:rPr lang="en-US" sz="2000" b="1" dirty="0">
                <a:solidFill>
                  <a:srgbClr val="0070C0"/>
                </a:solidFill>
              </a:rPr>
              <a:t>good</a:t>
            </a:r>
            <a:endParaRPr lang="en-US" dirty="0"/>
          </a:p>
        </p:txBody>
      </p:sp>
      <p:sp>
        <p:nvSpPr>
          <p:cNvPr id="8" name="Rectangle 7"/>
          <p:cNvSpPr/>
          <p:nvPr/>
        </p:nvSpPr>
        <p:spPr>
          <a:xfrm>
            <a:off x="10471209" y="3915059"/>
            <a:ext cx="717569" cy="400110"/>
          </a:xfrm>
          <a:prstGeom prst="rect">
            <a:avLst/>
          </a:prstGeom>
        </p:spPr>
        <p:txBody>
          <a:bodyPr wrap="none">
            <a:spAutoFit/>
          </a:bodyPr>
          <a:lstStyle/>
          <a:p>
            <a:r>
              <a:rPr lang="en-US" sz="2000" b="1" dirty="0">
                <a:solidFill>
                  <a:srgbClr val="0070C0"/>
                </a:solidFill>
              </a:rPr>
              <a:t>good</a:t>
            </a:r>
            <a:endParaRPr lang="en-US" dirty="0"/>
          </a:p>
        </p:txBody>
      </p:sp>
      <p:sp>
        <p:nvSpPr>
          <p:cNvPr id="9" name="Rectangle 8"/>
          <p:cNvSpPr/>
          <p:nvPr/>
        </p:nvSpPr>
        <p:spPr>
          <a:xfrm>
            <a:off x="10471209" y="3186553"/>
            <a:ext cx="717569" cy="400110"/>
          </a:xfrm>
          <a:prstGeom prst="rect">
            <a:avLst/>
          </a:prstGeom>
        </p:spPr>
        <p:txBody>
          <a:bodyPr wrap="none">
            <a:spAutoFit/>
          </a:bodyPr>
          <a:lstStyle/>
          <a:p>
            <a:r>
              <a:rPr lang="en-US" sz="2000" b="1" dirty="0">
                <a:solidFill>
                  <a:srgbClr val="0070C0"/>
                </a:solidFill>
              </a:rPr>
              <a:t>good</a:t>
            </a:r>
            <a:endParaRPr lang="en-US" dirty="0"/>
          </a:p>
        </p:txBody>
      </p:sp>
      <p:sp>
        <p:nvSpPr>
          <p:cNvPr id="10" name="Rectangle 9"/>
          <p:cNvSpPr/>
          <p:nvPr/>
        </p:nvSpPr>
        <p:spPr>
          <a:xfrm>
            <a:off x="10471209" y="2454774"/>
            <a:ext cx="717569" cy="400110"/>
          </a:xfrm>
          <a:prstGeom prst="rect">
            <a:avLst/>
          </a:prstGeom>
        </p:spPr>
        <p:txBody>
          <a:bodyPr wrap="none">
            <a:spAutoFit/>
          </a:bodyPr>
          <a:lstStyle/>
          <a:p>
            <a:r>
              <a:rPr lang="en-US" sz="2000" b="1" dirty="0">
                <a:solidFill>
                  <a:srgbClr val="0070C0"/>
                </a:solidFill>
              </a:rPr>
              <a:t>good</a:t>
            </a:r>
            <a:endParaRPr lang="en-US" dirty="0"/>
          </a:p>
        </p:txBody>
      </p:sp>
      <p:sp>
        <p:nvSpPr>
          <p:cNvPr id="11" name="Rectangle 10"/>
          <p:cNvSpPr/>
          <p:nvPr/>
        </p:nvSpPr>
        <p:spPr>
          <a:xfrm>
            <a:off x="10471209" y="1683480"/>
            <a:ext cx="717569" cy="400110"/>
          </a:xfrm>
          <a:prstGeom prst="rect">
            <a:avLst/>
          </a:prstGeom>
        </p:spPr>
        <p:txBody>
          <a:bodyPr wrap="none">
            <a:spAutoFit/>
          </a:bodyPr>
          <a:lstStyle/>
          <a:p>
            <a:r>
              <a:rPr lang="en-US" sz="2000" b="1" dirty="0">
                <a:solidFill>
                  <a:srgbClr val="0070C0"/>
                </a:solidFill>
              </a:rPr>
              <a:t>good</a:t>
            </a:r>
            <a:endParaRPr lang="en-US" dirty="0"/>
          </a:p>
        </p:txBody>
      </p:sp>
      <p:sp>
        <p:nvSpPr>
          <p:cNvPr id="16" name="Rectangle 15"/>
          <p:cNvSpPr/>
          <p:nvPr/>
        </p:nvSpPr>
        <p:spPr>
          <a:xfrm>
            <a:off x="10485187" y="2069127"/>
            <a:ext cx="689612" cy="400110"/>
          </a:xfrm>
          <a:prstGeom prst="rect">
            <a:avLst/>
          </a:prstGeom>
        </p:spPr>
        <p:txBody>
          <a:bodyPr wrap="none">
            <a:spAutoFit/>
          </a:bodyPr>
          <a:lstStyle/>
          <a:p>
            <a:r>
              <a:rPr lang="en-US" sz="2000" b="1" dirty="0" smtClean="0">
                <a:solidFill>
                  <a:srgbClr val="C00000"/>
                </a:solidFill>
              </a:rPr>
              <a:t>poor</a:t>
            </a:r>
            <a:endParaRPr lang="en-US" dirty="0"/>
          </a:p>
        </p:txBody>
      </p:sp>
      <p:sp>
        <p:nvSpPr>
          <p:cNvPr id="17" name="Rectangle 16"/>
          <p:cNvSpPr/>
          <p:nvPr/>
        </p:nvSpPr>
        <p:spPr>
          <a:xfrm>
            <a:off x="10485187" y="2799760"/>
            <a:ext cx="689612" cy="400110"/>
          </a:xfrm>
          <a:prstGeom prst="rect">
            <a:avLst/>
          </a:prstGeom>
        </p:spPr>
        <p:txBody>
          <a:bodyPr wrap="none">
            <a:spAutoFit/>
          </a:bodyPr>
          <a:lstStyle/>
          <a:p>
            <a:r>
              <a:rPr lang="en-US" sz="2000" b="1" dirty="0" smtClean="0">
                <a:solidFill>
                  <a:srgbClr val="C00000"/>
                </a:solidFill>
              </a:rPr>
              <a:t>poor</a:t>
            </a:r>
            <a:endParaRPr lang="en-US" dirty="0"/>
          </a:p>
        </p:txBody>
      </p:sp>
      <p:sp>
        <p:nvSpPr>
          <p:cNvPr id="18" name="Rectangle 17"/>
          <p:cNvSpPr/>
          <p:nvPr/>
        </p:nvSpPr>
        <p:spPr>
          <a:xfrm>
            <a:off x="10485187" y="3530150"/>
            <a:ext cx="689612" cy="400110"/>
          </a:xfrm>
          <a:prstGeom prst="rect">
            <a:avLst/>
          </a:prstGeom>
        </p:spPr>
        <p:txBody>
          <a:bodyPr wrap="none">
            <a:spAutoFit/>
          </a:bodyPr>
          <a:lstStyle/>
          <a:p>
            <a:r>
              <a:rPr lang="en-US" sz="2000" b="1" dirty="0" smtClean="0">
                <a:solidFill>
                  <a:srgbClr val="C00000"/>
                </a:solidFill>
              </a:rPr>
              <a:t>poor</a:t>
            </a:r>
            <a:endParaRPr lang="en-US" dirty="0"/>
          </a:p>
        </p:txBody>
      </p:sp>
      <p:sp>
        <p:nvSpPr>
          <p:cNvPr id="19" name="Rectangle 18"/>
          <p:cNvSpPr/>
          <p:nvPr/>
        </p:nvSpPr>
        <p:spPr>
          <a:xfrm>
            <a:off x="10485187" y="4289516"/>
            <a:ext cx="689612" cy="400110"/>
          </a:xfrm>
          <a:prstGeom prst="rect">
            <a:avLst/>
          </a:prstGeom>
        </p:spPr>
        <p:txBody>
          <a:bodyPr wrap="none">
            <a:spAutoFit/>
          </a:bodyPr>
          <a:lstStyle/>
          <a:p>
            <a:r>
              <a:rPr lang="en-US" sz="2000" b="1" dirty="0" smtClean="0">
                <a:solidFill>
                  <a:srgbClr val="C00000"/>
                </a:solidFill>
              </a:rPr>
              <a:t>poor</a:t>
            </a:r>
            <a:endParaRPr lang="en-US" dirty="0"/>
          </a:p>
        </p:txBody>
      </p:sp>
      <p:sp>
        <p:nvSpPr>
          <p:cNvPr id="20" name="Rectangle 19"/>
          <p:cNvSpPr/>
          <p:nvPr/>
        </p:nvSpPr>
        <p:spPr>
          <a:xfrm>
            <a:off x="10485187" y="4648772"/>
            <a:ext cx="689612" cy="400110"/>
          </a:xfrm>
          <a:prstGeom prst="rect">
            <a:avLst/>
          </a:prstGeom>
        </p:spPr>
        <p:txBody>
          <a:bodyPr wrap="none">
            <a:spAutoFit/>
          </a:bodyPr>
          <a:lstStyle/>
          <a:p>
            <a:r>
              <a:rPr lang="en-US" sz="2000" b="1" dirty="0" smtClean="0">
                <a:solidFill>
                  <a:srgbClr val="C00000"/>
                </a:solidFill>
              </a:rPr>
              <a:t>poor</a:t>
            </a:r>
            <a:endParaRPr lang="en-US" dirty="0"/>
          </a:p>
        </p:txBody>
      </p:sp>
    </p:spTree>
    <p:extLst>
      <p:ext uri="{BB962C8B-B14F-4D97-AF65-F5344CB8AC3E}">
        <p14:creationId xmlns:p14="http://schemas.microsoft.com/office/powerpoint/2010/main" val="1058636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par>
                                <p:cTn id="15" presetID="6" presetClass="entr" presetSubtype="16"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1000"/>
                                        <p:tgtEl>
                                          <p:spTgt spid="16"/>
                                        </p:tgtEl>
                                      </p:cBhvr>
                                    </p:animEffect>
                                    <p:anim calcmode="lin" valueType="num">
                                      <p:cBhvr>
                                        <p:cTn id="30" dur="1000" fill="hold"/>
                                        <p:tgtEl>
                                          <p:spTgt spid="16"/>
                                        </p:tgtEl>
                                        <p:attrNameLst>
                                          <p:attrName>ppt_x</p:attrName>
                                        </p:attrNameLst>
                                      </p:cBhvr>
                                      <p:tavLst>
                                        <p:tav tm="0">
                                          <p:val>
                                            <p:strVal val="#ppt_x"/>
                                          </p:val>
                                        </p:tav>
                                        <p:tav tm="100000">
                                          <p:val>
                                            <p:strVal val="#ppt_x"/>
                                          </p:val>
                                        </p:tav>
                                      </p:tavLst>
                                    </p:anim>
                                    <p:anim calcmode="lin" valueType="num">
                                      <p:cBhvr>
                                        <p:cTn id="3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anim calcmode="lin" valueType="num">
                                      <p:cBhvr>
                                        <p:cTn id="37" dur="1000" fill="hold"/>
                                        <p:tgtEl>
                                          <p:spTgt spid="10"/>
                                        </p:tgtEl>
                                        <p:attrNameLst>
                                          <p:attrName>ppt_x</p:attrName>
                                        </p:attrNameLst>
                                      </p:cBhvr>
                                      <p:tavLst>
                                        <p:tav tm="0">
                                          <p:val>
                                            <p:strVal val="#ppt_x"/>
                                          </p:val>
                                        </p:tav>
                                        <p:tav tm="100000">
                                          <p:val>
                                            <p:strVal val="#ppt_x"/>
                                          </p:val>
                                        </p:tav>
                                      </p:tavLst>
                                    </p:anim>
                                    <p:anim calcmode="lin" valueType="num">
                                      <p:cBhvr>
                                        <p:cTn id="3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1000"/>
                                        <p:tgtEl>
                                          <p:spTgt spid="9"/>
                                        </p:tgtEl>
                                      </p:cBhvr>
                                    </p:animEffect>
                                    <p:anim calcmode="lin" valueType="num">
                                      <p:cBhvr>
                                        <p:cTn id="44" dur="1000" fill="hold"/>
                                        <p:tgtEl>
                                          <p:spTgt spid="9"/>
                                        </p:tgtEl>
                                        <p:attrNameLst>
                                          <p:attrName>ppt_x</p:attrName>
                                        </p:attrNameLst>
                                      </p:cBhvr>
                                      <p:tavLst>
                                        <p:tav tm="0">
                                          <p:val>
                                            <p:strVal val="#ppt_x"/>
                                          </p:val>
                                        </p:tav>
                                        <p:tav tm="100000">
                                          <p:val>
                                            <p:strVal val="#ppt_x"/>
                                          </p:val>
                                        </p:tav>
                                      </p:tavLst>
                                    </p:anim>
                                    <p:anim calcmode="lin" valueType="num">
                                      <p:cBhvr>
                                        <p:cTn id="4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fade">
                                      <p:cBhvr>
                                        <p:cTn id="50" dur="1000"/>
                                        <p:tgtEl>
                                          <p:spTgt spid="8"/>
                                        </p:tgtEl>
                                      </p:cBhvr>
                                    </p:animEffect>
                                    <p:anim calcmode="lin" valueType="num">
                                      <p:cBhvr>
                                        <p:cTn id="51" dur="1000" fill="hold"/>
                                        <p:tgtEl>
                                          <p:spTgt spid="8"/>
                                        </p:tgtEl>
                                        <p:attrNameLst>
                                          <p:attrName>ppt_x</p:attrName>
                                        </p:attrNameLst>
                                      </p:cBhvr>
                                      <p:tavLst>
                                        <p:tav tm="0">
                                          <p:val>
                                            <p:strVal val="#ppt_x"/>
                                          </p:val>
                                        </p:tav>
                                        <p:tav tm="100000">
                                          <p:val>
                                            <p:strVal val="#ppt_x"/>
                                          </p:val>
                                        </p:tav>
                                      </p:tavLst>
                                    </p:anim>
                                    <p:anim calcmode="lin" valueType="num">
                                      <p:cBhvr>
                                        <p:cTn id="5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fade">
                                      <p:cBhvr>
                                        <p:cTn id="57" dur="1000"/>
                                        <p:tgtEl>
                                          <p:spTgt spid="7"/>
                                        </p:tgtEl>
                                      </p:cBhvr>
                                    </p:animEffect>
                                    <p:anim calcmode="lin" valueType="num">
                                      <p:cBhvr>
                                        <p:cTn id="58" dur="1000" fill="hold"/>
                                        <p:tgtEl>
                                          <p:spTgt spid="7"/>
                                        </p:tgtEl>
                                        <p:attrNameLst>
                                          <p:attrName>ppt_x</p:attrName>
                                        </p:attrNameLst>
                                      </p:cBhvr>
                                      <p:tavLst>
                                        <p:tav tm="0">
                                          <p:val>
                                            <p:strVal val="#ppt_x"/>
                                          </p:val>
                                        </p:tav>
                                        <p:tav tm="100000">
                                          <p:val>
                                            <p:strVal val="#ppt_x"/>
                                          </p:val>
                                        </p:tav>
                                      </p:tavLst>
                                    </p:anim>
                                    <p:anim calcmode="lin" valueType="num">
                                      <p:cBhvr>
                                        <p:cTn id="5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fade">
                                      <p:cBhvr>
                                        <p:cTn id="64" dur="1000"/>
                                        <p:tgtEl>
                                          <p:spTgt spid="17"/>
                                        </p:tgtEl>
                                      </p:cBhvr>
                                    </p:animEffect>
                                    <p:anim calcmode="lin" valueType="num">
                                      <p:cBhvr>
                                        <p:cTn id="65" dur="1000" fill="hold"/>
                                        <p:tgtEl>
                                          <p:spTgt spid="17"/>
                                        </p:tgtEl>
                                        <p:attrNameLst>
                                          <p:attrName>ppt_x</p:attrName>
                                        </p:attrNameLst>
                                      </p:cBhvr>
                                      <p:tavLst>
                                        <p:tav tm="0">
                                          <p:val>
                                            <p:strVal val="#ppt_x"/>
                                          </p:val>
                                        </p:tav>
                                        <p:tav tm="100000">
                                          <p:val>
                                            <p:strVal val="#ppt_x"/>
                                          </p:val>
                                        </p:tav>
                                      </p:tavLst>
                                    </p:anim>
                                    <p:anim calcmode="lin" valueType="num">
                                      <p:cBhvr>
                                        <p:cTn id="6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fade">
                                      <p:cBhvr>
                                        <p:cTn id="71" dur="1000"/>
                                        <p:tgtEl>
                                          <p:spTgt spid="18"/>
                                        </p:tgtEl>
                                      </p:cBhvr>
                                    </p:animEffect>
                                    <p:anim calcmode="lin" valueType="num">
                                      <p:cBhvr>
                                        <p:cTn id="72" dur="1000" fill="hold"/>
                                        <p:tgtEl>
                                          <p:spTgt spid="18"/>
                                        </p:tgtEl>
                                        <p:attrNameLst>
                                          <p:attrName>ppt_x</p:attrName>
                                        </p:attrNameLst>
                                      </p:cBhvr>
                                      <p:tavLst>
                                        <p:tav tm="0">
                                          <p:val>
                                            <p:strVal val="#ppt_x"/>
                                          </p:val>
                                        </p:tav>
                                        <p:tav tm="100000">
                                          <p:val>
                                            <p:strVal val="#ppt_x"/>
                                          </p:val>
                                        </p:tav>
                                      </p:tavLst>
                                    </p:anim>
                                    <p:anim calcmode="lin" valueType="num">
                                      <p:cBhvr>
                                        <p:cTn id="7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19"/>
                                        </p:tgtEl>
                                        <p:attrNameLst>
                                          <p:attrName>style.visibility</p:attrName>
                                        </p:attrNameLst>
                                      </p:cBhvr>
                                      <p:to>
                                        <p:strVal val="visible"/>
                                      </p:to>
                                    </p:set>
                                    <p:animEffect transition="in" filter="fade">
                                      <p:cBhvr>
                                        <p:cTn id="78" dur="1000"/>
                                        <p:tgtEl>
                                          <p:spTgt spid="19"/>
                                        </p:tgtEl>
                                      </p:cBhvr>
                                    </p:animEffect>
                                    <p:anim calcmode="lin" valueType="num">
                                      <p:cBhvr>
                                        <p:cTn id="79" dur="1000" fill="hold"/>
                                        <p:tgtEl>
                                          <p:spTgt spid="19"/>
                                        </p:tgtEl>
                                        <p:attrNameLst>
                                          <p:attrName>ppt_x</p:attrName>
                                        </p:attrNameLst>
                                      </p:cBhvr>
                                      <p:tavLst>
                                        <p:tav tm="0">
                                          <p:val>
                                            <p:strVal val="#ppt_x"/>
                                          </p:val>
                                        </p:tav>
                                        <p:tav tm="100000">
                                          <p:val>
                                            <p:strVal val="#ppt_x"/>
                                          </p:val>
                                        </p:tav>
                                      </p:tavLst>
                                    </p:anim>
                                    <p:anim calcmode="lin" valueType="num">
                                      <p:cBhvr>
                                        <p:cTn id="8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fade">
                                      <p:cBhvr>
                                        <p:cTn id="85" dur="1000"/>
                                        <p:tgtEl>
                                          <p:spTgt spid="20"/>
                                        </p:tgtEl>
                                      </p:cBhvr>
                                    </p:animEffect>
                                    <p:anim calcmode="lin" valueType="num">
                                      <p:cBhvr>
                                        <p:cTn id="86" dur="1000" fill="hold"/>
                                        <p:tgtEl>
                                          <p:spTgt spid="20"/>
                                        </p:tgtEl>
                                        <p:attrNameLst>
                                          <p:attrName>ppt_x</p:attrName>
                                        </p:attrNameLst>
                                      </p:cBhvr>
                                      <p:tavLst>
                                        <p:tav tm="0">
                                          <p:val>
                                            <p:strVal val="#ppt_x"/>
                                          </p:val>
                                        </p:tav>
                                        <p:tav tm="100000">
                                          <p:val>
                                            <p:strVal val="#ppt_x"/>
                                          </p:val>
                                        </p:tav>
                                      </p:tavLst>
                                    </p:anim>
                                    <p:anim calcmode="lin" valueType="num">
                                      <p:cBhvr>
                                        <p:cTn id="8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8" grpId="0"/>
      <p:bldP spid="9" grpId="0"/>
      <p:bldP spid="10" grpId="0"/>
      <p:bldP spid="11" grpId="0"/>
      <p:bldP spid="16" grpId="0"/>
      <p:bldP spid="17" grpId="0"/>
      <p:bldP spid="18" grpId="0"/>
      <p:bldP spid="19"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ounded Rectangle 7"/>
          <p:cNvSpPr/>
          <p:nvPr/>
        </p:nvSpPr>
        <p:spPr>
          <a:xfrm>
            <a:off x="3730156" y="4861615"/>
            <a:ext cx="1313645" cy="40011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1"/>
          <p:cNvSpPr>
            <a:spLocks noGrp="1"/>
          </p:cNvSpPr>
          <p:nvPr>
            <p:ph type="ftr" sz="quarter" idx="11"/>
          </p:nvPr>
        </p:nvSpPr>
        <p:spPr/>
        <p:txBody>
          <a:bodyPr/>
          <a:lstStyle/>
          <a:p>
            <a:r>
              <a:rPr lang="en-US"/>
              <a:t>Eng.301 Unit 6 Lesson 3 Reading Habits</a:t>
            </a:r>
          </a:p>
        </p:txBody>
      </p:sp>
      <p:sp>
        <p:nvSpPr>
          <p:cNvPr id="3" name="Rectangle 2"/>
          <p:cNvSpPr/>
          <p:nvPr/>
        </p:nvSpPr>
        <p:spPr>
          <a:xfrm>
            <a:off x="5043801" y="138694"/>
            <a:ext cx="1671912" cy="461665"/>
          </a:xfrm>
          <a:prstGeom prst="rect">
            <a:avLst/>
          </a:prstGeom>
        </p:spPr>
        <p:txBody>
          <a:bodyPr wrap="square">
            <a:prstTxWarp prst="textCanUp">
              <a:avLst/>
            </a:prstTxWarp>
            <a:spAutoFit/>
          </a:bodyPr>
          <a:lstStyle/>
          <a:p>
            <a:pPr algn="ctr"/>
            <a:r>
              <a:rPr lang="en-GB" sz="2400" b="1" dirty="0">
                <a:solidFill>
                  <a:srgbClr val="0070C0"/>
                </a:solidFill>
              </a:rPr>
              <a:t>Reading</a:t>
            </a:r>
            <a:endParaRPr lang="en-US" sz="2400" b="1" dirty="0">
              <a:solidFill>
                <a:srgbClr val="0070C0"/>
              </a:solidFill>
            </a:endParaRPr>
          </a:p>
        </p:txBody>
      </p:sp>
      <p:sp>
        <p:nvSpPr>
          <p:cNvPr id="4" name="Rectangle 3"/>
          <p:cNvSpPr/>
          <p:nvPr/>
        </p:nvSpPr>
        <p:spPr>
          <a:xfrm>
            <a:off x="29624" y="600359"/>
            <a:ext cx="10706639" cy="400110"/>
          </a:xfrm>
          <a:prstGeom prst="rect">
            <a:avLst/>
          </a:prstGeom>
        </p:spPr>
        <p:txBody>
          <a:bodyPr wrap="square">
            <a:spAutoFit/>
          </a:bodyPr>
          <a:lstStyle/>
          <a:p>
            <a:r>
              <a:rPr lang="en-US" sz="2000" b="1" dirty="0">
                <a:solidFill>
                  <a:srgbClr val="C00000"/>
                </a:solidFill>
              </a:rPr>
              <a:t>Write down the following questions before moving to the reading </a:t>
            </a:r>
            <a:r>
              <a:rPr lang="en-US" sz="2000" b="1" dirty="0" smtClean="0">
                <a:solidFill>
                  <a:srgbClr val="C00000"/>
                </a:solidFill>
              </a:rPr>
              <a:t>text on </a:t>
            </a:r>
            <a:r>
              <a:rPr lang="en-US" sz="2000" b="1" dirty="0">
                <a:solidFill>
                  <a:srgbClr val="C00000"/>
                </a:solidFill>
              </a:rPr>
              <a:t>the following slide.</a:t>
            </a:r>
          </a:p>
        </p:txBody>
      </p:sp>
      <p:sp>
        <p:nvSpPr>
          <p:cNvPr id="5" name="Rectangle 4"/>
          <p:cNvSpPr/>
          <p:nvPr/>
        </p:nvSpPr>
        <p:spPr>
          <a:xfrm>
            <a:off x="29624" y="1106366"/>
            <a:ext cx="11955890" cy="5447645"/>
          </a:xfrm>
          <a:prstGeom prst="rect">
            <a:avLst/>
          </a:prstGeom>
        </p:spPr>
        <p:txBody>
          <a:bodyPr wrap="square">
            <a:spAutoFit/>
          </a:bodyPr>
          <a:lstStyle/>
          <a:p>
            <a:pPr marL="342900" indent="-342900">
              <a:lnSpc>
                <a:spcPct val="150000"/>
              </a:lnSpc>
              <a:buFont typeface="+mj-lt"/>
              <a:buAutoNum type="arabicParenR"/>
            </a:pPr>
            <a:r>
              <a:rPr lang="en-US" sz="2000" dirty="0"/>
              <a:t>How has the children’s lifestyle changed during the </a:t>
            </a:r>
            <a:r>
              <a:rPr lang="en-US" sz="2000" dirty="0" smtClean="0"/>
              <a:t>Coronavirus </a:t>
            </a:r>
            <a:r>
              <a:rPr lang="en-US" sz="2000" dirty="0"/>
              <a:t>lockdown?</a:t>
            </a:r>
          </a:p>
          <a:p>
            <a:pPr>
              <a:lnSpc>
                <a:spcPct val="150000"/>
              </a:lnSpc>
            </a:pPr>
            <a:r>
              <a:rPr lang="en-US" sz="2000" dirty="0"/>
              <a:t>_________________________________________________________________________________________</a:t>
            </a:r>
          </a:p>
          <a:p>
            <a:pPr>
              <a:lnSpc>
                <a:spcPct val="150000"/>
              </a:lnSpc>
            </a:pPr>
            <a:r>
              <a:rPr lang="en-GB" sz="2000" dirty="0"/>
              <a:t>2) What does the writer suggest to minimize the potential risks facing our kids?</a:t>
            </a:r>
          </a:p>
          <a:p>
            <a:pPr>
              <a:lnSpc>
                <a:spcPct val="150000"/>
              </a:lnSpc>
            </a:pPr>
            <a:r>
              <a:rPr lang="en-GB" sz="2000" dirty="0"/>
              <a:t>_________________________________________________________________________________________</a:t>
            </a:r>
          </a:p>
          <a:p>
            <a:pPr>
              <a:lnSpc>
                <a:spcPct val="150000"/>
              </a:lnSpc>
            </a:pPr>
            <a:r>
              <a:rPr lang="en-GB" sz="2000" dirty="0"/>
              <a:t>3) “</a:t>
            </a:r>
            <a:r>
              <a:rPr lang="en-US" sz="2000" dirty="0"/>
              <a:t>Keeping youngsters </a:t>
            </a:r>
            <a:r>
              <a:rPr lang="en-US" sz="2000" b="1" dirty="0">
                <a:solidFill>
                  <a:srgbClr val="FF0000"/>
                </a:solidFill>
              </a:rPr>
              <a:t>occupied</a:t>
            </a:r>
            <a:r>
              <a:rPr lang="en-US" sz="2000" dirty="0"/>
              <a:t>” ( paragraph 2) – The word occupied probably means …</a:t>
            </a:r>
          </a:p>
          <a:p>
            <a:pPr>
              <a:lnSpc>
                <a:spcPct val="150000"/>
              </a:lnSpc>
            </a:pPr>
            <a:r>
              <a:rPr lang="en-GB" sz="2000" dirty="0"/>
              <a:t>     a. inhabited                      b. unavailable                 c. busy</a:t>
            </a:r>
          </a:p>
          <a:p>
            <a:pPr>
              <a:lnSpc>
                <a:spcPct val="150000"/>
              </a:lnSpc>
            </a:pPr>
            <a:r>
              <a:rPr lang="en-GB" sz="2000" dirty="0"/>
              <a:t>6)  The word </a:t>
            </a:r>
            <a:r>
              <a:rPr lang="en-GB" sz="2000" dirty="0" smtClean="0"/>
              <a:t>“</a:t>
            </a:r>
            <a:r>
              <a:rPr lang="en-GB" sz="2000" b="1" dirty="0" smtClean="0">
                <a:solidFill>
                  <a:srgbClr val="FF0000"/>
                </a:solidFill>
              </a:rPr>
              <a:t>haven</a:t>
            </a:r>
            <a:r>
              <a:rPr lang="en-GB" sz="2000" dirty="0" smtClean="0"/>
              <a:t>” </a:t>
            </a:r>
            <a:r>
              <a:rPr lang="en-GB" sz="2000" dirty="0"/>
              <a:t>(paragraph 2) probably means…</a:t>
            </a:r>
          </a:p>
          <a:p>
            <a:pPr>
              <a:lnSpc>
                <a:spcPct val="150000"/>
              </a:lnSpc>
            </a:pPr>
            <a:r>
              <a:rPr lang="en-GB" sz="2000" dirty="0"/>
              <a:t>      a.  port                       c. refuge          d.  application    </a:t>
            </a:r>
          </a:p>
          <a:p>
            <a:pPr lvl="0">
              <a:lnSpc>
                <a:spcPct val="150000"/>
              </a:lnSpc>
            </a:pPr>
            <a:r>
              <a:rPr lang="en-GB" sz="2000" dirty="0"/>
              <a:t>5) </a:t>
            </a:r>
            <a:r>
              <a:rPr lang="en-GB" sz="2000" dirty="0">
                <a:solidFill>
                  <a:prstClr val="black"/>
                </a:solidFill>
              </a:rPr>
              <a:t>Find a word that the writer uses to </a:t>
            </a:r>
            <a:r>
              <a:rPr lang="en-GB" sz="2000" b="1" dirty="0">
                <a:solidFill>
                  <a:prstClr val="black"/>
                </a:solidFill>
              </a:rPr>
              <a:t>personify</a:t>
            </a:r>
            <a:r>
              <a:rPr lang="en-GB" sz="2000" dirty="0">
                <a:solidFill>
                  <a:prstClr val="black"/>
                </a:solidFill>
              </a:rPr>
              <a:t> the book.</a:t>
            </a:r>
          </a:p>
          <a:p>
            <a:pPr>
              <a:lnSpc>
                <a:spcPct val="150000"/>
              </a:lnSpc>
            </a:pPr>
            <a:r>
              <a:rPr lang="en-GB" sz="2000" dirty="0"/>
              <a:t>___________________________________</a:t>
            </a:r>
          </a:p>
          <a:p>
            <a:pPr>
              <a:lnSpc>
                <a:spcPct val="150000"/>
              </a:lnSpc>
            </a:pPr>
            <a:r>
              <a:rPr lang="en-GB" sz="2000" dirty="0"/>
              <a:t>6) The pronoun ‘</a:t>
            </a:r>
            <a:r>
              <a:rPr lang="en-GB" sz="2000" b="1" dirty="0">
                <a:solidFill>
                  <a:srgbClr val="FF0000"/>
                </a:solidFill>
              </a:rPr>
              <a:t>that</a:t>
            </a:r>
            <a:r>
              <a:rPr lang="en-GB" sz="2000" dirty="0"/>
              <a:t>’ ( paragraph 3) refers to ____________________________</a:t>
            </a:r>
            <a:endParaRPr lang="en-US" sz="2000" dirty="0"/>
          </a:p>
          <a:p>
            <a:endParaRPr lang="en-US" b="1" dirty="0"/>
          </a:p>
        </p:txBody>
      </p:sp>
      <p:sp>
        <p:nvSpPr>
          <p:cNvPr id="7" name="Rectangle 6"/>
          <p:cNvSpPr/>
          <p:nvPr/>
        </p:nvSpPr>
        <p:spPr>
          <a:xfrm>
            <a:off x="6007569" y="4861615"/>
            <a:ext cx="5870197" cy="400110"/>
          </a:xfrm>
          <a:prstGeom prst="rect">
            <a:avLst/>
          </a:prstGeom>
        </p:spPr>
        <p:txBody>
          <a:bodyPr wrap="none">
            <a:spAutoFit/>
          </a:bodyPr>
          <a:lstStyle/>
          <a:p>
            <a:r>
              <a:rPr lang="en-GB" sz="2000" dirty="0">
                <a:solidFill>
                  <a:prstClr val="black"/>
                </a:solidFill>
              </a:rPr>
              <a:t>(</a:t>
            </a:r>
            <a:r>
              <a:rPr lang="en-US" sz="2000" b="1" dirty="0">
                <a:solidFill>
                  <a:schemeClr val="accent2">
                    <a:lumMod val="75000"/>
                  </a:schemeClr>
                </a:solidFill>
              </a:rPr>
              <a:t>to attribute human nature or character to an object</a:t>
            </a:r>
            <a:r>
              <a:rPr lang="en-US" sz="2000" dirty="0">
                <a:solidFill>
                  <a:prstClr val="black"/>
                </a:solidFill>
              </a:rPr>
              <a:t>).</a:t>
            </a:r>
            <a:endParaRPr lang="en-US" dirty="0"/>
          </a:p>
        </p:txBody>
      </p:sp>
    </p:spTree>
    <p:extLst>
      <p:ext uri="{BB962C8B-B14F-4D97-AF65-F5344CB8AC3E}">
        <p14:creationId xmlns:p14="http://schemas.microsoft.com/office/powerpoint/2010/main" val="197371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ircle(in)">
                                      <p:cBhvr>
                                        <p:cTn id="16" dur="2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p:bldP spid="4" grpId="0"/>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Eng.301 Unit 6 Lesson 3 Reading Habits</a:t>
            </a:r>
          </a:p>
        </p:txBody>
      </p:sp>
      <p:sp>
        <p:nvSpPr>
          <p:cNvPr id="3" name="Rectangle 2"/>
          <p:cNvSpPr/>
          <p:nvPr/>
        </p:nvSpPr>
        <p:spPr>
          <a:xfrm>
            <a:off x="45076" y="610136"/>
            <a:ext cx="12101848" cy="6247864"/>
          </a:xfrm>
          <a:prstGeom prst="rect">
            <a:avLst/>
          </a:prstGeom>
        </p:spPr>
        <p:txBody>
          <a:bodyPr wrap="square">
            <a:spAutoFit/>
          </a:bodyPr>
          <a:lstStyle/>
          <a:p>
            <a:pPr algn="just"/>
            <a:r>
              <a:rPr lang="en-US" sz="2000" dirty="0"/>
              <a:t> </a:t>
            </a:r>
            <a:r>
              <a:rPr lang="en-US" sz="2000" b="1" dirty="0" smtClean="0"/>
              <a:t>1	</a:t>
            </a:r>
            <a:r>
              <a:rPr lang="en-US" sz="2000" dirty="0" smtClean="0"/>
              <a:t>When </a:t>
            </a:r>
            <a:r>
              <a:rPr lang="en-US" sz="2000" dirty="0"/>
              <a:t>was the last time you took the time to read a book, or a long article in your favorite magazine? Do your reading habits revolve around Facebook, Twitter, or the list of ingredients for your instant soup? If you are one of the many people who are not used to reading every day, you are missing out on many benefits. </a:t>
            </a:r>
          </a:p>
          <a:p>
            <a:pPr lvl="0" algn="just"/>
            <a:r>
              <a:rPr lang="en-US" sz="2000" dirty="0">
                <a:solidFill>
                  <a:prstClr val="black"/>
                </a:solidFill>
              </a:rPr>
              <a:t> </a:t>
            </a:r>
            <a:r>
              <a:rPr lang="en-US" sz="2000" b="1" dirty="0">
                <a:solidFill>
                  <a:prstClr val="black"/>
                </a:solidFill>
              </a:rPr>
              <a:t>2</a:t>
            </a:r>
            <a:r>
              <a:rPr lang="en-US" sz="2000" dirty="0">
                <a:solidFill>
                  <a:prstClr val="black"/>
                </a:solidFill>
              </a:rPr>
              <a:t> </a:t>
            </a:r>
            <a:r>
              <a:rPr lang="en-US" sz="2000" dirty="0" smtClean="0">
                <a:solidFill>
                  <a:prstClr val="black"/>
                </a:solidFill>
              </a:rPr>
              <a:t>	With </a:t>
            </a:r>
            <a:r>
              <a:rPr lang="en-US" sz="2000" dirty="0">
                <a:solidFill>
                  <a:prstClr val="black"/>
                </a:solidFill>
              </a:rPr>
              <a:t>confinement to counter the </a:t>
            </a:r>
            <a:r>
              <a:rPr lang="en-US" sz="2000" dirty="0" smtClean="0">
                <a:solidFill>
                  <a:prstClr val="black"/>
                </a:solidFill>
              </a:rPr>
              <a:t>Coronavirus</a:t>
            </a:r>
            <a:r>
              <a:rPr lang="en-US" sz="2000" dirty="0">
                <a:solidFill>
                  <a:prstClr val="black"/>
                </a:solidFill>
              </a:rPr>
              <a:t>, many aspects of the lives of children and adolescents now happen online. Their contacts with their friends and families, their hobbies and even their school learning can take place in front of a screen. Keeping youngsters </a:t>
            </a:r>
            <a:r>
              <a:rPr lang="en-US" sz="2000" b="1" dirty="0">
                <a:solidFill>
                  <a:srgbClr val="FF0000"/>
                </a:solidFill>
              </a:rPr>
              <a:t>occupied</a:t>
            </a:r>
            <a:r>
              <a:rPr lang="en-US" sz="2000" dirty="0">
                <a:solidFill>
                  <a:prstClr val="black"/>
                </a:solidFill>
              </a:rPr>
              <a:t>  also allows parents to have time for themselves or for work. However, increasing the time spent in front of a screen can put children at greater risk. Confronting content that is inappropriate for their age, exploitation of private data, cyberbullying or blackmail online, or even child trapping and </a:t>
            </a:r>
            <a:r>
              <a:rPr lang="en-US" sz="2000" dirty="0" smtClean="0">
                <a:solidFill>
                  <a:prstClr val="black"/>
                </a:solidFill>
              </a:rPr>
              <a:t>Internet exploitation </a:t>
            </a:r>
            <a:r>
              <a:rPr lang="en-US" sz="2000" dirty="0">
                <a:solidFill>
                  <a:prstClr val="black"/>
                </a:solidFill>
              </a:rPr>
              <a:t>are all issues that should not be overlooked. By this, the book acts as a safe </a:t>
            </a:r>
            <a:r>
              <a:rPr lang="en-US" sz="2000" b="1" dirty="0">
                <a:solidFill>
                  <a:srgbClr val="FF0000"/>
                </a:solidFill>
              </a:rPr>
              <a:t>haven</a:t>
            </a:r>
            <a:r>
              <a:rPr lang="en-US" sz="2000" dirty="0">
                <a:solidFill>
                  <a:prstClr val="black"/>
                </a:solidFill>
              </a:rPr>
              <a:t>. A great way to get away from it all, reading is also "a </a:t>
            </a:r>
            <a:r>
              <a:rPr lang="en-US" sz="2000" dirty="0" smtClean="0">
                <a:solidFill>
                  <a:prstClr val="black"/>
                </a:solidFill>
              </a:rPr>
              <a:t>friendship“, a </a:t>
            </a:r>
            <a:r>
              <a:rPr lang="en-US" sz="2000" dirty="0">
                <a:solidFill>
                  <a:prstClr val="black"/>
                </a:solidFill>
              </a:rPr>
              <a:t>way to feel less alone thanks to a friend who wishes you well.</a:t>
            </a:r>
          </a:p>
          <a:p>
            <a:pPr lvl="0" algn="just"/>
            <a:r>
              <a:rPr lang="en-US" sz="2000" b="1" dirty="0">
                <a:solidFill>
                  <a:prstClr val="black"/>
                </a:solidFill>
              </a:rPr>
              <a:t>3</a:t>
            </a:r>
            <a:r>
              <a:rPr lang="en-US" sz="2000" dirty="0">
                <a:solidFill>
                  <a:prstClr val="black"/>
                </a:solidFill>
              </a:rPr>
              <a:t>         I think reading can really help us get through these strange weeks. Reading a good book helps us with speaking and writing and much </a:t>
            </a:r>
            <a:r>
              <a:rPr lang="en-US" sz="2000" dirty="0" smtClean="0">
                <a:solidFill>
                  <a:prstClr val="black"/>
                </a:solidFill>
              </a:rPr>
              <a:t>more. I </a:t>
            </a:r>
            <a:r>
              <a:rPr lang="en-US" sz="2000" dirty="0">
                <a:solidFill>
                  <a:prstClr val="black"/>
                </a:solidFill>
              </a:rPr>
              <a:t>check it every day. It speaks to us about us and the world, moves us although we remain motionless. It allows us to change our point of view, borrowing </a:t>
            </a:r>
            <a:r>
              <a:rPr lang="en-US" sz="2000" b="1" dirty="0">
                <a:solidFill>
                  <a:srgbClr val="FF0000"/>
                </a:solidFill>
              </a:rPr>
              <a:t>that</a:t>
            </a:r>
            <a:r>
              <a:rPr lang="en-US" sz="2000" dirty="0">
                <a:solidFill>
                  <a:prstClr val="black"/>
                </a:solidFill>
              </a:rPr>
              <a:t> of one or another, even if we always see the same thing through our windows. No matter how much stress you have, it all just slips away when you lose yourself in a great story. A well-written novel can transport you to other realms, while an engaging article will distract you and keeps you in the present moment, letting tensions drain away and allowing you to relax. </a:t>
            </a:r>
          </a:p>
          <a:p>
            <a:pPr lvl="0" algn="just"/>
            <a:r>
              <a:rPr lang="en-US" sz="2000" b="1" dirty="0">
                <a:solidFill>
                  <a:prstClr val="black"/>
                </a:solidFill>
              </a:rPr>
              <a:t>4</a:t>
            </a:r>
            <a:r>
              <a:rPr lang="en-US" sz="2000" dirty="0">
                <a:solidFill>
                  <a:prstClr val="black"/>
                </a:solidFill>
              </a:rPr>
              <a:t>             So, I hope that more people will be interested in this activity which, in my opinion, is </a:t>
            </a:r>
            <a:r>
              <a:rPr lang="en-US" sz="2000" dirty="0" smtClean="0">
                <a:solidFill>
                  <a:prstClr val="black"/>
                </a:solidFill>
              </a:rPr>
              <a:t>liberating. It simply allows </a:t>
            </a:r>
            <a:r>
              <a:rPr lang="en-US" sz="2000" dirty="0">
                <a:solidFill>
                  <a:prstClr val="black"/>
                </a:solidFill>
              </a:rPr>
              <a:t>us to </a:t>
            </a:r>
            <a:r>
              <a:rPr lang="en-US" sz="2000" dirty="0" smtClean="0">
                <a:solidFill>
                  <a:prstClr val="black"/>
                </a:solidFill>
              </a:rPr>
              <a:t>think without any limits </a:t>
            </a:r>
            <a:r>
              <a:rPr lang="en-US" sz="2000" dirty="0">
                <a:solidFill>
                  <a:prstClr val="black"/>
                </a:solidFill>
              </a:rPr>
              <a:t>about what is happening </a:t>
            </a:r>
            <a:r>
              <a:rPr lang="en-US" sz="2000" dirty="0" smtClean="0">
                <a:solidFill>
                  <a:prstClr val="black"/>
                </a:solidFill>
              </a:rPr>
              <a:t>around </a:t>
            </a:r>
            <a:r>
              <a:rPr lang="en-US" sz="2000" dirty="0">
                <a:solidFill>
                  <a:prstClr val="black"/>
                </a:solidFill>
              </a:rPr>
              <a:t>us.</a:t>
            </a:r>
          </a:p>
          <a:p>
            <a:pPr algn="just"/>
            <a:endParaRPr lang="en-US" sz="2000" dirty="0"/>
          </a:p>
        </p:txBody>
      </p:sp>
      <p:sp>
        <p:nvSpPr>
          <p:cNvPr id="4" name="Rectangle 3"/>
          <p:cNvSpPr/>
          <p:nvPr/>
        </p:nvSpPr>
        <p:spPr>
          <a:xfrm>
            <a:off x="309093" y="1357064"/>
            <a:ext cx="10892307" cy="369332"/>
          </a:xfrm>
          <a:prstGeom prst="rect">
            <a:avLst/>
          </a:prstGeom>
        </p:spPr>
        <p:txBody>
          <a:bodyPr wrap="square">
            <a:spAutoFit/>
          </a:bodyPr>
          <a:lstStyle/>
          <a:p>
            <a:endParaRPr lang="en-US" dirty="0"/>
          </a:p>
        </p:txBody>
      </p:sp>
      <p:sp>
        <p:nvSpPr>
          <p:cNvPr id="6" name="Rectangle 5"/>
          <p:cNvSpPr/>
          <p:nvPr/>
        </p:nvSpPr>
        <p:spPr>
          <a:xfrm>
            <a:off x="-437882" y="3789608"/>
            <a:ext cx="6096000" cy="369332"/>
          </a:xfrm>
          <a:prstGeom prst="rect">
            <a:avLst/>
          </a:prstGeom>
        </p:spPr>
        <p:txBody>
          <a:bodyPr>
            <a:spAutoFit/>
          </a:bodyPr>
          <a:lstStyle/>
          <a:p>
            <a:endParaRPr lang="en-US" dirty="0"/>
          </a:p>
        </p:txBody>
      </p:sp>
      <p:sp>
        <p:nvSpPr>
          <p:cNvPr id="7" name="Rectangle 6"/>
          <p:cNvSpPr/>
          <p:nvPr/>
        </p:nvSpPr>
        <p:spPr>
          <a:xfrm>
            <a:off x="45076" y="304301"/>
            <a:ext cx="10075772" cy="400110"/>
          </a:xfrm>
          <a:prstGeom prst="rect">
            <a:avLst/>
          </a:prstGeom>
        </p:spPr>
        <p:txBody>
          <a:bodyPr wrap="none">
            <a:spAutoFit/>
          </a:bodyPr>
          <a:lstStyle/>
          <a:p>
            <a:r>
              <a:rPr lang="en-US" sz="2000" b="1" dirty="0">
                <a:solidFill>
                  <a:srgbClr val="C00000"/>
                </a:solidFill>
              </a:rPr>
              <a:t>Now read the article below and answer the questions that you covered on the previous slide.</a:t>
            </a:r>
            <a:endParaRPr lang="en-US" b="1" dirty="0">
              <a:solidFill>
                <a:srgbClr val="C00000"/>
              </a:solidFill>
            </a:endParaRPr>
          </a:p>
        </p:txBody>
      </p:sp>
    </p:spTree>
    <p:extLst>
      <p:ext uri="{BB962C8B-B14F-4D97-AF65-F5344CB8AC3E}">
        <p14:creationId xmlns:p14="http://schemas.microsoft.com/office/powerpoint/2010/main" val="209987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ounded Rectangle 9"/>
          <p:cNvSpPr/>
          <p:nvPr/>
        </p:nvSpPr>
        <p:spPr>
          <a:xfrm>
            <a:off x="2544417" y="4637701"/>
            <a:ext cx="1126435" cy="34455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5310324" y="3672774"/>
            <a:ext cx="948808" cy="39924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1"/>
          <p:cNvSpPr>
            <a:spLocks noGrp="1"/>
          </p:cNvSpPr>
          <p:nvPr>
            <p:ph type="ftr" sz="quarter" idx="11"/>
          </p:nvPr>
        </p:nvSpPr>
        <p:spPr/>
        <p:txBody>
          <a:bodyPr/>
          <a:lstStyle/>
          <a:p>
            <a:r>
              <a:rPr lang="en-US"/>
              <a:t>Eng.301 Unit 6 Lesson 3 Reading Habits</a:t>
            </a:r>
          </a:p>
        </p:txBody>
      </p:sp>
      <p:sp>
        <p:nvSpPr>
          <p:cNvPr id="3" name="Rectangle 2"/>
          <p:cNvSpPr/>
          <p:nvPr/>
        </p:nvSpPr>
        <p:spPr>
          <a:xfrm>
            <a:off x="137372" y="351099"/>
            <a:ext cx="5567969" cy="400110"/>
          </a:xfrm>
          <a:prstGeom prst="rect">
            <a:avLst/>
          </a:prstGeom>
        </p:spPr>
        <p:txBody>
          <a:bodyPr wrap="square">
            <a:spAutoFit/>
          </a:bodyPr>
          <a:lstStyle/>
          <a:p>
            <a:r>
              <a:rPr lang="en-GB" sz="2000" b="1" dirty="0" smtClean="0">
                <a:solidFill>
                  <a:srgbClr val="0070C0"/>
                </a:solidFill>
              </a:rPr>
              <a:t>Reading                           Check your answers</a:t>
            </a:r>
            <a:endParaRPr lang="en-US" sz="2000" b="1" dirty="0">
              <a:solidFill>
                <a:srgbClr val="0070C0"/>
              </a:solidFill>
            </a:endParaRPr>
          </a:p>
        </p:txBody>
      </p:sp>
      <p:sp>
        <p:nvSpPr>
          <p:cNvPr id="5" name="Rectangle 4"/>
          <p:cNvSpPr/>
          <p:nvPr/>
        </p:nvSpPr>
        <p:spPr>
          <a:xfrm>
            <a:off x="137372" y="1276738"/>
            <a:ext cx="11955890" cy="5447645"/>
          </a:xfrm>
          <a:prstGeom prst="rect">
            <a:avLst/>
          </a:prstGeom>
        </p:spPr>
        <p:txBody>
          <a:bodyPr wrap="square">
            <a:spAutoFit/>
          </a:bodyPr>
          <a:lstStyle/>
          <a:p>
            <a:pPr marL="342900" indent="-342900">
              <a:lnSpc>
                <a:spcPct val="150000"/>
              </a:lnSpc>
              <a:buFont typeface="+mj-lt"/>
              <a:buAutoNum type="arabicParenR"/>
            </a:pPr>
            <a:r>
              <a:rPr lang="en-US" sz="2000" dirty="0"/>
              <a:t>How has the children’s lifestyle changed during the </a:t>
            </a:r>
            <a:r>
              <a:rPr lang="en-US" sz="2000" dirty="0" smtClean="0"/>
              <a:t>Coronavirus </a:t>
            </a:r>
            <a:r>
              <a:rPr lang="en-US" sz="2000" dirty="0"/>
              <a:t>lockdown?</a:t>
            </a:r>
          </a:p>
          <a:p>
            <a:pPr>
              <a:lnSpc>
                <a:spcPct val="150000"/>
              </a:lnSpc>
            </a:pPr>
            <a:endParaRPr lang="en-US" sz="2000" dirty="0"/>
          </a:p>
          <a:p>
            <a:pPr>
              <a:lnSpc>
                <a:spcPct val="150000"/>
              </a:lnSpc>
            </a:pPr>
            <a:r>
              <a:rPr lang="en-GB" sz="2000" dirty="0"/>
              <a:t>2) What does the writer suggest to minimize the potential risks facing our kids?</a:t>
            </a:r>
          </a:p>
          <a:p>
            <a:pPr>
              <a:lnSpc>
                <a:spcPct val="150000"/>
              </a:lnSpc>
            </a:pPr>
            <a:endParaRPr lang="en-GB" sz="2000" dirty="0"/>
          </a:p>
          <a:p>
            <a:pPr>
              <a:lnSpc>
                <a:spcPct val="150000"/>
              </a:lnSpc>
            </a:pPr>
            <a:r>
              <a:rPr lang="en-GB" sz="2000" dirty="0"/>
              <a:t>3) “</a:t>
            </a:r>
            <a:r>
              <a:rPr lang="en-US" sz="2000" dirty="0"/>
              <a:t>Keeping youngsters </a:t>
            </a:r>
            <a:r>
              <a:rPr lang="en-US" sz="2000" b="1" dirty="0">
                <a:solidFill>
                  <a:srgbClr val="FF0000"/>
                </a:solidFill>
              </a:rPr>
              <a:t>occupied</a:t>
            </a:r>
            <a:r>
              <a:rPr lang="en-US" sz="2000" dirty="0"/>
              <a:t>” ( paragraph 2) – The word occupied probably means …</a:t>
            </a:r>
          </a:p>
          <a:p>
            <a:pPr>
              <a:lnSpc>
                <a:spcPct val="150000"/>
              </a:lnSpc>
            </a:pPr>
            <a:r>
              <a:rPr lang="en-GB" sz="2000" dirty="0"/>
              <a:t>     a. inhabited                      b. unavailable                 c. busy</a:t>
            </a:r>
          </a:p>
          <a:p>
            <a:pPr>
              <a:lnSpc>
                <a:spcPct val="150000"/>
              </a:lnSpc>
            </a:pPr>
            <a:r>
              <a:rPr lang="en-GB" sz="2000" dirty="0"/>
              <a:t>6)  The word </a:t>
            </a:r>
            <a:r>
              <a:rPr lang="en-GB" sz="2000" b="1" dirty="0">
                <a:solidFill>
                  <a:srgbClr val="C00000"/>
                </a:solidFill>
              </a:rPr>
              <a:t>haven</a:t>
            </a:r>
            <a:r>
              <a:rPr lang="en-GB" sz="2000" dirty="0"/>
              <a:t> (paragraph 2) probably means…</a:t>
            </a:r>
          </a:p>
          <a:p>
            <a:pPr>
              <a:lnSpc>
                <a:spcPct val="150000"/>
              </a:lnSpc>
            </a:pPr>
            <a:r>
              <a:rPr lang="en-GB" sz="2000" dirty="0"/>
              <a:t>      a.  port                       c. refuge          d.  application    </a:t>
            </a:r>
          </a:p>
          <a:p>
            <a:pPr>
              <a:lnSpc>
                <a:spcPct val="150000"/>
              </a:lnSpc>
            </a:pPr>
            <a:r>
              <a:rPr lang="en-GB" sz="2000" dirty="0"/>
              <a:t>5) Find a word that the writer uses to </a:t>
            </a:r>
            <a:r>
              <a:rPr lang="en-GB" sz="2000" b="1" dirty="0"/>
              <a:t>personify</a:t>
            </a:r>
            <a:r>
              <a:rPr lang="en-GB" sz="2000" dirty="0"/>
              <a:t> the book (</a:t>
            </a:r>
            <a:r>
              <a:rPr lang="en-US" sz="2000" dirty="0"/>
              <a:t>to attribute human nature or character to an object).</a:t>
            </a:r>
            <a:endParaRPr lang="en-GB" sz="2000" dirty="0"/>
          </a:p>
          <a:p>
            <a:pPr>
              <a:lnSpc>
                <a:spcPct val="150000"/>
              </a:lnSpc>
            </a:pPr>
            <a:endParaRPr lang="en-GB" sz="2000" dirty="0"/>
          </a:p>
          <a:p>
            <a:pPr>
              <a:lnSpc>
                <a:spcPct val="150000"/>
              </a:lnSpc>
            </a:pPr>
            <a:r>
              <a:rPr lang="en-GB" sz="2000" dirty="0"/>
              <a:t>6) The pronoun ‘</a:t>
            </a:r>
            <a:r>
              <a:rPr lang="en-GB" sz="2000" b="1" dirty="0">
                <a:solidFill>
                  <a:srgbClr val="FF0000"/>
                </a:solidFill>
              </a:rPr>
              <a:t>that</a:t>
            </a:r>
            <a:r>
              <a:rPr lang="en-GB" sz="2000" dirty="0"/>
              <a:t>’ ( paragraph 3) refers to </a:t>
            </a:r>
            <a:endParaRPr lang="en-US" sz="2000" dirty="0"/>
          </a:p>
          <a:p>
            <a:endParaRPr lang="en-US" b="1" dirty="0"/>
          </a:p>
        </p:txBody>
      </p:sp>
      <p:sp>
        <p:nvSpPr>
          <p:cNvPr id="6" name="Rectangle 5"/>
          <p:cNvSpPr/>
          <p:nvPr/>
        </p:nvSpPr>
        <p:spPr>
          <a:xfrm>
            <a:off x="557110" y="1821496"/>
            <a:ext cx="4741426" cy="400110"/>
          </a:xfrm>
          <a:prstGeom prst="rect">
            <a:avLst/>
          </a:prstGeom>
        </p:spPr>
        <p:txBody>
          <a:bodyPr wrap="none">
            <a:spAutoFit/>
          </a:bodyPr>
          <a:lstStyle/>
          <a:p>
            <a:r>
              <a:rPr lang="en-US" sz="2000" b="1" dirty="0">
                <a:solidFill>
                  <a:srgbClr val="C00000"/>
                </a:solidFill>
              </a:rPr>
              <a:t>M</a:t>
            </a:r>
            <a:r>
              <a:rPr lang="en-US" sz="2000" b="1" dirty="0" smtClean="0">
                <a:solidFill>
                  <a:srgbClr val="C00000"/>
                </a:solidFill>
              </a:rPr>
              <a:t>any </a:t>
            </a:r>
            <a:r>
              <a:rPr lang="en-US" sz="2000" b="1" dirty="0">
                <a:solidFill>
                  <a:srgbClr val="C00000"/>
                </a:solidFill>
              </a:rPr>
              <a:t>aspects of their lives happen </a:t>
            </a:r>
            <a:r>
              <a:rPr lang="en-US" sz="2000" b="1" dirty="0" smtClean="0">
                <a:solidFill>
                  <a:srgbClr val="C00000"/>
                </a:solidFill>
              </a:rPr>
              <a:t>online. </a:t>
            </a:r>
            <a:endParaRPr lang="en-US" b="1" dirty="0">
              <a:solidFill>
                <a:srgbClr val="C00000"/>
              </a:solidFill>
            </a:endParaRPr>
          </a:p>
        </p:txBody>
      </p:sp>
      <p:sp>
        <p:nvSpPr>
          <p:cNvPr id="7" name="Rectangle 6"/>
          <p:cNvSpPr/>
          <p:nvPr/>
        </p:nvSpPr>
        <p:spPr>
          <a:xfrm>
            <a:off x="5310324" y="1821496"/>
            <a:ext cx="4738477" cy="400110"/>
          </a:xfrm>
          <a:prstGeom prst="rect">
            <a:avLst/>
          </a:prstGeom>
        </p:spPr>
        <p:txBody>
          <a:bodyPr wrap="none">
            <a:spAutoFit/>
          </a:bodyPr>
          <a:lstStyle/>
          <a:p>
            <a:r>
              <a:rPr lang="en-US" sz="2000" b="1" dirty="0">
                <a:solidFill>
                  <a:srgbClr val="C00000"/>
                </a:solidFill>
              </a:rPr>
              <a:t>They are connected online more than ever.</a:t>
            </a:r>
          </a:p>
        </p:txBody>
      </p:sp>
      <p:sp>
        <p:nvSpPr>
          <p:cNvPr id="8" name="Rectangle 7"/>
          <p:cNvSpPr/>
          <p:nvPr/>
        </p:nvSpPr>
        <p:spPr>
          <a:xfrm>
            <a:off x="229546" y="2727906"/>
            <a:ext cx="11103861" cy="400110"/>
          </a:xfrm>
          <a:prstGeom prst="rect">
            <a:avLst/>
          </a:prstGeom>
        </p:spPr>
        <p:txBody>
          <a:bodyPr wrap="square">
            <a:spAutoFit/>
          </a:bodyPr>
          <a:lstStyle/>
          <a:p>
            <a:r>
              <a:rPr lang="en-US" sz="2000" b="1" dirty="0">
                <a:solidFill>
                  <a:srgbClr val="C00000"/>
                </a:solidFill>
              </a:rPr>
              <a:t>Encouraging kids to read </a:t>
            </a:r>
            <a:r>
              <a:rPr lang="en-US" sz="2000" b="1" dirty="0" smtClean="0">
                <a:solidFill>
                  <a:srgbClr val="C00000"/>
                </a:solidFill>
              </a:rPr>
              <a:t>books; it  </a:t>
            </a:r>
            <a:r>
              <a:rPr lang="en-US" sz="2000" b="1" dirty="0">
                <a:solidFill>
                  <a:srgbClr val="C00000"/>
                </a:solidFill>
              </a:rPr>
              <a:t>can really help minimize the many risks that kids can face online</a:t>
            </a:r>
            <a:r>
              <a:rPr lang="en-US" sz="2000" b="1" dirty="0">
                <a:solidFill>
                  <a:prstClr val="black"/>
                </a:solidFill>
              </a:rPr>
              <a:t>. </a:t>
            </a:r>
            <a:endParaRPr lang="en-US" b="1" dirty="0"/>
          </a:p>
        </p:txBody>
      </p:sp>
      <p:sp>
        <p:nvSpPr>
          <p:cNvPr id="11" name="Rectangle 10"/>
          <p:cNvSpPr/>
          <p:nvPr/>
        </p:nvSpPr>
        <p:spPr>
          <a:xfrm>
            <a:off x="465254" y="5453210"/>
            <a:ext cx="3704860" cy="400110"/>
          </a:xfrm>
          <a:prstGeom prst="rect">
            <a:avLst/>
          </a:prstGeom>
        </p:spPr>
        <p:txBody>
          <a:bodyPr wrap="none">
            <a:spAutoFit/>
          </a:bodyPr>
          <a:lstStyle/>
          <a:p>
            <a:r>
              <a:rPr lang="en-US" sz="2000" dirty="0" smtClean="0">
                <a:solidFill>
                  <a:srgbClr val="C00000"/>
                </a:solidFill>
              </a:rPr>
              <a:t>The </a:t>
            </a:r>
            <a:r>
              <a:rPr lang="en-US" sz="2000" dirty="0">
                <a:solidFill>
                  <a:srgbClr val="C00000"/>
                </a:solidFill>
              </a:rPr>
              <a:t>book is compared to </a:t>
            </a:r>
            <a:r>
              <a:rPr lang="en-US" sz="2000" b="1" dirty="0">
                <a:solidFill>
                  <a:srgbClr val="C00000"/>
                </a:solidFill>
              </a:rPr>
              <a:t>a friend</a:t>
            </a:r>
            <a:r>
              <a:rPr lang="en-US" sz="2000" dirty="0">
                <a:solidFill>
                  <a:srgbClr val="C00000"/>
                </a:solidFill>
              </a:rPr>
              <a:t>.</a:t>
            </a:r>
            <a:endParaRPr lang="en-US" dirty="0">
              <a:solidFill>
                <a:srgbClr val="C00000"/>
              </a:solidFill>
            </a:endParaRPr>
          </a:p>
        </p:txBody>
      </p:sp>
      <p:sp>
        <p:nvSpPr>
          <p:cNvPr id="12" name="Rectangle 11"/>
          <p:cNvSpPr/>
          <p:nvPr/>
        </p:nvSpPr>
        <p:spPr>
          <a:xfrm>
            <a:off x="4911142" y="5972145"/>
            <a:ext cx="1585242" cy="400110"/>
          </a:xfrm>
          <a:prstGeom prst="rect">
            <a:avLst/>
          </a:prstGeom>
        </p:spPr>
        <p:txBody>
          <a:bodyPr wrap="none">
            <a:spAutoFit/>
          </a:bodyPr>
          <a:lstStyle/>
          <a:p>
            <a:r>
              <a:rPr lang="en-US" sz="2000" b="1" dirty="0">
                <a:solidFill>
                  <a:srgbClr val="C00000"/>
                </a:solidFill>
              </a:rPr>
              <a:t>point of view</a:t>
            </a:r>
            <a:endParaRPr lang="en-US" b="1" dirty="0">
              <a:solidFill>
                <a:srgbClr val="C00000"/>
              </a:solidFill>
            </a:endParaRPr>
          </a:p>
        </p:txBody>
      </p:sp>
    </p:spTree>
    <p:extLst>
      <p:ext uri="{BB962C8B-B14F-4D97-AF65-F5344CB8AC3E}">
        <p14:creationId xmlns:p14="http://schemas.microsoft.com/office/powerpoint/2010/main" val="274938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ircle(in)">
                                      <p:cBhvr>
                                        <p:cTn id="23" dur="2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circle(in)">
                                      <p:cBhvr>
                                        <p:cTn id="35" dur="20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circle(in)">
                                      <p:cBhvr>
                                        <p:cTn id="40" dur="20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circle(in)">
                                      <p:cBhvr>
                                        <p:cTn id="45" dur="20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circle(in)">
                                      <p:cBhvr>
                                        <p:cTn id="50"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3" grpId="0"/>
      <p:bldP spid="5" grpId="0"/>
      <p:bldP spid="6" grpId="0"/>
      <p:bldP spid="7" grpId="0"/>
      <p:bldP spid="8"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Eng.301 Unit 6 Lesson 3 Reading Habits</a:t>
            </a:r>
          </a:p>
        </p:txBody>
      </p:sp>
      <p:sp>
        <p:nvSpPr>
          <p:cNvPr id="3" name="Rectangle 2"/>
          <p:cNvSpPr/>
          <p:nvPr/>
        </p:nvSpPr>
        <p:spPr>
          <a:xfrm>
            <a:off x="120351" y="279684"/>
            <a:ext cx="1195327" cy="400110"/>
          </a:xfrm>
          <a:prstGeom prst="rect">
            <a:avLst/>
          </a:prstGeom>
        </p:spPr>
        <p:txBody>
          <a:bodyPr wrap="none">
            <a:spAutoFit/>
          </a:bodyPr>
          <a:lstStyle/>
          <a:p>
            <a:r>
              <a:rPr lang="en-US" sz="2000" b="1" dirty="0">
                <a:solidFill>
                  <a:schemeClr val="accent1">
                    <a:lumMod val="50000"/>
                  </a:schemeClr>
                </a:solidFill>
              </a:rPr>
              <a:t>Grammar</a:t>
            </a:r>
            <a:endParaRPr lang="en-US" b="1" dirty="0">
              <a:solidFill>
                <a:schemeClr val="accent1">
                  <a:lumMod val="50000"/>
                </a:schemeClr>
              </a:solidFill>
            </a:endParaRPr>
          </a:p>
        </p:txBody>
      </p:sp>
      <p:sp>
        <p:nvSpPr>
          <p:cNvPr id="4" name="Rectangle 3"/>
          <p:cNvSpPr/>
          <p:nvPr/>
        </p:nvSpPr>
        <p:spPr>
          <a:xfrm>
            <a:off x="1433997" y="305442"/>
            <a:ext cx="3200235" cy="400110"/>
          </a:xfrm>
          <a:prstGeom prst="rect">
            <a:avLst/>
          </a:prstGeom>
        </p:spPr>
        <p:txBody>
          <a:bodyPr wrap="none">
            <a:spAutoFit/>
          </a:bodyPr>
          <a:lstStyle/>
          <a:p>
            <a:r>
              <a:rPr lang="en-US" sz="2000" b="1" dirty="0">
                <a:solidFill>
                  <a:srgbClr val="C00000"/>
                </a:solidFill>
              </a:rPr>
              <a:t>Used to, Would, Get Used to</a:t>
            </a:r>
            <a:endParaRPr lang="en-US" b="1" dirty="0">
              <a:solidFill>
                <a:srgbClr val="C00000"/>
              </a:solidFill>
            </a:endParaRPr>
          </a:p>
        </p:txBody>
      </p:sp>
      <p:sp>
        <p:nvSpPr>
          <p:cNvPr id="5" name="Rectangle 4"/>
          <p:cNvSpPr/>
          <p:nvPr/>
        </p:nvSpPr>
        <p:spPr>
          <a:xfrm>
            <a:off x="120351" y="747805"/>
            <a:ext cx="4181193" cy="1477328"/>
          </a:xfrm>
          <a:prstGeom prst="rect">
            <a:avLst/>
          </a:prstGeom>
          <a:ln>
            <a:solidFill>
              <a:srgbClr val="C00000"/>
            </a:solidFill>
          </a:ln>
        </p:spPr>
        <p:txBody>
          <a:bodyPr wrap="square">
            <a:spAutoFit/>
          </a:bodyPr>
          <a:lstStyle/>
          <a:p>
            <a:pPr algn="ctr"/>
            <a:r>
              <a:rPr lang="en-US" b="1" dirty="0">
                <a:solidFill>
                  <a:srgbClr val="C00000"/>
                </a:solidFill>
              </a:rPr>
              <a:t>Used to</a:t>
            </a:r>
          </a:p>
          <a:p>
            <a:pPr marL="285750" indent="-285750" algn="just">
              <a:buFont typeface="Wingdings" panose="05000000000000000000" pitchFamily="2" charset="2"/>
              <a:buChar char="q"/>
            </a:pPr>
            <a:r>
              <a:rPr lang="en-GB" dirty="0"/>
              <a:t>Use </a:t>
            </a:r>
            <a:r>
              <a:rPr lang="en-GB" dirty="0" smtClean="0">
                <a:solidFill>
                  <a:srgbClr val="0070C0"/>
                </a:solidFill>
              </a:rPr>
              <a:t>“</a:t>
            </a:r>
            <a:r>
              <a:rPr lang="en-GB" b="1" dirty="0" smtClean="0">
                <a:solidFill>
                  <a:srgbClr val="0070C0"/>
                </a:solidFill>
              </a:rPr>
              <a:t>used to” </a:t>
            </a:r>
            <a:r>
              <a:rPr lang="en-GB" b="1" dirty="0">
                <a:solidFill>
                  <a:srgbClr val="0070C0"/>
                </a:solidFill>
              </a:rPr>
              <a:t>+ infinitive </a:t>
            </a:r>
            <a:r>
              <a:rPr lang="en-GB" dirty="0"/>
              <a:t>without to, </a:t>
            </a:r>
            <a:endParaRPr lang="en-US" dirty="0"/>
          </a:p>
          <a:p>
            <a:pPr marL="285750" indent="-285750" algn="just">
              <a:buFont typeface="Wingdings" panose="05000000000000000000" pitchFamily="2" charset="2"/>
              <a:buChar char="§"/>
            </a:pPr>
            <a:r>
              <a:rPr lang="en-US" dirty="0" smtClean="0"/>
              <a:t>“</a:t>
            </a:r>
            <a:r>
              <a:rPr lang="en-US" b="1" dirty="0" smtClean="0">
                <a:solidFill>
                  <a:srgbClr val="0070C0"/>
                </a:solidFill>
              </a:rPr>
              <a:t>Used to</a:t>
            </a:r>
            <a:r>
              <a:rPr lang="en-US" dirty="0" smtClean="0"/>
              <a:t>” </a:t>
            </a:r>
            <a:r>
              <a:rPr lang="en-US" dirty="0"/>
              <a:t>can be used to talk about past states as well as past repeated actions and habits.</a:t>
            </a:r>
          </a:p>
        </p:txBody>
      </p:sp>
      <p:sp>
        <p:nvSpPr>
          <p:cNvPr id="7" name="Rectangle 6"/>
          <p:cNvSpPr/>
          <p:nvPr/>
        </p:nvSpPr>
        <p:spPr>
          <a:xfrm>
            <a:off x="120350" y="2519921"/>
            <a:ext cx="4181193" cy="1477328"/>
          </a:xfrm>
          <a:prstGeom prst="rect">
            <a:avLst/>
          </a:prstGeom>
          <a:ln>
            <a:solidFill>
              <a:srgbClr val="C00000"/>
            </a:solidFill>
          </a:ln>
        </p:spPr>
        <p:txBody>
          <a:bodyPr wrap="square">
            <a:spAutoFit/>
          </a:bodyPr>
          <a:lstStyle/>
          <a:p>
            <a:r>
              <a:rPr lang="en-US" b="1" dirty="0">
                <a:solidFill>
                  <a:srgbClr val="C00000"/>
                </a:solidFill>
              </a:rPr>
              <a:t>Examples:</a:t>
            </a:r>
          </a:p>
          <a:p>
            <a:pPr marL="285750" indent="-285750">
              <a:buFont typeface="Wingdings" panose="05000000000000000000" pitchFamily="2" charset="2"/>
              <a:buChar char="Ø"/>
            </a:pPr>
            <a:r>
              <a:rPr lang="en-GB" dirty="0"/>
              <a:t>We used to live in Manama. state/condition</a:t>
            </a:r>
          </a:p>
          <a:p>
            <a:pPr marL="285750" indent="-285750">
              <a:buFont typeface="Wingdings" panose="05000000000000000000" pitchFamily="2" charset="2"/>
              <a:buChar char="Ø"/>
            </a:pPr>
            <a:r>
              <a:rPr lang="en-GB" dirty="0"/>
              <a:t>I used to read a lot when I was young. </a:t>
            </a:r>
          </a:p>
          <a:p>
            <a:r>
              <a:rPr lang="en-GB" dirty="0"/>
              <a:t>     (past repeated action/habit)</a:t>
            </a:r>
          </a:p>
        </p:txBody>
      </p:sp>
      <p:sp>
        <p:nvSpPr>
          <p:cNvPr id="8" name="Rectangle 7"/>
          <p:cNvSpPr/>
          <p:nvPr/>
        </p:nvSpPr>
        <p:spPr>
          <a:xfrm>
            <a:off x="120350" y="4054014"/>
            <a:ext cx="4181193" cy="646331"/>
          </a:xfrm>
          <a:prstGeom prst="rect">
            <a:avLst/>
          </a:prstGeom>
          <a:ln>
            <a:solidFill>
              <a:srgbClr val="C00000"/>
            </a:solidFill>
          </a:ln>
        </p:spPr>
        <p:txBody>
          <a:bodyPr wrap="square">
            <a:spAutoFit/>
          </a:bodyPr>
          <a:lstStyle/>
          <a:p>
            <a:pPr marL="285750" indent="-285750">
              <a:buFont typeface="Wingdings" panose="05000000000000000000" pitchFamily="2" charset="2"/>
              <a:buChar char="q"/>
            </a:pPr>
            <a:r>
              <a:rPr lang="en-GB" dirty="0">
                <a:solidFill>
                  <a:prstClr val="black"/>
                </a:solidFill>
              </a:rPr>
              <a:t>Mind the spelling for statements, questions  and negatives.</a:t>
            </a:r>
            <a:endParaRPr lang="en-US" dirty="0"/>
          </a:p>
        </p:txBody>
      </p:sp>
      <p:sp>
        <p:nvSpPr>
          <p:cNvPr id="9" name="Rectangle 8"/>
          <p:cNvSpPr/>
          <p:nvPr/>
        </p:nvSpPr>
        <p:spPr>
          <a:xfrm>
            <a:off x="120350" y="4784586"/>
            <a:ext cx="4181193" cy="1477328"/>
          </a:xfrm>
          <a:prstGeom prst="rect">
            <a:avLst/>
          </a:prstGeom>
          <a:ln>
            <a:solidFill>
              <a:srgbClr val="C00000"/>
            </a:solidFill>
          </a:ln>
        </p:spPr>
        <p:txBody>
          <a:bodyPr wrap="square">
            <a:spAutoFit/>
          </a:bodyPr>
          <a:lstStyle/>
          <a:p>
            <a:r>
              <a:rPr lang="en-US" b="1" dirty="0">
                <a:solidFill>
                  <a:srgbClr val="C00000"/>
                </a:solidFill>
              </a:rPr>
              <a:t>Examples:</a:t>
            </a:r>
          </a:p>
          <a:p>
            <a:pPr marL="285750" indent="-285750">
              <a:buFont typeface="Wingdings" panose="05000000000000000000" pitchFamily="2" charset="2"/>
              <a:buChar char="Ø"/>
            </a:pPr>
            <a:r>
              <a:rPr lang="en-GB" b="1" dirty="0"/>
              <a:t>Did</a:t>
            </a:r>
            <a:r>
              <a:rPr lang="en-GB" dirty="0"/>
              <a:t> you </a:t>
            </a:r>
            <a:r>
              <a:rPr lang="en-GB" b="1" dirty="0"/>
              <a:t>us</a:t>
            </a:r>
            <a:r>
              <a:rPr lang="en-GB" b="1" dirty="0">
                <a:solidFill>
                  <a:srgbClr val="0070C0"/>
                </a:solidFill>
              </a:rPr>
              <a:t>e</a:t>
            </a:r>
            <a:r>
              <a:rPr lang="en-GB" dirty="0"/>
              <a:t> to read many books when you were young?</a:t>
            </a:r>
          </a:p>
          <a:p>
            <a:pPr marL="285750" indent="-285750">
              <a:buFont typeface="Wingdings" panose="05000000000000000000" pitchFamily="2" charset="2"/>
              <a:buChar char="Ø"/>
            </a:pPr>
            <a:r>
              <a:rPr lang="en-GB" dirty="0"/>
              <a:t>Yes, I </a:t>
            </a:r>
            <a:r>
              <a:rPr lang="en-GB" b="1" dirty="0"/>
              <a:t>us</a:t>
            </a:r>
            <a:r>
              <a:rPr lang="en-GB" b="1" dirty="0">
                <a:solidFill>
                  <a:srgbClr val="0070C0"/>
                </a:solidFill>
              </a:rPr>
              <a:t>ed </a:t>
            </a:r>
            <a:r>
              <a:rPr lang="en-GB" b="1" dirty="0"/>
              <a:t>to </a:t>
            </a:r>
            <a:r>
              <a:rPr lang="en-GB" dirty="0"/>
              <a:t>read a lot.</a:t>
            </a:r>
          </a:p>
          <a:p>
            <a:pPr marL="285750" indent="-285750">
              <a:buFont typeface="Wingdings" panose="05000000000000000000" pitchFamily="2" charset="2"/>
              <a:buChar char="Ø"/>
            </a:pPr>
            <a:r>
              <a:rPr lang="en-GB" dirty="0"/>
              <a:t>No, I </a:t>
            </a:r>
            <a:r>
              <a:rPr lang="en-GB" b="1" dirty="0"/>
              <a:t>didn’t us</a:t>
            </a:r>
            <a:r>
              <a:rPr lang="en-GB" b="1" dirty="0">
                <a:solidFill>
                  <a:srgbClr val="0070C0"/>
                </a:solidFill>
              </a:rPr>
              <a:t>e</a:t>
            </a:r>
            <a:r>
              <a:rPr lang="en-GB" b="1" dirty="0"/>
              <a:t> </a:t>
            </a:r>
            <a:r>
              <a:rPr lang="en-GB" dirty="0"/>
              <a:t>to read much.</a:t>
            </a:r>
            <a:endParaRPr lang="en-US" dirty="0"/>
          </a:p>
        </p:txBody>
      </p:sp>
      <p:sp>
        <p:nvSpPr>
          <p:cNvPr id="10" name="Rectangle 9"/>
          <p:cNvSpPr/>
          <p:nvPr/>
        </p:nvSpPr>
        <p:spPr>
          <a:xfrm>
            <a:off x="4634232" y="747805"/>
            <a:ext cx="3789875" cy="1477328"/>
          </a:xfrm>
          <a:prstGeom prst="rect">
            <a:avLst/>
          </a:prstGeom>
          <a:ln>
            <a:solidFill>
              <a:schemeClr val="accent1">
                <a:lumMod val="75000"/>
              </a:schemeClr>
            </a:solidFill>
          </a:ln>
        </p:spPr>
        <p:txBody>
          <a:bodyPr wrap="square">
            <a:spAutoFit/>
          </a:bodyPr>
          <a:lstStyle/>
          <a:p>
            <a:pPr algn="ctr"/>
            <a:r>
              <a:rPr lang="en-GB" b="1" dirty="0">
                <a:solidFill>
                  <a:srgbClr val="C00000"/>
                </a:solidFill>
              </a:rPr>
              <a:t>Would</a:t>
            </a:r>
          </a:p>
          <a:p>
            <a:pPr marL="285750" indent="-285750">
              <a:buFont typeface="Wingdings" panose="05000000000000000000" pitchFamily="2" charset="2"/>
              <a:buChar char="q"/>
            </a:pPr>
            <a:r>
              <a:rPr lang="en-GB" b="1" dirty="0">
                <a:solidFill>
                  <a:srgbClr val="0070C0"/>
                </a:solidFill>
              </a:rPr>
              <a:t>would+ infinitive without to </a:t>
            </a:r>
            <a:r>
              <a:rPr lang="en-GB" dirty="0">
                <a:solidFill>
                  <a:prstClr val="black"/>
                </a:solidFill>
              </a:rPr>
              <a:t>, </a:t>
            </a:r>
            <a:r>
              <a:rPr lang="en-US" dirty="0">
                <a:solidFill>
                  <a:prstClr val="black"/>
                </a:solidFill>
              </a:rPr>
              <a:t>is </a:t>
            </a:r>
            <a:r>
              <a:rPr lang="en-US" b="1" dirty="0">
                <a:solidFill>
                  <a:srgbClr val="FF0000"/>
                </a:solidFill>
              </a:rPr>
              <a:t>only</a:t>
            </a:r>
            <a:r>
              <a:rPr lang="en-US" dirty="0">
                <a:solidFill>
                  <a:prstClr val="black"/>
                </a:solidFill>
              </a:rPr>
              <a:t> used for repeated actions habits. </a:t>
            </a:r>
            <a:r>
              <a:rPr lang="en-US" dirty="0" smtClean="0">
                <a:solidFill>
                  <a:prstClr val="black"/>
                </a:solidFill>
              </a:rPr>
              <a:t>“</a:t>
            </a:r>
            <a:r>
              <a:rPr lang="en-US" b="1" dirty="0" smtClean="0">
                <a:solidFill>
                  <a:prstClr val="black"/>
                </a:solidFill>
              </a:rPr>
              <a:t>Would” </a:t>
            </a:r>
            <a:r>
              <a:rPr lang="en-US" b="1" dirty="0">
                <a:solidFill>
                  <a:prstClr val="black"/>
                </a:solidFill>
              </a:rPr>
              <a:t>is </a:t>
            </a:r>
            <a:r>
              <a:rPr lang="en-US" b="1" dirty="0">
                <a:solidFill>
                  <a:srgbClr val="FF0000"/>
                </a:solidFill>
              </a:rPr>
              <a:t>NOT</a:t>
            </a:r>
            <a:r>
              <a:rPr lang="en-US" b="1" dirty="0">
                <a:solidFill>
                  <a:prstClr val="black"/>
                </a:solidFill>
              </a:rPr>
              <a:t> used to talk about past states.</a:t>
            </a:r>
            <a:endParaRPr lang="en-US" b="1" dirty="0"/>
          </a:p>
        </p:txBody>
      </p:sp>
      <p:sp>
        <p:nvSpPr>
          <p:cNvPr id="11" name="Rectangle 10"/>
          <p:cNvSpPr/>
          <p:nvPr/>
        </p:nvSpPr>
        <p:spPr>
          <a:xfrm>
            <a:off x="4634232" y="2444082"/>
            <a:ext cx="3789874" cy="3693319"/>
          </a:xfrm>
          <a:prstGeom prst="rect">
            <a:avLst/>
          </a:prstGeom>
          <a:ln>
            <a:solidFill>
              <a:schemeClr val="accent1">
                <a:lumMod val="75000"/>
              </a:schemeClr>
            </a:solidFill>
          </a:ln>
        </p:spPr>
        <p:txBody>
          <a:bodyPr wrap="square">
            <a:spAutoFit/>
          </a:bodyPr>
          <a:lstStyle/>
          <a:p>
            <a:r>
              <a:rPr lang="en-US" b="1" dirty="0">
                <a:solidFill>
                  <a:srgbClr val="C00000"/>
                </a:solidFill>
              </a:rPr>
              <a:t>Examples:</a:t>
            </a:r>
          </a:p>
          <a:p>
            <a:pPr marL="285750" indent="-285750">
              <a:buFont typeface="Wingdings" panose="05000000000000000000" pitchFamily="2" charset="2"/>
              <a:buChar char="Ø"/>
            </a:pPr>
            <a:r>
              <a:rPr lang="en-US" dirty="0"/>
              <a:t>When he was at school, he would </a:t>
            </a:r>
          </a:p>
          <a:p>
            <a:r>
              <a:rPr lang="en-US" dirty="0"/>
              <a:t>     play football every Saturday".</a:t>
            </a:r>
          </a:p>
          <a:p>
            <a:r>
              <a:rPr lang="en-US" dirty="0"/>
              <a:t>     </a:t>
            </a:r>
            <a:r>
              <a:rPr lang="en-US" b="1" dirty="0"/>
              <a:t>‘used to</a:t>
            </a:r>
            <a:r>
              <a:rPr lang="en-US" dirty="0"/>
              <a:t>' and '</a:t>
            </a:r>
            <a:r>
              <a:rPr lang="en-US" b="1" dirty="0"/>
              <a:t>would</a:t>
            </a:r>
            <a:r>
              <a:rPr lang="en-US" dirty="0"/>
              <a:t>' are both good here, and the meaning is the same.</a:t>
            </a:r>
          </a:p>
          <a:p>
            <a:pPr marL="285750" indent="-285750">
              <a:buFont typeface="Wingdings" panose="05000000000000000000" pitchFamily="2" charset="2"/>
              <a:buChar char="Ø"/>
            </a:pPr>
            <a:r>
              <a:rPr lang="en-US" dirty="0"/>
              <a:t>" When he was at school, he used to play football every Saturday."</a:t>
            </a:r>
          </a:p>
          <a:p>
            <a:r>
              <a:rPr lang="en-US" dirty="0"/>
              <a:t>Here, we're talking about 'playing football every Saturday'. This is an action that was repeated many times, so we can also say:</a:t>
            </a:r>
          </a:p>
          <a:p>
            <a:r>
              <a:rPr lang="en-US" b="1" dirty="0">
                <a:solidFill>
                  <a:srgbClr val="0070C0"/>
                </a:solidFill>
              </a:rPr>
              <a:t>'Used to' and 'would' are both good here, and the meaning is the same.</a:t>
            </a:r>
          </a:p>
        </p:txBody>
      </p:sp>
      <p:sp>
        <p:nvSpPr>
          <p:cNvPr id="12" name="Rectangle 11"/>
          <p:cNvSpPr/>
          <p:nvPr/>
        </p:nvSpPr>
        <p:spPr>
          <a:xfrm>
            <a:off x="8673114" y="746347"/>
            <a:ext cx="3433832" cy="1754326"/>
          </a:xfrm>
          <a:prstGeom prst="rect">
            <a:avLst/>
          </a:prstGeom>
          <a:ln>
            <a:solidFill>
              <a:srgbClr val="C00000"/>
            </a:solidFill>
          </a:ln>
        </p:spPr>
        <p:txBody>
          <a:bodyPr wrap="square">
            <a:spAutoFit/>
          </a:bodyPr>
          <a:lstStyle/>
          <a:p>
            <a:pPr algn="ctr"/>
            <a:r>
              <a:rPr lang="en-US" b="1" dirty="0">
                <a:solidFill>
                  <a:srgbClr val="C00000"/>
                </a:solidFill>
              </a:rPr>
              <a:t>Get Used to</a:t>
            </a:r>
          </a:p>
          <a:p>
            <a:pPr marL="285750" lvl="0" indent="-285750">
              <a:buFont typeface="Wingdings" panose="05000000000000000000" pitchFamily="2" charset="2"/>
              <a:buChar char="q"/>
            </a:pPr>
            <a:r>
              <a:rPr lang="en-US" b="1" dirty="0">
                <a:solidFill>
                  <a:srgbClr val="0070C0"/>
                </a:solidFill>
              </a:rPr>
              <a:t>Get used to </a:t>
            </a:r>
            <a:r>
              <a:rPr lang="en-US" dirty="0">
                <a:solidFill>
                  <a:prstClr val="black"/>
                </a:solidFill>
              </a:rPr>
              <a:t>+ </a:t>
            </a:r>
            <a:r>
              <a:rPr lang="en-US" b="1" dirty="0">
                <a:solidFill>
                  <a:srgbClr val="0070C0"/>
                </a:solidFill>
              </a:rPr>
              <a:t>a gerund </a:t>
            </a:r>
            <a:r>
              <a:rPr lang="en-US" b="1" dirty="0"/>
              <a:t>(‑</a:t>
            </a:r>
            <a:r>
              <a:rPr lang="en-US" b="1" dirty="0" err="1"/>
              <a:t>ing</a:t>
            </a:r>
            <a:r>
              <a:rPr lang="en-US" b="1" dirty="0"/>
              <a:t> verb) or a noun </a:t>
            </a:r>
            <a:r>
              <a:rPr lang="en-US" dirty="0"/>
              <a:t>i</a:t>
            </a:r>
            <a:r>
              <a:rPr lang="en-US" dirty="0">
                <a:solidFill>
                  <a:prstClr val="black"/>
                </a:solidFill>
              </a:rPr>
              <a:t>ndicates that something is becoming familiar. Use this expression for a new habit or routine.</a:t>
            </a:r>
          </a:p>
        </p:txBody>
      </p:sp>
      <p:sp>
        <p:nvSpPr>
          <p:cNvPr id="14" name="Rectangle 13"/>
          <p:cNvSpPr/>
          <p:nvPr/>
        </p:nvSpPr>
        <p:spPr>
          <a:xfrm>
            <a:off x="8661040" y="2592901"/>
            <a:ext cx="3457979" cy="1754326"/>
          </a:xfrm>
          <a:prstGeom prst="rect">
            <a:avLst/>
          </a:prstGeom>
          <a:ln>
            <a:solidFill>
              <a:srgbClr val="C00000"/>
            </a:solidFill>
          </a:ln>
        </p:spPr>
        <p:txBody>
          <a:bodyPr wrap="square">
            <a:spAutoFit/>
          </a:bodyPr>
          <a:lstStyle/>
          <a:p>
            <a:pPr marL="285750" indent="-285750" algn="just">
              <a:buFont typeface="Wingdings" panose="05000000000000000000" pitchFamily="2" charset="2"/>
              <a:buChar char="q"/>
            </a:pPr>
            <a:r>
              <a:rPr lang="en-US" dirty="0"/>
              <a:t>Though it is possible to use </a:t>
            </a:r>
            <a:r>
              <a:rPr lang="en-US" dirty="0" smtClean="0"/>
              <a:t>“</a:t>
            </a:r>
            <a:r>
              <a:rPr lang="en-US" b="1" dirty="0" smtClean="0"/>
              <a:t>get </a:t>
            </a:r>
            <a:r>
              <a:rPr lang="en-US" b="1" dirty="0"/>
              <a:t>used </a:t>
            </a:r>
            <a:r>
              <a:rPr lang="en-US" b="1" dirty="0" smtClean="0"/>
              <a:t>to</a:t>
            </a:r>
            <a:r>
              <a:rPr lang="en-US" dirty="0" smtClean="0"/>
              <a:t>” </a:t>
            </a:r>
            <a:r>
              <a:rPr lang="en-US" dirty="0"/>
              <a:t>for both positive and negative experiences, it is more commonly used with negative situations (e.g., when something is difficult).</a:t>
            </a:r>
          </a:p>
        </p:txBody>
      </p:sp>
      <p:sp>
        <p:nvSpPr>
          <p:cNvPr id="15" name="Rectangle 14"/>
          <p:cNvSpPr/>
          <p:nvPr/>
        </p:nvSpPr>
        <p:spPr>
          <a:xfrm>
            <a:off x="8685186" y="4507588"/>
            <a:ext cx="3433833" cy="1754326"/>
          </a:xfrm>
          <a:prstGeom prst="rect">
            <a:avLst/>
          </a:prstGeom>
          <a:ln>
            <a:solidFill>
              <a:srgbClr val="C00000"/>
            </a:solidFill>
          </a:ln>
        </p:spPr>
        <p:txBody>
          <a:bodyPr wrap="square">
            <a:spAutoFit/>
          </a:bodyPr>
          <a:lstStyle/>
          <a:p>
            <a:pPr lvl="0"/>
            <a:r>
              <a:rPr lang="en-US" b="1" dirty="0">
                <a:solidFill>
                  <a:srgbClr val="C00000"/>
                </a:solidFill>
              </a:rPr>
              <a:t>Examples:</a:t>
            </a:r>
          </a:p>
          <a:p>
            <a:pPr marL="285750" indent="-285750">
              <a:buFont typeface="Wingdings" panose="05000000000000000000" pitchFamily="2" charset="2"/>
              <a:buChar char="Ø"/>
            </a:pPr>
            <a:r>
              <a:rPr lang="en-US" dirty="0"/>
              <a:t>I am getting used to living with my new roommate.</a:t>
            </a:r>
          </a:p>
          <a:p>
            <a:pPr marL="285750" indent="-285750">
              <a:buFont typeface="Wingdings" panose="05000000000000000000" pitchFamily="2" charset="2"/>
              <a:buChar char="Ø"/>
            </a:pPr>
            <a:r>
              <a:rPr lang="en-US" dirty="0"/>
              <a:t>They couldn’t get used to the noisy neighborhood, so they moved.</a:t>
            </a:r>
          </a:p>
        </p:txBody>
      </p:sp>
    </p:spTree>
    <p:extLst>
      <p:ext uri="{BB962C8B-B14F-4D97-AF65-F5344CB8AC3E}">
        <p14:creationId xmlns:p14="http://schemas.microsoft.com/office/powerpoint/2010/main" val="149230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circle(in)">
                                      <p:cBhvr>
                                        <p:cTn id="13" dur="20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80">
                                          <p:stCondLst>
                                            <p:cond delay="0"/>
                                          </p:stCondLst>
                                        </p:cTn>
                                        <p:tgtEl>
                                          <p:spTgt spid="8"/>
                                        </p:tgtEl>
                                      </p:cBhvr>
                                    </p:animEffect>
                                    <p:anim calcmode="lin" valueType="num">
                                      <p:cBhvr>
                                        <p:cTn id="33"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8" dur="26">
                                          <p:stCondLst>
                                            <p:cond delay="650"/>
                                          </p:stCondLst>
                                        </p:cTn>
                                        <p:tgtEl>
                                          <p:spTgt spid="8"/>
                                        </p:tgtEl>
                                      </p:cBhvr>
                                      <p:to x="100000" y="60000"/>
                                    </p:animScale>
                                    <p:animScale>
                                      <p:cBhvr>
                                        <p:cTn id="39" dur="166" decel="50000">
                                          <p:stCondLst>
                                            <p:cond delay="676"/>
                                          </p:stCondLst>
                                        </p:cTn>
                                        <p:tgtEl>
                                          <p:spTgt spid="8"/>
                                        </p:tgtEl>
                                      </p:cBhvr>
                                      <p:to x="100000" y="100000"/>
                                    </p:animScale>
                                    <p:animScale>
                                      <p:cBhvr>
                                        <p:cTn id="40" dur="26">
                                          <p:stCondLst>
                                            <p:cond delay="1312"/>
                                          </p:stCondLst>
                                        </p:cTn>
                                        <p:tgtEl>
                                          <p:spTgt spid="8"/>
                                        </p:tgtEl>
                                      </p:cBhvr>
                                      <p:to x="100000" y="80000"/>
                                    </p:animScale>
                                    <p:animScale>
                                      <p:cBhvr>
                                        <p:cTn id="41" dur="166" decel="50000">
                                          <p:stCondLst>
                                            <p:cond delay="1338"/>
                                          </p:stCondLst>
                                        </p:cTn>
                                        <p:tgtEl>
                                          <p:spTgt spid="8"/>
                                        </p:tgtEl>
                                      </p:cBhvr>
                                      <p:to x="100000" y="100000"/>
                                    </p:animScale>
                                    <p:animScale>
                                      <p:cBhvr>
                                        <p:cTn id="42" dur="26">
                                          <p:stCondLst>
                                            <p:cond delay="1642"/>
                                          </p:stCondLst>
                                        </p:cTn>
                                        <p:tgtEl>
                                          <p:spTgt spid="8"/>
                                        </p:tgtEl>
                                      </p:cBhvr>
                                      <p:to x="100000" y="90000"/>
                                    </p:animScale>
                                    <p:animScale>
                                      <p:cBhvr>
                                        <p:cTn id="43" dur="166" decel="50000">
                                          <p:stCondLst>
                                            <p:cond delay="1668"/>
                                          </p:stCondLst>
                                        </p:cTn>
                                        <p:tgtEl>
                                          <p:spTgt spid="8"/>
                                        </p:tgtEl>
                                      </p:cBhvr>
                                      <p:to x="100000" y="100000"/>
                                    </p:animScale>
                                    <p:animScale>
                                      <p:cBhvr>
                                        <p:cTn id="44" dur="26">
                                          <p:stCondLst>
                                            <p:cond delay="1808"/>
                                          </p:stCondLst>
                                        </p:cTn>
                                        <p:tgtEl>
                                          <p:spTgt spid="8"/>
                                        </p:tgtEl>
                                      </p:cBhvr>
                                      <p:to x="100000" y="95000"/>
                                    </p:animScale>
                                    <p:animScale>
                                      <p:cBhvr>
                                        <p:cTn id="45" dur="166" decel="50000">
                                          <p:stCondLst>
                                            <p:cond delay="1834"/>
                                          </p:stCondLst>
                                        </p:cTn>
                                        <p:tgtEl>
                                          <p:spTgt spid="8"/>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1000"/>
                                        <p:tgtEl>
                                          <p:spTgt spid="9"/>
                                        </p:tgtEl>
                                      </p:cBhvr>
                                    </p:animEffect>
                                    <p:anim calcmode="lin" valueType="num">
                                      <p:cBhvr>
                                        <p:cTn id="51" dur="1000" fill="hold"/>
                                        <p:tgtEl>
                                          <p:spTgt spid="9"/>
                                        </p:tgtEl>
                                        <p:attrNameLst>
                                          <p:attrName>ppt_x</p:attrName>
                                        </p:attrNameLst>
                                      </p:cBhvr>
                                      <p:tavLst>
                                        <p:tav tm="0">
                                          <p:val>
                                            <p:strVal val="#ppt_x"/>
                                          </p:val>
                                        </p:tav>
                                        <p:tav tm="100000">
                                          <p:val>
                                            <p:strVal val="#ppt_x"/>
                                          </p:val>
                                        </p:tav>
                                      </p:tavLst>
                                    </p:anim>
                                    <p:anim calcmode="lin" valueType="num">
                                      <p:cBhvr>
                                        <p:cTn id="5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1000"/>
                                        <p:tgtEl>
                                          <p:spTgt spid="10"/>
                                        </p:tgtEl>
                                      </p:cBhvr>
                                    </p:animEffect>
                                    <p:anim calcmode="lin" valueType="num">
                                      <p:cBhvr>
                                        <p:cTn id="58" dur="1000" fill="hold"/>
                                        <p:tgtEl>
                                          <p:spTgt spid="10"/>
                                        </p:tgtEl>
                                        <p:attrNameLst>
                                          <p:attrName>ppt_x</p:attrName>
                                        </p:attrNameLst>
                                      </p:cBhvr>
                                      <p:tavLst>
                                        <p:tav tm="0">
                                          <p:val>
                                            <p:strVal val="#ppt_x"/>
                                          </p:val>
                                        </p:tav>
                                        <p:tav tm="100000">
                                          <p:val>
                                            <p:strVal val="#ppt_x"/>
                                          </p:val>
                                        </p:tav>
                                      </p:tavLst>
                                    </p:anim>
                                    <p:anim calcmode="lin" valueType="num">
                                      <p:cBhvr>
                                        <p:cTn id="5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11"/>
                                        </p:tgtEl>
                                        <p:attrNameLst>
                                          <p:attrName>style.visibility</p:attrName>
                                        </p:attrNameLst>
                                      </p:cBhvr>
                                      <p:to>
                                        <p:strVal val="visible"/>
                                      </p:to>
                                    </p:set>
                                    <p:anim calcmode="lin" valueType="num">
                                      <p:cBhvr additive="base">
                                        <p:cTn id="64" dur="500" fill="hold"/>
                                        <p:tgtEl>
                                          <p:spTgt spid="11"/>
                                        </p:tgtEl>
                                        <p:attrNameLst>
                                          <p:attrName>ppt_x</p:attrName>
                                        </p:attrNameLst>
                                      </p:cBhvr>
                                      <p:tavLst>
                                        <p:tav tm="0">
                                          <p:val>
                                            <p:strVal val="#ppt_x"/>
                                          </p:val>
                                        </p:tav>
                                        <p:tav tm="100000">
                                          <p:val>
                                            <p:strVal val="#ppt_x"/>
                                          </p:val>
                                        </p:tav>
                                      </p:tavLst>
                                    </p:anim>
                                    <p:anim calcmode="lin" valueType="num">
                                      <p:cBhvr additive="base">
                                        <p:cTn id="6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6" presetClass="entr" presetSubtype="16" fill="hold" grpId="0" nodeType="click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circle(in)">
                                      <p:cBhvr>
                                        <p:cTn id="70" dur="2000"/>
                                        <p:tgtEl>
                                          <p:spTgt spid="12"/>
                                        </p:tgtEl>
                                      </p:cBhvr>
                                    </p:animEffect>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fade">
                                      <p:cBhvr>
                                        <p:cTn id="75" dur="1000"/>
                                        <p:tgtEl>
                                          <p:spTgt spid="14"/>
                                        </p:tgtEl>
                                      </p:cBhvr>
                                    </p:animEffect>
                                    <p:anim calcmode="lin" valueType="num">
                                      <p:cBhvr>
                                        <p:cTn id="76" dur="1000" fill="hold"/>
                                        <p:tgtEl>
                                          <p:spTgt spid="14"/>
                                        </p:tgtEl>
                                        <p:attrNameLst>
                                          <p:attrName>ppt_x</p:attrName>
                                        </p:attrNameLst>
                                      </p:cBhvr>
                                      <p:tavLst>
                                        <p:tav tm="0">
                                          <p:val>
                                            <p:strVal val="#ppt_x"/>
                                          </p:val>
                                        </p:tav>
                                        <p:tav tm="100000">
                                          <p:val>
                                            <p:strVal val="#ppt_x"/>
                                          </p:val>
                                        </p:tav>
                                      </p:tavLst>
                                    </p:anim>
                                    <p:anim calcmode="lin" valueType="num">
                                      <p:cBhvr>
                                        <p:cTn id="7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6" presetClass="entr" presetSubtype="16" fill="hold" grpId="0" nodeType="clickEffect">
                                  <p:stCondLst>
                                    <p:cond delay="0"/>
                                  </p:stCondLst>
                                  <p:childTnLst>
                                    <p:set>
                                      <p:cBhvr>
                                        <p:cTn id="81" dur="1" fill="hold">
                                          <p:stCondLst>
                                            <p:cond delay="0"/>
                                          </p:stCondLst>
                                        </p:cTn>
                                        <p:tgtEl>
                                          <p:spTgt spid="15"/>
                                        </p:tgtEl>
                                        <p:attrNameLst>
                                          <p:attrName>style.visibility</p:attrName>
                                        </p:attrNameLst>
                                      </p:cBhvr>
                                      <p:to>
                                        <p:strVal val="visible"/>
                                      </p:to>
                                    </p:set>
                                    <p:animEffect transition="in" filter="circle(in)">
                                      <p:cBhvr>
                                        <p:cTn id="82"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7" grpId="0" animBg="1"/>
      <p:bldP spid="8" grpId="0" animBg="1"/>
      <p:bldP spid="9" grpId="0" animBg="1"/>
      <p:bldP spid="10" grpId="0" animBg="1"/>
      <p:bldP spid="11" grpId="0" animBg="1"/>
      <p:bldP spid="12" grpId="0" animBg="1"/>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Rounded Rectangle 10"/>
          <p:cNvSpPr/>
          <p:nvPr/>
        </p:nvSpPr>
        <p:spPr>
          <a:xfrm>
            <a:off x="5396248" y="3032893"/>
            <a:ext cx="1687133" cy="441428"/>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2833352" y="5344732"/>
            <a:ext cx="1854558" cy="34773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914400" y="4893972"/>
            <a:ext cx="862885" cy="360608"/>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3631843" y="4430332"/>
            <a:ext cx="1764406" cy="373488"/>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914400" y="3976627"/>
            <a:ext cx="1390920" cy="362372"/>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1635619" y="3501311"/>
            <a:ext cx="1719327" cy="425002"/>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2569335" y="2599129"/>
            <a:ext cx="1571222" cy="360609"/>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2421230" y="2149570"/>
            <a:ext cx="1712890" cy="321972"/>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732725" y="1674254"/>
            <a:ext cx="1393067" cy="347729"/>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137893" y="1249251"/>
            <a:ext cx="862885" cy="33485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1"/>
          <p:cNvSpPr>
            <a:spLocks noGrp="1"/>
          </p:cNvSpPr>
          <p:nvPr>
            <p:ph type="ftr" sz="quarter" idx="11"/>
          </p:nvPr>
        </p:nvSpPr>
        <p:spPr/>
        <p:txBody>
          <a:bodyPr/>
          <a:lstStyle/>
          <a:p>
            <a:r>
              <a:rPr lang="en-US"/>
              <a:t>Eng.301 Unit 6 Lesson 3 Reading Habits</a:t>
            </a:r>
          </a:p>
        </p:txBody>
      </p:sp>
      <p:sp>
        <p:nvSpPr>
          <p:cNvPr id="3" name="Rectangle 2"/>
          <p:cNvSpPr/>
          <p:nvPr/>
        </p:nvSpPr>
        <p:spPr>
          <a:xfrm>
            <a:off x="279041" y="1099835"/>
            <a:ext cx="11075831" cy="4708981"/>
          </a:xfrm>
          <a:prstGeom prst="rect">
            <a:avLst/>
          </a:prstGeom>
        </p:spPr>
        <p:txBody>
          <a:bodyPr wrap="square">
            <a:spAutoFit/>
          </a:bodyPr>
          <a:lstStyle/>
          <a:p>
            <a:pPr marL="457200" indent="-457200">
              <a:lnSpc>
                <a:spcPct val="150000"/>
              </a:lnSpc>
              <a:buFont typeface="+mj-lt"/>
              <a:buAutoNum type="arabicPeriod"/>
            </a:pPr>
            <a:r>
              <a:rPr lang="en-US" sz="2000" dirty="0"/>
              <a:t>My grandma </a:t>
            </a:r>
            <a:r>
              <a:rPr lang="en-US" sz="2000" b="1" dirty="0"/>
              <a:t>used to / would </a:t>
            </a:r>
            <a:r>
              <a:rPr lang="en-US" sz="2000" dirty="0"/>
              <a:t>love gardening.</a:t>
            </a:r>
          </a:p>
          <a:p>
            <a:pPr marL="457200" indent="-457200">
              <a:lnSpc>
                <a:spcPct val="150000"/>
              </a:lnSpc>
              <a:buFont typeface="+mj-lt"/>
              <a:buAutoNum type="arabicPeriod"/>
            </a:pPr>
            <a:r>
              <a:rPr lang="en-US" sz="2000" dirty="0"/>
              <a:t>A few years ago, my brother </a:t>
            </a:r>
            <a:r>
              <a:rPr lang="en-US" sz="2000" b="1" dirty="0"/>
              <a:t>didn’t use to / wouldn’t </a:t>
            </a:r>
            <a:r>
              <a:rPr lang="en-US" sz="2000" dirty="0"/>
              <a:t>help me with my homework –now he does!</a:t>
            </a:r>
          </a:p>
          <a:p>
            <a:pPr marL="457200" indent="-457200">
              <a:lnSpc>
                <a:spcPct val="150000"/>
              </a:lnSpc>
              <a:buFont typeface="+mj-lt"/>
              <a:buAutoNum type="arabicPeriod"/>
            </a:pPr>
            <a:r>
              <a:rPr lang="en-US" sz="2000" dirty="0"/>
              <a:t>On rainy days, I </a:t>
            </a:r>
            <a:r>
              <a:rPr lang="en-US" sz="2000" b="1" dirty="0"/>
              <a:t>used to / would </a:t>
            </a:r>
            <a:r>
              <a:rPr lang="en-US" sz="2000" dirty="0"/>
              <a:t>read  books and comics.</a:t>
            </a:r>
          </a:p>
          <a:p>
            <a:pPr marL="457200" indent="-457200">
              <a:lnSpc>
                <a:spcPct val="150000"/>
              </a:lnSpc>
              <a:buFont typeface="+mj-lt"/>
              <a:buAutoNum type="arabicPeriod"/>
            </a:pPr>
            <a:r>
              <a:rPr lang="en-US" sz="2000" b="1" dirty="0"/>
              <a:t>Did you used to/ Did you use to </a:t>
            </a:r>
            <a:r>
              <a:rPr lang="en-US" sz="2000" dirty="0"/>
              <a:t>get into trouble with your </a:t>
            </a:r>
            <a:r>
              <a:rPr lang="en-US" sz="2000" dirty="0" smtClean="0"/>
              <a:t>classmates </a:t>
            </a:r>
            <a:r>
              <a:rPr lang="en-US" sz="2000" dirty="0"/>
              <a:t>when you were at school?</a:t>
            </a:r>
          </a:p>
          <a:p>
            <a:pPr marL="457200" indent="-457200">
              <a:lnSpc>
                <a:spcPct val="150000"/>
              </a:lnSpc>
              <a:buFont typeface="+mj-lt"/>
              <a:buAutoNum type="arabicPeriod"/>
            </a:pPr>
            <a:r>
              <a:rPr lang="en-US" sz="2000" dirty="0"/>
              <a:t>When I had to commute to work every </a:t>
            </a:r>
            <a:r>
              <a:rPr lang="en-US" sz="2000" dirty="0" smtClean="0"/>
              <a:t>day, I </a:t>
            </a:r>
            <a:r>
              <a:rPr lang="en-US" sz="2000" b="1" dirty="0"/>
              <a:t>used to get up/ used to getting up  </a:t>
            </a:r>
            <a:r>
              <a:rPr lang="en-US" sz="2000" dirty="0"/>
              <a:t>very early.</a:t>
            </a:r>
          </a:p>
          <a:p>
            <a:pPr marL="457200" indent="-457200">
              <a:lnSpc>
                <a:spcPct val="150000"/>
              </a:lnSpc>
              <a:buFont typeface="+mj-lt"/>
              <a:buAutoNum type="arabicPeriod"/>
            </a:pPr>
            <a:r>
              <a:rPr lang="en-US" sz="2000" dirty="0"/>
              <a:t>My dad </a:t>
            </a:r>
            <a:r>
              <a:rPr lang="en-US" sz="2000" b="1" dirty="0"/>
              <a:t>used to </a:t>
            </a:r>
            <a:r>
              <a:rPr lang="en-US" sz="2000" dirty="0"/>
              <a:t>/ </a:t>
            </a:r>
            <a:r>
              <a:rPr lang="en-US" sz="2000" b="1" dirty="0"/>
              <a:t>would </a:t>
            </a:r>
            <a:r>
              <a:rPr lang="en-US" sz="2000" dirty="0"/>
              <a:t>pay a lot for good beef in the supermarket, but now he’s vegetarian!</a:t>
            </a:r>
          </a:p>
          <a:p>
            <a:pPr marL="457200" indent="-457200">
              <a:lnSpc>
                <a:spcPct val="150000"/>
              </a:lnSpc>
              <a:buFont typeface="+mj-lt"/>
              <a:buAutoNum type="arabicPeriod"/>
            </a:pPr>
            <a:r>
              <a:rPr lang="en-US" sz="2000" dirty="0"/>
              <a:t>I </a:t>
            </a:r>
            <a:r>
              <a:rPr lang="en-US" sz="2000" b="1" dirty="0"/>
              <a:t>didn’t use to </a:t>
            </a:r>
            <a:r>
              <a:rPr lang="en-US" sz="2000" dirty="0"/>
              <a:t>/ </a:t>
            </a:r>
            <a:r>
              <a:rPr lang="en-US" sz="2000" b="1" dirty="0"/>
              <a:t>wouldn’t</a:t>
            </a:r>
            <a:r>
              <a:rPr lang="en-US" sz="2000" dirty="0"/>
              <a:t> like football </a:t>
            </a:r>
            <a:r>
              <a:rPr lang="en-US" sz="2000" dirty="0" smtClean="0"/>
              <a:t>then, </a:t>
            </a:r>
            <a:r>
              <a:rPr lang="en-US" sz="2000" dirty="0"/>
              <a:t>but I like it now</a:t>
            </a:r>
            <a:r>
              <a:rPr lang="en-US" sz="2000" dirty="0" smtClean="0"/>
              <a:t>.</a:t>
            </a:r>
            <a:endParaRPr lang="en-US" sz="2000" dirty="0"/>
          </a:p>
          <a:p>
            <a:pPr marL="457200" indent="-457200">
              <a:lnSpc>
                <a:spcPct val="150000"/>
              </a:lnSpc>
              <a:buFont typeface="+mj-lt"/>
              <a:buAutoNum type="arabicPeriod"/>
            </a:pPr>
            <a:r>
              <a:rPr lang="en-US" sz="2000" dirty="0"/>
              <a:t>When I was little, my mum </a:t>
            </a:r>
            <a:r>
              <a:rPr lang="en-US" sz="2000" b="1" dirty="0"/>
              <a:t>used to </a:t>
            </a:r>
            <a:r>
              <a:rPr lang="en-US" sz="2000" dirty="0"/>
              <a:t>/ </a:t>
            </a:r>
            <a:r>
              <a:rPr lang="en-US" sz="2000" b="1" dirty="0"/>
              <a:t>would</a:t>
            </a:r>
            <a:r>
              <a:rPr lang="en-US" sz="2000" dirty="0"/>
              <a:t> read me a story every night.</a:t>
            </a:r>
          </a:p>
          <a:p>
            <a:pPr marL="457200" indent="-457200">
              <a:lnSpc>
                <a:spcPct val="150000"/>
              </a:lnSpc>
              <a:buFont typeface="+mj-lt"/>
              <a:buAutoNum type="arabicPeriod"/>
            </a:pPr>
            <a:r>
              <a:rPr lang="en-US" sz="2000" dirty="0"/>
              <a:t>I </a:t>
            </a:r>
            <a:r>
              <a:rPr lang="en-US" sz="2000" b="1" dirty="0"/>
              <a:t>used to </a:t>
            </a:r>
            <a:r>
              <a:rPr lang="en-US" sz="2000" dirty="0"/>
              <a:t>/ </a:t>
            </a:r>
            <a:r>
              <a:rPr lang="en-US" sz="2000" b="1" dirty="0"/>
              <a:t>would</a:t>
            </a:r>
            <a:r>
              <a:rPr lang="en-US" sz="2000" dirty="0"/>
              <a:t> live in Edinburgh when I was young.</a:t>
            </a:r>
          </a:p>
          <a:p>
            <a:pPr marL="457200" indent="-457200">
              <a:lnSpc>
                <a:spcPct val="150000"/>
              </a:lnSpc>
              <a:buFont typeface="+mj-lt"/>
              <a:buAutoNum type="arabicPeriod"/>
            </a:pPr>
            <a:r>
              <a:rPr lang="en-US" sz="2000" dirty="0"/>
              <a:t>I'm afraid I'll never</a:t>
            </a:r>
            <a:r>
              <a:rPr lang="en-US" sz="2000" b="1" dirty="0"/>
              <a:t>  get used to living / used to live </a:t>
            </a:r>
            <a:r>
              <a:rPr lang="en-US" sz="2000" dirty="0"/>
              <a:t>in this place. I simply don't like it and never will.</a:t>
            </a:r>
          </a:p>
        </p:txBody>
      </p:sp>
      <p:sp>
        <p:nvSpPr>
          <p:cNvPr id="4" name="Rectangle 3"/>
          <p:cNvSpPr/>
          <p:nvPr/>
        </p:nvSpPr>
        <p:spPr>
          <a:xfrm>
            <a:off x="279041" y="331041"/>
            <a:ext cx="2811888" cy="400110"/>
          </a:xfrm>
          <a:prstGeom prst="rect">
            <a:avLst/>
          </a:prstGeom>
        </p:spPr>
        <p:txBody>
          <a:bodyPr wrap="square">
            <a:spAutoFit/>
          </a:bodyPr>
          <a:lstStyle/>
          <a:p>
            <a:r>
              <a:rPr lang="en-US" sz="2000" b="1" dirty="0">
                <a:solidFill>
                  <a:srgbClr val="0070C0"/>
                </a:solidFill>
              </a:rPr>
              <a:t>Let’s have some practice</a:t>
            </a:r>
          </a:p>
        </p:txBody>
      </p:sp>
      <p:sp>
        <p:nvSpPr>
          <p:cNvPr id="5" name="Rectangle 4"/>
          <p:cNvSpPr/>
          <p:nvPr/>
        </p:nvSpPr>
        <p:spPr>
          <a:xfrm>
            <a:off x="279041" y="613212"/>
            <a:ext cx="6907369" cy="400110"/>
          </a:xfrm>
          <a:prstGeom prst="rect">
            <a:avLst/>
          </a:prstGeom>
        </p:spPr>
        <p:txBody>
          <a:bodyPr wrap="square">
            <a:spAutoFit/>
          </a:bodyPr>
          <a:lstStyle/>
          <a:p>
            <a:pPr lvl="0"/>
            <a:r>
              <a:rPr lang="en-US" sz="2000" b="1" dirty="0">
                <a:solidFill>
                  <a:srgbClr val="C00000"/>
                </a:solidFill>
              </a:rPr>
              <a:t>Choose the correct option. Sometimes both options are correct.</a:t>
            </a:r>
          </a:p>
        </p:txBody>
      </p:sp>
    </p:spTree>
    <p:extLst>
      <p:ext uri="{BB962C8B-B14F-4D97-AF65-F5344CB8AC3E}">
        <p14:creationId xmlns:p14="http://schemas.microsoft.com/office/powerpoint/2010/main" val="2660821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circle(in)">
                                      <p:cBhvr>
                                        <p:cTn id="34" dur="20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circle(in)">
                                      <p:cBhvr>
                                        <p:cTn id="39" dur="20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circle(in)">
                                      <p:cBhvr>
                                        <p:cTn id="44" dur="20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circle(in)">
                                      <p:cBhvr>
                                        <p:cTn id="49" dur="2000"/>
                                        <p:tgtEl>
                                          <p:spTgt spid="12"/>
                                        </p:tgtEl>
                                      </p:cBhvr>
                                    </p:animEffect>
                                  </p:childTnLst>
                                </p:cTn>
                              </p:par>
                            </p:childTnLst>
                          </p:cTn>
                        </p:par>
                      </p:childTnLst>
                    </p:cTn>
                  </p:par>
                  <p:par>
                    <p:cTn id="50" fill="hold">
                      <p:stCondLst>
                        <p:cond delay="indefinite"/>
                      </p:stCondLst>
                      <p:childTnLst>
                        <p:par>
                          <p:cTn id="51" fill="hold">
                            <p:stCondLst>
                              <p:cond delay="0"/>
                            </p:stCondLst>
                            <p:childTnLst>
                              <p:par>
                                <p:cTn id="52" presetID="6" presetClass="entr" presetSubtype="16"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circle(in)">
                                      <p:cBhvr>
                                        <p:cTn id="54" dur="2000"/>
                                        <p:tgtEl>
                                          <p:spTgt spid="13"/>
                                        </p:tgtEl>
                                      </p:cBhvr>
                                    </p:animEffect>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1000"/>
                                        <p:tgtEl>
                                          <p:spTgt spid="14"/>
                                        </p:tgtEl>
                                      </p:cBhvr>
                                    </p:animEffect>
                                    <p:anim calcmode="lin" valueType="num">
                                      <p:cBhvr>
                                        <p:cTn id="60" dur="1000" fill="hold"/>
                                        <p:tgtEl>
                                          <p:spTgt spid="14"/>
                                        </p:tgtEl>
                                        <p:attrNameLst>
                                          <p:attrName>ppt_x</p:attrName>
                                        </p:attrNameLst>
                                      </p:cBhvr>
                                      <p:tavLst>
                                        <p:tav tm="0">
                                          <p:val>
                                            <p:strVal val="#ppt_x"/>
                                          </p:val>
                                        </p:tav>
                                        <p:tav tm="100000">
                                          <p:val>
                                            <p:strVal val="#ppt_x"/>
                                          </p:val>
                                        </p:tav>
                                      </p:tavLst>
                                    </p:anim>
                                    <p:anim calcmode="lin" valueType="num">
                                      <p:cBhvr>
                                        <p:cTn id="6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fade">
                                      <p:cBhvr>
                                        <p:cTn id="66" dur="1000"/>
                                        <p:tgtEl>
                                          <p:spTgt spid="15"/>
                                        </p:tgtEl>
                                      </p:cBhvr>
                                    </p:animEffect>
                                    <p:anim calcmode="lin" valueType="num">
                                      <p:cBhvr>
                                        <p:cTn id="67" dur="1000" fill="hold"/>
                                        <p:tgtEl>
                                          <p:spTgt spid="15"/>
                                        </p:tgtEl>
                                        <p:attrNameLst>
                                          <p:attrName>ppt_x</p:attrName>
                                        </p:attrNameLst>
                                      </p:cBhvr>
                                      <p:tavLst>
                                        <p:tav tm="0">
                                          <p:val>
                                            <p:strVal val="#ppt_x"/>
                                          </p:val>
                                        </p:tav>
                                        <p:tav tm="100000">
                                          <p:val>
                                            <p:strVal val="#ppt_x"/>
                                          </p:val>
                                        </p:tav>
                                      </p:tavLst>
                                    </p:anim>
                                    <p:anim calcmode="lin" valueType="num">
                                      <p:cBhvr>
                                        <p:cTn id="6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grpId="0" nodeType="clickEffect">
                                  <p:stCondLst>
                                    <p:cond delay="0"/>
                                  </p:stCondLst>
                                  <p:childTnLst>
                                    <p:set>
                                      <p:cBhvr>
                                        <p:cTn id="72" dur="1" fill="hold">
                                          <p:stCondLst>
                                            <p:cond delay="0"/>
                                          </p:stCondLst>
                                        </p:cTn>
                                        <p:tgtEl>
                                          <p:spTgt spid="16"/>
                                        </p:tgtEl>
                                        <p:attrNameLst>
                                          <p:attrName>style.visibility</p:attrName>
                                        </p:attrNameLst>
                                      </p:cBhvr>
                                      <p:to>
                                        <p:strVal val="visible"/>
                                      </p:to>
                                    </p:set>
                                    <p:animEffect transition="in" filter="circle(in)">
                                      <p:cBhvr>
                                        <p:cTn id="73"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animBg="1"/>
      <p:bldP spid="15" grpId="0" animBg="1"/>
      <p:bldP spid="14" grpId="0" animBg="1"/>
      <p:bldP spid="13" grpId="0" animBg="1"/>
      <p:bldP spid="12" grpId="0" animBg="1"/>
      <p:bldP spid="10" grpId="0" animBg="1"/>
      <p:bldP spid="8" grpId="0" animBg="1"/>
      <p:bldP spid="7" grpId="0" animBg="1"/>
      <p:bldP spid="6" grpId="0" animBg="1"/>
      <p:bldP spid="3" grpId="0"/>
      <p:bldP spid="4"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TMPLT.potx</Template>
  <TotalTime>848</TotalTime>
  <Words>1720</Words>
  <Application>Microsoft Office PowerPoint</Application>
  <PresentationFormat>Widescreen</PresentationFormat>
  <Paragraphs>165</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Calibri Light</vt:lpstr>
      <vt:lpstr>Century Gothic</vt:lpstr>
      <vt:lpstr>Droid Sans</vt:lpstr>
      <vt:lpstr>Sultan bold</vt:lpstr>
      <vt:lpstr>Times New Roman</vt:lpstr>
      <vt:lpstr>Wingdings</vt:lpstr>
      <vt:lpstr>Office Theme</vt:lpstr>
      <vt:lpstr>New Language Leader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Maryam Khaled Mohamed Ebrahim Busaad</dc:creator>
  <cp:lastModifiedBy>Admin</cp:lastModifiedBy>
  <cp:revision>119</cp:revision>
  <dcterms:created xsi:type="dcterms:W3CDTF">2020-03-04T10:47:58Z</dcterms:created>
  <dcterms:modified xsi:type="dcterms:W3CDTF">2020-12-09T09:18:45Z</dcterms:modified>
</cp:coreProperties>
</file>