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7" r:id="rId2"/>
    <p:sldId id="258" r:id="rId3"/>
    <p:sldId id="263" r:id="rId4"/>
    <p:sldId id="281" r:id="rId5"/>
    <p:sldId id="282" r:id="rId6"/>
    <p:sldId id="288" r:id="rId7"/>
    <p:sldId id="283" r:id="rId8"/>
    <p:sldId id="285" r:id="rId9"/>
    <p:sldId id="284" r:id="rId10"/>
    <p:sldId id="286" r:id="rId11"/>
    <p:sldId id="287" r:id="rId12"/>
    <p:sldId id="291" r:id="rId13"/>
    <p:sldId id="292" r:id="rId14"/>
    <p:sldId id="293" r:id="rId15"/>
    <p:sldId id="278" r:id="rId16"/>
    <p:sldId id="294" r:id="rId17"/>
    <p:sldId id="298" r:id="rId18"/>
    <p:sldId id="299" r:id="rId19"/>
    <p:sldId id="300" r:id="rId20"/>
    <p:sldId id="301" r:id="rId21"/>
    <p:sldId id="302" r:id="rId22"/>
    <p:sldId id="303" r:id="rId23"/>
    <p:sldId id="304" r:id="rId24"/>
    <p:sldId id="305" r:id="rId25"/>
    <p:sldId id="306"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BF6"/>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9" d="100"/>
          <a:sy n="49" d="100"/>
        </p:scale>
        <p:origin x="79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30DD4-E87B-4EBE-A4FA-51AB69EF4A7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2FE25387-667D-425A-AECF-254A75B9EBD9}">
      <dgm:prSet phldrT="[Text]" custT="1"/>
      <dgm:spPr/>
      <dgm:t>
        <a:bodyPr/>
        <a:lstStyle/>
        <a:p>
          <a:r>
            <a:rPr lang="en-US" sz="2000" b="1"/>
            <a:t>Causes</a:t>
          </a:r>
          <a:endParaRPr lang="en-US" sz="2000" b="1" dirty="0"/>
        </a:p>
      </dgm:t>
    </dgm:pt>
    <dgm:pt modelId="{3F129322-A0FD-4A7D-86F2-31A538668EF2}" type="parTrans" cxnId="{B5DF65AE-039B-4188-BB63-02C3224595D9}">
      <dgm:prSet/>
      <dgm:spPr/>
      <dgm:t>
        <a:bodyPr/>
        <a:lstStyle/>
        <a:p>
          <a:endParaRPr lang="en-US" sz="2000" b="1">
            <a:solidFill>
              <a:schemeClr val="bg1"/>
            </a:solidFill>
          </a:endParaRPr>
        </a:p>
      </dgm:t>
    </dgm:pt>
    <dgm:pt modelId="{F6210348-29AA-4522-8DEE-F2EE9B0CE256}" type="sibTrans" cxnId="{B5DF65AE-039B-4188-BB63-02C3224595D9}">
      <dgm:prSet/>
      <dgm:spPr/>
      <dgm:t>
        <a:bodyPr/>
        <a:lstStyle/>
        <a:p>
          <a:endParaRPr lang="en-US" sz="2000" b="1">
            <a:solidFill>
              <a:schemeClr val="bg1"/>
            </a:solidFill>
          </a:endParaRPr>
        </a:p>
      </dgm:t>
    </dgm:pt>
    <dgm:pt modelId="{C8BCC931-0E51-4EA8-B89D-91A6AF9B7A63}">
      <dgm:prSet phldrT="[Text]" custT="1"/>
      <dgm:spPr/>
      <dgm:t>
        <a:bodyPr/>
        <a:lstStyle/>
        <a:p>
          <a:endParaRPr lang="en-US" sz="1800" b="1" dirty="0">
            <a:solidFill>
              <a:schemeClr val="bg1"/>
            </a:solidFill>
          </a:endParaRPr>
        </a:p>
      </dgm:t>
    </dgm:pt>
    <dgm:pt modelId="{3FD9C975-CE7F-4B2E-AE89-B25E237BBDA0}" type="parTrans" cxnId="{BF3BE2C4-346A-4F6D-8AEA-AFC1C13FF171}">
      <dgm:prSet custT="1"/>
      <dgm:spPr/>
      <dgm:t>
        <a:bodyPr/>
        <a:lstStyle/>
        <a:p>
          <a:endParaRPr lang="en-US" sz="600" b="1">
            <a:solidFill>
              <a:schemeClr val="bg1"/>
            </a:solidFill>
          </a:endParaRPr>
        </a:p>
      </dgm:t>
    </dgm:pt>
    <dgm:pt modelId="{D85626C2-1BC3-49A2-AD2D-2C00524C91C7}" type="sibTrans" cxnId="{BF3BE2C4-346A-4F6D-8AEA-AFC1C13FF171}">
      <dgm:prSet/>
      <dgm:spPr/>
      <dgm:t>
        <a:bodyPr/>
        <a:lstStyle/>
        <a:p>
          <a:endParaRPr lang="en-US" sz="2000" b="1">
            <a:solidFill>
              <a:schemeClr val="bg1"/>
            </a:solidFill>
          </a:endParaRPr>
        </a:p>
      </dgm:t>
    </dgm:pt>
    <dgm:pt modelId="{DFF07305-5C6C-40B6-A679-ED951D895496}">
      <dgm:prSet phldrT="[Text]" custT="1"/>
      <dgm:spPr/>
      <dgm:t>
        <a:bodyPr/>
        <a:lstStyle/>
        <a:p>
          <a:endParaRPr lang="en-US" sz="1200" b="1" dirty="0"/>
        </a:p>
      </dgm:t>
    </dgm:pt>
    <dgm:pt modelId="{DA013A14-F543-49BA-8EA8-0762F11B0369}" type="parTrans" cxnId="{BFA2A347-2879-4873-9E2F-28D1F1572246}">
      <dgm:prSet custT="1"/>
      <dgm:spPr/>
      <dgm:t>
        <a:bodyPr/>
        <a:lstStyle/>
        <a:p>
          <a:endParaRPr lang="en-US" sz="600" b="1">
            <a:solidFill>
              <a:schemeClr val="bg1"/>
            </a:solidFill>
          </a:endParaRPr>
        </a:p>
      </dgm:t>
    </dgm:pt>
    <dgm:pt modelId="{9429B748-C53F-4FA8-A65E-241A8E1F87F0}" type="sibTrans" cxnId="{BFA2A347-2879-4873-9E2F-28D1F1572246}">
      <dgm:prSet/>
      <dgm:spPr/>
      <dgm:t>
        <a:bodyPr/>
        <a:lstStyle/>
        <a:p>
          <a:endParaRPr lang="en-US" sz="2000" b="1">
            <a:solidFill>
              <a:schemeClr val="bg1"/>
            </a:solidFill>
          </a:endParaRPr>
        </a:p>
      </dgm:t>
    </dgm:pt>
    <dgm:pt modelId="{3670ABB3-4BA6-40FF-9ED0-5D073DFEED66}">
      <dgm:prSet phldrT="[Text]" custT="1"/>
      <dgm:spPr/>
      <dgm:t>
        <a:bodyPr/>
        <a:lstStyle/>
        <a:p>
          <a:endParaRPr lang="en-US" sz="1200" b="1" dirty="0"/>
        </a:p>
      </dgm:t>
    </dgm:pt>
    <dgm:pt modelId="{403F4415-C4E0-4B7D-AB00-6D7618FDA6E2}" type="parTrans" cxnId="{41D0044A-A463-4045-87C4-B9684DD16C60}">
      <dgm:prSet custT="1"/>
      <dgm:spPr/>
      <dgm:t>
        <a:bodyPr/>
        <a:lstStyle/>
        <a:p>
          <a:endParaRPr lang="en-US" sz="600" b="1">
            <a:solidFill>
              <a:schemeClr val="bg1"/>
            </a:solidFill>
          </a:endParaRPr>
        </a:p>
      </dgm:t>
    </dgm:pt>
    <dgm:pt modelId="{6257101E-6F01-4348-BAB3-DAEBDF84A0D2}" type="sibTrans" cxnId="{41D0044A-A463-4045-87C4-B9684DD16C60}">
      <dgm:prSet/>
      <dgm:spPr/>
      <dgm:t>
        <a:bodyPr/>
        <a:lstStyle/>
        <a:p>
          <a:endParaRPr lang="en-US" sz="2000" b="1">
            <a:solidFill>
              <a:schemeClr val="bg1"/>
            </a:solidFill>
          </a:endParaRPr>
        </a:p>
      </dgm:t>
    </dgm:pt>
    <dgm:pt modelId="{6D47CD9A-4308-4FD4-BC74-99CC1F244CE4}">
      <dgm:prSet custT="1"/>
      <dgm:spPr/>
      <dgm:t>
        <a:bodyPr/>
        <a:lstStyle/>
        <a:p>
          <a:endParaRPr lang="en-US" sz="1200" b="1" dirty="0"/>
        </a:p>
      </dgm:t>
    </dgm:pt>
    <dgm:pt modelId="{9418631F-527B-481B-8304-CBFDDB578B13}" type="parTrans" cxnId="{4D2A07A1-0121-45EA-87C9-A18462C52CDF}">
      <dgm:prSet custT="1"/>
      <dgm:spPr/>
      <dgm:t>
        <a:bodyPr/>
        <a:lstStyle/>
        <a:p>
          <a:endParaRPr lang="en-US" sz="600" b="1">
            <a:solidFill>
              <a:schemeClr val="bg1"/>
            </a:solidFill>
          </a:endParaRPr>
        </a:p>
      </dgm:t>
    </dgm:pt>
    <dgm:pt modelId="{B2C90D94-E8E7-4DCE-83FB-0CDFED027F97}" type="sibTrans" cxnId="{4D2A07A1-0121-45EA-87C9-A18462C52CDF}">
      <dgm:prSet/>
      <dgm:spPr/>
      <dgm:t>
        <a:bodyPr/>
        <a:lstStyle/>
        <a:p>
          <a:endParaRPr lang="en-US" sz="2000" b="1">
            <a:solidFill>
              <a:schemeClr val="bg1"/>
            </a:solidFill>
          </a:endParaRPr>
        </a:p>
      </dgm:t>
    </dgm:pt>
    <dgm:pt modelId="{16BED7C6-A022-47AE-A567-C58F3AB95CD3}">
      <dgm:prSet custT="1"/>
      <dgm:spPr/>
      <dgm:t>
        <a:bodyPr/>
        <a:lstStyle/>
        <a:p>
          <a:endParaRPr lang="en-US" sz="1200" b="1" dirty="0"/>
        </a:p>
      </dgm:t>
    </dgm:pt>
    <dgm:pt modelId="{F5EE4217-2692-44DF-A54B-E03A0AA1F86F}" type="parTrans" cxnId="{3AE0AD5B-EB9F-4A71-BF8B-50D2F5C29E14}">
      <dgm:prSet custT="1"/>
      <dgm:spPr/>
      <dgm:t>
        <a:bodyPr/>
        <a:lstStyle/>
        <a:p>
          <a:endParaRPr lang="en-US" sz="600" b="1">
            <a:solidFill>
              <a:schemeClr val="bg1"/>
            </a:solidFill>
          </a:endParaRPr>
        </a:p>
      </dgm:t>
    </dgm:pt>
    <dgm:pt modelId="{06C9C81A-5076-4D03-B264-38BCFBFCD86B}" type="sibTrans" cxnId="{3AE0AD5B-EB9F-4A71-BF8B-50D2F5C29E14}">
      <dgm:prSet/>
      <dgm:spPr/>
      <dgm:t>
        <a:bodyPr/>
        <a:lstStyle/>
        <a:p>
          <a:endParaRPr lang="en-US" sz="2000" b="1">
            <a:solidFill>
              <a:schemeClr val="bg1"/>
            </a:solidFill>
          </a:endParaRPr>
        </a:p>
      </dgm:t>
    </dgm:pt>
    <dgm:pt modelId="{F4E0114E-9D6F-4608-A927-D0F3385A568F}" type="pres">
      <dgm:prSet presAssocID="{29F30DD4-E87B-4EBE-A4FA-51AB69EF4A70}" presName="Name0" presStyleCnt="0">
        <dgm:presLayoutVars>
          <dgm:chMax val="1"/>
          <dgm:dir/>
          <dgm:animLvl val="ctr"/>
          <dgm:resizeHandles val="exact"/>
        </dgm:presLayoutVars>
      </dgm:prSet>
      <dgm:spPr/>
    </dgm:pt>
    <dgm:pt modelId="{88F46A7E-97EE-43B5-93E2-132BC48ECE76}" type="pres">
      <dgm:prSet presAssocID="{2FE25387-667D-425A-AECF-254A75B9EBD9}" presName="centerShape" presStyleLbl="node0" presStyleIdx="0" presStyleCnt="1"/>
      <dgm:spPr/>
    </dgm:pt>
    <dgm:pt modelId="{085B143B-2ECB-46ED-8BAA-7E417B589CF4}" type="pres">
      <dgm:prSet presAssocID="{3FD9C975-CE7F-4B2E-AE89-B25E237BBDA0}" presName="parTrans" presStyleLbl="sibTrans2D1" presStyleIdx="0" presStyleCnt="5"/>
      <dgm:spPr/>
    </dgm:pt>
    <dgm:pt modelId="{435A22E9-FA36-421E-B484-D4DA6D407098}" type="pres">
      <dgm:prSet presAssocID="{3FD9C975-CE7F-4B2E-AE89-B25E237BBDA0}" presName="connectorText" presStyleLbl="sibTrans2D1" presStyleIdx="0" presStyleCnt="5"/>
      <dgm:spPr/>
    </dgm:pt>
    <dgm:pt modelId="{62B422FA-41A0-4205-824F-C657BB3A4F08}" type="pres">
      <dgm:prSet presAssocID="{C8BCC931-0E51-4EA8-B89D-91A6AF9B7A63}" presName="node" presStyleLbl="node1" presStyleIdx="0" presStyleCnt="5">
        <dgm:presLayoutVars>
          <dgm:bulletEnabled val="1"/>
        </dgm:presLayoutVars>
      </dgm:prSet>
      <dgm:spPr/>
    </dgm:pt>
    <dgm:pt modelId="{CF4E1A32-5C77-4A0C-A75C-9D60EBBADB3E}" type="pres">
      <dgm:prSet presAssocID="{F5EE4217-2692-44DF-A54B-E03A0AA1F86F}" presName="parTrans" presStyleLbl="sibTrans2D1" presStyleIdx="1" presStyleCnt="5"/>
      <dgm:spPr/>
    </dgm:pt>
    <dgm:pt modelId="{C440AACA-F284-49FB-B37E-7B057A708C92}" type="pres">
      <dgm:prSet presAssocID="{F5EE4217-2692-44DF-A54B-E03A0AA1F86F}" presName="connectorText" presStyleLbl="sibTrans2D1" presStyleIdx="1" presStyleCnt="5"/>
      <dgm:spPr/>
    </dgm:pt>
    <dgm:pt modelId="{CC6B97D0-4725-4C7D-BB24-489DE517A48C}" type="pres">
      <dgm:prSet presAssocID="{16BED7C6-A022-47AE-A567-C58F3AB95CD3}" presName="node" presStyleLbl="node1" presStyleIdx="1" presStyleCnt="5">
        <dgm:presLayoutVars>
          <dgm:bulletEnabled val="1"/>
        </dgm:presLayoutVars>
      </dgm:prSet>
      <dgm:spPr/>
    </dgm:pt>
    <dgm:pt modelId="{B72FD682-9CCF-4DC5-AA3D-37777B86601D}" type="pres">
      <dgm:prSet presAssocID="{9418631F-527B-481B-8304-CBFDDB578B13}" presName="parTrans" presStyleLbl="sibTrans2D1" presStyleIdx="2" presStyleCnt="5"/>
      <dgm:spPr/>
    </dgm:pt>
    <dgm:pt modelId="{86F7BAA1-4B66-460E-AE30-15834D6C4FDF}" type="pres">
      <dgm:prSet presAssocID="{9418631F-527B-481B-8304-CBFDDB578B13}" presName="connectorText" presStyleLbl="sibTrans2D1" presStyleIdx="2" presStyleCnt="5"/>
      <dgm:spPr/>
    </dgm:pt>
    <dgm:pt modelId="{C784DEDA-1C91-47AC-9F19-852B9A95DDAD}" type="pres">
      <dgm:prSet presAssocID="{6D47CD9A-4308-4FD4-BC74-99CC1F244CE4}" presName="node" presStyleLbl="node1" presStyleIdx="2" presStyleCnt="5">
        <dgm:presLayoutVars>
          <dgm:bulletEnabled val="1"/>
        </dgm:presLayoutVars>
      </dgm:prSet>
      <dgm:spPr/>
    </dgm:pt>
    <dgm:pt modelId="{D1FC2116-53E2-4D7F-8D7D-D846EB956D31}" type="pres">
      <dgm:prSet presAssocID="{DA013A14-F543-49BA-8EA8-0762F11B0369}" presName="parTrans" presStyleLbl="sibTrans2D1" presStyleIdx="3" presStyleCnt="5"/>
      <dgm:spPr/>
    </dgm:pt>
    <dgm:pt modelId="{FB57AF0B-77DA-4047-8762-FAB433BE33CD}" type="pres">
      <dgm:prSet presAssocID="{DA013A14-F543-49BA-8EA8-0762F11B0369}" presName="connectorText" presStyleLbl="sibTrans2D1" presStyleIdx="3" presStyleCnt="5"/>
      <dgm:spPr/>
    </dgm:pt>
    <dgm:pt modelId="{4F1971F6-34C0-477D-B1C2-059D637CFEE6}" type="pres">
      <dgm:prSet presAssocID="{DFF07305-5C6C-40B6-A679-ED951D895496}" presName="node" presStyleLbl="node1" presStyleIdx="3" presStyleCnt="5">
        <dgm:presLayoutVars>
          <dgm:bulletEnabled val="1"/>
        </dgm:presLayoutVars>
      </dgm:prSet>
      <dgm:spPr/>
    </dgm:pt>
    <dgm:pt modelId="{B9462AF8-72D9-44FF-B7C1-962AC51E4F52}" type="pres">
      <dgm:prSet presAssocID="{403F4415-C4E0-4B7D-AB00-6D7618FDA6E2}" presName="parTrans" presStyleLbl="sibTrans2D1" presStyleIdx="4" presStyleCnt="5"/>
      <dgm:spPr/>
    </dgm:pt>
    <dgm:pt modelId="{D3C2C40F-8F01-4821-9888-C124D47B649F}" type="pres">
      <dgm:prSet presAssocID="{403F4415-C4E0-4B7D-AB00-6D7618FDA6E2}" presName="connectorText" presStyleLbl="sibTrans2D1" presStyleIdx="4" presStyleCnt="5"/>
      <dgm:spPr/>
    </dgm:pt>
    <dgm:pt modelId="{6E44CA48-845D-481E-B529-CA99672B831A}" type="pres">
      <dgm:prSet presAssocID="{3670ABB3-4BA6-40FF-9ED0-5D073DFEED66}" presName="node" presStyleLbl="node1" presStyleIdx="4" presStyleCnt="5">
        <dgm:presLayoutVars>
          <dgm:bulletEnabled val="1"/>
        </dgm:presLayoutVars>
      </dgm:prSet>
      <dgm:spPr/>
    </dgm:pt>
  </dgm:ptLst>
  <dgm:cxnLst>
    <dgm:cxn modelId="{0AE38404-79B3-4D5D-9C89-15870A8F8140}" type="presOf" srcId="{403F4415-C4E0-4B7D-AB00-6D7618FDA6E2}" destId="{B9462AF8-72D9-44FF-B7C1-962AC51E4F52}" srcOrd="0" destOrd="0" presId="urn:microsoft.com/office/officeart/2005/8/layout/radial5"/>
    <dgm:cxn modelId="{23DFE908-66AB-48D5-A7BB-0D66C765A3AB}" type="presOf" srcId="{2FE25387-667D-425A-AECF-254A75B9EBD9}" destId="{88F46A7E-97EE-43B5-93E2-132BC48ECE76}" srcOrd="0" destOrd="0" presId="urn:microsoft.com/office/officeart/2005/8/layout/radial5"/>
    <dgm:cxn modelId="{2FC1380F-4B1D-4189-AB19-99BCBA448395}" type="presOf" srcId="{DA013A14-F543-49BA-8EA8-0762F11B0369}" destId="{D1FC2116-53E2-4D7F-8D7D-D846EB956D31}" srcOrd="0" destOrd="0" presId="urn:microsoft.com/office/officeart/2005/8/layout/radial5"/>
    <dgm:cxn modelId="{8398B111-1F21-46FA-9DC0-94716C66D91C}" type="presOf" srcId="{C8BCC931-0E51-4EA8-B89D-91A6AF9B7A63}" destId="{62B422FA-41A0-4205-824F-C657BB3A4F08}" srcOrd="0" destOrd="0" presId="urn:microsoft.com/office/officeart/2005/8/layout/radial5"/>
    <dgm:cxn modelId="{40C8951E-10CA-400F-847D-C807553D8DBF}" type="presOf" srcId="{3FD9C975-CE7F-4B2E-AE89-B25E237BBDA0}" destId="{085B143B-2ECB-46ED-8BAA-7E417B589CF4}" srcOrd="0" destOrd="0" presId="urn:microsoft.com/office/officeart/2005/8/layout/radial5"/>
    <dgm:cxn modelId="{DB5F6031-21FF-481D-A03B-CAC98EA45AA5}" type="presOf" srcId="{16BED7C6-A022-47AE-A567-C58F3AB95CD3}" destId="{CC6B97D0-4725-4C7D-BB24-489DE517A48C}" srcOrd="0" destOrd="0" presId="urn:microsoft.com/office/officeart/2005/8/layout/radial5"/>
    <dgm:cxn modelId="{8DB22539-E572-4C3E-9EBC-309C284DE718}" type="presOf" srcId="{9418631F-527B-481B-8304-CBFDDB578B13}" destId="{B72FD682-9CCF-4DC5-AA3D-37777B86601D}" srcOrd="0" destOrd="0" presId="urn:microsoft.com/office/officeart/2005/8/layout/radial5"/>
    <dgm:cxn modelId="{3AE0AD5B-EB9F-4A71-BF8B-50D2F5C29E14}" srcId="{2FE25387-667D-425A-AECF-254A75B9EBD9}" destId="{16BED7C6-A022-47AE-A567-C58F3AB95CD3}" srcOrd="1" destOrd="0" parTransId="{F5EE4217-2692-44DF-A54B-E03A0AA1F86F}" sibTransId="{06C9C81A-5076-4D03-B264-38BCFBFCD86B}"/>
    <dgm:cxn modelId="{BFA2A347-2879-4873-9E2F-28D1F1572246}" srcId="{2FE25387-667D-425A-AECF-254A75B9EBD9}" destId="{DFF07305-5C6C-40B6-A679-ED951D895496}" srcOrd="3" destOrd="0" parTransId="{DA013A14-F543-49BA-8EA8-0762F11B0369}" sibTransId="{9429B748-C53F-4FA8-A65E-241A8E1F87F0}"/>
    <dgm:cxn modelId="{41D0044A-A463-4045-87C4-B9684DD16C60}" srcId="{2FE25387-667D-425A-AECF-254A75B9EBD9}" destId="{3670ABB3-4BA6-40FF-9ED0-5D073DFEED66}" srcOrd="4" destOrd="0" parTransId="{403F4415-C4E0-4B7D-AB00-6D7618FDA6E2}" sibTransId="{6257101E-6F01-4348-BAB3-DAEBDF84A0D2}"/>
    <dgm:cxn modelId="{B12FBD88-5572-4BA2-B760-04620AEEB89F}" type="presOf" srcId="{3FD9C975-CE7F-4B2E-AE89-B25E237BBDA0}" destId="{435A22E9-FA36-421E-B484-D4DA6D407098}" srcOrd="1" destOrd="0" presId="urn:microsoft.com/office/officeart/2005/8/layout/radial5"/>
    <dgm:cxn modelId="{1A732097-1C8B-4378-87F3-EC9E0974E6B3}" type="presOf" srcId="{3670ABB3-4BA6-40FF-9ED0-5D073DFEED66}" destId="{6E44CA48-845D-481E-B529-CA99672B831A}" srcOrd="0" destOrd="0" presId="urn:microsoft.com/office/officeart/2005/8/layout/radial5"/>
    <dgm:cxn modelId="{4D2A07A1-0121-45EA-87C9-A18462C52CDF}" srcId="{2FE25387-667D-425A-AECF-254A75B9EBD9}" destId="{6D47CD9A-4308-4FD4-BC74-99CC1F244CE4}" srcOrd="2" destOrd="0" parTransId="{9418631F-527B-481B-8304-CBFDDB578B13}" sibTransId="{B2C90D94-E8E7-4DCE-83FB-0CDFED027F97}"/>
    <dgm:cxn modelId="{F1F34DA5-ED04-463A-A661-3FC3BC135AB7}" type="presOf" srcId="{F5EE4217-2692-44DF-A54B-E03A0AA1F86F}" destId="{C440AACA-F284-49FB-B37E-7B057A708C92}" srcOrd="1" destOrd="0" presId="urn:microsoft.com/office/officeart/2005/8/layout/radial5"/>
    <dgm:cxn modelId="{B5DF65AE-039B-4188-BB63-02C3224595D9}" srcId="{29F30DD4-E87B-4EBE-A4FA-51AB69EF4A70}" destId="{2FE25387-667D-425A-AECF-254A75B9EBD9}" srcOrd="0" destOrd="0" parTransId="{3F129322-A0FD-4A7D-86F2-31A538668EF2}" sibTransId="{F6210348-29AA-4522-8DEE-F2EE9B0CE256}"/>
    <dgm:cxn modelId="{BF3BE2C4-346A-4F6D-8AEA-AFC1C13FF171}" srcId="{2FE25387-667D-425A-AECF-254A75B9EBD9}" destId="{C8BCC931-0E51-4EA8-B89D-91A6AF9B7A63}" srcOrd="0" destOrd="0" parTransId="{3FD9C975-CE7F-4B2E-AE89-B25E237BBDA0}" sibTransId="{D85626C2-1BC3-49A2-AD2D-2C00524C91C7}"/>
    <dgm:cxn modelId="{829A34C5-9F60-479F-83A5-3945201FA0A8}" type="presOf" srcId="{F5EE4217-2692-44DF-A54B-E03A0AA1F86F}" destId="{CF4E1A32-5C77-4A0C-A75C-9D60EBBADB3E}" srcOrd="0" destOrd="0" presId="urn:microsoft.com/office/officeart/2005/8/layout/radial5"/>
    <dgm:cxn modelId="{38860FC6-117E-4D84-B752-E5C703AA472B}" type="presOf" srcId="{403F4415-C4E0-4B7D-AB00-6D7618FDA6E2}" destId="{D3C2C40F-8F01-4821-9888-C124D47B649F}" srcOrd="1" destOrd="0" presId="urn:microsoft.com/office/officeart/2005/8/layout/radial5"/>
    <dgm:cxn modelId="{A13B08D2-D39D-465F-907D-2B5A59AAB9E6}" type="presOf" srcId="{DFF07305-5C6C-40B6-A679-ED951D895496}" destId="{4F1971F6-34C0-477D-B1C2-059D637CFEE6}" srcOrd="0" destOrd="0" presId="urn:microsoft.com/office/officeart/2005/8/layout/radial5"/>
    <dgm:cxn modelId="{39CA3AE5-02CA-4C0A-BA6A-35701AAE9E53}" type="presOf" srcId="{9418631F-527B-481B-8304-CBFDDB578B13}" destId="{86F7BAA1-4B66-460E-AE30-15834D6C4FDF}" srcOrd="1" destOrd="0" presId="urn:microsoft.com/office/officeart/2005/8/layout/radial5"/>
    <dgm:cxn modelId="{3F10FDE5-B1F1-48B8-A32E-5CF8269B8374}" type="presOf" srcId="{DA013A14-F543-49BA-8EA8-0762F11B0369}" destId="{FB57AF0B-77DA-4047-8762-FAB433BE33CD}" srcOrd="1" destOrd="0" presId="urn:microsoft.com/office/officeart/2005/8/layout/radial5"/>
    <dgm:cxn modelId="{FDA529EE-D758-4ACD-9594-0546FAEAC503}" type="presOf" srcId="{6D47CD9A-4308-4FD4-BC74-99CC1F244CE4}" destId="{C784DEDA-1C91-47AC-9F19-852B9A95DDAD}" srcOrd="0" destOrd="0" presId="urn:microsoft.com/office/officeart/2005/8/layout/radial5"/>
    <dgm:cxn modelId="{2BD6DAFF-1A76-4CE6-B5C5-00CC3B767D41}" type="presOf" srcId="{29F30DD4-E87B-4EBE-A4FA-51AB69EF4A70}" destId="{F4E0114E-9D6F-4608-A927-D0F3385A568F}" srcOrd="0" destOrd="0" presId="urn:microsoft.com/office/officeart/2005/8/layout/radial5"/>
    <dgm:cxn modelId="{6BB41B5C-B5E2-4CA3-9255-653A8F61E213}" type="presParOf" srcId="{F4E0114E-9D6F-4608-A927-D0F3385A568F}" destId="{88F46A7E-97EE-43B5-93E2-132BC48ECE76}" srcOrd="0" destOrd="0" presId="urn:microsoft.com/office/officeart/2005/8/layout/radial5"/>
    <dgm:cxn modelId="{9E4801F1-9E9F-4E75-B7FB-F66FC5A41D99}" type="presParOf" srcId="{F4E0114E-9D6F-4608-A927-D0F3385A568F}" destId="{085B143B-2ECB-46ED-8BAA-7E417B589CF4}" srcOrd="1" destOrd="0" presId="urn:microsoft.com/office/officeart/2005/8/layout/radial5"/>
    <dgm:cxn modelId="{6BE78354-7908-4A48-B2B3-A186C12FF91B}" type="presParOf" srcId="{085B143B-2ECB-46ED-8BAA-7E417B589CF4}" destId="{435A22E9-FA36-421E-B484-D4DA6D407098}" srcOrd="0" destOrd="0" presId="urn:microsoft.com/office/officeart/2005/8/layout/radial5"/>
    <dgm:cxn modelId="{820E96ED-61E2-4BE5-9F21-80B6D935B450}" type="presParOf" srcId="{F4E0114E-9D6F-4608-A927-D0F3385A568F}" destId="{62B422FA-41A0-4205-824F-C657BB3A4F08}" srcOrd="2" destOrd="0" presId="urn:microsoft.com/office/officeart/2005/8/layout/radial5"/>
    <dgm:cxn modelId="{356130E0-AEAB-4DB8-895F-97BACC5DBC20}" type="presParOf" srcId="{F4E0114E-9D6F-4608-A927-D0F3385A568F}" destId="{CF4E1A32-5C77-4A0C-A75C-9D60EBBADB3E}" srcOrd="3" destOrd="0" presId="urn:microsoft.com/office/officeart/2005/8/layout/radial5"/>
    <dgm:cxn modelId="{02808D04-4839-4C07-A44B-429A9734A2F1}" type="presParOf" srcId="{CF4E1A32-5C77-4A0C-A75C-9D60EBBADB3E}" destId="{C440AACA-F284-49FB-B37E-7B057A708C92}" srcOrd="0" destOrd="0" presId="urn:microsoft.com/office/officeart/2005/8/layout/radial5"/>
    <dgm:cxn modelId="{FDF911C7-5D55-4B32-B45A-D68CD2661808}" type="presParOf" srcId="{F4E0114E-9D6F-4608-A927-D0F3385A568F}" destId="{CC6B97D0-4725-4C7D-BB24-489DE517A48C}" srcOrd="4" destOrd="0" presId="urn:microsoft.com/office/officeart/2005/8/layout/radial5"/>
    <dgm:cxn modelId="{B7760C15-72FB-4D2D-B85E-C1C3FEFFA759}" type="presParOf" srcId="{F4E0114E-9D6F-4608-A927-D0F3385A568F}" destId="{B72FD682-9CCF-4DC5-AA3D-37777B86601D}" srcOrd="5" destOrd="0" presId="urn:microsoft.com/office/officeart/2005/8/layout/radial5"/>
    <dgm:cxn modelId="{A9270E5D-3770-4657-AD9C-39D37B6E4D9B}" type="presParOf" srcId="{B72FD682-9CCF-4DC5-AA3D-37777B86601D}" destId="{86F7BAA1-4B66-460E-AE30-15834D6C4FDF}" srcOrd="0" destOrd="0" presId="urn:microsoft.com/office/officeart/2005/8/layout/radial5"/>
    <dgm:cxn modelId="{2A4E77A9-4B0C-4E45-9C99-029D453BA57A}" type="presParOf" srcId="{F4E0114E-9D6F-4608-A927-D0F3385A568F}" destId="{C784DEDA-1C91-47AC-9F19-852B9A95DDAD}" srcOrd="6" destOrd="0" presId="urn:microsoft.com/office/officeart/2005/8/layout/radial5"/>
    <dgm:cxn modelId="{17FEB840-249E-4A01-8181-37D7BD3FC796}" type="presParOf" srcId="{F4E0114E-9D6F-4608-A927-D0F3385A568F}" destId="{D1FC2116-53E2-4D7F-8D7D-D846EB956D31}" srcOrd="7" destOrd="0" presId="urn:microsoft.com/office/officeart/2005/8/layout/radial5"/>
    <dgm:cxn modelId="{9A21658A-DB7A-4677-A19F-DB7CE2974F95}" type="presParOf" srcId="{D1FC2116-53E2-4D7F-8D7D-D846EB956D31}" destId="{FB57AF0B-77DA-4047-8762-FAB433BE33CD}" srcOrd="0" destOrd="0" presId="urn:microsoft.com/office/officeart/2005/8/layout/radial5"/>
    <dgm:cxn modelId="{952B6663-C6AD-499E-B525-6A5364C62D57}" type="presParOf" srcId="{F4E0114E-9D6F-4608-A927-D0F3385A568F}" destId="{4F1971F6-34C0-477D-B1C2-059D637CFEE6}" srcOrd="8" destOrd="0" presId="urn:microsoft.com/office/officeart/2005/8/layout/radial5"/>
    <dgm:cxn modelId="{13A350DF-533A-4AD5-9441-546F74C784CE}" type="presParOf" srcId="{F4E0114E-9D6F-4608-A927-D0F3385A568F}" destId="{B9462AF8-72D9-44FF-B7C1-962AC51E4F52}" srcOrd="9" destOrd="0" presId="urn:microsoft.com/office/officeart/2005/8/layout/radial5"/>
    <dgm:cxn modelId="{19DA1E8E-F4DF-48BB-9DA6-06CB20E14828}" type="presParOf" srcId="{B9462AF8-72D9-44FF-B7C1-962AC51E4F52}" destId="{D3C2C40F-8F01-4821-9888-C124D47B649F}" srcOrd="0" destOrd="0" presId="urn:microsoft.com/office/officeart/2005/8/layout/radial5"/>
    <dgm:cxn modelId="{CDABF7E8-E95E-4119-B002-802A95EB426A}" type="presParOf" srcId="{F4E0114E-9D6F-4608-A927-D0F3385A568F}" destId="{6E44CA48-845D-481E-B529-CA99672B831A}"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F30DD4-E87B-4EBE-A4FA-51AB69EF4A7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2FE25387-667D-425A-AECF-254A75B9EBD9}">
      <dgm:prSet phldrT="[Text]" custT="1"/>
      <dgm:spPr/>
      <dgm:t>
        <a:bodyPr/>
        <a:lstStyle/>
        <a:p>
          <a:r>
            <a:rPr lang="en-US" sz="2000" b="1"/>
            <a:t>Causes</a:t>
          </a:r>
          <a:endParaRPr lang="en-US" sz="2000" b="1" dirty="0"/>
        </a:p>
      </dgm:t>
    </dgm:pt>
    <dgm:pt modelId="{3F129322-A0FD-4A7D-86F2-31A538668EF2}" type="parTrans" cxnId="{B5DF65AE-039B-4188-BB63-02C3224595D9}">
      <dgm:prSet/>
      <dgm:spPr/>
      <dgm:t>
        <a:bodyPr/>
        <a:lstStyle/>
        <a:p>
          <a:endParaRPr lang="en-US" sz="2000" b="1">
            <a:solidFill>
              <a:schemeClr val="bg1"/>
            </a:solidFill>
          </a:endParaRPr>
        </a:p>
      </dgm:t>
    </dgm:pt>
    <dgm:pt modelId="{F6210348-29AA-4522-8DEE-F2EE9B0CE256}" type="sibTrans" cxnId="{B5DF65AE-039B-4188-BB63-02C3224595D9}">
      <dgm:prSet/>
      <dgm:spPr/>
      <dgm:t>
        <a:bodyPr/>
        <a:lstStyle/>
        <a:p>
          <a:endParaRPr lang="en-US" sz="2000" b="1">
            <a:solidFill>
              <a:schemeClr val="bg1"/>
            </a:solidFill>
          </a:endParaRPr>
        </a:p>
      </dgm:t>
    </dgm:pt>
    <dgm:pt modelId="{C8BCC931-0E51-4EA8-B89D-91A6AF9B7A63}">
      <dgm:prSet phldrT="[Text]" custT="1"/>
      <dgm:spPr/>
      <dgm:t>
        <a:bodyPr/>
        <a:lstStyle/>
        <a:p>
          <a:endParaRPr lang="en-US" sz="1800" b="1" dirty="0">
            <a:solidFill>
              <a:schemeClr val="bg1"/>
            </a:solidFill>
          </a:endParaRPr>
        </a:p>
      </dgm:t>
    </dgm:pt>
    <dgm:pt modelId="{3FD9C975-CE7F-4B2E-AE89-B25E237BBDA0}" type="parTrans" cxnId="{BF3BE2C4-346A-4F6D-8AEA-AFC1C13FF171}">
      <dgm:prSet custT="1"/>
      <dgm:spPr/>
      <dgm:t>
        <a:bodyPr/>
        <a:lstStyle/>
        <a:p>
          <a:endParaRPr lang="en-US" sz="600" b="1">
            <a:solidFill>
              <a:schemeClr val="bg1"/>
            </a:solidFill>
          </a:endParaRPr>
        </a:p>
      </dgm:t>
    </dgm:pt>
    <dgm:pt modelId="{D85626C2-1BC3-49A2-AD2D-2C00524C91C7}" type="sibTrans" cxnId="{BF3BE2C4-346A-4F6D-8AEA-AFC1C13FF171}">
      <dgm:prSet/>
      <dgm:spPr/>
      <dgm:t>
        <a:bodyPr/>
        <a:lstStyle/>
        <a:p>
          <a:endParaRPr lang="en-US" sz="2000" b="1">
            <a:solidFill>
              <a:schemeClr val="bg1"/>
            </a:solidFill>
          </a:endParaRPr>
        </a:p>
      </dgm:t>
    </dgm:pt>
    <dgm:pt modelId="{DFF07305-5C6C-40B6-A679-ED951D895496}">
      <dgm:prSet phldrT="[Text]" custT="1"/>
      <dgm:spPr/>
      <dgm:t>
        <a:bodyPr/>
        <a:lstStyle/>
        <a:p>
          <a:r>
            <a:rPr lang="en-US" sz="1200" b="1" dirty="0"/>
            <a:t>decline in morals </a:t>
          </a:r>
        </a:p>
      </dgm:t>
    </dgm:pt>
    <dgm:pt modelId="{DA013A14-F543-49BA-8EA8-0762F11B0369}" type="parTrans" cxnId="{BFA2A347-2879-4873-9E2F-28D1F1572246}">
      <dgm:prSet custT="1"/>
      <dgm:spPr/>
      <dgm:t>
        <a:bodyPr/>
        <a:lstStyle/>
        <a:p>
          <a:endParaRPr lang="en-US" sz="600" b="1">
            <a:solidFill>
              <a:schemeClr val="bg1"/>
            </a:solidFill>
          </a:endParaRPr>
        </a:p>
      </dgm:t>
    </dgm:pt>
    <dgm:pt modelId="{9429B748-C53F-4FA8-A65E-241A8E1F87F0}" type="sibTrans" cxnId="{BFA2A347-2879-4873-9E2F-28D1F1572246}">
      <dgm:prSet/>
      <dgm:spPr/>
      <dgm:t>
        <a:bodyPr/>
        <a:lstStyle/>
        <a:p>
          <a:endParaRPr lang="en-US" sz="2000" b="1">
            <a:solidFill>
              <a:schemeClr val="bg1"/>
            </a:solidFill>
          </a:endParaRPr>
        </a:p>
      </dgm:t>
    </dgm:pt>
    <dgm:pt modelId="{3670ABB3-4BA6-40FF-9ED0-5D073DFEED66}">
      <dgm:prSet phldrT="[Text]" custT="1"/>
      <dgm:spPr/>
      <dgm:t>
        <a:bodyPr/>
        <a:lstStyle/>
        <a:p>
          <a:r>
            <a:rPr lang="en-US" sz="1200" b="1" dirty="0"/>
            <a:t>upsurge in personal freedom and selfishness </a:t>
          </a:r>
        </a:p>
      </dgm:t>
    </dgm:pt>
    <dgm:pt modelId="{403F4415-C4E0-4B7D-AB00-6D7618FDA6E2}" type="parTrans" cxnId="{41D0044A-A463-4045-87C4-B9684DD16C60}">
      <dgm:prSet custT="1"/>
      <dgm:spPr/>
      <dgm:t>
        <a:bodyPr/>
        <a:lstStyle/>
        <a:p>
          <a:endParaRPr lang="en-US" sz="600" b="1">
            <a:solidFill>
              <a:schemeClr val="bg1"/>
            </a:solidFill>
          </a:endParaRPr>
        </a:p>
      </dgm:t>
    </dgm:pt>
    <dgm:pt modelId="{6257101E-6F01-4348-BAB3-DAEBDF84A0D2}" type="sibTrans" cxnId="{41D0044A-A463-4045-87C4-B9684DD16C60}">
      <dgm:prSet/>
      <dgm:spPr/>
      <dgm:t>
        <a:bodyPr/>
        <a:lstStyle/>
        <a:p>
          <a:endParaRPr lang="en-US" sz="2000" b="1">
            <a:solidFill>
              <a:schemeClr val="bg1"/>
            </a:solidFill>
          </a:endParaRPr>
        </a:p>
      </dgm:t>
    </dgm:pt>
    <dgm:pt modelId="{6D47CD9A-4308-4FD4-BC74-99CC1F244CE4}">
      <dgm:prSet custT="1"/>
      <dgm:spPr/>
      <dgm:t>
        <a:bodyPr/>
        <a:lstStyle/>
        <a:p>
          <a:r>
            <a:rPr lang="en-US" sz="1200" b="1" dirty="0"/>
            <a:t>bullying</a:t>
          </a:r>
        </a:p>
      </dgm:t>
    </dgm:pt>
    <dgm:pt modelId="{9418631F-527B-481B-8304-CBFDDB578B13}" type="parTrans" cxnId="{4D2A07A1-0121-45EA-87C9-A18462C52CDF}">
      <dgm:prSet custT="1"/>
      <dgm:spPr/>
      <dgm:t>
        <a:bodyPr/>
        <a:lstStyle/>
        <a:p>
          <a:endParaRPr lang="en-US" sz="600" b="1">
            <a:solidFill>
              <a:schemeClr val="bg1"/>
            </a:solidFill>
          </a:endParaRPr>
        </a:p>
      </dgm:t>
    </dgm:pt>
    <dgm:pt modelId="{B2C90D94-E8E7-4DCE-83FB-0CDFED027F97}" type="sibTrans" cxnId="{4D2A07A1-0121-45EA-87C9-A18462C52CDF}">
      <dgm:prSet/>
      <dgm:spPr/>
      <dgm:t>
        <a:bodyPr/>
        <a:lstStyle/>
        <a:p>
          <a:endParaRPr lang="en-US" sz="2000" b="1">
            <a:solidFill>
              <a:schemeClr val="bg1"/>
            </a:solidFill>
          </a:endParaRPr>
        </a:p>
      </dgm:t>
    </dgm:pt>
    <dgm:pt modelId="{16BED7C6-A022-47AE-A567-C58F3AB95CD3}">
      <dgm:prSet custT="1"/>
      <dgm:spPr/>
      <dgm:t>
        <a:bodyPr/>
        <a:lstStyle/>
        <a:p>
          <a:r>
            <a:rPr lang="en-US" sz="1200" b="1" dirty="0"/>
            <a:t>Violence against children </a:t>
          </a:r>
        </a:p>
      </dgm:t>
    </dgm:pt>
    <dgm:pt modelId="{F5EE4217-2692-44DF-A54B-E03A0AA1F86F}" type="parTrans" cxnId="{3AE0AD5B-EB9F-4A71-BF8B-50D2F5C29E14}">
      <dgm:prSet custT="1"/>
      <dgm:spPr/>
      <dgm:t>
        <a:bodyPr/>
        <a:lstStyle/>
        <a:p>
          <a:endParaRPr lang="en-US" sz="600" b="1">
            <a:solidFill>
              <a:schemeClr val="bg1"/>
            </a:solidFill>
          </a:endParaRPr>
        </a:p>
      </dgm:t>
    </dgm:pt>
    <dgm:pt modelId="{06C9C81A-5076-4D03-B264-38BCFBFCD86B}" type="sibTrans" cxnId="{3AE0AD5B-EB9F-4A71-BF8B-50D2F5C29E14}">
      <dgm:prSet/>
      <dgm:spPr/>
      <dgm:t>
        <a:bodyPr/>
        <a:lstStyle/>
        <a:p>
          <a:endParaRPr lang="en-US" sz="2000" b="1">
            <a:solidFill>
              <a:schemeClr val="bg1"/>
            </a:solidFill>
          </a:endParaRPr>
        </a:p>
      </dgm:t>
    </dgm:pt>
    <dgm:pt modelId="{F4E0114E-9D6F-4608-A927-D0F3385A568F}" type="pres">
      <dgm:prSet presAssocID="{29F30DD4-E87B-4EBE-A4FA-51AB69EF4A70}" presName="Name0" presStyleCnt="0">
        <dgm:presLayoutVars>
          <dgm:chMax val="1"/>
          <dgm:dir/>
          <dgm:animLvl val="ctr"/>
          <dgm:resizeHandles val="exact"/>
        </dgm:presLayoutVars>
      </dgm:prSet>
      <dgm:spPr/>
    </dgm:pt>
    <dgm:pt modelId="{88F46A7E-97EE-43B5-93E2-132BC48ECE76}" type="pres">
      <dgm:prSet presAssocID="{2FE25387-667D-425A-AECF-254A75B9EBD9}" presName="centerShape" presStyleLbl="node0" presStyleIdx="0" presStyleCnt="1"/>
      <dgm:spPr/>
    </dgm:pt>
    <dgm:pt modelId="{085B143B-2ECB-46ED-8BAA-7E417B589CF4}" type="pres">
      <dgm:prSet presAssocID="{3FD9C975-CE7F-4B2E-AE89-B25E237BBDA0}" presName="parTrans" presStyleLbl="sibTrans2D1" presStyleIdx="0" presStyleCnt="5"/>
      <dgm:spPr/>
    </dgm:pt>
    <dgm:pt modelId="{435A22E9-FA36-421E-B484-D4DA6D407098}" type="pres">
      <dgm:prSet presAssocID="{3FD9C975-CE7F-4B2E-AE89-B25E237BBDA0}" presName="connectorText" presStyleLbl="sibTrans2D1" presStyleIdx="0" presStyleCnt="5"/>
      <dgm:spPr/>
    </dgm:pt>
    <dgm:pt modelId="{62B422FA-41A0-4205-824F-C657BB3A4F08}" type="pres">
      <dgm:prSet presAssocID="{C8BCC931-0E51-4EA8-B89D-91A6AF9B7A63}" presName="node" presStyleLbl="node1" presStyleIdx="0" presStyleCnt="5">
        <dgm:presLayoutVars>
          <dgm:bulletEnabled val="1"/>
        </dgm:presLayoutVars>
      </dgm:prSet>
      <dgm:spPr/>
    </dgm:pt>
    <dgm:pt modelId="{CF4E1A32-5C77-4A0C-A75C-9D60EBBADB3E}" type="pres">
      <dgm:prSet presAssocID="{F5EE4217-2692-44DF-A54B-E03A0AA1F86F}" presName="parTrans" presStyleLbl="sibTrans2D1" presStyleIdx="1" presStyleCnt="5"/>
      <dgm:spPr/>
    </dgm:pt>
    <dgm:pt modelId="{C440AACA-F284-49FB-B37E-7B057A708C92}" type="pres">
      <dgm:prSet presAssocID="{F5EE4217-2692-44DF-A54B-E03A0AA1F86F}" presName="connectorText" presStyleLbl="sibTrans2D1" presStyleIdx="1" presStyleCnt="5"/>
      <dgm:spPr/>
    </dgm:pt>
    <dgm:pt modelId="{CC6B97D0-4725-4C7D-BB24-489DE517A48C}" type="pres">
      <dgm:prSet presAssocID="{16BED7C6-A022-47AE-A567-C58F3AB95CD3}" presName="node" presStyleLbl="node1" presStyleIdx="1" presStyleCnt="5">
        <dgm:presLayoutVars>
          <dgm:bulletEnabled val="1"/>
        </dgm:presLayoutVars>
      </dgm:prSet>
      <dgm:spPr/>
    </dgm:pt>
    <dgm:pt modelId="{B72FD682-9CCF-4DC5-AA3D-37777B86601D}" type="pres">
      <dgm:prSet presAssocID="{9418631F-527B-481B-8304-CBFDDB578B13}" presName="parTrans" presStyleLbl="sibTrans2D1" presStyleIdx="2" presStyleCnt="5"/>
      <dgm:spPr/>
    </dgm:pt>
    <dgm:pt modelId="{86F7BAA1-4B66-460E-AE30-15834D6C4FDF}" type="pres">
      <dgm:prSet presAssocID="{9418631F-527B-481B-8304-CBFDDB578B13}" presName="connectorText" presStyleLbl="sibTrans2D1" presStyleIdx="2" presStyleCnt="5"/>
      <dgm:spPr/>
    </dgm:pt>
    <dgm:pt modelId="{C784DEDA-1C91-47AC-9F19-852B9A95DDAD}" type="pres">
      <dgm:prSet presAssocID="{6D47CD9A-4308-4FD4-BC74-99CC1F244CE4}" presName="node" presStyleLbl="node1" presStyleIdx="2" presStyleCnt="5">
        <dgm:presLayoutVars>
          <dgm:bulletEnabled val="1"/>
        </dgm:presLayoutVars>
      </dgm:prSet>
      <dgm:spPr/>
    </dgm:pt>
    <dgm:pt modelId="{D1FC2116-53E2-4D7F-8D7D-D846EB956D31}" type="pres">
      <dgm:prSet presAssocID="{DA013A14-F543-49BA-8EA8-0762F11B0369}" presName="parTrans" presStyleLbl="sibTrans2D1" presStyleIdx="3" presStyleCnt="5"/>
      <dgm:spPr/>
    </dgm:pt>
    <dgm:pt modelId="{FB57AF0B-77DA-4047-8762-FAB433BE33CD}" type="pres">
      <dgm:prSet presAssocID="{DA013A14-F543-49BA-8EA8-0762F11B0369}" presName="connectorText" presStyleLbl="sibTrans2D1" presStyleIdx="3" presStyleCnt="5"/>
      <dgm:spPr/>
    </dgm:pt>
    <dgm:pt modelId="{4F1971F6-34C0-477D-B1C2-059D637CFEE6}" type="pres">
      <dgm:prSet presAssocID="{DFF07305-5C6C-40B6-A679-ED951D895496}" presName="node" presStyleLbl="node1" presStyleIdx="3" presStyleCnt="5">
        <dgm:presLayoutVars>
          <dgm:bulletEnabled val="1"/>
        </dgm:presLayoutVars>
      </dgm:prSet>
      <dgm:spPr/>
    </dgm:pt>
    <dgm:pt modelId="{B9462AF8-72D9-44FF-B7C1-962AC51E4F52}" type="pres">
      <dgm:prSet presAssocID="{403F4415-C4E0-4B7D-AB00-6D7618FDA6E2}" presName="parTrans" presStyleLbl="sibTrans2D1" presStyleIdx="4" presStyleCnt="5"/>
      <dgm:spPr/>
    </dgm:pt>
    <dgm:pt modelId="{D3C2C40F-8F01-4821-9888-C124D47B649F}" type="pres">
      <dgm:prSet presAssocID="{403F4415-C4E0-4B7D-AB00-6D7618FDA6E2}" presName="connectorText" presStyleLbl="sibTrans2D1" presStyleIdx="4" presStyleCnt="5"/>
      <dgm:spPr/>
    </dgm:pt>
    <dgm:pt modelId="{6E44CA48-845D-481E-B529-CA99672B831A}" type="pres">
      <dgm:prSet presAssocID="{3670ABB3-4BA6-40FF-9ED0-5D073DFEED66}" presName="node" presStyleLbl="node1" presStyleIdx="4" presStyleCnt="5">
        <dgm:presLayoutVars>
          <dgm:bulletEnabled val="1"/>
        </dgm:presLayoutVars>
      </dgm:prSet>
      <dgm:spPr/>
    </dgm:pt>
  </dgm:ptLst>
  <dgm:cxnLst>
    <dgm:cxn modelId="{B834D905-3FBA-4E7B-BEF9-9D654DA41C7A}" type="presOf" srcId="{3FD9C975-CE7F-4B2E-AE89-B25E237BBDA0}" destId="{085B143B-2ECB-46ED-8BAA-7E417B589CF4}" srcOrd="0" destOrd="0" presId="urn:microsoft.com/office/officeart/2005/8/layout/radial5"/>
    <dgm:cxn modelId="{6BB0750B-7059-4CDD-8388-5806D22CCD55}" type="presOf" srcId="{6D47CD9A-4308-4FD4-BC74-99CC1F244CE4}" destId="{C784DEDA-1C91-47AC-9F19-852B9A95DDAD}" srcOrd="0" destOrd="0" presId="urn:microsoft.com/office/officeart/2005/8/layout/radial5"/>
    <dgm:cxn modelId="{C4A03213-03A9-4515-884B-C2AB1B06C2CF}" type="presOf" srcId="{DA013A14-F543-49BA-8EA8-0762F11B0369}" destId="{FB57AF0B-77DA-4047-8762-FAB433BE33CD}" srcOrd="1" destOrd="0" presId="urn:microsoft.com/office/officeart/2005/8/layout/radial5"/>
    <dgm:cxn modelId="{D92B0B1B-EEC6-47F3-B254-B84CC4647234}" type="presOf" srcId="{29F30DD4-E87B-4EBE-A4FA-51AB69EF4A70}" destId="{F4E0114E-9D6F-4608-A927-D0F3385A568F}" srcOrd="0" destOrd="0" presId="urn:microsoft.com/office/officeart/2005/8/layout/radial5"/>
    <dgm:cxn modelId="{25F5F925-3D81-46E7-8173-44FF7B6D915F}" type="presOf" srcId="{3FD9C975-CE7F-4B2E-AE89-B25E237BBDA0}" destId="{435A22E9-FA36-421E-B484-D4DA6D407098}" srcOrd="1" destOrd="0" presId="urn:microsoft.com/office/officeart/2005/8/layout/radial5"/>
    <dgm:cxn modelId="{3AE0AD5B-EB9F-4A71-BF8B-50D2F5C29E14}" srcId="{2FE25387-667D-425A-AECF-254A75B9EBD9}" destId="{16BED7C6-A022-47AE-A567-C58F3AB95CD3}" srcOrd="1" destOrd="0" parTransId="{F5EE4217-2692-44DF-A54B-E03A0AA1F86F}" sibTransId="{06C9C81A-5076-4D03-B264-38BCFBFCD86B}"/>
    <dgm:cxn modelId="{AD6A8444-8FB1-456D-8AFB-8729461B48DF}" type="presOf" srcId="{3670ABB3-4BA6-40FF-9ED0-5D073DFEED66}" destId="{6E44CA48-845D-481E-B529-CA99672B831A}" srcOrd="0" destOrd="0" presId="urn:microsoft.com/office/officeart/2005/8/layout/radial5"/>
    <dgm:cxn modelId="{BFA2A347-2879-4873-9E2F-28D1F1572246}" srcId="{2FE25387-667D-425A-AECF-254A75B9EBD9}" destId="{DFF07305-5C6C-40B6-A679-ED951D895496}" srcOrd="3" destOrd="0" parTransId="{DA013A14-F543-49BA-8EA8-0762F11B0369}" sibTransId="{9429B748-C53F-4FA8-A65E-241A8E1F87F0}"/>
    <dgm:cxn modelId="{6FC9F647-570D-4A2D-B706-D406BA45FD1D}" type="presOf" srcId="{C8BCC931-0E51-4EA8-B89D-91A6AF9B7A63}" destId="{62B422FA-41A0-4205-824F-C657BB3A4F08}" srcOrd="0" destOrd="0" presId="urn:microsoft.com/office/officeart/2005/8/layout/radial5"/>
    <dgm:cxn modelId="{41D0044A-A463-4045-87C4-B9684DD16C60}" srcId="{2FE25387-667D-425A-AECF-254A75B9EBD9}" destId="{3670ABB3-4BA6-40FF-9ED0-5D073DFEED66}" srcOrd="4" destOrd="0" parTransId="{403F4415-C4E0-4B7D-AB00-6D7618FDA6E2}" sibTransId="{6257101E-6F01-4348-BAB3-DAEBDF84A0D2}"/>
    <dgm:cxn modelId="{E553EE54-1500-4584-B5B0-3FE87A863075}" type="presOf" srcId="{9418631F-527B-481B-8304-CBFDDB578B13}" destId="{B72FD682-9CCF-4DC5-AA3D-37777B86601D}" srcOrd="0" destOrd="0" presId="urn:microsoft.com/office/officeart/2005/8/layout/radial5"/>
    <dgm:cxn modelId="{DB285692-9182-42A3-8ED3-26917E44BE81}" type="presOf" srcId="{9418631F-527B-481B-8304-CBFDDB578B13}" destId="{86F7BAA1-4B66-460E-AE30-15834D6C4FDF}" srcOrd="1" destOrd="0" presId="urn:microsoft.com/office/officeart/2005/8/layout/radial5"/>
    <dgm:cxn modelId="{A529EC98-C35C-4541-85E4-89D8E3B8BCBD}" type="presOf" srcId="{DA013A14-F543-49BA-8EA8-0762F11B0369}" destId="{D1FC2116-53E2-4D7F-8D7D-D846EB956D31}" srcOrd="0" destOrd="0" presId="urn:microsoft.com/office/officeart/2005/8/layout/radial5"/>
    <dgm:cxn modelId="{4D2A07A1-0121-45EA-87C9-A18462C52CDF}" srcId="{2FE25387-667D-425A-AECF-254A75B9EBD9}" destId="{6D47CD9A-4308-4FD4-BC74-99CC1F244CE4}" srcOrd="2" destOrd="0" parTransId="{9418631F-527B-481B-8304-CBFDDB578B13}" sibTransId="{B2C90D94-E8E7-4DCE-83FB-0CDFED027F97}"/>
    <dgm:cxn modelId="{8BC894A1-E9DD-455C-A3FA-48F3A533CBA8}" type="presOf" srcId="{403F4415-C4E0-4B7D-AB00-6D7618FDA6E2}" destId="{D3C2C40F-8F01-4821-9888-C124D47B649F}" srcOrd="1" destOrd="0" presId="urn:microsoft.com/office/officeart/2005/8/layout/radial5"/>
    <dgm:cxn modelId="{79A884A6-131F-45EB-BD70-FD0D4FCD3A4A}" type="presOf" srcId="{2FE25387-667D-425A-AECF-254A75B9EBD9}" destId="{88F46A7E-97EE-43B5-93E2-132BC48ECE76}" srcOrd="0" destOrd="0" presId="urn:microsoft.com/office/officeart/2005/8/layout/radial5"/>
    <dgm:cxn modelId="{96627AA9-A7C0-4046-9552-A2750F2F41F1}" type="presOf" srcId="{403F4415-C4E0-4B7D-AB00-6D7618FDA6E2}" destId="{B9462AF8-72D9-44FF-B7C1-962AC51E4F52}" srcOrd="0" destOrd="0" presId="urn:microsoft.com/office/officeart/2005/8/layout/radial5"/>
    <dgm:cxn modelId="{658AF3A9-DD1A-498E-8F7F-E9228DA7FED8}" type="presOf" srcId="{16BED7C6-A022-47AE-A567-C58F3AB95CD3}" destId="{CC6B97D0-4725-4C7D-BB24-489DE517A48C}" srcOrd="0" destOrd="0" presId="urn:microsoft.com/office/officeart/2005/8/layout/radial5"/>
    <dgm:cxn modelId="{BE6C89AA-6367-45E5-873F-35C9CD01B81A}" type="presOf" srcId="{F5EE4217-2692-44DF-A54B-E03A0AA1F86F}" destId="{C440AACA-F284-49FB-B37E-7B057A708C92}" srcOrd="1" destOrd="0" presId="urn:microsoft.com/office/officeart/2005/8/layout/radial5"/>
    <dgm:cxn modelId="{B5DF65AE-039B-4188-BB63-02C3224595D9}" srcId="{29F30DD4-E87B-4EBE-A4FA-51AB69EF4A70}" destId="{2FE25387-667D-425A-AECF-254A75B9EBD9}" srcOrd="0" destOrd="0" parTransId="{3F129322-A0FD-4A7D-86F2-31A538668EF2}" sibTransId="{F6210348-29AA-4522-8DEE-F2EE9B0CE256}"/>
    <dgm:cxn modelId="{BF3BE2C4-346A-4F6D-8AEA-AFC1C13FF171}" srcId="{2FE25387-667D-425A-AECF-254A75B9EBD9}" destId="{C8BCC931-0E51-4EA8-B89D-91A6AF9B7A63}" srcOrd="0" destOrd="0" parTransId="{3FD9C975-CE7F-4B2E-AE89-B25E237BBDA0}" sibTransId="{D85626C2-1BC3-49A2-AD2D-2C00524C91C7}"/>
    <dgm:cxn modelId="{BFC581CC-6E03-4F8D-8762-FF1709E81558}" type="presOf" srcId="{DFF07305-5C6C-40B6-A679-ED951D895496}" destId="{4F1971F6-34C0-477D-B1C2-059D637CFEE6}" srcOrd="0" destOrd="0" presId="urn:microsoft.com/office/officeart/2005/8/layout/radial5"/>
    <dgm:cxn modelId="{DCD4B6F7-29F7-49BD-B4AB-A5B27640D76A}" type="presOf" srcId="{F5EE4217-2692-44DF-A54B-E03A0AA1F86F}" destId="{CF4E1A32-5C77-4A0C-A75C-9D60EBBADB3E}" srcOrd="0" destOrd="0" presId="urn:microsoft.com/office/officeart/2005/8/layout/radial5"/>
    <dgm:cxn modelId="{ADE27ED9-5E63-47AB-AEBB-7B5EB8193D36}" type="presParOf" srcId="{F4E0114E-9D6F-4608-A927-D0F3385A568F}" destId="{88F46A7E-97EE-43B5-93E2-132BC48ECE76}" srcOrd="0" destOrd="0" presId="urn:microsoft.com/office/officeart/2005/8/layout/radial5"/>
    <dgm:cxn modelId="{831722DB-7C93-48B9-86F9-11677F442BE2}" type="presParOf" srcId="{F4E0114E-9D6F-4608-A927-D0F3385A568F}" destId="{085B143B-2ECB-46ED-8BAA-7E417B589CF4}" srcOrd="1" destOrd="0" presId="urn:microsoft.com/office/officeart/2005/8/layout/radial5"/>
    <dgm:cxn modelId="{37B1FF0F-665A-4E6F-84B3-4FFF94A4B582}" type="presParOf" srcId="{085B143B-2ECB-46ED-8BAA-7E417B589CF4}" destId="{435A22E9-FA36-421E-B484-D4DA6D407098}" srcOrd="0" destOrd="0" presId="urn:microsoft.com/office/officeart/2005/8/layout/radial5"/>
    <dgm:cxn modelId="{C5512077-6FF1-40C3-9F2F-CBA718B95E0B}" type="presParOf" srcId="{F4E0114E-9D6F-4608-A927-D0F3385A568F}" destId="{62B422FA-41A0-4205-824F-C657BB3A4F08}" srcOrd="2" destOrd="0" presId="urn:microsoft.com/office/officeart/2005/8/layout/radial5"/>
    <dgm:cxn modelId="{07F750C4-5142-41BB-A496-657853859973}" type="presParOf" srcId="{F4E0114E-9D6F-4608-A927-D0F3385A568F}" destId="{CF4E1A32-5C77-4A0C-A75C-9D60EBBADB3E}" srcOrd="3" destOrd="0" presId="urn:microsoft.com/office/officeart/2005/8/layout/radial5"/>
    <dgm:cxn modelId="{497BFFC4-F499-4B6B-8AD5-96F4095430B4}" type="presParOf" srcId="{CF4E1A32-5C77-4A0C-A75C-9D60EBBADB3E}" destId="{C440AACA-F284-49FB-B37E-7B057A708C92}" srcOrd="0" destOrd="0" presId="urn:microsoft.com/office/officeart/2005/8/layout/radial5"/>
    <dgm:cxn modelId="{10781ED1-B6DA-481B-92BE-8E8A6B0D8A4F}" type="presParOf" srcId="{F4E0114E-9D6F-4608-A927-D0F3385A568F}" destId="{CC6B97D0-4725-4C7D-BB24-489DE517A48C}" srcOrd="4" destOrd="0" presId="urn:microsoft.com/office/officeart/2005/8/layout/radial5"/>
    <dgm:cxn modelId="{487CC6E9-49DB-40FC-A38B-7E8B301F64AD}" type="presParOf" srcId="{F4E0114E-9D6F-4608-A927-D0F3385A568F}" destId="{B72FD682-9CCF-4DC5-AA3D-37777B86601D}" srcOrd="5" destOrd="0" presId="urn:microsoft.com/office/officeart/2005/8/layout/radial5"/>
    <dgm:cxn modelId="{68C9C169-831D-4A17-A496-BBF820B8A11F}" type="presParOf" srcId="{B72FD682-9CCF-4DC5-AA3D-37777B86601D}" destId="{86F7BAA1-4B66-460E-AE30-15834D6C4FDF}" srcOrd="0" destOrd="0" presId="urn:microsoft.com/office/officeart/2005/8/layout/radial5"/>
    <dgm:cxn modelId="{C5973AE7-1656-4E74-94C9-A571C31A3654}" type="presParOf" srcId="{F4E0114E-9D6F-4608-A927-D0F3385A568F}" destId="{C784DEDA-1C91-47AC-9F19-852B9A95DDAD}" srcOrd="6" destOrd="0" presId="urn:microsoft.com/office/officeart/2005/8/layout/radial5"/>
    <dgm:cxn modelId="{51910B3D-F18E-4E4E-97D7-44858A837090}" type="presParOf" srcId="{F4E0114E-9D6F-4608-A927-D0F3385A568F}" destId="{D1FC2116-53E2-4D7F-8D7D-D846EB956D31}" srcOrd="7" destOrd="0" presId="urn:microsoft.com/office/officeart/2005/8/layout/radial5"/>
    <dgm:cxn modelId="{487CD5D4-B608-4CA4-8244-A0C66D93E586}" type="presParOf" srcId="{D1FC2116-53E2-4D7F-8D7D-D846EB956D31}" destId="{FB57AF0B-77DA-4047-8762-FAB433BE33CD}" srcOrd="0" destOrd="0" presId="urn:microsoft.com/office/officeart/2005/8/layout/radial5"/>
    <dgm:cxn modelId="{A57E91DC-B2DF-4D81-9EF8-C7876095C4B6}" type="presParOf" srcId="{F4E0114E-9D6F-4608-A927-D0F3385A568F}" destId="{4F1971F6-34C0-477D-B1C2-059D637CFEE6}" srcOrd="8" destOrd="0" presId="urn:microsoft.com/office/officeart/2005/8/layout/radial5"/>
    <dgm:cxn modelId="{A4EE1BA7-B7D4-457C-ADA9-4CB09D5A226B}" type="presParOf" srcId="{F4E0114E-9D6F-4608-A927-D0F3385A568F}" destId="{B9462AF8-72D9-44FF-B7C1-962AC51E4F52}" srcOrd="9" destOrd="0" presId="urn:microsoft.com/office/officeart/2005/8/layout/radial5"/>
    <dgm:cxn modelId="{6FB1619C-56F1-459D-A0E3-5D8A5C05209B}" type="presParOf" srcId="{B9462AF8-72D9-44FF-B7C1-962AC51E4F52}" destId="{D3C2C40F-8F01-4821-9888-C124D47B649F}" srcOrd="0" destOrd="0" presId="urn:microsoft.com/office/officeart/2005/8/layout/radial5"/>
    <dgm:cxn modelId="{67C0A794-9229-411E-8A27-08F819A70098}" type="presParOf" srcId="{F4E0114E-9D6F-4608-A927-D0F3385A568F}" destId="{6E44CA48-845D-481E-B529-CA99672B831A}"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46A7E-97EE-43B5-93E2-132BC48ECE76}">
      <dsp:nvSpPr>
        <dsp:cNvPr id="0" name=""/>
        <dsp:cNvSpPr/>
      </dsp:nvSpPr>
      <dsp:spPr>
        <a:xfrm>
          <a:off x="2729726" y="1622281"/>
          <a:ext cx="1156499" cy="11564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Causes</a:t>
          </a:r>
          <a:endParaRPr lang="en-US" sz="2000" b="1" kern="1200" dirty="0"/>
        </a:p>
      </dsp:txBody>
      <dsp:txXfrm>
        <a:off x="2899091" y="1791646"/>
        <a:ext cx="817769" cy="817769"/>
      </dsp:txXfrm>
    </dsp:sp>
    <dsp:sp modelId="{085B143B-2ECB-46ED-8BAA-7E417B589CF4}">
      <dsp:nvSpPr>
        <dsp:cNvPr id="0" name=""/>
        <dsp:cNvSpPr/>
      </dsp:nvSpPr>
      <dsp:spPr>
        <a:xfrm rot="16200000">
          <a:off x="3184978" y="1200567"/>
          <a:ext cx="245995" cy="3932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3221877" y="1316108"/>
        <a:ext cx="172197" cy="235925"/>
      </dsp:txXfrm>
    </dsp:sp>
    <dsp:sp modelId="{62B422FA-41A0-4205-824F-C657BB3A4F08}">
      <dsp:nvSpPr>
        <dsp:cNvPr id="0" name=""/>
        <dsp:cNvSpPr/>
      </dsp:nvSpPr>
      <dsp:spPr>
        <a:xfrm>
          <a:off x="2729726" y="1639"/>
          <a:ext cx="1156499" cy="11564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bg1"/>
            </a:solidFill>
          </a:endParaRPr>
        </a:p>
      </dsp:txBody>
      <dsp:txXfrm>
        <a:off x="2899091" y="171004"/>
        <a:ext cx="817769" cy="817769"/>
      </dsp:txXfrm>
    </dsp:sp>
    <dsp:sp modelId="{CF4E1A32-5C77-4A0C-A75C-9D60EBBADB3E}">
      <dsp:nvSpPr>
        <dsp:cNvPr id="0" name=""/>
        <dsp:cNvSpPr/>
      </dsp:nvSpPr>
      <dsp:spPr>
        <a:xfrm rot="20520000">
          <a:off x="3949018" y="1755675"/>
          <a:ext cx="245995" cy="3932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3950824" y="1845719"/>
        <a:ext cx="172197" cy="235925"/>
      </dsp:txXfrm>
    </dsp:sp>
    <dsp:sp modelId="{CC6B97D0-4725-4C7D-BB24-489DE517A48C}">
      <dsp:nvSpPr>
        <dsp:cNvPr id="0" name=""/>
        <dsp:cNvSpPr/>
      </dsp:nvSpPr>
      <dsp:spPr>
        <a:xfrm>
          <a:off x="4271049" y="1121475"/>
          <a:ext cx="1156499" cy="115649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dirty="0"/>
        </a:p>
      </dsp:txBody>
      <dsp:txXfrm>
        <a:off x="4440414" y="1290840"/>
        <a:ext cx="817769" cy="817769"/>
      </dsp:txXfrm>
    </dsp:sp>
    <dsp:sp modelId="{B72FD682-9CCF-4DC5-AA3D-37777B86601D}">
      <dsp:nvSpPr>
        <dsp:cNvPr id="0" name=""/>
        <dsp:cNvSpPr/>
      </dsp:nvSpPr>
      <dsp:spPr>
        <a:xfrm rot="3240000">
          <a:off x="3657181" y="2653857"/>
          <a:ext cx="245995" cy="39320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3672391" y="2702647"/>
        <a:ext cx="172197" cy="235925"/>
      </dsp:txXfrm>
    </dsp:sp>
    <dsp:sp modelId="{C784DEDA-1C91-47AC-9F19-852B9A95DDAD}">
      <dsp:nvSpPr>
        <dsp:cNvPr id="0" name=""/>
        <dsp:cNvSpPr/>
      </dsp:nvSpPr>
      <dsp:spPr>
        <a:xfrm>
          <a:off x="3682316" y="2933409"/>
          <a:ext cx="1156499" cy="115649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dirty="0"/>
        </a:p>
      </dsp:txBody>
      <dsp:txXfrm>
        <a:off x="3851681" y="3102774"/>
        <a:ext cx="817769" cy="817769"/>
      </dsp:txXfrm>
    </dsp:sp>
    <dsp:sp modelId="{D1FC2116-53E2-4D7F-8D7D-D846EB956D31}">
      <dsp:nvSpPr>
        <dsp:cNvPr id="0" name=""/>
        <dsp:cNvSpPr/>
      </dsp:nvSpPr>
      <dsp:spPr>
        <a:xfrm rot="7560000">
          <a:off x="2712775" y="2653857"/>
          <a:ext cx="245995" cy="39320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rot="10800000">
        <a:off x="2771363" y="2702647"/>
        <a:ext cx="172197" cy="235925"/>
      </dsp:txXfrm>
    </dsp:sp>
    <dsp:sp modelId="{4F1971F6-34C0-477D-B1C2-059D637CFEE6}">
      <dsp:nvSpPr>
        <dsp:cNvPr id="0" name=""/>
        <dsp:cNvSpPr/>
      </dsp:nvSpPr>
      <dsp:spPr>
        <a:xfrm>
          <a:off x="1777136" y="2933409"/>
          <a:ext cx="1156499" cy="115649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dirty="0"/>
        </a:p>
      </dsp:txBody>
      <dsp:txXfrm>
        <a:off x="1946501" y="3102774"/>
        <a:ext cx="817769" cy="817769"/>
      </dsp:txXfrm>
    </dsp:sp>
    <dsp:sp modelId="{B9462AF8-72D9-44FF-B7C1-962AC51E4F52}">
      <dsp:nvSpPr>
        <dsp:cNvPr id="0" name=""/>
        <dsp:cNvSpPr/>
      </dsp:nvSpPr>
      <dsp:spPr>
        <a:xfrm rot="11880000">
          <a:off x="2420938" y="1755675"/>
          <a:ext cx="245995" cy="39320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rot="10800000">
        <a:off x="2492930" y="1845719"/>
        <a:ext cx="172197" cy="235925"/>
      </dsp:txXfrm>
    </dsp:sp>
    <dsp:sp modelId="{6E44CA48-845D-481E-B529-CA99672B831A}">
      <dsp:nvSpPr>
        <dsp:cNvPr id="0" name=""/>
        <dsp:cNvSpPr/>
      </dsp:nvSpPr>
      <dsp:spPr>
        <a:xfrm>
          <a:off x="1188403" y="1121475"/>
          <a:ext cx="1156499" cy="115649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dirty="0"/>
        </a:p>
      </dsp:txBody>
      <dsp:txXfrm>
        <a:off x="1357768" y="1290840"/>
        <a:ext cx="817769" cy="817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46A7E-97EE-43B5-93E2-132BC48ECE76}">
      <dsp:nvSpPr>
        <dsp:cNvPr id="0" name=""/>
        <dsp:cNvSpPr/>
      </dsp:nvSpPr>
      <dsp:spPr>
        <a:xfrm>
          <a:off x="2729726" y="1622281"/>
          <a:ext cx="1156499" cy="11564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Causes</a:t>
          </a:r>
          <a:endParaRPr lang="en-US" sz="2000" b="1" kern="1200" dirty="0"/>
        </a:p>
      </dsp:txBody>
      <dsp:txXfrm>
        <a:off x="2899091" y="1791646"/>
        <a:ext cx="817769" cy="817769"/>
      </dsp:txXfrm>
    </dsp:sp>
    <dsp:sp modelId="{085B143B-2ECB-46ED-8BAA-7E417B589CF4}">
      <dsp:nvSpPr>
        <dsp:cNvPr id="0" name=""/>
        <dsp:cNvSpPr/>
      </dsp:nvSpPr>
      <dsp:spPr>
        <a:xfrm rot="16200000">
          <a:off x="3184978" y="1200567"/>
          <a:ext cx="245995" cy="3932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3221877" y="1316108"/>
        <a:ext cx="172197" cy="235925"/>
      </dsp:txXfrm>
    </dsp:sp>
    <dsp:sp modelId="{62B422FA-41A0-4205-824F-C657BB3A4F08}">
      <dsp:nvSpPr>
        <dsp:cNvPr id="0" name=""/>
        <dsp:cNvSpPr/>
      </dsp:nvSpPr>
      <dsp:spPr>
        <a:xfrm>
          <a:off x="2729726" y="1639"/>
          <a:ext cx="1156499" cy="11564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bg1"/>
            </a:solidFill>
          </a:endParaRPr>
        </a:p>
      </dsp:txBody>
      <dsp:txXfrm>
        <a:off x="2899091" y="171004"/>
        <a:ext cx="817769" cy="817769"/>
      </dsp:txXfrm>
    </dsp:sp>
    <dsp:sp modelId="{CF4E1A32-5C77-4A0C-A75C-9D60EBBADB3E}">
      <dsp:nvSpPr>
        <dsp:cNvPr id="0" name=""/>
        <dsp:cNvSpPr/>
      </dsp:nvSpPr>
      <dsp:spPr>
        <a:xfrm rot="20520000">
          <a:off x="3949018" y="1755675"/>
          <a:ext cx="245995" cy="3932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3950824" y="1845719"/>
        <a:ext cx="172197" cy="235925"/>
      </dsp:txXfrm>
    </dsp:sp>
    <dsp:sp modelId="{CC6B97D0-4725-4C7D-BB24-489DE517A48C}">
      <dsp:nvSpPr>
        <dsp:cNvPr id="0" name=""/>
        <dsp:cNvSpPr/>
      </dsp:nvSpPr>
      <dsp:spPr>
        <a:xfrm>
          <a:off x="4271049" y="1121475"/>
          <a:ext cx="1156499" cy="115649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Violence against children </a:t>
          </a:r>
        </a:p>
      </dsp:txBody>
      <dsp:txXfrm>
        <a:off x="4440414" y="1290840"/>
        <a:ext cx="817769" cy="817769"/>
      </dsp:txXfrm>
    </dsp:sp>
    <dsp:sp modelId="{B72FD682-9CCF-4DC5-AA3D-37777B86601D}">
      <dsp:nvSpPr>
        <dsp:cNvPr id="0" name=""/>
        <dsp:cNvSpPr/>
      </dsp:nvSpPr>
      <dsp:spPr>
        <a:xfrm rot="3240000">
          <a:off x="3657181" y="2653857"/>
          <a:ext cx="245995" cy="39320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a:off x="3672391" y="2702647"/>
        <a:ext cx="172197" cy="235925"/>
      </dsp:txXfrm>
    </dsp:sp>
    <dsp:sp modelId="{C784DEDA-1C91-47AC-9F19-852B9A95DDAD}">
      <dsp:nvSpPr>
        <dsp:cNvPr id="0" name=""/>
        <dsp:cNvSpPr/>
      </dsp:nvSpPr>
      <dsp:spPr>
        <a:xfrm>
          <a:off x="3682316" y="2933409"/>
          <a:ext cx="1156499" cy="115649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bullying</a:t>
          </a:r>
        </a:p>
      </dsp:txBody>
      <dsp:txXfrm>
        <a:off x="3851681" y="3102774"/>
        <a:ext cx="817769" cy="817769"/>
      </dsp:txXfrm>
    </dsp:sp>
    <dsp:sp modelId="{D1FC2116-53E2-4D7F-8D7D-D846EB956D31}">
      <dsp:nvSpPr>
        <dsp:cNvPr id="0" name=""/>
        <dsp:cNvSpPr/>
      </dsp:nvSpPr>
      <dsp:spPr>
        <a:xfrm rot="7560000">
          <a:off x="2712775" y="2653857"/>
          <a:ext cx="245995" cy="39320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rot="10800000">
        <a:off x="2771363" y="2702647"/>
        <a:ext cx="172197" cy="235925"/>
      </dsp:txXfrm>
    </dsp:sp>
    <dsp:sp modelId="{4F1971F6-34C0-477D-B1C2-059D637CFEE6}">
      <dsp:nvSpPr>
        <dsp:cNvPr id="0" name=""/>
        <dsp:cNvSpPr/>
      </dsp:nvSpPr>
      <dsp:spPr>
        <a:xfrm>
          <a:off x="1777136" y="2933409"/>
          <a:ext cx="1156499" cy="115649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decline in morals </a:t>
          </a:r>
        </a:p>
      </dsp:txBody>
      <dsp:txXfrm>
        <a:off x="1946501" y="3102774"/>
        <a:ext cx="817769" cy="817769"/>
      </dsp:txXfrm>
    </dsp:sp>
    <dsp:sp modelId="{B9462AF8-72D9-44FF-B7C1-962AC51E4F52}">
      <dsp:nvSpPr>
        <dsp:cNvPr id="0" name=""/>
        <dsp:cNvSpPr/>
      </dsp:nvSpPr>
      <dsp:spPr>
        <a:xfrm rot="11880000">
          <a:off x="2420938" y="1755675"/>
          <a:ext cx="245995" cy="39320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endParaRPr>
        </a:p>
      </dsp:txBody>
      <dsp:txXfrm rot="10800000">
        <a:off x="2492930" y="1845719"/>
        <a:ext cx="172197" cy="235925"/>
      </dsp:txXfrm>
    </dsp:sp>
    <dsp:sp modelId="{6E44CA48-845D-481E-B529-CA99672B831A}">
      <dsp:nvSpPr>
        <dsp:cNvPr id="0" name=""/>
        <dsp:cNvSpPr/>
      </dsp:nvSpPr>
      <dsp:spPr>
        <a:xfrm>
          <a:off x="1188403" y="1121475"/>
          <a:ext cx="1156499" cy="115649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upsurge in personal freedom and selfishness </a:t>
          </a:r>
        </a:p>
      </dsp:txBody>
      <dsp:txXfrm>
        <a:off x="1357768" y="1290840"/>
        <a:ext cx="817769" cy="81776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40C2C-D497-431D-8B1A-92CE91857739}"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476DA-0E9E-4240-BFB7-242842452333}" type="slidenum">
              <a:rPr lang="en-US" smtClean="0"/>
              <a:t>‹#›</a:t>
            </a:fld>
            <a:endParaRPr lang="en-US"/>
          </a:p>
        </p:txBody>
      </p:sp>
    </p:spTree>
    <p:extLst>
      <p:ext uri="{BB962C8B-B14F-4D97-AF65-F5344CB8AC3E}">
        <p14:creationId xmlns:p14="http://schemas.microsoft.com/office/powerpoint/2010/main" val="354626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476DA-0E9E-4240-BFB7-242842452333}" type="slidenum">
              <a:rPr lang="en-US" smtClean="0"/>
              <a:t>2</a:t>
            </a:fld>
            <a:endParaRPr lang="en-US"/>
          </a:p>
        </p:txBody>
      </p:sp>
    </p:spTree>
    <p:extLst>
      <p:ext uri="{BB962C8B-B14F-4D97-AF65-F5344CB8AC3E}">
        <p14:creationId xmlns:p14="http://schemas.microsoft.com/office/powerpoint/2010/main" val="162030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617FD6-6E34-49CE-90D9-DAD1C070D49D}" type="datetime1">
              <a:rPr lang="en-US" smtClean="0"/>
              <a:t>2/4/2021</a:t>
            </a:fld>
            <a:endParaRPr lang="en-US"/>
          </a:p>
        </p:txBody>
      </p:sp>
      <p:sp>
        <p:nvSpPr>
          <p:cNvPr id="5" name="Footer Placeholder 4"/>
          <p:cNvSpPr>
            <a:spLocks noGrp="1"/>
          </p:cNvSpPr>
          <p:nvPr>
            <p:ph type="ftr" sz="quarter" idx="11"/>
          </p:nvPr>
        </p:nvSpPr>
        <p:spPr/>
        <p:txBody>
          <a:bodyPr/>
          <a:lstStyle/>
          <a:p>
            <a:r>
              <a:rPr lang="en-US" dirty="0"/>
              <a:t>Eng. </a:t>
            </a:r>
            <a:r>
              <a:rPr lang="en-US"/>
              <a:t>301 Unit </a:t>
            </a:r>
            <a:r>
              <a:rPr lang="en-US" dirty="0"/>
              <a:t>8 Lesson 5- Study </a:t>
            </a:r>
            <a:r>
              <a:rPr lang="en-US"/>
              <a:t>and Writing Skills</a:t>
            </a:r>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BF6BD-648B-4366-8E20-D2CB43ECF0AB}" type="datetime1">
              <a:rPr lang="en-US" smtClean="0"/>
              <a:t>2/4/2021</a:t>
            </a:fld>
            <a:endParaRPr lang="en-US"/>
          </a:p>
        </p:txBody>
      </p:sp>
      <p:sp>
        <p:nvSpPr>
          <p:cNvPr id="5" name="Footer Placeholder 4"/>
          <p:cNvSpPr>
            <a:spLocks noGrp="1"/>
          </p:cNvSpPr>
          <p:nvPr>
            <p:ph type="ftr" sz="quarter" idx="11"/>
          </p:nvPr>
        </p:nvSpPr>
        <p:spPr/>
        <p:txBody>
          <a:bodyPr/>
          <a:lstStyle/>
          <a:p>
            <a:r>
              <a:rPr lang="en-US" dirty="0"/>
              <a:t>Eng. </a:t>
            </a:r>
            <a:r>
              <a:rPr lang="en-US"/>
              <a:t>301 Unit </a:t>
            </a:r>
            <a:r>
              <a:rPr lang="en-US" dirty="0"/>
              <a:t>8 Lesson 5- Study </a:t>
            </a:r>
            <a:r>
              <a:rPr lang="en-US"/>
              <a:t>and Writing Skills</a:t>
            </a:r>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31E079-90D1-4DC4-B1D9-6C8D923F1F74}" type="datetime1">
              <a:rPr lang="en-US" smtClean="0"/>
              <a:t>2/4/2021</a:t>
            </a:fld>
            <a:endParaRPr lang="en-US"/>
          </a:p>
        </p:txBody>
      </p:sp>
      <p:sp>
        <p:nvSpPr>
          <p:cNvPr id="5" name="Footer Placeholder 4"/>
          <p:cNvSpPr>
            <a:spLocks noGrp="1"/>
          </p:cNvSpPr>
          <p:nvPr>
            <p:ph type="ftr" sz="quarter" idx="11"/>
          </p:nvPr>
        </p:nvSpPr>
        <p:spPr/>
        <p:txBody>
          <a:bodyPr/>
          <a:lstStyle/>
          <a:p>
            <a:r>
              <a:rPr lang="en-US" dirty="0"/>
              <a:t>Eng. </a:t>
            </a:r>
            <a:r>
              <a:rPr lang="en-US"/>
              <a:t>301 Unit </a:t>
            </a:r>
            <a:r>
              <a:rPr lang="en-US" dirty="0"/>
              <a:t>8 Lesson 5- Study </a:t>
            </a:r>
            <a:r>
              <a:rPr lang="en-US"/>
              <a:t>and Writing Skills</a:t>
            </a:r>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4F84B-AC46-4DC1-B5AA-1E88C5070DF4}" type="datetime1">
              <a:rPr lang="en-US" smtClean="0"/>
              <a:t>2/4/2021</a:t>
            </a:fld>
            <a:endParaRPr lang="en-US"/>
          </a:p>
        </p:txBody>
      </p:sp>
      <p:sp>
        <p:nvSpPr>
          <p:cNvPr id="5" name="Footer Placeholder 4"/>
          <p:cNvSpPr>
            <a:spLocks noGrp="1"/>
          </p:cNvSpPr>
          <p:nvPr>
            <p:ph type="ftr" sz="quarter" idx="11"/>
          </p:nvPr>
        </p:nvSpPr>
        <p:spPr/>
        <p:txBody>
          <a:bodyPr/>
          <a:lstStyle/>
          <a:p>
            <a:r>
              <a:rPr lang="en-US" dirty="0"/>
              <a:t>Eng. </a:t>
            </a:r>
            <a:r>
              <a:rPr lang="en-US"/>
              <a:t>301 Unit </a:t>
            </a:r>
            <a:r>
              <a:rPr lang="en-US" dirty="0"/>
              <a:t>8 Lesson 5- Study </a:t>
            </a:r>
            <a:r>
              <a:rPr lang="en-US"/>
              <a:t>and Writing Skills</a:t>
            </a:r>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F33A25-F25B-4440-B0BF-1DEAB77DA65B}" type="datetime1">
              <a:rPr lang="en-US" smtClean="0"/>
              <a:t>2/4/2021</a:t>
            </a:fld>
            <a:endParaRPr lang="en-US"/>
          </a:p>
        </p:txBody>
      </p:sp>
      <p:sp>
        <p:nvSpPr>
          <p:cNvPr id="5" name="Footer Placeholder 4"/>
          <p:cNvSpPr>
            <a:spLocks noGrp="1"/>
          </p:cNvSpPr>
          <p:nvPr>
            <p:ph type="ftr" sz="quarter" idx="11"/>
          </p:nvPr>
        </p:nvSpPr>
        <p:spPr/>
        <p:txBody>
          <a:bodyPr/>
          <a:lstStyle/>
          <a:p>
            <a:r>
              <a:rPr lang="en-US" dirty="0"/>
              <a:t>Eng. </a:t>
            </a:r>
            <a:r>
              <a:rPr lang="en-US"/>
              <a:t>301 Unit </a:t>
            </a:r>
            <a:r>
              <a:rPr lang="en-US" dirty="0"/>
              <a:t>8 Lesson 5- Study </a:t>
            </a:r>
            <a:r>
              <a:rPr lang="en-US"/>
              <a:t>and Writing Skills</a:t>
            </a:r>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0A3A9D-487D-4A19-A2AC-17EDDBBF6131}" type="datetime1">
              <a:rPr lang="en-US" smtClean="0"/>
              <a:t>2/4/2021</a:t>
            </a:fld>
            <a:endParaRPr lang="en-US"/>
          </a:p>
        </p:txBody>
      </p:sp>
      <p:sp>
        <p:nvSpPr>
          <p:cNvPr id="6" name="Footer Placeholder 5"/>
          <p:cNvSpPr>
            <a:spLocks noGrp="1"/>
          </p:cNvSpPr>
          <p:nvPr>
            <p:ph type="ftr" sz="quarter" idx="11"/>
          </p:nvPr>
        </p:nvSpPr>
        <p:spPr/>
        <p:txBody>
          <a:bodyPr/>
          <a:lstStyle/>
          <a:p>
            <a:r>
              <a:rPr lang="en-US" dirty="0"/>
              <a:t>Eng. </a:t>
            </a:r>
            <a:r>
              <a:rPr lang="en-US"/>
              <a:t>301 Unit </a:t>
            </a:r>
            <a:r>
              <a:rPr lang="en-US" dirty="0"/>
              <a:t>8 Lesson 5- Study </a:t>
            </a:r>
            <a:r>
              <a:rPr lang="en-US"/>
              <a:t>and Writing Skills</a:t>
            </a:r>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EF83B5-F07D-4706-8E48-3CABD67F53D0}" type="datetime1">
              <a:rPr lang="en-US" smtClean="0"/>
              <a:t>2/4/2021</a:t>
            </a:fld>
            <a:endParaRPr lang="en-US"/>
          </a:p>
        </p:txBody>
      </p:sp>
      <p:sp>
        <p:nvSpPr>
          <p:cNvPr id="8" name="Footer Placeholder 7"/>
          <p:cNvSpPr>
            <a:spLocks noGrp="1"/>
          </p:cNvSpPr>
          <p:nvPr>
            <p:ph type="ftr" sz="quarter" idx="11"/>
          </p:nvPr>
        </p:nvSpPr>
        <p:spPr/>
        <p:txBody>
          <a:bodyPr/>
          <a:lstStyle/>
          <a:p>
            <a:r>
              <a:rPr lang="en-US" dirty="0"/>
              <a:t>Eng. </a:t>
            </a:r>
            <a:r>
              <a:rPr lang="en-US"/>
              <a:t>301 Unit </a:t>
            </a:r>
            <a:r>
              <a:rPr lang="en-US" dirty="0"/>
              <a:t>8 Lesson 5- Study </a:t>
            </a:r>
            <a:r>
              <a:rPr lang="en-US"/>
              <a:t>and Writing Skills</a:t>
            </a:r>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88A177-9383-4847-B391-8E5C0988A15E}" type="datetime1">
              <a:rPr lang="en-US" smtClean="0"/>
              <a:t>2/4/2021</a:t>
            </a:fld>
            <a:endParaRPr lang="en-US"/>
          </a:p>
        </p:txBody>
      </p:sp>
      <p:sp>
        <p:nvSpPr>
          <p:cNvPr id="4" name="Footer Placeholder 3"/>
          <p:cNvSpPr>
            <a:spLocks noGrp="1"/>
          </p:cNvSpPr>
          <p:nvPr>
            <p:ph type="ftr" sz="quarter" idx="11"/>
          </p:nvPr>
        </p:nvSpPr>
        <p:spPr/>
        <p:txBody>
          <a:bodyPr/>
          <a:lstStyle/>
          <a:p>
            <a:r>
              <a:rPr lang="en-US" dirty="0"/>
              <a:t>Eng. </a:t>
            </a:r>
            <a:r>
              <a:rPr lang="en-US"/>
              <a:t>301 Unit </a:t>
            </a:r>
            <a:r>
              <a:rPr lang="en-US" dirty="0"/>
              <a:t>8 Lesson 5- Study </a:t>
            </a:r>
            <a:r>
              <a:rPr lang="en-US"/>
              <a:t>and Writing Skills</a:t>
            </a:r>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618B9-03F5-4455-A0BC-0239CB733EC5}" type="datetime1">
              <a:rPr lang="en-US" smtClean="0"/>
              <a:t>2/4/2021</a:t>
            </a:fld>
            <a:endParaRPr lang="en-US"/>
          </a:p>
        </p:txBody>
      </p:sp>
      <p:sp>
        <p:nvSpPr>
          <p:cNvPr id="3" name="Footer Placeholder 2"/>
          <p:cNvSpPr>
            <a:spLocks noGrp="1"/>
          </p:cNvSpPr>
          <p:nvPr>
            <p:ph type="ftr" sz="quarter" idx="11"/>
          </p:nvPr>
        </p:nvSpPr>
        <p:spPr/>
        <p:txBody>
          <a:bodyPr/>
          <a:lstStyle/>
          <a:p>
            <a:r>
              <a:rPr lang="en-US" dirty="0"/>
              <a:t>Eng. </a:t>
            </a:r>
            <a:r>
              <a:rPr lang="en-US"/>
              <a:t>301 Unit </a:t>
            </a:r>
            <a:r>
              <a:rPr lang="en-US" dirty="0"/>
              <a:t>8 Lesson 5- Study </a:t>
            </a:r>
            <a:r>
              <a:rPr lang="en-US"/>
              <a:t>and Writing Skills</a:t>
            </a:r>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58AA90-73F0-4409-8D9E-26B69264085D}" type="datetime1">
              <a:rPr lang="en-US" smtClean="0"/>
              <a:t>2/4/2021</a:t>
            </a:fld>
            <a:endParaRPr lang="en-US"/>
          </a:p>
        </p:txBody>
      </p:sp>
      <p:sp>
        <p:nvSpPr>
          <p:cNvPr id="6" name="Footer Placeholder 5"/>
          <p:cNvSpPr>
            <a:spLocks noGrp="1"/>
          </p:cNvSpPr>
          <p:nvPr>
            <p:ph type="ftr" sz="quarter" idx="11"/>
          </p:nvPr>
        </p:nvSpPr>
        <p:spPr/>
        <p:txBody>
          <a:bodyPr/>
          <a:lstStyle/>
          <a:p>
            <a:r>
              <a:rPr lang="en-US" dirty="0"/>
              <a:t>Eng. </a:t>
            </a:r>
            <a:r>
              <a:rPr lang="en-US"/>
              <a:t>301 Unit </a:t>
            </a:r>
            <a:r>
              <a:rPr lang="en-US" dirty="0"/>
              <a:t>8 Lesson 5- Study </a:t>
            </a:r>
            <a:r>
              <a:rPr lang="en-US"/>
              <a:t>and Writing Skills</a:t>
            </a:r>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a:t>
            </a:r>
            <a:r>
              <a:rPr lang="en-US" dirty="0"/>
              <a:t>to </a:t>
            </a:r>
            <a:r>
              <a:rPr lang="en-US"/>
              <a:t>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ECEFF3-4B32-4B08-891A-E2BD33F09D0E}" type="datetime1">
              <a:rPr lang="en-US" smtClean="0"/>
              <a:t>2/4/2021</a:t>
            </a:fld>
            <a:endParaRPr lang="en-US"/>
          </a:p>
        </p:txBody>
      </p:sp>
      <p:sp>
        <p:nvSpPr>
          <p:cNvPr id="6" name="Footer Placeholder 5"/>
          <p:cNvSpPr>
            <a:spLocks noGrp="1"/>
          </p:cNvSpPr>
          <p:nvPr>
            <p:ph type="ftr" sz="quarter" idx="11"/>
          </p:nvPr>
        </p:nvSpPr>
        <p:spPr/>
        <p:txBody>
          <a:bodyPr/>
          <a:lstStyle/>
          <a:p>
            <a:r>
              <a:rPr lang="en-US" dirty="0"/>
              <a:t>Eng. </a:t>
            </a:r>
            <a:r>
              <a:rPr lang="en-US"/>
              <a:t>301 Unit </a:t>
            </a:r>
            <a:r>
              <a:rPr lang="en-US" dirty="0"/>
              <a:t>8 Lesson 5- Study </a:t>
            </a:r>
            <a:r>
              <a:rPr lang="en-US"/>
              <a:t>and Writing Skills</a:t>
            </a:r>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307ED-76BE-4921-BAD8-EB9125D3AC4F}" type="datetime1">
              <a:rPr lang="en-US" smtClean="0"/>
              <a:t>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Eng. </a:t>
            </a:r>
            <a:r>
              <a:rPr lang="en-US"/>
              <a:t>301 Unit </a:t>
            </a:r>
            <a:r>
              <a:rPr lang="en-US" dirty="0"/>
              <a:t>8 Lesson 5- Study </a:t>
            </a:r>
            <a:r>
              <a:rPr lang="en-US"/>
              <a:t>and Writing Skills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785" y="3754311"/>
            <a:ext cx="7886700" cy="935641"/>
          </a:xfrm>
        </p:spPr>
        <p:txBody>
          <a:bodyPr>
            <a:noAutofit/>
          </a:bodyPr>
          <a:lstStyle/>
          <a:p>
            <a:pPr algn="ctr"/>
            <a:r>
              <a:rPr lang="en-US" sz="3600" b="1" dirty="0">
                <a:latin typeface="Century Gothic" pitchFamily="34" charset="0"/>
              </a:rPr>
              <a:t>New Language Leader</a:t>
            </a:r>
          </a:p>
        </p:txBody>
      </p:sp>
      <p:sp>
        <p:nvSpPr>
          <p:cNvPr id="3" name="Content Placeholder 2"/>
          <p:cNvSpPr>
            <a:spLocks noGrp="1"/>
          </p:cNvSpPr>
          <p:nvPr>
            <p:ph idx="1"/>
          </p:nvPr>
        </p:nvSpPr>
        <p:spPr>
          <a:xfrm>
            <a:off x="2026041" y="5056093"/>
            <a:ext cx="7886700" cy="1250577"/>
          </a:xfrm>
        </p:spPr>
        <p:txBody>
          <a:bodyPr>
            <a:normAutofit/>
          </a:bodyPr>
          <a:lstStyle/>
          <a:p>
            <a:pPr marL="0" indent="0" algn="ctr">
              <a:buNone/>
            </a:pPr>
            <a:r>
              <a:rPr lang="en-US" b="1" dirty="0">
                <a:latin typeface="Century Gothic" pitchFamily="34" charset="0"/>
              </a:rPr>
              <a:t>Unit 7.1</a:t>
            </a:r>
            <a:endParaRPr lang="en-US" b="1" dirty="0">
              <a:solidFill>
                <a:srgbClr val="C00000"/>
              </a:solidFill>
              <a:latin typeface="Century Gothic" pitchFamily="34" charset="0"/>
            </a:endParaRPr>
          </a:p>
          <a:p>
            <a:pPr marL="0" indent="0" algn="ctr">
              <a:buNone/>
            </a:pPr>
            <a:r>
              <a:rPr lang="en-GB" sz="3600" b="1" dirty="0">
                <a:solidFill>
                  <a:srgbClr val="FF0000"/>
                </a:solidFill>
                <a:latin typeface="Century Gothic" pitchFamily="34" charset="0"/>
              </a:rPr>
              <a:t>CRIME LAB</a:t>
            </a:r>
            <a:endParaRPr lang="en-US" sz="3600" b="1" dirty="0">
              <a:solidFill>
                <a:srgbClr val="FF0000"/>
              </a:solidFill>
              <a:latin typeface="Century Gothic" pitchFamily="34" charset="0"/>
            </a:endParaRPr>
          </a:p>
        </p:txBody>
      </p:sp>
      <p:sp>
        <p:nvSpPr>
          <p:cNvPr id="4" name="TextBox 3"/>
          <p:cNvSpPr txBox="1"/>
          <p:nvPr/>
        </p:nvSpPr>
        <p:spPr>
          <a:xfrm>
            <a:off x="3845169" y="2849561"/>
            <a:ext cx="4037428" cy="1077218"/>
          </a:xfrm>
          <a:prstGeom prst="rect">
            <a:avLst/>
          </a:prstGeom>
          <a:noFill/>
        </p:spPr>
        <p:txBody>
          <a:bodyPr wrap="square" rtlCol="1">
            <a:spAutoFit/>
          </a:bodyPr>
          <a:lstStyle/>
          <a:p>
            <a:pPr algn="ctr"/>
            <a:r>
              <a:rPr lang="en-US" sz="3200" b="1" dirty="0">
                <a:latin typeface="Century Gothic" pitchFamily="34" charset="0"/>
              </a:rPr>
              <a:t>Grade 10</a:t>
            </a:r>
          </a:p>
          <a:p>
            <a:pPr algn="ctr"/>
            <a:r>
              <a:rPr lang="en-US" sz="3200" b="1" dirty="0">
                <a:solidFill>
                  <a:srgbClr val="FF0000"/>
                </a:solidFill>
                <a:latin typeface="Century Gothic" pitchFamily="34" charset="0"/>
              </a:rPr>
              <a:t>English 102</a:t>
            </a:r>
            <a:endParaRPr lang="ar-BH" sz="3200" b="1" dirty="0">
              <a:solidFill>
                <a:srgbClr val="FF0000"/>
              </a:solidFill>
            </a:endParaRPr>
          </a:p>
        </p:txBody>
      </p:sp>
      <p:sp>
        <p:nvSpPr>
          <p:cNvPr id="5" name="TextBox 4"/>
          <p:cNvSpPr txBox="1"/>
          <p:nvPr/>
        </p:nvSpPr>
        <p:spPr>
          <a:xfrm>
            <a:off x="2756748" y="1838401"/>
            <a:ext cx="6214270" cy="707886"/>
          </a:xfrm>
          <a:prstGeom prst="rect">
            <a:avLst/>
          </a:prstGeom>
          <a:noFill/>
        </p:spPr>
        <p:txBody>
          <a:bodyPr wrap="square" rtlCol="1">
            <a:spAutoFit/>
          </a:bodyPr>
          <a:lstStyle/>
          <a:p>
            <a:pPr algn="ctr"/>
            <a:r>
              <a:rPr lang="en-US" sz="4000" b="1" dirty="0">
                <a:solidFill>
                  <a:srgbClr val="FF0000"/>
                </a:solidFill>
                <a:latin typeface="Century Gothic" pitchFamily="34" charset="0"/>
                <a:ea typeface="+mj-ea"/>
                <a:cs typeface="+mj-cs"/>
              </a:rPr>
              <a:t>Secondary Education</a:t>
            </a:r>
            <a:endParaRPr lang="ar-BH" sz="4000" b="1" dirty="0">
              <a:solidFill>
                <a:srgbClr val="FF0000"/>
              </a:solidFill>
              <a:latin typeface="Century Gothic" pitchFamily="34" charset="0"/>
              <a:ea typeface="+mj-ea"/>
              <a:cs typeface="+mj-cs"/>
            </a:endParaRPr>
          </a:p>
        </p:txBody>
      </p:sp>
      <p:sp>
        <p:nvSpPr>
          <p:cNvPr id="6" name="Rectangle 5">
            <a:extLst>
              <a:ext uri="{FF2B5EF4-FFF2-40B4-BE49-F238E27FC236}">
                <a16:creationId xmlns:a16="http://schemas.microsoft.com/office/drawing/2014/main" id="{01741BA0-7084-4AB1-8FF3-35AECAB4887F}"/>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9016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659" y="365125"/>
            <a:ext cx="10632141" cy="1325563"/>
          </a:xfrm>
        </p:spPr>
        <p:txBody>
          <a:bodyPr/>
          <a:lstStyle/>
          <a:p>
            <a:r>
              <a:rPr lang="en-US" b="1" dirty="0"/>
              <a:t>What causes crime?</a:t>
            </a:r>
            <a:endParaRPr lang="en-US" dirty="0"/>
          </a:p>
        </p:txBody>
      </p:sp>
      <p:sp>
        <p:nvSpPr>
          <p:cNvPr id="8" name="Content Placeholder 2"/>
          <p:cNvSpPr txBox="1">
            <a:spLocks/>
          </p:cNvSpPr>
          <p:nvPr/>
        </p:nvSpPr>
        <p:spPr>
          <a:xfrm>
            <a:off x="721659" y="1366138"/>
            <a:ext cx="11111754" cy="64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a:lnSpc>
                <a:spcPct val="150000"/>
              </a:lnSpc>
              <a:buFont typeface="Arial" panose="020B0604020202020204" pitchFamily="34" charset="0"/>
              <a:buNone/>
            </a:pPr>
            <a:r>
              <a:rPr lang="en-US" sz="2400" dirty="0">
                <a:solidFill>
                  <a:prstClr val="black"/>
                </a:solidFill>
              </a:rPr>
              <a:t>Read the text again and complete the following table with precise information.</a:t>
            </a:r>
          </a:p>
        </p:txBody>
      </p:sp>
      <p:graphicFrame>
        <p:nvGraphicFramePr>
          <p:cNvPr id="3" name="Table 2"/>
          <p:cNvGraphicFramePr>
            <a:graphicFrameLocks noGrp="1"/>
          </p:cNvGraphicFramePr>
          <p:nvPr/>
        </p:nvGraphicFramePr>
        <p:xfrm>
          <a:off x="841944" y="2212290"/>
          <a:ext cx="10735973" cy="3408563"/>
        </p:xfrm>
        <a:graphic>
          <a:graphicData uri="http://schemas.openxmlformats.org/drawingml/2006/table">
            <a:tbl>
              <a:tblPr firstRow="1" bandRow="1">
                <a:tableStyleId>{5C22544A-7EE6-4342-B048-85BDC9FD1C3A}</a:tableStyleId>
              </a:tblPr>
              <a:tblGrid>
                <a:gridCol w="2681185">
                  <a:extLst>
                    <a:ext uri="{9D8B030D-6E8A-4147-A177-3AD203B41FA5}">
                      <a16:colId xmlns:a16="http://schemas.microsoft.com/office/drawing/2014/main" val="20000"/>
                    </a:ext>
                  </a:extLst>
                </a:gridCol>
                <a:gridCol w="2662518">
                  <a:extLst>
                    <a:ext uri="{9D8B030D-6E8A-4147-A177-3AD203B41FA5}">
                      <a16:colId xmlns:a16="http://schemas.microsoft.com/office/drawing/2014/main" val="20001"/>
                    </a:ext>
                  </a:extLst>
                </a:gridCol>
                <a:gridCol w="2472459">
                  <a:extLst>
                    <a:ext uri="{9D8B030D-6E8A-4147-A177-3AD203B41FA5}">
                      <a16:colId xmlns:a16="http://schemas.microsoft.com/office/drawing/2014/main" val="20002"/>
                    </a:ext>
                  </a:extLst>
                </a:gridCol>
                <a:gridCol w="2919811">
                  <a:extLst>
                    <a:ext uri="{9D8B030D-6E8A-4147-A177-3AD203B41FA5}">
                      <a16:colId xmlns:a16="http://schemas.microsoft.com/office/drawing/2014/main" val="20003"/>
                    </a:ext>
                  </a:extLst>
                </a:gridCol>
              </a:tblGrid>
              <a:tr h="665363">
                <a:tc>
                  <a:txBody>
                    <a:bodyPr/>
                    <a:lstStyle/>
                    <a:p>
                      <a:pPr algn="ctr"/>
                      <a:r>
                        <a:rPr lang="en-US" dirty="0"/>
                        <a:t>Research Study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Title of Research Study</a:t>
                      </a:r>
                    </a:p>
                  </a:txBody>
                  <a:tcPr anchor="ctr"/>
                </a:tc>
                <a:tc>
                  <a:txBody>
                    <a:bodyPr/>
                    <a:lstStyle/>
                    <a:p>
                      <a:pPr algn="ctr"/>
                      <a:r>
                        <a:rPr lang="en-US" dirty="0"/>
                        <a:t>Name of Researcher(s)</a:t>
                      </a:r>
                    </a:p>
                  </a:txBody>
                  <a:tcPr anchor="ctr"/>
                </a:tc>
                <a:tc>
                  <a:txBody>
                    <a:bodyPr/>
                    <a:lstStyle/>
                    <a:p>
                      <a:pPr algn="ctr"/>
                      <a:r>
                        <a:rPr lang="en-US" dirty="0"/>
                        <a:t>Institution </a:t>
                      </a:r>
                    </a:p>
                  </a:txBody>
                  <a:tcPr anchor="ctr"/>
                </a:tc>
                <a:extLst>
                  <a:ext uri="{0D108BD9-81ED-4DB2-BD59-A6C34878D82A}">
                    <a16:rowId xmlns:a16="http://schemas.microsoft.com/office/drawing/2014/main" val="10000"/>
                  </a:ext>
                </a:extLst>
              </a:tr>
              <a:tr h="3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Research Study</a:t>
                      </a:r>
                    </a:p>
                    <a:p>
                      <a:pPr algn="ctr"/>
                      <a:r>
                        <a:rPr lang="en-US" b="1" dirty="0"/>
                        <a:t> 1</a:t>
                      </a:r>
                    </a:p>
                  </a:txBody>
                  <a:tcPr anchor="ctr"/>
                </a:tc>
                <a:tc>
                  <a:txBody>
                    <a:bodyPr/>
                    <a:lstStyle/>
                    <a:p>
                      <a:pPr algn="ctr"/>
                      <a:r>
                        <a:rPr lang="en-US" sz="1800" i="1" dirty="0"/>
                        <a:t>Crime and Unemployment Despite Tory Denials</a:t>
                      </a:r>
                      <a:endParaRPr lang="en-US" dirty="0"/>
                    </a:p>
                  </a:txBody>
                  <a:tcPr anchor="ctr"/>
                </a:tc>
                <a:tc>
                  <a:txBody>
                    <a:bodyPr/>
                    <a:lstStyle/>
                    <a:p>
                      <a:pPr algn="ctr"/>
                      <a:r>
                        <a:rPr lang="en-US" sz="1800" dirty="0">
                          <a:solidFill>
                            <a:prstClr val="black"/>
                          </a:solidFill>
                        </a:rPr>
                        <a:t>David Dickinson</a:t>
                      </a:r>
                      <a:endParaRPr lang="en-US" dirty="0"/>
                    </a:p>
                  </a:txBody>
                  <a:tcPr anchor="ctr"/>
                </a:tc>
                <a:tc>
                  <a:txBody>
                    <a:bodyPr/>
                    <a:lstStyle/>
                    <a:p>
                      <a:pPr algn="ctr"/>
                      <a:r>
                        <a:rPr lang="en-US" dirty="0" err="1"/>
                        <a:t>Labour</a:t>
                      </a:r>
                      <a:r>
                        <a:rPr lang="en-US" baseline="0" dirty="0"/>
                        <a:t> </a:t>
                      </a:r>
                      <a:r>
                        <a:rPr lang="en-US" dirty="0"/>
                        <a:t>Institute for Public Policy Research</a:t>
                      </a:r>
                    </a:p>
                  </a:txBody>
                  <a:tcPr anchor="ctr"/>
                </a:tc>
                <a:extLst>
                  <a:ext uri="{0D108BD9-81ED-4DB2-BD59-A6C34878D82A}">
                    <a16:rowId xmlns:a16="http://schemas.microsoft.com/office/drawing/2014/main" val="10001"/>
                  </a:ext>
                </a:extLst>
              </a:tr>
              <a:tr h="3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Research Study</a:t>
                      </a:r>
                    </a:p>
                    <a:p>
                      <a:pPr algn="ctr"/>
                      <a:r>
                        <a:rPr lang="en-US" b="1" dirty="0"/>
                        <a:t> 2</a:t>
                      </a:r>
                    </a:p>
                  </a:txBody>
                  <a:tcPr anchor="ctr"/>
                </a:tc>
                <a:tc>
                  <a:txBody>
                    <a:bodyPr/>
                    <a:lstStyle/>
                    <a:p>
                      <a:pPr algn="ctr"/>
                      <a:r>
                        <a:rPr lang="en-US" sz="1800" dirty="0"/>
                        <a:t>Imprisoned Fathers and their Children: A Reflection on Two Decades of Research</a:t>
                      </a:r>
                      <a:endParaRPr lang="en-US" dirty="0"/>
                    </a:p>
                  </a:txBody>
                  <a:tcPr anchor="ctr"/>
                </a:tc>
                <a:tc>
                  <a:txBody>
                    <a:bodyPr/>
                    <a:lstStyle/>
                    <a:p>
                      <a:pPr algn="ctr"/>
                      <a:r>
                        <a:rPr lang="en-US" sz="1800" dirty="0"/>
                        <a:t>Gwyneth Boswell </a:t>
                      </a:r>
                      <a:endParaRPr lang="en-US" dirty="0"/>
                    </a:p>
                  </a:txBody>
                  <a:tcPr anchor="ctr"/>
                </a:tc>
                <a:tc>
                  <a:txBody>
                    <a:bodyPr/>
                    <a:lstStyle/>
                    <a:p>
                      <a:pPr algn="ctr"/>
                      <a:r>
                        <a:rPr lang="en-US" sz="1800" dirty="0"/>
                        <a:t>University of East Anglia</a:t>
                      </a:r>
                      <a:endParaRPr lang="en-US" dirty="0"/>
                    </a:p>
                  </a:txBody>
                  <a:tcPr anchor="ctr"/>
                </a:tc>
                <a:extLst>
                  <a:ext uri="{0D108BD9-81ED-4DB2-BD59-A6C34878D82A}">
                    <a16:rowId xmlns:a16="http://schemas.microsoft.com/office/drawing/2014/main" val="10002"/>
                  </a:ext>
                </a:extLst>
              </a:tr>
              <a:tr h="3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Research Study</a:t>
                      </a:r>
                    </a:p>
                    <a:p>
                      <a:pPr algn="ctr"/>
                      <a:r>
                        <a:rPr lang="en-US" b="1" baseline="0" dirty="0"/>
                        <a:t> 3</a:t>
                      </a:r>
                      <a:endParaRPr lang="en-US" b="1" dirty="0"/>
                    </a:p>
                  </a:txBody>
                  <a:tcPr anchor="ctr"/>
                </a:tc>
                <a:tc>
                  <a:txBody>
                    <a:bodyPr/>
                    <a:lstStyle/>
                    <a:p>
                      <a:pPr algn="ctr">
                        <a:lnSpc>
                          <a:spcPct val="150000"/>
                        </a:lnSpc>
                      </a:pPr>
                      <a:r>
                        <a:rPr lang="en-US" sz="1800" i="1" dirty="0"/>
                        <a:t>Massive Psychosocial Disorders in Young People</a:t>
                      </a:r>
                      <a:r>
                        <a:rPr lang="en-US" sz="1800" dirty="0"/>
                        <a:t> </a:t>
                      </a:r>
                      <a:endParaRPr lang="en-US" dirty="0"/>
                    </a:p>
                  </a:txBody>
                  <a:tcPr anchor="ctr"/>
                </a:tc>
                <a:tc>
                  <a:txBody>
                    <a:bodyPr/>
                    <a:lstStyle/>
                    <a:p>
                      <a:pPr algn="ctr">
                        <a:lnSpc>
                          <a:spcPct val="150000"/>
                        </a:lnSpc>
                      </a:pPr>
                      <a:r>
                        <a:rPr lang="en-US" sz="1800" dirty="0"/>
                        <a:t>- Sir Michael Rutter</a:t>
                      </a:r>
                    </a:p>
                    <a:p>
                      <a:pPr algn="ctr">
                        <a:lnSpc>
                          <a:spcPct val="150000"/>
                        </a:lnSpc>
                      </a:pPr>
                      <a:r>
                        <a:rPr lang="en-US" sz="1800" dirty="0"/>
                        <a:t>- Professor David Smith </a:t>
                      </a:r>
                      <a:endParaRPr lang="en-US" dirty="0"/>
                    </a:p>
                  </a:txBody>
                  <a:tcPr anchor="ctr"/>
                </a:tc>
                <a:tc>
                  <a:txBody>
                    <a:bodyPr/>
                    <a:lstStyle/>
                    <a:p>
                      <a:pPr algn="ctr"/>
                      <a:r>
                        <a:rPr lang="en-US" dirty="0"/>
                        <a:t>- Institute of Psychiatry at London University </a:t>
                      </a:r>
                    </a:p>
                    <a:p>
                      <a:pPr algn="ctr"/>
                      <a:r>
                        <a:rPr lang="en-US" dirty="0"/>
                        <a:t>- Edinburgh University</a:t>
                      </a:r>
                    </a:p>
                  </a:txBody>
                  <a:tcPr anchor="ctr"/>
                </a:tc>
                <a:extLst>
                  <a:ext uri="{0D108BD9-81ED-4DB2-BD59-A6C34878D82A}">
                    <a16:rowId xmlns:a16="http://schemas.microsoft.com/office/drawing/2014/main" val="10003"/>
                  </a:ext>
                </a:extLst>
              </a:tr>
            </a:tbl>
          </a:graphicData>
        </a:graphic>
      </p:graphicFrame>
      <p:sp>
        <p:nvSpPr>
          <p:cNvPr id="6" name="TextBox 5"/>
          <p:cNvSpPr txBox="1"/>
          <p:nvPr/>
        </p:nvSpPr>
        <p:spPr>
          <a:xfrm>
            <a:off x="8606118" y="843240"/>
            <a:ext cx="2931458" cy="380442"/>
          </a:xfrm>
          <a:prstGeom prst="rect">
            <a:avLst/>
          </a:prstGeom>
          <a:noFill/>
          <a:ln>
            <a:solidFill>
              <a:schemeClr val="tx1">
                <a:lumMod val="65000"/>
                <a:lumOff val="35000"/>
              </a:schemeClr>
            </a:solidFill>
          </a:ln>
        </p:spPr>
        <p:txBody>
          <a:bodyPr wrap="square" rtlCol="0">
            <a:spAutoFit/>
          </a:bodyPr>
          <a:lstStyle/>
          <a:p>
            <a:pPr algn="ctr"/>
            <a:r>
              <a:rPr lang="en-US" b="1" dirty="0">
                <a:solidFill>
                  <a:srgbClr val="FF0000"/>
                </a:solidFill>
              </a:rPr>
              <a:t>SUGGESTED ANSWERS</a:t>
            </a:r>
          </a:p>
        </p:txBody>
      </p:sp>
      <p:sp>
        <p:nvSpPr>
          <p:cNvPr id="7" name="Rectangle 6">
            <a:extLst>
              <a:ext uri="{FF2B5EF4-FFF2-40B4-BE49-F238E27FC236}">
                <a16:creationId xmlns:a16="http://schemas.microsoft.com/office/drawing/2014/main" id="{6284F246-14C3-4E0C-9F4B-5FE2DC91E917}"/>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9177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What causes crime?</a:t>
            </a:r>
            <a:endParaRPr lang="en-US" sz="3600" dirty="0">
              <a:solidFill>
                <a:srgbClr val="0070C0"/>
              </a:solidFill>
            </a:endParaRPr>
          </a:p>
        </p:txBody>
      </p:sp>
      <p:sp>
        <p:nvSpPr>
          <p:cNvPr id="8" name="Content Placeholder 2"/>
          <p:cNvSpPr txBox="1">
            <a:spLocks/>
          </p:cNvSpPr>
          <p:nvPr/>
        </p:nvSpPr>
        <p:spPr>
          <a:xfrm>
            <a:off x="735106" y="724089"/>
            <a:ext cx="10802469" cy="1736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a:buFont typeface="Arial" panose="020B0604020202020204" pitchFamily="34" charset="0"/>
              <a:buNone/>
            </a:pPr>
            <a:r>
              <a:rPr lang="en-US" sz="1800" dirty="0">
                <a:solidFill>
                  <a:prstClr val="black"/>
                </a:solidFill>
              </a:rPr>
              <a:t>Focus on the last paragraph in the text and try to answer the following two questions.</a:t>
            </a:r>
          </a:p>
          <a:p>
            <a:pPr marL="0" indent="0" algn="justLow">
              <a:lnSpc>
                <a:spcPct val="100000"/>
              </a:lnSpc>
              <a:spcBef>
                <a:spcPts val="600"/>
              </a:spcBef>
              <a:spcAft>
                <a:spcPts val="600"/>
              </a:spcAft>
              <a:buFont typeface="Arial" panose="020B0604020202020204" pitchFamily="34" charset="0"/>
              <a:buNone/>
            </a:pPr>
            <a:r>
              <a:rPr lang="en-US" sz="1800" dirty="0">
                <a:solidFill>
                  <a:prstClr val="black"/>
                </a:solidFill>
              </a:rPr>
              <a:t>1- In which research study was the British media interested the most?</a:t>
            </a:r>
          </a:p>
          <a:p>
            <a:pPr marL="0" indent="0" algn="justLow">
              <a:lnSpc>
                <a:spcPct val="100000"/>
              </a:lnSpc>
              <a:spcBef>
                <a:spcPts val="0"/>
              </a:spcBef>
              <a:buFont typeface="Arial" panose="020B0604020202020204" pitchFamily="34" charset="0"/>
              <a:buNone/>
            </a:pPr>
            <a:r>
              <a:rPr lang="en-US" sz="1800" dirty="0">
                <a:solidFill>
                  <a:prstClr val="black"/>
                </a:solidFill>
              </a:rPr>
              <a:t>-------------------------------------------------------------------------------------------------------------------------------------------------------- </a:t>
            </a:r>
          </a:p>
          <a:p>
            <a:pPr marL="0" indent="0" algn="justLow">
              <a:lnSpc>
                <a:spcPct val="100000"/>
              </a:lnSpc>
              <a:spcBef>
                <a:spcPts val="0"/>
              </a:spcBef>
              <a:buFont typeface="Arial" panose="020B0604020202020204" pitchFamily="34" charset="0"/>
              <a:buNone/>
            </a:pPr>
            <a:r>
              <a:rPr lang="en-US" sz="1800" dirty="0">
                <a:solidFill>
                  <a:prstClr val="black"/>
                </a:solidFill>
              </a:rPr>
              <a:t>2- What is special about this research study? </a:t>
            </a:r>
          </a:p>
          <a:p>
            <a:pPr marL="0" indent="0" algn="justLow">
              <a:lnSpc>
                <a:spcPct val="100000"/>
              </a:lnSpc>
              <a:spcBef>
                <a:spcPts val="0"/>
              </a:spcBef>
              <a:buFont typeface="Arial" panose="020B0604020202020204" pitchFamily="34" charset="0"/>
              <a:buNone/>
            </a:pPr>
            <a:r>
              <a:rPr lang="en-US" sz="1800" dirty="0">
                <a:solidFill>
                  <a:prstClr val="black"/>
                </a:solidFill>
              </a:rPr>
              <a:t>--------------------------------------------------------------------------------------------------------------------------------------------------------</a:t>
            </a:r>
          </a:p>
          <a:p>
            <a:pPr marL="0" indent="0" algn="justLow">
              <a:lnSpc>
                <a:spcPct val="100000"/>
              </a:lnSpc>
              <a:spcBef>
                <a:spcPts val="0"/>
              </a:spcBef>
              <a:buNone/>
            </a:pPr>
            <a:r>
              <a:rPr lang="en-US" sz="1800" dirty="0">
                <a:solidFill>
                  <a:prstClr val="black"/>
                </a:solidFill>
              </a:rPr>
              <a:t>3- Find words which mean the same as the given definitions below. Choose from the highlighted words in the text. </a:t>
            </a:r>
          </a:p>
        </p:txBody>
      </p:sp>
      <p:graphicFrame>
        <p:nvGraphicFramePr>
          <p:cNvPr id="3" name="Table 2"/>
          <p:cNvGraphicFramePr>
            <a:graphicFrameLocks noGrp="1"/>
          </p:cNvGraphicFramePr>
          <p:nvPr>
            <p:extLst>
              <p:ext uri="{D42A27DB-BD31-4B8C-83A1-F6EECF244321}">
                <p14:modId xmlns:p14="http://schemas.microsoft.com/office/powerpoint/2010/main" val="751488751"/>
              </p:ext>
            </p:extLst>
          </p:nvPr>
        </p:nvGraphicFramePr>
        <p:xfrm>
          <a:off x="828497" y="2709832"/>
          <a:ext cx="10709078" cy="3689230"/>
        </p:xfrm>
        <a:graphic>
          <a:graphicData uri="http://schemas.openxmlformats.org/drawingml/2006/table">
            <a:tbl>
              <a:tblPr firstRow="1" bandRow="1">
                <a:tableStyleId>{5C22544A-7EE6-4342-B048-85BDC9FD1C3A}</a:tableStyleId>
              </a:tblPr>
              <a:tblGrid>
                <a:gridCol w="5895032">
                  <a:extLst>
                    <a:ext uri="{9D8B030D-6E8A-4147-A177-3AD203B41FA5}">
                      <a16:colId xmlns:a16="http://schemas.microsoft.com/office/drawing/2014/main" val="20000"/>
                    </a:ext>
                  </a:extLst>
                </a:gridCol>
                <a:gridCol w="4814046">
                  <a:extLst>
                    <a:ext uri="{9D8B030D-6E8A-4147-A177-3AD203B41FA5}">
                      <a16:colId xmlns:a16="http://schemas.microsoft.com/office/drawing/2014/main" val="20001"/>
                    </a:ext>
                  </a:extLst>
                </a:gridCol>
              </a:tblGrid>
              <a:tr h="368923">
                <a:tc>
                  <a:txBody>
                    <a:bodyPr/>
                    <a:lstStyle/>
                    <a:p>
                      <a:r>
                        <a:rPr lang="en-US" dirty="0"/>
                        <a:t>Definitions</a:t>
                      </a:r>
                    </a:p>
                  </a:txBody>
                  <a:tcPr/>
                </a:tc>
                <a:tc>
                  <a:txBody>
                    <a:bodyPr/>
                    <a:lstStyle/>
                    <a:p>
                      <a:pPr algn="ctr"/>
                      <a:r>
                        <a:rPr lang="en-US" dirty="0"/>
                        <a:t>Words from the Text</a:t>
                      </a:r>
                    </a:p>
                  </a:txBody>
                  <a:tcPr/>
                </a:tc>
                <a:extLst>
                  <a:ext uri="{0D108BD9-81ED-4DB2-BD59-A6C34878D82A}">
                    <a16:rowId xmlns:a16="http://schemas.microsoft.com/office/drawing/2014/main" val="10000"/>
                  </a:ext>
                </a:extLst>
              </a:tr>
              <a:tr h="368923">
                <a:tc>
                  <a:txBody>
                    <a:bodyPr/>
                    <a:lstStyle/>
                    <a:p>
                      <a:r>
                        <a:rPr lang="en-US" dirty="0"/>
                        <a:t>to show or make something clear</a:t>
                      </a:r>
                    </a:p>
                  </a:txBody>
                  <a:tcPr/>
                </a:tc>
                <a:tc>
                  <a:txBody>
                    <a:bodyPr/>
                    <a:lstStyle/>
                    <a:p>
                      <a:pPr algn="ctr"/>
                      <a:r>
                        <a:rPr lang="en-US" dirty="0"/>
                        <a:t>………………………………………….</a:t>
                      </a:r>
                    </a:p>
                  </a:txBody>
                  <a:tcPr/>
                </a:tc>
                <a:extLst>
                  <a:ext uri="{0D108BD9-81ED-4DB2-BD59-A6C34878D82A}">
                    <a16:rowId xmlns:a16="http://schemas.microsoft.com/office/drawing/2014/main" val="10001"/>
                  </a:ext>
                </a:extLst>
              </a:tr>
              <a:tr h="368923">
                <a:tc>
                  <a:txBody>
                    <a:bodyPr/>
                    <a:lstStyle/>
                    <a:p>
                      <a:r>
                        <a:rPr lang="en-US" dirty="0"/>
                        <a:t>worrying</a:t>
                      </a:r>
                    </a:p>
                  </a:txBody>
                  <a:tcPr/>
                </a:tc>
                <a:tc>
                  <a:txBody>
                    <a:bodyPr/>
                    <a:lstStyle/>
                    <a:p>
                      <a:pPr algn="ctr"/>
                      <a:r>
                        <a:rPr lang="en-US"/>
                        <a:t>………………………………………….</a:t>
                      </a:r>
                      <a:endParaRPr lang="en-US" dirty="0"/>
                    </a:p>
                  </a:txBody>
                  <a:tcPr/>
                </a:tc>
                <a:extLst>
                  <a:ext uri="{0D108BD9-81ED-4DB2-BD59-A6C34878D82A}">
                    <a16:rowId xmlns:a16="http://schemas.microsoft.com/office/drawing/2014/main" val="10002"/>
                  </a:ext>
                </a:extLst>
              </a:tr>
              <a:tr h="368923">
                <a:tc>
                  <a:txBody>
                    <a:bodyPr/>
                    <a:lstStyle/>
                    <a:p>
                      <a:r>
                        <a:rPr lang="en-US" dirty="0"/>
                        <a:t>failure to work or function correctly</a:t>
                      </a:r>
                    </a:p>
                  </a:txBody>
                  <a:tcPr/>
                </a:tc>
                <a:tc>
                  <a:txBody>
                    <a:bodyPr/>
                    <a:lstStyle/>
                    <a:p>
                      <a:pPr algn="ctr"/>
                      <a:r>
                        <a:rPr lang="en-US"/>
                        <a:t>………………………………………….</a:t>
                      </a:r>
                      <a:endParaRPr lang="en-US" dirty="0"/>
                    </a:p>
                  </a:txBody>
                  <a:tcPr/>
                </a:tc>
                <a:extLst>
                  <a:ext uri="{0D108BD9-81ED-4DB2-BD59-A6C34878D82A}">
                    <a16:rowId xmlns:a16="http://schemas.microsoft.com/office/drawing/2014/main" val="10003"/>
                  </a:ext>
                </a:extLst>
              </a:tr>
              <a:tr h="368923">
                <a:tc>
                  <a:txBody>
                    <a:bodyPr/>
                    <a:lstStyle/>
                    <a:p>
                      <a:r>
                        <a:rPr lang="en-US" dirty="0"/>
                        <a:t>a sudden and usually large increase in something</a:t>
                      </a:r>
                    </a:p>
                  </a:txBody>
                  <a:tcPr/>
                </a:tc>
                <a:tc>
                  <a:txBody>
                    <a:bodyPr/>
                    <a:lstStyle/>
                    <a:p>
                      <a:pPr algn="ctr"/>
                      <a:r>
                        <a:rPr lang="en-US"/>
                        <a:t>………………………………………….</a:t>
                      </a:r>
                      <a:endParaRPr lang="en-US" dirty="0"/>
                    </a:p>
                  </a:txBody>
                  <a:tcPr/>
                </a:tc>
                <a:extLst>
                  <a:ext uri="{0D108BD9-81ED-4DB2-BD59-A6C34878D82A}">
                    <a16:rowId xmlns:a16="http://schemas.microsoft.com/office/drawing/2014/main" val="10004"/>
                  </a:ext>
                </a:extLst>
              </a:tr>
              <a:tr h="368923">
                <a:tc>
                  <a:txBody>
                    <a:bodyPr/>
                    <a:lstStyle/>
                    <a:p>
                      <a:r>
                        <a:rPr lang="en-US" dirty="0"/>
                        <a:t>results </a:t>
                      </a:r>
                    </a:p>
                  </a:txBody>
                  <a:tcPr/>
                </a:tc>
                <a:tc>
                  <a:txBody>
                    <a:bodyPr/>
                    <a:lstStyle/>
                    <a:p>
                      <a:pPr algn="ctr"/>
                      <a:r>
                        <a:rPr lang="en-US"/>
                        <a:t>………………………………………….</a:t>
                      </a:r>
                      <a:endParaRPr lang="en-US" dirty="0"/>
                    </a:p>
                  </a:txBody>
                  <a:tcPr/>
                </a:tc>
                <a:extLst>
                  <a:ext uri="{0D108BD9-81ED-4DB2-BD59-A6C34878D82A}">
                    <a16:rowId xmlns:a16="http://schemas.microsoft.com/office/drawing/2014/main" val="10005"/>
                  </a:ext>
                </a:extLst>
              </a:tr>
              <a:tr h="368923">
                <a:tc>
                  <a:txBody>
                    <a:bodyPr/>
                    <a:lstStyle/>
                    <a:p>
                      <a:r>
                        <a:rPr lang="en-US" dirty="0"/>
                        <a:t>important or serious</a:t>
                      </a:r>
                    </a:p>
                  </a:txBody>
                  <a:tcPr/>
                </a:tc>
                <a:tc>
                  <a:txBody>
                    <a:bodyPr/>
                    <a:lstStyle/>
                    <a:p>
                      <a:pPr algn="ctr"/>
                      <a:r>
                        <a:rPr lang="en-US"/>
                        <a:t>………………………………………….</a:t>
                      </a:r>
                      <a:endParaRPr lang="en-US" dirty="0"/>
                    </a:p>
                  </a:txBody>
                  <a:tcPr/>
                </a:tc>
                <a:extLst>
                  <a:ext uri="{0D108BD9-81ED-4DB2-BD59-A6C34878D82A}">
                    <a16:rowId xmlns:a16="http://schemas.microsoft.com/office/drawing/2014/main" val="10006"/>
                  </a:ext>
                </a:extLst>
              </a:tr>
              <a:tr h="368923">
                <a:tc>
                  <a:txBody>
                    <a:bodyPr/>
                    <a:lstStyle/>
                    <a:p>
                      <a:r>
                        <a:rPr lang="en-US" dirty="0"/>
                        <a:t>when something becomes less important</a:t>
                      </a:r>
                    </a:p>
                  </a:txBody>
                  <a:tcPr/>
                </a:tc>
                <a:tc>
                  <a:txBody>
                    <a:bodyPr/>
                    <a:lstStyle/>
                    <a:p>
                      <a:pPr algn="ctr"/>
                      <a:r>
                        <a:rPr lang="en-US"/>
                        <a:t>………………………………………….</a:t>
                      </a:r>
                      <a:endParaRPr lang="en-US" dirty="0"/>
                    </a:p>
                  </a:txBody>
                  <a:tcPr/>
                </a:tc>
                <a:extLst>
                  <a:ext uri="{0D108BD9-81ED-4DB2-BD59-A6C34878D82A}">
                    <a16:rowId xmlns:a16="http://schemas.microsoft.com/office/drawing/2014/main" val="10007"/>
                  </a:ext>
                </a:extLst>
              </a:tr>
              <a:tr h="368923">
                <a:tc>
                  <a:txBody>
                    <a:bodyPr/>
                    <a:lstStyle/>
                    <a:p>
                      <a:r>
                        <a:rPr lang="en-US" dirty="0"/>
                        <a:t>anything that helps to prove that something is or is not true</a:t>
                      </a:r>
                    </a:p>
                  </a:txBody>
                  <a:tcPr/>
                </a:tc>
                <a:tc>
                  <a:txBody>
                    <a:bodyPr/>
                    <a:lstStyle/>
                    <a:p>
                      <a:pPr algn="ctr"/>
                      <a:r>
                        <a:rPr lang="en-US" dirty="0"/>
                        <a:t>………………………………………….</a:t>
                      </a:r>
                    </a:p>
                  </a:txBody>
                  <a:tcPr/>
                </a:tc>
                <a:extLst>
                  <a:ext uri="{0D108BD9-81ED-4DB2-BD59-A6C34878D82A}">
                    <a16:rowId xmlns:a16="http://schemas.microsoft.com/office/drawing/2014/main" val="10008"/>
                  </a:ext>
                </a:extLst>
              </a:tr>
              <a:tr h="368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a:t>
                      </a:r>
                      <a:r>
                        <a:rPr lang="en-US" dirty="0"/>
                        <a:t>things you need in order to live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2C0D82BC-9840-421E-882D-E5AF25D21FCE}"/>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4081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What causes crime?</a:t>
            </a:r>
            <a:endParaRPr lang="en-US" sz="3600" dirty="0">
              <a:solidFill>
                <a:srgbClr val="0070C0"/>
              </a:solidFill>
            </a:endParaRPr>
          </a:p>
        </p:txBody>
      </p:sp>
      <p:sp>
        <p:nvSpPr>
          <p:cNvPr id="8" name="Content Placeholder 2"/>
          <p:cNvSpPr txBox="1">
            <a:spLocks/>
          </p:cNvSpPr>
          <p:nvPr/>
        </p:nvSpPr>
        <p:spPr>
          <a:xfrm>
            <a:off x="735106" y="724088"/>
            <a:ext cx="10802469" cy="56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a:buFont typeface="Arial" panose="020B0604020202020204" pitchFamily="34" charset="0"/>
              <a:buNone/>
            </a:pPr>
            <a:r>
              <a:rPr lang="en-US" sz="1800" dirty="0">
                <a:solidFill>
                  <a:prstClr val="black"/>
                </a:solidFill>
              </a:rPr>
              <a:t>The past few weeks have seen the publication of three </a:t>
            </a:r>
            <a:r>
              <a:rPr lang="en-US" sz="1800" dirty="0">
                <a:solidFill>
                  <a:srgbClr val="FF0000"/>
                </a:solidFill>
              </a:rPr>
              <a:t>heavyweight</a:t>
            </a:r>
            <a:r>
              <a:rPr lang="en-US" sz="1800" dirty="0">
                <a:solidFill>
                  <a:prstClr val="black"/>
                </a:solidFill>
              </a:rPr>
              <a:t> academic studies on the causes of crime and social </a:t>
            </a:r>
            <a:r>
              <a:rPr lang="en-US" sz="1800" dirty="0">
                <a:solidFill>
                  <a:srgbClr val="FF0000"/>
                </a:solidFill>
              </a:rPr>
              <a:t>breakdown</a:t>
            </a:r>
            <a:r>
              <a:rPr lang="en-US" sz="1800" dirty="0">
                <a:solidFill>
                  <a:prstClr val="black"/>
                </a:solidFill>
              </a:rPr>
              <a:t> in Britain. The findings have been met with very different receptions.</a:t>
            </a:r>
          </a:p>
          <a:p>
            <a:pPr marL="0" indent="0" algn="justLow">
              <a:buFont typeface="Arial" panose="020B0604020202020204" pitchFamily="34" charset="0"/>
              <a:buNone/>
            </a:pPr>
            <a:r>
              <a:rPr lang="en-US" sz="1800" dirty="0">
                <a:solidFill>
                  <a:prstClr val="black"/>
                </a:solidFill>
              </a:rPr>
              <a:t>The first research study, </a:t>
            </a:r>
            <a:r>
              <a:rPr lang="en-US" sz="1800" i="1" dirty="0">
                <a:solidFill>
                  <a:prstClr val="black"/>
                </a:solidFill>
              </a:rPr>
              <a:t>Crime and Unemployment Despite Denials, </a:t>
            </a:r>
            <a:r>
              <a:rPr lang="en-US" sz="1800" dirty="0">
                <a:solidFill>
                  <a:prstClr val="black"/>
                </a:solidFill>
              </a:rPr>
              <a:t>suggested that the rise in crime over the past 20 years is very closely connected with the </a:t>
            </a:r>
            <a:r>
              <a:rPr lang="en-US" sz="1800" dirty="0">
                <a:solidFill>
                  <a:srgbClr val="FF0000"/>
                </a:solidFill>
              </a:rPr>
              <a:t>upsurge</a:t>
            </a:r>
            <a:r>
              <a:rPr lang="en-US" sz="1800" dirty="0">
                <a:solidFill>
                  <a:prstClr val="black"/>
                </a:solidFill>
              </a:rPr>
              <a:t> in mass unemployment. The work of David Dickinson, an economist writing for the </a:t>
            </a:r>
            <a:r>
              <a:rPr lang="en-US" sz="1800" dirty="0" err="1">
                <a:solidFill>
                  <a:prstClr val="black"/>
                </a:solidFill>
              </a:rPr>
              <a:t>Labour</a:t>
            </a:r>
            <a:r>
              <a:rPr lang="en-US" sz="1800" dirty="0">
                <a:solidFill>
                  <a:prstClr val="black"/>
                </a:solidFill>
              </a:rPr>
              <a:t> Institute for Public Policy Research, examined long-term trends in great detail and, among many other things, </a:t>
            </a:r>
            <a:r>
              <a:rPr lang="en-US" sz="1800" dirty="0">
                <a:solidFill>
                  <a:srgbClr val="FF0000"/>
                </a:solidFill>
              </a:rPr>
              <a:t>demonstrated</a:t>
            </a:r>
            <a:r>
              <a:rPr lang="en-US" sz="1800" dirty="0">
                <a:solidFill>
                  <a:prstClr val="black"/>
                </a:solidFill>
              </a:rPr>
              <a:t> the simple fact that most criminals are unemployed.</a:t>
            </a:r>
          </a:p>
          <a:p>
            <a:pPr marL="0" indent="0" algn="justLow">
              <a:buFont typeface="Arial" panose="020B0604020202020204" pitchFamily="34" charset="0"/>
              <a:buNone/>
            </a:pPr>
            <a:r>
              <a:rPr lang="en-US" sz="1800" dirty="0">
                <a:solidFill>
                  <a:prstClr val="black"/>
                </a:solidFill>
              </a:rPr>
              <a:t>The second study, Imprisoned Fathers and their Children: A Reflection on Two Decades of Research, by Gwyneth Boswell of the University of East Anglia, reported on the backgrounds of children who commit crimes. Again the picture was </a:t>
            </a:r>
            <a:r>
              <a:rPr lang="en-US" sz="1800" dirty="0">
                <a:solidFill>
                  <a:srgbClr val="FF0000"/>
                </a:solidFill>
              </a:rPr>
              <a:t>grim</a:t>
            </a:r>
            <a:r>
              <a:rPr lang="en-US" sz="1800" dirty="0">
                <a:solidFill>
                  <a:prstClr val="black"/>
                </a:solidFill>
              </a:rPr>
              <a:t>. After looking at 250 juveniles in prison or in care for the most serious crimes, Dr. Boswell found out that 40 per cent had been beaten and bullied before they turned to crime.</a:t>
            </a:r>
          </a:p>
          <a:p>
            <a:pPr marL="0" indent="0" algn="justLow">
              <a:buFont typeface="Arial" panose="020B0604020202020204" pitchFamily="34" charset="0"/>
              <a:buNone/>
            </a:pPr>
            <a:r>
              <a:rPr lang="en-US" sz="1800" dirty="0">
                <a:solidFill>
                  <a:prstClr val="black"/>
                </a:solidFill>
              </a:rPr>
              <a:t>The third study was the </a:t>
            </a:r>
            <a:r>
              <a:rPr lang="en-US" sz="1800" i="1" dirty="0">
                <a:solidFill>
                  <a:prstClr val="black"/>
                </a:solidFill>
              </a:rPr>
              <a:t>Massive Psychosocial Disorders in Young People</a:t>
            </a:r>
            <a:r>
              <a:rPr lang="en-US" sz="1800" dirty="0">
                <a:solidFill>
                  <a:prstClr val="black"/>
                </a:solidFill>
              </a:rPr>
              <a:t> published by Sir Michael Rutter of the Institute of Psychiatry at London University and Professor David Smith of Edinburgh University. Their </a:t>
            </a:r>
            <a:r>
              <a:rPr lang="en-US" sz="1800" dirty="0">
                <a:solidFill>
                  <a:srgbClr val="FF0000"/>
                </a:solidFill>
              </a:rPr>
              <a:t>findings</a:t>
            </a:r>
            <a:r>
              <a:rPr lang="en-US" sz="1800" dirty="0">
                <a:solidFill>
                  <a:prstClr val="black"/>
                </a:solidFill>
              </a:rPr>
              <a:t> were radically different. Forget about poverty and bullying, they seemed to say, the real causes of crimes, as forms of social and psychological disorders, were the </a:t>
            </a:r>
            <a:r>
              <a:rPr lang="en-US" sz="1800" dirty="0">
                <a:solidFill>
                  <a:srgbClr val="FF0000"/>
                </a:solidFill>
              </a:rPr>
              <a:t>decline</a:t>
            </a:r>
            <a:r>
              <a:rPr lang="en-US" sz="1800" dirty="0">
                <a:solidFill>
                  <a:prstClr val="black"/>
                </a:solidFill>
              </a:rPr>
              <a:t> in morals and upsurge in personal freedom and selfishness in the last few decades.</a:t>
            </a:r>
          </a:p>
          <a:p>
            <a:pPr marL="0" indent="0" algn="justLow">
              <a:buFont typeface="Arial" panose="020B0604020202020204" pitchFamily="34" charset="0"/>
              <a:buNone/>
            </a:pPr>
            <a:r>
              <a:rPr lang="en-US" sz="1800" dirty="0">
                <a:solidFill>
                  <a:prstClr val="black"/>
                </a:solidFill>
              </a:rPr>
              <a:t>It should come as no surprise that, of the three studies, it was the Rutter-Smith report that received all the attention from the British media. It was the one that challenged an idea that seems both natural and sensible to most of us: that need causes crime as well as greed. When people find that they are unable to afford </a:t>
            </a:r>
            <a:r>
              <a:rPr lang="en-US" sz="1800" dirty="0">
                <a:solidFill>
                  <a:srgbClr val="FF0000"/>
                </a:solidFill>
              </a:rPr>
              <a:t>necessities</a:t>
            </a:r>
            <a:r>
              <a:rPr lang="en-US" sz="1800" dirty="0">
                <a:solidFill>
                  <a:prstClr val="black"/>
                </a:solidFill>
              </a:rPr>
              <a:t>, or luxuries, they are more likely to be tempted to steal. Against this background, the </a:t>
            </a:r>
            <a:r>
              <a:rPr lang="en-US" sz="1800" dirty="0">
                <a:solidFill>
                  <a:srgbClr val="FF0000"/>
                </a:solidFill>
              </a:rPr>
              <a:t>evidence</a:t>
            </a:r>
            <a:r>
              <a:rPr lang="en-US" sz="1800" dirty="0">
                <a:solidFill>
                  <a:prstClr val="black"/>
                </a:solidFill>
              </a:rPr>
              <a:t> collected by Rutter-Smith clearly suggests that a country's morals determine whether it is a happy and safe place to live or not.</a:t>
            </a:r>
          </a:p>
        </p:txBody>
      </p:sp>
      <p:sp>
        <p:nvSpPr>
          <p:cNvPr id="6" name="Rectangle 5">
            <a:extLst>
              <a:ext uri="{FF2B5EF4-FFF2-40B4-BE49-F238E27FC236}">
                <a16:creationId xmlns:a16="http://schemas.microsoft.com/office/drawing/2014/main" id="{8DC03A65-ECCC-4C69-9AE6-09F322D72C36}"/>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3599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What causes crime?</a:t>
            </a:r>
            <a:endParaRPr lang="en-US" sz="3600" dirty="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70280284"/>
              </p:ext>
            </p:extLst>
          </p:nvPr>
        </p:nvGraphicFramePr>
        <p:xfrm>
          <a:off x="828497" y="2709832"/>
          <a:ext cx="10709078" cy="3689230"/>
        </p:xfrm>
        <a:graphic>
          <a:graphicData uri="http://schemas.openxmlformats.org/drawingml/2006/table">
            <a:tbl>
              <a:tblPr firstRow="1" bandRow="1">
                <a:tableStyleId>{5C22544A-7EE6-4342-B048-85BDC9FD1C3A}</a:tableStyleId>
              </a:tblPr>
              <a:tblGrid>
                <a:gridCol w="5895032">
                  <a:extLst>
                    <a:ext uri="{9D8B030D-6E8A-4147-A177-3AD203B41FA5}">
                      <a16:colId xmlns:a16="http://schemas.microsoft.com/office/drawing/2014/main" val="20000"/>
                    </a:ext>
                  </a:extLst>
                </a:gridCol>
                <a:gridCol w="4814046">
                  <a:extLst>
                    <a:ext uri="{9D8B030D-6E8A-4147-A177-3AD203B41FA5}">
                      <a16:colId xmlns:a16="http://schemas.microsoft.com/office/drawing/2014/main" val="20001"/>
                    </a:ext>
                  </a:extLst>
                </a:gridCol>
              </a:tblGrid>
              <a:tr h="368923">
                <a:tc>
                  <a:txBody>
                    <a:bodyPr/>
                    <a:lstStyle/>
                    <a:p>
                      <a:r>
                        <a:rPr lang="en-US" dirty="0"/>
                        <a:t>Definitions</a:t>
                      </a:r>
                    </a:p>
                  </a:txBody>
                  <a:tcPr/>
                </a:tc>
                <a:tc>
                  <a:txBody>
                    <a:bodyPr/>
                    <a:lstStyle/>
                    <a:p>
                      <a:pPr algn="ctr"/>
                      <a:r>
                        <a:rPr lang="en-US" dirty="0"/>
                        <a:t>Words from the Text</a:t>
                      </a:r>
                    </a:p>
                  </a:txBody>
                  <a:tcPr/>
                </a:tc>
                <a:extLst>
                  <a:ext uri="{0D108BD9-81ED-4DB2-BD59-A6C34878D82A}">
                    <a16:rowId xmlns:a16="http://schemas.microsoft.com/office/drawing/2014/main" val="10000"/>
                  </a:ext>
                </a:extLst>
              </a:tr>
              <a:tr h="368923">
                <a:tc>
                  <a:txBody>
                    <a:bodyPr/>
                    <a:lstStyle/>
                    <a:p>
                      <a:r>
                        <a:rPr lang="en-US" dirty="0"/>
                        <a:t>to show or make something clear</a:t>
                      </a:r>
                    </a:p>
                  </a:txBody>
                  <a:tcPr/>
                </a:tc>
                <a:tc>
                  <a:txBody>
                    <a:bodyPr/>
                    <a:lstStyle/>
                    <a:p>
                      <a:pPr algn="ctr"/>
                      <a:r>
                        <a:rPr lang="en-US" dirty="0">
                          <a:solidFill>
                            <a:srgbClr val="FF0000"/>
                          </a:solidFill>
                        </a:rPr>
                        <a:t>demonstrate</a:t>
                      </a:r>
                    </a:p>
                  </a:txBody>
                  <a:tcPr/>
                </a:tc>
                <a:extLst>
                  <a:ext uri="{0D108BD9-81ED-4DB2-BD59-A6C34878D82A}">
                    <a16:rowId xmlns:a16="http://schemas.microsoft.com/office/drawing/2014/main" val="10001"/>
                  </a:ext>
                </a:extLst>
              </a:tr>
              <a:tr h="368923">
                <a:tc>
                  <a:txBody>
                    <a:bodyPr/>
                    <a:lstStyle/>
                    <a:p>
                      <a:r>
                        <a:rPr lang="en-US" dirty="0"/>
                        <a:t>worrying</a:t>
                      </a:r>
                    </a:p>
                  </a:txBody>
                  <a:tcPr/>
                </a:tc>
                <a:tc>
                  <a:txBody>
                    <a:bodyPr/>
                    <a:lstStyle/>
                    <a:p>
                      <a:pPr algn="ctr"/>
                      <a:r>
                        <a:rPr lang="en-US" dirty="0">
                          <a:solidFill>
                            <a:srgbClr val="FF0000"/>
                          </a:solidFill>
                        </a:rPr>
                        <a:t>grim</a:t>
                      </a:r>
                    </a:p>
                  </a:txBody>
                  <a:tcPr/>
                </a:tc>
                <a:extLst>
                  <a:ext uri="{0D108BD9-81ED-4DB2-BD59-A6C34878D82A}">
                    <a16:rowId xmlns:a16="http://schemas.microsoft.com/office/drawing/2014/main" val="10002"/>
                  </a:ext>
                </a:extLst>
              </a:tr>
              <a:tr h="368923">
                <a:tc>
                  <a:txBody>
                    <a:bodyPr/>
                    <a:lstStyle/>
                    <a:p>
                      <a:r>
                        <a:rPr lang="en-US" dirty="0"/>
                        <a:t>failure to work or function correctly</a:t>
                      </a:r>
                    </a:p>
                  </a:txBody>
                  <a:tcPr/>
                </a:tc>
                <a:tc>
                  <a:txBody>
                    <a:bodyPr/>
                    <a:lstStyle/>
                    <a:p>
                      <a:pPr algn="ctr"/>
                      <a:r>
                        <a:rPr lang="en-US" dirty="0">
                          <a:solidFill>
                            <a:srgbClr val="FF0000"/>
                          </a:solidFill>
                        </a:rPr>
                        <a:t>breakdown</a:t>
                      </a:r>
                    </a:p>
                  </a:txBody>
                  <a:tcPr/>
                </a:tc>
                <a:extLst>
                  <a:ext uri="{0D108BD9-81ED-4DB2-BD59-A6C34878D82A}">
                    <a16:rowId xmlns:a16="http://schemas.microsoft.com/office/drawing/2014/main" val="10003"/>
                  </a:ext>
                </a:extLst>
              </a:tr>
              <a:tr h="368923">
                <a:tc>
                  <a:txBody>
                    <a:bodyPr/>
                    <a:lstStyle/>
                    <a:p>
                      <a:r>
                        <a:rPr lang="en-US" dirty="0"/>
                        <a:t>a sudden and usually large increase in something</a:t>
                      </a:r>
                    </a:p>
                  </a:txBody>
                  <a:tcPr/>
                </a:tc>
                <a:tc>
                  <a:txBody>
                    <a:bodyPr/>
                    <a:lstStyle/>
                    <a:p>
                      <a:pPr algn="ctr"/>
                      <a:r>
                        <a:rPr lang="en-US" dirty="0">
                          <a:solidFill>
                            <a:srgbClr val="FF0000"/>
                          </a:solidFill>
                        </a:rPr>
                        <a:t>upsurge</a:t>
                      </a:r>
                    </a:p>
                  </a:txBody>
                  <a:tcPr/>
                </a:tc>
                <a:extLst>
                  <a:ext uri="{0D108BD9-81ED-4DB2-BD59-A6C34878D82A}">
                    <a16:rowId xmlns:a16="http://schemas.microsoft.com/office/drawing/2014/main" val="10004"/>
                  </a:ext>
                </a:extLst>
              </a:tr>
              <a:tr h="368923">
                <a:tc>
                  <a:txBody>
                    <a:bodyPr/>
                    <a:lstStyle/>
                    <a:p>
                      <a:r>
                        <a:rPr lang="en-US" dirty="0"/>
                        <a:t>results </a:t>
                      </a:r>
                    </a:p>
                  </a:txBody>
                  <a:tcPr/>
                </a:tc>
                <a:tc>
                  <a:txBody>
                    <a:bodyPr/>
                    <a:lstStyle/>
                    <a:p>
                      <a:pPr algn="ctr"/>
                      <a:r>
                        <a:rPr lang="en-US" sz="1800" dirty="0">
                          <a:solidFill>
                            <a:srgbClr val="FF0000"/>
                          </a:solidFill>
                        </a:rPr>
                        <a:t>findings </a:t>
                      </a:r>
                      <a:endParaRPr lang="en-US" dirty="0">
                        <a:solidFill>
                          <a:srgbClr val="FF0000"/>
                        </a:solidFill>
                      </a:endParaRPr>
                    </a:p>
                  </a:txBody>
                  <a:tcPr/>
                </a:tc>
                <a:extLst>
                  <a:ext uri="{0D108BD9-81ED-4DB2-BD59-A6C34878D82A}">
                    <a16:rowId xmlns:a16="http://schemas.microsoft.com/office/drawing/2014/main" val="10005"/>
                  </a:ext>
                </a:extLst>
              </a:tr>
              <a:tr h="368923">
                <a:tc>
                  <a:txBody>
                    <a:bodyPr/>
                    <a:lstStyle/>
                    <a:p>
                      <a:r>
                        <a:rPr lang="en-US" dirty="0"/>
                        <a:t>important or serious</a:t>
                      </a:r>
                    </a:p>
                  </a:txBody>
                  <a:tcPr/>
                </a:tc>
                <a:tc>
                  <a:txBody>
                    <a:bodyPr/>
                    <a:lstStyle/>
                    <a:p>
                      <a:pPr algn="ctr"/>
                      <a:r>
                        <a:rPr lang="en-US" dirty="0">
                          <a:solidFill>
                            <a:srgbClr val="FF0000"/>
                          </a:solidFill>
                        </a:rPr>
                        <a:t>heavyweight</a:t>
                      </a:r>
                    </a:p>
                  </a:txBody>
                  <a:tcPr/>
                </a:tc>
                <a:extLst>
                  <a:ext uri="{0D108BD9-81ED-4DB2-BD59-A6C34878D82A}">
                    <a16:rowId xmlns:a16="http://schemas.microsoft.com/office/drawing/2014/main" val="10006"/>
                  </a:ext>
                </a:extLst>
              </a:tr>
              <a:tr h="368923">
                <a:tc>
                  <a:txBody>
                    <a:bodyPr/>
                    <a:lstStyle/>
                    <a:p>
                      <a:r>
                        <a:rPr lang="en-US" dirty="0"/>
                        <a:t>when something becomes less important</a:t>
                      </a:r>
                    </a:p>
                  </a:txBody>
                  <a:tcPr/>
                </a:tc>
                <a:tc>
                  <a:txBody>
                    <a:bodyPr/>
                    <a:lstStyle/>
                    <a:p>
                      <a:pPr algn="ctr"/>
                      <a:r>
                        <a:rPr lang="en-US" dirty="0">
                          <a:solidFill>
                            <a:srgbClr val="FF0000"/>
                          </a:solidFill>
                        </a:rPr>
                        <a:t>decline</a:t>
                      </a:r>
                    </a:p>
                  </a:txBody>
                  <a:tcPr/>
                </a:tc>
                <a:extLst>
                  <a:ext uri="{0D108BD9-81ED-4DB2-BD59-A6C34878D82A}">
                    <a16:rowId xmlns:a16="http://schemas.microsoft.com/office/drawing/2014/main" val="10007"/>
                  </a:ext>
                </a:extLst>
              </a:tr>
              <a:tr h="368923">
                <a:tc>
                  <a:txBody>
                    <a:bodyPr/>
                    <a:lstStyle/>
                    <a:p>
                      <a:r>
                        <a:rPr lang="en-US" dirty="0"/>
                        <a:t>anything that helps to prove that something is or is not true</a:t>
                      </a:r>
                    </a:p>
                  </a:txBody>
                  <a:tcPr/>
                </a:tc>
                <a:tc>
                  <a:txBody>
                    <a:bodyPr/>
                    <a:lstStyle/>
                    <a:p>
                      <a:pPr algn="ctr"/>
                      <a:r>
                        <a:rPr lang="en-US" dirty="0">
                          <a:solidFill>
                            <a:srgbClr val="FF0000"/>
                          </a:solidFill>
                        </a:rPr>
                        <a:t>evidence</a:t>
                      </a:r>
                    </a:p>
                  </a:txBody>
                  <a:tcPr/>
                </a:tc>
                <a:extLst>
                  <a:ext uri="{0D108BD9-81ED-4DB2-BD59-A6C34878D82A}">
                    <a16:rowId xmlns:a16="http://schemas.microsoft.com/office/drawing/2014/main" val="10008"/>
                  </a:ext>
                </a:extLst>
              </a:tr>
              <a:tr h="368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a:t>
                      </a:r>
                      <a:r>
                        <a:rPr lang="en-US" dirty="0"/>
                        <a:t>things you need in order to live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effectLst/>
                          <a:latin typeface="+mn-lt"/>
                          <a:ea typeface="+mn-ea"/>
                          <a:cs typeface="+mn-cs"/>
                        </a:rPr>
                        <a:t>necessities</a:t>
                      </a:r>
                      <a:endParaRPr lang="en-US" dirty="0">
                        <a:solidFill>
                          <a:srgbClr val="FF0000"/>
                        </a:solidFill>
                      </a:endParaRPr>
                    </a:p>
                  </a:txBody>
                  <a:tcPr/>
                </a:tc>
                <a:extLst>
                  <a:ext uri="{0D108BD9-81ED-4DB2-BD59-A6C34878D82A}">
                    <a16:rowId xmlns:a16="http://schemas.microsoft.com/office/drawing/2014/main" val="10009"/>
                  </a:ext>
                </a:extLst>
              </a:tr>
            </a:tbl>
          </a:graphicData>
        </a:graphic>
      </p:graphicFrame>
      <p:sp>
        <p:nvSpPr>
          <p:cNvPr id="6" name="Content Placeholder 2"/>
          <p:cNvSpPr txBox="1">
            <a:spLocks/>
          </p:cNvSpPr>
          <p:nvPr/>
        </p:nvSpPr>
        <p:spPr>
          <a:xfrm>
            <a:off x="735106" y="724088"/>
            <a:ext cx="10883153" cy="21804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a:lnSpc>
                <a:spcPct val="100000"/>
              </a:lnSpc>
              <a:spcBef>
                <a:spcPts val="0"/>
              </a:spcBef>
              <a:buFont typeface="Arial" panose="020B0604020202020204" pitchFamily="34" charset="0"/>
              <a:buNone/>
            </a:pPr>
            <a:r>
              <a:rPr lang="en-US" sz="1800" dirty="0">
                <a:solidFill>
                  <a:prstClr val="black"/>
                </a:solidFill>
              </a:rPr>
              <a:t>Focus on the last paragraph in the text and try to answer the following questions.</a:t>
            </a:r>
          </a:p>
          <a:p>
            <a:pPr marL="0" indent="0" algn="justLow">
              <a:lnSpc>
                <a:spcPct val="100000"/>
              </a:lnSpc>
              <a:spcBef>
                <a:spcPts val="0"/>
              </a:spcBef>
              <a:buFont typeface="Arial" panose="020B0604020202020204" pitchFamily="34" charset="0"/>
              <a:buNone/>
            </a:pPr>
            <a:r>
              <a:rPr lang="en-US" sz="1800" dirty="0">
                <a:solidFill>
                  <a:prstClr val="black"/>
                </a:solidFill>
              </a:rPr>
              <a:t>1- In which research study was the British media interested the most?</a:t>
            </a:r>
          </a:p>
          <a:p>
            <a:pPr marL="0" indent="0" algn="justLow">
              <a:lnSpc>
                <a:spcPct val="100000"/>
              </a:lnSpc>
              <a:spcBef>
                <a:spcPts val="0"/>
              </a:spcBef>
              <a:buNone/>
            </a:pPr>
            <a:r>
              <a:rPr lang="en-US" sz="1800" dirty="0">
                <a:solidFill>
                  <a:srgbClr val="FF0000"/>
                </a:solidFill>
              </a:rPr>
              <a:t>The British media was mainly interested in the Rutter-Smith research study. </a:t>
            </a:r>
          </a:p>
          <a:p>
            <a:pPr marL="0" indent="0" algn="justLow">
              <a:lnSpc>
                <a:spcPct val="100000"/>
              </a:lnSpc>
              <a:spcBef>
                <a:spcPts val="0"/>
              </a:spcBef>
              <a:buFont typeface="Arial" panose="020B0604020202020204" pitchFamily="34" charset="0"/>
              <a:buNone/>
            </a:pPr>
            <a:r>
              <a:rPr lang="en-US" sz="1800" dirty="0">
                <a:solidFill>
                  <a:prstClr val="black"/>
                </a:solidFill>
              </a:rPr>
              <a:t>2- What is special about this research study? </a:t>
            </a:r>
          </a:p>
          <a:p>
            <a:pPr marL="0" indent="0" algn="justLow">
              <a:lnSpc>
                <a:spcPct val="100000"/>
              </a:lnSpc>
              <a:spcBef>
                <a:spcPts val="0"/>
              </a:spcBef>
              <a:buNone/>
            </a:pPr>
            <a:r>
              <a:rPr lang="en-US" sz="1800" dirty="0">
                <a:solidFill>
                  <a:srgbClr val="FF0000"/>
                </a:solidFill>
              </a:rPr>
              <a:t>The Rutter-Smith research study challenged the idea that need causes crime as well as greed.</a:t>
            </a:r>
            <a:r>
              <a:rPr lang="en-US" sz="1800" dirty="0">
                <a:solidFill>
                  <a:prstClr val="black"/>
                </a:solidFill>
              </a:rPr>
              <a:t> </a:t>
            </a:r>
            <a:r>
              <a:rPr lang="en-US" sz="1800" dirty="0">
                <a:solidFill>
                  <a:srgbClr val="FF0000"/>
                </a:solidFill>
              </a:rPr>
              <a:t>It suggested that a country's morals determine whether it is a happy and safe place to live or not.</a:t>
            </a:r>
          </a:p>
          <a:p>
            <a:pPr marL="0" indent="0" algn="justLow">
              <a:lnSpc>
                <a:spcPct val="100000"/>
              </a:lnSpc>
              <a:spcBef>
                <a:spcPts val="0"/>
              </a:spcBef>
              <a:buNone/>
            </a:pPr>
            <a:r>
              <a:rPr lang="en-US" sz="1800" dirty="0">
                <a:solidFill>
                  <a:prstClr val="black"/>
                </a:solidFill>
              </a:rPr>
              <a:t> 3- Find words which mean the same as the given definitions below. Choose from the highlighted words in the text. </a:t>
            </a:r>
          </a:p>
        </p:txBody>
      </p:sp>
      <p:sp>
        <p:nvSpPr>
          <p:cNvPr id="7" name="TextBox 6"/>
          <p:cNvSpPr txBox="1"/>
          <p:nvPr/>
        </p:nvSpPr>
        <p:spPr>
          <a:xfrm>
            <a:off x="9172229" y="843240"/>
            <a:ext cx="2295308" cy="369332"/>
          </a:xfrm>
          <a:prstGeom prst="rect">
            <a:avLst/>
          </a:prstGeom>
          <a:noFill/>
          <a:ln>
            <a:solidFill>
              <a:schemeClr val="tx1">
                <a:lumMod val="65000"/>
                <a:lumOff val="35000"/>
              </a:schemeClr>
            </a:solidFill>
          </a:ln>
        </p:spPr>
        <p:txBody>
          <a:bodyPr wrap="none" rtlCol="0">
            <a:spAutoFit/>
          </a:bodyPr>
          <a:lstStyle/>
          <a:p>
            <a:r>
              <a:rPr lang="en-US" dirty="0">
                <a:solidFill>
                  <a:srgbClr val="FF0000"/>
                </a:solidFill>
              </a:rPr>
              <a:t>SUGGESTED ANSWERS</a:t>
            </a:r>
          </a:p>
        </p:txBody>
      </p:sp>
      <p:sp>
        <p:nvSpPr>
          <p:cNvPr id="8" name="Rectangle 7">
            <a:extLst>
              <a:ext uri="{FF2B5EF4-FFF2-40B4-BE49-F238E27FC236}">
                <a16:creationId xmlns:a16="http://schemas.microsoft.com/office/drawing/2014/main" id="{A23E219B-034B-491E-8CA9-F354B557D34D}"/>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3976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42047" y="737486"/>
            <a:ext cx="11698942" cy="5170646"/>
          </a:xfrm>
          <a:prstGeom prst="rect">
            <a:avLst/>
          </a:prstGeom>
          <a:ln>
            <a:solidFill>
              <a:schemeClr val="tx1"/>
            </a:solidFill>
          </a:ln>
        </p:spPr>
        <p:txBody>
          <a:bodyPr wrap="square">
            <a:spAutoFit/>
          </a:bodyPr>
          <a:lstStyle/>
          <a:p>
            <a:pPr algn="justLow">
              <a:lnSpc>
                <a:spcPct val="150000"/>
              </a:lnSpc>
            </a:pPr>
            <a:r>
              <a:rPr lang="en-US" sz="2000" dirty="0">
                <a:solidFill>
                  <a:prstClr val="black"/>
                </a:solidFill>
              </a:rPr>
              <a:t>1. Do you think that scientific research is important to understand why crimes are on the rise in some parts of the world? Why?</a:t>
            </a:r>
          </a:p>
          <a:p>
            <a:pPr algn="justLow">
              <a:lnSpc>
                <a:spcPct val="150000"/>
              </a:lnSpc>
            </a:pPr>
            <a:r>
              <a:rPr lang="en-US" sz="2000" dirty="0">
                <a:solidFill>
                  <a:prstClr val="black"/>
                </a:solidFill>
              </a:rPr>
              <a:t>----------------------------------------------------------------------------------------------------------------------------------------------------</a:t>
            </a:r>
          </a:p>
          <a:p>
            <a:pPr algn="justLow">
              <a:lnSpc>
                <a:spcPct val="150000"/>
              </a:lnSpc>
            </a:pPr>
            <a:r>
              <a:rPr lang="en-US" sz="2000" dirty="0">
                <a:solidFill>
                  <a:prstClr val="black"/>
                </a:solidFill>
              </a:rPr>
              <a:t>2. Do you believe that morals also determine whether we are safe or not? Can you explain?</a:t>
            </a:r>
          </a:p>
          <a:p>
            <a:pPr algn="justLow">
              <a:lnSpc>
                <a:spcPct val="150000"/>
              </a:lnSpc>
            </a:pPr>
            <a:r>
              <a:rPr lang="en-US" sz="2000" dirty="0">
                <a:solidFill>
                  <a:prstClr val="black"/>
                </a:solidFill>
              </a:rPr>
              <a:t>----------------------------------------------------------------------------------------------------------------------------------------------------</a:t>
            </a:r>
          </a:p>
          <a:p>
            <a:pPr algn="justLow">
              <a:lnSpc>
                <a:spcPct val="150000"/>
              </a:lnSpc>
            </a:pPr>
            <a:r>
              <a:rPr lang="en-US" sz="2000" dirty="0">
                <a:solidFill>
                  <a:prstClr val="black"/>
                </a:solidFill>
              </a:rPr>
              <a:t>3. Do the police in your country use science and technology to keep people safe and secure? Can you give any examples?</a:t>
            </a:r>
          </a:p>
          <a:p>
            <a:pPr algn="justLow">
              <a:lnSpc>
                <a:spcPct val="150000"/>
              </a:lnSpc>
            </a:pPr>
            <a:r>
              <a:rPr lang="en-US" sz="2000" dirty="0">
                <a:solidFill>
                  <a:prstClr val="black"/>
                </a:solidFill>
              </a:rPr>
              <a:t>----------------------------------------------------------------------------------------------------------------------------------------------------</a:t>
            </a:r>
          </a:p>
          <a:p>
            <a:pPr algn="justLow">
              <a:lnSpc>
                <a:spcPct val="150000"/>
              </a:lnSpc>
            </a:pPr>
            <a:r>
              <a:rPr lang="en-US" sz="2000" dirty="0">
                <a:solidFill>
                  <a:prstClr val="black"/>
                </a:solidFill>
              </a:rPr>
              <a:t>4. Would you like a career connected to science and technology? Why? Why not?</a:t>
            </a:r>
          </a:p>
          <a:p>
            <a:pPr algn="justLow">
              <a:lnSpc>
                <a:spcPct val="150000"/>
              </a:lnSpc>
            </a:pPr>
            <a:r>
              <a:rPr lang="en-US" sz="2000" dirty="0">
                <a:solidFill>
                  <a:prstClr val="black"/>
                </a:solidFill>
              </a:rPr>
              <a:t>----------------------------------------------------------------------------------------------------------------------------------------------------</a:t>
            </a:r>
          </a:p>
          <a:p>
            <a:pPr algn="justLow">
              <a:lnSpc>
                <a:spcPct val="150000"/>
              </a:lnSpc>
            </a:pPr>
            <a:endParaRPr lang="en-US" sz="2000" dirty="0">
              <a:solidFill>
                <a:prstClr val="black"/>
              </a:solidFill>
            </a:endParaRPr>
          </a:p>
        </p:txBody>
      </p:sp>
      <p:sp>
        <p:nvSpPr>
          <p:cNvPr id="4" name="Rectangle 3"/>
          <p:cNvSpPr/>
          <p:nvPr/>
        </p:nvSpPr>
        <p:spPr>
          <a:xfrm>
            <a:off x="242047" y="116254"/>
            <a:ext cx="6366458" cy="506292"/>
          </a:xfrm>
          <a:prstGeom prst="rect">
            <a:avLst/>
          </a:prstGeom>
        </p:spPr>
        <p:txBody>
          <a:bodyPr wrap="square">
            <a:spAutoFit/>
          </a:bodyPr>
          <a:lstStyle/>
          <a:p>
            <a:pPr>
              <a:lnSpc>
                <a:spcPct val="150000"/>
              </a:lnSpc>
            </a:pPr>
            <a:r>
              <a:rPr lang="en-US" sz="2000" b="1" dirty="0">
                <a:solidFill>
                  <a:srgbClr val="0070C0"/>
                </a:solidFill>
              </a:rPr>
              <a:t>MAKING PERSONAL CONNECTIONS</a:t>
            </a:r>
          </a:p>
        </p:txBody>
      </p:sp>
      <p:sp>
        <p:nvSpPr>
          <p:cNvPr id="6" name="Rectangle 5">
            <a:extLst>
              <a:ext uri="{FF2B5EF4-FFF2-40B4-BE49-F238E27FC236}">
                <a16:creationId xmlns:a16="http://schemas.microsoft.com/office/drawing/2014/main" id="{FB3810AB-F526-4704-A4BA-22BCD42C5760}"/>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6151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42047" y="737486"/>
            <a:ext cx="11698942" cy="5262979"/>
          </a:xfrm>
          <a:prstGeom prst="rect">
            <a:avLst/>
          </a:prstGeom>
          <a:ln>
            <a:solidFill>
              <a:schemeClr val="tx1"/>
            </a:solidFill>
          </a:ln>
        </p:spPr>
        <p:txBody>
          <a:bodyPr wrap="square">
            <a:spAutoFit/>
          </a:bodyPr>
          <a:lstStyle/>
          <a:p>
            <a:pPr algn="justLow"/>
            <a:r>
              <a:rPr lang="en-US" sz="2000" dirty="0">
                <a:solidFill>
                  <a:prstClr val="black"/>
                </a:solidFill>
              </a:rPr>
              <a:t>1. Do you think that scientific research is important to understand why crimes are on the rise in some parts of the world? Why?</a:t>
            </a:r>
          </a:p>
          <a:p>
            <a:pPr algn="justLow"/>
            <a:r>
              <a:rPr lang="en-US" sz="2000" dirty="0">
                <a:solidFill>
                  <a:srgbClr val="FF0000"/>
                </a:solidFill>
              </a:rPr>
              <a:t>Scientific research is definitely an essential tool to understand why crimes are on the rise in some countries. It allows us to deepen our understanding and knowledge of such complex phenomena. </a:t>
            </a:r>
          </a:p>
          <a:p>
            <a:pPr algn="justLow"/>
            <a:endParaRPr lang="en-US" sz="1200" dirty="0">
              <a:solidFill>
                <a:srgbClr val="FF0000"/>
              </a:solidFill>
            </a:endParaRPr>
          </a:p>
          <a:p>
            <a:pPr algn="justLow"/>
            <a:r>
              <a:rPr lang="en-US" sz="2000" dirty="0">
                <a:solidFill>
                  <a:prstClr val="black"/>
                </a:solidFill>
              </a:rPr>
              <a:t>2. Do you believe that morals also determine whether we are safe or not? Can you explain?</a:t>
            </a:r>
          </a:p>
          <a:p>
            <a:pPr algn="justLow"/>
            <a:r>
              <a:rPr lang="en-US" sz="2000" dirty="0">
                <a:solidFill>
                  <a:srgbClr val="FF0000"/>
                </a:solidFill>
              </a:rPr>
              <a:t>There is a significant link between morals and safety. Research suggests that some criminals are confused people who grow up in a moral vacuum. This is why it’s essential to teach moral values from an early age. Those values reshape children to become the citizens we want to be when they grow up.</a:t>
            </a:r>
          </a:p>
          <a:p>
            <a:pPr algn="justLow"/>
            <a:endParaRPr lang="en-US" sz="1200" dirty="0">
              <a:solidFill>
                <a:srgbClr val="FF0000"/>
              </a:solidFill>
            </a:endParaRPr>
          </a:p>
          <a:p>
            <a:pPr algn="justLow"/>
            <a:r>
              <a:rPr lang="en-US" sz="2000" dirty="0">
                <a:solidFill>
                  <a:prstClr val="black"/>
                </a:solidFill>
              </a:rPr>
              <a:t>3. Do the police in your country use science and technology to keep people safe and secure? Can you give any examples?</a:t>
            </a:r>
          </a:p>
          <a:p>
            <a:pPr algn="justLow"/>
            <a:r>
              <a:rPr lang="en-US" sz="2000" dirty="0">
                <a:solidFill>
                  <a:srgbClr val="FF0000"/>
                </a:solidFill>
              </a:rPr>
              <a:t>Yes, they use CCTV cameras to control traffic, DNA tests to identify criminals, and computer databases to store important information such as fingerprints. </a:t>
            </a:r>
          </a:p>
          <a:p>
            <a:pPr algn="justLow"/>
            <a:endParaRPr lang="en-US" sz="1200" dirty="0">
              <a:solidFill>
                <a:srgbClr val="FF0000"/>
              </a:solidFill>
            </a:endParaRPr>
          </a:p>
          <a:p>
            <a:pPr algn="justLow"/>
            <a:r>
              <a:rPr lang="en-US" sz="2000" dirty="0">
                <a:solidFill>
                  <a:prstClr val="black"/>
                </a:solidFill>
              </a:rPr>
              <a:t>4. Would you like a career connected to science and technology? Why? Why not?</a:t>
            </a:r>
          </a:p>
          <a:p>
            <a:pPr algn="justLow"/>
            <a:r>
              <a:rPr lang="en-US" sz="2000" dirty="0">
                <a:solidFill>
                  <a:srgbClr val="FF0000"/>
                </a:solidFill>
              </a:rPr>
              <a:t>Yes, I would as I believe that the best jobs in the future, in terms of pay, impact and social status, will be strongly linked to science and technology. </a:t>
            </a:r>
          </a:p>
        </p:txBody>
      </p:sp>
      <p:sp>
        <p:nvSpPr>
          <p:cNvPr id="4" name="Rectangle 3"/>
          <p:cNvSpPr/>
          <p:nvPr/>
        </p:nvSpPr>
        <p:spPr>
          <a:xfrm>
            <a:off x="242047" y="116254"/>
            <a:ext cx="6366458" cy="506292"/>
          </a:xfrm>
          <a:prstGeom prst="rect">
            <a:avLst/>
          </a:prstGeom>
        </p:spPr>
        <p:txBody>
          <a:bodyPr wrap="square">
            <a:spAutoFit/>
          </a:bodyPr>
          <a:lstStyle/>
          <a:p>
            <a:pPr>
              <a:lnSpc>
                <a:spcPct val="150000"/>
              </a:lnSpc>
            </a:pPr>
            <a:r>
              <a:rPr lang="en-US" sz="2000" b="1" dirty="0">
                <a:solidFill>
                  <a:srgbClr val="0070C0"/>
                </a:solidFill>
              </a:rPr>
              <a:t>MAKING PERSONAL CONNECTIONS</a:t>
            </a:r>
          </a:p>
        </p:txBody>
      </p:sp>
      <p:sp>
        <p:nvSpPr>
          <p:cNvPr id="6" name="TextBox 5"/>
          <p:cNvSpPr txBox="1"/>
          <p:nvPr/>
        </p:nvSpPr>
        <p:spPr>
          <a:xfrm>
            <a:off x="9645681" y="253214"/>
            <a:ext cx="2295308" cy="369332"/>
          </a:xfrm>
          <a:prstGeom prst="rect">
            <a:avLst/>
          </a:prstGeom>
          <a:noFill/>
          <a:ln>
            <a:solidFill>
              <a:schemeClr val="tx1">
                <a:lumMod val="65000"/>
                <a:lumOff val="35000"/>
              </a:schemeClr>
            </a:solidFill>
          </a:ln>
        </p:spPr>
        <p:txBody>
          <a:bodyPr wrap="none" rtlCol="0">
            <a:spAutoFit/>
          </a:bodyPr>
          <a:lstStyle/>
          <a:p>
            <a:r>
              <a:rPr lang="en-US" dirty="0">
                <a:solidFill>
                  <a:srgbClr val="FF0000"/>
                </a:solidFill>
              </a:rPr>
              <a:t>SUGGESTED ANSWERS</a:t>
            </a:r>
          </a:p>
        </p:txBody>
      </p:sp>
      <p:sp>
        <p:nvSpPr>
          <p:cNvPr id="7" name="Rectangle 6">
            <a:extLst>
              <a:ext uri="{FF2B5EF4-FFF2-40B4-BE49-F238E27FC236}">
                <a16:creationId xmlns:a16="http://schemas.microsoft.com/office/drawing/2014/main" id="{31B6B32F-3D62-42CC-A72C-5A27FEC3EB0C}"/>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9138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597E4E-8C5C-4AA1-9716-197B00329E25}"/>
              </a:ext>
            </a:extLst>
          </p:cNvPr>
          <p:cNvSpPr txBox="1"/>
          <p:nvPr/>
        </p:nvSpPr>
        <p:spPr>
          <a:xfrm>
            <a:off x="4151733" y="6509882"/>
            <a:ext cx="4804765" cy="307777"/>
          </a:xfrm>
          <a:prstGeom prst="rect">
            <a:avLst/>
          </a:prstGeom>
          <a:noFill/>
        </p:spPr>
        <p:txBody>
          <a:bodyPr wrap="square" rtlCol="0">
            <a:spAutoFit/>
          </a:bodyPr>
          <a:lstStyle/>
          <a:p>
            <a:pPr algn="ctr"/>
            <a:r>
              <a:rPr lang="en-US" sz="1400" dirty="0">
                <a:solidFill>
                  <a:prstClr val="black"/>
                </a:solidFill>
                <a:effectLst>
                  <a:outerShdw blurRad="38100" dist="38100" dir="2700000" algn="tl">
                    <a:srgbClr val="000000">
                      <a:alpha val="43137"/>
                    </a:srgbClr>
                  </a:outerShdw>
                </a:effectLst>
                <a:latin typeface="Calibri Light" panose="020F0302020204030204"/>
                <a:cs typeface="Sultan bold" pitchFamily="2" charset="-78"/>
              </a:rPr>
              <a:t>Eng. 102 Unit 7 / Lesson 1 – CRIME LAB</a:t>
            </a:r>
            <a:endParaRPr lang="en-GB" sz="1400" dirty="0">
              <a:solidFill>
                <a:prstClr val="black"/>
              </a:solidFill>
              <a:effectLst>
                <a:outerShdw blurRad="38100" dist="38100" dir="2700000" algn="tl">
                  <a:srgbClr val="000000">
                    <a:alpha val="43137"/>
                  </a:srgbClr>
                </a:outerShdw>
              </a:effectLst>
              <a:latin typeface="Calibri Light" panose="020F0302020204030204"/>
              <a:cs typeface="Sultan bold" pitchFamily="2" charset="-78"/>
            </a:endParaRPr>
          </a:p>
        </p:txBody>
      </p:sp>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GRAMMAR</a:t>
            </a:r>
            <a:endParaRPr lang="en-US" sz="3600" dirty="0">
              <a:solidFill>
                <a:srgbClr val="0070C0"/>
              </a:solidFill>
            </a:endParaRPr>
          </a:p>
        </p:txBody>
      </p:sp>
      <p:sp>
        <p:nvSpPr>
          <p:cNvPr id="8" name="Content Placeholder 2"/>
          <p:cNvSpPr txBox="1">
            <a:spLocks/>
          </p:cNvSpPr>
          <p:nvPr/>
        </p:nvSpPr>
        <p:spPr>
          <a:xfrm>
            <a:off x="735107" y="724088"/>
            <a:ext cx="10789022" cy="56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a:lnSpc>
                <a:spcPct val="100000"/>
              </a:lnSpc>
              <a:spcBef>
                <a:spcPts val="0"/>
              </a:spcBef>
              <a:buNone/>
            </a:pPr>
            <a:r>
              <a:rPr lang="en-US" sz="1800" b="1" dirty="0">
                <a:solidFill>
                  <a:srgbClr val="FF0000"/>
                </a:solidFill>
              </a:rPr>
              <a:t>OBLIGATION</a:t>
            </a:r>
          </a:p>
          <a:p>
            <a:pPr marL="0" indent="0" algn="justLow">
              <a:lnSpc>
                <a:spcPct val="100000"/>
              </a:lnSpc>
              <a:spcBef>
                <a:spcPts val="0"/>
              </a:spcBef>
              <a:buNone/>
            </a:pPr>
            <a:r>
              <a:rPr lang="en-US" sz="1800" dirty="0"/>
              <a:t>In English, we use “must”, “should” and “have to” to express obligation. However, there are a few differences / variations between these three forms in terms of meaning. </a:t>
            </a:r>
          </a:p>
          <a:p>
            <a:pPr marL="0" indent="0" algn="justLow">
              <a:lnSpc>
                <a:spcPct val="100000"/>
              </a:lnSpc>
              <a:spcBef>
                <a:spcPts val="0"/>
              </a:spcBef>
              <a:buNone/>
            </a:pPr>
            <a:r>
              <a:rPr lang="en-US" sz="1800" b="1" dirty="0">
                <a:solidFill>
                  <a:srgbClr val="FF0000"/>
                </a:solidFill>
              </a:rPr>
              <a:t>1- MUST AND MUSTN'T</a:t>
            </a:r>
          </a:p>
          <a:p>
            <a:pPr algn="justLow">
              <a:lnSpc>
                <a:spcPct val="100000"/>
              </a:lnSpc>
              <a:spcBef>
                <a:spcPts val="0"/>
              </a:spcBef>
            </a:pPr>
            <a:r>
              <a:rPr lang="en-US" sz="1800" b="1" dirty="0">
                <a:solidFill>
                  <a:srgbClr val="0070C0"/>
                </a:solidFill>
              </a:rPr>
              <a:t>We use “must” to say that it is necessary to do something.</a:t>
            </a:r>
          </a:p>
          <a:p>
            <a:pPr algn="justLow">
              <a:lnSpc>
                <a:spcPct val="100000"/>
              </a:lnSpc>
              <a:spcBef>
                <a:spcPts val="0"/>
              </a:spcBef>
              <a:buClr>
                <a:srgbClr val="00B050"/>
              </a:buClr>
              <a:buFont typeface="Wingdings" panose="05000000000000000000" pitchFamily="2" charset="2"/>
              <a:buChar char="ð"/>
            </a:pPr>
            <a:r>
              <a:rPr lang="en-US" sz="1800" dirty="0"/>
              <a:t>EXAMPLE: You must switch your phone off during the lesson.</a:t>
            </a:r>
          </a:p>
          <a:p>
            <a:pPr algn="justLow">
              <a:lnSpc>
                <a:spcPct val="100000"/>
              </a:lnSpc>
              <a:spcBef>
                <a:spcPts val="0"/>
              </a:spcBef>
            </a:pPr>
            <a:r>
              <a:rPr lang="en-US" sz="1800" b="1" dirty="0">
                <a:solidFill>
                  <a:srgbClr val="0070C0"/>
                </a:solidFill>
              </a:rPr>
              <a:t>The negative “mustn't” means that it is </a:t>
            </a:r>
            <a:r>
              <a:rPr lang="en-US" sz="1800" b="1" dirty="0">
                <a:solidFill>
                  <a:srgbClr val="FF0000"/>
                </a:solidFill>
              </a:rPr>
              <a:t>necessary NOT to do something</a:t>
            </a:r>
            <a:r>
              <a:rPr lang="en-US" sz="1800" b="1" dirty="0">
                <a:solidFill>
                  <a:srgbClr val="0070C0"/>
                </a:solidFill>
              </a:rPr>
              <a:t>.</a:t>
            </a:r>
          </a:p>
          <a:p>
            <a:pPr algn="justLow">
              <a:lnSpc>
                <a:spcPct val="100000"/>
              </a:lnSpc>
              <a:spcBef>
                <a:spcPts val="0"/>
              </a:spcBef>
              <a:buClr>
                <a:srgbClr val="00B050"/>
              </a:buClr>
              <a:buFont typeface="Wingdings" panose="05000000000000000000" pitchFamily="2" charset="2"/>
              <a:buChar char="ð"/>
            </a:pPr>
            <a:r>
              <a:rPr lang="en-US" sz="1800" dirty="0"/>
              <a:t>EXAMPLES:</a:t>
            </a:r>
          </a:p>
          <a:p>
            <a:pPr marL="0" indent="0" algn="justLow">
              <a:lnSpc>
                <a:spcPct val="100000"/>
              </a:lnSpc>
              <a:spcBef>
                <a:spcPts val="0"/>
              </a:spcBef>
              <a:buNone/>
            </a:pPr>
            <a:r>
              <a:rPr lang="en-US" sz="1800" dirty="0"/>
              <a:t>We mustn't bring food or drink into the classroom.</a:t>
            </a:r>
          </a:p>
          <a:p>
            <a:pPr marL="0" indent="0" algn="justLow">
              <a:lnSpc>
                <a:spcPct val="100000"/>
              </a:lnSpc>
              <a:spcBef>
                <a:spcPts val="0"/>
              </a:spcBef>
              <a:buNone/>
            </a:pPr>
            <a:r>
              <a:rPr lang="en-US" sz="1800" dirty="0"/>
              <a:t>You mustn't take anything from the crime scene.</a:t>
            </a:r>
          </a:p>
          <a:p>
            <a:pPr marL="0" indent="0">
              <a:lnSpc>
                <a:spcPct val="100000"/>
              </a:lnSpc>
              <a:spcBef>
                <a:spcPts val="0"/>
              </a:spcBef>
              <a:buNone/>
            </a:pPr>
            <a:r>
              <a:rPr lang="en-US" sz="1800" b="1" dirty="0">
                <a:solidFill>
                  <a:srgbClr val="FF0000"/>
                </a:solidFill>
              </a:rPr>
              <a:t>2- SHOULD</a:t>
            </a:r>
          </a:p>
          <a:p>
            <a:pPr>
              <a:lnSpc>
                <a:spcPct val="100000"/>
              </a:lnSpc>
              <a:spcBef>
                <a:spcPts val="0"/>
              </a:spcBef>
            </a:pPr>
            <a:r>
              <a:rPr lang="en-US" sz="1800" b="1" dirty="0">
                <a:solidFill>
                  <a:srgbClr val="0070C0"/>
                </a:solidFill>
              </a:rPr>
              <a:t>We use should to recommend doing something or not doing it (</a:t>
            </a:r>
            <a:r>
              <a:rPr lang="en-US" sz="1600" b="1" dirty="0">
                <a:solidFill>
                  <a:srgbClr val="0070C0"/>
                </a:solidFill>
              </a:rPr>
              <a:t>i.e. to tell that it is a good idea to do something</a:t>
            </a:r>
            <a:r>
              <a:rPr lang="en-US" sz="1800" b="1" dirty="0">
                <a:solidFill>
                  <a:srgbClr val="0070C0"/>
                </a:solidFill>
              </a:rPr>
              <a:t>).</a:t>
            </a:r>
          </a:p>
          <a:p>
            <a:pPr>
              <a:lnSpc>
                <a:spcPct val="100000"/>
              </a:lnSpc>
              <a:spcBef>
                <a:spcPts val="0"/>
              </a:spcBef>
              <a:buClr>
                <a:srgbClr val="00B050"/>
              </a:buClr>
              <a:buFont typeface="Wingdings" panose="05000000000000000000" pitchFamily="2" charset="2"/>
              <a:buChar char="ð"/>
            </a:pPr>
            <a:r>
              <a:rPr lang="en-US" sz="1800" dirty="0">
                <a:solidFill>
                  <a:prstClr val="black"/>
                </a:solidFill>
              </a:rPr>
              <a:t>EXAMPLES:</a:t>
            </a:r>
          </a:p>
          <a:p>
            <a:pPr marL="0" indent="0">
              <a:lnSpc>
                <a:spcPct val="100000"/>
              </a:lnSpc>
              <a:spcBef>
                <a:spcPts val="0"/>
              </a:spcBef>
              <a:buNone/>
            </a:pPr>
            <a:r>
              <a:rPr lang="en-US" sz="1800" dirty="0">
                <a:solidFill>
                  <a:prstClr val="black"/>
                </a:solidFill>
              </a:rPr>
              <a:t>You should say it again. I don't think he heard it.</a:t>
            </a:r>
          </a:p>
          <a:p>
            <a:pPr marL="0" indent="0">
              <a:lnSpc>
                <a:spcPct val="100000"/>
              </a:lnSpc>
              <a:spcBef>
                <a:spcPts val="0"/>
              </a:spcBef>
              <a:buNone/>
            </a:pPr>
            <a:r>
              <a:rPr lang="en-US" sz="1800" dirty="0">
                <a:solidFill>
                  <a:prstClr val="black"/>
                </a:solidFill>
              </a:rPr>
              <a:t>You shouldn't use your phone in a restaurant.</a:t>
            </a:r>
          </a:p>
          <a:p>
            <a:pPr marL="0" indent="0">
              <a:lnSpc>
                <a:spcPct val="100000"/>
              </a:lnSpc>
              <a:spcBef>
                <a:spcPts val="0"/>
              </a:spcBef>
              <a:buNone/>
            </a:pPr>
            <a:endParaRPr lang="en-US" sz="1800" dirty="0">
              <a:solidFill>
                <a:prstClr val="black"/>
              </a:solidFill>
            </a:endParaRPr>
          </a:p>
          <a:p>
            <a:pPr marL="0" indent="0">
              <a:lnSpc>
                <a:spcPct val="100000"/>
              </a:lnSpc>
              <a:spcBef>
                <a:spcPts val="0"/>
              </a:spcBef>
              <a:buNone/>
            </a:pPr>
            <a:r>
              <a:rPr lang="en-US" sz="1800" b="1" dirty="0">
                <a:solidFill>
                  <a:srgbClr val="FF0000"/>
                </a:solidFill>
              </a:rPr>
              <a:t>REMEMBER: </a:t>
            </a:r>
          </a:p>
          <a:p>
            <a:pPr marL="0" indent="0">
              <a:lnSpc>
                <a:spcPct val="100000"/>
              </a:lnSpc>
              <a:spcBef>
                <a:spcPts val="0"/>
              </a:spcBef>
              <a:buNone/>
            </a:pPr>
            <a:r>
              <a:rPr lang="en-US" sz="1800" b="1" dirty="0">
                <a:solidFill>
                  <a:srgbClr val="0070C0"/>
                </a:solidFill>
              </a:rPr>
              <a:t>1- “Must” and “should” are modal verbs. We use modal verbs before “the main verb without to” in sentences. </a:t>
            </a:r>
          </a:p>
          <a:p>
            <a:pPr marL="0" indent="0">
              <a:lnSpc>
                <a:spcPct val="100000"/>
              </a:lnSpc>
              <a:spcBef>
                <a:spcPts val="0"/>
              </a:spcBef>
              <a:buNone/>
            </a:pPr>
            <a:r>
              <a:rPr lang="en-US" sz="1800" b="1" dirty="0">
                <a:solidFill>
                  <a:srgbClr val="0070C0"/>
                </a:solidFill>
              </a:rPr>
              <a:t>2- The forms “must” and “should” do not change after he/she/it.</a:t>
            </a:r>
          </a:p>
          <a:p>
            <a:pPr marL="0" indent="0">
              <a:lnSpc>
                <a:spcPct val="100000"/>
              </a:lnSpc>
              <a:spcBef>
                <a:spcPts val="0"/>
              </a:spcBef>
              <a:buNone/>
            </a:pPr>
            <a:r>
              <a:rPr lang="en-US" sz="1800" b="1" dirty="0">
                <a:solidFill>
                  <a:srgbClr val="0070C0"/>
                </a:solidFill>
              </a:rPr>
              <a:t>3- We form questions with modal verbs by putting the verb before the subject of the question.</a:t>
            </a:r>
          </a:p>
          <a:p>
            <a:pPr marL="0" indent="0">
              <a:lnSpc>
                <a:spcPct val="100000"/>
              </a:lnSpc>
              <a:spcBef>
                <a:spcPts val="0"/>
              </a:spcBef>
              <a:buNone/>
            </a:pPr>
            <a:endParaRPr lang="en-US" sz="1800" dirty="0">
              <a:solidFill>
                <a:prstClr val="black"/>
              </a:solidFill>
            </a:endParaRPr>
          </a:p>
          <a:p>
            <a:pPr marL="0" indent="0">
              <a:lnSpc>
                <a:spcPct val="100000"/>
              </a:lnSpc>
              <a:spcBef>
                <a:spcPts val="0"/>
              </a:spcBef>
              <a:buNone/>
            </a:pPr>
            <a:endParaRPr lang="en-US" sz="1800" dirty="0">
              <a:solidFill>
                <a:prstClr val="black"/>
              </a:solidFill>
            </a:endParaRPr>
          </a:p>
          <a:p>
            <a:pPr marL="0" indent="0" algn="justLow">
              <a:lnSpc>
                <a:spcPct val="100000"/>
              </a:lnSpc>
              <a:spcBef>
                <a:spcPts val="0"/>
              </a:spcBef>
              <a:buNone/>
            </a:pPr>
            <a:endParaRPr lang="en-US" sz="1800" dirty="0"/>
          </a:p>
        </p:txBody>
      </p:sp>
      <p:sp>
        <p:nvSpPr>
          <p:cNvPr id="6" name="Rectangle 5">
            <a:extLst>
              <a:ext uri="{FF2B5EF4-FFF2-40B4-BE49-F238E27FC236}">
                <a16:creationId xmlns:a16="http://schemas.microsoft.com/office/drawing/2014/main" id="{DC708044-848F-46DE-AE71-94C86C2F8F93}"/>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6586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GRAMMAR</a:t>
            </a:r>
            <a:endParaRPr lang="en-US" sz="3600" dirty="0">
              <a:solidFill>
                <a:srgbClr val="0070C0"/>
              </a:solidFill>
            </a:endParaRPr>
          </a:p>
        </p:txBody>
      </p:sp>
      <p:sp>
        <p:nvSpPr>
          <p:cNvPr id="8" name="Content Placeholder 2"/>
          <p:cNvSpPr txBox="1">
            <a:spLocks/>
          </p:cNvSpPr>
          <p:nvPr/>
        </p:nvSpPr>
        <p:spPr>
          <a:xfrm>
            <a:off x="735106" y="724088"/>
            <a:ext cx="10802469" cy="56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rgbClr val="FF0000"/>
                </a:solidFill>
              </a:rPr>
              <a:t>OBLIGATION</a:t>
            </a:r>
          </a:p>
          <a:p>
            <a:pPr marL="0" indent="0">
              <a:buFont typeface="Arial" panose="020B0604020202020204" pitchFamily="34" charset="0"/>
              <a:buNone/>
            </a:pPr>
            <a:endParaRPr lang="en-US" sz="1000" b="1" dirty="0">
              <a:solidFill>
                <a:srgbClr val="FF0000"/>
              </a:solidFill>
            </a:endParaRPr>
          </a:p>
          <a:p>
            <a:r>
              <a:rPr lang="en-US" sz="1800" b="1" dirty="0">
                <a:solidFill>
                  <a:srgbClr val="FF0000"/>
                </a:solidFill>
              </a:rPr>
              <a:t>HAVE TO / DON'T HAVE TO</a:t>
            </a:r>
          </a:p>
          <a:p>
            <a:r>
              <a:rPr lang="en-US" sz="1800" b="1" dirty="0">
                <a:solidFill>
                  <a:srgbClr val="0070C0"/>
                </a:solidFill>
              </a:rPr>
              <a:t>We can also use “have to” or “has to” to say that it is necessary to do something.</a:t>
            </a:r>
          </a:p>
          <a:p>
            <a:pPr>
              <a:buClr>
                <a:srgbClr val="00B050"/>
              </a:buClr>
              <a:buFont typeface="Wingdings" panose="05000000000000000000" pitchFamily="2" charset="2"/>
              <a:buChar char="ð"/>
            </a:pPr>
            <a:r>
              <a:rPr lang="en-US" sz="1800" dirty="0">
                <a:solidFill>
                  <a:prstClr val="black"/>
                </a:solidFill>
              </a:rPr>
              <a:t>EXAMPLE: </a:t>
            </a:r>
          </a:p>
          <a:p>
            <a:pPr marL="0" indent="0">
              <a:buNone/>
            </a:pPr>
            <a:r>
              <a:rPr lang="en-US" sz="1800" dirty="0">
                <a:solidFill>
                  <a:prstClr val="black"/>
                </a:solidFill>
              </a:rPr>
              <a:t>Forensic scientists have to be very careful in their work.</a:t>
            </a:r>
          </a:p>
          <a:p>
            <a:pPr marL="0" indent="0">
              <a:buNone/>
            </a:pPr>
            <a:endParaRPr lang="en-US" sz="800" dirty="0">
              <a:solidFill>
                <a:prstClr val="black"/>
              </a:solidFill>
            </a:endParaRPr>
          </a:p>
          <a:p>
            <a:r>
              <a:rPr lang="en-US" sz="1800" b="1" dirty="0">
                <a:solidFill>
                  <a:srgbClr val="0070C0"/>
                </a:solidFill>
              </a:rPr>
              <a:t>The negative forms “don't have to” or “doesn't have to” mean that it is </a:t>
            </a:r>
            <a:r>
              <a:rPr lang="en-US" sz="1800" b="1" dirty="0">
                <a:solidFill>
                  <a:srgbClr val="FF0000"/>
                </a:solidFill>
              </a:rPr>
              <a:t>NOT necessary </a:t>
            </a:r>
            <a:r>
              <a:rPr lang="en-US" sz="1800" b="1" dirty="0">
                <a:solidFill>
                  <a:srgbClr val="0070C0"/>
                </a:solidFill>
              </a:rPr>
              <a:t>to do something.</a:t>
            </a:r>
          </a:p>
          <a:p>
            <a:pPr>
              <a:buClr>
                <a:srgbClr val="00B050"/>
              </a:buClr>
              <a:buFont typeface="Wingdings" panose="05000000000000000000" pitchFamily="2" charset="2"/>
              <a:buChar char="ð"/>
            </a:pPr>
            <a:r>
              <a:rPr lang="en-US" sz="1800" dirty="0">
                <a:solidFill>
                  <a:prstClr val="black"/>
                </a:solidFill>
              </a:rPr>
              <a:t>EXAMPLE: </a:t>
            </a:r>
          </a:p>
          <a:p>
            <a:pPr marL="0" indent="0">
              <a:buNone/>
            </a:pPr>
            <a:r>
              <a:rPr lang="en-US" sz="1800" dirty="0">
                <a:solidFill>
                  <a:prstClr val="black"/>
                </a:solidFill>
              </a:rPr>
              <a:t>You don't have to study law to be a scientist.</a:t>
            </a:r>
          </a:p>
          <a:p>
            <a:pPr marL="0" indent="0">
              <a:buNone/>
            </a:pPr>
            <a:endParaRPr lang="en-US" sz="800" dirty="0">
              <a:solidFill>
                <a:prstClr val="black"/>
              </a:solidFill>
            </a:endParaRPr>
          </a:p>
          <a:p>
            <a:r>
              <a:rPr lang="en-US" sz="1800" b="1" dirty="0">
                <a:solidFill>
                  <a:srgbClr val="0070C0"/>
                </a:solidFill>
              </a:rPr>
              <a:t>It is possible to use “must “to ask a question, but it is often better to use “Do/Does... have to...”?</a:t>
            </a:r>
          </a:p>
          <a:p>
            <a:pPr>
              <a:buClr>
                <a:srgbClr val="00B050"/>
              </a:buClr>
              <a:buFont typeface="Wingdings" panose="05000000000000000000" pitchFamily="2" charset="2"/>
              <a:buChar char="ð"/>
            </a:pPr>
            <a:r>
              <a:rPr lang="en-US" sz="1800" dirty="0">
                <a:solidFill>
                  <a:prstClr val="black"/>
                </a:solidFill>
              </a:rPr>
              <a:t>EXAMPLES:</a:t>
            </a:r>
          </a:p>
          <a:p>
            <a:pPr marL="0" indent="0">
              <a:buNone/>
            </a:pPr>
            <a:r>
              <a:rPr lang="en-US" sz="1800" dirty="0">
                <a:solidFill>
                  <a:prstClr val="black"/>
                </a:solidFill>
              </a:rPr>
              <a:t>Must I sign the form, too?</a:t>
            </a:r>
          </a:p>
          <a:p>
            <a:pPr marL="0" indent="0">
              <a:buNone/>
            </a:pPr>
            <a:r>
              <a:rPr lang="en-US" sz="1800" dirty="0">
                <a:solidFill>
                  <a:prstClr val="black"/>
                </a:solidFill>
              </a:rPr>
              <a:t>Do you have to leave now?</a:t>
            </a:r>
          </a:p>
          <a:p>
            <a:pPr marL="0" indent="0">
              <a:buNone/>
            </a:pPr>
            <a:r>
              <a:rPr lang="en-US" sz="1800" dirty="0">
                <a:solidFill>
                  <a:prstClr val="black"/>
                </a:solidFill>
              </a:rPr>
              <a:t>Does he have to analyze the evidence?</a:t>
            </a:r>
          </a:p>
        </p:txBody>
      </p:sp>
      <p:sp>
        <p:nvSpPr>
          <p:cNvPr id="6" name="Rectangle 5">
            <a:extLst>
              <a:ext uri="{FF2B5EF4-FFF2-40B4-BE49-F238E27FC236}">
                <a16:creationId xmlns:a16="http://schemas.microsoft.com/office/drawing/2014/main" id="{E6ED5A44-9CF2-4714-A569-61D89EBB12AF}"/>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3033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GRAMMAR</a:t>
            </a:r>
            <a:endParaRPr lang="en-US" sz="3600" dirty="0">
              <a:solidFill>
                <a:srgbClr val="0070C0"/>
              </a:solidFill>
            </a:endParaRPr>
          </a:p>
        </p:txBody>
      </p:sp>
      <p:sp>
        <p:nvSpPr>
          <p:cNvPr id="8" name="Content Placeholder 2"/>
          <p:cNvSpPr txBox="1">
            <a:spLocks/>
          </p:cNvSpPr>
          <p:nvPr/>
        </p:nvSpPr>
        <p:spPr>
          <a:xfrm>
            <a:off x="735107" y="724088"/>
            <a:ext cx="8435788" cy="56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rgbClr val="FF0000"/>
                </a:solidFill>
              </a:rPr>
              <a:t>OBLIGATION</a:t>
            </a:r>
          </a:p>
          <a:p>
            <a:r>
              <a:rPr lang="en-US" sz="1800" b="1" dirty="0">
                <a:solidFill>
                  <a:srgbClr val="FF0000"/>
                </a:solidFill>
              </a:rPr>
              <a:t>MUST AND HAVE TO</a:t>
            </a:r>
          </a:p>
          <a:p>
            <a:pPr algn="justLow"/>
            <a:r>
              <a:rPr lang="en-US" sz="1800" b="1" dirty="0">
                <a:solidFill>
                  <a:srgbClr val="0070C0"/>
                </a:solidFill>
              </a:rPr>
              <a:t>“Must” and “have to” have very similar meanings. They both mean that something is necessary</a:t>
            </a:r>
            <a:r>
              <a:rPr lang="en-US" sz="1800" b="1" dirty="0">
                <a:solidFill>
                  <a:prstClr val="black"/>
                </a:solidFill>
              </a:rPr>
              <a:t>.</a:t>
            </a:r>
          </a:p>
          <a:p>
            <a:r>
              <a:rPr lang="en-US" sz="1800" b="1" dirty="0">
                <a:solidFill>
                  <a:srgbClr val="0070C0"/>
                </a:solidFill>
              </a:rPr>
              <a:t>We usually use “must” when </a:t>
            </a:r>
            <a:r>
              <a:rPr lang="en-US" sz="1800" b="1" u="sng" dirty="0">
                <a:solidFill>
                  <a:srgbClr val="00B050"/>
                </a:solidFill>
              </a:rPr>
              <a:t>WE BELIEVE </a:t>
            </a:r>
            <a:r>
              <a:rPr lang="en-US" sz="1800" b="1" dirty="0">
                <a:solidFill>
                  <a:srgbClr val="0070C0"/>
                </a:solidFill>
              </a:rPr>
              <a:t>that something is important (it is our opinion).</a:t>
            </a:r>
          </a:p>
          <a:p>
            <a:pPr>
              <a:buClr>
                <a:srgbClr val="00B050"/>
              </a:buClr>
              <a:buFont typeface="Wingdings" panose="05000000000000000000" pitchFamily="2" charset="2"/>
              <a:buChar char="ð"/>
            </a:pPr>
            <a:r>
              <a:rPr lang="en-US" sz="1800" dirty="0">
                <a:solidFill>
                  <a:prstClr val="black"/>
                </a:solidFill>
              </a:rPr>
              <a:t>EXAMPLE:</a:t>
            </a:r>
          </a:p>
          <a:p>
            <a:pPr marL="0" indent="0">
              <a:buNone/>
            </a:pPr>
            <a:r>
              <a:rPr lang="en-US" sz="1800" dirty="0">
                <a:solidFill>
                  <a:prstClr val="black"/>
                </a:solidFill>
              </a:rPr>
              <a:t>You must get up early tomorrow.</a:t>
            </a:r>
          </a:p>
          <a:p>
            <a:r>
              <a:rPr lang="en-US" sz="1800" b="1" dirty="0">
                <a:solidFill>
                  <a:srgbClr val="0070C0"/>
                </a:solidFill>
              </a:rPr>
              <a:t>We usually use “have to” to talk about rules and laws (i.e. someone else thinks it is important).</a:t>
            </a:r>
          </a:p>
          <a:p>
            <a:pPr>
              <a:buClr>
                <a:srgbClr val="00B050"/>
              </a:buClr>
              <a:buFont typeface="Wingdings" panose="05000000000000000000" pitchFamily="2" charset="2"/>
              <a:buChar char="ð"/>
            </a:pPr>
            <a:r>
              <a:rPr lang="en-US" sz="1800" dirty="0">
                <a:solidFill>
                  <a:prstClr val="black"/>
                </a:solidFill>
              </a:rPr>
              <a:t>EXAMPLE:</a:t>
            </a:r>
          </a:p>
          <a:p>
            <a:pPr marL="0" indent="0">
              <a:buNone/>
            </a:pPr>
            <a:r>
              <a:rPr lang="en-US" sz="1800" dirty="0">
                <a:solidFill>
                  <a:prstClr val="black"/>
                </a:solidFill>
              </a:rPr>
              <a:t>We have to get a visa to visit the United States.</a:t>
            </a:r>
          </a:p>
          <a:p>
            <a:r>
              <a:rPr lang="en-US" sz="1800" b="1" dirty="0">
                <a:solidFill>
                  <a:srgbClr val="0070C0"/>
                </a:solidFill>
              </a:rPr>
              <a:t>Remember that the negative form of “must” (mustn't) and “have to” (don't/doesn't have to) are very different.</a:t>
            </a:r>
          </a:p>
          <a:p>
            <a:pPr>
              <a:buClr>
                <a:srgbClr val="00B050"/>
              </a:buClr>
              <a:buFont typeface="Wingdings" panose="05000000000000000000" pitchFamily="2" charset="2"/>
              <a:buChar char="ð"/>
            </a:pPr>
            <a:r>
              <a:rPr lang="en-US" sz="1800" dirty="0">
                <a:solidFill>
                  <a:prstClr val="black"/>
                </a:solidFill>
              </a:rPr>
              <a:t>EXAMPLES:</a:t>
            </a:r>
          </a:p>
          <a:p>
            <a:pPr marL="0" indent="0">
              <a:lnSpc>
                <a:spcPct val="100000"/>
              </a:lnSpc>
              <a:spcBef>
                <a:spcPts val="0"/>
              </a:spcBef>
              <a:buNone/>
            </a:pPr>
            <a:r>
              <a:rPr lang="en-US" sz="1800" dirty="0">
                <a:solidFill>
                  <a:prstClr val="black"/>
                </a:solidFill>
              </a:rPr>
              <a:t>You </a:t>
            </a:r>
            <a:r>
              <a:rPr lang="en-US" sz="1800" dirty="0">
                <a:solidFill>
                  <a:srgbClr val="0070C0"/>
                </a:solidFill>
              </a:rPr>
              <a:t>mustn't use </a:t>
            </a:r>
            <a:r>
              <a:rPr lang="en-US" sz="1800" dirty="0">
                <a:solidFill>
                  <a:prstClr val="black"/>
                </a:solidFill>
              </a:rPr>
              <a:t>your mobile phone in the cinema. </a:t>
            </a:r>
            <a:r>
              <a:rPr lang="en-US" sz="1400" dirty="0">
                <a:solidFill>
                  <a:srgbClr val="0070C0"/>
                </a:solidFill>
              </a:rPr>
              <a:t>(= it is not allowed)</a:t>
            </a:r>
          </a:p>
          <a:p>
            <a:pPr marL="0" indent="0">
              <a:lnSpc>
                <a:spcPct val="100000"/>
              </a:lnSpc>
              <a:spcBef>
                <a:spcPts val="0"/>
              </a:spcBef>
              <a:buNone/>
            </a:pPr>
            <a:r>
              <a:rPr lang="en-US" sz="1800" dirty="0">
                <a:solidFill>
                  <a:prstClr val="black"/>
                </a:solidFill>
              </a:rPr>
              <a:t>You </a:t>
            </a:r>
            <a:r>
              <a:rPr lang="en-US" sz="1800" dirty="0">
                <a:solidFill>
                  <a:srgbClr val="0070C0"/>
                </a:solidFill>
              </a:rPr>
              <a:t>don't have to use </a:t>
            </a:r>
            <a:r>
              <a:rPr lang="en-US" sz="1800" dirty="0">
                <a:solidFill>
                  <a:prstClr val="black"/>
                </a:solidFill>
              </a:rPr>
              <a:t>your mobile phone. You can use my office phone. </a:t>
            </a:r>
            <a:r>
              <a:rPr lang="en-US" sz="1400" dirty="0">
                <a:solidFill>
                  <a:srgbClr val="0070C0"/>
                </a:solidFill>
              </a:rPr>
              <a:t>(= it is not necessary)</a:t>
            </a:r>
          </a:p>
        </p:txBody>
      </p:sp>
      <p:sp>
        <p:nvSpPr>
          <p:cNvPr id="3" name="Rectangle 2"/>
          <p:cNvSpPr/>
          <p:nvPr/>
        </p:nvSpPr>
        <p:spPr>
          <a:xfrm>
            <a:off x="9399495" y="1525833"/>
            <a:ext cx="2689412" cy="4801314"/>
          </a:xfrm>
          <a:prstGeom prst="rect">
            <a:avLst/>
          </a:prstGeom>
          <a:solidFill>
            <a:schemeClr val="accent6">
              <a:lumMod val="20000"/>
              <a:lumOff val="80000"/>
            </a:schemeClr>
          </a:solidFill>
        </p:spPr>
        <p:txBody>
          <a:bodyPr wrap="square">
            <a:spAutoFit/>
          </a:bodyPr>
          <a:lstStyle/>
          <a:p>
            <a:pPr algn="justLow"/>
            <a:r>
              <a:rPr lang="en-US" b="1" dirty="0">
                <a:solidFill>
                  <a:srgbClr val="0070C0"/>
                </a:solidFill>
                <a:latin typeface="Helvetica Neue"/>
              </a:rPr>
              <a:t>GRAMMAR TIP</a:t>
            </a:r>
          </a:p>
          <a:p>
            <a:pPr algn="justLow"/>
            <a:r>
              <a:rPr lang="en-US" dirty="0">
                <a:solidFill>
                  <a:srgbClr val="1D2228"/>
                </a:solidFill>
                <a:latin typeface="Helvetica Neue"/>
              </a:rPr>
              <a:t>“Must” and “have to” are very similar in meaning in the positive / affirmative form. We usually use “have to” when we talk about laws, rules, etc. We often use “must” when we give our opinion that something is important or necessary.</a:t>
            </a:r>
          </a:p>
          <a:p>
            <a:pPr algn="justLow"/>
            <a:r>
              <a:rPr lang="en-US" dirty="0">
                <a:solidFill>
                  <a:srgbClr val="1D2228"/>
                </a:solidFill>
                <a:latin typeface="Helvetica Neue"/>
              </a:rPr>
              <a:t>However, we need to remember that the negative forms of “must” and “have to” are different in meaning.</a:t>
            </a:r>
            <a:endParaRPr lang="en-US" b="0" i="0" dirty="0">
              <a:solidFill>
                <a:srgbClr val="1D2228"/>
              </a:solidFill>
              <a:effectLst/>
              <a:latin typeface="Helvetica Neue"/>
            </a:endParaRPr>
          </a:p>
        </p:txBody>
      </p:sp>
      <p:pic>
        <p:nvPicPr>
          <p:cNvPr id="1028" name="Picture 4" descr="Pin icon - Free download on Iconfi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9376" y="1236068"/>
            <a:ext cx="579530" cy="5795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97E1FC6-78D7-4F3A-B423-DEA267DE4E5C}"/>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3299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GRAMMAR</a:t>
            </a:r>
            <a:endParaRPr lang="en-US" sz="3600" dirty="0">
              <a:solidFill>
                <a:srgbClr val="0070C0"/>
              </a:solidFill>
            </a:endParaRPr>
          </a:p>
        </p:txBody>
      </p:sp>
      <p:sp>
        <p:nvSpPr>
          <p:cNvPr id="8" name="Content Placeholder 2"/>
          <p:cNvSpPr txBox="1">
            <a:spLocks/>
          </p:cNvSpPr>
          <p:nvPr/>
        </p:nvSpPr>
        <p:spPr>
          <a:xfrm>
            <a:off x="735106" y="724088"/>
            <a:ext cx="10802469" cy="29604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rgbClr val="FF0000"/>
                </a:solidFill>
              </a:rPr>
              <a:t>PRACTICE:</a:t>
            </a:r>
          </a:p>
          <a:p>
            <a:pPr marL="0" indent="0">
              <a:buNone/>
            </a:pPr>
            <a:r>
              <a:rPr lang="en-US" sz="1800" b="1" dirty="0">
                <a:solidFill>
                  <a:srgbClr val="0070C0"/>
                </a:solidFill>
              </a:rPr>
              <a:t>1- Complete these sentences about what police officers “have to do”, “don't have to do” and “mustn't do”. The first one is done for you as an example. </a:t>
            </a:r>
          </a:p>
          <a:p>
            <a:pPr marL="342900" indent="-342900">
              <a:buFont typeface="+mj-lt"/>
              <a:buAutoNum type="arabicPeriod"/>
            </a:pPr>
            <a:r>
              <a:rPr lang="en-US" sz="1800" dirty="0">
                <a:solidFill>
                  <a:prstClr val="black"/>
                </a:solidFill>
              </a:rPr>
              <a:t>They </a:t>
            </a:r>
            <a:r>
              <a:rPr lang="en-US" sz="1800" b="1" i="1" dirty="0">
                <a:solidFill>
                  <a:srgbClr val="FF0000"/>
                </a:solidFill>
              </a:rPr>
              <a:t>have to </a:t>
            </a:r>
            <a:r>
              <a:rPr lang="en-US" sz="1800" dirty="0">
                <a:solidFill>
                  <a:prstClr val="black"/>
                </a:solidFill>
              </a:rPr>
              <a:t>arrive on time to work every day.</a:t>
            </a:r>
          </a:p>
          <a:p>
            <a:pPr marL="342900" indent="-342900">
              <a:buFont typeface="+mj-lt"/>
              <a:buAutoNum type="arabicPeriod"/>
            </a:pPr>
            <a:r>
              <a:rPr lang="en-US" sz="1800" dirty="0">
                <a:solidFill>
                  <a:prstClr val="black"/>
                </a:solidFill>
              </a:rPr>
              <a:t>They …………………………….. wear a uniform.</a:t>
            </a:r>
          </a:p>
          <a:p>
            <a:pPr marL="342900" indent="-342900">
              <a:buFont typeface="+mj-lt"/>
              <a:buAutoNum type="arabicPeriod"/>
            </a:pPr>
            <a:r>
              <a:rPr lang="en-US" sz="1800" dirty="0">
                <a:solidFill>
                  <a:prstClr val="black"/>
                </a:solidFill>
              </a:rPr>
              <a:t>They……………………………… be very careful when they're at a crime scene.</a:t>
            </a:r>
          </a:p>
          <a:p>
            <a:pPr marL="342900" indent="-342900">
              <a:buFont typeface="+mj-lt"/>
              <a:buAutoNum type="arabicPeriod"/>
            </a:pPr>
            <a:r>
              <a:rPr lang="en-US" sz="1800" dirty="0">
                <a:solidFill>
                  <a:prstClr val="black"/>
                </a:solidFill>
              </a:rPr>
              <a:t>They ……………………………… damage the evidence.</a:t>
            </a:r>
          </a:p>
          <a:p>
            <a:pPr marL="342900" indent="-342900">
              <a:buFont typeface="+mj-lt"/>
              <a:buAutoNum type="arabicPeriod"/>
            </a:pPr>
            <a:r>
              <a:rPr lang="en-US" sz="1800" dirty="0">
                <a:solidFill>
                  <a:prstClr val="black"/>
                </a:solidFill>
              </a:rPr>
              <a:t>They ……………………………… study science.</a:t>
            </a:r>
          </a:p>
        </p:txBody>
      </p:sp>
      <p:sp>
        <p:nvSpPr>
          <p:cNvPr id="3" name="Rectangle 2"/>
          <p:cNvSpPr/>
          <p:nvPr/>
        </p:nvSpPr>
        <p:spPr>
          <a:xfrm>
            <a:off x="735106" y="4231204"/>
            <a:ext cx="6096000" cy="2169825"/>
          </a:xfrm>
          <a:prstGeom prst="rect">
            <a:avLst/>
          </a:prstGeom>
        </p:spPr>
        <p:txBody>
          <a:bodyPr>
            <a:spAutoFit/>
          </a:bodyPr>
          <a:lstStyle/>
          <a:p>
            <a:pPr marL="342900" indent="-342900">
              <a:lnSpc>
                <a:spcPct val="150000"/>
              </a:lnSpc>
              <a:buFont typeface="+mj-lt"/>
              <a:buAutoNum type="arabicPeriod"/>
            </a:pPr>
            <a:r>
              <a:rPr lang="en-US" dirty="0">
                <a:solidFill>
                  <a:prstClr val="black"/>
                </a:solidFill>
              </a:rPr>
              <a:t>They </a:t>
            </a:r>
            <a:r>
              <a:rPr lang="en-US" b="1" i="1" dirty="0">
                <a:solidFill>
                  <a:srgbClr val="FF0000"/>
                </a:solidFill>
              </a:rPr>
              <a:t>have to </a:t>
            </a:r>
            <a:r>
              <a:rPr lang="en-US" dirty="0">
                <a:solidFill>
                  <a:prstClr val="black"/>
                </a:solidFill>
              </a:rPr>
              <a:t>arrive on time to work every day.</a:t>
            </a:r>
          </a:p>
          <a:p>
            <a:pPr marL="342900" indent="-342900">
              <a:lnSpc>
                <a:spcPct val="150000"/>
              </a:lnSpc>
              <a:buFont typeface="+mj-lt"/>
              <a:buAutoNum type="arabicPeriod"/>
            </a:pPr>
            <a:r>
              <a:rPr lang="en-US" dirty="0">
                <a:solidFill>
                  <a:prstClr val="black"/>
                </a:solidFill>
              </a:rPr>
              <a:t>They </a:t>
            </a:r>
            <a:r>
              <a:rPr lang="en-US" b="1" dirty="0">
                <a:solidFill>
                  <a:srgbClr val="FF0000"/>
                </a:solidFill>
              </a:rPr>
              <a:t>have to </a:t>
            </a:r>
            <a:r>
              <a:rPr lang="en-US" dirty="0">
                <a:solidFill>
                  <a:prstClr val="black"/>
                </a:solidFill>
              </a:rPr>
              <a:t>wear a uniform.</a:t>
            </a:r>
          </a:p>
          <a:p>
            <a:pPr marL="342900" indent="-342900">
              <a:lnSpc>
                <a:spcPct val="150000"/>
              </a:lnSpc>
              <a:buFont typeface="+mj-lt"/>
              <a:buAutoNum type="arabicPeriod"/>
            </a:pPr>
            <a:r>
              <a:rPr lang="en-US" dirty="0">
                <a:solidFill>
                  <a:prstClr val="black"/>
                </a:solidFill>
              </a:rPr>
              <a:t>They </a:t>
            </a:r>
            <a:r>
              <a:rPr lang="en-US" b="1" dirty="0">
                <a:solidFill>
                  <a:srgbClr val="FF0000"/>
                </a:solidFill>
              </a:rPr>
              <a:t>have to </a:t>
            </a:r>
            <a:r>
              <a:rPr lang="en-US" dirty="0">
                <a:solidFill>
                  <a:prstClr val="black"/>
                </a:solidFill>
              </a:rPr>
              <a:t>be very careful when they're at a crime scene.</a:t>
            </a:r>
          </a:p>
          <a:p>
            <a:pPr marL="342900" indent="-342900">
              <a:lnSpc>
                <a:spcPct val="150000"/>
              </a:lnSpc>
              <a:buFont typeface="+mj-lt"/>
              <a:buAutoNum type="arabicPeriod"/>
            </a:pPr>
            <a:r>
              <a:rPr lang="en-US" dirty="0">
                <a:solidFill>
                  <a:prstClr val="black"/>
                </a:solidFill>
              </a:rPr>
              <a:t>They </a:t>
            </a:r>
            <a:r>
              <a:rPr lang="en-US" b="1" dirty="0">
                <a:solidFill>
                  <a:srgbClr val="FF0000"/>
                </a:solidFill>
              </a:rPr>
              <a:t>mustn’t</a:t>
            </a:r>
            <a:r>
              <a:rPr lang="en-US" dirty="0">
                <a:solidFill>
                  <a:prstClr val="black"/>
                </a:solidFill>
              </a:rPr>
              <a:t> damage the evidence.</a:t>
            </a:r>
          </a:p>
          <a:p>
            <a:pPr marL="342900" indent="-342900">
              <a:lnSpc>
                <a:spcPct val="150000"/>
              </a:lnSpc>
              <a:buFont typeface="+mj-lt"/>
              <a:buAutoNum type="arabicPeriod"/>
            </a:pPr>
            <a:r>
              <a:rPr lang="en-US" dirty="0">
                <a:solidFill>
                  <a:prstClr val="black"/>
                </a:solidFill>
              </a:rPr>
              <a:t>They </a:t>
            </a:r>
            <a:r>
              <a:rPr lang="en-US" b="1" dirty="0">
                <a:solidFill>
                  <a:srgbClr val="FF0000"/>
                </a:solidFill>
              </a:rPr>
              <a:t>don’t have to </a:t>
            </a:r>
            <a:r>
              <a:rPr lang="en-US" dirty="0">
                <a:solidFill>
                  <a:prstClr val="black"/>
                </a:solidFill>
              </a:rPr>
              <a:t>study science.</a:t>
            </a:r>
          </a:p>
        </p:txBody>
      </p:sp>
      <p:sp>
        <p:nvSpPr>
          <p:cNvPr id="6" name="TextBox 5"/>
          <p:cNvSpPr txBox="1"/>
          <p:nvPr/>
        </p:nvSpPr>
        <p:spPr>
          <a:xfrm>
            <a:off x="735106" y="3861872"/>
            <a:ext cx="2295308" cy="369332"/>
          </a:xfrm>
          <a:prstGeom prst="rect">
            <a:avLst/>
          </a:prstGeom>
          <a:noFill/>
          <a:ln>
            <a:solidFill>
              <a:schemeClr val="tx1">
                <a:lumMod val="65000"/>
                <a:lumOff val="35000"/>
              </a:schemeClr>
            </a:solidFill>
          </a:ln>
        </p:spPr>
        <p:txBody>
          <a:bodyPr wrap="none" rtlCol="0">
            <a:spAutoFit/>
          </a:bodyPr>
          <a:lstStyle/>
          <a:p>
            <a:r>
              <a:rPr lang="en-US" dirty="0">
                <a:solidFill>
                  <a:srgbClr val="FF0000"/>
                </a:solidFill>
              </a:rPr>
              <a:t>SUGGESTED ANSWERS</a:t>
            </a:r>
          </a:p>
        </p:txBody>
      </p:sp>
      <p:sp>
        <p:nvSpPr>
          <p:cNvPr id="4" name="Rectangle 3"/>
          <p:cNvSpPr/>
          <p:nvPr/>
        </p:nvSpPr>
        <p:spPr>
          <a:xfrm>
            <a:off x="5488132" y="4333364"/>
            <a:ext cx="4874924" cy="369332"/>
          </a:xfrm>
          <a:prstGeom prst="rect">
            <a:avLst/>
          </a:prstGeom>
        </p:spPr>
        <p:txBody>
          <a:bodyPr wrap="none">
            <a:spAutoFit/>
          </a:bodyPr>
          <a:lstStyle/>
          <a:p>
            <a:r>
              <a:rPr lang="en-US" b="1" dirty="0">
                <a:solidFill>
                  <a:srgbClr val="0070C0"/>
                </a:solidFill>
              </a:rPr>
              <a:t>(Which means it is necessary to arrive on time…) </a:t>
            </a:r>
            <a:endParaRPr lang="en-US" dirty="0"/>
          </a:p>
        </p:txBody>
      </p:sp>
      <p:sp>
        <p:nvSpPr>
          <p:cNvPr id="9" name="Rectangle 8"/>
          <p:cNvSpPr/>
          <p:nvPr/>
        </p:nvSpPr>
        <p:spPr>
          <a:xfrm>
            <a:off x="3905382" y="4773934"/>
            <a:ext cx="8314327" cy="369332"/>
          </a:xfrm>
          <a:prstGeom prst="rect">
            <a:avLst/>
          </a:prstGeom>
        </p:spPr>
        <p:txBody>
          <a:bodyPr wrap="none">
            <a:spAutoFit/>
          </a:bodyPr>
          <a:lstStyle/>
          <a:p>
            <a:r>
              <a:rPr lang="en-US" b="1" dirty="0">
                <a:solidFill>
                  <a:srgbClr val="0070C0"/>
                </a:solidFill>
              </a:rPr>
              <a:t>(Which means it is necessary to wear a uniform. They have to follow the regulations.) </a:t>
            </a:r>
            <a:endParaRPr lang="en-US" dirty="0"/>
          </a:p>
        </p:txBody>
      </p:sp>
      <p:sp>
        <p:nvSpPr>
          <p:cNvPr id="10" name="Rectangle 9"/>
          <p:cNvSpPr/>
          <p:nvPr/>
        </p:nvSpPr>
        <p:spPr>
          <a:xfrm>
            <a:off x="6692152" y="5161116"/>
            <a:ext cx="4473917" cy="369332"/>
          </a:xfrm>
          <a:prstGeom prst="rect">
            <a:avLst/>
          </a:prstGeom>
        </p:spPr>
        <p:txBody>
          <a:bodyPr wrap="none">
            <a:spAutoFit/>
          </a:bodyPr>
          <a:lstStyle/>
          <a:p>
            <a:r>
              <a:rPr lang="en-US" b="1" dirty="0">
                <a:solidFill>
                  <a:srgbClr val="0070C0"/>
                </a:solidFill>
              </a:rPr>
              <a:t>(Which means it is necessary to be careful…) </a:t>
            </a:r>
            <a:endParaRPr lang="en-US" dirty="0"/>
          </a:p>
        </p:txBody>
      </p:sp>
      <p:sp>
        <p:nvSpPr>
          <p:cNvPr id="7" name="Rectangle 6"/>
          <p:cNvSpPr/>
          <p:nvPr/>
        </p:nvSpPr>
        <p:spPr>
          <a:xfrm>
            <a:off x="4464424" y="5568941"/>
            <a:ext cx="6267228" cy="369332"/>
          </a:xfrm>
          <a:prstGeom prst="rect">
            <a:avLst/>
          </a:prstGeom>
        </p:spPr>
        <p:txBody>
          <a:bodyPr wrap="none">
            <a:spAutoFit/>
          </a:bodyPr>
          <a:lstStyle/>
          <a:p>
            <a:r>
              <a:rPr lang="en-US" b="1" dirty="0">
                <a:solidFill>
                  <a:srgbClr val="0070C0"/>
                </a:solidFill>
              </a:rPr>
              <a:t>(Which means that it is necessary </a:t>
            </a:r>
            <a:r>
              <a:rPr lang="en-US" b="1" dirty="0">
                <a:solidFill>
                  <a:srgbClr val="FF0000"/>
                </a:solidFill>
              </a:rPr>
              <a:t>NOT to damage </a:t>
            </a:r>
            <a:r>
              <a:rPr lang="en-US" b="1" dirty="0">
                <a:solidFill>
                  <a:srgbClr val="0070C0"/>
                </a:solidFill>
              </a:rPr>
              <a:t>the evidence)</a:t>
            </a:r>
            <a:endParaRPr lang="en-US" dirty="0"/>
          </a:p>
        </p:txBody>
      </p:sp>
      <p:sp>
        <p:nvSpPr>
          <p:cNvPr id="11" name="Rectangle 10"/>
          <p:cNvSpPr/>
          <p:nvPr/>
        </p:nvSpPr>
        <p:spPr>
          <a:xfrm>
            <a:off x="4383742" y="5973174"/>
            <a:ext cx="5522922" cy="369332"/>
          </a:xfrm>
          <a:prstGeom prst="rect">
            <a:avLst/>
          </a:prstGeom>
        </p:spPr>
        <p:txBody>
          <a:bodyPr wrap="none">
            <a:spAutoFit/>
          </a:bodyPr>
          <a:lstStyle/>
          <a:p>
            <a:r>
              <a:rPr lang="en-US" b="1" dirty="0">
                <a:solidFill>
                  <a:srgbClr val="0070C0"/>
                </a:solidFill>
              </a:rPr>
              <a:t>(which means that it is </a:t>
            </a:r>
            <a:r>
              <a:rPr lang="en-US" b="1" dirty="0">
                <a:solidFill>
                  <a:srgbClr val="FF0000"/>
                </a:solidFill>
              </a:rPr>
              <a:t>NOT necessary </a:t>
            </a:r>
            <a:r>
              <a:rPr lang="en-US" b="1" dirty="0">
                <a:solidFill>
                  <a:srgbClr val="0070C0"/>
                </a:solidFill>
              </a:rPr>
              <a:t>to study science)</a:t>
            </a:r>
            <a:endParaRPr lang="en-US" dirty="0"/>
          </a:p>
        </p:txBody>
      </p:sp>
      <p:sp>
        <p:nvSpPr>
          <p:cNvPr id="12" name="Rectangle 11"/>
          <p:cNvSpPr/>
          <p:nvPr/>
        </p:nvSpPr>
        <p:spPr>
          <a:xfrm>
            <a:off x="5488132" y="1704081"/>
            <a:ext cx="4874924" cy="369332"/>
          </a:xfrm>
          <a:prstGeom prst="rect">
            <a:avLst/>
          </a:prstGeom>
        </p:spPr>
        <p:txBody>
          <a:bodyPr wrap="none">
            <a:spAutoFit/>
          </a:bodyPr>
          <a:lstStyle/>
          <a:p>
            <a:r>
              <a:rPr lang="en-US" b="1" dirty="0">
                <a:solidFill>
                  <a:srgbClr val="0070C0"/>
                </a:solidFill>
              </a:rPr>
              <a:t>(Which means it is necessary to arrive on time…) </a:t>
            </a:r>
            <a:endParaRPr lang="en-US" dirty="0"/>
          </a:p>
        </p:txBody>
      </p:sp>
      <p:sp>
        <p:nvSpPr>
          <p:cNvPr id="13" name="Rectangle 12">
            <a:extLst>
              <a:ext uri="{FF2B5EF4-FFF2-40B4-BE49-F238E27FC236}">
                <a16:creationId xmlns:a16="http://schemas.microsoft.com/office/drawing/2014/main" id="{A35C0628-2B6B-4696-A324-467EDA9636B7}"/>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7823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4" grpId="0"/>
      <p:bldP spid="9" grpId="0"/>
      <p:bldP spid="10" grpId="0"/>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597E4E-8C5C-4AA1-9716-197B00329E25}"/>
              </a:ext>
            </a:extLst>
          </p:cNvPr>
          <p:cNvSpPr txBox="1"/>
          <p:nvPr/>
        </p:nvSpPr>
        <p:spPr>
          <a:xfrm>
            <a:off x="359663" y="137450"/>
            <a:ext cx="4804765"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mj-lt"/>
                <a:cs typeface="Sultan bold" pitchFamily="2" charset="-78"/>
              </a:rPr>
              <a:t>Eng. 102 Unit 7 / Lesson 1 – CRIME LAB</a:t>
            </a:r>
            <a:endParaRPr lang="en-GB" dirty="0">
              <a:effectLst>
                <a:outerShdw blurRad="38100" dist="38100" dir="2700000" algn="tl">
                  <a:srgbClr val="000000">
                    <a:alpha val="43137"/>
                  </a:srgbClr>
                </a:outerShdw>
              </a:effectLst>
              <a:latin typeface="+mj-lt"/>
              <a:cs typeface="Sultan bold" pitchFamily="2" charset="-78"/>
            </a:endParaRPr>
          </a:p>
        </p:txBody>
      </p:sp>
      <p:sp>
        <p:nvSpPr>
          <p:cNvPr id="5" name="Rectangle 4">
            <a:extLst>
              <a:ext uri="{FF2B5EF4-FFF2-40B4-BE49-F238E27FC236}">
                <a16:creationId xmlns:a16="http://schemas.microsoft.com/office/drawing/2014/main" id="{8B8721A7-816F-4C99-BE89-D02CB058B1C7}"/>
              </a:ext>
            </a:extLst>
          </p:cNvPr>
          <p:cNvSpPr/>
          <p:nvPr/>
        </p:nvSpPr>
        <p:spPr>
          <a:xfrm>
            <a:off x="359663" y="1342358"/>
            <a:ext cx="2760549" cy="298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effectLst>
                  <a:outerShdw blurRad="38100" dist="38100" dir="2700000" algn="tl">
                    <a:srgbClr val="000000">
                      <a:alpha val="43137"/>
                    </a:srgbClr>
                  </a:outerShdw>
                </a:effectLst>
              </a:rPr>
              <a:t>OBJECTIVES</a:t>
            </a:r>
          </a:p>
        </p:txBody>
      </p:sp>
      <p:sp>
        <p:nvSpPr>
          <p:cNvPr id="3" name="Rectangle 2"/>
          <p:cNvSpPr/>
          <p:nvPr/>
        </p:nvSpPr>
        <p:spPr>
          <a:xfrm>
            <a:off x="359663" y="1853208"/>
            <a:ext cx="11128292" cy="4708981"/>
          </a:xfrm>
          <a:prstGeom prst="rect">
            <a:avLst/>
          </a:prstGeom>
        </p:spPr>
        <p:txBody>
          <a:bodyPr wrap="square">
            <a:spAutoFit/>
          </a:bodyPr>
          <a:lstStyle/>
          <a:p>
            <a:pPr lvl="1"/>
            <a:r>
              <a:rPr lang="en-US" sz="2400" b="1" dirty="0"/>
              <a:t>By the end of the lesson, students will have:</a:t>
            </a:r>
          </a:p>
          <a:p>
            <a:endParaRPr lang="en-US" sz="2400" b="1" dirty="0"/>
          </a:p>
          <a:p>
            <a:pPr marL="1485900" indent="-342900">
              <a:lnSpc>
                <a:spcPct val="150000"/>
              </a:lnSpc>
              <a:buClr>
                <a:srgbClr val="00B0F0"/>
              </a:buClr>
              <a:buFont typeface="Wingdings" panose="05000000000000000000" pitchFamily="2" charset="2"/>
              <a:buChar char="§"/>
            </a:pPr>
            <a:r>
              <a:rPr lang="en-US" sz="2400" b="1" dirty="0">
                <a:solidFill>
                  <a:srgbClr val="0070C0"/>
                </a:solidFill>
              </a:rPr>
              <a:t>found out how science is used to understand and solve crime.</a:t>
            </a:r>
          </a:p>
          <a:p>
            <a:pPr marL="1485900" indent="-342900">
              <a:lnSpc>
                <a:spcPct val="150000"/>
              </a:lnSpc>
              <a:buClr>
                <a:srgbClr val="00B0F0"/>
              </a:buClr>
              <a:buFont typeface="Wingdings" panose="05000000000000000000" pitchFamily="2" charset="2"/>
              <a:buChar char="§"/>
            </a:pPr>
            <a:r>
              <a:rPr lang="en-US" sz="2400" b="1" dirty="0">
                <a:solidFill>
                  <a:srgbClr val="0070C0"/>
                </a:solidFill>
              </a:rPr>
              <a:t>read for gist and specific information</a:t>
            </a:r>
          </a:p>
          <a:p>
            <a:pPr marL="1485900" indent="-342900">
              <a:lnSpc>
                <a:spcPct val="150000"/>
              </a:lnSpc>
              <a:buClr>
                <a:srgbClr val="00B0F0"/>
              </a:buClr>
              <a:buFont typeface="Wingdings" panose="05000000000000000000" pitchFamily="2" charset="2"/>
              <a:buChar char="§"/>
            </a:pPr>
            <a:r>
              <a:rPr lang="en-US" sz="2400" b="1" dirty="0">
                <a:solidFill>
                  <a:srgbClr val="0070C0"/>
                </a:solidFill>
              </a:rPr>
              <a:t>worked out the meaning of verbs from context.</a:t>
            </a:r>
          </a:p>
          <a:p>
            <a:pPr marL="1485900" indent="-342900">
              <a:lnSpc>
                <a:spcPct val="150000"/>
              </a:lnSpc>
              <a:buClr>
                <a:srgbClr val="00B0F0"/>
              </a:buClr>
              <a:buFont typeface="Wingdings" panose="05000000000000000000" pitchFamily="2" charset="2"/>
              <a:buChar char="§"/>
            </a:pPr>
            <a:r>
              <a:rPr lang="en-US" sz="2400" b="1" dirty="0">
                <a:solidFill>
                  <a:srgbClr val="0070C0"/>
                </a:solidFill>
              </a:rPr>
              <a:t>studied the use of </a:t>
            </a:r>
            <a:r>
              <a:rPr lang="en-US" sz="2400" b="1" i="1" dirty="0">
                <a:solidFill>
                  <a:srgbClr val="FF0000"/>
                </a:solidFill>
              </a:rPr>
              <a:t>should</a:t>
            </a:r>
            <a:r>
              <a:rPr lang="en-US" sz="2400" b="1" i="1" dirty="0">
                <a:solidFill>
                  <a:srgbClr val="0070C0"/>
                </a:solidFill>
              </a:rPr>
              <a:t>, </a:t>
            </a:r>
            <a:r>
              <a:rPr lang="en-US" sz="2400" b="1" i="1" dirty="0">
                <a:solidFill>
                  <a:srgbClr val="FF0000"/>
                </a:solidFill>
              </a:rPr>
              <a:t>must</a:t>
            </a:r>
            <a:r>
              <a:rPr lang="en-US" sz="2400" b="1" i="1" dirty="0">
                <a:solidFill>
                  <a:srgbClr val="0070C0"/>
                </a:solidFill>
              </a:rPr>
              <a:t> </a:t>
            </a:r>
            <a:r>
              <a:rPr lang="en-US" sz="2400" b="1" dirty="0">
                <a:solidFill>
                  <a:srgbClr val="0070C0"/>
                </a:solidFill>
              </a:rPr>
              <a:t>and</a:t>
            </a:r>
            <a:r>
              <a:rPr lang="en-US" sz="2400" b="1" i="1" dirty="0">
                <a:solidFill>
                  <a:srgbClr val="0070C0"/>
                </a:solidFill>
              </a:rPr>
              <a:t> </a:t>
            </a:r>
            <a:r>
              <a:rPr lang="en-US" sz="2400" b="1" i="1" dirty="0">
                <a:solidFill>
                  <a:srgbClr val="FF0000"/>
                </a:solidFill>
              </a:rPr>
              <a:t>have to </a:t>
            </a:r>
            <a:r>
              <a:rPr lang="en-US" sz="2400" b="1" dirty="0">
                <a:solidFill>
                  <a:srgbClr val="0070C0"/>
                </a:solidFill>
              </a:rPr>
              <a:t>in affirmative, negative and question forms.</a:t>
            </a:r>
          </a:p>
          <a:p>
            <a:pPr marL="1485900" indent="-342900">
              <a:lnSpc>
                <a:spcPct val="150000"/>
              </a:lnSpc>
              <a:buClr>
                <a:srgbClr val="00B0F0"/>
              </a:buClr>
              <a:buFont typeface="Wingdings" panose="05000000000000000000" pitchFamily="2" charset="2"/>
              <a:buChar char="§"/>
            </a:pPr>
            <a:r>
              <a:rPr lang="en-US" sz="2400" b="1" dirty="0">
                <a:solidFill>
                  <a:srgbClr val="0070C0"/>
                </a:solidFill>
              </a:rPr>
              <a:t>Practiced </a:t>
            </a:r>
            <a:r>
              <a:rPr lang="en-US" sz="2400" b="1" i="1" dirty="0">
                <a:solidFill>
                  <a:srgbClr val="FF0000"/>
                </a:solidFill>
              </a:rPr>
              <a:t>must</a:t>
            </a:r>
            <a:r>
              <a:rPr lang="en-US" sz="2400" b="1" i="1" dirty="0">
                <a:solidFill>
                  <a:srgbClr val="0070C0"/>
                </a:solidFill>
              </a:rPr>
              <a:t> </a:t>
            </a:r>
            <a:r>
              <a:rPr lang="en-US" sz="2400" b="1" dirty="0">
                <a:solidFill>
                  <a:srgbClr val="0070C0"/>
                </a:solidFill>
              </a:rPr>
              <a:t>and </a:t>
            </a:r>
            <a:r>
              <a:rPr lang="en-US" sz="2400" b="1" i="1" dirty="0">
                <a:solidFill>
                  <a:srgbClr val="FF0000"/>
                </a:solidFill>
              </a:rPr>
              <a:t>have to </a:t>
            </a:r>
            <a:r>
              <a:rPr lang="en-US" sz="2400" b="1" dirty="0">
                <a:solidFill>
                  <a:srgbClr val="0070C0"/>
                </a:solidFill>
              </a:rPr>
              <a:t>in controlled and free practice.</a:t>
            </a:r>
            <a:endParaRPr lang="en-US" sz="2400" b="1" dirty="0"/>
          </a:p>
          <a:p>
            <a:pPr marL="342900" indent="-342900">
              <a:lnSpc>
                <a:spcPct val="150000"/>
              </a:lnSpc>
              <a:buFont typeface="Arial" panose="020B0604020202020204" pitchFamily="34" charset="0"/>
              <a:buChar char="•"/>
            </a:pPr>
            <a:endParaRPr lang="en-US" sz="2400" b="1" dirty="0"/>
          </a:p>
        </p:txBody>
      </p:sp>
      <p:sp>
        <p:nvSpPr>
          <p:cNvPr id="6" name="Rectangle 5">
            <a:extLst>
              <a:ext uri="{FF2B5EF4-FFF2-40B4-BE49-F238E27FC236}">
                <a16:creationId xmlns:a16="http://schemas.microsoft.com/office/drawing/2014/main" id="{02D25889-63C5-435B-8BA3-00CB9DBD35CA}"/>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3317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GRAMMAR</a:t>
            </a:r>
            <a:endParaRPr lang="en-US" sz="3600" dirty="0">
              <a:solidFill>
                <a:srgbClr val="0070C0"/>
              </a:solidFill>
            </a:endParaRPr>
          </a:p>
        </p:txBody>
      </p:sp>
      <p:sp>
        <p:nvSpPr>
          <p:cNvPr id="8" name="Content Placeholder 2"/>
          <p:cNvSpPr txBox="1">
            <a:spLocks/>
          </p:cNvSpPr>
          <p:nvPr/>
        </p:nvSpPr>
        <p:spPr>
          <a:xfrm>
            <a:off x="735106" y="724088"/>
            <a:ext cx="10802469" cy="56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b="1" dirty="0">
                <a:solidFill>
                  <a:srgbClr val="FF0000"/>
                </a:solidFill>
              </a:rPr>
              <a:t>PRACTICE:</a:t>
            </a:r>
          </a:p>
          <a:p>
            <a:pPr marL="0" indent="0">
              <a:lnSpc>
                <a:spcPct val="150000"/>
              </a:lnSpc>
              <a:buFont typeface="Arial" panose="020B0604020202020204" pitchFamily="34" charset="0"/>
              <a:buNone/>
            </a:pPr>
            <a:r>
              <a:rPr lang="en-US" sz="1800" b="1" dirty="0">
                <a:solidFill>
                  <a:srgbClr val="0070C0"/>
                </a:solidFill>
              </a:rPr>
              <a:t>2- Choose the correct answer. </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mustn't / don't have to </a:t>
            </a:r>
            <a:r>
              <a:rPr lang="en-US" sz="1800" dirty="0">
                <a:solidFill>
                  <a:prstClr val="black"/>
                </a:solidFill>
              </a:rPr>
              <a:t>study law to be a forensic scientist.</a:t>
            </a:r>
          </a:p>
          <a:p>
            <a:pPr marL="342900" indent="-342900">
              <a:lnSpc>
                <a:spcPct val="150000"/>
              </a:lnSpc>
              <a:buFont typeface="+mj-lt"/>
              <a:buAutoNum type="arabicPeriod"/>
            </a:pPr>
            <a:r>
              <a:rPr lang="en-US" sz="1800" dirty="0">
                <a:solidFill>
                  <a:prstClr val="black"/>
                </a:solidFill>
              </a:rPr>
              <a:t>I </a:t>
            </a:r>
            <a:r>
              <a:rPr lang="en-US" sz="1800" b="1" dirty="0">
                <a:solidFill>
                  <a:srgbClr val="0070C0"/>
                </a:solidFill>
              </a:rPr>
              <a:t>should / shouldn't </a:t>
            </a:r>
            <a:r>
              <a:rPr lang="en-US" sz="1800" dirty="0">
                <a:solidFill>
                  <a:prstClr val="black"/>
                </a:solidFill>
              </a:rPr>
              <a:t>spend some time with my parents. I haven't seen them for ages.</a:t>
            </a:r>
          </a:p>
          <a:p>
            <a:pPr marL="342900" indent="-342900">
              <a:lnSpc>
                <a:spcPct val="150000"/>
              </a:lnSpc>
              <a:buFont typeface="+mj-lt"/>
              <a:buAutoNum type="arabicPeriod"/>
            </a:pPr>
            <a:r>
              <a:rPr lang="en-US" sz="1800" dirty="0">
                <a:solidFill>
                  <a:prstClr val="black"/>
                </a:solidFill>
              </a:rPr>
              <a:t>We </a:t>
            </a:r>
            <a:r>
              <a:rPr lang="en-US" sz="1800" b="1" dirty="0">
                <a:solidFill>
                  <a:srgbClr val="0070C0"/>
                </a:solidFill>
              </a:rPr>
              <a:t>mustn't / have to </a:t>
            </a:r>
            <a:r>
              <a:rPr lang="en-US" sz="1800" dirty="0">
                <a:solidFill>
                  <a:prstClr val="black"/>
                </a:solidFill>
              </a:rPr>
              <a:t>commit crimes; it's against the law.</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must / don't have to </a:t>
            </a:r>
            <a:r>
              <a:rPr lang="en-US" sz="1800" dirty="0">
                <a:solidFill>
                  <a:prstClr val="black"/>
                </a:solidFill>
              </a:rPr>
              <a:t>turn off your mobile phone in class so that it doesn't interrupt the lesson.</a:t>
            </a:r>
          </a:p>
          <a:p>
            <a:pPr marL="342900" indent="-342900">
              <a:lnSpc>
                <a:spcPct val="150000"/>
              </a:lnSpc>
              <a:buFont typeface="+mj-lt"/>
              <a:buAutoNum type="arabicPeriod"/>
            </a:pPr>
            <a:r>
              <a:rPr lang="en-US" sz="1800" dirty="0">
                <a:solidFill>
                  <a:prstClr val="black"/>
                </a:solidFill>
              </a:rPr>
              <a:t>We </a:t>
            </a:r>
            <a:r>
              <a:rPr lang="en-US" sz="1800" b="1" dirty="0">
                <a:solidFill>
                  <a:srgbClr val="0070C0"/>
                </a:solidFill>
              </a:rPr>
              <a:t>mustn't / have to </a:t>
            </a:r>
            <a:r>
              <a:rPr lang="en-US" sz="1800" dirty="0">
                <a:solidFill>
                  <a:prstClr val="black"/>
                </a:solidFill>
              </a:rPr>
              <a:t>have a passport to travel outside the UK.</a:t>
            </a:r>
          </a:p>
          <a:p>
            <a:pPr marL="342900" indent="-342900">
              <a:lnSpc>
                <a:spcPct val="150000"/>
              </a:lnSpc>
              <a:buFont typeface="+mj-lt"/>
              <a:buAutoNum type="arabicPeriod"/>
            </a:pPr>
            <a:r>
              <a:rPr lang="en-US" sz="1800" dirty="0">
                <a:solidFill>
                  <a:prstClr val="black"/>
                </a:solidFill>
              </a:rPr>
              <a:t>I </a:t>
            </a:r>
            <a:r>
              <a:rPr lang="en-US" sz="1800" b="1" dirty="0">
                <a:solidFill>
                  <a:srgbClr val="0070C0"/>
                </a:solidFill>
              </a:rPr>
              <a:t>should / don't have to </a:t>
            </a:r>
            <a:r>
              <a:rPr lang="en-US" sz="1800" dirty="0">
                <a:solidFill>
                  <a:prstClr val="black"/>
                </a:solidFill>
              </a:rPr>
              <a:t>join the gym again; my membership has run out.</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have to / don't have to </a:t>
            </a:r>
            <a:r>
              <a:rPr lang="en-US" sz="1800" dirty="0">
                <a:solidFill>
                  <a:prstClr val="black"/>
                </a:solidFill>
              </a:rPr>
              <a:t>check your essays carefully when you've written them.</a:t>
            </a:r>
          </a:p>
          <a:p>
            <a:pPr marL="342900" indent="-342900">
              <a:lnSpc>
                <a:spcPct val="150000"/>
              </a:lnSpc>
              <a:buFont typeface="+mj-lt"/>
              <a:buAutoNum type="arabicPeriod"/>
            </a:pPr>
            <a:r>
              <a:rPr lang="en-US" sz="1800" dirty="0">
                <a:solidFill>
                  <a:prstClr val="black"/>
                </a:solidFill>
              </a:rPr>
              <a:t>We </a:t>
            </a:r>
            <a:r>
              <a:rPr lang="en-US" sz="1800" b="1" dirty="0">
                <a:solidFill>
                  <a:srgbClr val="0070C0"/>
                </a:solidFill>
              </a:rPr>
              <a:t>mustn't / don 't have to </a:t>
            </a:r>
            <a:r>
              <a:rPr lang="en-US" sz="1800" dirty="0">
                <a:solidFill>
                  <a:prstClr val="black"/>
                </a:solidFill>
              </a:rPr>
              <a:t>get up early today as it's a public holiday.</a:t>
            </a:r>
          </a:p>
          <a:p>
            <a:pPr marL="0" indent="0">
              <a:buFont typeface="Arial" panose="020B0604020202020204" pitchFamily="34" charset="0"/>
              <a:buNone/>
            </a:pPr>
            <a:endParaRPr lang="en-US" sz="1800" dirty="0">
              <a:solidFill>
                <a:prstClr val="black"/>
              </a:solidFill>
            </a:endParaRPr>
          </a:p>
        </p:txBody>
      </p:sp>
      <p:sp>
        <p:nvSpPr>
          <p:cNvPr id="6" name="Rectangle 5">
            <a:extLst>
              <a:ext uri="{FF2B5EF4-FFF2-40B4-BE49-F238E27FC236}">
                <a16:creationId xmlns:a16="http://schemas.microsoft.com/office/drawing/2014/main" id="{0977FCEE-7033-4CCC-8360-1D2DB52345CA}"/>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401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GRAMMAR</a:t>
            </a:r>
            <a:endParaRPr lang="en-US" sz="3600" dirty="0">
              <a:solidFill>
                <a:srgbClr val="0070C0"/>
              </a:solidFill>
            </a:endParaRPr>
          </a:p>
        </p:txBody>
      </p:sp>
      <p:sp>
        <p:nvSpPr>
          <p:cNvPr id="8" name="Content Placeholder 2"/>
          <p:cNvSpPr txBox="1">
            <a:spLocks/>
          </p:cNvSpPr>
          <p:nvPr/>
        </p:nvSpPr>
        <p:spPr>
          <a:xfrm>
            <a:off x="735106" y="724088"/>
            <a:ext cx="10802469" cy="56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b="1" dirty="0">
                <a:solidFill>
                  <a:srgbClr val="FF0000"/>
                </a:solidFill>
              </a:rPr>
              <a:t>PRACTICE:</a:t>
            </a:r>
          </a:p>
          <a:p>
            <a:pPr marL="0" indent="0">
              <a:lnSpc>
                <a:spcPct val="150000"/>
              </a:lnSpc>
              <a:buFont typeface="Arial" panose="020B0604020202020204" pitchFamily="34" charset="0"/>
              <a:buNone/>
            </a:pPr>
            <a:r>
              <a:rPr lang="en-US" sz="1800" b="1" dirty="0">
                <a:solidFill>
                  <a:srgbClr val="0070C0"/>
                </a:solidFill>
              </a:rPr>
              <a:t>2- Choose the correct answer. </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mustn't / </a:t>
            </a:r>
            <a:r>
              <a:rPr lang="en-US" sz="1800" b="1" u="sng" dirty="0">
                <a:solidFill>
                  <a:srgbClr val="00B050"/>
                </a:solidFill>
              </a:rPr>
              <a:t>don't have to </a:t>
            </a:r>
            <a:r>
              <a:rPr lang="en-US" sz="1800" dirty="0">
                <a:solidFill>
                  <a:prstClr val="black"/>
                </a:solidFill>
              </a:rPr>
              <a:t>study law to be a forensic scientist.</a:t>
            </a:r>
          </a:p>
          <a:p>
            <a:pPr marL="342900" indent="-342900">
              <a:lnSpc>
                <a:spcPct val="150000"/>
              </a:lnSpc>
              <a:buFont typeface="+mj-lt"/>
              <a:buAutoNum type="arabicPeriod"/>
            </a:pPr>
            <a:r>
              <a:rPr lang="en-US" sz="1800" dirty="0">
                <a:solidFill>
                  <a:prstClr val="black"/>
                </a:solidFill>
              </a:rPr>
              <a:t>I </a:t>
            </a:r>
            <a:r>
              <a:rPr lang="en-US" sz="1800" b="1" u="sng" dirty="0">
                <a:solidFill>
                  <a:srgbClr val="00B050"/>
                </a:solidFill>
              </a:rPr>
              <a:t>should</a:t>
            </a:r>
            <a:r>
              <a:rPr lang="en-US" sz="1800" b="1" dirty="0">
                <a:solidFill>
                  <a:srgbClr val="0070C0"/>
                </a:solidFill>
              </a:rPr>
              <a:t> / shouldn't </a:t>
            </a:r>
            <a:r>
              <a:rPr lang="en-US" sz="1800" dirty="0">
                <a:solidFill>
                  <a:prstClr val="black"/>
                </a:solidFill>
              </a:rPr>
              <a:t>spend some time with my parents. I haven't seen them for ages.</a:t>
            </a:r>
          </a:p>
          <a:p>
            <a:pPr marL="342900" indent="-342900">
              <a:lnSpc>
                <a:spcPct val="150000"/>
              </a:lnSpc>
              <a:buFont typeface="+mj-lt"/>
              <a:buAutoNum type="arabicPeriod"/>
            </a:pPr>
            <a:r>
              <a:rPr lang="en-US" sz="1800" dirty="0">
                <a:solidFill>
                  <a:prstClr val="black"/>
                </a:solidFill>
              </a:rPr>
              <a:t>We </a:t>
            </a:r>
            <a:r>
              <a:rPr lang="en-US" sz="1800" b="1" u="sng" dirty="0">
                <a:solidFill>
                  <a:srgbClr val="00B050"/>
                </a:solidFill>
              </a:rPr>
              <a:t>mustn't</a:t>
            </a:r>
            <a:r>
              <a:rPr lang="en-US" sz="1800" b="1" dirty="0">
                <a:solidFill>
                  <a:srgbClr val="0070C0"/>
                </a:solidFill>
              </a:rPr>
              <a:t> / have to </a:t>
            </a:r>
            <a:r>
              <a:rPr lang="en-US" sz="1800" dirty="0">
                <a:solidFill>
                  <a:prstClr val="black"/>
                </a:solidFill>
              </a:rPr>
              <a:t>commit crimes; it's against the law.</a:t>
            </a:r>
          </a:p>
          <a:p>
            <a:pPr marL="342900" indent="-342900">
              <a:lnSpc>
                <a:spcPct val="150000"/>
              </a:lnSpc>
              <a:buFont typeface="+mj-lt"/>
              <a:buAutoNum type="arabicPeriod"/>
            </a:pPr>
            <a:r>
              <a:rPr lang="en-US" sz="1800" dirty="0">
                <a:solidFill>
                  <a:prstClr val="black"/>
                </a:solidFill>
              </a:rPr>
              <a:t>You </a:t>
            </a:r>
            <a:r>
              <a:rPr lang="en-US" sz="1800" b="1" u="sng" dirty="0">
                <a:solidFill>
                  <a:srgbClr val="00B050"/>
                </a:solidFill>
              </a:rPr>
              <a:t>must</a:t>
            </a:r>
            <a:r>
              <a:rPr lang="en-US" sz="1800" b="1" dirty="0">
                <a:solidFill>
                  <a:srgbClr val="0070C0"/>
                </a:solidFill>
              </a:rPr>
              <a:t> / don't have to </a:t>
            </a:r>
            <a:r>
              <a:rPr lang="en-US" sz="1800" dirty="0">
                <a:solidFill>
                  <a:prstClr val="black"/>
                </a:solidFill>
              </a:rPr>
              <a:t>turn off your mobile phone in class so that it doesn't interrupt the lesson.</a:t>
            </a:r>
          </a:p>
          <a:p>
            <a:pPr marL="342900" indent="-342900">
              <a:lnSpc>
                <a:spcPct val="150000"/>
              </a:lnSpc>
              <a:buFont typeface="+mj-lt"/>
              <a:buAutoNum type="arabicPeriod"/>
            </a:pPr>
            <a:r>
              <a:rPr lang="en-US" sz="1800" dirty="0">
                <a:solidFill>
                  <a:prstClr val="black"/>
                </a:solidFill>
              </a:rPr>
              <a:t>We </a:t>
            </a:r>
            <a:r>
              <a:rPr lang="en-US" sz="1800" b="1" dirty="0">
                <a:solidFill>
                  <a:srgbClr val="0070C0"/>
                </a:solidFill>
              </a:rPr>
              <a:t>mustn't / </a:t>
            </a:r>
            <a:r>
              <a:rPr lang="en-US" sz="1800" b="1" u="sng" dirty="0">
                <a:solidFill>
                  <a:srgbClr val="00B050"/>
                </a:solidFill>
              </a:rPr>
              <a:t>have to </a:t>
            </a:r>
            <a:r>
              <a:rPr lang="en-US" sz="1800" dirty="0">
                <a:solidFill>
                  <a:prstClr val="black"/>
                </a:solidFill>
              </a:rPr>
              <a:t>have a passport to travel outside the UK.</a:t>
            </a:r>
          </a:p>
          <a:p>
            <a:pPr marL="342900" indent="-342900">
              <a:lnSpc>
                <a:spcPct val="150000"/>
              </a:lnSpc>
              <a:buFont typeface="+mj-lt"/>
              <a:buAutoNum type="arabicPeriod"/>
            </a:pPr>
            <a:r>
              <a:rPr lang="en-US" sz="1800" dirty="0">
                <a:solidFill>
                  <a:prstClr val="black"/>
                </a:solidFill>
              </a:rPr>
              <a:t>I </a:t>
            </a:r>
            <a:r>
              <a:rPr lang="en-US" sz="1800" b="1" u="sng" dirty="0">
                <a:solidFill>
                  <a:srgbClr val="00B050"/>
                </a:solidFill>
              </a:rPr>
              <a:t>should</a:t>
            </a:r>
            <a:r>
              <a:rPr lang="en-US" sz="1800" b="1" dirty="0">
                <a:solidFill>
                  <a:srgbClr val="0070C0"/>
                </a:solidFill>
              </a:rPr>
              <a:t> / don't have to </a:t>
            </a:r>
            <a:r>
              <a:rPr lang="en-US" sz="1800" dirty="0">
                <a:solidFill>
                  <a:prstClr val="black"/>
                </a:solidFill>
              </a:rPr>
              <a:t>join the gym again; my membership has run out.</a:t>
            </a:r>
          </a:p>
          <a:p>
            <a:pPr marL="342900" indent="-342900">
              <a:lnSpc>
                <a:spcPct val="150000"/>
              </a:lnSpc>
              <a:buFont typeface="+mj-lt"/>
              <a:buAutoNum type="arabicPeriod"/>
            </a:pPr>
            <a:r>
              <a:rPr lang="en-US" sz="1800" dirty="0">
                <a:solidFill>
                  <a:prstClr val="black"/>
                </a:solidFill>
              </a:rPr>
              <a:t>You </a:t>
            </a:r>
            <a:r>
              <a:rPr lang="en-US" sz="1800" b="1" u="sng" dirty="0">
                <a:solidFill>
                  <a:srgbClr val="00B050"/>
                </a:solidFill>
              </a:rPr>
              <a:t>have to</a:t>
            </a:r>
            <a:r>
              <a:rPr lang="en-US" sz="1800" b="1" dirty="0">
                <a:solidFill>
                  <a:srgbClr val="00B050"/>
                </a:solidFill>
              </a:rPr>
              <a:t> </a:t>
            </a:r>
            <a:r>
              <a:rPr lang="en-US" sz="1800" b="1" dirty="0">
                <a:solidFill>
                  <a:srgbClr val="0070C0"/>
                </a:solidFill>
              </a:rPr>
              <a:t>/ don't have to </a:t>
            </a:r>
            <a:r>
              <a:rPr lang="en-US" sz="1800" dirty="0">
                <a:solidFill>
                  <a:prstClr val="black"/>
                </a:solidFill>
              </a:rPr>
              <a:t>check your essays carefully when you've written them.</a:t>
            </a:r>
          </a:p>
          <a:p>
            <a:pPr marL="342900" indent="-342900">
              <a:lnSpc>
                <a:spcPct val="150000"/>
              </a:lnSpc>
              <a:buFont typeface="+mj-lt"/>
              <a:buAutoNum type="arabicPeriod"/>
            </a:pPr>
            <a:r>
              <a:rPr lang="en-US" sz="1800" dirty="0">
                <a:solidFill>
                  <a:prstClr val="black"/>
                </a:solidFill>
              </a:rPr>
              <a:t>We </a:t>
            </a:r>
            <a:r>
              <a:rPr lang="en-US" sz="1800" b="1" dirty="0">
                <a:solidFill>
                  <a:srgbClr val="0070C0"/>
                </a:solidFill>
              </a:rPr>
              <a:t>mustn't / </a:t>
            </a:r>
            <a:r>
              <a:rPr lang="en-US" sz="1800" b="1" u="sng" dirty="0">
                <a:solidFill>
                  <a:srgbClr val="00B050"/>
                </a:solidFill>
              </a:rPr>
              <a:t>don 't have to </a:t>
            </a:r>
            <a:r>
              <a:rPr lang="en-US" sz="1800" dirty="0">
                <a:solidFill>
                  <a:prstClr val="black"/>
                </a:solidFill>
              </a:rPr>
              <a:t>get up early today as it's a public holiday.</a:t>
            </a:r>
          </a:p>
          <a:p>
            <a:pPr marL="0" indent="0">
              <a:buFont typeface="Arial" panose="020B0604020202020204" pitchFamily="34" charset="0"/>
              <a:buNone/>
            </a:pPr>
            <a:endParaRPr lang="en-US" sz="1800" dirty="0">
              <a:solidFill>
                <a:prstClr val="black"/>
              </a:solidFill>
            </a:endParaRPr>
          </a:p>
        </p:txBody>
      </p:sp>
      <p:sp>
        <p:nvSpPr>
          <p:cNvPr id="6" name="TextBox 5"/>
          <p:cNvSpPr txBox="1"/>
          <p:nvPr/>
        </p:nvSpPr>
        <p:spPr>
          <a:xfrm>
            <a:off x="9242268" y="724088"/>
            <a:ext cx="2295308" cy="369332"/>
          </a:xfrm>
          <a:prstGeom prst="rect">
            <a:avLst/>
          </a:prstGeom>
          <a:noFill/>
          <a:ln>
            <a:solidFill>
              <a:schemeClr val="tx1">
                <a:lumMod val="65000"/>
                <a:lumOff val="35000"/>
              </a:schemeClr>
            </a:solidFill>
          </a:ln>
        </p:spPr>
        <p:txBody>
          <a:bodyPr wrap="none" rtlCol="0">
            <a:spAutoFit/>
          </a:bodyPr>
          <a:lstStyle/>
          <a:p>
            <a:r>
              <a:rPr lang="en-US" dirty="0">
                <a:solidFill>
                  <a:srgbClr val="FF0000"/>
                </a:solidFill>
              </a:rPr>
              <a:t>SUGGESTED ANSWERS</a:t>
            </a:r>
          </a:p>
        </p:txBody>
      </p:sp>
      <p:sp>
        <p:nvSpPr>
          <p:cNvPr id="3" name="Rectangle 2"/>
          <p:cNvSpPr/>
          <p:nvPr/>
        </p:nvSpPr>
        <p:spPr>
          <a:xfrm>
            <a:off x="7055313" y="1965425"/>
            <a:ext cx="3065198" cy="307777"/>
          </a:xfrm>
          <a:prstGeom prst="rect">
            <a:avLst/>
          </a:prstGeom>
        </p:spPr>
        <p:txBody>
          <a:bodyPr wrap="none">
            <a:spAutoFit/>
          </a:bodyPr>
          <a:lstStyle/>
          <a:p>
            <a:r>
              <a:rPr lang="en-US" sz="1400" b="1" dirty="0">
                <a:solidFill>
                  <a:srgbClr val="0070C0"/>
                </a:solidFill>
              </a:rPr>
              <a:t>(which means that it is NOT necessary)</a:t>
            </a:r>
            <a:endParaRPr lang="en-US" sz="1400" dirty="0"/>
          </a:p>
        </p:txBody>
      </p:sp>
      <p:sp>
        <p:nvSpPr>
          <p:cNvPr id="9" name="Rectangle 8"/>
          <p:cNvSpPr/>
          <p:nvPr/>
        </p:nvSpPr>
        <p:spPr>
          <a:xfrm>
            <a:off x="8956498" y="2476413"/>
            <a:ext cx="3049489" cy="307777"/>
          </a:xfrm>
          <a:prstGeom prst="rect">
            <a:avLst/>
          </a:prstGeom>
        </p:spPr>
        <p:txBody>
          <a:bodyPr wrap="none">
            <a:spAutoFit/>
          </a:bodyPr>
          <a:lstStyle/>
          <a:p>
            <a:r>
              <a:rPr lang="en-US" sz="1400" b="1" dirty="0">
                <a:solidFill>
                  <a:srgbClr val="0070C0"/>
                </a:solidFill>
              </a:rPr>
              <a:t>(which means that it is recommended)</a:t>
            </a:r>
            <a:endParaRPr lang="en-US" sz="1400" dirty="0"/>
          </a:p>
        </p:txBody>
      </p:sp>
      <p:sp>
        <p:nvSpPr>
          <p:cNvPr id="7" name="Rectangle 6"/>
          <p:cNvSpPr/>
          <p:nvPr/>
        </p:nvSpPr>
        <p:spPr>
          <a:xfrm>
            <a:off x="6416965" y="3000882"/>
            <a:ext cx="4237699" cy="307777"/>
          </a:xfrm>
          <a:prstGeom prst="rect">
            <a:avLst/>
          </a:prstGeom>
        </p:spPr>
        <p:txBody>
          <a:bodyPr wrap="none">
            <a:spAutoFit/>
          </a:bodyPr>
          <a:lstStyle/>
          <a:p>
            <a:r>
              <a:rPr lang="en-US" sz="1400" b="1" dirty="0">
                <a:solidFill>
                  <a:srgbClr val="0070C0"/>
                </a:solidFill>
              </a:rPr>
              <a:t>(Which means that it is necessary NOT commit crimes)</a:t>
            </a:r>
            <a:endParaRPr lang="en-US" sz="1400" dirty="0">
              <a:solidFill>
                <a:srgbClr val="0070C0"/>
              </a:solidFill>
            </a:endParaRPr>
          </a:p>
        </p:txBody>
      </p:sp>
      <p:sp>
        <p:nvSpPr>
          <p:cNvPr id="11" name="Rectangle 10"/>
          <p:cNvSpPr/>
          <p:nvPr/>
        </p:nvSpPr>
        <p:spPr>
          <a:xfrm>
            <a:off x="10303427" y="3370214"/>
            <a:ext cx="1941493" cy="523220"/>
          </a:xfrm>
          <a:prstGeom prst="rect">
            <a:avLst/>
          </a:prstGeom>
        </p:spPr>
        <p:txBody>
          <a:bodyPr wrap="none">
            <a:spAutoFit/>
          </a:bodyPr>
          <a:lstStyle/>
          <a:p>
            <a:pPr algn="ctr"/>
            <a:r>
              <a:rPr lang="en-US" sz="1400" b="1" dirty="0">
                <a:solidFill>
                  <a:srgbClr val="0070C0"/>
                </a:solidFill>
              </a:rPr>
              <a:t>(Which means that it is </a:t>
            </a:r>
          </a:p>
          <a:p>
            <a:pPr algn="ctr"/>
            <a:r>
              <a:rPr lang="en-US" sz="1400" b="1" dirty="0">
                <a:solidFill>
                  <a:srgbClr val="0070C0"/>
                </a:solidFill>
              </a:rPr>
              <a:t>necessary to turn it off)</a:t>
            </a:r>
            <a:endParaRPr lang="en-US" sz="1400" dirty="0"/>
          </a:p>
        </p:txBody>
      </p:sp>
      <p:sp>
        <p:nvSpPr>
          <p:cNvPr id="12" name="Rectangle 11"/>
          <p:cNvSpPr/>
          <p:nvPr/>
        </p:nvSpPr>
        <p:spPr>
          <a:xfrm>
            <a:off x="7055313" y="4108364"/>
            <a:ext cx="2700483" cy="307777"/>
          </a:xfrm>
          <a:prstGeom prst="rect">
            <a:avLst/>
          </a:prstGeom>
        </p:spPr>
        <p:txBody>
          <a:bodyPr wrap="none">
            <a:spAutoFit/>
          </a:bodyPr>
          <a:lstStyle/>
          <a:p>
            <a:r>
              <a:rPr lang="en-US" sz="1400" b="1" dirty="0">
                <a:solidFill>
                  <a:srgbClr val="0070C0"/>
                </a:solidFill>
              </a:rPr>
              <a:t>(which means that it is necessary)</a:t>
            </a:r>
            <a:endParaRPr lang="en-US" sz="1400" dirty="0"/>
          </a:p>
        </p:txBody>
      </p:sp>
      <p:sp>
        <p:nvSpPr>
          <p:cNvPr id="13" name="Rectangle 12"/>
          <p:cNvSpPr/>
          <p:nvPr/>
        </p:nvSpPr>
        <p:spPr>
          <a:xfrm>
            <a:off x="7912110" y="4617522"/>
            <a:ext cx="3049489" cy="307777"/>
          </a:xfrm>
          <a:prstGeom prst="rect">
            <a:avLst/>
          </a:prstGeom>
        </p:spPr>
        <p:txBody>
          <a:bodyPr wrap="none">
            <a:spAutoFit/>
          </a:bodyPr>
          <a:lstStyle/>
          <a:p>
            <a:r>
              <a:rPr lang="en-US" sz="1400" b="1" dirty="0">
                <a:solidFill>
                  <a:srgbClr val="0070C0"/>
                </a:solidFill>
              </a:rPr>
              <a:t>(which means that it is recommended)</a:t>
            </a:r>
            <a:endParaRPr lang="en-US" sz="1400" dirty="0"/>
          </a:p>
        </p:txBody>
      </p:sp>
      <p:sp>
        <p:nvSpPr>
          <p:cNvPr id="14" name="Rectangle 13"/>
          <p:cNvSpPr/>
          <p:nvPr/>
        </p:nvSpPr>
        <p:spPr>
          <a:xfrm>
            <a:off x="8837092" y="5187937"/>
            <a:ext cx="2700483" cy="307777"/>
          </a:xfrm>
          <a:prstGeom prst="rect">
            <a:avLst/>
          </a:prstGeom>
        </p:spPr>
        <p:txBody>
          <a:bodyPr wrap="none">
            <a:spAutoFit/>
          </a:bodyPr>
          <a:lstStyle/>
          <a:p>
            <a:r>
              <a:rPr lang="en-US" sz="1400" b="1" dirty="0">
                <a:solidFill>
                  <a:srgbClr val="0070C0"/>
                </a:solidFill>
              </a:rPr>
              <a:t>(which means that it is necessary)</a:t>
            </a:r>
            <a:endParaRPr lang="en-US" sz="1400" dirty="0"/>
          </a:p>
        </p:txBody>
      </p:sp>
      <p:sp>
        <p:nvSpPr>
          <p:cNvPr id="15" name="Rectangle 14"/>
          <p:cNvSpPr/>
          <p:nvPr/>
        </p:nvSpPr>
        <p:spPr>
          <a:xfrm>
            <a:off x="7589466" y="5710644"/>
            <a:ext cx="3065198" cy="307777"/>
          </a:xfrm>
          <a:prstGeom prst="rect">
            <a:avLst/>
          </a:prstGeom>
        </p:spPr>
        <p:txBody>
          <a:bodyPr wrap="none">
            <a:spAutoFit/>
          </a:bodyPr>
          <a:lstStyle/>
          <a:p>
            <a:r>
              <a:rPr lang="en-US" sz="1400" b="1" dirty="0">
                <a:solidFill>
                  <a:srgbClr val="0070C0"/>
                </a:solidFill>
              </a:rPr>
              <a:t>(which means that it is NOT necessary)</a:t>
            </a:r>
            <a:endParaRPr lang="en-US" sz="1400" dirty="0"/>
          </a:p>
        </p:txBody>
      </p:sp>
      <p:sp>
        <p:nvSpPr>
          <p:cNvPr id="16" name="Rectangle 15">
            <a:extLst>
              <a:ext uri="{FF2B5EF4-FFF2-40B4-BE49-F238E27FC236}">
                <a16:creationId xmlns:a16="http://schemas.microsoft.com/office/drawing/2014/main" id="{DB2BDAE2-60C9-46AD-A063-900C69A7E54F}"/>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6506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GRAMMAR</a:t>
            </a:r>
            <a:endParaRPr lang="en-US" sz="3600" dirty="0">
              <a:solidFill>
                <a:srgbClr val="0070C0"/>
              </a:solidFill>
            </a:endParaRPr>
          </a:p>
        </p:txBody>
      </p:sp>
      <p:sp>
        <p:nvSpPr>
          <p:cNvPr id="8" name="Content Placeholder 2"/>
          <p:cNvSpPr txBox="1">
            <a:spLocks/>
          </p:cNvSpPr>
          <p:nvPr/>
        </p:nvSpPr>
        <p:spPr>
          <a:xfrm>
            <a:off x="735107" y="724088"/>
            <a:ext cx="10802469" cy="56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b="1" dirty="0">
                <a:solidFill>
                  <a:srgbClr val="FF0000"/>
                </a:solidFill>
              </a:rPr>
              <a:t>PRACTICE:</a:t>
            </a:r>
          </a:p>
          <a:p>
            <a:pPr marL="0" indent="0">
              <a:lnSpc>
                <a:spcPct val="100000"/>
              </a:lnSpc>
              <a:buNone/>
            </a:pPr>
            <a:r>
              <a:rPr lang="en-US" sz="1800" b="1" dirty="0">
                <a:solidFill>
                  <a:srgbClr val="0070C0"/>
                </a:solidFill>
              </a:rPr>
              <a:t>3- Complete the following sentences using either “have to”, “must” or “should”.</a:t>
            </a:r>
          </a:p>
          <a:p>
            <a:pPr marL="342900" indent="-342900">
              <a:lnSpc>
                <a:spcPct val="150000"/>
              </a:lnSpc>
              <a:buFont typeface="+mj-lt"/>
              <a:buAutoNum type="arabicPeriod"/>
            </a:pPr>
            <a:r>
              <a:rPr lang="en-US" sz="1800" dirty="0"/>
              <a:t>You …………………………………. show your passport or identity card to get on a plane.</a:t>
            </a:r>
          </a:p>
          <a:p>
            <a:pPr marL="342900" indent="-342900">
              <a:lnSpc>
                <a:spcPct val="150000"/>
              </a:lnSpc>
              <a:buFont typeface="+mj-lt"/>
              <a:buAutoNum type="arabicPeriod"/>
            </a:pPr>
            <a:r>
              <a:rPr lang="en-US" sz="1800" dirty="0"/>
              <a:t>You …………………………………. arrive at the airport early in case there are delays.</a:t>
            </a:r>
          </a:p>
          <a:p>
            <a:pPr marL="342900" indent="-342900">
              <a:lnSpc>
                <a:spcPct val="150000"/>
              </a:lnSpc>
              <a:buFont typeface="+mj-lt"/>
              <a:buAutoNum type="arabicPeriod"/>
            </a:pPr>
            <a:r>
              <a:rPr lang="en-US" sz="1800" dirty="0"/>
              <a:t>You …………………………………. be seventeen to drive a car in the UK.</a:t>
            </a:r>
          </a:p>
          <a:p>
            <a:pPr marL="342900" indent="-342900">
              <a:lnSpc>
                <a:spcPct val="150000"/>
              </a:lnSpc>
              <a:buFont typeface="+mj-lt"/>
              <a:buAutoNum type="arabicPeriod"/>
            </a:pPr>
            <a:r>
              <a:rPr lang="en-US" sz="1800" dirty="0"/>
              <a:t>You …………………………………. complete a lot of exams, study and training to be a doctor.</a:t>
            </a:r>
          </a:p>
          <a:p>
            <a:pPr marL="342900" indent="-342900">
              <a:lnSpc>
                <a:spcPct val="150000"/>
              </a:lnSpc>
              <a:buFont typeface="+mj-lt"/>
              <a:buAutoNum type="arabicPeriod"/>
            </a:pPr>
            <a:r>
              <a:rPr lang="en-US" sz="1800" dirty="0"/>
              <a:t>You …………………………………. use your mobile phone during an exam.</a:t>
            </a:r>
          </a:p>
          <a:p>
            <a:pPr marL="342900" indent="-342900">
              <a:lnSpc>
                <a:spcPct val="150000"/>
              </a:lnSpc>
              <a:buFont typeface="+mj-lt"/>
              <a:buAutoNum type="arabicPeriod"/>
            </a:pPr>
            <a:r>
              <a:rPr lang="en-US" sz="1800" dirty="0"/>
              <a:t>You …………………………………. call the emergency services if you just have a cold.</a:t>
            </a:r>
          </a:p>
          <a:p>
            <a:pPr marL="342900" indent="-342900">
              <a:lnSpc>
                <a:spcPct val="150000"/>
              </a:lnSpc>
              <a:buFont typeface="+mj-lt"/>
              <a:buAutoNum type="arabicPeriod"/>
            </a:pPr>
            <a:r>
              <a:rPr lang="en-US" sz="1800" dirty="0"/>
              <a:t>You …………………………………. rest and drink lots of liquids if you have a cold.</a:t>
            </a:r>
          </a:p>
          <a:p>
            <a:pPr marL="342900" indent="-342900">
              <a:lnSpc>
                <a:spcPct val="150000"/>
              </a:lnSpc>
              <a:buFont typeface="+mj-lt"/>
              <a:buAutoNum type="arabicPeriod"/>
            </a:pPr>
            <a:r>
              <a:rPr lang="en-US" sz="1800" dirty="0"/>
              <a:t>You …………………………………. always get enough sleep before driving a car.</a:t>
            </a:r>
          </a:p>
          <a:p>
            <a:pPr marL="342900" indent="-342900">
              <a:lnSpc>
                <a:spcPct val="150000"/>
              </a:lnSpc>
              <a:buFont typeface="+mj-lt"/>
              <a:buAutoNum type="arabicPeriod"/>
            </a:pPr>
            <a:r>
              <a:rPr lang="en-US" sz="1800" dirty="0"/>
              <a:t>You …………………………………. drive on the right side of the road in the UK - everyone drives on the left!</a:t>
            </a:r>
          </a:p>
          <a:p>
            <a:pPr marL="0" indent="0">
              <a:buFont typeface="Arial" panose="020B0604020202020204" pitchFamily="34" charset="0"/>
              <a:buNone/>
            </a:pPr>
            <a:endParaRPr lang="en-US" sz="1800" dirty="0">
              <a:solidFill>
                <a:prstClr val="black"/>
              </a:solidFill>
            </a:endParaRPr>
          </a:p>
        </p:txBody>
      </p:sp>
      <p:sp>
        <p:nvSpPr>
          <p:cNvPr id="6" name="Rectangle 5">
            <a:extLst>
              <a:ext uri="{FF2B5EF4-FFF2-40B4-BE49-F238E27FC236}">
                <a16:creationId xmlns:a16="http://schemas.microsoft.com/office/drawing/2014/main" id="{17579643-849F-4CDF-BE2F-CF8981303424}"/>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96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GRAMMAR</a:t>
            </a:r>
            <a:endParaRPr lang="en-US" sz="3600" dirty="0">
              <a:solidFill>
                <a:srgbClr val="0070C0"/>
              </a:solidFill>
            </a:endParaRPr>
          </a:p>
        </p:txBody>
      </p:sp>
      <p:sp>
        <p:nvSpPr>
          <p:cNvPr id="8" name="Content Placeholder 2"/>
          <p:cNvSpPr txBox="1">
            <a:spLocks/>
          </p:cNvSpPr>
          <p:nvPr/>
        </p:nvSpPr>
        <p:spPr>
          <a:xfrm>
            <a:off x="735107" y="724088"/>
            <a:ext cx="10802469" cy="56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b="1" dirty="0">
                <a:solidFill>
                  <a:srgbClr val="FF0000"/>
                </a:solidFill>
              </a:rPr>
              <a:t>PRACTICE:</a:t>
            </a:r>
          </a:p>
          <a:p>
            <a:pPr marL="0" indent="0">
              <a:lnSpc>
                <a:spcPct val="100000"/>
              </a:lnSpc>
              <a:buFont typeface="Arial" panose="020B0604020202020204" pitchFamily="34" charset="0"/>
              <a:buNone/>
            </a:pPr>
            <a:r>
              <a:rPr lang="en-US" sz="1800" b="1" dirty="0">
                <a:solidFill>
                  <a:srgbClr val="0070C0"/>
                </a:solidFill>
              </a:rPr>
              <a:t>3- Complete the following sentences using either “have to”, “mustn’t” or “should”.</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have to</a:t>
            </a:r>
            <a:r>
              <a:rPr lang="en-US" sz="1800" dirty="0">
                <a:solidFill>
                  <a:prstClr val="black"/>
                </a:solidFill>
              </a:rPr>
              <a:t> show your passport or identity card to get on a plane.</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should</a:t>
            </a:r>
            <a:r>
              <a:rPr lang="en-US" sz="1800" dirty="0">
                <a:solidFill>
                  <a:prstClr val="black"/>
                </a:solidFill>
              </a:rPr>
              <a:t> arrive at the airport early in case there are delays.</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have to</a:t>
            </a:r>
            <a:r>
              <a:rPr lang="en-US" sz="1800" dirty="0">
                <a:solidFill>
                  <a:prstClr val="black"/>
                </a:solidFill>
              </a:rPr>
              <a:t> be seventeen to drive a car in the UK.</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have to</a:t>
            </a:r>
            <a:r>
              <a:rPr lang="en-US" sz="1800" dirty="0">
                <a:solidFill>
                  <a:prstClr val="black"/>
                </a:solidFill>
              </a:rPr>
              <a:t> complete a lot of exams, study and training to be a doctor.</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mustn’t</a:t>
            </a:r>
            <a:r>
              <a:rPr lang="en-US" sz="1800" dirty="0">
                <a:solidFill>
                  <a:prstClr val="black"/>
                </a:solidFill>
              </a:rPr>
              <a:t> use your mobile phone during an exam.</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mustn’t</a:t>
            </a:r>
            <a:r>
              <a:rPr lang="en-US" sz="1800" dirty="0">
                <a:solidFill>
                  <a:prstClr val="black"/>
                </a:solidFill>
              </a:rPr>
              <a:t> call the emergency services if you just have a cold.</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should</a:t>
            </a:r>
            <a:r>
              <a:rPr lang="en-US" sz="1800" dirty="0">
                <a:solidFill>
                  <a:prstClr val="black"/>
                </a:solidFill>
              </a:rPr>
              <a:t> rest and drink lots of liquids if you have a cold.</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should </a:t>
            </a:r>
            <a:r>
              <a:rPr lang="en-US" sz="1800" dirty="0">
                <a:solidFill>
                  <a:prstClr val="black"/>
                </a:solidFill>
              </a:rPr>
              <a:t>always get enough sleep before driving a car.</a:t>
            </a:r>
          </a:p>
          <a:p>
            <a:pPr marL="342900" indent="-342900">
              <a:lnSpc>
                <a:spcPct val="150000"/>
              </a:lnSpc>
              <a:buFont typeface="+mj-lt"/>
              <a:buAutoNum type="arabicPeriod"/>
            </a:pPr>
            <a:r>
              <a:rPr lang="en-US" sz="1800" dirty="0">
                <a:solidFill>
                  <a:prstClr val="black"/>
                </a:solidFill>
              </a:rPr>
              <a:t>You </a:t>
            </a:r>
            <a:r>
              <a:rPr lang="en-US" sz="1800" b="1" dirty="0">
                <a:solidFill>
                  <a:srgbClr val="0070C0"/>
                </a:solidFill>
              </a:rPr>
              <a:t>mustn’t</a:t>
            </a:r>
            <a:r>
              <a:rPr lang="en-US" sz="1800" dirty="0">
                <a:solidFill>
                  <a:prstClr val="black"/>
                </a:solidFill>
              </a:rPr>
              <a:t> drive on the right side of the road in the UK - everyone drives on the left!</a:t>
            </a:r>
          </a:p>
          <a:p>
            <a:pPr marL="0" indent="0">
              <a:buFont typeface="Arial" panose="020B0604020202020204" pitchFamily="34" charset="0"/>
              <a:buNone/>
            </a:pPr>
            <a:endParaRPr lang="en-US" sz="1800" dirty="0">
              <a:solidFill>
                <a:prstClr val="black"/>
              </a:solidFill>
            </a:endParaRPr>
          </a:p>
        </p:txBody>
      </p:sp>
      <p:sp>
        <p:nvSpPr>
          <p:cNvPr id="6" name="TextBox 5"/>
          <p:cNvSpPr txBox="1"/>
          <p:nvPr/>
        </p:nvSpPr>
        <p:spPr>
          <a:xfrm>
            <a:off x="9242268" y="724088"/>
            <a:ext cx="2295308" cy="369332"/>
          </a:xfrm>
          <a:prstGeom prst="rect">
            <a:avLst/>
          </a:prstGeom>
          <a:noFill/>
          <a:ln>
            <a:solidFill>
              <a:schemeClr val="tx1">
                <a:lumMod val="65000"/>
                <a:lumOff val="35000"/>
              </a:schemeClr>
            </a:solidFill>
          </a:ln>
        </p:spPr>
        <p:txBody>
          <a:bodyPr wrap="none" rtlCol="0">
            <a:spAutoFit/>
          </a:bodyPr>
          <a:lstStyle/>
          <a:p>
            <a:r>
              <a:rPr lang="en-US" dirty="0">
                <a:solidFill>
                  <a:srgbClr val="FF0000"/>
                </a:solidFill>
              </a:rPr>
              <a:t>SUGGESTED ANSWERS</a:t>
            </a:r>
          </a:p>
        </p:txBody>
      </p:sp>
      <p:sp>
        <p:nvSpPr>
          <p:cNvPr id="7" name="Rectangle 6">
            <a:extLst>
              <a:ext uri="{FF2B5EF4-FFF2-40B4-BE49-F238E27FC236}">
                <a16:creationId xmlns:a16="http://schemas.microsoft.com/office/drawing/2014/main" id="{1C71D2E4-754B-4D26-8F9B-BB25A1680765}"/>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6368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GRAMMAR</a:t>
            </a:r>
            <a:endParaRPr lang="en-US" sz="3600" dirty="0">
              <a:solidFill>
                <a:srgbClr val="0070C0"/>
              </a:solidFill>
            </a:endParaRPr>
          </a:p>
        </p:txBody>
      </p:sp>
      <p:sp>
        <p:nvSpPr>
          <p:cNvPr id="8" name="Content Placeholder 2"/>
          <p:cNvSpPr txBox="1">
            <a:spLocks/>
          </p:cNvSpPr>
          <p:nvPr/>
        </p:nvSpPr>
        <p:spPr>
          <a:xfrm>
            <a:off x="735106" y="724088"/>
            <a:ext cx="10802469" cy="56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b="1" dirty="0">
                <a:solidFill>
                  <a:srgbClr val="FF0000"/>
                </a:solidFill>
              </a:rPr>
              <a:t>PRACTICE:</a:t>
            </a:r>
          </a:p>
          <a:p>
            <a:pPr marL="0" indent="0">
              <a:lnSpc>
                <a:spcPct val="150000"/>
              </a:lnSpc>
              <a:buNone/>
            </a:pPr>
            <a:r>
              <a:rPr lang="en-US" sz="1800" b="1" dirty="0">
                <a:solidFill>
                  <a:srgbClr val="0070C0"/>
                </a:solidFill>
              </a:rPr>
              <a:t>4- Correct the mistakes in these sentences.</a:t>
            </a:r>
          </a:p>
          <a:p>
            <a:pPr marL="342900" indent="-342900">
              <a:lnSpc>
                <a:spcPct val="100000"/>
              </a:lnSpc>
              <a:spcAft>
                <a:spcPts val="600"/>
              </a:spcAft>
              <a:buFont typeface="+mj-lt"/>
              <a:buAutoNum type="arabicPeriod"/>
            </a:pPr>
            <a:r>
              <a:rPr lang="en-US" sz="1800" dirty="0">
                <a:solidFill>
                  <a:prstClr val="black"/>
                </a:solidFill>
              </a:rPr>
              <a:t>She have to check the evidence carefully.</a:t>
            </a:r>
          </a:p>
          <a:p>
            <a:pPr marL="342900" indent="-342900">
              <a:lnSpc>
                <a:spcPct val="100000"/>
              </a:lnSpc>
              <a:spcAft>
                <a:spcPts val="600"/>
              </a:spcAft>
              <a:buFont typeface="+mj-lt"/>
              <a:buAutoNum type="arabicPeriod"/>
            </a:pPr>
            <a:r>
              <a:rPr lang="en-US" sz="1800" dirty="0">
                <a:solidFill>
                  <a:prstClr val="black"/>
                </a:solidFill>
              </a:rPr>
              <a:t>We mustn't to eat or to drink in here.</a:t>
            </a:r>
          </a:p>
          <a:p>
            <a:pPr marL="342900" indent="-342900">
              <a:lnSpc>
                <a:spcPct val="100000"/>
              </a:lnSpc>
              <a:spcAft>
                <a:spcPts val="600"/>
              </a:spcAft>
              <a:buFont typeface="+mj-lt"/>
              <a:buAutoNum type="arabicPeriod"/>
            </a:pPr>
            <a:r>
              <a:rPr lang="en-US" sz="1800" dirty="0">
                <a:solidFill>
                  <a:prstClr val="black"/>
                </a:solidFill>
              </a:rPr>
              <a:t>As I'm a DNA expert, I haven't to know about guns.</a:t>
            </a:r>
          </a:p>
          <a:p>
            <a:pPr marL="342900" indent="-342900">
              <a:lnSpc>
                <a:spcPct val="100000"/>
              </a:lnSpc>
              <a:spcAft>
                <a:spcPts val="600"/>
              </a:spcAft>
              <a:buFont typeface="+mj-lt"/>
              <a:buAutoNum type="arabicPeriod"/>
            </a:pPr>
            <a:r>
              <a:rPr lang="en-US" sz="1800" dirty="0">
                <a:solidFill>
                  <a:prstClr val="black"/>
                </a:solidFill>
              </a:rPr>
              <a:t>They should to say sorry for being late.</a:t>
            </a:r>
          </a:p>
          <a:p>
            <a:pPr marL="342900" indent="-342900">
              <a:lnSpc>
                <a:spcPct val="100000"/>
              </a:lnSpc>
              <a:spcAft>
                <a:spcPts val="600"/>
              </a:spcAft>
              <a:buFont typeface="+mj-lt"/>
              <a:buAutoNum type="arabicPeriod"/>
            </a:pPr>
            <a:r>
              <a:rPr lang="en-US" sz="1800" dirty="0"/>
              <a:t>Do I should call him?</a:t>
            </a:r>
          </a:p>
          <a:p>
            <a:pPr marL="342900" indent="-342900">
              <a:lnSpc>
                <a:spcPct val="100000"/>
              </a:lnSpc>
              <a:spcAft>
                <a:spcPts val="600"/>
              </a:spcAft>
              <a:buFont typeface="+mj-lt"/>
              <a:buAutoNum type="arabicPeriod"/>
            </a:pPr>
            <a:r>
              <a:rPr lang="en-US" sz="1800" dirty="0"/>
              <a:t>You haven't to wear your uniform when you are not at work.</a:t>
            </a:r>
          </a:p>
          <a:p>
            <a:pPr marL="342900" indent="-342900">
              <a:lnSpc>
                <a:spcPct val="100000"/>
              </a:lnSpc>
              <a:spcAft>
                <a:spcPts val="600"/>
              </a:spcAft>
              <a:buFont typeface="+mj-lt"/>
              <a:buAutoNum type="arabicPeriod"/>
            </a:pPr>
            <a:r>
              <a:rPr lang="en-US" sz="1800" dirty="0"/>
              <a:t>We don't must make any noise; my grandfather's sleeping.</a:t>
            </a:r>
          </a:p>
          <a:p>
            <a:pPr marL="342900" indent="-342900">
              <a:lnSpc>
                <a:spcPct val="100000"/>
              </a:lnSpc>
              <a:spcAft>
                <a:spcPts val="600"/>
              </a:spcAft>
              <a:buFont typeface="+mj-lt"/>
              <a:buAutoNum type="arabicPeriod"/>
            </a:pPr>
            <a:r>
              <a:rPr lang="en-US" sz="1800" dirty="0"/>
              <a:t>You really should going and see a doctor about that.</a:t>
            </a:r>
          </a:p>
          <a:p>
            <a:pPr marL="342900" indent="-342900">
              <a:lnSpc>
                <a:spcPct val="100000"/>
              </a:lnSpc>
              <a:spcAft>
                <a:spcPts val="600"/>
              </a:spcAft>
              <a:buFont typeface="+mj-lt"/>
              <a:buAutoNum type="arabicPeriod"/>
            </a:pPr>
            <a:r>
              <a:rPr lang="en-US" sz="1800" dirty="0"/>
              <a:t>He doesn't should talk to people like that.</a:t>
            </a:r>
          </a:p>
          <a:p>
            <a:pPr marL="342900" indent="-342900">
              <a:lnSpc>
                <a:spcPct val="100000"/>
              </a:lnSpc>
              <a:spcAft>
                <a:spcPts val="600"/>
              </a:spcAft>
              <a:buFont typeface="+mj-lt"/>
              <a:buAutoNum type="arabicPeriod"/>
            </a:pPr>
            <a:r>
              <a:rPr lang="en-US" sz="1800" dirty="0"/>
              <a:t>You must to make that terrible noise all the time?</a:t>
            </a:r>
            <a:endParaRPr lang="en-US" sz="1800" dirty="0">
              <a:solidFill>
                <a:prstClr val="black"/>
              </a:solidFill>
            </a:endParaRPr>
          </a:p>
        </p:txBody>
      </p:sp>
      <p:sp>
        <p:nvSpPr>
          <p:cNvPr id="6" name="Rectangle 5">
            <a:extLst>
              <a:ext uri="{FF2B5EF4-FFF2-40B4-BE49-F238E27FC236}">
                <a16:creationId xmlns:a16="http://schemas.microsoft.com/office/drawing/2014/main" id="{D3F983C3-800A-4EB0-B3F6-B7BD6289A207}"/>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9387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GRAMMAR</a:t>
            </a:r>
            <a:endParaRPr lang="en-US" sz="3600" dirty="0">
              <a:solidFill>
                <a:srgbClr val="0070C0"/>
              </a:solidFill>
            </a:endParaRPr>
          </a:p>
        </p:txBody>
      </p:sp>
      <p:sp>
        <p:nvSpPr>
          <p:cNvPr id="8" name="Content Placeholder 2"/>
          <p:cNvSpPr txBox="1">
            <a:spLocks/>
          </p:cNvSpPr>
          <p:nvPr/>
        </p:nvSpPr>
        <p:spPr>
          <a:xfrm>
            <a:off x="735107" y="562724"/>
            <a:ext cx="5127811" cy="5947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solidFill>
                  <a:srgbClr val="FF0000"/>
                </a:solidFill>
              </a:rPr>
              <a:t>PRACTICE:</a:t>
            </a:r>
          </a:p>
          <a:p>
            <a:pPr marL="0" indent="0">
              <a:lnSpc>
                <a:spcPct val="100000"/>
              </a:lnSpc>
              <a:buFont typeface="Arial" panose="020B0604020202020204" pitchFamily="34" charset="0"/>
              <a:buNone/>
            </a:pPr>
            <a:r>
              <a:rPr lang="en-US" sz="1800" b="1" dirty="0">
                <a:solidFill>
                  <a:srgbClr val="0070C0"/>
                </a:solidFill>
              </a:rPr>
              <a:t>4- Correct the mistakes in these sentences.</a:t>
            </a:r>
          </a:p>
          <a:p>
            <a:pPr marL="342900" indent="-342900">
              <a:lnSpc>
                <a:spcPct val="100000"/>
              </a:lnSpc>
              <a:buFont typeface="+mj-lt"/>
              <a:buAutoNum type="arabicPeriod"/>
            </a:pPr>
            <a:r>
              <a:rPr lang="en-US" sz="1800" dirty="0">
                <a:solidFill>
                  <a:prstClr val="black"/>
                </a:solidFill>
              </a:rPr>
              <a:t>She </a:t>
            </a:r>
            <a:r>
              <a:rPr lang="en-US" sz="1800" u="sng" dirty="0">
                <a:solidFill>
                  <a:srgbClr val="FF0000"/>
                </a:solidFill>
              </a:rPr>
              <a:t>have to </a:t>
            </a:r>
            <a:r>
              <a:rPr lang="en-US" sz="1800" dirty="0">
                <a:solidFill>
                  <a:prstClr val="black"/>
                </a:solidFill>
              </a:rPr>
              <a:t>check the evidence carefully.</a:t>
            </a:r>
          </a:p>
          <a:p>
            <a:pPr marL="342900" indent="-342900">
              <a:lnSpc>
                <a:spcPct val="100000"/>
              </a:lnSpc>
              <a:buFont typeface="+mj-lt"/>
              <a:buAutoNum type="arabicPeriod"/>
            </a:pPr>
            <a:r>
              <a:rPr lang="en-US" sz="1800" dirty="0">
                <a:solidFill>
                  <a:prstClr val="black"/>
                </a:solidFill>
              </a:rPr>
              <a:t>We </a:t>
            </a:r>
            <a:r>
              <a:rPr lang="en-US" sz="1800" u="sng" dirty="0">
                <a:solidFill>
                  <a:srgbClr val="FF0000"/>
                </a:solidFill>
              </a:rPr>
              <a:t>mustn't to </a:t>
            </a:r>
            <a:r>
              <a:rPr lang="en-US" sz="1800" dirty="0">
                <a:solidFill>
                  <a:prstClr val="black"/>
                </a:solidFill>
              </a:rPr>
              <a:t>eat or </a:t>
            </a:r>
            <a:r>
              <a:rPr lang="en-US" sz="1800" u="sng" dirty="0">
                <a:solidFill>
                  <a:srgbClr val="FF0000"/>
                </a:solidFill>
              </a:rPr>
              <a:t>to</a:t>
            </a:r>
            <a:r>
              <a:rPr lang="en-US" sz="1800" dirty="0">
                <a:solidFill>
                  <a:prstClr val="black"/>
                </a:solidFill>
              </a:rPr>
              <a:t> drink in here.</a:t>
            </a:r>
          </a:p>
          <a:p>
            <a:pPr marL="342900" indent="-342900">
              <a:lnSpc>
                <a:spcPct val="100000"/>
              </a:lnSpc>
              <a:buFont typeface="+mj-lt"/>
              <a:buAutoNum type="arabicPeriod"/>
            </a:pPr>
            <a:r>
              <a:rPr lang="en-US" sz="1800" dirty="0">
                <a:solidFill>
                  <a:prstClr val="black"/>
                </a:solidFill>
              </a:rPr>
              <a:t>As I'm a DNA expert, I </a:t>
            </a:r>
            <a:r>
              <a:rPr lang="en-US" sz="1800" u="sng" dirty="0">
                <a:solidFill>
                  <a:srgbClr val="FF0000"/>
                </a:solidFill>
              </a:rPr>
              <a:t>haven't to </a:t>
            </a:r>
            <a:r>
              <a:rPr lang="en-US" sz="1800" dirty="0">
                <a:solidFill>
                  <a:prstClr val="black"/>
                </a:solidFill>
              </a:rPr>
              <a:t>know about guns.</a:t>
            </a:r>
          </a:p>
          <a:p>
            <a:pPr marL="342900" indent="-342900">
              <a:lnSpc>
                <a:spcPct val="100000"/>
              </a:lnSpc>
              <a:buFont typeface="+mj-lt"/>
              <a:buAutoNum type="arabicPeriod"/>
            </a:pPr>
            <a:r>
              <a:rPr lang="en-US" sz="1800" dirty="0">
                <a:solidFill>
                  <a:prstClr val="black"/>
                </a:solidFill>
              </a:rPr>
              <a:t>They </a:t>
            </a:r>
            <a:r>
              <a:rPr lang="en-US" sz="1800" u="sng" dirty="0">
                <a:solidFill>
                  <a:srgbClr val="FF0000"/>
                </a:solidFill>
              </a:rPr>
              <a:t>should to </a:t>
            </a:r>
            <a:r>
              <a:rPr lang="en-US" sz="1800" dirty="0">
                <a:solidFill>
                  <a:prstClr val="black"/>
                </a:solidFill>
              </a:rPr>
              <a:t>say sorry for being late.</a:t>
            </a:r>
          </a:p>
          <a:p>
            <a:pPr marL="342900" indent="-342900">
              <a:lnSpc>
                <a:spcPct val="100000"/>
              </a:lnSpc>
              <a:buFont typeface="+mj-lt"/>
              <a:buAutoNum type="arabicPeriod"/>
            </a:pPr>
            <a:r>
              <a:rPr lang="en-US" sz="1800" u="sng" dirty="0">
                <a:solidFill>
                  <a:srgbClr val="FF0000"/>
                </a:solidFill>
              </a:rPr>
              <a:t>Do I should </a:t>
            </a:r>
            <a:r>
              <a:rPr lang="en-US" sz="1800" dirty="0">
                <a:solidFill>
                  <a:prstClr val="black"/>
                </a:solidFill>
              </a:rPr>
              <a:t>call him?</a:t>
            </a:r>
          </a:p>
          <a:p>
            <a:pPr marL="342900" indent="-342900">
              <a:lnSpc>
                <a:spcPct val="100000"/>
              </a:lnSpc>
              <a:buFont typeface="+mj-lt"/>
              <a:buAutoNum type="arabicPeriod"/>
            </a:pPr>
            <a:r>
              <a:rPr lang="en-US" sz="1800" dirty="0">
                <a:solidFill>
                  <a:prstClr val="black"/>
                </a:solidFill>
              </a:rPr>
              <a:t>You </a:t>
            </a:r>
            <a:r>
              <a:rPr lang="en-US" sz="1800" u="sng" dirty="0">
                <a:solidFill>
                  <a:srgbClr val="FF0000"/>
                </a:solidFill>
              </a:rPr>
              <a:t>haven't to </a:t>
            </a:r>
            <a:r>
              <a:rPr lang="en-US" sz="1800" dirty="0">
                <a:solidFill>
                  <a:prstClr val="black"/>
                </a:solidFill>
              </a:rPr>
              <a:t>wear your uniform when you are not at work.</a:t>
            </a:r>
          </a:p>
          <a:p>
            <a:pPr marL="342900" indent="-342900">
              <a:lnSpc>
                <a:spcPct val="100000"/>
              </a:lnSpc>
              <a:buFont typeface="+mj-lt"/>
              <a:buAutoNum type="arabicPeriod"/>
            </a:pPr>
            <a:r>
              <a:rPr lang="en-US" sz="1800" dirty="0">
                <a:solidFill>
                  <a:prstClr val="black"/>
                </a:solidFill>
              </a:rPr>
              <a:t>We </a:t>
            </a:r>
            <a:r>
              <a:rPr lang="en-US" sz="1800" u="sng" dirty="0">
                <a:solidFill>
                  <a:srgbClr val="FF0000"/>
                </a:solidFill>
              </a:rPr>
              <a:t>don't must </a:t>
            </a:r>
            <a:r>
              <a:rPr lang="en-US" sz="1800" dirty="0">
                <a:solidFill>
                  <a:prstClr val="black"/>
                </a:solidFill>
              </a:rPr>
              <a:t>make any noise; my grandfather's sleeping.</a:t>
            </a:r>
          </a:p>
          <a:p>
            <a:pPr marL="342900" indent="-342900">
              <a:lnSpc>
                <a:spcPct val="100000"/>
              </a:lnSpc>
              <a:buFont typeface="+mj-lt"/>
              <a:buAutoNum type="arabicPeriod"/>
            </a:pPr>
            <a:r>
              <a:rPr lang="en-US" sz="1800" dirty="0">
                <a:solidFill>
                  <a:prstClr val="black"/>
                </a:solidFill>
              </a:rPr>
              <a:t>You really </a:t>
            </a:r>
            <a:r>
              <a:rPr lang="en-US" sz="1800" u="sng" dirty="0">
                <a:solidFill>
                  <a:srgbClr val="FF0000"/>
                </a:solidFill>
              </a:rPr>
              <a:t>should going </a:t>
            </a:r>
            <a:r>
              <a:rPr lang="en-US" sz="1800" dirty="0">
                <a:solidFill>
                  <a:prstClr val="black"/>
                </a:solidFill>
              </a:rPr>
              <a:t>and see a doctor about that.</a:t>
            </a:r>
          </a:p>
          <a:p>
            <a:pPr marL="342900" indent="-342900">
              <a:lnSpc>
                <a:spcPct val="100000"/>
              </a:lnSpc>
              <a:buFont typeface="+mj-lt"/>
              <a:buAutoNum type="arabicPeriod"/>
            </a:pPr>
            <a:r>
              <a:rPr lang="en-US" sz="1800" dirty="0">
                <a:solidFill>
                  <a:prstClr val="black"/>
                </a:solidFill>
              </a:rPr>
              <a:t>He </a:t>
            </a:r>
            <a:r>
              <a:rPr lang="en-US" sz="1800" u="sng" dirty="0">
                <a:solidFill>
                  <a:srgbClr val="FF0000"/>
                </a:solidFill>
              </a:rPr>
              <a:t>doesn't should </a:t>
            </a:r>
            <a:r>
              <a:rPr lang="en-US" sz="1800" dirty="0">
                <a:solidFill>
                  <a:prstClr val="black"/>
                </a:solidFill>
              </a:rPr>
              <a:t>talk to people like that.</a:t>
            </a:r>
          </a:p>
          <a:p>
            <a:pPr marL="342900" indent="-342900">
              <a:lnSpc>
                <a:spcPct val="100000"/>
              </a:lnSpc>
              <a:buFont typeface="+mj-lt"/>
              <a:buAutoNum type="arabicPeriod"/>
            </a:pPr>
            <a:r>
              <a:rPr lang="en-US" sz="1800" u="sng" dirty="0">
                <a:solidFill>
                  <a:srgbClr val="FF0000"/>
                </a:solidFill>
              </a:rPr>
              <a:t>You must to make </a:t>
            </a:r>
            <a:r>
              <a:rPr lang="en-US" sz="1800" dirty="0">
                <a:solidFill>
                  <a:prstClr val="black"/>
                </a:solidFill>
              </a:rPr>
              <a:t>that terrible noise all the time?</a:t>
            </a:r>
          </a:p>
        </p:txBody>
      </p:sp>
      <p:sp>
        <p:nvSpPr>
          <p:cNvPr id="3" name="Rectangle 2"/>
          <p:cNvSpPr/>
          <p:nvPr/>
        </p:nvSpPr>
        <p:spPr>
          <a:xfrm>
            <a:off x="6024283" y="1317812"/>
            <a:ext cx="45719" cy="489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6554115" y="562724"/>
            <a:ext cx="5050697" cy="5947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mj-lt"/>
              <a:buAutoNum type="arabicPeriod"/>
            </a:pPr>
            <a:endParaRPr lang="en-US" sz="1800" dirty="0">
              <a:solidFill>
                <a:prstClr val="black"/>
              </a:solidFill>
            </a:endParaRPr>
          </a:p>
          <a:p>
            <a:pPr marL="342900" indent="-342900">
              <a:lnSpc>
                <a:spcPct val="100000"/>
              </a:lnSpc>
              <a:buFont typeface="+mj-lt"/>
              <a:buAutoNum type="arabicPeriod"/>
            </a:pPr>
            <a:endParaRPr lang="en-US" sz="1800" dirty="0">
              <a:solidFill>
                <a:prstClr val="black"/>
              </a:solidFill>
            </a:endParaRPr>
          </a:p>
          <a:p>
            <a:pPr marL="342900" indent="-342900">
              <a:lnSpc>
                <a:spcPct val="100000"/>
              </a:lnSpc>
              <a:buFont typeface="+mj-lt"/>
              <a:buAutoNum type="arabicPeriod"/>
            </a:pPr>
            <a:r>
              <a:rPr lang="en-US" sz="1800" dirty="0">
                <a:solidFill>
                  <a:prstClr val="black"/>
                </a:solidFill>
              </a:rPr>
              <a:t>She </a:t>
            </a:r>
            <a:r>
              <a:rPr lang="en-US" sz="1800" u="sng" dirty="0">
                <a:solidFill>
                  <a:srgbClr val="00B050"/>
                </a:solidFill>
              </a:rPr>
              <a:t>has to </a:t>
            </a:r>
            <a:r>
              <a:rPr lang="en-US" sz="1800" dirty="0">
                <a:solidFill>
                  <a:prstClr val="black"/>
                </a:solidFill>
              </a:rPr>
              <a:t>check the evidence carefully.</a:t>
            </a:r>
          </a:p>
          <a:p>
            <a:pPr marL="342900" indent="-342900">
              <a:lnSpc>
                <a:spcPct val="100000"/>
              </a:lnSpc>
              <a:buFont typeface="+mj-lt"/>
              <a:buAutoNum type="arabicPeriod"/>
            </a:pPr>
            <a:r>
              <a:rPr lang="en-US" sz="1800" dirty="0">
                <a:solidFill>
                  <a:prstClr val="black"/>
                </a:solidFill>
              </a:rPr>
              <a:t>We </a:t>
            </a:r>
            <a:r>
              <a:rPr lang="en-US" sz="1800" u="sng" dirty="0">
                <a:solidFill>
                  <a:srgbClr val="00B050"/>
                </a:solidFill>
              </a:rPr>
              <a:t>mustn't eat or drink </a:t>
            </a:r>
            <a:r>
              <a:rPr lang="en-US" sz="1800" dirty="0">
                <a:solidFill>
                  <a:prstClr val="black"/>
                </a:solidFill>
              </a:rPr>
              <a:t>in here.</a:t>
            </a:r>
          </a:p>
          <a:p>
            <a:pPr marL="342900" indent="-342900">
              <a:lnSpc>
                <a:spcPct val="100000"/>
              </a:lnSpc>
              <a:buFont typeface="+mj-lt"/>
              <a:buAutoNum type="arabicPeriod"/>
            </a:pPr>
            <a:r>
              <a:rPr lang="en-US" sz="1800" dirty="0">
                <a:solidFill>
                  <a:prstClr val="black"/>
                </a:solidFill>
              </a:rPr>
              <a:t>As I'm a DNA expert, I </a:t>
            </a:r>
            <a:r>
              <a:rPr lang="en-US" sz="1800" u="sng" dirty="0">
                <a:solidFill>
                  <a:srgbClr val="00B050"/>
                </a:solidFill>
              </a:rPr>
              <a:t>don’t have to </a:t>
            </a:r>
            <a:r>
              <a:rPr lang="en-US" sz="1800" dirty="0">
                <a:solidFill>
                  <a:prstClr val="black"/>
                </a:solidFill>
              </a:rPr>
              <a:t>know about guns.</a:t>
            </a:r>
          </a:p>
          <a:p>
            <a:pPr marL="342900" indent="-342900">
              <a:lnSpc>
                <a:spcPct val="100000"/>
              </a:lnSpc>
              <a:buFont typeface="+mj-lt"/>
              <a:buAutoNum type="arabicPeriod"/>
            </a:pPr>
            <a:r>
              <a:rPr lang="en-US" sz="1800" dirty="0">
                <a:solidFill>
                  <a:prstClr val="black"/>
                </a:solidFill>
              </a:rPr>
              <a:t>They </a:t>
            </a:r>
            <a:r>
              <a:rPr lang="en-US" sz="1800" u="sng" dirty="0">
                <a:solidFill>
                  <a:srgbClr val="00B050"/>
                </a:solidFill>
              </a:rPr>
              <a:t>should say </a:t>
            </a:r>
            <a:r>
              <a:rPr lang="en-US" sz="1800" dirty="0">
                <a:solidFill>
                  <a:prstClr val="black"/>
                </a:solidFill>
              </a:rPr>
              <a:t>sorry for being late.</a:t>
            </a:r>
          </a:p>
          <a:p>
            <a:pPr marL="342900" indent="-342900">
              <a:lnSpc>
                <a:spcPct val="100000"/>
              </a:lnSpc>
              <a:buFont typeface="+mj-lt"/>
              <a:buAutoNum type="arabicPeriod"/>
            </a:pPr>
            <a:r>
              <a:rPr lang="en-US" sz="1800" u="sng" dirty="0">
                <a:solidFill>
                  <a:srgbClr val="00B050"/>
                </a:solidFill>
              </a:rPr>
              <a:t>Should I </a:t>
            </a:r>
            <a:r>
              <a:rPr lang="en-US" sz="1800" dirty="0">
                <a:solidFill>
                  <a:prstClr val="black"/>
                </a:solidFill>
              </a:rPr>
              <a:t>call him?</a:t>
            </a:r>
          </a:p>
          <a:p>
            <a:pPr marL="342900" indent="-342900">
              <a:lnSpc>
                <a:spcPct val="100000"/>
              </a:lnSpc>
              <a:buFont typeface="+mj-lt"/>
              <a:buAutoNum type="arabicPeriod"/>
            </a:pPr>
            <a:r>
              <a:rPr lang="en-US" sz="1800" dirty="0">
                <a:solidFill>
                  <a:prstClr val="black"/>
                </a:solidFill>
              </a:rPr>
              <a:t>You </a:t>
            </a:r>
            <a:r>
              <a:rPr lang="en-US" sz="1800" u="sng" dirty="0">
                <a:solidFill>
                  <a:srgbClr val="00B050"/>
                </a:solidFill>
              </a:rPr>
              <a:t>don’t have to </a:t>
            </a:r>
            <a:r>
              <a:rPr lang="en-US" sz="1800" dirty="0">
                <a:solidFill>
                  <a:prstClr val="black"/>
                </a:solidFill>
              </a:rPr>
              <a:t>wear your uniform when you are not at work.</a:t>
            </a:r>
          </a:p>
          <a:p>
            <a:pPr marL="342900" indent="-342900">
              <a:lnSpc>
                <a:spcPct val="100000"/>
              </a:lnSpc>
              <a:buFont typeface="+mj-lt"/>
              <a:buAutoNum type="arabicPeriod"/>
            </a:pPr>
            <a:r>
              <a:rPr lang="en-US" sz="1800" dirty="0">
                <a:solidFill>
                  <a:prstClr val="black"/>
                </a:solidFill>
              </a:rPr>
              <a:t>We </a:t>
            </a:r>
            <a:r>
              <a:rPr lang="en-US" sz="1800" u="sng" dirty="0">
                <a:solidFill>
                  <a:srgbClr val="00B050"/>
                </a:solidFill>
              </a:rPr>
              <a:t>mustn’t </a:t>
            </a:r>
            <a:r>
              <a:rPr lang="en-US" sz="1800" dirty="0">
                <a:solidFill>
                  <a:prstClr val="black"/>
                </a:solidFill>
              </a:rPr>
              <a:t>make any noise; my grandfather's sleeping.</a:t>
            </a:r>
          </a:p>
          <a:p>
            <a:pPr marL="342900" indent="-342900">
              <a:lnSpc>
                <a:spcPct val="100000"/>
              </a:lnSpc>
              <a:buFont typeface="+mj-lt"/>
              <a:buAutoNum type="arabicPeriod"/>
            </a:pPr>
            <a:r>
              <a:rPr lang="en-US" sz="1800" dirty="0">
                <a:solidFill>
                  <a:prstClr val="black"/>
                </a:solidFill>
              </a:rPr>
              <a:t>You really </a:t>
            </a:r>
            <a:r>
              <a:rPr lang="en-US" sz="1800" u="sng" dirty="0">
                <a:solidFill>
                  <a:srgbClr val="00B050"/>
                </a:solidFill>
              </a:rPr>
              <a:t>should go </a:t>
            </a:r>
            <a:r>
              <a:rPr lang="en-US" sz="1800" dirty="0">
                <a:solidFill>
                  <a:prstClr val="black"/>
                </a:solidFill>
              </a:rPr>
              <a:t>and see a doctor about that.</a:t>
            </a:r>
          </a:p>
          <a:p>
            <a:pPr marL="342900" indent="-342900">
              <a:lnSpc>
                <a:spcPct val="100000"/>
              </a:lnSpc>
              <a:buFont typeface="+mj-lt"/>
              <a:buAutoNum type="arabicPeriod"/>
            </a:pPr>
            <a:r>
              <a:rPr lang="en-US" sz="1800" dirty="0">
                <a:solidFill>
                  <a:prstClr val="black"/>
                </a:solidFill>
              </a:rPr>
              <a:t>He </a:t>
            </a:r>
            <a:r>
              <a:rPr lang="en-US" sz="1800" u="sng" dirty="0">
                <a:solidFill>
                  <a:srgbClr val="00B050"/>
                </a:solidFill>
              </a:rPr>
              <a:t>shouldn’t </a:t>
            </a:r>
            <a:r>
              <a:rPr lang="en-US" sz="1800" dirty="0">
                <a:solidFill>
                  <a:prstClr val="black"/>
                </a:solidFill>
              </a:rPr>
              <a:t>talk to people like that.</a:t>
            </a:r>
          </a:p>
          <a:p>
            <a:pPr marL="342900" indent="-342900">
              <a:lnSpc>
                <a:spcPct val="100000"/>
              </a:lnSpc>
              <a:buFont typeface="+mj-lt"/>
              <a:buAutoNum type="arabicPeriod"/>
            </a:pPr>
            <a:r>
              <a:rPr lang="en-US" sz="1800" dirty="0">
                <a:solidFill>
                  <a:srgbClr val="00B050"/>
                </a:solidFill>
              </a:rPr>
              <a:t>Must you make </a:t>
            </a:r>
            <a:r>
              <a:rPr lang="en-US" sz="1800" dirty="0">
                <a:solidFill>
                  <a:prstClr val="black"/>
                </a:solidFill>
              </a:rPr>
              <a:t>that terrible noise all the time?</a:t>
            </a:r>
          </a:p>
        </p:txBody>
      </p:sp>
      <p:sp>
        <p:nvSpPr>
          <p:cNvPr id="7" name="TextBox 6"/>
          <p:cNvSpPr txBox="1"/>
          <p:nvPr/>
        </p:nvSpPr>
        <p:spPr>
          <a:xfrm>
            <a:off x="6554115" y="724088"/>
            <a:ext cx="5050697" cy="369332"/>
          </a:xfrm>
          <a:prstGeom prst="rect">
            <a:avLst/>
          </a:prstGeom>
          <a:noFill/>
          <a:ln>
            <a:solidFill>
              <a:schemeClr val="tx1">
                <a:lumMod val="65000"/>
                <a:lumOff val="35000"/>
              </a:schemeClr>
            </a:solidFill>
          </a:ln>
        </p:spPr>
        <p:txBody>
          <a:bodyPr wrap="square" rtlCol="0">
            <a:spAutoFit/>
          </a:bodyPr>
          <a:lstStyle/>
          <a:p>
            <a:pPr algn="ctr"/>
            <a:r>
              <a:rPr lang="en-US" dirty="0">
                <a:solidFill>
                  <a:srgbClr val="FF0000"/>
                </a:solidFill>
              </a:rPr>
              <a:t>SUGGESTED ANSWERS</a:t>
            </a:r>
          </a:p>
        </p:txBody>
      </p:sp>
      <p:sp>
        <p:nvSpPr>
          <p:cNvPr id="9" name="Rectangle 8">
            <a:extLst>
              <a:ext uri="{FF2B5EF4-FFF2-40B4-BE49-F238E27FC236}">
                <a16:creationId xmlns:a16="http://schemas.microsoft.com/office/drawing/2014/main" id="{3F372EAB-6077-459F-9704-CC3787B08EB1}"/>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6140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5534" y="2591534"/>
            <a:ext cx="12096466" cy="1569660"/>
          </a:xfrm>
          <a:prstGeom prst="rect">
            <a:avLst/>
          </a:prstGeom>
        </p:spPr>
        <p:txBody>
          <a:bodyPr wrap="square">
            <a:spAutoFit/>
          </a:bodyPr>
          <a:lstStyle/>
          <a:p>
            <a:pPr algn="ctr">
              <a:lnSpc>
                <a:spcPct val="150000"/>
              </a:lnSpc>
            </a:pPr>
            <a:r>
              <a:rPr lang="en-GB" sz="3200" b="1" dirty="0">
                <a:solidFill>
                  <a:srgbClr val="018BF6"/>
                </a:solidFill>
                <a:latin typeface="Arial" panose="020B0604020202020204" pitchFamily="34" charset="0"/>
                <a:cs typeface="Arial" panose="020B0604020202020204" pitchFamily="34" charset="0"/>
              </a:rPr>
              <a:t>THIS IS THE END OF THE LESSON.</a:t>
            </a:r>
          </a:p>
          <a:p>
            <a:pPr algn="ctr">
              <a:lnSpc>
                <a:spcPct val="150000"/>
              </a:lnSpc>
            </a:pPr>
            <a:r>
              <a:rPr lang="en-GB" sz="3200" b="1" dirty="0">
                <a:solidFill>
                  <a:srgbClr val="C00000"/>
                </a:solidFill>
                <a:latin typeface="Arial" panose="020B0604020202020204" pitchFamily="34" charset="0"/>
                <a:cs typeface="Arial" panose="020B0604020202020204" pitchFamily="34" charset="0"/>
              </a:rPr>
              <a:t> </a:t>
            </a:r>
          </a:p>
        </p:txBody>
      </p:sp>
      <p:pic>
        <p:nvPicPr>
          <p:cNvPr id="1026" name="Picture 2" descr="ᐈ Funny thank you stock icon, Royalty Free thank you icon pictures |  download on Depositphotos®"/>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48831" y="3376364"/>
            <a:ext cx="2212806" cy="23251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A437864-6665-41CD-BDFE-31B1FB8EEE5B}"/>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85340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597E4E-8C5C-4AA1-9716-197B00329E25}"/>
              </a:ext>
            </a:extLst>
          </p:cNvPr>
          <p:cNvSpPr txBox="1"/>
          <p:nvPr/>
        </p:nvSpPr>
        <p:spPr>
          <a:xfrm>
            <a:off x="7780020" y="460749"/>
            <a:ext cx="2987919"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mj-lt"/>
                <a:cs typeface="Sultan bold" pitchFamily="2" charset="-78"/>
              </a:rPr>
              <a:t>Eng. 102 Unit 7 / Lesson 1 – CRIME LAB</a:t>
            </a:r>
            <a:endParaRPr lang="en-GB" sz="1400" dirty="0">
              <a:effectLst>
                <a:outerShdw blurRad="38100" dist="38100" dir="2700000" algn="tl">
                  <a:srgbClr val="000000">
                    <a:alpha val="43137"/>
                  </a:srgbClr>
                </a:outerShdw>
              </a:effectLst>
              <a:latin typeface="+mj-lt"/>
              <a:cs typeface="Sultan bold" pitchFamily="2" charset="-78"/>
            </a:endParaRPr>
          </a:p>
        </p:txBody>
      </p:sp>
      <p:sp>
        <p:nvSpPr>
          <p:cNvPr id="2" name="Title 1"/>
          <p:cNvSpPr>
            <a:spLocks noGrp="1"/>
          </p:cNvSpPr>
          <p:nvPr>
            <p:ph type="title"/>
          </p:nvPr>
        </p:nvSpPr>
        <p:spPr>
          <a:xfrm>
            <a:off x="708212" y="365125"/>
            <a:ext cx="10645588" cy="1325563"/>
          </a:xfrm>
        </p:spPr>
        <p:txBody>
          <a:bodyPr/>
          <a:lstStyle/>
          <a:p>
            <a:r>
              <a:rPr lang="en-US" b="1" dirty="0"/>
              <a:t>How safe is Bahrain?</a:t>
            </a:r>
            <a:endParaRPr lang="en-US" dirty="0"/>
          </a:p>
        </p:txBody>
      </p:sp>
      <p:sp>
        <p:nvSpPr>
          <p:cNvPr id="8" name="Content Placeholder 2"/>
          <p:cNvSpPr txBox="1">
            <a:spLocks/>
          </p:cNvSpPr>
          <p:nvPr/>
        </p:nvSpPr>
        <p:spPr>
          <a:xfrm>
            <a:off x="708212" y="1830107"/>
            <a:ext cx="7978588" cy="1651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a:buNone/>
            </a:pPr>
            <a:r>
              <a:rPr lang="en-US" sz="2400" dirty="0"/>
              <a:t>In its Global Competitiveness Report 2019, the World Economic Forum (WEF) published the following data about security in Bahrain. Based on the indicators below, how safe do you think Bahrain is? Do you think crime is a big issue in Bahrain?</a:t>
            </a:r>
          </a:p>
        </p:txBody>
      </p:sp>
      <p:pic>
        <p:nvPicPr>
          <p:cNvPr id="4" name="Picture 3"/>
          <p:cNvPicPr>
            <a:picLocks noChangeAspect="1"/>
          </p:cNvPicPr>
          <p:nvPr/>
        </p:nvPicPr>
        <p:blipFill>
          <a:blip r:embed="rId3"/>
          <a:stretch>
            <a:fillRect/>
          </a:stretch>
        </p:blipFill>
        <p:spPr>
          <a:xfrm>
            <a:off x="8860606" y="1830107"/>
            <a:ext cx="2869711" cy="165192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850627766"/>
              </p:ext>
            </p:extLst>
          </p:nvPr>
        </p:nvGraphicFramePr>
        <p:xfrm>
          <a:off x="792370" y="3813850"/>
          <a:ext cx="7894430" cy="1793974"/>
        </p:xfrm>
        <a:graphic>
          <a:graphicData uri="http://schemas.openxmlformats.org/drawingml/2006/table">
            <a:tbl>
              <a:tblPr firstRow="1" bandRow="1">
                <a:tableStyleId>{5C22544A-7EE6-4342-B048-85BDC9FD1C3A}</a:tableStyleId>
              </a:tblPr>
              <a:tblGrid>
                <a:gridCol w="3947215">
                  <a:extLst>
                    <a:ext uri="{9D8B030D-6E8A-4147-A177-3AD203B41FA5}">
                      <a16:colId xmlns:a16="http://schemas.microsoft.com/office/drawing/2014/main" val="20000"/>
                    </a:ext>
                  </a:extLst>
                </a:gridCol>
                <a:gridCol w="3947215">
                  <a:extLst>
                    <a:ext uri="{9D8B030D-6E8A-4147-A177-3AD203B41FA5}">
                      <a16:colId xmlns:a16="http://schemas.microsoft.com/office/drawing/2014/main" val="20001"/>
                    </a:ext>
                  </a:extLst>
                </a:gridCol>
              </a:tblGrid>
              <a:tr h="351384">
                <a:tc>
                  <a:txBody>
                    <a:bodyPr/>
                    <a:lstStyle/>
                    <a:p>
                      <a:r>
                        <a:rPr lang="en-US" dirty="0"/>
                        <a:t>Indicator</a:t>
                      </a:r>
                    </a:p>
                  </a:txBody>
                  <a:tcPr/>
                </a:tc>
                <a:tc>
                  <a:txBody>
                    <a:bodyPr/>
                    <a:lstStyle/>
                    <a:p>
                      <a:pPr algn="ctr"/>
                      <a:r>
                        <a:rPr lang="en-US" dirty="0"/>
                        <a:t>Rank (out of 141 countries)</a:t>
                      </a:r>
                    </a:p>
                  </a:txBody>
                  <a:tcPr/>
                </a:tc>
                <a:extLst>
                  <a:ext uri="{0D108BD9-81ED-4DB2-BD59-A6C34878D82A}">
                    <a16:rowId xmlns:a16="http://schemas.microsoft.com/office/drawing/2014/main" val="10000"/>
                  </a:ext>
                </a:extLst>
              </a:tr>
              <a:tr h="436167">
                <a:tc>
                  <a:txBody>
                    <a:bodyPr/>
                    <a:lstStyle/>
                    <a:p>
                      <a:r>
                        <a:rPr lang="en-US" b="1" dirty="0"/>
                        <a:t>Security</a:t>
                      </a:r>
                    </a:p>
                  </a:txBody>
                  <a:tcPr anchor="ctr"/>
                </a:tc>
                <a:tc>
                  <a:txBody>
                    <a:bodyPr/>
                    <a:lstStyle/>
                    <a:p>
                      <a:pPr algn="ctr"/>
                      <a:r>
                        <a:rPr lang="en-US" b="1" dirty="0"/>
                        <a:t>4</a:t>
                      </a:r>
                    </a:p>
                  </a:txBody>
                  <a:tcPr anchor="ctr"/>
                </a:tc>
                <a:extLst>
                  <a:ext uri="{0D108BD9-81ED-4DB2-BD59-A6C34878D82A}">
                    <a16:rowId xmlns:a16="http://schemas.microsoft.com/office/drawing/2014/main" val="10001"/>
                  </a:ext>
                </a:extLst>
              </a:tr>
              <a:tr h="427301">
                <a:tc>
                  <a:txBody>
                    <a:bodyPr/>
                    <a:lstStyle/>
                    <a:p>
                      <a:r>
                        <a:rPr lang="en-US" b="1" dirty="0"/>
                        <a:t>Organized Crime</a:t>
                      </a:r>
                    </a:p>
                  </a:txBody>
                  <a:tcPr anchor="ctr"/>
                </a:tc>
                <a:tc>
                  <a:txBody>
                    <a:bodyPr/>
                    <a:lstStyle/>
                    <a:p>
                      <a:pPr algn="ctr"/>
                      <a:r>
                        <a:rPr lang="en-US" b="1" dirty="0"/>
                        <a:t>3</a:t>
                      </a:r>
                    </a:p>
                  </a:txBody>
                  <a:tcPr anchor="ctr"/>
                </a:tc>
                <a:extLst>
                  <a:ext uri="{0D108BD9-81ED-4DB2-BD59-A6C34878D82A}">
                    <a16:rowId xmlns:a16="http://schemas.microsoft.com/office/drawing/2014/main" val="10002"/>
                  </a:ext>
                </a:extLst>
              </a:tr>
              <a:tr h="564746">
                <a:tc>
                  <a:txBody>
                    <a:bodyPr/>
                    <a:lstStyle/>
                    <a:p>
                      <a:r>
                        <a:rPr lang="en-US" b="1" dirty="0"/>
                        <a:t>Reliability of Police Services</a:t>
                      </a:r>
                    </a:p>
                  </a:txBody>
                  <a:tcPr anchor="ctr"/>
                </a:tc>
                <a:tc>
                  <a:txBody>
                    <a:bodyPr/>
                    <a:lstStyle/>
                    <a:p>
                      <a:pPr algn="ctr"/>
                      <a:r>
                        <a:rPr lang="en-US" b="1" dirty="0"/>
                        <a:t>5</a:t>
                      </a:r>
                    </a:p>
                  </a:txBody>
                  <a:tcPr anchor="ctr"/>
                </a:tc>
                <a:extLst>
                  <a:ext uri="{0D108BD9-81ED-4DB2-BD59-A6C34878D82A}">
                    <a16:rowId xmlns:a16="http://schemas.microsoft.com/office/drawing/2014/main" val="10003"/>
                  </a:ext>
                </a:extLst>
              </a:tr>
            </a:tbl>
          </a:graphicData>
        </a:graphic>
      </p:graphicFrame>
      <p:pic>
        <p:nvPicPr>
          <p:cNvPr id="9" name="Picture 8"/>
          <p:cNvPicPr>
            <a:picLocks noChangeAspect="1"/>
          </p:cNvPicPr>
          <p:nvPr/>
        </p:nvPicPr>
        <p:blipFill>
          <a:blip r:embed="rId4"/>
          <a:stretch>
            <a:fillRect/>
          </a:stretch>
        </p:blipFill>
        <p:spPr>
          <a:xfrm>
            <a:off x="8860605" y="3813850"/>
            <a:ext cx="2918557" cy="1779597"/>
          </a:xfrm>
          <a:prstGeom prst="rect">
            <a:avLst/>
          </a:prstGeom>
        </p:spPr>
      </p:pic>
      <p:sp>
        <p:nvSpPr>
          <p:cNvPr id="10" name="Rectangle 9">
            <a:extLst>
              <a:ext uri="{FF2B5EF4-FFF2-40B4-BE49-F238E27FC236}">
                <a16:creationId xmlns:a16="http://schemas.microsoft.com/office/drawing/2014/main" id="{A60342CB-F017-43DD-B6DC-CD1EB20008A5}"/>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2307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212" y="365125"/>
            <a:ext cx="10645588" cy="1325563"/>
          </a:xfrm>
        </p:spPr>
        <p:txBody>
          <a:bodyPr/>
          <a:lstStyle/>
          <a:p>
            <a:r>
              <a:rPr lang="en-US" b="1" dirty="0"/>
              <a:t>How safe is Bahrain?</a:t>
            </a:r>
            <a:endParaRPr lang="en-US" dirty="0"/>
          </a:p>
        </p:txBody>
      </p:sp>
      <p:sp>
        <p:nvSpPr>
          <p:cNvPr id="8" name="Content Placeholder 2"/>
          <p:cNvSpPr txBox="1">
            <a:spLocks/>
          </p:cNvSpPr>
          <p:nvPr/>
        </p:nvSpPr>
        <p:spPr>
          <a:xfrm>
            <a:off x="708212" y="1830107"/>
            <a:ext cx="7978588" cy="1651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a:buFont typeface="Arial" panose="020B0604020202020204" pitchFamily="34" charset="0"/>
              <a:buNone/>
            </a:pPr>
            <a:r>
              <a:rPr lang="en-US" sz="2400" dirty="0">
                <a:solidFill>
                  <a:prstClr val="black"/>
                </a:solidFill>
              </a:rPr>
              <a:t>In its Global Competitiveness Report 2019, the World Economic Forum (WEF) published the following data about security in Bahrain. Based on the indicators below, how safe do you think Bahrain is? Do you think crime is a big issue in Bahrain?</a:t>
            </a:r>
          </a:p>
        </p:txBody>
      </p:sp>
      <p:pic>
        <p:nvPicPr>
          <p:cNvPr id="4" name="Picture 3"/>
          <p:cNvPicPr>
            <a:picLocks noChangeAspect="1"/>
          </p:cNvPicPr>
          <p:nvPr/>
        </p:nvPicPr>
        <p:blipFill>
          <a:blip r:embed="rId3"/>
          <a:stretch>
            <a:fillRect/>
          </a:stretch>
        </p:blipFill>
        <p:spPr>
          <a:xfrm>
            <a:off x="8860606" y="1830107"/>
            <a:ext cx="2869711" cy="1651922"/>
          </a:xfrm>
          <a:prstGeom prst="rect">
            <a:avLst/>
          </a:prstGeom>
        </p:spPr>
      </p:pic>
      <p:graphicFrame>
        <p:nvGraphicFramePr>
          <p:cNvPr id="7" name="Table 6"/>
          <p:cNvGraphicFramePr>
            <a:graphicFrameLocks noGrp="1"/>
          </p:cNvGraphicFramePr>
          <p:nvPr/>
        </p:nvGraphicFramePr>
        <p:xfrm>
          <a:off x="792370" y="3813850"/>
          <a:ext cx="7894430" cy="1793974"/>
        </p:xfrm>
        <a:graphic>
          <a:graphicData uri="http://schemas.openxmlformats.org/drawingml/2006/table">
            <a:tbl>
              <a:tblPr firstRow="1" bandRow="1">
                <a:tableStyleId>{5C22544A-7EE6-4342-B048-85BDC9FD1C3A}</a:tableStyleId>
              </a:tblPr>
              <a:tblGrid>
                <a:gridCol w="3947215">
                  <a:extLst>
                    <a:ext uri="{9D8B030D-6E8A-4147-A177-3AD203B41FA5}">
                      <a16:colId xmlns:a16="http://schemas.microsoft.com/office/drawing/2014/main" val="20000"/>
                    </a:ext>
                  </a:extLst>
                </a:gridCol>
                <a:gridCol w="3947215">
                  <a:extLst>
                    <a:ext uri="{9D8B030D-6E8A-4147-A177-3AD203B41FA5}">
                      <a16:colId xmlns:a16="http://schemas.microsoft.com/office/drawing/2014/main" val="20001"/>
                    </a:ext>
                  </a:extLst>
                </a:gridCol>
              </a:tblGrid>
              <a:tr h="351384">
                <a:tc>
                  <a:txBody>
                    <a:bodyPr/>
                    <a:lstStyle/>
                    <a:p>
                      <a:r>
                        <a:rPr lang="en-US" dirty="0"/>
                        <a:t>Indicator</a:t>
                      </a:r>
                    </a:p>
                  </a:txBody>
                  <a:tcPr/>
                </a:tc>
                <a:tc>
                  <a:txBody>
                    <a:bodyPr/>
                    <a:lstStyle/>
                    <a:p>
                      <a:pPr algn="ctr"/>
                      <a:r>
                        <a:rPr lang="en-US" dirty="0"/>
                        <a:t>Rank (out of 141 countries)</a:t>
                      </a:r>
                    </a:p>
                  </a:txBody>
                  <a:tcPr/>
                </a:tc>
                <a:extLst>
                  <a:ext uri="{0D108BD9-81ED-4DB2-BD59-A6C34878D82A}">
                    <a16:rowId xmlns:a16="http://schemas.microsoft.com/office/drawing/2014/main" val="10000"/>
                  </a:ext>
                </a:extLst>
              </a:tr>
              <a:tr h="436167">
                <a:tc>
                  <a:txBody>
                    <a:bodyPr/>
                    <a:lstStyle/>
                    <a:p>
                      <a:r>
                        <a:rPr lang="en-US" b="1" dirty="0"/>
                        <a:t>Security</a:t>
                      </a:r>
                    </a:p>
                  </a:txBody>
                  <a:tcPr anchor="ctr"/>
                </a:tc>
                <a:tc>
                  <a:txBody>
                    <a:bodyPr/>
                    <a:lstStyle/>
                    <a:p>
                      <a:pPr algn="ctr"/>
                      <a:r>
                        <a:rPr lang="en-US" b="1" dirty="0"/>
                        <a:t>4</a:t>
                      </a:r>
                    </a:p>
                  </a:txBody>
                  <a:tcPr anchor="ctr"/>
                </a:tc>
                <a:extLst>
                  <a:ext uri="{0D108BD9-81ED-4DB2-BD59-A6C34878D82A}">
                    <a16:rowId xmlns:a16="http://schemas.microsoft.com/office/drawing/2014/main" val="10001"/>
                  </a:ext>
                </a:extLst>
              </a:tr>
              <a:tr h="427301">
                <a:tc>
                  <a:txBody>
                    <a:bodyPr/>
                    <a:lstStyle/>
                    <a:p>
                      <a:r>
                        <a:rPr lang="en-US" b="1" dirty="0"/>
                        <a:t>Organized Crime</a:t>
                      </a:r>
                    </a:p>
                  </a:txBody>
                  <a:tcPr anchor="ctr"/>
                </a:tc>
                <a:tc>
                  <a:txBody>
                    <a:bodyPr/>
                    <a:lstStyle/>
                    <a:p>
                      <a:pPr algn="ctr"/>
                      <a:r>
                        <a:rPr lang="en-US" b="1" dirty="0"/>
                        <a:t>3</a:t>
                      </a:r>
                    </a:p>
                  </a:txBody>
                  <a:tcPr anchor="ctr"/>
                </a:tc>
                <a:extLst>
                  <a:ext uri="{0D108BD9-81ED-4DB2-BD59-A6C34878D82A}">
                    <a16:rowId xmlns:a16="http://schemas.microsoft.com/office/drawing/2014/main" val="10002"/>
                  </a:ext>
                </a:extLst>
              </a:tr>
              <a:tr h="564746">
                <a:tc>
                  <a:txBody>
                    <a:bodyPr/>
                    <a:lstStyle/>
                    <a:p>
                      <a:r>
                        <a:rPr lang="en-US" b="1" dirty="0"/>
                        <a:t>Reliability of Police Services</a:t>
                      </a:r>
                    </a:p>
                  </a:txBody>
                  <a:tcPr anchor="ctr"/>
                </a:tc>
                <a:tc>
                  <a:txBody>
                    <a:bodyPr/>
                    <a:lstStyle/>
                    <a:p>
                      <a:pPr algn="ctr"/>
                      <a:r>
                        <a:rPr lang="en-US" b="1" dirty="0"/>
                        <a:t>5</a:t>
                      </a:r>
                    </a:p>
                  </a:txBody>
                  <a:tcPr anchor="ctr"/>
                </a:tc>
                <a:extLst>
                  <a:ext uri="{0D108BD9-81ED-4DB2-BD59-A6C34878D82A}">
                    <a16:rowId xmlns:a16="http://schemas.microsoft.com/office/drawing/2014/main" val="10003"/>
                  </a:ext>
                </a:extLst>
              </a:tr>
            </a:tbl>
          </a:graphicData>
        </a:graphic>
      </p:graphicFrame>
      <p:pic>
        <p:nvPicPr>
          <p:cNvPr id="9" name="Picture 8"/>
          <p:cNvPicPr>
            <a:picLocks noChangeAspect="1"/>
          </p:cNvPicPr>
          <p:nvPr/>
        </p:nvPicPr>
        <p:blipFill>
          <a:blip r:embed="rId4"/>
          <a:stretch>
            <a:fillRect/>
          </a:stretch>
        </p:blipFill>
        <p:spPr>
          <a:xfrm>
            <a:off x="8860605" y="3813850"/>
            <a:ext cx="2918557" cy="1779597"/>
          </a:xfrm>
          <a:prstGeom prst="rect">
            <a:avLst/>
          </a:prstGeom>
        </p:spPr>
      </p:pic>
      <p:sp>
        <p:nvSpPr>
          <p:cNvPr id="3" name="TextBox 2"/>
          <p:cNvSpPr txBox="1"/>
          <p:nvPr/>
        </p:nvSpPr>
        <p:spPr>
          <a:xfrm>
            <a:off x="8860605" y="843240"/>
            <a:ext cx="2869712" cy="369332"/>
          </a:xfrm>
          <a:prstGeom prst="rect">
            <a:avLst/>
          </a:prstGeom>
          <a:noFill/>
          <a:ln>
            <a:solidFill>
              <a:schemeClr val="tx1">
                <a:lumMod val="65000"/>
                <a:lumOff val="35000"/>
              </a:schemeClr>
            </a:solidFill>
          </a:ln>
        </p:spPr>
        <p:txBody>
          <a:bodyPr wrap="square" rtlCol="0">
            <a:spAutoFit/>
          </a:bodyPr>
          <a:lstStyle/>
          <a:p>
            <a:r>
              <a:rPr lang="en-US" dirty="0">
                <a:solidFill>
                  <a:srgbClr val="FF0000"/>
                </a:solidFill>
              </a:rPr>
              <a:t>SUGGESTED ANSWERS</a:t>
            </a:r>
          </a:p>
        </p:txBody>
      </p:sp>
      <p:sp>
        <p:nvSpPr>
          <p:cNvPr id="6" name="TextBox 5"/>
          <p:cNvSpPr txBox="1"/>
          <p:nvPr/>
        </p:nvSpPr>
        <p:spPr>
          <a:xfrm>
            <a:off x="708212" y="5559658"/>
            <a:ext cx="10633617" cy="923330"/>
          </a:xfrm>
          <a:prstGeom prst="rect">
            <a:avLst/>
          </a:prstGeom>
          <a:noFill/>
        </p:spPr>
        <p:txBody>
          <a:bodyPr wrap="none" rtlCol="0">
            <a:spAutoFit/>
          </a:bodyPr>
          <a:lstStyle/>
          <a:p>
            <a:r>
              <a:rPr lang="en-US" b="1" dirty="0">
                <a:solidFill>
                  <a:srgbClr val="0070C0"/>
                </a:solidFill>
              </a:rPr>
              <a:t>1- Bahrain is one of the most secure countries in the world. It is ranked 4</a:t>
            </a:r>
            <a:r>
              <a:rPr lang="en-US" b="1" baseline="30000" dirty="0">
                <a:solidFill>
                  <a:srgbClr val="0070C0"/>
                </a:solidFill>
              </a:rPr>
              <a:t>th</a:t>
            </a:r>
            <a:r>
              <a:rPr lang="en-US" b="1" dirty="0">
                <a:solidFill>
                  <a:srgbClr val="0070C0"/>
                </a:solidFill>
              </a:rPr>
              <a:t> out of 141 countries.</a:t>
            </a:r>
          </a:p>
          <a:p>
            <a:r>
              <a:rPr lang="en-US" b="1" dirty="0">
                <a:solidFill>
                  <a:srgbClr val="0070C0"/>
                </a:solidFill>
              </a:rPr>
              <a:t>2- Organized Crime is very limited in Bahrain. Bahrain is among the three best countries in this regard. </a:t>
            </a:r>
          </a:p>
          <a:p>
            <a:r>
              <a:rPr lang="en-US" b="1" dirty="0">
                <a:solidFill>
                  <a:srgbClr val="0070C0"/>
                </a:solidFill>
              </a:rPr>
              <a:t>3- Police services in Bahrain are extremely reliable. At the world level, they are among the most trustworthy.  </a:t>
            </a:r>
          </a:p>
        </p:txBody>
      </p:sp>
      <p:sp>
        <p:nvSpPr>
          <p:cNvPr id="10" name="Rectangle 9">
            <a:extLst>
              <a:ext uri="{FF2B5EF4-FFF2-40B4-BE49-F238E27FC236}">
                <a16:creationId xmlns:a16="http://schemas.microsoft.com/office/drawing/2014/main" id="{15E9EDDC-34B1-4E88-ADCD-896737188107}"/>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3008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659" y="365125"/>
            <a:ext cx="10632141" cy="1325563"/>
          </a:xfrm>
        </p:spPr>
        <p:txBody>
          <a:bodyPr/>
          <a:lstStyle/>
          <a:p>
            <a:r>
              <a:rPr lang="en-US" b="1" dirty="0"/>
              <a:t>What causes crime?</a:t>
            </a:r>
            <a:endParaRPr lang="en-US" dirty="0"/>
          </a:p>
        </p:txBody>
      </p:sp>
      <p:sp>
        <p:nvSpPr>
          <p:cNvPr id="8" name="Content Placeholder 2"/>
          <p:cNvSpPr txBox="1">
            <a:spLocks/>
          </p:cNvSpPr>
          <p:nvPr/>
        </p:nvSpPr>
        <p:spPr>
          <a:xfrm>
            <a:off x="721658" y="1690688"/>
            <a:ext cx="5732929" cy="44093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Low">
              <a:lnSpc>
                <a:spcPct val="150000"/>
              </a:lnSpc>
              <a:buFont typeface="Wingdings" panose="05000000000000000000" pitchFamily="2" charset="2"/>
              <a:buChar char="§"/>
            </a:pPr>
            <a:r>
              <a:rPr lang="en-US" sz="2400" dirty="0">
                <a:solidFill>
                  <a:prstClr val="black"/>
                </a:solidFill>
              </a:rPr>
              <a:t>In some parts of the world, crime rates are still high. Can you think about the factors or causes which lead to such a rise?</a:t>
            </a:r>
          </a:p>
          <a:p>
            <a:pPr algn="justLow">
              <a:lnSpc>
                <a:spcPct val="150000"/>
              </a:lnSpc>
              <a:buFont typeface="Wingdings" panose="05000000000000000000" pitchFamily="2" charset="2"/>
              <a:buChar char="§"/>
            </a:pPr>
            <a:endParaRPr lang="en-US" sz="2400" dirty="0">
              <a:solidFill>
                <a:prstClr val="black"/>
              </a:solidFill>
            </a:endParaRPr>
          </a:p>
          <a:p>
            <a:pPr algn="justLow">
              <a:lnSpc>
                <a:spcPct val="150000"/>
              </a:lnSpc>
              <a:buFont typeface="Wingdings" panose="05000000000000000000" pitchFamily="2" charset="2"/>
              <a:buChar char="§"/>
            </a:pPr>
            <a:r>
              <a:rPr lang="en-US" sz="2400" dirty="0">
                <a:solidFill>
                  <a:prstClr val="black"/>
                </a:solidFill>
              </a:rPr>
              <a:t>Read the text in the following slide and try to complete the diagram on the right with precise answers.  </a:t>
            </a:r>
          </a:p>
          <a:p>
            <a:pPr marL="0" indent="0" algn="justLow">
              <a:buFont typeface="Arial" panose="020B0604020202020204" pitchFamily="34" charset="0"/>
              <a:buNone/>
            </a:pPr>
            <a:endParaRPr lang="en-US" dirty="0">
              <a:solidFill>
                <a:prstClr val="black"/>
              </a:solidFill>
            </a:endParaRPr>
          </a:p>
        </p:txBody>
      </p:sp>
      <p:graphicFrame>
        <p:nvGraphicFramePr>
          <p:cNvPr id="9" name="Diagram 8"/>
          <p:cNvGraphicFramePr/>
          <p:nvPr>
            <p:extLst>
              <p:ext uri="{D42A27DB-BD31-4B8C-83A1-F6EECF244321}">
                <p14:modId xmlns:p14="http://schemas.microsoft.com/office/powerpoint/2010/main" val="1111480738"/>
              </p:ext>
            </p:extLst>
          </p:nvPr>
        </p:nvGraphicFramePr>
        <p:xfrm>
          <a:off x="6019800" y="1556218"/>
          <a:ext cx="6615953" cy="4091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79DCA11-D6DB-418F-9DC8-B3D1ACE49178}"/>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1732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What causes crime?</a:t>
            </a:r>
            <a:endParaRPr lang="en-US" sz="3600" dirty="0">
              <a:solidFill>
                <a:srgbClr val="0070C0"/>
              </a:solidFill>
            </a:endParaRPr>
          </a:p>
        </p:txBody>
      </p:sp>
      <p:sp>
        <p:nvSpPr>
          <p:cNvPr id="8" name="Content Placeholder 2"/>
          <p:cNvSpPr txBox="1">
            <a:spLocks/>
          </p:cNvSpPr>
          <p:nvPr/>
        </p:nvSpPr>
        <p:spPr>
          <a:xfrm>
            <a:off x="735106" y="724088"/>
            <a:ext cx="10802469" cy="56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a:buFont typeface="Arial" panose="020B0604020202020204" pitchFamily="34" charset="0"/>
              <a:buNone/>
            </a:pPr>
            <a:r>
              <a:rPr lang="en-US" sz="1800" dirty="0">
                <a:solidFill>
                  <a:prstClr val="black"/>
                </a:solidFill>
              </a:rPr>
              <a:t>The past few weeks have seen the publication of three heavyweight academic studies on the causes of crime and social breakdown in Britain. The findings have been met with very different receptions.</a:t>
            </a:r>
          </a:p>
          <a:p>
            <a:pPr marL="0" indent="0" algn="justLow">
              <a:buFont typeface="Arial" panose="020B0604020202020204" pitchFamily="34" charset="0"/>
              <a:buNone/>
            </a:pPr>
            <a:r>
              <a:rPr lang="en-US" sz="1800" dirty="0">
                <a:solidFill>
                  <a:prstClr val="black"/>
                </a:solidFill>
              </a:rPr>
              <a:t>The first research study, </a:t>
            </a:r>
            <a:r>
              <a:rPr lang="en-US" sz="1800" i="1" dirty="0">
                <a:solidFill>
                  <a:prstClr val="black"/>
                </a:solidFill>
              </a:rPr>
              <a:t>Crime and Unemployment Despite Denials, </a:t>
            </a:r>
            <a:r>
              <a:rPr lang="en-US" sz="1800" dirty="0">
                <a:solidFill>
                  <a:prstClr val="black"/>
                </a:solidFill>
              </a:rPr>
              <a:t>suggested that the rise in crime over the past 20 years is very closely connected with the upsurge in mass unemployment. The work of David Dickinson, an economist writing for the </a:t>
            </a:r>
            <a:r>
              <a:rPr lang="en-US" sz="1800" dirty="0" err="1">
                <a:solidFill>
                  <a:prstClr val="black"/>
                </a:solidFill>
              </a:rPr>
              <a:t>Labour</a:t>
            </a:r>
            <a:r>
              <a:rPr lang="en-US" sz="1800" dirty="0">
                <a:solidFill>
                  <a:prstClr val="black"/>
                </a:solidFill>
              </a:rPr>
              <a:t> Institute for Public Policy Research, examined long-term trends in great detail and, among many other things, demonstrated the simple fact that most criminals are unemployed.</a:t>
            </a:r>
          </a:p>
          <a:p>
            <a:pPr marL="0" indent="0" algn="justLow">
              <a:buFont typeface="Arial" panose="020B0604020202020204" pitchFamily="34" charset="0"/>
              <a:buNone/>
            </a:pPr>
            <a:r>
              <a:rPr lang="en-US" sz="1800" dirty="0">
                <a:solidFill>
                  <a:prstClr val="black"/>
                </a:solidFill>
              </a:rPr>
              <a:t>The second study, Imprisoned Fathers and their Children: A Reflection on Two Decades of Research, by Gwyneth Boswell of the University of East Anglia, reported on the backgrounds of children who commit crimes. Again the picture was grim. After looking at 250 juveniles in prison or in care for the most serious crimes, Dr. Boswell found out that 40 per cent had been beaten and bullied before they turned to crime.</a:t>
            </a:r>
          </a:p>
          <a:p>
            <a:pPr marL="0" indent="0" algn="justLow">
              <a:buFont typeface="Arial" panose="020B0604020202020204" pitchFamily="34" charset="0"/>
              <a:buNone/>
            </a:pPr>
            <a:r>
              <a:rPr lang="en-US" sz="1800" dirty="0">
                <a:solidFill>
                  <a:prstClr val="black"/>
                </a:solidFill>
              </a:rPr>
              <a:t>The third study was the </a:t>
            </a:r>
            <a:r>
              <a:rPr lang="en-US" sz="1800" i="1" dirty="0">
                <a:solidFill>
                  <a:prstClr val="black"/>
                </a:solidFill>
              </a:rPr>
              <a:t>Massive Psychosocial Disorders in Young People</a:t>
            </a:r>
            <a:r>
              <a:rPr lang="en-US" sz="1800" dirty="0">
                <a:solidFill>
                  <a:prstClr val="black"/>
                </a:solidFill>
              </a:rPr>
              <a:t> published by Sir Michael Rutter of the Institute of Psychiatry at London University and Professor David Smith of Edinburgh University. Their findings were radically different. Forget about poverty and bullying, they seemed to say, the real causes of crimes, as forms of social and psychological disorders, were the decline in morals and upsurge in personal freedom and selfishness in the last few decades.</a:t>
            </a:r>
          </a:p>
          <a:p>
            <a:pPr marL="0" indent="0" algn="justLow">
              <a:buNone/>
            </a:pPr>
            <a:r>
              <a:rPr lang="en-US" sz="1800" dirty="0">
                <a:solidFill>
                  <a:prstClr val="black"/>
                </a:solidFill>
              </a:rPr>
              <a:t>It should come as no surprise that, of the three studies, it was the Rutter-Smith report that received all the attention from the British media. It was the one that challenged an idea that seems both natural and sensible to most of us: that need causes crime as well as greed. When people find that they are unable to afford necessities, or luxuries, they are more likely to be tempted to steal. Against this background, the evidence collected by Rutter-Smith clearly suggests that a country's morals determine whether it is a happy and safe place to live or not.</a:t>
            </a:r>
          </a:p>
        </p:txBody>
      </p:sp>
      <p:sp>
        <p:nvSpPr>
          <p:cNvPr id="6" name="Rectangle 5">
            <a:extLst>
              <a:ext uri="{FF2B5EF4-FFF2-40B4-BE49-F238E27FC236}">
                <a16:creationId xmlns:a16="http://schemas.microsoft.com/office/drawing/2014/main" id="{D00C5C63-7E92-453B-8D0B-0AB22F9F7A23}"/>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2033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659" y="365125"/>
            <a:ext cx="10632141" cy="1325563"/>
          </a:xfrm>
        </p:spPr>
        <p:txBody>
          <a:bodyPr/>
          <a:lstStyle/>
          <a:p>
            <a:r>
              <a:rPr lang="en-US" b="1" dirty="0"/>
              <a:t>What causes crime?</a:t>
            </a:r>
            <a:endParaRPr lang="en-US" dirty="0"/>
          </a:p>
        </p:txBody>
      </p:sp>
      <p:sp>
        <p:nvSpPr>
          <p:cNvPr id="8" name="Content Placeholder 2"/>
          <p:cNvSpPr txBox="1">
            <a:spLocks/>
          </p:cNvSpPr>
          <p:nvPr/>
        </p:nvSpPr>
        <p:spPr>
          <a:xfrm>
            <a:off x="721658" y="1690688"/>
            <a:ext cx="5732929" cy="44093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Low">
              <a:lnSpc>
                <a:spcPct val="150000"/>
              </a:lnSpc>
              <a:buFont typeface="Wingdings" panose="05000000000000000000" pitchFamily="2" charset="2"/>
              <a:buChar char="§"/>
            </a:pPr>
            <a:r>
              <a:rPr lang="en-US" sz="2400" dirty="0">
                <a:solidFill>
                  <a:prstClr val="black"/>
                </a:solidFill>
              </a:rPr>
              <a:t>In some parts of the world, crime rates are somehow high. Can you think about the factors or causes which lead to such a rise?</a:t>
            </a:r>
          </a:p>
          <a:p>
            <a:pPr algn="justLow">
              <a:lnSpc>
                <a:spcPct val="150000"/>
              </a:lnSpc>
              <a:buFont typeface="Wingdings" panose="05000000000000000000" pitchFamily="2" charset="2"/>
              <a:buChar char="§"/>
            </a:pPr>
            <a:endParaRPr lang="en-US" sz="2400" dirty="0">
              <a:solidFill>
                <a:prstClr val="black"/>
              </a:solidFill>
            </a:endParaRPr>
          </a:p>
          <a:p>
            <a:pPr algn="justLow">
              <a:lnSpc>
                <a:spcPct val="150000"/>
              </a:lnSpc>
              <a:buFont typeface="Wingdings" panose="05000000000000000000" pitchFamily="2" charset="2"/>
              <a:buChar char="§"/>
            </a:pPr>
            <a:r>
              <a:rPr lang="en-US" sz="2400" dirty="0">
                <a:solidFill>
                  <a:prstClr val="black"/>
                </a:solidFill>
              </a:rPr>
              <a:t>Read the text in the following slide and try to complete the diagram on the right with precise answers.  </a:t>
            </a:r>
          </a:p>
        </p:txBody>
      </p:sp>
      <p:graphicFrame>
        <p:nvGraphicFramePr>
          <p:cNvPr id="6" name="Diagram 5"/>
          <p:cNvGraphicFramePr/>
          <p:nvPr>
            <p:extLst>
              <p:ext uri="{D42A27DB-BD31-4B8C-83A1-F6EECF244321}">
                <p14:modId xmlns:p14="http://schemas.microsoft.com/office/powerpoint/2010/main" val="704459998"/>
              </p:ext>
            </p:extLst>
          </p:nvPr>
        </p:nvGraphicFramePr>
        <p:xfrm>
          <a:off x="6019800" y="1556218"/>
          <a:ext cx="6615953" cy="4091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8732012" y="1962054"/>
            <a:ext cx="1184235" cy="276999"/>
          </a:xfrm>
          <a:prstGeom prst="rect">
            <a:avLst/>
          </a:prstGeom>
        </p:spPr>
        <p:txBody>
          <a:bodyPr wrap="none">
            <a:spAutoFit/>
          </a:bodyPr>
          <a:lstStyle/>
          <a:p>
            <a:pPr lvl="0"/>
            <a:r>
              <a:rPr lang="en-US" sz="1200" b="1" dirty="0">
                <a:solidFill>
                  <a:schemeClr val="bg1"/>
                </a:solidFill>
              </a:rPr>
              <a:t>Unemployment</a:t>
            </a:r>
          </a:p>
        </p:txBody>
      </p:sp>
      <p:sp>
        <p:nvSpPr>
          <p:cNvPr id="9" name="TextBox 8"/>
          <p:cNvSpPr txBox="1"/>
          <p:nvPr/>
        </p:nvSpPr>
        <p:spPr>
          <a:xfrm>
            <a:off x="6952130" y="843240"/>
            <a:ext cx="4401670" cy="380442"/>
          </a:xfrm>
          <a:prstGeom prst="rect">
            <a:avLst/>
          </a:prstGeom>
          <a:noFill/>
          <a:ln>
            <a:solidFill>
              <a:schemeClr val="tx1">
                <a:lumMod val="65000"/>
                <a:lumOff val="35000"/>
              </a:schemeClr>
            </a:solidFill>
          </a:ln>
        </p:spPr>
        <p:txBody>
          <a:bodyPr wrap="square" rtlCol="0">
            <a:spAutoFit/>
          </a:bodyPr>
          <a:lstStyle/>
          <a:p>
            <a:pPr algn="ctr"/>
            <a:r>
              <a:rPr lang="en-US" dirty="0">
                <a:solidFill>
                  <a:srgbClr val="FF0000"/>
                </a:solidFill>
              </a:rPr>
              <a:t>SUGGESTED ANSWERS</a:t>
            </a:r>
          </a:p>
        </p:txBody>
      </p:sp>
      <p:sp>
        <p:nvSpPr>
          <p:cNvPr id="10" name="Rectangle 9">
            <a:extLst>
              <a:ext uri="{FF2B5EF4-FFF2-40B4-BE49-F238E27FC236}">
                <a16:creationId xmlns:a16="http://schemas.microsoft.com/office/drawing/2014/main" id="{F58F8A4E-8760-4271-9E00-AEAC2D8F6898}"/>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54788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659" y="365125"/>
            <a:ext cx="10632141" cy="1325563"/>
          </a:xfrm>
        </p:spPr>
        <p:txBody>
          <a:bodyPr/>
          <a:lstStyle/>
          <a:p>
            <a:r>
              <a:rPr lang="en-US" b="1" dirty="0"/>
              <a:t>What causes crime?</a:t>
            </a:r>
            <a:endParaRPr lang="en-US" dirty="0"/>
          </a:p>
        </p:txBody>
      </p:sp>
      <p:sp>
        <p:nvSpPr>
          <p:cNvPr id="8" name="Content Placeholder 2"/>
          <p:cNvSpPr txBox="1">
            <a:spLocks/>
          </p:cNvSpPr>
          <p:nvPr/>
        </p:nvSpPr>
        <p:spPr>
          <a:xfrm>
            <a:off x="721659" y="1366138"/>
            <a:ext cx="11111754" cy="649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a:lnSpc>
                <a:spcPct val="150000"/>
              </a:lnSpc>
              <a:buNone/>
            </a:pPr>
            <a:r>
              <a:rPr lang="en-US" sz="2400" dirty="0">
                <a:solidFill>
                  <a:prstClr val="black"/>
                </a:solidFill>
              </a:rPr>
              <a:t>Read the text again and complete the following table with precise information.</a:t>
            </a:r>
          </a:p>
        </p:txBody>
      </p:sp>
      <p:graphicFrame>
        <p:nvGraphicFramePr>
          <p:cNvPr id="3" name="Table 2"/>
          <p:cNvGraphicFramePr>
            <a:graphicFrameLocks noGrp="1"/>
          </p:cNvGraphicFramePr>
          <p:nvPr>
            <p:extLst>
              <p:ext uri="{D42A27DB-BD31-4B8C-83A1-F6EECF244321}">
                <p14:modId xmlns:p14="http://schemas.microsoft.com/office/powerpoint/2010/main" val="2490344713"/>
              </p:ext>
            </p:extLst>
          </p:nvPr>
        </p:nvGraphicFramePr>
        <p:xfrm>
          <a:off x="841944" y="2212290"/>
          <a:ext cx="10735973" cy="3777498"/>
        </p:xfrm>
        <a:graphic>
          <a:graphicData uri="http://schemas.openxmlformats.org/drawingml/2006/table">
            <a:tbl>
              <a:tblPr firstRow="1" bandRow="1">
                <a:tableStyleId>{5C22544A-7EE6-4342-B048-85BDC9FD1C3A}</a:tableStyleId>
              </a:tblPr>
              <a:tblGrid>
                <a:gridCol w="2681185">
                  <a:extLst>
                    <a:ext uri="{9D8B030D-6E8A-4147-A177-3AD203B41FA5}">
                      <a16:colId xmlns:a16="http://schemas.microsoft.com/office/drawing/2014/main" val="20000"/>
                    </a:ext>
                  </a:extLst>
                </a:gridCol>
                <a:gridCol w="2662518">
                  <a:extLst>
                    <a:ext uri="{9D8B030D-6E8A-4147-A177-3AD203B41FA5}">
                      <a16:colId xmlns:a16="http://schemas.microsoft.com/office/drawing/2014/main" val="20001"/>
                    </a:ext>
                  </a:extLst>
                </a:gridCol>
                <a:gridCol w="2472459">
                  <a:extLst>
                    <a:ext uri="{9D8B030D-6E8A-4147-A177-3AD203B41FA5}">
                      <a16:colId xmlns:a16="http://schemas.microsoft.com/office/drawing/2014/main" val="20002"/>
                    </a:ext>
                  </a:extLst>
                </a:gridCol>
                <a:gridCol w="2919811">
                  <a:extLst>
                    <a:ext uri="{9D8B030D-6E8A-4147-A177-3AD203B41FA5}">
                      <a16:colId xmlns:a16="http://schemas.microsoft.com/office/drawing/2014/main" val="20003"/>
                    </a:ext>
                  </a:extLst>
                </a:gridCol>
              </a:tblGrid>
              <a:tr h="665363">
                <a:tc>
                  <a:txBody>
                    <a:bodyPr/>
                    <a:lstStyle/>
                    <a:p>
                      <a:pPr algn="ctr"/>
                      <a:r>
                        <a:rPr lang="en-US" dirty="0"/>
                        <a:t>Research Study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Title of Research Study</a:t>
                      </a:r>
                    </a:p>
                  </a:txBody>
                  <a:tcPr anchor="ctr"/>
                </a:tc>
                <a:tc>
                  <a:txBody>
                    <a:bodyPr/>
                    <a:lstStyle/>
                    <a:p>
                      <a:pPr algn="ctr"/>
                      <a:r>
                        <a:rPr lang="en-US" dirty="0"/>
                        <a:t>Name of Researcher(s)</a:t>
                      </a:r>
                    </a:p>
                  </a:txBody>
                  <a:tcPr anchor="ctr"/>
                </a:tc>
                <a:tc>
                  <a:txBody>
                    <a:bodyPr/>
                    <a:lstStyle/>
                    <a:p>
                      <a:pPr algn="ctr"/>
                      <a:r>
                        <a:rPr lang="en-US" dirty="0"/>
                        <a:t>Institution </a:t>
                      </a:r>
                    </a:p>
                  </a:txBody>
                  <a:tcPr anchor="ctr"/>
                </a:tc>
                <a:extLst>
                  <a:ext uri="{0D108BD9-81ED-4DB2-BD59-A6C34878D82A}">
                    <a16:rowId xmlns:a16="http://schemas.microsoft.com/office/drawing/2014/main" val="10000"/>
                  </a:ext>
                </a:extLst>
              </a:tr>
              <a:tr h="3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Research Study</a:t>
                      </a:r>
                    </a:p>
                    <a:p>
                      <a:pPr algn="ctr"/>
                      <a:r>
                        <a:rPr lang="en-US" b="1" dirty="0"/>
                        <a:t> 1</a:t>
                      </a:r>
                    </a:p>
                  </a:txBody>
                  <a:tcPr anchor="ctr"/>
                </a:tc>
                <a:tc>
                  <a:txBody>
                    <a:bodyPr/>
                    <a:lstStyle/>
                    <a:p>
                      <a:pPr algn="ctr"/>
                      <a:endParaRPr lang="en-US" dirty="0"/>
                    </a:p>
                    <a:p>
                      <a:pPr algn="ctr"/>
                      <a:endParaRPr lang="en-US" dirty="0"/>
                    </a:p>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Research Study</a:t>
                      </a:r>
                    </a:p>
                    <a:p>
                      <a:pPr algn="ctr"/>
                      <a:r>
                        <a:rPr lang="en-US" b="1" dirty="0"/>
                        <a:t> 2</a:t>
                      </a:r>
                    </a:p>
                  </a:txBody>
                  <a:tcPr anchor="ctr"/>
                </a:tc>
                <a:tc>
                  <a:txBody>
                    <a:bodyPr/>
                    <a:lstStyle/>
                    <a:p>
                      <a:pPr algn="ctr"/>
                      <a:endParaRPr lang="en-US" dirty="0"/>
                    </a:p>
                    <a:p>
                      <a:pPr algn="ctr"/>
                      <a:endParaRPr lang="en-US" dirty="0"/>
                    </a:p>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2"/>
                  </a:ext>
                </a:extLst>
              </a:tr>
              <a:tr h="3854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Research Study</a:t>
                      </a:r>
                    </a:p>
                    <a:p>
                      <a:pPr algn="ctr"/>
                      <a:r>
                        <a:rPr lang="en-US" b="1" baseline="0" dirty="0"/>
                        <a:t> 3</a:t>
                      </a:r>
                      <a:endParaRPr lang="en-US" b="1" dirty="0"/>
                    </a:p>
                  </a:txBody>
                  <a:tcPr anchor="ctr"/>
                </a:tc>
                <a:tc>
                  <a:txBody>
                    <a:bodyPr/>
                    <a:lstStyle/>
                    <a:p>
                      <a:pPr algn="ctr">
                        <a:lnSpc>
                          <a:spcPct val="150000"/>
                        </a:lnSpc>
                      </a:pPr>
                      <a:endParaRPr lang="en-US" dirty="0"/>
                    </a:p>
                    <a:p>
                      <a:pPr algn="ctr">
                        <a:lnSpc>
                          <a:spcPct val="150000"/>
                        </a:lnSpc>
                      </a:pPr>
                      <a:endParaRPr lang="en-US" dirty="0"/>
                    </a:p>
                    <a:p>
                      <a:pPr algn="ctr">
                        <a:lnSpc>
                          <a:spcPct val="150000"/>
                        </a:lnSpc>
                      </a:pPr>
                      <a:endParaRPr lang="en-US" dirty="0"/>
                    </a:p>
                  </a:txBody>
                  <a:tcPr anchor="ctr"/>
                </a:tc>
                <a:tc>
                  <a:txBody>
                    <a:bodyPr/>
                    <a:lstStyle/>
                    <a:p>
                      <a:pPr algn="ctr">
                        <a:lnSpc>
                          <a:spcPct val="150000"/>
                        </a:lnSpc>
                      </a:pP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543E81E0-FFA2-4F0C-92B6-72F83A6FD20E}"/>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5897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107" y="0"/>
            <a:ext cx="6611471" cy="724088"/>
          </a:xfrm>
        </p:spPr>
        <p:txBody>
          <a:bodyPr>
            <a:normAutofit/>
          </a:bodyPr>
          <a:lstStyle/>
          <a:p>
            <a:r>
              <a:rPr lang="en-US" sz="3600" b="1" dirty="0">
                <a:solidFill>
                  <a:srgbClr val="0070C0"/>
                </a:solidFill>
              </a:rPr>
              <a:t>What causes crime?</a:t>
            </a:r>
            <a:endParaRPr lang="en-US" sz="3600" dirty="0">
              <a:solidFill>
                <a:srgbClr val="0070C0"/>
              </a:solidFill>
            </a:endParaRPr>
          </a:p>
        </p:txBody>
      </p:sp>
      <p:sp>
        <p:nvSpPr>
          <p:cNvPr id="8" name="Content Placeholder 2"/>
          <p:cNvSpPr txBox="1">
            <a:spLocks/>
          </p:cNvSpPr>
          <p:nvPr/>
        </p:nvSpPr>
        <p:spPr>
          <a:xfrm>
            <a:off x="735106" y="724088"/>
            <a:ext cx="10802469" cy="56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a:buFont typeface="Arial" panose="020B0604020202020204" pitchFamily="34" charset="0"/>
              <a:buNone/>
            </a:pPr>
            <a:r>
              <a:rPr lang="en-US" sz="1800" dirty="0"/>
              <a:t>The past few weeks have seen the publication of three heavyweight academic studies on the causes of crime and social breakdown in Britain. The findings have been met with very different receptions.</a:t>
            </a:r>
          </a:p>
          <a:p>
            <a:pPr marL="0" indent="0" algn="justLow">
              <a:buNone/>
            </a:pPr>
            <a:r>
              <a:rPr lang="en-US" sz="1800" dirty="0"/>
              <a:t>The first research study, </a:t>
            </a:r>
            <a:r>
              <a:rPr lang="en-US" sz="1800" i="1" dirty="0"/>
              <a:t>Crime and Unemployment Despite Denials, </a:t>
            </a:r>
            <a:r>
              <a:rPr lang="en-US" sz="1800" dirty="0"/>
              <a:t>suggested that the rise in crime over the past 20 years is very closely connected with the upsurge in mass unemployment. The work of David Dickinson, an economist writing for the </a:t>
            </a:r>
            <a:r>
              <a:rPr lang="en-US" sz="1800" dirty="0" err="1"/>
              <a:t>Labour</a:t>
            </a:r>
            <a:r>
              <a:rPr lang="en-US" sz="1800" dirty="0"/>
              <a:t> Institute for Public Policy Research, examined long-term trends in great detail and, among many other things, demonstrated the simple fact that most criminals are unemployed.</a:t>
            </a:r>
          </a:p>
          <a:p>
            <a:pPr marL="0" indent="0" algn="justLow">
              <a:buNone/>
            </a:pPr>
            <a:r>
              <a:rPr lang="en-US" sz="1800" dirty="0"/>
              <a:t>The second study, Imprisoned Fathers and their Children: A Reflection on Two Decades of Research, by Gwyneth Boswell of the University of East Anglia, reported on the backgrounds of children who commit crimes. Again the picture was grim. After looking at 250 juveniles in prison or in care for the most serious crimes, Dr. Boswell found out that 40 per cent had been beaten and bullied before they turned to crime.</a:t>
            </a:r>
          </a:p>
          <a:p>
            <a:pPr marL="0" indent="0" algn="justLow">
              <a:buFont typeface="Arial" panose="020B0604020202020204" pitchFamily="34" charset="0"/>
              <a:buNone/>
            </a:pPr>
            <a:r>
              <a:rPr lang="en-US" sz="1800" dirty="0"/>
              <a:t>The third study was the </a:t>
            </a:r>
            <a:r>
              <a:rPr lang="en-US" sz="1800" i="1" dirty="0"/>
              <a:t>Massive Psychosocial Disorders in Young People</a:t>
            </a:r>
            <a:r>
              <a:rPr lang="en-US" sz="1800" dirty="0"/>
              <a:t> published by Sir Michael Rutter of the Institute of Psychiatry at London University and Professor David Smith of Edinburgh University. Their findings were radically different. Forget about poverty and bullying, they seemed to say, the real causes of crimes, as forms of social and psychological disorders, were the decline in morals and upsurge in personal freedom and selfishness in the last few decades.</a:t>
            </a:r>
          </a:p>
          <a:p>
            <a:pPr marL="0" indent="0" algn="justLow">
              <a:buNone/>
            </a:pPr>
            <a:r>
              <a:rPr lang="en-US" sz="1800" dirty="0"/>
              <a:t>It should come as no surprise that, of the three studies, it was the Rutter-Smith report that received all the attention from the British media. It was the one that challenged an idea that seems both natural and sensible to most of us: that need causes crime as well as greed. When people find that they are unable to afford necessities, or luxuries, they are more likely to be tempted to steal. </a:t>
            </a:r>
            <a:r>
              <a:rPr lang="en-US" sz="1800" dirty="0">
                <a:solidFill>
                  <a:prstClr val="black"/>
                </a:solidFill>
              </a:rPr>
              <a:t>Against this background, the evidence collected by Rutter-Smith clearly suggests that a country's morals determine whether it is a happy and safe place to live or not</a:t>
            </a:r>
            <a:r>
              <a:rPr lang="en-US" sz="1800" dirty="0"/>
              <a:t>.</a:t>
            </a:r>
          </a:p>
        </p:txBody>
      </p:sp>
      <p:sp>
        <p:nvSpPr>
          <p:cNvPr id="6" name="Rectangle 5">
            <a:extLst>
              <a:ext uri="{FF2B5EF4-FFF2-40B4-BE49-F238E27FC236}">
                <a16:creationId xmlns:a16="http://schemas.microsoft.com/office/drawing/2014/main" id="{0B97CF94-486D-4F28-921E-3B224E938728}"/>
              </a:ext>
            </a:extLst>
          </p:cNvPr>
          <p:cNvSpPr>
            <a:spLocks/>
          </p:cNvSpPr>
          <p:nvPr/>
        </p:nvSpPr>
        <p:spPr>
          <a:xfrm>
            <a:off x="1159027" y="6550750"/>
            <a:ext cx="10012845" cy="207057"/>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400" dirty="0">
                <a:effectLst>
                  <a:outerShdw blurRad="38100" dist="38100" dir="2700000" algn="tl">
                    <a:srgbClr val="000000">
                      <a:alpha val="43137"/>
                    </a:srgbClr>
                  </a:outerShdw>
                </a:effectLst>
                <a:cs typeface="Sultan bold" pitchFamily="2" charset="-78"/>
              </a:rPr>
              <a:t>Eng. 102 Unit 7 / Lesson 1 – CRIME LAB</a:t>
            </a:r>
            <a:r>
              <a:rPr lang="en-GB" sz="1400" dirty="0">
                <a:effectLst>
                  <a:outerShdw blurRad="38100" dist="38100" dir="2700000" algn="tl">
                    <a:srgbClr val="000000">
                      <a:alpha val="43137"/>
                    </a:srgbClr>
                  </a:outerShdw>
                </a:effectLst>
                <a:cs typeface="Sultan bold" pitchFamily="2" charset="-78"/>
              </a:rPr>
              <a:t>                                                            </a:t>
            </a:r>
            <a:r>
              <a:rPr lang="en-GB" sz="1400" b="1" dirty="0">
                <a:solidFill>
                  <a:srgbClr val="000000"/>
                </a:solidFill>
                <a:latin typeface="Century Gothic" panose="020B0502020202020204" pitchFamily="34" charset="0"/>
                <a:ea typeface="Calibri" panose="020F0502020204030204" pitchFamily="34" charset="0"/>
                <a:cs typeface="Sakkal Majalla" panose="02000000000000000000" pitchFamily="2" charset="-78"/>
              </a:rPr>
              <a:t>Ministry of Education – Second Semester 2020 / 2021</a:t>
            </a:r>
            <a:endParaRPr lang="en-US" sz="1100" b="1" dirty="0">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0133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1859</TotalTime>
  <Words>4687</Words>
  <Application>Microsoft Office PowerPoint</Application>
  <PresentationFormat>Widescreen</PresentationFormat>
  <Paragraphs>391</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Century Gothic</vt:lpstr>
      <vt:lpstr>Helvetica Neue</vt:lpstr>
      <vt:lpstr>Wingdings</vt:lpstr>
      <vt:lpstr>Office Theme</vt:lpstr>
      <vt:lpstr>New Language Leader</vt:lpstr>
      <vt:lpstr>PowerPoint Presentation</vt:lpstr>
      <vt:lpstr>How safe is Bahrain?</vt:lpstr>
      <vt:lpstr>How safe is Bahrain?</vt:lpstr>
      <vt:lpstr>What causes crime?</vt:lpstr>
      <vt:lpstr>What causes crime?</vt:lpstr>
      <vt:lpstr>What causes crime?</vt:lpstr>
      <vt:lpstr>What causes crime?</vt:lpstr>
      <vt:lpstr>What causes crime?</vt:lpstr>
      <vt:lpstr>What causes crime?</vt:lpstr>
      <vt:lpstr>What causes crime?</vt:lpstr>
      <vt:lpstr>What causes crime?</vt:lpstr>
      <vt:lpstr>What causes crime?</vt:lpstr>
      <vt:lpstr>PowerPoint Presentation</vt:lpstr>
      <vt:lpstr>PowerPoint Presentation</vt:lpstr>
      <vt:lpstr>GRAMMAR</vt:lpstr>
      <vt:lpstr>GRAMMAR</vt:lpstr>
      <vt:lpstr>GRAMMAR</vt:lpstr>
      <vt:lpstr>GRAMMAR</vt:lpstr>
      <vt:lpstr>GRAMMAR</vt:lpstr>
      <vt:lpstr>GRAMMAR</vt:lpstr>
      <vt:lpstr>GRAMMAR</vt:lpstr>
      <vt:lpstr>GRAMMAR</vt:lpstr>
      <vt:lpstr>GRAMMAR</vt:lpstr>
      <vt:lpstr>GRAMMAR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 </cp:lastModifiedBy>
  <cp:revision>194</cp:revision>
  <dcterms:created xsi:type="dcterms:W3CDTF">2020-03-04T10:47:58Z</dcterms:created>
  <dcterms:modified xsi:type="dcterms:W3CDTF">2021-02-04T06:59:11Z</dcterms:modified>
</cp:coreProperties>
</file>