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77" r:id="rId5"/>
    <p:sldId id="294" r:id="rId6"/>
    <p:sldId id="28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3" r:id="rId15"/>
    <p:sldId id="302" r:id="rId16"/>
    <p:sldId id="304" r:id="rId17"/>
    <p:sldId id="305" r:id="rId18"/>
    <p:sldId id="306" r:id="rId19"/>
    <p:sldId id="307" r:id="rId20"/>
    <p:sldId id="308" r:id="rId21"/>
    <p:sldId id="292" r:id="rId22"/>
    <p:sldId id="309" r:id="rId23"/>
    <p:sldId id="29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4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8886A-2CCA-4F38-B4E2-1B4F27A78AF5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5CE52-3AEF-4B90-993B-E3B5E9121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108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volcano-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ngall.com/volcano-pn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BBF7DD-4EC2-4552-AD08-4FDD5738C5A1}"/>
              </a:ext>
            </a:extLst>
          </p:cNvPr>
          <p:cNvSpPr txBox="1"/>
          <p:nvPr/>
        </p:nvSpPr>
        <p:spPr>
          <a:xfrm>
            <a:off x="2771769" y="2570922"/>
            <a:ext cx="7499488" cy="3371136"/>
          </a:xfrm>
          <a:prstGeom prst="flowChartAlternateProcess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Eng101</a:t>
            </a:r>
          </a:p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New Language Leader Level 1</a:t>
            </a:r>
          </a:p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First Secondary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First semester 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Unit 5 Lesson 4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Study and Writing Skills</a:t>
            </a:r>
          </a:p>
        </p:txBody>
      </p:sp>
      <p:pic>
        <p:nvPicPr>
          <p:cNvPr id="4" name="Picture 3" descr="A picture containing graffiti&#10;&#10;Description automatically generated">
            <a:extLst>
              <a:ext uri="{FF2B5EF4-FFF2-40B4-BE49-F238E27FC236}">
                <a16:creationId xmlns:a16="http://schemas.microsoft.com/office/drawing/2014/main" id="{397BD2B2-A9B3-4113-9F4A-9F734275D8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0050" y="2570922"/>
            <a:ext cx="2414588" cy="354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45D161-72C7-44EC-962B-03D1CDF0DE75}"/>
              </a:ext>
            </a:extLst>
          </p:cNvPr>
          <p:cNvSpPr/>
          <p:nvPr/>
        </p:nvSpPr>
        <p:spPr>
          <a:xfrm>
            <a:off x="163578" y="6491116"/>
            <a:ext cx="54553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Sultan bold" pitchFamily="2" charset="-78"/>
              </a:rPr>
              <a:t>Eng101 	New Language Leader Level 1 	5.4 Study &amp; Writing Skills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36FBC7-3868-4F7F-BD28-3F2A85A4F0DC}"/>
              </a:ext>
            </a:extLst>
          </p:cNvPr>
          <p:cNvSpPr/>
          <p:nvPr/>
        </p:nvSpPr>
        <p:spPr>
          <a:xfrm>
            <a:off x="685594" y="370545"/>
            <a:ext cx="1718740" cy="4047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Punctuation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4A3AFE-C6FA-4E63-BC35-19D60C9A3696}"/>
              </a:ext>
            </a:extLst>
          </p:cNvPr>
          <p:cNvSpPr/>
          <p:nvPr/>
        </p:nvSpPr>
        <p:spPr>
          <a:xfrm>
            <a:off x="590753" y="942024"/>
            <a:ext cx="10572958" cy="72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Correct the punctuation in this piece of writing. Use full stops and capital letters, and take out unnecessary commas.</a:t>
            </a: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6CFC42-1F72-49DA-8F16-FDF6E80674E2}"/>
              </a:ext>
            </a:extLst>
          </p:cNvPr>
          <p:cNvSpPr/>
          <p:nvPr/>
        </p:nvSpPr>
        <p:spPr>
          <a:xfrm>
            <a:off x="1544963" y="2084867"/>
            <a:ext cx="7896589" cy="2456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environment is very important to us as and we must be careful, not to destroy or damage it, today, because of pollution many places are in danger, from </a:t>
            </a:r>
            <a:r>
              <a:rPr lang="en-GB" sz="20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greenland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to </a:t>
            </a:r>
            <a:r>
              <a:rPr lang="en-GB" sz="20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madagascar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4389AC-3C15-4B5D-96B1-D75BC723F66D}"/>
              </a:ext>
            </a:extLst>
          </p:cNvPr>
          <p:cNvSpPr/>
          <p:nvPr/>
        </p:nvSpPr>
        <p:spPr>
          <a:xfrm>
            <a:off x="1544964" y="4296061"/>
            <a:ext cx="8101013" cy="1841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he environment is very important to us as and we must be careful not destroy or damage it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oday, because of pollution many places are in danger, from 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reenland to 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Madagascar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24F412-F81A-4CBA-847C-3AF88843AC3F}"/>
              </a:ext>
            </a:extLst>
          </p:cNvPr>
          <p:cNvSpPr/>
          <p:nvPr/>
        </p:nvSpPr>
        <p:spPr>
          <a:xfrm>
            <a:off x="1544962" y="4472502"/>
            <a:ext cx="7896589" cy="184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………………………………………………………………………………………………………………………………………………………………………………………………………………………………………........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47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45D161-72C7-44EC-962B-03D1CDF0DE75}"/>
              </a:ext>
            </a:extLst>
          </p:cNvPr>
          <p:cNvSpPr/>
          <p:nvPr/>
        </p:nvSpPr>
        <p:spPr>
          <a:xfrm>
            <a:off x="163578" y="6491116"/>
            <a:ext cx="54553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Sultan bold" pitchFamily="2" charset="-78"/>
              </a:rPr>
              <a:t>Eng101 	New Language Leader Level 1 	5.4 Study &amp; Writing Skills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4A3AFE-C6FA-4E63-BC35-19D60C9A3696}"/>
              </a:ext>
            </a:extLst>
          </p:cNvPr>
          <p:cNvSpPr/>
          <p:nvPr/>
        </p:nvSpPr>
        <p:spPr>
          <a:xfrm>
            <a:off x="442913" y="942024"/>
            <a:ext cx="11058525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Correct the mistakes in the student’s writing below. Use the correction code to help you.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6CFC42-1F72-49DA-8F16-FDF6E80674E2}"/>
              </a:ext>
            </a:extLst>
          </p:cNvPr>
          <p:cNvSpPr/>
          <p:nvPr/>
        </p:nvSpPr>
        <p:spPr>
          <a:xfrm>
            <a:off x="1678053" y="3132740"/>
            <a:ext cx="8159316" cy="245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spcAft>
                <a:spcPts val="800"/>
              </a:spcAft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Many </a:t>
            </a:r>
            <a:r>
              <a:rPr kumimoji="0" lang="en-GB" sz="2000" b="1" i="0" u="none" strike="sng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islnds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are impressive and magical, but </a:t>
            </a:r>
            <a:r>
              <a:rPr kumimoji="0" lang="en-GB" sz="2000" b="1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its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important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^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 remember that they can also </a:t>
            </a: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have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dangerous. If we </a:t>
            </a:r>
            <a:r>
              <a:rPr kumimoji="0" lang="en-GB" sz="2000" b="1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visiting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them, we should make sure, for </a:t>
            </a:r>
            <a:r>
              <a:rPr kumimoji="0" lang="en-GB" sz="2000" b="1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exampl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</a:t>
            </a:r>
            <a:r>
              <a:rPr lang="en-GB" sz="2000" b="1" dirty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that we have the </a:t>
            </a:r>
            <a:r>
              <a:rPr kumimoji="0" lang="en-GB" sz="2000" b="1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equipment correct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DE68D0-9ADA-4EE3-9291-DC0E67F34C84}"/>
              </a:ext>
            </a:extLst>
          </p:cNvPr>
          <p:cNvSpPr/>
          <p:nvPr/>
        </p:nvSpPr>
        <p:spPr>
          <a:xfrm>
            <a:off x="442912" y="1548463"/>
            <a:ext cx="11058525" cy="1157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Gr = 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grammar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			WW = 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wrong  word (vocabulary)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		</a:t>
            </a:r>
            <a:r>
              <a:rPr kumimoji="0" lang="en-GB" sz="20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Sp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= 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spelling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1" dirty="0">
                <a:solidFill>
                  <a:schemeClr val="accent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WO = </a:t>
            </a:r>
            <a:r>
              <a:rPr lang="en-GB" sz="2000" b="1" i="1" dirty="0">
                <a:latin typeface="Century Gothic" panose="020B0502020202020204" pitchFamily="34" charset="0"/>
                <a:cs typeface="Arial" panose="020B0604020202020204" pitchFamily="34" charset="0"/>
              </a:rPr>
              <a:t>Worde order </a:t>
            </a:r>
            <a:r>
              <a:rPr lang="en-GB" sz="2000" b="1" i="1" dirty="0">
                <a:solidFill>
                  <a:schemeClr val="accent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		^ = </a:t>
            </a:r>
            <a:r>
              <a:rPr lang="en-GB" sz="2000" b="1" i="1" dirty="0">
                <a:latin typeface="Century Gothic" panose="020B0502020202020204" pitchFamily="34" charset="0"/>
                <a:cs typeface="Arial" panose="020B0604020202020204" pitchFamily="34" charset="0"/>
              </a:rPr>
              <a:t>missing word</a:t>
            </a:r>
            <a:r>
              <a:rPr lang="en-GB" sz="2000" b="1" i="1" dirty="0">
                <a:solidFill>
                  <a:schemeClr val="accent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			P= </a:t>
            </a:r>
            <a:r>
              <a:rPr lang="en-GB" sz="2000" b="1" i="1" dirty="0">
                <a:latin typeface="Century Gothic" panose="020B0502020202020204" pitchFamily="34" charset="0"/>
                <a:cs typeface="Arial" panose="020B0604020202020204" pitchFamily="34" charset="0"/>
              </a:rPr>
              <a:t>punctuation</a:t>
            </a:r>
            <a:r>
              <a:rPr lang="en-GB" sz="2000" b="1" i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				</a:t>
            </a: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32FD2E-08C7-44C0-98FB-23DB0FA1032E}"/>
              </a:ext>
            </a:extLst>
          </p:cNvPr>
          <p:cNvSpPr/>
          <p:nvPr/>
        </p:nvSpPr>
        <p:spPr>
          <a:xfrm>
            <a:off x="2504917" y="3055658"/>
            <a:ext cx="757239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Sp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60A3-529B-4315-807C-0ECA27D93966}"/>
              </a:ext>
            </a:extLst>
          </p:cNvPr>
          <p:cNvSpPr/>
          <p:nvPr/>
        </p:nvSpPr>
        <p:spPr>
          <a:xfrm>
            <a:off x="6972142" y="3032563"/>
            <a:ext cx="757240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52B4EC-3146-44A5-B9EE-4084F160A204}"/>
              </a:ext>
            </a:extLst>
          </p:cNvPr>
          <p:cNvSpPr/>
          <p:nvPr/>
        </p:nvSpPr>
        <p:spPr>
          <a:xfrm>
            <a:off x="5387637" y="3724773"/>
            <a:ext cx="757239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WW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3B8851-FE21-4A9A-A338-F05A2BE8DBC0}"/>
              </a:ext>
            </a:extLst>
          </p:cNvPr>
          <p:cNvSpPr/>
          <p:nvPr/>
        </p:nvSpPr>
        <p:spPr>
          <a:xfrm>
            <a:off x="8167165" y="3749084"/>
            <a:ext cx="757239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Gr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6A3F6B-9B75-4AFF-89A8-E92912C70B5F}"/>
              </a:ext>
            </a:extLst>
          </p:cNvPr>
          <p:cNvSpPr/>
          <p:nvPr/>
        </p:nvSpPr>
        <p:spPr>
          <a:xfrm>
            <a:off x="5387636" y="4309088"/>
            <a:ext cx="757239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FC8FFC-5118-4B44-ADF9-77A664F9384C}"/>
              </a:ext>
            </a:extLst>
          </p:cNvPr>
          <p:cNvSpPr/>
          <p:nvPr/>
        </p:nvSpPr>
        <p:spPr>
          <a:xfrm>
            <a:off x="2403630" y="4916679"/>
            <a:ext cx="757239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WO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84EC64-0DAA-4657-8724-8BF49C05425C}"/>
              </a:ext>
            </a:extLst>
          </p:cNvPr>
          <p:cNvSpPr/>
          <p:nvPr/>
        </p:nvSpPr>
        <p:spPr>
          <a:xfrm>
            <a:off x="2254468" y="2692881"/>
            <a:ext cx="1273560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islands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D98559-4483-4D03-B391-03B834C09BF3}"/>
              </a:ext>
            </a:extLst>
          </p:cNvPr>
          <p:cNvSpPr/>
          <p:nvPr/>
        </p:nvSpPr>
        <p:spPr>
          <a:xfrm>
            <a:off x="6713982" y="2586275"/>
            <a:ext cx="1273560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t’s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5A1C58-6E8F-4A93-A5C1-1AE5D0BCB765}"/>
              </a:ext>
            </a:extLst>
          </p:cNvPr>
          <p:cNvSpPr/>
          <p:nvPr/>
        </p:nvSpPr>
        <p:spPr>
          <a:xfrm>
            <a:off x="8301082" y="3015787"/>
            <a:ext cx="1273560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6EBD67-7CB9-47D8-8F0C-CDE158D3A724}"/>
              </a:ext>
            </a:extLst>
          </p:cNvPr>
          <p:cNvSpPr/>
          <p:nvPr/>
        </p:nvSpPr>
        <p:spPr>
          <a:xfrm>
            <a:off x="6128462" y="3698949"/>
            <a:ext cx="765175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be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23DC5E-A1BD-40B8-AFBA-34BCBC14C67E}"/>
              </a:ext>
            </a:extLst>
          </p:cNvPr>
          <p:cNvSpPr/>
          <p:nvPr/>
        </p:nvSpPr>
        <p:spPr>
          <a:xfrm>
            <a:off x="8744107" y="3704708"/>
            <a:ext cx="1273560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visit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12AF3E-18A2-4563-AFE2-38FF5D45DE44}"/>
              </a:ext>
            </a:extLst>
          </p:cNvPr>
          <p:cNvSpPr/>
          <p:nvPr/>
        </p:nvSpPr>
        <p:spPr>
          <a:xfrm>
            <a:off x="3171801" y="4948118"/>
            <a:ext cx="2973074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correct equipment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6B0588-494B-4B6D-B4C7-196CEECA64D6}"/>
              </a:ext>
            </a:extLst>
          </p:cNvPr>
          <p:cNvSpPr/>
          <p:nvPr/>
        </p:nvSpPr>
        <p:spPr>
          <a:xfrm>
            <a:off x="6698922" y="4551919"/>
            <a:ext cx="343059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7061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45D161-72C7-44EC-962B-03D1CDF0DE75}"/>
              </a:ext>
            </a:extLst>
          </p:cNvPr>
          <p:cNvSpPr/>
          <p:nvPr/>
        </p:nvSpPr>
        <p:spPr>
          <a:xfrm>
            <a:off x="163578" y="6491116"/>
            <a:ext cx="54553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Sultan bold" pitchFamily="2" charset="-78"/>
              </a:rPr>
              <a:t>Eng101 	New Language Leader Level 1 	5.4 Study &amp; Writing Skills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4A3AFE-C6FA-4E63-BC35-19D60C9A3696}"/>
              </a:ext>
            </a:extLst>
          </p:cNvPr>
          <p:cNvSpPr/>
          <p:nvPr/>
        </p:nvSpPr>
        <p:spPr>
          <a:xfrm>
            <a:off x="590753" y="942024"/>
            <a:ext cx="10572958" cy="72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Read the rest of the student's work. Look for mistakes and write the correct symbol above the mistake. Use the “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correction code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” on the previous to help you.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6CFC42-1F72-49DA-8F16-FDF6E80674E2}"/>
              </a:ext>
            </a:extLst>
          </p:cNvPr>
          <p:cNvSpPr/>
          <p:nvPr/>
        </p:nvSpPr>
        <p:spPr>
          <a:xfrm>
            <a:off x="1928937" y="2078326"/>
            <a:ext cx="7896589" cy="184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GB" sz="2000" b="1" i="0" strike="sng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wether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can change very </a:t>
            </a:r>
            <a:r>
              <a:rPr kumimoji="0" lang="en-GB" sz="2000" b="1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quick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and it’s easy     lose your way. If you don’t have much </a:t>
            </a:r>
            <a:r>
              <a:rPr kumimoji="0" lang="en-GB" sz="2000" b="1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experiment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, its better    go with someone who can </a:t>
            </a:r>
            <a:r>
              <a:rPr kumimoji="0" lang="en-GB" sz="2000" b="1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you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guide. If you have any difficulties.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6EABCB-3CDC-4D71-9A2A-968BEBA74AA9}"/>
              </a:ext>
            </a:extLst>
          </p:cNvPr>
          <p:cNvSpPr/>
          <p:nvPr/>
        </p:nvSpPr>
        <p:spPr>
          <a:xfrm>
            <a:off x="2512628" y="1880226"/>
            <a:ext cx="757239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Sp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7A2343-76F5-4229-AEBA-756D9B1FD2D9}"/>
              </a:ext>
            </a:extLst>
          </p:cNvPr>
          <p:cNvSpPr/>
          <p:nvPr/>
        </p:nvSpPr>
        <p:spPr>
          <a:xfrm>
            <a:off x="5631235" y="1960162"/>
            <a:ext cx="757239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6911B3-F0B2-48BC-9C5D-E0C55D88334F}"/>
              </a:ext>
            </a:extLst>
          </p:cNvPr>
          <p:cNvSpPr/>
          <p:nvPr/>
        </p:nvSpPr>
        <p:spPr>
          <a:xfrm>
            <a:off x="7656940" y="2356361"/>
            <a:ext cx="757239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 ^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B732B7-2F62-42D5-ABDB-FC5E079A2649}"/>
              </a:ext>
            </a:extLst>
          </p:cNvPr>
          <p:cNvSpPr/>
          <p:nvPr/>
        </p:nvSpPr>
        <p:spPr>
          <a:xfrm>
            <a:off x="5857760" y="2728067"/>
            <a:ext cx="757239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WW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116975-8E18-4448-AA35-9CB5818EDBC2}"/>
              </a:ext>
            </a:extLst>
          </p:cNvPr>
          <p:cNvSpPr/>
          <p:nvPr/>
        </p:nvSpPr>
        <p:spPr>
          <a:xfrm>
            <a:off x="2268613" y="2603116"/>
            <a:ext cx="757239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6C4762-2100-49EF-B79E-62AB95794A02}"/>
              </a:ext>
            </a:extLst>
          </p:cNvPr>
          <p:cNvSpPr/>
          <p:nvPr/>
        </p:nvSpPr>
        <p:spPr>
          <a:xfrm>
            <a:off x="6798799" y="2603116"/>
            <a:ext cx="757239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413823-9866-415A-AAE8-D6F9654AFEBB}"/>
              </a:ext>
            </a:extLst>
          </p:cNvPr>
          <p:cNvSpPr/>
          <p:nvPr/>
        </p:nvSpPr>
        <p:spPr>
          <a:xfrm>
            <a:off x="7933542" y="2968523"/>
            <a:ext cx="757239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 ^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5E290B-5E56-4A42-B403-C036F9F9C1C4}"/>
              </a:ext>
            </a:extLst>
          </p:cNvPr>
          <p:cNvSpPr/>
          <p:nvPr/>
        </p:nvSpPr>
        <p:spPr>
          <a:xfrm>
            <a:off x="5470024" y="3269976"/>
            <a:ext cx="757239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4B29B4-09B1-4B5B-8C33-23E5BA4EC26F}"/>
              </a:ext>
            </a:extLst>
          </p:cNvPr>
          <p:cNvSpPr/>
          <p:nvPr/>
        </p:nvSpPr>
        <p:spPr>
          <a:xfrm>
            <a:off x="4053513" y="3326007"/>
            <a:ext cx="757239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WO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B6CC00-30D3-4AA2-9837-DFAFD73338D3}"/>
              </a:ext>
            </a:extLst>
          </p:cNvPr>
          <p:cNvSpPr/>
          <p:nvPr/>
        </p:nvSpPr>
        <p:spPr>
          <a:xfrm>
            <a:off x="1900348" y="3892850"/>
            <a:ext cx="7896589" cy="184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GB" sz="2000" b="1" i="1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weather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can change very </a:t>
            </a:r>
            <a:r>
              <a:rPr kumimoji="0" lang="en-GB" sz="2000" b="1" i="1" u="non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quickly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and it’s easy 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to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lose your way 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f you don’t have much </a:t>
            </a:r>
            <a:r>
              <a:rPr kumimoji="0" lang="en-GB" sz="2000" b="1" i="1" u="non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experience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2000" b="1" i="1" dirty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’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 better  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to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 go with someone who can </a:t>
            </a:r>
            <a:r>
              <a:rPr kumimoji="0" lang="en-GB" sz="2000" b="1" i="1" u="non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guide you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f you have any difficulties.</a:t>
            </a:r>
          </a:p>
        </p:txBody>
      </p:sp>
    </p:spTree>
    <p:extLst>
      <p:ext uri="{BB962C8B-B14F-4D97-AF65-F5344CB8AC3E}">
        <p14:creationId xmlns:p14="http://schemas.microsoft.com/office/powerpoint/2010/main" val="69446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45D161-72C7-44EC-962B-03D1CDF0DE75}"/>
              </a:ext>
            </a:extLst>
          </p:cNvPr>
          <p:cNvSpPr/>
          <p:nvPr/>
        </p:nvSpPr>
        <p:spPr>
          <a:xfrm>
            <a:off x="163578" y="6491116"/>
            <a:ext cx="54553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Sultan bold" pitchFamily="2" charset="-78"/>
              </a:rPr>
              <a:t>Eng101 	New Language Leader Level 1 	5.4 Study &amp; Writing Skills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7784B2-DBF7-4FEF-BAF4-506AB5D0A671}"/>
              </a:ext>
            </a:extLst>
          </p:cNvPr>
          <p:cNvSpPr txBox="1"/>
          <p:nvPr/>
        </p:nvSpPr>
        <p:spPr>
          <a:xfrm>
            <a:off x="795131" y="702366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Think!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E1B433-A313-4BC6-BE69-70878A4EDD36}"/>
              </a:ext>
            </a:extLst>
          </p:cNvPr>
          <p:cNvSpPr txBox="1"/>
          <p:nvPr/>
        </p:nvSpPr>
        <p:spPr>
          <a:xfrm>
            <a:off x="1293825" y="1681457"/>
            <a:ext cx="5317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 What is a paragraph?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E6C980-8496-4F6D-866D-CFDDE7C60381}"/>
              </a:ext>
            </a:extLst>
          </p:cNvPr>
          <p:cNvSpPr txBox="1"/>
          <p:nvPr/>
        </p:nvSpPr>
        <p:spPr>
          <a:xfrm>
            <a:off x="2336109" y="3118271"/>
            <a:ext cx="7007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 How long are paragraphs?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216488-0D38-473B-9D4E-2A267225E559}"/>
              </a:ext>
            </a:extLst>
          </p:cNvPr>
          <p:cNvSpPr txBox="1"/>
          <p:nvPr/>
        </p:nvSpPr>
        <p:spPr>
          <a:xfrm>
            <a:off x="3870644" y="4533682"/>
            <a:ext cx="7007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 Why do we use paragraphs when we write?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6D49A6-A6BB-4B26-B91E-6E6C0FBAC8F1}"/>
              </a:ext>
            </a:extLst>
          </p:cNvPr>
          <p:cNvSpPr txBox="1"/>
          <p:nvPr/>
        </p:nvSpPr>
        <p:spPr>
          <a:xfrm>
            <a:off x="1436701" y="2210177"/>
            <a:ext cx="10593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paragraph is a piece of writing about one topic. It starts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 a new line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It is often part of a longer piece of writing.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6515E6-D818-4FD1-835F-B02AE3B5CD85}"/>
              </a:ext>
            </a:extLst>
          </p:cNvPr>
          <p:cNvSpPr txBox="1"/>
          <p:nvPr/>
        </p:nvSpPr>
        <p:spPr>
          <a:xfrm>
            <a:off x="2829026" y="3638857"/>
            <a:ext cx="8915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There is no fixed rule, but a good length for paragraphs is about three or four sentences.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A69D1F-96AE-4CFE-96ED-768908667765}"/>
              </a:ext>
            </a:extLst>
          </p:cNvPr>
          <p:cNvSpPr txBox="1"/>
          <p:nvPr/>
        </p:nvSpPr>
        <p:spPr>
          <a:xfrm>
            <a:off x="4938713" y="5203486"/>
            <a:ext cx="680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Paragraphs make the writer’s ideas easier to understand.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52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E743DDB-5523-4B75-BB4E-4F1597F4C35D}"/>
              </a:ext>
            </a:extLst>
          </p:cNvPr>
          <p:cNvSpPr txBox="1"/>
          <p:nvPr/>
        </p:nvSpPr>
        <p:spPr>
          <a:xfrm>
            <a:off x="656304" y="811064"/>
            <a:ext cx="10197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 many of these words related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volcanoes do you know?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354D0C-718C-4C01-9CAA-94AF5DA2F48D}"/>
              </a:ext>
            </a:extLst>
          </p:cNvPr>
          <p:cNvSpPr/>
          <p:nvPr/>
        </p:nvSpPr>
        <p:spPr>
          <a:xfrm>
            <a:off x="163578" y="6491116"/>
            <a:ext cx="54938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Sultan bold" pitchFamily="2" charset="-78"/>
              </a:rPr>
              <a:t>Eng101 	New Language Leader Level 1 	</a:t>
            </a:r>
            <a:r>
              <a:rPr lang="en-GB" sz="1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ultan bold" pitchFamily="2" charset="-78"/>
              </a:rPr>
              <a:t> 5.4 Study &amp; Writing Skills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Sultan bold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4BF827-3D72-4D84-81E1-BD1B7D132030}"/>
              </a:ext>
            </a:extLst>
          </p:cNvPr>
          <p:cNvSpPr txBox="1"/>
          <p:nvPr/>
        </p:nvSpPr>
        <p:spPr>
          <a:xfrm>
            <a:off x="1145462" y="2156598"/>
            <a:ext cx="1351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active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0897B8-68A9-4374-A246-3F0D7C128E1D}"/>
              </a:ext>
            </a:extLst>
          </p:cNvPr>
          <p:cNvSpPr txBox="1"/>
          <p:nvPr/>
        </p:nvSpPr>
        <p:spPr>
          <a:xfrm>
            <a:off x="9251511" y="2156599"/>
            <a:ext cx="1351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erupt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0CF421-A6E9-48DF-8BC5-1F9DB10A7785}"/>
              </a:ext>
            </a:extLst>
          </p:cNvPr>
          <p:cNvSpPr txBox="1"/>
          <p:nvPr/>
        </p:nvSpPr>
        <p:spPr>
          <a:xfrm>
            <a:off x="4967578" y="2161826"/>
            <a:ext cx="1710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dormant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D930F6-3EE9-4E3B-B26D-35A29234D8CB}"/>
              </a:ext>
            </a:extLst>
          </p:cNvPr>
          <p:cNvSpPr txBox="1"/>
          <p:nvPr/>
        </p:nvSpPr>
        <p:spPr>
          <a:xfrm>
            <a:off x="961727" y="4338630"/>
            <a:ext cx="1824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3C839F-A1BD-42B4-9CD4-2A0FD4D831C0}"/>
              </a:ext>
            </a:extLst>
          </p:cNvPr>
          <p:cNvSpPr txBox="1"/>
          <p:nvPr/>
        </p:nvSpPr>
        <p:spPr>
          <a:xfrm>
            <a:off x="5079285" y="4269571"/>
            <a:ext cx="1351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peak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B6EDD7-B940-4F23-9580-87444282D38E}"/>
              </a:ext>
            </a:extLst>
          </p:cNvPr>
          <p:cNvSpPr txBox="1"/>
          <p:nvPr/>
        </p:nvSpPr>
        <p:spPr>
          <a:xfrm>
            <a:off x="9284859" y="4269571"/>
            <a:ext cx="156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eruption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9C46C7-AD9C-493F-A25C-33922653E089}"/>
              </a:ext>
            </a:extLst>
          </p:cNvPr>
          <p:cNvSpPr txBox="1"/>
          <p:nvPr/>
        </p:nvSpPr>
        <p:spPr>
          <a:xfrm>
            <a:off x="961727" y="5017634"/>
            <a:ext cx="9558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Note: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your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dictionary to help you look up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meanings of unknown words.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44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7" grpId="0"/>
      <p:bldP spid="20" grpId="0"/>
      <p:bldP spid="22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45D161-72C7-44EC-962B-03D1CDF0DE75}"/>
              </a:ext>
            </a:extLst>
          </p:cNvPr>
          <p:cNvSpPr/>
          <p:nvPr/>
        </p:nvSpPr>
        <p:spPr>
          <a:xfrm>
            <a:off x="163578" y="6491116"/>
            <a:ext cx="54553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Sultan bold" pitchFamily="2" charset="-78"/>
              </a:rPr>
              <a:t>Eng101 	New Language Leader Level 1 	2.4 Study &amp; Writing Skills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B9FD2C-6417-4701-8449-BEF49990CE8B}"/>
              </a:ext>
            </a:extLst>
          </p:cNvPr>
          <p:cNvSpPr/>
          <p:nvPr/>
        </p:nvSpPr>
        <p:spPr>
          <a:xfrm>
            <a:off x="956845" y="478498"/>
            <a:ext cx="98721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Read  the following paragraph about a volcano.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Then put the point below in the order they appear in the paragraph below. Number one is done for you as an example.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0CC7CA-AF00-44CC-ACF5-DC1A11092C06}"/>
              </a:ext>
            </a:extLst>
          </p:cNvPr>
          <p:cNvSpPr/>
          <p:nvPr/>
        </p:nvSpPr>
        <p:spPr>
          <a:xfrm>
            <a:off x="685967" y="1536720"/>
            <a:ext cx="108200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</a:rPr>
              <a:t>Mount Etna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</a:rPr>
              <a:t>is the highest and most active volcano in Europe just outside the city of Caucuses and the highest peak in Italy. It’s 3,330 m high. This means it’s not the only active volcano in Italy. Also, </a:t>
            </a:r>
            <a:r>
              <a:rPr lang="en-US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It has experienced  more than 200 eruptions, a variety of eruption styles, including violent explosions and voluminous lava flows since 1500 BC.</a:t>
            </a:r>
            <a:r>
              <a:rPr lang="en-GB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 Mount Etna is known of its ongoing eruptions,  </a:t>
            </a:r>
            <a:r>
              <a:rPr lang="en-US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which can cover large areas and destroy crops and buildings. The last eruption of Mount Etna was in 2018, forced the closure  of airspace around the area.</a:t>
            </a:r>
            <a:endParaRPr lang="en-GB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20F5236-255A-4256-942B-5DE21D860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981676"/>
              </p:ext>
            </p:extLst>
          </p:nvPr>
        </p:nvGraphicFramePr>
        <p:xfrm>
          <a:off x="2031997" y="3429000"/>
          <a:ext cx="8127999" cy="296672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140277088"/>
                    </a:ext>
                  </a:extLst>
                </a:gridCol>
                <a:gridCol w="4564590">
                  <a:extLst>
                    <a:ext uri="{9D8B030D-6E8A-4147-A177-3AD203B41FA5}">
                      <a16:colId xmlns:a16="http://schemas.microsoft.com/office/drawing/2014/main" val="3455263899"/>
                    </a:ext>
                  </a:extLst>
                </a:gridCol>
                <a:gridCol w="854076">
                  <a:extLst>
                    <a:ext uri="{9D8B030D-6E8A-4147-A177-3AD203B41FA5}">
                      <a16:colId xmlns:a16="http://schemas.microsoft.com/office/drawing/2014/main" val="38314022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ar-BH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dangerous it is</a:t>
                      </a:r>
                      <a:endParaRPr lang="ar-BH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endParaRPr lang="ar-BH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808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BH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>
                          <a:latin typeface="Century Gothic" panose="020B0502020202020204" pitchFamily="34" charset="0"/>
                        </a:rPr>
                        <a:t>effects of recent eruption</a:t>
                      </a:r>
                      <a:endParaRPr lang="ar-BH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Century Gothic" panose="020B0502020202020204" pitchFamily="34" charset="0"/>
                        </a:rPr>
                        <a:t>b</a:t>
                      </a:r>
                      <a:endParaRPr lang="ar-BH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165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BH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>
                          <a:latin typeface="Century Gothic" panose="020B0502020202020204" pitchFamily="34" charset="0"/>
                        </a:rPr>
                        <a:t>height</a:t>
                      </a:r>
                      <a:endParaRPr lang="ar-BH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Century Gothic" panose="020B0502020202020204" pitchFamily="34" charset="0"/>
                        </a:rPr>
                        <a:t>c</a:t>
                      </a:r>
                      <a:endParaRPr lang="ar-BH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02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BH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>
                          <a:latin typeface="Century Gothic" panose="020B0502020202020204" pitchFamily="34" charset="0"/>
                        </a:rPr>
                        <a:t>date of recent eruption</a:t>
                      </a:r>
                      <a:endParaRPr lang="ar-BH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Century Gothic" panose="020B0502020202020204" pitchFamily="34" charset="0"/>
                        </a:rPr>
                        <a:t>d</a:t>
                      </a:r>
                      <a:endParaRPr lang="ar-BH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329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BH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>
                          <a:latin typeface="Century Gothic" panose="020B0502020202020204" pitchFamily="34" charset="0"/>
                        </a:rPr>
                        <a:t>location</a:t>
                      </a:r>
                      <a:endParaRPr lang="ar-BH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Century Gothic" panose="020B0502020202020204" pitchFamily="34" charset="0"/>
                        </a:rPr>
                        <a:t>e</a:t>
                      </a:r>
                      <a:endParaRPr lang="ar-BH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953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Century Gothic" panose="020B0502020202020204" pitchFamily="34" charset="0"/>
                        </a:rPr>
                        <a:t>1</a:t>
                      </a:r>
                      <a:endParaRPr lang="ar-BH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>
                          <a:latin typeface="Century Gothic" panose="020B0502020202020204" pitchFamily="34" charset="0"/>
                        </a:rPr>
                        <a:t>name</a:t>
                      </a:r>
                      <a:endParaRPr lang="ar-BH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Century Gothic" panose="020B0502020202020204" pitchFamily="34" charset="0"/>
                        </a:rPr>
                        <a:t>f</a:t>
                      </a:r>
                      <a:endParaRPr lang="ar-BH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065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BH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>
                          <a:latin typeface="Century Gothic" panose="020B0502020202020204" pitchFamily="34" charset="0"/>
                        </a:rPr>
                        <a:t>size comparison</a:t>
                      </a:r>
                      <a:endParaRPr lang="ar-BH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Century Gothic" panose="020B0502020202020204" pitchFamily="34" charset="0"/>
                        </a:rPr>
                        <a:t>g</a:t>
                      </a:r>
                      <a:endParaRPr lang="ar-BH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665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BH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>
                          <a:latin typeface="Century Gothic" panose="020B0502020202020204" pitchFamily="34" charset="0"/>
                        </a:rPr>
                        <a:t>active or dormant</a:t>
                      </a:r>
                      <a:endParaRPr lang="ar-BH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Century Gothic" panose="020B0502020202020204" pitchFamily="34" charset="0"/>
                        </a:rPr>
                        <a:t>h</a:t>
                      </a:r>
                      <a:endParaRPr lang="ar-BH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69847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C036395-44B8-4FC1-A8F8-C77BCBA89FED}"/>
              </a:ext>
            </a:extLst>
          </p:cNvPr>
          <p:cNvSpPr/>
          <p:nvPr/>
        </p:nvSpPr>
        <p:spPr>
          <a:xfrm>
            <a:off x="8417297" y="6029851"/>
            <a:ext cx="757239" cy="365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2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E1281A-7752-471A-8663-ABFC4DEFDDAF}"/>
              </a:ext>
            </a:extLst>
          </p:cNvPr>
          <p:cNvSpPr/>
          <p:nvPr/>
        </p:nvSpPr>
        <p:spPr>
          <a:xfrm>
            <a:off x="8412113" y="4912360"/>
            <a:ext cx="757239" cy="365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3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2DB0AE-C09C-40ED-8788-7646ACB72BA0}"/>
              </a:ext>
            </a:extLst>
          </p:cNvPr>
          <p:cNvSpPr/>
          <p:nvPr/>
        </p:nvSpPr>
        <p:spPr>
          <a:xfrm>
            <a:off x="8412113" y="4208178"/>
            <a:ext cx="757239" cy="365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4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2BA8EB-EC18-4DCE-A944-10CD0CEDB399}"/>
              </a:ext>
            </a:extLst>
          </p:cNvPr>
          <p:cNvSpPr/>
          <p:nvPr/>
        </p:nvSpPr>
        <p:spPr>
          <a:xfrm>
            <a:off x="8435780" y="5663982"/>
            <a:ext cx="757239" cy="365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5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A63BCB-3397-4B77-A20E-5EFA47A55A9F}"/>
              </a:ext>
            </a:extLst>
          </p:cNvPr>
          <p:cNvSpPr/>
          <p:nvPr/>
        </p:nvSpPr>
        <p:spPr>
          <a:xfrm>
            <a:off x="8412113" y="3424486"/>
            <a:ext cx="757239" cy="365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6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E18E2E-2556-49F8-9346-2445E8DDA656}"/>
              </a:ext>
            </a:extLst>
          </p:cNvPr>
          <p:cNvSpPr/>
          <p:nvPr/>
        </p:nvSpPr>
        <p:spPr>
          <a:xfrm>
            <a:off x="8444607" y="4567959"/>
            <a:ext cx="757239" cy="365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7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9A2616-5236-40ED-93D9-EAF2ACE4181C}"/>
              </a:ext>
            </a:extLst>
          </p:cNvPr>
          <p:cNvSpPr/>
          <p:nvPr/>
        </p:nvSpPr>
        <p:spPr>
          <a:xfrm>
            <a:off x="8412113" y="3838289"/>
            <a:ext cx="757239" cy="365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8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D70D28-16EE-4C9E-B030-B596F72A6A69}"/>
              </a:ext>
            </a:extLst>
          </p:cNvPr>
          <p:cNvSpPr/>
          <p:nvPr/>
        </p:nvSpPr>
        <p:spPr>
          <a:xfrm>
            <a:off x="568525" y="105274"/>
            <a:ext cx="3129383" cy="4047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Paragraph organisation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85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45D161-72C7-44EC-962B-03D1CDF0DE75}"/>
              </a:ext>
            </a:extLst>
          </p:cNvPr>
          <p:cNvSpPr/>
          <p:nvPr/>
        </p:nvSpPr>
        <p:spPr>
          <a:xfrm>
            <a:off x="163578" y="6491116"/>
            <a:ext cx="54553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Sultan bold" pitchFamily="2" charset="-78"/>
              </a:rPr>
              <a:t>Eng101 	New Language Leader Level 1 	5.4 Study &amp; Writing Skills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7784B2-DBF7-4FEF-BAF4-506AB5D0A671}"/>
              </a:ext>
            </a:extLst>
          </p:cNvPr>
          <p:cNvSpPr txBox="1"/>
          <p:nvPr/>
        </p:nvSpPr>
        <p:spPr>
          <a:xfrm>
            <a:off x="1314449" y="795667"/>
            <a:ext cx="9901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Put these points in the correctt order according to the previous paragraph about “ Mount Etna”. </a:t>
            </a:r>
            <a:endParaRPr lang="en-GB" sz="2000" b="1" i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7C2F9D2B-8AF9-495D-A866-A7DE71E6F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821156"/>
              </p:ext>
            </p:extLst>
          </p:nvPr>
        </p:nvGraphicFramePr>
        <p:xfrm>
          <a:off x="2044701" y="1932336"/>
          <a:ext cx="7615237" cy="266647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58951">
                  <a:extLst>
                    <a:ext uri="{9D8B030D-6E8A-4147-A177-3AD203B41FA5}">
                      <a16:colId xmlns:a16="http://schemas.microsoft.com/office/drawing/2014/main" val="4210463365"/>
                    </a:ext>
                  </a:extLst>
                </a:gridCol>
                <a:gridCol w="5135700">
                  <a:extLst>
                    <a:ext uri="{9D8B030D-6E8A-4147-A177-3AD203B41FA5}">
                      <a16:colId xmlns:a16="http://schemas.microsoft.com/office/drawing/2014/main" val="4132278107"/>
                    </a:ext>
                  </a:extLst>
                </a:gridCol>
                <a:gridCol w="720586">
                  <a:extLst>
                    <a:ext uri="{9D8B030D-6E8A-4147-A177-3AD203B41FA5}">
                      <a16:colId xmlns:a16="http://schemas.microsoft.com/office/drawing/2014/main" val="737826422"/>
                    </a:ext>
                  </a:extLst>
                </a:gridCol>
              </a:tblGrid>
              <a:tr h="873272">
                <a:tc>
                  <a:txBody>
                    <a:bodyPr/>
                    <a:lstStyle/>
                    <a:p>
                      <a:pPr algn="l" rtl="1"/>
                      <a:endParaRPr lang="ar-BH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the eruption</a:t>
                      </a:r>
                      <a:endParaRPr lang="ar-BH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endParaRPr lang="ar-BH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0583514"/>
                  </a:ext>
                </a:extLst>
              </a:tr>
              <a:tr h="896600">
                <a:tc>
                  <a:txBody>
                    <a:bodyPr/>
                    <a:lstStyle/>
                    <a:p>
                      <a:pPr algn="l" rtl="1"/>
                      <a:endParaRPr lang="ar-BH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general information about the volcano</a:t>
                      </a:r>
                      <a:endParaRPr lang="ar-BH" sz="20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b</a:t>
                      </a:r>
                      <a:endParaRPr lang="ar-BH" sz="20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0686984"/>
                  </a:ext>
                </a:extLst>
              </a:tr>
              <a:tr h="896600">
                <a:tc>
                  <a:txBody>
                    <a:bodyPr/>
                    <a:lstStyle/>
                    <a:p>
                      <a:pPr algn="l" rtl="1"/>
                      <a:endParaRPr lang="ar-BH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comparison with other volcanoes</a:t>
                      </a:r>
                      <a:endParaRPr lang="ar-BH" sz="20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c</a:t>
                      </a:r>
                      <a:endParaRPr lang="ar-BH" sz="20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078870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17DDA12-F7A2-477F-A9BF-A4181E8888D7}"/>
              </a:ext>
            </a:extLst>
          </p:cNvPr>
          <p:cNvSpPr txBox="1"/>
          <p:nvPr/>
        </p:nvSpPr>
        <p:spPr>
          <a:xfrm>
            <a:off x="1314447" y="5431632"/>
            <a:ext cx="9901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First, we learn about the main subject, then compare it with another volcano for context. Finally, we learn about a specific eruption.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F7E5AD-18EB-41B4-8843-6E1224ED7CBD}"/>
              </a:ext>
            </a:extLst>
          </p:cNvPr>
          <p:cNvSpPr txBox="1"/>
          <p:nvPr/>
        </p:nvSpPr>
        <p:spPr>
          <a:xfrm>
            <a:off x="1314447" y="4954213"/>
            <a:ext cx="9901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Why is this a good order?</a:t>
            </a:r>
            <a:endParaRPr lang="en-GB" sz="2000" b="1" i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30E75F-B06B-4BAF-B23F-75B7B3CBFC57}"/>
              </a:ext>
            </a:extLst>
          </p:cNvPr>
          <p:cNvSpPr txBox="1"/>
          <p:nvPr/>
        </p:nvSpPr>
        <p:spPr>
          <a:xfrm>
            <a:off x="1314448" y="5485252"/>
            <a:ext cx="9901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4A580D-5536-4F74-9B3D-90CEC36DFAC8}"/>
              </a:ext>
            </a:extLst>
          </p:cNvPr>
          <p:cNvSpPr/>
          <p:nvPr/>
        </p:nvSpPr>
        <p:spPr>
          <a:xfrm>
            <a:off x="8283525" y="3082637"/>
            <a:ext cx="757239" cy="365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ADB198-995C-4B49-8B24-5FF4AE590025}"/>
              </a:ext>
            </a:extLst>
          </p:cNvPr>
          <p:cNvSpPr/>
          <p:nvPr/>
        </p:nvSpPr>
        <p:spPr>
          <a:xfrm>
            <a:off x="8301731" y="3979578"/>
            <a:ext cx="757239" cy="365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2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23C22B-A9F1-4BCE-ADF2-257E6A56DDC7}"/>
              </a:ext>
            </a:extLst>
          </p:cNvPr>
          <p:cNvSpPr/>
          <p:nvPr/>
        </p:nvSpPr>
        <p:spPr>
          <a:xfrm>
            <a:off x="8283525" y="2185696"/>
            <a:ext cx="757239" cy="365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3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0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45D161-72C7-44EC-962B-03D1CDF0DE75}"/>
              </a:ext>
            </a:extLst>
          </p:cNvPr>
          <p:cNvSpPr/>
          <p:nvPr/>
        </p:nvSpPr>
        <p:spPr>
          <a:xfrm>
            <a:off x="163578" y="6491116"/>
            <a:ext cx="54553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Sultan bold" pitchFamily="2" charset="-78"/>
              </a:rPr>
              <a:t>Eng101 	New Language Leader Level 1 	5.4 Study &amp; Writing Skills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7784B2-DBF7-4FEF-BAF4-506AB5D0A671}"/>
              </a:ext>
            </a:extLst>
          </p:cNvPr>
          <p:cNvSpPr txBox="1"/>
          <p:nvPr/>
        </p:nvSpPr>
        <p:spPr>
          <a:xfrm>
            <a:off x="795131" y="702366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Think!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E1B433-A313-4BC6-BE69-70878A4EDD36}"/>
              </a:ext>
            </a:extLst>
          </p:cNvPr>
          <p:cNvSpPr txBox="1"/>
          <p:nvPr/>
        </p:nvSpPr>
        <p:spPr>
          <a:xfrm>
            <a:off x="2498035" y="2302617"/>
            <a:ext cx="42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 What is a topic sentence?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977406-A287-415A-9B9C-F51F0745CCB2}"/>
              </a:ext>
            </a:extLst>
          </p:cNvPr>
          <p:cNvSpPr txBox="1"/>
          <p:nvPr/>
        </p:nvSpPr>
        <p:spPr>
          <a:xfrm>
            <a:off x="3614738" y="3606450"/>
            <a:ext cx="7758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topic sentence tells us the topic of the paragraph.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It is usually the first sentence of the paragraph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58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45D161-72C7-44EC-962B-03D1CDF0DE75}"/>
              </a:ext>
            </a:extLst>
          </p:cNvPr>
          <p:cNvSpPr/>
          <p:nvPr/>
        </p:nvSpPr>
        <p:spPr>
          <a:xfrm>
            <a:off x="163578" y="6491116"/>
            <a:ext cx="54553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Sultan bold" pitchFamily="2" charset="-78"/>
              </a:rPr>
              <a:t>Eng101 	New Language Leader Level 1 	5.4 Study &amp; Writing Skills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36FBC7-3868-4F7F-BD28-3F2A85A4F0DC}"/>
              </a:ext>
            </a:extLst>
          </p:cNvPr>
          <p:cNvSpPr/>
          <p:nvPr/>
        </p:nvSpPr>
        <p:spPr>
          <a:xfrm>
            <a:off x="642730" y="370545"/>
            <a:ext cx="2191626" cy="4047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Topic sentences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4A3AFE-C6FA-4E63-BC35-19D60C9A3696}"/>
              </a:ext>
            </a:extLst>
          </p:cNvPr>
          <p:cNvSpPr/>
          <p:nvPr/>
        </p:nvSpPr>
        <p:spPr>
          <a:xfrm>
            <a:off x="723793" y="1446526"/>
            <a:ext cx="10572958" cy="72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Look at these topic sentences. What information do you think we can find in the rest of the paragraph?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6CFC42-1F72-49DA-8F16-FDF6E80674E2}"/>
              </a:ext>
            </a:extLst>
          </p:cNvPr>
          <p:cNvSpPr/>
          <p:nvPr/>
        </p:nvSpPr>
        <p:spPr>
          <a:xfrm>
            <a:off x="809521" y="2524743"/>
            <a:ext cx="10572958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1. Asia is the world’s largest continent.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B62688-0220-4A38-BAC9-A82C4E14CDCE}"/>
              </a:ext>
            </a:extLst>
          </p:cNvPr>
          <p:cNvSpPr/>
          <p:nvPr/>
        </p:nvSpPr>
        <p:spPr>
          <a:xfrm>
            <a:off x="809521" y="4007816"/>
            <a:ext cx="10572958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2. My favourite program shows how to lose weight in 14 days.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83808A-7E0D-474E-BA1A-3812E0C4B248}"/>
              </a:ext>
            </a:extLst>
          </p:cNvPr>
          <p:cNvSpPr/>
          <p:nvPr/>
        </p:nvSpPr>
        <p:spPr>
          <a:xfrm>
            <a:off x="1061933" y="4645283"/>
            <a:ext cx="10572958" cy="72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……………………………………………………………………………………………………………………………………………………………………………………………………………………..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133F94-C1AB-4A8F-99FE-0BC8820DAB51}"/>
              </a:ext>
            </a:extLst>
          </p:cNvPr>
          <p:cNvSpPr/>
          <p:nvPr/>
        </p:nvSpPr>
        <p:spPr>
          <a:xfrm>
            <a:off x="1233383" y="3162210"/>
            <a:ext cx="10572958" cy="72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Size of Asia, size compared with next biggest continent and variety of landscapes in the continent.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9234E7-17EE-481E-AD48-88B252B7CEA4}"/>
              </a:ext>
            </a:extLst>
          </p:cNvPr>
          <p:cNvSpPr/>
          <p:nvPr/>
        </p:nvSpPr>
        <p:spPr>
          <a:xfrm>
            <a:off x="1233383" y="3231505"/>
            <a:ext cx="10572958" cy="72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……………………………………………………………………………………………………………………………………………………………………………………………………………………..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3E2EA3-D957-4C96-9CA1-2EA02924A669}"/>
              </a:ext>
            </a:extLst>
          </p:cNvPr>
          <p:cNvSpPr/>
          <p:nvPr/>
        </p:nvSpPr>
        <p:spPr>
          <a:xfrm>
            <a:off x="1061933" y="4543701"/>
            <a:ext cx="10572958" cy="72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Name of the program, what is the program and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who is the right person to apply the program.</a:t>
            </a:r>
          </a:p>
        </p:txBody>
      </p:sp>
    </p:spTree>
    <p:extLst>
      <p:ext uri="{BB962C8B-B14F-4D97-AF65-F5344CB8AC3E}">
        <p14:creationId xmlns:p14="http://schemas.microsoft.com/office/powerpoint/2010/main" val="358484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45D161-72C7-44EC-962B-03D1CDF0DE75}"/>
              </a:ext>
            </a:extLst>
          </p:cNvPr>
          <p:cNvSpPr/>
          <p:nvPr/>
        </p:nvSpPr>
        <p:spPr>
          <a:xfrm>
            <a:off x="163578" y="6491116"/>
            <a:ext cx="54553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Sultan bold" pitchFamily="2" charset="-78"/>
              </a:rPr>
              <a:t>Eng101 	New Language Leader Level 1 	5.4 Study &amp; Writing Skills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36FBC7-3868-4F7F-BD28-3F2A85A4F0DC}"/>
              </a:ext>
            </a:extLst>
          </p:cNvPr>
          <p:cNvSpPr/>
          <p:nvPr/>
        </p:nvSpPr>
        <p:spPr>
          <a:xfrm>
            <a:off x="642730" y="370545"/>
            <a:ext cx="2292615" cy="4047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Reference words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4A3AFE-C6FA-4E63-BC35-19D60C9A3696}"/>
              </a:ext>
            </a:extLst>
          </p:cNvPr>
          <p:cNvSpPr/>
          <p:nvPr/>
        </p:nvSpPr>
        <p:spPr>
          <a:xfrm>
            <a:off x="1233383" y="2077050"/>
            <a:ext cx="10572958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1.What are the reference words in Mount Etna paragraph?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B62688-0220-4A38-BAC9-A82C4E14CDCE}"/>
              </a:ext>
            </a:extLst>
          </p:cNvPr>
          <p:cNvSpPr/>
          <p:nvPr/>
        </p:nvSpPr>
        <p:spPr>
          <a:xfrm>
            <a:off x="1674780" y="4074451"/>
            <a:ext cx="10572958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2. How can reference words improve a paragraph?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133F94-C1AB-4A8F-99FE-0BC8820DAB51}"/>
              </a:ext>
            </a:extLst>
          </p:cNvPr>
          <p:cNvSpPr/>
          <p:nvPr/>
        </p:nvSpPr>
        <p:spPr>
          <a:xfrm>
            <a:off x="1674780" y="2921953"/>
            <a:ext cx="2521130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It, its and it’s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9234E7-17EE-481E-AD48-88B252B7CEA4}"/>
              </a:ext>
            </a:extLst>
          </p:cNvPr>
          <p:cNvSpPr/>
          <p:nvPr/>
        </p:nvSpPr>
        <p:spPr>
          <a:xfrm>
            <a:off x="1610442" y="3042265"/>
            <a:ext cx="6836404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……………………………………………………………………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26CFEC-1F57-4DE9-9DCD-1163090128F3}"/>
              </a:ext>
            </a:extLst>
          </p:cNvPr>
          <p:cNvSpPr/>
          <p:nvPr/>
        </p:nvSpPr>
        <p:spPr>
          <a:xfrm>
            <a:off x="2423006" y="4880006"/>
            <a:ext cx="8741939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………………………………………………………………………………………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2875D7-C97B-4310-8DC4-B9D99DACA7A7}"/>
              </a:ext>
            </a:extLst>
          </p:cNvPr>
          <p:cNvSpPr/>
          <p:nvPr/>
        </p:nvSpPr>
        <p:spPr>
          <a:xfrm>
            <a:off x="2581170" y="4789049"/>
            <a:ext cx="8605943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They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help in avoiding repetition and increasing the cohesion.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13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B8721A7-816F-4C99-BE89-D02CB058B1C7}"/>
              </a:ext>
            </a:extLst>
          </p:cNvPr>
          <p:cNvSpPr/>
          <p:nvPr/>
        </p:nvSpPr>
        <p:spPr>
          <a:xfrm>
            <a:off x="802324" y="1380995"/>
            <a:ext cx="2760549" cy="298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OBJECTIVE(S):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353631-5059-458B-B832-8ACB41D65980}"/>
              </a:ext>
            </a:extLst>
          </p:cNvPr>
          <p:cNvSpPr txBox="1"/>
          <p:nvPr/>
        </p:nvSpPr>
        <p:spPr>
          <a:xfrm>
            <a:off x="298742" y="362364"/>
            <a:ext cx="482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ultan bold" pitchFamily="2" charset="-78"/>
              </a:rPr>
              <a:t>Eng101 	New Language Leader Level 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011FAA-AFAF-4DE1-B270-103ABF0CA531}"/>
              </a:ext>
            </a:extLst>
          </p:cNvPr>
          <p:cNvSpPr/>
          <p:nvPr/>
        </p:nvSpPr>
        <p:spPr>
          <a:xfrm>
            <a:off x="1398104" y="2744064"/>
            <a:ext cx="9395791" cy="2854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6850" marR="0">
              <a:lnSpc>
                <a:spcPct val="150000"/>
              </a:lnSpc>
              <a:spcBef>
                <a:spcPts val="295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31F20"/>
                </a:solidFill>
                <a:latin typeface="Century Gothic" panose="020B0502020202020204" pitchFamily="34" charset="0"/>
                <a:ea typeface="BABEL Unicode"/>
                <a:cs typeface="BABEL Unicode"/>
              </a:rPr>
              <a:t>By the end of the lesson, students will have:</a:t>
            </a:r>
            <a:endParaRPr lang="en-GB" sz="2000" b="1" dirty="0">
              <a:latin typeface="Century Gothic" panose="020B0502020202020204" pitchFamily="34" charset="0"/>
              <a:ea typeface="BABEL Unicode"/>
              <a:cs typeface="BABEL Unicode"/>
            </a:endParaRPr>
          </a:p>
          <a:p>
            <a:pPr marL="742950" marR="0" lvl="1" indent="-285750">
              <a:lnSpc>
                <a:spcPct val="150000"/>
              </a:lnSpc>
              <a:spcBef>
                <a:spcPts val="13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BABEL Unicode"/>
              <a:buChar char="•"/>
              <a:tabLst>
                <a:tab pos="377190" algn="l"/>
              </a:tabLst>
            </a:pPr>
            <a:r>
              <a:rPr lang="en-US" sz="2000" b="1" dirty="0">
                <a:solidFill>
                  <a:srgbClr val="231F20"/>
                </a:solidFill>
                <a:latin typeface="Century Gothic" panose="020B0502020202020204" pitchFamily="34" charset="0"/>
                <a:ea typeface="BABEL Unicode"/>
                <a:cs typeface="BABEL Unicode"/>
              </a:rPr>
              <a:t>learnt strategies for correcting their writing.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  <a:ea typeface="BABEL Unicode"/>
              <a:cs typeface="BABEL Unicode"/>
            </a:endParaRPr>
          </a:p>
          <a:p>
            <a:pPr marL="742950" marR="0" lvl="1" indent="-285750">
              <a:lnSpc>
                <a:spcPct val="150000"/>
              </a:lnSpc>
              <a:spcBef>
                <a:spcPts val="13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BABEL Unicode"/>
              <a:buChar char="•"/>
              <a:tabLst>
                <a:tab pos="377190" algn="l"/>
              </a:tabLst>
            </a:pPr>
            <a:r>
              <a:rPr lang="en-US" sz="2000" b="1" dirty="0">
                <a:solidFill>
                  <a:srgbClr val="231F20"/>
                </a:solidFill>
                <a:latin typeface="Century Gothic" panose="020B0502020202020204" pitchFamily="34" charset="0"/>
                <a:ea typeface="BABEL Unicode"/>
                <a:cs typeface="BABEL Unicode"/>
              </a:rPr>
              <a:t>revised aspect of word order and punctuation.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  <a:ea typeface="BABEL Unicode"/>
              <a:cs typeface="BABEL Unicode"/>
            </a:endParaRPr>
          </a:p>
          <a:p>
            <a:pPr marL="742950" marR="0" lvl="1" indent="-285750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BABEL Unicode"/>
              <a:buChar char="•"/>
              <a:tabLst>
                <a:tab pos="377190" algn="l"/>
              </a:tabLst>
            </a:pPr>
            <a:r>
              <a:rPr lang="en-US" sz="2000" b="1" dirty="0">
                <a:solidFill>
                  <a:srgbClr val="231F20"/>
                </a:solidFill>
                <a:latin typeface="Century Gothic" panose="020B0502020202020204" pitchFamily="34" charset="0"/>
                <a:ea typeface="BABEL Unicode"/>
                <a:cs typeface="BABEL Unicode"/>
              </a:rPr>
              <a:t>developed a better understanding of topic sentences and reference words.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  <a:ea typeface="BABEL Unicode"/>
              <a:cs typeface="BABEL Unicode"/>
            </a:endParaRPr>
          </a:p>
          <a:p>
            <a:pPr marL="742950" marR="0" lvl="1" indent="-285750">
              <a:lnSpc>
                <a:spcPct val="150000"/>
              </a:lnSpc>
              <a:spcBef>
                <a:spcPts val="13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BABEL Unicode"/>
              <a:buChar char="•"/>
              <a:tabLst>
                <a:tab pos="377190" algn="l"/>
              </a:tabLst>
            </a:pPr>
            <a:r>
              <a:rPr lang="en-US" sz="2000" b="1" dirty="0">
                <a:solidFill>
                  <a:srgbClr val="231F20"/>
                </a:solidFill>
                <a:latin typeface="Century Gothic" panose="020B0502020202020204" pitchFamily="34" charset="0"/>
                <a:ea typeface="BABEL Unicode"/>
                <a:cs typeface="BABEL Unicode"/>
              </a:rPr>
              <a:t>Written a paragraph about a volcano.</a:t>
            </a:r>
            <a:endParaRPr lang="en-GB" sz="2000" b="1" dirty="0">
              <a:solidFill>
                <a:srgbClr val="FF0000"/>
              </a:solidFill>
              <a:effectLst/>
              <a:latin typeface="Century Gothic" panose="020B0502020202020204" pitchFamily="34" charset="0"/>
              <a:ea typeface="BABEL Unicode"/>
              <a:cs typeface="BABEL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45D161-72C7-44EC-962B-03D1CDF0DE75}"/>
              </a:ext>
            </a:extLst>
          </p:cNvPr>
          <p:cNvSpPr/>
          <p:nvPr/>
        </p:nvSpPr>
        <p:spPr>
          <a:xfrm>
            <a:off x="163578" y="6491116"/>
            <a:ext cx="54553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Sultan bold" pitchFamily="2" charset="-78"/>
              </a:rPr>
              <a:t>Eng101 	New Language Leader Level 1 	</a:t>
            </a:r>
            <a:r>
              <a:rPr lang="en-GB" sz="1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ultan bold" pitchFamily="2" charset="-78"/>
              </a:rPr>
              <a:t> 5.4 Study &amp; Writing Skills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Sultan bold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B9FD2C-6417-4701-8449-BEF49990CE8B}"/>
              </a:ext>
            </a:extLst>
          </p:cNvPr>
          <p:cNvSpPr/>
          <p:nvPr/>
        </p:nvSpPr>
        <p:spPr>
          <a:xfrm>
            <a:off x="1159909" y="1269793"/>
            <a:ext cx="98721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Read the following paragraph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 the volcanic island “Krakatoa”.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Then improve this paragraph by using 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it, its </a:t>
            </a:r>
            <a:r>
              <a:rPr kumimoji="0" lang="en-GB" sz="20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and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it’s.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0CC7CA-AF00-44CC-ACF5-DC1A11092C06}"/>
              </a:ext>
            </a:extLst>
          </p:cNvPr>
          <p:cNvSpPr/>
          <p:nvPr/>
        </p:nvSpPr>
        <p:spPr>
          <a:xfrm>
            <a:off x="1288495" y="2433555"/>
            <a:ext cx="98721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Krakatoa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is a small volcanic island in Indonesia located 100 miles west of Jakarta. </a:t>
            </a:r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Krakatoa used to stand 338 </a:t>
            </a:r>
            <a:r>
              <a:rPr lang="en-US" b="1" dirty="0">
                <a:latin typeface="Century Gothic" panose="020B0502020202020204" pitchFamily="34" charset="0"/>
              </a:rPr>
              <a:t>meters high, now just </a:t>
            </a:r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110 meters tall</a:t>
            </a:r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. Krakatoa’s shape is almost </a:t>
            </a:r>
            <a:r>
              <a:rPr lang="en-GB" b="1" dirty="0">
                <a:latin typeface="Century Gothic" panose="020B0502020202020204" pitchFamily="34" charset="0"/>
              </a:rPr>
              <a:t>perfect - </a:t>
            </a:r>
            <a:r>
              <a:rPr lang="en-US" b="1" dirty="0">
                <a:latin typeface="Century Gothic" panose="020B0502020202020204" pitchFamily="34" charset="0"/>
              </a:rPr>
              <a:t>a tall, conical</a:t>
            </a:r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 volcano. Krakatoa is an active volcano which has last erupted in</a:t>
            </a:r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 April 2020.</a:t>
            </a:r>
            <a:r>
              <a:rPr lang="en-US" b="1" dirty="0"/>
              <a:t> </a:t>
            </a:r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eruption is not thought to be major, although it’s the longest eruption since 2018.</a:t>
            </a:r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D70D28-16EE-4C9E-B030-B596F72A6A69}"/>
              </a:ext>
            </a:extLst>
          </p:cNvPr>
          <p:cNvSpPr/>
          <p:nvPr/>
        </p:nvSpPr>
        <p:spPr>
          <a:xfrm>
            <a:off x="598633" y="409191"/>
            <a:ext cx="2292615" cy="4047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000" b="1" i="1" dirty="0">
                <a:solidFill>
                  <a:srgbClr val="4472C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Reference words</a:t>
            </a:r>
            <a:endParaRPr lang="en-GB" b="1" dirty="0">
              <a:solidFill>
                <a:srgbClr val="4472C4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EEC9BF-7F31-4CC6-AA56-A02747239572}"/>
              </a:ext>
            </a:extLst>
          </p:cNvPr>
          <p:cNvSpPr/>
          <p:nvPr/>
        </p:nvSpPr>
        <p:spPr>
          <a:xfrm>
            <a:off x="1288494" y="4309852"/>
            <a:ext cx="98721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Krakatoa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is a small volcanic island in Indonesia located 100 miles west of Jakarta. </a:t>
            </a:r>
            <a:r>
              <a:rPr lang="en-US" b="1" i="1" dirty="0">
                <a:solidFill>
                  <a:schemeClr val="accent5"/>
                </a:solidFill>
                <a:latin typeface="Century Gothic" panose="020B0502020202020204" pitchFamily="34" charset="0"/>
              </a:rPr>
              <a:t>It </a:t>
            </a:r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used to stand 338 meters high, now just 110 meters tall</a:t>
            </a:r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. </a:t>
            </a:r>
            <a:r>
              <a:rPr lang="en-GB" b="1" i="1" dirty="0">
                <a:solidFill>
                  <a:schemeClr val="accent5"/>
                </a:solidFill>
                <a:latin typeface="Century Gothic" panose="020B0502020202020204" pitchFamily="34" charset="0"/>
              </a:rPr>
              <a:t>Its </a:t>
            </a:r>
            <a:r>
              <a:rPr lang="en-GB" b="1" dirty="0">
                <a:latin typeface="Century Gothic" panose="020B0502020202020204" pitchFamily="34" charset="0"/>
              </a:rPr>
              <a:t>shape is almost perfect - </a:t>
            </a:r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a tall, conical volcano. </a:t>
            </a:r>
            <a:r>
              <a:rPr lang="en-US" b="1" i="1" dirty="0">
                <a:solidFill>
                  <a:schemeClr val="accent5"/>
                </a:solidFill>
                <a:latin typeface="Century Gothic" panose="020B0502020202020204" pitchFamily="34" charset="0"/>
              </a:rPr>
              <a:t>It’s </a:t>
            </a:r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an active volcano which has last erupted in</a:t>
            </a:r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 April 2020.</a:t>
            </a:r>
            <a:r>
              <a:rPr lang="en-US" b="1" dirty="0"/>
              <a:t> </a:t>
            </a:r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eruption is not thought to be major, although it’s the longest eruption since 2018.</a:t>
            </a:r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73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45D161-72C7-44EC-962B-03D1CDF0DE75}"/>
              </a:ext>
            </a:extLst>
          </p:cNvPr>
          <p:cNvSpPr/>
          <p:nvPr/>
        </p:nvSpPr>
        <p:spPr>
          <a:xfrm>
            <a:off x="163578" y="6491116"/>
            <a:ext cx="54553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ultan bold" pitchFamily="2" charset="-78"/>
              </a:rPr>
              <a:t>Eng101 	New Language Leader Level 1 	</a:t>
            </a:r>
            <a:r>
              <a:rPr lang="en-GB" sz="1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ultan bold" pitchFamily="2" charset="-78"/>
              </a:rPr>
              <a:t> 5.4 Study &amp; Writing Skills</a:t>
            </a:r>
            <a:endParaRPr lang="en-GB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Sultan bold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B9FD2C-6417-4701-8449-BEF49990CE8B}"/>
              </a:ext>
            </a:extLst>
          </p:cNvPr>
          <p:cNvSpPr/>
          <p:nvPr/>
        </p:nvSpPr>
        <p:spPr>
          <a:xfrm>
            <a:off x="1285456" y="605280"/>
            <a:ext cx="98721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the notes below to write a paragraph about the volcano </a:t>
            </a:r>
            <a:r>
              <a:rPr lang="en-GB" sz="2000" dirty="0" err="1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Villarrica</a:t>
            </a:r>
            <a:r>
              <a:rPr lang="en-GB" sz="2000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r>
              <a:rPr lang="en-GB" sz="2000" b="1" u="sng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Remember: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good order of ideas, then join them up and use reference words.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0CC7CA-AF00-44CC-ACF5-DC1A11092C06}"/>
              </a:ext>
            </a:extLst>
          </p:cNvPr>
          <p:cNvSpPr/>
          <p:nvPr/>
        </p:nvSpPr>
        <p:spPr>
          <a:xfrm>
            <a:off x="1715532" y="1913493"/>
            <a:ext cx="5229643" cy="388279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i="1" dirty="0">
                <a:solidFill>
                  <a:schemeClr val="accent5"/>
                </a:solidFill>
                <a:latin typeface="Century Gothic" panose="020B0502020202020204" pitchFamily="34" charset="0"/>
              </a:rPr>
              <a:t>Location</a:t>
            </a:r>
            <a:r>
              <a:rPr lang="en-GB" dirty="0">
                <a:latin typeface="Century Gothic" panose="020B0502020202020204" pitchFamily="34" charset="0"/>
              </a:rPr>
              <a:t>: Chile, Latin America</a:t>
            </a:r>
          </a:p>
          <a:p>
            <a:pPr>
              <a:lnSpc>
                <a:spcPct val="200000"/>
              </a:lnSpc>
            </a:pPr>
            <a:r>
              <a:rPr lang="en-GB" b="1" i="1" dirty="0">
                <a:solidFill>
                  <a:schemeClr val="accent5"/>
                </a:solidFill>
                <a:latin typeface="Century Gothic" panose="020B0502020202020204" pitchFamily="34" charset="0"/>
              </a:rPr>
              <a:t>Height: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3,000 meters above sea level </a:t>
            </a:r>
            <a:endParaRPr lang="en-GB" dirty="0"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b="1" i="1" dirty="0">
                <a:solidFill>
                  <a:schemeClr val="accent5"/>
                </a:solidFill>
                <a:latin typeface="Century Gothic" panose="020B0502020202020204" pitchFamily="34" charset="0"/>
              </a:rPr>
              <a:t>Name: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Villarrica</a:t>
            </a:r>
            <a:endParaRPr lang="en-GB" dirty="0"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b="1" i="1" dirty="0">
                <a:solidFill>
                  <a:schemeClr val="accent5"/>
                </a:solidFill>
                <a:latin typeface="Century Gothic" panose="020B0502020202020204" pitchFamily="34" charset="0"/>
              </a:rPr>
              <a:t>Last eruption: </a:t>
            </a:r>
            <a:r>
              <a:rPr lang="en-GB" dirty="0">
                <a:latin typeface="Century Gothic" panose="020B0502020202020204" pitchFamily="34" charset="0"/>
              </a:rPr>
              <a:t>2019</a:t>
            </a:r>
          </a:p>
          <a:p>
            <a:pPr>
              <a:lnSpc>
                <a:spcPct val="200000"/>
              </a:lnSpc>
            </a:pPr>
            <a:r>
              <a:rPr lang="en-GB" b="1" i="1" dirty="0">
                <a:solidFill>
                  <a:schemeClr val="accent5"/>
                </a:solidFill>
                <a:latin typeface="Century Gothic" panose="020B0502020202020204" pitchFamily="34" charset="0"/>
              </a:rPr>
              <a:t>Active or dormant: </a:t>
            </a:r>
            <a:r>
              <a:rPr lang="en-GB" dirty="0">
                <a:latin typeface="Century Gothic" panose="020B0502020202020204" pitchFamily="34" charset="0"/>
              </a:rPr>
              <a:t>active</a:t>
            </a:r>
          </a:p>
          <a:p>
            <a:pPr>
              <a:lnSpc>
                <a:spcPct val="200000"/>
              </a:lnSpc>
            </a:pPr>
            <a:r>
              <a:rPr lang="en-GB" b="1" i="1" dirty="0">
                <a:solidFill>
                  <a:schemeClr val="accent5"/>
                </a:solidFill>
                <a:latin typeface="Century Gothic" panose="020B0502020202020204" pitchFamily="34" charset="0"/>
              </a:rPr>
              <a:t>Shape:</a:t>
            </a:r>
            <a:r>
              <a:rPr lang="en-GB" dirty="0">
                <a:latin typeface="Century Gothic" panose="020B0502020202020204" pitchFamily="34" charset="0"/>
              </a:rPr>
              <a:t> cone shape</a:t>
            </a:r>
          </a:p>
          <a:p>
            <a:pPr>
              <a:lnSpc>
                <a:spcPct val="200000"/>
              </a:lnSpc>
            </a:pPr>
            <a:r>
              <a:rPr lang="en-GB" b="1" i="1" dirty="0">
                <a:solidFill>
                  <a:schemeClr val="accent5"/>
                </a:solidFill>
                <a:latin typeface="Century Gothic" panose="020B0502020202020204" pitchFamily="34" charset="0"/>
              </a:rPr>
              <a:t>Size:</a:t>
            </a:r>
            <a:r>
              <a:rPr lang="en-GB" dirty="0">
                <a:latin typeface="Century Gothic" panose="020B0502020202020204" pitchFamily="34" charset="0"/>
              </a:rPr>
              <a:t> the eighth largest volcano in world</a:t>
            </a:r>
          </a:p>
        </p:txBody>
      </p:sp>
      <p:pic>
        <p:nvPicPr>
          <p:cNvPr id="8" name="Picture 7" descr="A picture containing graffiti&#10;&#10;Description automatically generated">
            <a:extLst>
              <a:ext uri="{FF2B5EF4-FFF2-40B4-BE49-F238E27FC236}">
                <a16:creationId xmlns:a16="http://schemas.microsoft.com/office/drawing/2014/main" id="{FC64E7B6-B164-496D-BB78-55200E96C1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658100" y="2283551"/>
            <a:ext cx="2414588" cy="354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65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45D161-72C7-44EC-962B-03D1CDF0DE75}"/>
              </a:ext>
            </a:extLst>
          </p:cNvPr>
          <p:cNvSpPr/>
          <p:nvPr/>
        </p:nvSpPr>
        <p:spPr>
          <a:xfrm>
            <a:off x="163578" y="6491116"/>
            <a:ext cx="54553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Sultan bold" pitchFamily="2" charset="-78"/>
              </a:rPr>
              <a:t>Eng101 	New Language Leader Level 1 	</a:t>
            </a:r>
            <a:r>
              <a:rPr lang="en-GB" sz="1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ultan bold" pitchFamily="2" charset="-78"/>
              </a:rPr>
              <a:t> 5.4 Study &amp; Writing Skills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Sultan bold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B9FD2C-6417-4701-8449-BEF49990CE8B}"/>
              </a:ext>
            </a:extLst>
          </p:cNvPr>
          <p:cNvSpPr/>
          <p:nvPr/>
        </p:nvSpPr>
        <p:spPr>
          <a:xfrm>
            <a:off x="1314031" y="962467"/>
            <a:ext cx="98721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Possible answer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0CC7CA-AF00-44CC-ACF5-DC1A11092C06}"/>
              </a:ext>
            </a:extLst>
          </p:cNvPr>
          <p:cNvSpPr/>
          <p:nvPr/>
        </p:nvSpPr>
        <p:spPr>
          <a:xfrm>
            <a:off x="1918246" y="2100083"/>
            <a:ext cx="7687094" cy="166680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Villaricca</a:t>
            </a:r>
            <a:r>
              <a:rPr lang="en-GB" b="1" i="1" dirty="0">
                <a:solidFill>
                  <a:srgbClr val="4472C4"/>
                </a:solidFill>
                <a:latin typeface="Century Gothic" panose="020B0502020202020204" pitchFamily="34" charset="0"/>
              </a:rPr>
              <a:t>  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the eighth  active volcano in the world. It is in Chile In Latin America. It is 3,000 meters high above the sea level. </a:t>
            </a:r>
            <a:r>
              <a:rPr lang="en-GB" b="1" i="1" dirty="0">
                <a:solidFill>
                  <a:srgbClr val="4472C4"/>
                </a:solidFill>
                <a:latin typeface="Century Gothic" panose="020B0502020202020204" pitchFamily="34" charset="0"/>
              </a:rPr>
              <a:t>I</a:t>
            </a:r>
            <a:r>
              <a:rPr kumimoji="0" lang="en-GB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ts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shape is classically cone- shaped volcano. It last erupted in May 2019.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796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45D161-72C7-44EC-962B-03D1CDF0DE75}"/>
              </a:ext>
            </a:extLst>
          </p:cNvPr>
          <p:cNvSpPr/>
          <p:nvPr/>
        </p:nvSpPr>
        <p:spPr>
          <a:xfrm>
            <a:off x="163578" y="6491116"/>
            <a:ext cx="54553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ultan bold" pitchFamily="2" charset="-78"/>
              </a:rPr>
              <a:t>Eng101 	New Language Leader Level 1 	</a:t>
            </a:r>
            <a:r>
              <a:rPr lang="en-GB" sz="1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ultan bold" pitchFamily="2" charset="-78"/>
              </a:rPr>
              <a:t> 5.4 Study &amp; Writing Skills</a:t>
            </a:r>
            <a:endParaRPr lang="en-GB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Sultan bold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3075D-3509-4CAB-A21A-425084A37912}"/>
              </a:ext>
            </a:extLst>
          </p:cNvPr>
          <p:cNvSpPr txBox="1"/>
          <p:nvPr/>
        </p:nvSpPr>
        <p:spPr>
          <a:xfrm>
            <a:off x="4345011" y="3429000"/>
            <a:ext cx="2547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2603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45D161-72C7-44EC-962B-03D1CDF0DE75}"/>
              </a:ext>
            </a:extLst>
          </p:cNvPr>
          <p:cNvSpPr/>
          <p:nvPr/>
        </p:nvSpPr>
        <p:spPr>
          <a:xfrm>
            <a:off x="163578" y="6491116"/>
            <a:ext cx="54553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ultan bold" pitchFamily="2" charset="-78"/>
              </a:rPr>
              <a:t>Eng101 	New Language Leader Level 1 	5.4  Study &amp; Writing Skills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80C192-1635-4483-BE83-AD3A8D0C0925}"/>
              </a:ext>
            </a:extLst>
          </p:cNvPr>
          <p:cNvSpPr/>
          <p:nvPr/>
        </p:nvSpPr>
        <p:spPr>
          <a:xfrm>
            <a:off x="1802837" y="2115191"/>
            <a:ext cx="4293163" cy="529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i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self correction? </a:t>
            </a:r>
            <a:endParaRPr lang="en-GB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10C54A-FA06-49DE-A15D-6A0168F6D3F0}"/>
              </a:ext>
            </a:extLst>
          </p:cNvPr>
          <p:cNvSpPr txBox="1"/>
          <p:nvPr/>
        </p:nvSpPr>
        <p:spPr>
          <a:xfrm>
            <a:off x="861392" y="901148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Think!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96285C-7115-4E42-8E92-4E57313F3FE0}"/>
              </a:ext>
            </a:extLst>
          </p:cNvPr>
          <p:cNvSpPr txBox="1"/>
          <p:nvPr/>
        </p:nvSpPr>
        <p:spPr>
          <a:xfrm>
            <a:off x="2547317" y="3598274"/>
            <a:ext cx="3401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How is  it useful in writing ?</a:t>
            </a:r>
            <a:endParaRPr lang="en-GB" sz="2000" b="1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49C134-32CD-46AB-8455-300B522AAFED}"/>
              </a:ext>
            </a:extLst>
          </p:cNvPr>
          <p:cNvSpPr/>
          <p:nvPr/>
        </p:nvSpPr>
        <p:spPr>
          <a:xfrm>
            <a:off x="2891248" y="4290989"/>
            <a:ext cx="8872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44444"/>
                </a:solidFill>
                <a:latin typeface="Century Gothic" panose="020B0502020202020204" pitchFamily="34" charset="0"/>
              </a:rPr>
              <a:t>self-correction increases awareness of the language. Students can notice and correct problem areas in their writing </a:t>
            </a:r>
            <a:r>
              <a:rPr lang="en-US" b="1" dirty="0">
                <a:latin typeface="Century Gothic" panose="020B0502020202020204" pitchFamily="34" charset="0"/>
              </a:rPr>
              <a:t>better.</a:t>
            </a:r>
            <a:endParaRPr lang="ar-BH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FDF432-53FA-46E6-BD24-53F29F25DA84}"/>
              </a:ext>
            </a:extLst>
          </p:cNvPr>
          <p:cNvSpPr/>
          <p:nvPr/>
        </p:nvSpPr>
        <p:spPr>
          <a:xfrm>
            <a:off x="2686461" y="2752711"/>
            <a:ext cx="8872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44444"/>
                </a:solidFill>
                <a:latin typeface="Century Gothic" panose="020B0502020202020204" pitchFamily="34" charset="0"/>
              </a:rPr>
              <a:t>A self correction is the ability to recognize your mistakes and correct them before you present final draft. </a:t>
            </a:r>
            <a:endParaRPr lang="ar-BH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45D161-72C7-44EC-962B-03D1CDF0DE75}"/>
              </a:ext>
            </a:extLst>
          </p:cNvPr>
          <p:cNvSpPr/>
          <p:nvPr/>
        </p:nvSpPr>
        <p:spPr>
          <a:xfrm>
            <a:off x="163578" y="6491116"/>
            <a:ext cx="54553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ultan bold" pitchFamily="2" charset="-78"/>
              </a:rPr>
              <a:t>Eng101 	New Language Leader Level 1 	5.4 Study &amp; Writing Skills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36FBC7-3868-4F7F-BD28-3F2A85A4F0DC}"/>
              </a:ext>
            </a:extLst>
          </p:cNvPr>
          <p:cNvSpPr/>
          <p:nvPr/>
        </p:nvSpPr>
        <p:spPr>
          <a:xfrm>
            <a:off x="642730" y="370545"/>
            <a:ext cx="3076483" cy="4047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i="1" dirty="0">
                <a:solidFill>
                  <a:schemeClr val="accent5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Correcting your writing.</a:t>
            </a:r>
            <a:endParaRPr lang="en-GB" b="1" dirty="0">
              <a:solidFill>
                <a:schemeClr val="accent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4A3AFE-C6FA-4E63-BC35-19D60C9A3696}"/>
              </a:ext>
            </a:extLst>
          </p:cNvPr>
          <p:cNvSpPr/>
          <p:nvPr/>
        </p:nvSpPr>
        <p:spPr>
          <a:xfrm>
            <a:off x="590753" y="942024"/>
            <a:ext cx="10572958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i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Which of these sentences are true for you when you have writing task 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6CFC42-1F72-49DA-8F16-FDF6E80674E2}"/>
              </a:ext>
            </a:extLst>
          </p:cNvPr>
          <p:cNvSpPr/>
          <p:nvPr/>
        </p:nvSpPr>
        <p:spPr>
          <a:xfrm>
            <a:off x="676481" y="1808799"/>
            <a:ext cx="10572958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1. I always check  draft  writing carefully after I write final writing.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2EF788-4FEB-4FB5-A3EB-543D9E873CB2}"/>
              </a:ext>
            </a:extLst>
          </p:cNvPr>
          <p:cNvSpPr/>
          <p:nvPr/>
        </p:nvSpPr>
        <p:spPr>
          <a:xfrm>
            <a:off x="585584" y="3497318"/>
            <a:ext cx="10572958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3. I often rewrite my work after my teacher gives it back to make it better.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B62688-0220-4A38-BAC9-A82C4E14CDCE}"/>
              </a:ext>
            </a:extLst>
          </p:cNvPr>
          <p:cNvSpPr/>
          <p:nvPr/>
        </p:nvSpPr>
        <p:spPr>
          <a:xfrm>
            <a:off x="590753" y="2674490"/>
            <a:ext cx="10572958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2. I read my teacher’s comments and corrections carefully.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8061F6-AA66-46B2-880B-EC068D0770C1}"/>
              </a:ext>
            </a:extLst>
          </p:cNvPr>
          <p:cNvSpPr/>
          <p:nvPr/>
        </p:nvSpPr>
        <p:spPr>
          <a:xfrm>
            <a:off x="585584" y="4256804"/>
            <a:ext cx="10572958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4. I  look at my mistakes but never remember them.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A30A98-B7D0-4A9F-B909-3F8A4FFECFC4}"/>
              </a:ext>
            </a:extLst>
          </p:cNvPr>
          <p:cNvSpPr/>
          <p:nvPr/>
        </p:nvSpPr>
        <p:spPr>
          <a:xfrm>
            <a:off x="647905" y="5016290"/>
            <a:ext cx="10572958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5. The only thing I look at is my mark.</a:t>
            </a:r>
          </a:p>
        </p:txBody>
      </p:sp>
    </p:spTree>
    <p:extLst>
      <p:ext uri="{BB962C8B-B14F-4D97-AF65-F5344CB8AC3E}">
        <p14:creationId xmlns:p14="http://schemas.microsoft.com/office/powerpoint/2010/main" val="351372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45D161-72C7-44EC-962B-03D1CDF0DE75}"/>
              </a:ext>
            </a:extLst>
          </p:cNvPr>
          <p:cNvSpPr/>
          <p:nvPr/>
        </p:nvSpPr>
        <p:spPr>
          <a:xfrm>
            <a:off x="163578" y="6491116"/>
            <a:ext cx="54553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Sultan bold" pitchFamily="2" charset="-78"/>
              </a:rPr>
              <a:t>Eng101 	New Language Leader Level 1 	5.4 Study &amp; Writing Skills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4A3AFE-C6FA-4E63-BC35-19D60C9A3696}"/>
              </a:ext>
            </a:extLst>
          </p:cNvPr>
          <p:cNvSpPr/>
          <p:nvPr/>
        </p:nvSpPr>
        <p:spPr>
          <a:xfrm>
            <a:off x="676481" y="424584"/>
            <a:ext cx="10572958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Match these common types of mistake with the sentences below.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6CFC42-1F72-49DA-8F16-FDF6E80674E2}"/>
              </a:ext>
            </a:extLst>
          </p:cNvPr>
          <p:cNvSpPr/>
          <p:nvPr/>
        </p:nvSpPr>
        <p:spPr>
          <a:xfrm>
            <a:off x="676481" y="1808799"/>
            <a:ext cx="6753019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1.The pacific ocean is the </a:t>
            </a:r>
            <a:r>
              <a:rPr kumimoji="0" lang="en-GB" sz="2000" b="1" i="0" u="none" strike="sng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larger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ocean in the world.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2EF788-4FEB-4FB5-A3EB-543D9E873CB2}"/>
              </a:ext>
            </a:extLst>
          </p:cNvPr>
          <p:cNvSpPr/>
          <p:nvPr/>
        </p:nvSpPr>
        <p:spPr>
          <a:xfrm>
            <a:off x="628448" y="3497318"/>
            <a:ext cx="6000952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3. Great Britain is  </a:t>
            </a:r>
            <a:r>
              <a:rPr kumimoji="0" lang="en-GB" sz="2000" b="1" i="0" u="none" strike="sng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as not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cold as Greenland 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B62688-0220-4A38-BAC9-A82C4E14CDCE}"/>
              </a:ext>
            </a:extLst>
          </p:cNvPr>
          <p:cNvSpPr/>
          <p:nvPr/>
        </p:nvSpPr>
        <p:spPr>
          <a:xfrm>
            <a:off x="590753" y="2674490"/>
            <a:ext cx="3452610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2.</a:t>
            </a:r>
            <a:r>
              <a:rPr kumimoji="0" lang="en-GB" sz="2000" b="1" i="0" u="none" strike="sng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Thats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a clever idea 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8061F6-AA66-46B2-880B-EC068D0770C1}"/>
              </a:ext>
            </a:extLst>
          </p:cNvPr>
          <p:cNvSpPr/>
          <p:nvPr/>
        </p:nvSpPr>
        <p:spPr>
          <a:xfrm>
            <a:off x="585584" y="4256804"/>
            <a:ext cx="6390648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4. These factories have caused  a lot ^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damage.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A30A98-B7D0-4A9F-B909-3F8A4FFECFC4}"/>
              </a:ext>
            </a:extLst>
          </p:cNvPr>
          <p:cNvSpPr/>
          <p:nvPr/>
        </p:nvSpPr>
        <p:spPr>
          <a:xfrm>
            <a:off x="676481" y="5016290"/>
            <a:ext cx="4224134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5. Their </a:t>
            </a:r>
            <a:r>
              <a:rPr kumimoji="0" lang="en-GB" sz="2000" b="1" i="0" u="none" strike="sng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sugestion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was </a:t>
            </a:r>
            <a:r>
              <a:rPr kumimoji="0" lang="en-GB" sz="2000" b="1" i="0" u="none" strike="sng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usefull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4661EC-5A14-4A2C-9FDD-93261B5A821A}"/>
              </a:ext>
            </a:extLst>
          </p:cNvPr>
          <p:cNvSpPr/>
          <p:nvPr/>
        </p:nvSpPr>
        <p:spPr>
          <a:xfrm>
            <a:off x="676481" y="1092176"/>
            <a:ext cx="10572958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grammar – vocabulary – spelling – punctuation – word order – leaving words out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B527A6-2C96-47A8-9ECE-4021D6757423}"/>
              </a:ext>
            </a:extLst>
          </p:cNvPr>
          <p:cNvSpPr/>
          <p:nvPr/>
        </p:nvSpPr>
        <p:spPr>
          <a:xfrm>
            <a:off x="676481" y="5731630"/>
            <a:ext cx="5455340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5. The situation is bad, but it isn’t </a:t>
            </a:r>
            <a:r>
              <a:rPr kumimoji="0" lang="en-GB" sz="2000" b="1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useless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8FC1DA-D6F6-4B1A-9F6F-660424D2E1F7}"/>
              </a:ext>
            </a:extLst>
          </p:cNvPr>
          <p:cNvSpPr/>
          <p:nvPr/>
        </p:nvSpPr>
        <p:spPr>
          <a:xfrm>
            <a:off x="3886406" y="1541740"/>
            <a:ext cx="1014209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largest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43B4AE-0742-4958-B0F7-256C4482E8FE}"/>
              </a:ext>
            </a:extLst>
          </p:cNvPr>
          <p:cNvSpPr/>
          <p:nvPr/>
        </p:nvSpPr>
        <p:spPr>
          <a:xfrm>
            <a:off x="795544" y="2384496"/>
            <a:ext cx="1014209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That’s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86C6D0-A154-4CA3-974A-43C045F78F5C}"/>
              </a:ext>
            </a:extLst>
          </p:cNvPr>
          <p:cNvSpPr/>
          <p:nvPr/>
        </p:nvSpPr>
        <p:spPr>
          <a:xfrm>
            <a:off x="2800757" y="3225511"/>
            <a:ext cx="1014209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not as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2DC78B-63D7-405F-B972-199C06B28510}"/>
              </a:ext>
            </a:extLst>
          </p:cNvPr>
          <p:cNvSpPr/>
          <p:nvPr/>
        </p:nvSpPr>
        <p:spPr>
          <a:xfrm>
            <a:off x="4857854" y="3892300"/>
            <a:ext cx="1014209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of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A897FB-2293-4C23-B259-19AD955BA2F3}"/>
              </a:ext>
            </a:extLst>
          </p:cNvPr>
          <p:cNvSpPr/>
          <p:nvPr/>
        </p:nvSpPr>
        <p:spPr>
          <a:xfrm>
            <a:off x="1551105" y="4697149"/>
            <a:ext cx="1592142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suggestion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3B00E0-3E30-41BC-8553-D6562A2F2110}"/>
              </a:ext>
            </a:extLst>
          </p:cNvPr>
          <p:cNvSpPr/>
          <p:nvPr/>
        </p:nvSpPr>
        <p:spPr>
          <a:xfrm>
            <a:off x="3322150" y="4726296"/>
            <a:ext cx="1014209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useful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43ED11-F6B9-4481-90E0-16D6FFDD2962}"/>
              </a:ext>
            </a:extLst>
          </p:cNvPr>
          <p:cNvSpPr/>
          <p:nvPr/>
        </p:nvSpPr>
        <p:spPr>
          <a:xfrm>
            <a:off x="4469807" y="5425560"/>
            <a:ext cx="1590269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hopeless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E02FAE-331F-47A8-BD55-F55A81DC6D42}"/>
              </a:ext>
            </a:extLst>
          </p:cNvPr>
          <p:cNvSpPr/>
          <p:nvPr/>
        </p:nvSpPr>
        <p:spPr>
          <a:xfrm>
            <a:off x="3829254" y="2626260"/>
            <a:ext cx="2542971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1" i="0" u="non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Punctuation.</a:t>
            </a:r>
            <a:endParaRPr kumimoji="0" lang="en-GB" sz="2000" b="1" i="0" u="non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E971C1A-7449-4F6A-B81E-A19A57AB01CF}"/>
              </a:ext>
            </a:extLst>
          </p:cNvPr>
          <p:cNvSpPr/>
          <p:nvPr/>
        </p:nvSpPr>
        <p:spPr>
          <a:xfrm>
            <a:off x="7309605" y="1764653"/>
            <a:ext cx="2542971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Grammar</a:t>
            </a:r>
            <a:endParaRPr kumimoji="0" lang="en-GB" sz="2000" b="1" i="0" u="non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EDBCBD-3888-4860-92C7-5884366ED973}"/>
              </a:ext>
            </a:extLst>
          </p:cNvPr>
          <p:cNvSpPr/>
          <p:nvPr/>
        </p:nvSpPr>
        <p:spPr>
          <a:xfrm>
            <a:off x="6229347" y="3443721"/>
            <a:ext cx="2542971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Word order</a:t>
            </a:r>
            <a:endParaRPr kumimoji="0" lang="en-GB" sz="2000" b="1" i="0" u="non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B0E597F-7370-41D9-AE56-723FF8210BF4}"/>
              </a:ext>
            </a:extLst>
          </p:cNvPr>
          <p:cNvSpPr/>
          <p:nvPr/>
        </p:nvSpPr>
        <p:spPr>
          <a:xfrm>
            <a:off x="6976232" y="4274303"/>
            <a:ext cx="3396495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1" i="0" u="non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Leaving words out</a:t>
            </a:r>
            <a:endParaRPr kumimoji="0" lang="en-GB" sz="2000" b="1" i="0" u="non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33AD2E2-298F-474F-9138-BAA861CFF656}"/>
              </a:ext>
            </a:extLst>
          </p:cNvPr>
          <p:cNvSpPr/>
          <p:nvPr/>
        </p:nvSpPr>
        <p:spPr>
          <a:xfrm>
            <a:off x="5962960" y="5783898"/>
            <a:ext cx="2235145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vocabulary</a:t>
            </a:r>
            <a:endParaRPr kumimoji="0" lang="en-GB" sz="2000" b="1" i="0" u="non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A99685-F1ED-4238-AEAA-4413AC651D56}"/>
              </a:ext>
            </a:extLst>
          </p:cNvPr>
          <p:cNvSpPr/>
          <p:nvPr/>
        </p:nvSpPr>
        <p:spPr>
          <a:xfrm>
            <a:off x="4396194" y="4936549"/>
            <a:ext cx="2235145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1" i="0" u="non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spelling</a:t>
            </a:r>
            <a:endParaRPr kumimoji="0" lang="en-GB" sz="2000" b="1" i="0" u="non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25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45D161-72C7-44EC-962B-03D1CDF0DE75}"/>
              </a:ext>
            </a:extLst>
          </p:cNvPr>
          <p:cNvSpPr/>
          <p:nvPr/>
        </p:nvSpPr>
        <p:spPr>
          <a:xfrm>
            <a:off x="163578" y="6491116"/>
            <a:ext cx="54553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ultan bold" pitchFamily="2" charset="-78"/>
              </a:rPr>
              <a:t>Eng101 	New Language Leader Level 1 	5.4 Study &amp; Writing Skills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7784B2-DBF7-4FEF-BAF4-506AB5D0A671}"/>
              </a:ext>
            </a:extLst>
          </p:cNvPr>
          <p:cNvSpPr txBox="1"/>
          <p:nvPr/>
        </p:nvSpPr>
        <p:spPr>
          <a:xfrm>
            <a:off x="795131" y="702366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Think!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E1B433-A313-4BC6-BE69-70878A4EDD36}"/>
              </a:ext>
            </a:extLst>
          </p:cNvPr>
          <p:cNvSpPr txBox="1"/>
          <p:nvPr/>
        </p:nvSpPr>
        <p:spPr>
          <a:xfrm>
            <a:off x="2783785" y="1877109"/>
            <a:ext cx="5317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1. What is the word order rules in English?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E6C980-8496-4F6D-866D-CFDDE7C60381}"/>
              </a:ext>
            </a:extLst>
          </p:cNvPr>
          <p:cNvSpPr txBox="1"/>
          <p:nvPr/>
        </p:nvSpPr>
        <p:spPr>
          <a:xfrm>
            <a:off x="4507809" y="3461950"/>
            <a:ext cx="7007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2. Is forming a sentence different than forming a question?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977406-A287-415A-9B9C-F51F0745CCB2}"/>
              </a:ext>
            </a:extLst>
          </p:cNvPr>
          <p:cNvSpPr txBox="1"/>
          <p:nvPr/>
        </p:nvSpPr>
        <p:spPr>
          <a:xfrm>
            <a:off x="4997411" y="2668738"/>
            <a:ext cx="269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Subject- verb- object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C20C7E-C027-40B5-9AE5-504406714DFC}"/>
              </a:ext>
            </a:extLst>
          </p:cNvPr>
          <p:cNvSpPr txBox="1"/>
          <p:nvPr/>
        </p:nvSpPr>
        <p:spPr>
          <a:xfrm>
            <a:off x="4893878" y="3999446"/>
            <a:ext cx="145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Yes, it is. 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47BDCD-198C-484E-AAD8-DCC78C0CE1EB}"/>
              </a:ext>
            </a:extLst>
          </p:cNvPr>
          <p:cNvSpPr txBox="1"/>
          <p:nvPr/>
        </p:nvSpPr>
        <p:spPr>
          <a:xfrm>
            <a:off x="4893878" y="4632471"/>
            <a:ext cx="455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A sentence: Subject- verb- object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7B0D33-A1D7-459C-9F17-C1B217690003}"/>
              </a:ext>
            </a:extLst>
          </p:cNvPr>
          <p:cNvSpPr txBox="1"/>
          <p:nvPr/>
        </p:nvSpPr>
        <p:spPr>
          <a:xfrm>
            <a:off x="4893877" y="5327921"/>
            <a:ext cx="453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A question: Verb- subject -object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45D161-72C7-44EC-962B-03D1CDF0DE75}"/>
              </a:ext>
            </a:extLst>
          </p:cNvPr>
          <p:cNvSpPr/>
          <p:nvPr/>
        </p:nvSpPr>
        <p:spPr>
          <a:xfrm>
            <a:off x="163578" y="6491116"/>
            <a:ext cx="54553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Sultan bold" pitchFamily="2" charset="-78"/>
              </a:rPr>
              <a:t>Eng101 	New Language Leader Level 1 	5.4 Study &amp; Writing Skills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36FBC7-3868-4F7F-BD28-3F2A85A4F0DC}"/>
              </a:ext>
            </a:extLst>
          </p:cNvPr>
          <p:cNvSpPr/>
          <p:nvPr/>
        </p:nvSpPr>
        <p:spPr>
          <a:xfrm>
            <a:off x="685594" y="370545"/>
            <a:ext cx="1588897" cy="4047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Word order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4A3AFE-C6FA-4E63-BC35-19D60C9A3696}"/>
              </a:ext>
            </a:extLst>
          </p:cNvPr>
          <p:cNvSpPr/>
          <p:nvPr/>
        </p:nvSpPr>
        <p:spPr>
          <a:xfrm>
            <a:off x="590753" y="942024"/>
            <a:ext cx="10572958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Change the position of one word in each sentence to make it correct.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6CFC42-1F72-49DA-8F16-FDF6E80674E2}"/>
              </a:ext>
            </a:extLst>
          </p:cNvPr>
          <p:cNvSpPr/>
          <p:nvPr/>
        </p:nvSpPr>
        <p:spPr>
          <a:xfrm>
            <a:off x="676481" y="1701272"/>
            <a:ext cx="10487230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1. An ocean bigger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than a sea is.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2EF788-4FEB-4FB5-A3EB-543D9E873CB2}"/>
              </a:ext>
            </a:extLst>
          </p:cNvPr>
          <p:cNvSpPr/>
          <p:nvPr/>
        </p:nvSpPr>
        <p:spPr>
          <a:xfrm>
            <a:off x="585584" y="3511623"/>
            <a:ext cx="10487230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3. The red deer destroyed the forests natural.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B62688-0220-4A38-BAC9-A82C4E14CDCE}"/>
              </a:ext>
            </a:extLst>
          </p:cNvPr>
          <p:cNvSpPr/>
          <p:nvPr/>
        </p:nvSpPr>
        <p:spPr>
          <a:xfrm>
            <a:off x="590753" y="2566963"/>
            <a:ext cx="6995872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2. Are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many in danger species there in your country?.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8061F6-AA66-46B2-880B-EC068D0770C1}"/>
              </a:ext>
            </a:extLst>
          </p:cNvPr>
          <p:cNvSpPr/>
          <p:nvPr/>
        </p:nvSpPr>
        <p:spPr>
          <a:xfrm>
            <a:off x="585584" y="4371125"/>
            <a:ext cx="10487230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4. What you do  learn from this article?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9B3C50-2972-4922-8C02-343A276F359C}"/>
              </a:ext>
            </a:extLst>
          </p:cNvPr>
          <p:cNvSpPr/>
          <p:nvPr/>
        </p:nvSpPr>
        <p:spPr>
          <a:xfrm>
            <a:off x="5465034" y="1949176"/>
            <a:ext cx="4586082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An ocean 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is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bigger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than a sea.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B04445-38C6-42A8-94CE-409BFA83FD41}"/>
              </a:ext>
            </a:extLst>
          </p:cNvPr>
          <p:cNvSpPr/>
          <p:nvPr/>
        </p:nvSpPr>
        <p:spPr>
          <a:xfrm>
            <a:off x="5196128" y="3021083"/>
            <a:ext cx="6995872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Are </a:t>
            </a:r>
            <a:r>
              <a:rPr kumimoji="0" lang="en-GB" sz="2000" b="1" i="1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there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many in danger species in your country?.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2CA00B-0DA1-4CBB-B39B-7C435DF08BED}"/>
              </a:ext>
            </a:extLst>
          </p:cNvPr>
          <p:cNvSpPr/>
          <p:nvPr/>
        </p:nvSpPr>
        <p:spPr>
          <a:xfrm>
            <a:off x="5196128" y="3987303"/>
            <a:ext cx="5815219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The red deer destroyed the 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natural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forests.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4C6204-5135-4CC6-B2C6-C80C270C5984}"/>
              </a:ext>
            </a:extLst>
          </p:cNvPr>
          <p:cNvSpPr/>
          <p:nvPr/>
        </p:nvSpPr>
        <p:spPr>
          <a:xfrm>
            <a:off x="5272379" y="4803190"/>
            <a:ext cx="5662715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What 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do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you learn from this article?</a:t>
            </a:r>
          </a:p>
        </p:txBody>
      </p:sp>
    </p:spTree>
    <p:extLst>
      <p:ext uri="{BB962C8B-B14F-4D97-AF65-F5344CB8AC3E}">
        <p14:creationId xmlns:p14="http://schemas.microsoft.com/office/powerpoint/2010/main" val="375735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45D161-72C7-44EC-962B-03D1CDF0DE75}"/>
              </a:ext>
            </a:extLst>
          </p:cNvPr>
          <p:cNvSpPr/>
          <p:nvPr/>
        </p:nvSpPr>
        <p:spPr>
          <a:xfrm>
            <a:off x="163578" y="6491116"/>
            <a:ext cx="54553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Sultan bold" pitchFamily="2" charset="-78"/>
              </a:rPr>
              <a:t>Eng101 	New Language Leader Level 1 	5.4 Study &amp; Writing Skills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36FBC7-3868-4F7F-BD28-3F2A85A4F0DC}"/>
              </a:ext>
            </a:extLst>
          </p:cNvPr>
          <p:cNvSpPr/>
          <p:nvPr/>
        </p:nvSpPr>
        <p:spPr>
          <a:xfrm>
            <a:off x="685594" y="370545"/>
            <a:ext cx="2454518" cy="4047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Leaving words out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4A3AFE-C6FA-4E63-BC35-19D60C9A3696}"/>
              </a:ext>
            </a:extLst>
          </p:cNvPr>
          <p:cNvSpPr/>
          <p:nvPr/>
        </p:nvSpPr>
        <p:spPr>
          <a:xfrm>
            <a:off x="590753" y="942024"/>
            <a:ext cx="10572958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Add one word to each  sentence to make it correct.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6CFC42-1F72-49DA-8F16-FDF6E80674E2}"/>
              </a:ext>
            </a:extLst>
          </p:cNvPr>
          <p:cNvSpPr/>
          <p:nvPr/>
        </p:nvSpPr>
        <p:spPr>
          <a:xfrm>
            <a:off x="676481" y="1701272"/>
            <a:ext cx="10487230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1. It’s highest mountain in the world.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2EF788-4FEB-4FB5-A3EB-543D9E873CB2}"/>
              </a:ext>
            </a:extLst>
          </p:cNvPr>
          <p:cNvSpPr/>
          <p:nvPr/>
        </p:nvSpPr>
        <p:spPr>
          <a:xfrm>
            <a:off x="585584" y="3511623"/>
            <a:ext cx="10487230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 city is crowded than a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village.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B62688-0220-4A38-BAC9-A82C4E14CDCE}"/>
              </a:ext>
            </a:extLst>
          </p:cNvPr>
          <p:cNvSpPr/>
          <p:nvPr/>
        </p:nvSpPr>
        <p:spPr>
          <a:xfrm>
            <a:off x="590753" y="2566963"/>
            <a:ext cx="6995872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lang="en-GB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The 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natural changes difficult to control.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8061F6-AA66-46B2-880B-EC068D0770C1}"/>
              </a:ext>
            </a:extLst>
          </p:cNvPr>
          <p:cNvSpPr/>
          <p:nvPr/>
        </p:nvSpPr>
        <p:spPr>
          <a:xfrm>
            <a:off x="585584" y="4371125"/>
            <a:ext cx="10487230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4. This picture shows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team of people.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1A6A38-5429-42A4-A82A-132EDC331F41}"/>
              </a:ext>
            </a:extLst>
          </p:cNvPr>
          <p:cNvSpPr/>
          <p:nvPr/>
        </p:nvSpPr>
        <p:spPr>
          <a:xfrm>
            <a:off x="5029401" y="2112843"/>
            <a:ext cx="6995872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It’s  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highest mountain in the world.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497EA9-BD4C-4476-86BF-464B30DFA718}"/>
              </a:ext>
            </a:extLst>
          </p:cNvPr>
          <p:cNvSpPr/>
          <p:nvPr/>
        </p:nvSpPr>
        <p:spPr>
          <a:xfrm>
            <a:off x="5029401" y="3030266"/>
            <a:ext cx="6995872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natural changes </a:t>
            </a:r>
            <a:r>
              <a:rPr lang="en-GB" sz="2000" b="1" i="1" dirty="0">
                <a:solidFill>
                  <a:schemeClr val="accent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are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difficult to control.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811F09-2F3E-4970-914E-EF6B7A58F26B}"/>
              </a:ext>
            </a:extLst>
          </p:cNvPr>
          <p:cNvSpPr/>
          <p:nvPr/>
        </p:nvSpPr>
        <p:spPr>
          <a:xfrm>
            <a:off x="5029401" y="3836635"/>
            <a:ext cx="5910264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 city is </a:t>
            </a:r>
            <a:r>
              <a:rPr lang="en-GB" sz="2000" b="1" i="1" dirty="0">
                <a:solidFill>
                  <a:schemeClr val="accent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more</a:t>
            </a:r>
            <a:r>
              <a:rPr lang="en-GB" sz="20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crowded than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a village.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A6A80F-DE89-41ED-8C48-96772B28D2C9}"/>
              </a:ext>
            </a:extLst>
          </p:cNvPr>
          <p:cNvSpPr/>
          <p:nvPr/>
        </p:nvSpPr>
        <p:spPr>
          <a:xfrm>
            <a:off x="5029401" y="4805290"/>
            <a:ext cx="6191454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This picture shows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1" i="1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team of people.</a:t>
            </a:r>
          </a:p>
        </p:txBody>
      </p:sp>
    </p:spTree>
    <p:extLst>
      <p:ext uri="{BB962C8B-B14F-4D97-AF65-F5344CB8AC3E}">
        <p14:creationId xmlns:p14="http://schemas.microsoft.com/office/powerpoint/2010/main" val="209915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45D161-72C7-44EC-962B-03D1CDF0DE75}"/>
              </a:ext>
            </a:extLst>
          </p:cNvPr>
          <p:cNvSpPr/>
          <p:nvPr/>
        </p:nvSpPr>
        <p:spPr>
          <a:xfrm>
            <a:off x="163578" y="6491116"/>
            <a:ext cx="54553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Sultan bold" pitchFamily="2" charset="-78"/>
              </a:rPr>
              <a:t>Eng101 	New Language Leader Level 1 	5.4 Study &amp; Writing Skills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7784B2-DBF7-4FEF-BAF4-506AB5D0A671}"/>
              </a:ext>
            </a:extLst>
          </p:cNvPr>
          <p:cNvSpPr txBox="1"/>
          <p:nvPr/>
        </p:nvSpPr>
        <p:spPr>
          <a:xfrm>
            <a:off x="795131" y="702366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Think!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E1B433-A313-4BC6-BE69-70878A4EDD36}"/>
              </a:ext>
            </a:extLst>
          </p:cNvPr>
          <p:cNvSpPr txBox="1"/>
          <p:nvPr/>
        </p:nvSpPr>
        <p:spPr>
          <a:xfrm>
            <a:off x="2783785" y="1877109"/>
            <a:ext cx="42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 What is punctuation?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977406-A287-415A-9B9C-F51F0745CCB2}"/>
              </a:ext>
            </a:extLst>
          </p:cNvPr>
          <p:cNvSpPr txBox="1"/>
          <p:nvPr/>
        </p:nvSpPr>
        <p:spPr>
          <a:xfrm>
            <a:off x="3228975" y="3458242"/>
            <a:ext cx="845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Punctuation means the use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of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full 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stops, capital letters and commas.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9EB36B5-E37D-4E89-8C81-7092307DD3EE}"/>
              </a:ext>
            </a:extLst>
          </p:cNvPr>
          <p:cNvSpPr/>
          <p:nvPr/>
        </p:nvSpPr>
        <p:spPr>
          <a:xfrm>
            <a:off x="9395790" y="305829"/>
            <a:ext cx="2544419" cy="1108026"/>
          </a:xfrm>
          <a:prstGeom prst="wedgeEllipseCallout">
            <a:avLst>
              <a:gd name="adj1" fmla="val -31046"/>
              <a:gd name="adj2" fmla="val 82832"/>
            </a:avLst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Corrections in white</a:t>
            </a:r>
          </a:p>
        </p:txBody>
      </p:sp>
    </p:spTree>
    <p:extLst>
      <p:ext uri="{BB962C8B-B14F-4D97-AF65-F5344CB8AC3E}">
        <p14:creationId xmlns:p14="http://schemas.microsoft.com/office/powerpoint/2010/main" val="161559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3126</TotalTime>
  <Words>1518</Words>
  <Application>Microsoft Office PowerPoint</Application>
  <PresentationFormat>Widescreen</PresentationFormat>
  <Paragraphs>220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BABEL Unicode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Ebrahim Alqahtan</cp:lastModifiedBy>
  <cp:revision>54</cp:revision>
  <dcterms:created xsi:type="dcterms:W3CDTF">2020-03-04T10:47:58Z</dcterms:created>
  <dcterms:modified xsi:type="dcterms:W3CDTF">2020-09-05T19:50:18Z</dcterms:modified>
</cp:coreProperties>
</file>