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6" r:id="rId8"/>
    <p:sldId id="267" r:id="rId9"/>
    <p:sldId id="268" r:id="rId10"/>
    <p:sldId id="269" r:id="rId11"/>
    <p:sldId id="264" r:id="rId12"/>
    <p:sldId id="270" r:id="rId13"/>
    <p:sldId id="271" r:id="rId14"/>
    <p:sldId id="272" r:id="rId15"/>
    <p:sldId id="263" r:id="rId16"/>
    <p:sldId id="265"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BBF7DD-4EC2-4552-AD08-4FDD5738C5A1}"/>
              </a:ext>
            </a:extLst>
          </p:cNvPr>
          <p:cNvSpPr txBox="1"/>
          <p:nvPr/>
        </p:nvSpPr>
        <p:spPr>
          <a:xfrm>
            <a:off x="2199861" y="2570922"/>
            <a:ext cx="8242852" cy="2826306"/>
          </a:xfrm>
          <a:prstGeom prst="flowChartAlternateProcess">
            <a:avLst/>
          </a:prstGeom>
          <a:no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latin typeface="Century Gothic" panose="020B0502020202020204" pitchFamily="34" charset="0"/>
              </a:rPr>
              <a:t>Eng101</a:t>
            </a:r>
          </a:p>
          <a:p>
            <a:pPr algn="ctr"/>
            <a:r>
              <a:rPr lang="en-US" sz="3200" b="1" dirty="0">
                <a:latin typeface="Century Gothic" panose="020B0502020202020204" pitchFamily="34" charset="0"/>
              </a:rPr>
              <a:t>New Language Leader Level 1</a:t>
            </a:r>
          </a:p>
          <a:p>
            <a:pPr algn="ctr"/>
            <a:r>
              <a:rPr lang="en-US" sz="3200" b="1" dirty="0">
                <a:latin typeface="Century Gothic" panose="020B0502020202020204" pitchFamily="34" charset="0"/>
              </a:rPr>
              <a:t>First Semester / 1</a:t>
            </a:r>
            <a:r>
              <a:rPr lang="en-US" sz="3200" b="1" baseline="30000" dirty="0">
                <a:latin typeface="Century Gothic" panose="020B0502020202020204" pitchFamily="34" charset="0"/>
              </a:rPr>
              <a:t>st</a:t>
            </a:r>
            <a:r>
              <a:rPr lang="en-US" sz="3200" b="1" dirty="0">
                <a:latin typeface="Century Gothic" panose="020B0502020202020204" pitchFamily="34" charset="0"/>
              </a:rPr>
              <a:t> Secondary</a:t>
            </a:r>
          </a:p>
          <a:p>
            <a:pPr algn="ctr"/>
            <a:r>
              <a:rPr lang="en-US" sz="3200" dirty="0">
                <a:latin typeface="Century Gothic" panose="020B0502020202020204" pitchFamily="34" charset="0"/>
              </a:rPr>
              <a:t>Unit 3 Lesson 2</a:t>
            </a:r>
          </a:p>
          <a:p>
            <a:pPr algn="ctr"/>
            <a:r>
              <a:rPr lang="en-US" sz="3200" b="1" dirty="0">
                <a:effectLst>
                  <a:outerShdw blurRad="38100" dist="38100" dir="2700000" algn="tl">
                    <a:srgbClr val="000000">
                      <a:alpha val="43137"/>
                    </a:srgbClr>
                  </a:outerShdw>
                </a:effectLst>
                <a:latin typeface="Century Gothic" panose="020B0502020202020204" pitchFamily="34" charset="0"/>
              </a:rPr>
              <a:t>World News</a:t>
            </a:r>
          </a:p>
        </p:txBody>
      </p:sp>
    </p:spTree>
    <p:extLst>
      <p:ext uri="{BB962C8B-B14F-4D97-AF65-F5344CB8AC3E}">
        <p14:creationId xmlns:p14="http://schemas.microsoft.com/office/powerpoint/2010/main" val="325545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B05A08-F0FA-4763-A1BB-BE358CF84FB5}"/>
              </a:ext>
            </a:extLst>
          </p:cNvPr>
          <p:cNvSpPr/>
          <p:nvPr/>
        </p:nvSpPr>
        <p:spPr>
          <a:xfrm>
            <a:off x="163578" y="6491116"/>
            <a:ext cx="4950394" cy="261610"/>
          </a:xfrm>
          <a:prstGeom prst="rect">
            <a:avLst/>
          </a:prstGeom>
        </p:spPr>
        <p:txBody>
          <a:bodyPr wrap="none">
            <a:spAutoFit/>
          </a:bodyPr>
          <a:lstStyle/>
          <a:p>
            <a:r>
              <a:rPr lang="en-GB" sz="1100" dirty="0">
                <a:effectLst>
                  <a:outerShdw blurRad="38100" dist="38100" dir="2700000" algn="tl">
                    <a:srgbClr val="000000">
                      <a:alpha val="43137"/>
                    </a:srgbClr>
                  </a:outerShdw>
                </a:effectLst>
                <a:latin typeface="Century Gothic" panose="020B0502020202020204" pitchFamily="34" charset="0"/>
                <a:cs typeface="Sultan bold" pitchFamily="2" charset="-78"/>
              </a:rPr>
              <a:t>Eng101 	New Language Leader Level 1 	3.2  World News</a:t>
            </a:r>
          </a:p>
        </p:txBody>
      </p:sp>
      <p:sp>
        <p:nvSpPr>
          <p:cNvPr id="3" name="Rectangle 2">
            <a:extLst>
              <a:ext uri="{FF2B5EF4-FFF2-40B4-BE49-F238E27FC236}">
                <a16:creationId xmlns:a16="http://schemas.microsoft.com/office/drawing/2014/main" id="{3B94179B-150B-4CE1-8913-5B8FE6950743}"/>
              </a:ext>
            </a:extLst>
          </p:cNvPr>
          <p:cNvSpPr/>
          <p:nvPr/>
        </p:nvSpPr>
        <p:spPr>
          <a:xfrm>
            <a:off x="860945" y="1308399"/>
            <a:ext cx="10835185" cy="1570366"/>
          </a:xfrm>
          <a:prstGeom prst="rect">
            <a:avLst/>
          </a:prstGeom>
        </p:spPr>
        <p:txBody>
          <a:bodyPr wrap="square">
            <a:spAutoFit/>
          </a:bodyPr>
          <a:lstStyle/>
          <a:p>
            <a:pPr>
              <a:lnSpc>
                <a:spcPct val="107000"/>
              </a:lnSpc>
              <a:spcAft>
                <a:spcPts val="800"/>
              </a:spcAft>
            </a:pPr>
            <a:r>
              <a:rPr lang="en-GB" b="1" dirty="0">
                <a:latin typeface="Century Gothic" panose="020B0502020202020204" pitchFamily="34" charset="0"/>
                <a:ea typeface="Calibri" panose="020F0502020204030204" pitchFamily="34" charset="0"/>
                <a:cs typeface="Arial" panose="020B0604020202020204" pitchFamily="34" charset="0"/>
              </a:rPr>
              <a:t>art 	artist 		blogger 		blogging 		journalism </a:t>
            </a:r>
            <a:endParaRPr lang="en-GB" sz="16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Century Gothic" panose="020B0502020202020204" pitchFamily="34" charset="0"/>
                <a:ea typeface="Calibri" panose="020F0502020204030204" pitchFamily="34" charset="0"/>
                <a:cs typeface="Arial" panose="020B0604020202020204" pitchFamily="34" charset="0"/>
              </a:rPr>
              <a:t>journalist 	photographer 		photography 		politician 	teaching</a:t>
            </a:r>
            <a:endParaRPr lang="en-GB" sz="16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Century Gothic" panose="020B0502020202020204" pitchFamily="34" charset="0"/>
                <a:ea typeface="Calibri" panose="020F0502020204030204" pitchFamily="34" charset="0"/>
                <a:cs typeface="Arial" panose="020B0604020202020204" pitchFamily="34" charset="0"/>
              </a:rPr>
              <a:t>politics 		psychologist 		psychology 		reporter 	writer</a:t>
            </a:r>
            <a:endParaRPr lang="en-GB" sz="16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Century Gothic" panose="020B0502020202020204" pitchFamily="34" charset="0"/>
                <a:ea typeface="Calibri" panose="020F0502020204030204" pitchFamily="34" charset="0"/>
                <a:cs typeface="Arial" panose="020B0604020202020204" pitchFamily="34" charset="0"/>
              </a:rPr>
              <a:t>reporting 		scientist 		science 	musician 	architecture </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72CF8E5B-74BC-4B2A-B308-99F8D6D664A7}"/>
              </a:ext>
            </a:extLst>
          </p:cNvPr>
          <p:cNvSpPr txBox="1"/>
          <p:nvPr/>
        </p:nvSpPr>
        <p:spPr>
          <a:xfrm>
            <a:off x="723332" y="647315"/>
            <a:ext cx="9680855" cy="369332"/>
          </a:xfrm>
          <a:prstGeom prst="rect">
            <a:avLst/>
          </a:prstGeom>
          <a:noFill/>
        </p:spPr>
        <p:txBody>
          <a:bodyPr wrap="none" rtlCol="0">
            <a:spAutoFit/>
          </a:bodyPr>
          <a:lstStyle/>
          <a:p>
            <a:r>
              <a:rPr lang="en-US" b="1" dirty="0">
                <a:solidFill>
                  <a:srgbClr val="FF0000"/>
                </a:solidFill>
                <a:latin typeface="Century Gothic" panose="020B0502020202020204" pitchFamily="34" charset="0"/>
              </a:rPr>
              <a:t>Put the words between brackets into the following table according to the categories.</a:t>
            </a:r>
            <a:endParaRPr lang="en-GB" b="1" dirty="0">
              <a:solidFill>
                <a:srgbClr val="FF0000"/>
              </a:solidFill>
              <a:latin typeface="Century Gothic" panose="020B0502020202020204" pitchFamily="34" charset="0"/>
            </a:endParaRPr>
          </a:p>
        </p:txBody>
      </p:sp>
      <p:graphicFrame>
        <p:nvGraphicFramePr>
          <p:cNvPr id="5" name="Table 5">
            <a:extLst>
              <a:ext uri="{FF2B5EF4-FFF2-40B4-BE49-F238E27FC236}">
                <a16:creationId xmlns:a16="http://schemas.microsoft.com/office/drawing/2014/main" id="{486BC392-FC2C-426E-98B4-AC19C1F4577D}"/>
              </a:ext>
            </a:extLst>
          </p:cNvPr>
          <p:cNvGraphicFramePr>
            <a:graphicFrameLocks noGrp="1"/>
          </p:cNvGraphicFramePr>
          <p:nvPr>
            <p:extLst>
              <p:ext uri="{D42A27DB-BD31-4B8C-83A1-F6EECF244321}">
                <p14:modId xmlns:p14="http://schemas.microsoft.com/office/powerpoint/2010/main" val="718556460"/>
              </p:ext>
            </p:extLst>
          </p:nvPr>
        </p:nvGraphicFramePr>
        <p:xfrm>
          <a:off x="2032000" y="3429000"/>
          <a:ext cx="8128000" cy="231199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22876424"/>
                    </a:ext>
                  </a:extLst>
                </a:gridCol>
                <a:gridCol w="4064000">
                  <a:extLst>
                    <a:ext uri="{9D8B030D-6E8A-4147-A177-3AD203B41FA5}">
                      <a16:colId xmlns:a16="http://schemas.microsoft.com/office/drawing/2014/main" val="1130776916"/>
                    </a:ext>
                  </a:extLst>
                </a:gridCol>
              </a:tblGrid>
              <a:tr h="651681">
                <a:tc>
                  <a:txBody>
                    <a:bodyPr/>
                    <a:lstStyle/>
                    <a:p>
                      <a:r>
                        <a:rPr lang="en-US" sz="2000" dirty="0">
                          <a:latin typeface="Century Gothic" panose="020B0502020202020204" pitchFamily="34" charset="0"/>
                        </a:rPr>
                        <a:t>Person</a:t>
                      </a:r>
                      <a:endParaRPr lang="en-GB" sz="2000" dirty="0">
                        <a:latin typeface="Century Gothic" panose="020B0502020202020204" pitchFamily="34" charset="0"/>
                      </a:endParaRPr>
                    </a:p>
                  </a:txBody>
                  <a:tcPr/>
                </a:tc>
                <a:tc>
                  <a:txBody>
                    <a:bodyPr/>
                    <a:lstStyle/>
                    <a:p>
                      <a:r>
                        <a:rPr lang="en-US" sz="2000" dirty="0">
                          <a:latin typeface="Century Gothic" panose="020B0502020202020204" pitchFamily="34" charset="0"/>
                        </a:rPr>
                        <a:t>Job / subject</a:t>
                      </a:r>
                      <a:endParaRPr lang="en-GB" sz="2000" dirty="0">
                        <a:latin typeface="Century Gothic" panose="020B0502020202020204" pitchFamily="34" charset="0"/>
                      </a:endParaRPr>
                    </a:p>
                  </a:txBody>
                  <a:tcPr/>
                </a:tc>
                <a:extLst>
                  <a:ext uri="{0D108BD9-81ED-4DB2-BD59-A6C34878D82A}">
                    <a16:rowId xmlns:a16="http://schemas.microsoft.com/office/drawing/2014/main" val="3631393160"/>
                  </a:ext>
                </a:extLst>
              </a:tr>
              <a:tr h="1660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extLst>
                  <a:ext uri="{0D108BD9-81ED-4DB2-BD59-A6C34878D82A}">
                    <a16:rowId xmlns:a16="http://schemas.microsoft.com/office/drawing/2014/main" val="2306009365"/>
                  </a:ext>
                </a:extLst>
              </a:tr>
            </a:tbl>
          </a:graphicData>
        </a:graphic>
      </p:graphicFrame>
      <p:sp>
        <p:nvSpPr>
          <p:cNvPr id="7" name="Double Bracket 6">
            <a:extLst>
              <a:ext uri="{FF2B5EF4-FFF2-40B4-BE49-F238E27FC236}">
                <a16:creationId xmlns:a16="http://schemas.microsoft.com/office/drawing/2014/main" id="{B24404DF-7CA0-4659-BFC6-5AC3E39C6522}"/>
              </a:ext>
            </a:extLst>
          </p:cNvPr>
          <p:cNvSpPr/>
          <p:nvPr/>
        </p:nvSpPr>
        <p:spPr>
          <a:xfrm>
            <a:off x="495870" y="1241803"/>
            <a:ext cx="11336740" cy="1699089"/>
          </a:xfrm>
          <a:prstGeom prst="bracketPair">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b="1"/>
          </a:p>
        </p:txBody>
      </p:sp>
      <p:sp>
        <p:nvSpPr>
          <p:cNvPr id="8" name="TextBox 7">
            <a:extLst>
              <a:ext uri="{FF2B5EF4-FFF2-40B4-BE49-F238E27FC236}">
                <a16:creationId xmlns:a16="http://schemas.microsoft.com/office/drawing/2014/main" id="{7540455D-70D2-4565-B3CC-3C00C2F34C4E}"/>
              </a:ext>
            </a:extLst>
          </p:cNvPr>
          <p:cNvSpPr txBox="1"/>
          <p:nvPr/>
        </p:nvSpPr>
        <p:spPr>
          <a:xfrm>
            <a:off x="2261001" y="4130899"/>
            <a:ext cx="3302758" cy="1323439"/>
          </a:xfrm>
          <a:prstGeom prst="rect">
            <a:avLst/>
          </a:prstGeom>
          <a:noFill/>
        </p:spPr>
        <p:txBody>
          <a:bodyPr wrap="square" rtlCol="0">
            <a:spAutoFit/>
          </a:bodyPr>
          <a:lstStyle/>
          <a:p>
            <a:pPr algn="ctr"/>
            <a:r>
              <a:rPr lang="en-US" sz="2000" b="1" dirty="0">
                <a:solidFill>
                  <a:schemeClr val="dk1"/>
                </a:solidFill>
                <a:latin typeface="Century Gothic" panose="020B0502020202020204" pitchFamily="34" charset="0"/>
              </a:rPr>
              <a:t>artist, blogger, journalist, photographer, politician, psychologist, reporter, </a:t>
            </a:r>
            <a:r>
              <a:rPr lang="en-GB" sz="2000" b="1" dirty="0">
                <a:latin typeface="Century Gothic" panose="020B0502020202020204" pitchFamily="34" charset="0"/>
                <a:ea typeface="Calibri" panose="020F0502020204030204" pitchFamily="34" charset="0"/>
                <a:cs typeface="Arial" panose="020B0604020202020204" pitchFamily="34" charset="0"/>
              </a:rPr>
              <a:t>writer</a:t>
            </a:r>
            <a:r>
              <a:rPr lang="en-US" sz="2000" b="1" dirty="0">
                <a:solidFill>
                  <a:schemeClr val="dk1"/>
                </a:solidFill>
                <a:latin typeface="Century Gothic" panose="020B0502020202020204" pitchFamily="34" charset="0"/>
              </a:rPr>
              <a:t>, scientist, </a:t>
            </a:r>
            <a:r>
              <a:rPr lang="en-GB" sz="2000" b="1" dirty="0">
                <a:latin typeface="Century Gothic" panose="020B0502020202020204" pitchFamily="34" charset="0"/>
                <a:ea typeface="Calibri" panose="020F0502020204030204" pitchFamily="34" charset="0"/>
                <a:cs typeface="Arial" panose="020B0604020202020204" pitchFamily="34" charset="0"/>
              </a:rPr>
              <a:t>musician </a:t>
            </a:r>
            <a:endParaRPr lang="en-GB" sz="2000" b="1" dirty="0">
              <a:latin typeface="Century Gothic" panose="020B0502020202020204" pitchFamily="34" charset="0"/>
            </a:endParaRPr>
          </a:p>
        </p:txBody>
      </p:sp>
      <p:sp>
        <p:nvSpPr>
          <p:cNvPr id="9" name="Rectangle 8">
            <a:extLst>
              <a:ext uri="{FF2B5EF4-FFF2-40B4-BE49-F238E27FC236}">
                <a16:creationId xmlns:a16="http://schemas.microsoft.com/office/drawing/2014/main" id="{7425B092-0B4D-4F72-8E70-39953CC9B7AC}"/>
              </a:ext>
            </a:extLst>
          </p:cNvPr>
          <p:cNvSpPr/>
          <p:nvPr/>
        </p:nvSpPr>
        <p:spPr>
          <a:xfrm>
            <a:off x="6278537" y="4109782"/>
            <a:ext cx="3448334" cy="1631216"/>
          </a:xfrm>
          <a:prstGeom prst="rect">
            <a:avLst/>
          </a:prstGeom>
        </p:spPr>
        <p:txBody>
          <a:bodyPr wrap="square">
            <a:spAutoFit/>
          </a:bodyPr>
          <a:lstStyle/>
          <a:p>
            <a:pPr algn="ctr"/>
            <a:r>
              <a:rPr lang="en-GB" sz="2000" b="1" dirty="0">
                <a:latin typeface="Century Gothic" panose="020B0502020202020204" pitchFamily="34" charset="0"/>
              </a:rPr>
              <a:t>art, blogging, journalism, photography, </a:t>
            </a:r>
            <a:r>
              <a:rPr lang="en-GB" sz="2000" b="1" dirty="0">
                <a:latin typeface="Century Gothic" panose="020B0502020202020204" pitchFamily="34" charset="0"/>
                <a:ea typeface="Calibri" panose="020F0502020204030204" pitchFamily="34" charset="0"/>
                <a:cs typeface="Arial" panose="020B0604020202020204" pitchFamily="34" charset="0"/>
              </a:rPr>
              <a:t>teaching, </a:t>
            </a:r>
            <a:r>
              <a:rPr lang="en-GB" sz="2000" b="1" dirty="0">
                <a:latin typeface="Century Gothic" panose="020B0502020202020204" pitchFamily="34" charset="0"/>
              </a:rPr>
              <a:t>politics, psychology, reporting, science, </a:t>
            </a:r>
            <a:r>
              <a:rPr lang="en-GB" sz="2000" b="1" dirty="0">
                <a:latin typeface="Century Gothic" panose="020B0502020202020204" pitchFamily="34" charset="0"/>
                <a:ea typeface="Calibri" panose="020F0502020204030204" pitchFamily="34" charset="0"/>
                <a:cs typeface="Arial" panose="020B0604020202020204" pitchFamily="34" charset="0"/>
              </a:rPr>
              <a:t>architecture </a:t>
            </a:r>
            <a:endParaRPr lang="en-GB" sz="2000" b="1" dirty="0">
              <a:latin typeface="Century Gothic" panose="020B0502020202020204" pitchFamily="34" charset="0"/>
            </a:endParaRPr>
          </a:p>
        </p:txBody>
      </p:sp>
    </p:spTree>
    <p:extLst>
      <p:ext uri="{BB962C8B-B14F-4D97-AF65-F5344CB8AC3E}">
        <p14:creationId xmlns:p14="http://schemas.microsoft.com/office/powerpoint/2010/main" val="31302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445D8C-B217-49A6-809E-DEAB769D0E7B}"/>
              </a:ext>
            </a:extLst>
          </p:cNvPr>
          <p:cNvSpPr/>
          <p:nvPr/>
        </p:nvSpPr>
        <p:spPr>
          <a:xfrm>
            <a:off x="163578" y="6491116"/>
            <a:ext cx="4950394" cy="261610"/>
          </a:xfrm>
          <a:prstGeom prst="rect">
            <a:avLst/>
          </a:prstGeom>
        </p:spPr>
        <p:txBody>
          <a:bodyPr wrap="none">
            <a:spAutoFit/>
          </a:bodyPr>
          <a:lstStyle/>
          <a:p>
            <a:r>
              <a:rPr lang="en-GB" sz="1100" dirty="0">
                <a:effectLst>
                  <a:outerShdw blurRad="38100" dist="38100" dir="2700000" algn="tl">
                    <a:srgbClr val="000000">
                      <a:alpha val="43137"/>
                    </a:srgbClr>
                  </a:outerShdw>
                </a:effectLst>
                <a:latin typeface="Century Gothic" panose="020B0502020202020204" pitchFamily="34" charset="0"/>
                <a:cs typeface="Sultan bold" pitchFamily="2" charset="-78"/>
              </a:rPr>
              <a:t>Eng101 	New Language Leader Level 1 	3.2  World News</a:t>
            </a:r>
          </a:p>
        </p:txBody>
      </p:sp>
      <p:sp>
        <p:nvSpPr>
          <p:cNvPr id="3" name="TextBox 2">
            <a:extLst>
              <a:ext uri="{FF2B5EF4-FFF2-40B4-BE49-F238E27FC236}">
                <a16:creationId xmlns:a16="http://schemas.microsoft.com/office/drawing/2014/main" id="{4EE52F8D-BB1D-462A-BA77-2796107C1768}"/>
              </a:ext>
            </a:extLst>
          </p:cNvPr>
          <p:cNvSpPr txBox="1"/>
          <p:nvPr/>
        </p:nvSpPr>
        <p:spPr>
          <a:xfrm>
            <a:off x="472797" y="424069"/>
            <a:ext cx="2813591"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latin typeface="Century Gothic" panose="020B0502020202020204" pitchFamily="34" charset="0"/>
              </a:rPr>
              <a:t>Relative Pronouns</a:t>
            </a:r>
          </a:p>
        </p:txBody>
      </p:sp>
      <p:sp>
        <p:nvSpPr>
          <p:cNvPr id="4" name="TextBox 3">
            <a:extLst>
              <a:ext uri="{FF2B5EF4-FFF2-40B4-BE49-F238E27FC236}">
                <a16:creationId xmlns:a16="http://schemas.microsoft.com/office/drawing/2014/main" id="{94655FA6-7DAA-43CA-9708-E8E5D9F00457}"/>
              </a:ext>
            </a:extLst>
          </p:cNvPr>
          <p:cNvSpPr txBox="1"/>
          <p:nvPr/>
        </p:nvSpPr>
        <p:spPr>
          <a:xfrm>
            <a:off x="1046922" y="1192696"/>
            <a:ext cx="10376452" cy="707886"/>
          </a:xfrm>
          <a:prstGeom prst="rect">
            <a:avLst/>
          </a:prstGeom>
          <a:noFill/>
        </p:spPr>
        <p:txBody>
          <a:bodyPr wrap="square" rtlCol="0">
            <a:spAutoFit/>
          </a:bodyPr>
          <a:lstStyle/>
          <a:p>
            <a:r>
              <a:rPr lang="en-US" sz="2000" b="1" i="1" dirty="0">
                <a:solidFill>
                  <a:srgbClr val="FF0000"/>
                </a:solidFill>
                <a:latin typeface="Century Gothic" panose="020B0502020202020204" pitchFamily="34" charset="0"/>
              </a:rPr>
              <a:t>A sentence can have two pieces of information and we use relative pronouns to connect the information together.</a:t>
            </a:r>
          </a:p>
        </p:txBody>
      </p:sp>
      <p:sp>
        <p:nvSpPr>
          <p:cNvPr id="5" name="TextBox 4">
            <a:extLst>
              <a:ext uri="{FF2B5EF4-FFF2-40B4-BE49-F238E27FC236}">
                <a16:creationId xmlns:a16="http://schemas.microsoft.com/office/drawing/2014/main" id="{632338CF-72D1-487D-909A-8A7B5728E91B}"/>
              </a:ext>
            </a:extLst>
          </p:cNvPr>
          <p:cNvSpPr txBox="1"/>
          <p:nvPr/>
        </p:nvSpPr>
        <p:spPr>
          <a:xfrm>
            <a:off x="1567071" y="2207544"/>
            <a:ext cx="2815194" cy="400110"/>
          </a:xfrm>
          <a:prstGeom prst="rect">
            <a:avLst/>
          </a:prstGeom>
          <a:noFill/>
        </p:spPr>
        <p:txBody>
          <a:bodyPr wrap="none" rtlCol="0">
            <a:spAutoFit/>
          </a:bodyPr>
          <a:lstStyle/>
          <a:p>
            <a:r>
              <a:rPr lang="en-US" sz="2000" b="1" dirty="0">
                <a:solidFill>
                  <a:srgbClr val="0070C0"/>
                </a:solidFill>
                <a:latin typeface="Century Gothic" panose="020B0502020202020204" pitchFamily="34" charset="0"/>
              </a:rPr>
              <a:t>Look at the example:</a:t>
            </a:r>
          </a:p>
        </p:txBody>
      </p:sp>
      <p:sp>
        <p:nvSpPr>
          <p:cNvPr id="6" name="TextBox 5">
            <a:extLst>
              <a:ext uri="{FF2B5EF4-FFF2-40B4-BE49-F238E27FC236}">
                <a16:creationId xmlns:a16="http://schemas.microsoft.com/office/drawing/2014/main" id="{69E70806-4D5C-420F-81A6-584480FC2274}"/>
              </a:ext>
            </a:extLst>
          </p:cNvPr>
          <p:cNvSpPr txBox="1"/>
          <p:nvPr/>
        </p:nvSpPr>
        <p:spPr>
          <a:xfrm>
            <a:off x="1869522" y="3103649"/>
            <a:ext cx="9409948" cy="400110"/>
          </a:xfrm>
          <a:prstGeom prst="rect">
            <a:avLst/>
          </a:prstGeom>
          <a:noFill/>
        </p:spPr>
        <p:txBody>
          <a:bodyPr wrap="none" rtlCol="0">
            <a:spAutoFit/>
          </a:bodyPr>
          <a:lstStyle/>
          <a:p>
            <a:r>
              <a:rPr lang="en-US" sz="2000" b="1" dirty="0">
                <a:latin typeface="Century Gothic" panose="020B0502020202020204" pitchFamily="34" charset="0"/>
              </a:rPr>
              <a:t>The novelist is an experienced writer who provides us with amazing novels.</a:t>
            </a:r>
          </a:p>
        </p:txBody>
      </p:sp>
      <p:sp>
        <p:nvSpPr>
          <p:cNvPr id="7" name="TextBox 6">
            <a:extLst>
              <a:ext uri="{FF2B5EF4-FFF2-40B4-BE49-F238E27FC236}">
                <a16:creationId xmlns:a16="http://schemas.microsoft.com/office/drawing/2014/main" id="{C48EC5B1-22A0-403F-9F38-26FFBFA3DC99}"/>
              </a:ext>
            </a:extLst>
          </p:cNvPr>
          <p:cNvSpPr txBox="1"/>
          <p:nvPr/>
        </p:nvSpPr>
        <p:spPr>
          <a:xfrm>
            <a:off x="3680602" y="3999754"/>
            <a:ext cx="5689378" cy="1323439"/>
          </a:xfrm>
          <a:prstGeom prst="rect">
            <a:avLst/>
          </a:prstGeom>
          <a:noFill/>
        </p:spPr>
        <p:txBody>
          <a:bodyPr wrap="none" rtlCol="0">
            <a:spAutoFit/>
          </a:bodyPr>
          <a:lstStyle/>
          <a:p>
            <a:r>
              <a:rPr lang="en-US" sz="2000" b="1" dirty="0">
                <a:solidFill>
                  <a:srgbClr val="FF0000"/>
                </a:solidFill>
                <a:latin typeface="Century Gothic" panose="020B0502020202020204" pitchFamily="34" charset="0"/>
              </a:rPr>
              <a:t>The sentence tells us that:</a:t>
            </a:r>
            <a:endParaRPr lang="en-US" sz="2000" b="1" dirty="0">
              <a:latin typeface="Century Gothic" panose="020B0502020202020204" pitchFamily="34" charset="0"/>
            </a:endParaRPr>
          </a:p>
          <a:p>
            <a:r>
              <a:rPr lang="en-US" sz="2000" b="1" dirty="0">
                <a:latin typeface="Century Gothic" panose="020B0502020202020204" pitchFamily="34" charset="0"/>
              </a:rPr>
              <a:t>The novelist is an experienced writer</a:t>
            </a:r>
          </a:p>
          <a:p>
            <a:r>
              <a:rPr lang="en-US" sz="2000" b="1" dirty="0">
                <a:solidFill>
                  <a:srgbClr val="FF0000"/>
                </a:solidFill>
                <a:latin typeface="Century Gothic" panose="020B0502020202020204" pitchFamily="34" charset="0"/>
              </a:rPr>
              <a:t>And </a:t>
            </a:r>
          </a:p>
          <a:p>
            <a:r>
              <a:rPr lang="en-US" sz="2000" b="1" dirty="0">
                <a:latin typeface="Century Gothic" panose="020B0502020202020204" pitchFamily="34" charset="0"/>
              </a:rPr>
              <a:t>The novelist provides us with amazing novels</a:t>
            </a:r>
          </a:p>
        </p:txBody>
      </p:sp>
    </p:spTree>
    <p:extLst>
      <p:ext uri="{BB962C8B-B14F-4D97-AF65-F5344CB8AC3E}">
        <p14:creationId xmlns:p14="http://schemas.microsoft.com/office/powerpoint/2010/main" val="266082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6A4A8E-5A0A-458B-B824-D81122810B5D}"/>
              </a:ext>
            </a:extLst>
          </p:cNvPr>
          <p:cNvSpPr/>
          <p:nvPr/>
        </p:nvSpPr>
        <p:spPr>
          <a:xfrm>
            <a:off x="163578" y="6491116"/>
            <a:ext cx="4950394" cy="261610"/>
          </a:xfrm>
          <a:prstGeom prst="rect">
            <a:avLst/>
          </a:prstGeom>
        </p:spPr>
        <p:txBody>
          <a:bodyPr wrap="none">
            <a:spAutoFit/>
          </a:bodyPr>
          <a:lstStyle/>
          <a:p>
            <a:r>
              <a:rPr lang="en-GB" sz="1100" dirty="0">
                <a:effectLst>
                  <a:outerShdw blurRad="38100" dist="38100" dir="2700000" algn="tl">
                    <a:srgbClr val="000000">
                      <a:alpha val="43137"/>
                    </a:srgbClr>
                  </a:outerShdw>
                </a:effectLst>
                <a:latin typeface="Century Gothic" panose="020B0502020202020204" pitchFamily="34" charset="0"/>
                <a:cs typeface="Sultan bold" pitchFamily="2" charset="-78"/>
              </a:rPr>
              <a:t>Eng101 	New Language Leader Level 1 	3.2  World News</a:t>
            </a:r>
          </a:p>
        </p:txBody>
      </p:sp>
      <p:sp>
        <p:nvSpPr>
          <p:cNvPr id="3" name="Rectangle 2">
            <a:extLst>
              <a:ext uri="{FF2B5EF4-FFF2-40B4-BE49-F238E27FC236}">
                <a16:creationId xmlns:a16="http://schemas.microsoft.com/office/drawing/2014/main" id="{4D256CAB-DEF4-4D22-8729-7D4A2097048F}"/>
              </a:ext>
            </a:extLst>
          </p:cNvPr>
          <p:cNvSpPr/>
          <p:nvPr/>
        </p:nvSpPr>
        <p:spPr>
          <a:xfrm>
            <a:off x="780630" y="814599"/>
            <a:ext cx="9587948" cy="4765792"/>
          </a:xfrm>
          <a:prstGeom prst="rect">
            <a:avLst/>
          </a:prstGeom>
        </p:spPr>
        <p:txBody>
          <a:bodyPr wrap="square">
            <a:spAutoFit/>
          </a:bodyPr>
          <a:lstStyle/>
          <a:p>
            <a:pPr marL="342900" indent="-342900">
              <a:lnSpc>
                <a:spcPct val="107000"/>
              </a:lnSpc>
              <a:spcBef>
                <a:spcPts val="600"/>
              </a:spcBef>
              <a:spcAft>
                <a:spcPts val="800"/>
              </a:spcAft>
              <a:buFont typeface="+mj-lt"/>
              <a:buAutoNum type="arabicPeriod"/>
            </a:pPr>
            <a:r>
              <a:rPr lang="en-GB" b="1" dirty="0">
                <a:latin typeface="Century Gothic" panose="020B0502020202020204" pitchFamily="34" charset="0"/>
                <a:ea typeface="Calibri" panose="020F0502020204030204" pitchFamily="34" charset="0"/>
                <a:cs typeface="Arial" panose="020B0604020202020204" pitchFamily="34" charset="0"/>
              </a:rPr>
              <a:t>With subscribers of over 1.5 billion people, the YouTube channels make  money from advertisements. </a:t>
            </a:r>
          </a:p>
          <a:p>
            <a:pPr marL="342900" indent="-342900">
              <a:lnSpc>
                <a:spcPct val="107000"/>
              </a:lnSpc>
              <a:spcBef>
                <a:spcPts val="600"/>
              </a:spcBef>
              <a:spcAft>
                <a:spcPts val="800"/>
              </a:spcAft>
              <a:buFont typeface="+mj-lt"/>
              <a:buAutoNum type="arabicPeriod"/>
            </a:pPr>
            <a:endParaRPr lang="en-US" b="1" dirty="0">
              <a:latin typeface="Century Gothic" panose="020B0502020202020204" pitchFamily="34" charset="0"/>
              <a:ea typeface="Calibri" panose="020F0502020204030204" pitchFamily="34" charset="0"/>
              <a:cs typeface="Arial" panose="020B0604020202020204" pitchFamily="34" charset="0"/>
            </a:endParaRPr>
          </a:p>
          <a:p>
            <a:pPr marL="342900" indent="-342900">
              <a:lnSpc>
                <a:spcPct val="107000"/>
              </a:lnSpc>
              <a:spcBef>
                <a:spcPts val="600"/>
              </a:spcBef>
              <a:spcAft>
                <a:spcPts val="800"/>
              </a:spcAft>
              <a:buFont typeface="+mj-lt"/>
              <a:buAutoNum type="arabicPeriod"/>
            </a:pPr>
            <a:r>
              <a:rPr lang="en-GB" b="1" dirty="0">
                <a:latin typeface="Century Gothic" panose="020B0502020202020204" pitchFamily="34" charset="0"/>
                <a:ea typeface="Calibri" panose="020F0502020204030204" pitchFamily="34" charset="0"/>
                <a:cs typeface="Arial" panose="020B0604020202020204" pitchFamily="34" charset="0"/>
              </a:rPr>
              <a:t>There are several internet sites that have stories about the pandemic of </a:t>
            </a:r>
            <a:r>
              <a:rPr lang="en-GB" b="1" dirty="0" err="1">
                <a:latin typeface="Century Gothic" panose="020B0502020202020204" pitchFamily="34" charset="0"/>
                <a:ea typeface="Calibri" panose="020F0502020204030204" pitchFamily="34" charset="0"/>
                <a:cs typeface="Arial" panose="020B0604020202020204" pitchFamily="34" charset="0"/>
              </a:rPr>
              <a:t>Covid</a:t>
            </a:r>
            <a:r>
              <a:rPr lang="en-GB" b="1" dirty="0">
                <a:latin typeface="Century Gothic" panose="020B0502020202020204" pitchFamily="34" charset="0"/>
                <a:ea typeface="Calibri" panose="020F0502020204030204" pitchFamily="34" charset="0"/>
                <a:cs typeface="Arial" panose="020B0604020202020204" pitchFamily="34" charset="0"/>
              </a:rPr>
              <a:t> 19. </a:t>
            </a:r>
          </a:p>
          <a:p>
            <a:pPr marL="342900" indent="-342900">
              <a:lnSpc>
                <a:spcPct val="107000"/>
              </a:lnSpc>
              <a:spcBef>
                <a:spcPts val="600"/>
              </a:spcBef>
              <a:spcAft>
                <a:spcPts val="800"/>
              </a:spcAft>
              <a:buFont typeface="+mj-lt"/>
              <a:buAutoNum type="arabicPeriod"/>
            </a:pPr>
            <a:endParaRPr lang="en-US" b="1" dirty="0">
              <a:latin typeface="Century Gothic" panose="020B0502020202020204" pitchFamily="34" charset="0"/>
              <a:ea typeface="Calibri" panose="020F0502020204030204" pitchFamily="34" charset="0"/>
              <a:cs typeface="Arial" panose="020B0604020202020204" pitchFamily="34" charset="0"/>
            </a:endParaRPr>
          </a:p>
          <a:p>
            <a:pPr marL="342900" indent="-342900">
              <a:lnSpc>
                <a:spcPct val="107000"/>
              </a:lnSpc>
              <a:spcBef>
                <a:spcPts val="600"/>
              </a:spcBef>
              <a:spcAft>
                <a:spcPts val="800"/>
              </a:spcAft>
              <a:buFont typeface="+mj-lt"/>
              <a:buAutoNum type="arabicPeriod"/>
            </a:pPr>
            <a:r>
              <a:rPr lang="en-GB" b="1" dirty="0">
                <a:latin typeface="Century Gothic" panose="020B0502020202020204" pitchFamily="34" charset="0"/>
                <a:ea typeface="Calibri" panose="020F0502020204030204" pitchFamily="34" charset="0"/>
                <a:cs typeface="Arial" panose="020B0604020202020204" pitchFamily="34" charset="0"/>
              </a:rPr>
              <a:t>The writers of these fake news are often local people who write the stories for the advertisements. </a:t>
            </a:r>
          </a:p>
          <a:p>
            <a:pPr marL="342900" indent="-342900">
              <a:lnSpc>
                <a:spcPct val="107000"/>
              </a:lnSpc>
              <a:spcBef>
                <a:spcPts val="600"/>
              </a:spcBef>
              <a:spcAft>
                <a:spcPts val="800"/>
              </a:spcAft>
              <a:buFont typeface="+mj-lt"/>
              <a:buAutoNum type="arabicPeriod"/>
            </a:pPr>
            <a:endParaRPr lang="en-US" b="1" dirty="0">
              <a:latin typeface="Century Gothic" panose="020B0502020202020204" pitchFamily="34" charset="0"/>
              <a:ea typeface="Calibri" panose="020F0502020204030204" pitchFamily="34" charset="0"/>
              <a:cs typeface="Arial" panose="020B0604020202020204" pitchFamily="34" charset="0"/>
            </a:endParaRPr>
          </a:p>
          <a:p>
            <a:pPr marL="342900" indent="-342900">
              <a:lnSpc>
                <a:spcPct val="107000"/>
              </a:lnSpc>
              <a:spcBef>
                <a:spcPts val="600"/>
              </a:spcBef>
              <a:spcAft>
                <a:spcPts val="800"/>
              </a:spcAft>
              <a:buFont typeface="+mj-lt"/>
              <a:buAutoNum type="arabicPeriod"/>
            </a:pPr>
            <a:r>
              <a:rPr lang="en-GB" b="1" dirty="0">
                <a:latin typeface="Century Gothic" panose="020B0502020202020204" pitchFamily="34" charset="0"/>
                <a:ea typeface="Calibri" panose="020F0502020204030204" pitchFamily="34" charset="0"/>
                <a:cs typeface="Arial" panose="020B0604020202020204" pitchFamily="34" charset="0"/>
              </a:rPr>
              <a:t>The internet sites that spread fake news usually have one story to tell. </a:t>
            </a:r>
          </a:p>
          <a:p>
            <a:pPr marL="342900" indent="-342900">
              <a:lnSpc>
                <a:spcPct val="107000"/>
              </a:lnSpc>
              <a:spcBef>
                <a:spcPts val="600"/>
              </a:spcBef>
              <a:spcAft>
                <a:spcPts val="800"/>
              </a:spcAft>
              <a:buFont typeface="+mj-lt"/>
              <a:buAutoNum type="arabicPeriod"/>
            </a:pPr>
            <a:endParaRPr lang="en-US" b="1" dirty="0">
              <a:latin typeface="Century Gothic" panose="020B0502020202020204" pitchFamily="34" charset="0"/>
              <a:ea typeface="Calibri" panose="020F0502020204030204" pitchFamily="34" charset="0"/>
              <a:cs typeface="Arial" panose="020B0604020202020204" pitchFamily="34" charset="0"/>
            </a:endParaRPr>
          </a:p>
          <a:p>
            <a:pPr marL="342900" indent="-342900">
              <a:lnSpc>
                <a:spcPct val="107000"/>
              </a:lnSpc>
              <a:spcBef>
                <a:spcPts val="600"/>
              </a:spcBef>
              <a:spcAft>
                <a:spcPts val="800"/>
              </a:spcAft>
              <a:buFont typeface="+mj-lt"/>
              <a:buAutoNum type="arabicPeriod"/>
            </a:pPr>
            <a:r>
              <a:rPr lang="en-GB" b="1" dirty="0">
                <a:latin typeface="Century Gothic" panose="020B0502020202020204" pitchFamily="34" charset="0"/>
                <a:ea typeface="Calibri" panose="020F0502020204030204" pitchFamily="34" charset="0"/>
                <a:cs typeface="Arial" panose="020B0604020202020204" pitchFamily="34" charset="0"/>
              </a:rPr>
              <a:t>Social medias, which are often free, can easily spread rumours. </a:t>
            </a:r>
            <a:endParaRPr lang="en-US" b="1" dirty="0">
              <a:effectLst/>
              <a:latin typeface="Century Gothic" panose="020B0502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413EDF46-F564-476F-A437-3451AB36B507}"/>
              </a:ext>
            </a:extLst>
          </p:cNvPr>
          <p:cNvSpPr txBox="1"/>
          <p:nvPr/>
        </p:nvSpPr>
        <p:spPr>
          <a:xfrm>
            <a:off x="186324" y="172598"/>
            <a:ext cx="6085320" cy="369332"/>
          </a:xfrm>
          <a:prstGeom prst="rect">
            <a:avLst/>
          </a:prstGeom>
          <a:noFill/>
        </p:spPr>
        <p:txBody>
          <a:bodyPr wrap="none" rtlCol="0">
            <a:spAutoFit/>
          </a:bodyPr>
          <a:lstStyle/>
          <a:p>
            <a:r>
              <a:rPr lang="en-US" b="1" dirty="0">
                <a:solidFill>
                  <a:srgbClr val="FF0000"/>
                </a:solidFill>
                <a:latin typeface="Century Gothic" panose="020B0502020202020204" pitchFamily="34" charset="0"/>
              </a:rPr>
              <a:t>Find the two pieces of information in each sentence.</a:t>
            </a:r>
          </a:p>
        </p:txBody>
      </p:sp>
      <p:sp>
        <p:nvSpPr>
          <p:cNvPr id="6" name="Rectangle 5">
            <a:extLst>
              <a:ext uri="{FF2B5EF4-FFF2-40B4-BE49-F238E27FC236}">
                <a16:creationId xmlns:a16="http://schemas.microsoft.com/office/drawing/2014/main" id="{23332067-728A-4C1B-BA38-4A3A7A154423}"/>
              </a:ext>
            </a:extLst>
          </p:cNvPr>
          <p:cNvSpPr/>
          <p:nvPr/>
        </p:nvSpPr>
        <p:spPr>
          <a:xfrm>
            <a:off x="2339975" y="5669664"/>
            <a:ext cx="4682959" cy="662233"/>
          </a:xfrm>
          <a:prstGeom prst="rect">
            <a:avLst/>
          </a:prstGeom>
        </p:spPr>
        <p:txBody>
          <a:bodyPr wrap="square">
            <a:spAutoFit/>
          </a:bodyPr>
          <a:lstStyle/>
          <a:p>
            <a:pPr>
              <a:lnSpc>
                <a:spcPct val="107000"/>
              </a:lnSpc>
            </a:pPr>
            <a:r>
              <a:rPr lang="en-GB" b="1" i="1" dirty="0">
                <a:solidFill>
                  <a:srgbClr val="0070C0"/>
                </a:solidFill>
                <a:latin typeface="Century Gothic" panose="020B0502020202020204" pitchFamily="34" charset="0"/>
                <a:ea typeface="Calibri" panose="020F0502020204030204" pitchFamily="34" charset="0"/>
                <a:cs typeface="Arial" panose="020B0604020202020204" pitchFamily="34" charset="0"/>
              </a:rPr>
              <a:t>Social medias are often free</a:t>
            </a:r>
          </a:p>
          <a:p>
            <a:pPr>
              <a:lnSpc>
                <a:spcPct val="107000"/>
              </a:lnSpc>
            </a:pPr>
            <a:r>
              <a:rPr lang="en-GB" b="1" i="1" dirty="0">
                <a:solidFill>
                  <a:srgbClr val="0070C0"/>
                </a:solidFill>
                <a:latin typeface="Century Gothic" panose="020B0502020202020204" pitchFamily="34" charset="0"/>
                <a:ea typeface="Calibri" panose="020F0502020204030204" pitchFamily="34" charset="0"/>
                <a:cs typeface="Arial" panose="020B0604020202020204" pitchFamily="34" charset="0"/>
              </a:rPr>
              <a:t>They can easily spread rumours. </a:t>
            </a:r>
            <a:endParaRPr lang="en-US" b="1" i="1" dirty="0">
              <a:solidFill>
                <a:srgbClr val="0070C0"/>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BFF5DEA-074A-4C44-91BE-288710B89D44}"/>
              </a:ext>
            </a:extLst>
          </p:cNvPr>
          <p:cNvSpPr/>
          <p:nvPr/>
        </p:nvSpPr>
        <p:spPr>
          <a:xfrm>
            <a:off x="2339975" y="4611421"/>
            <a:ext cx="6096000" cy="662233"/>
          </a:xfrm>
          <a:prstGeom prst="rect">
            <a:avLst/>
          </a:prstGeom>
        </p:spPr>
        <p:txBody>
          <a:bodyPr>
            <a:spAutoFit/>
          </a:bodyPr>
          <a:lstStyle/>
          <a:p>
            <a:pPr>
              <a:lnSpc>
                <a:spcPct val="107000"/>
              </a:lnSpc>
            </a:pPr>
            <a:r>
              <a:rPr lang="en-GB" b="1" i="1" dirty="0">
                <a:solidFill>
                  <a:srgbClr val="0070C0"/>
                </a:solidFill>
                <a:latin typeface="Century Gothic" panose="020B0502020202020204" pitchFamily="34" charset="0"/>
                <a:ea typeface="Calibri" panose="020F0502020204030204" pitchFamily="34" charset="0"/>
                <a:cs typeface="Arial" panose="020B0604020202020204" pitchFamily="34" charset="0"/>
              </a:rPr>
              <a:t>The internet sites spread fake news.</a:t>
            </a:r>
          </a:p>
          <a:p>
            <a:pPr>
              <a:lnSpc>
                <a:spcPct val="107000"/>
              </a:lnSpc>
            </a:pPr>
            <a:r>
              <a:rPr lang="en-GB" b="1" i="1" dirty="0">
                <a:solidFill>
                  <a:srgbClr val="0070C0"/>
                </a:solidFill>
                <a:latin typeface="Century Gothic" panose="020B0502020202020204" pitchFamily="34" charset="0"/>
                <a:ea typeface="Calibri" panose="020F0502020204030204" pitchFamily="34" charset="0"/>
                <a:cs typeface="Arial" panose="020B0604020202020204" pitchFamily="34" charset="0"/>
              </a:rPr>
              <a:t>They usually have one story to tell. </a:t>
            </a:r>
          </a:p>
        </p:txBody>
      </p:sp>
      <p:sp>
        <p:nvSpPr>
          <p:cNvPr id="8" name="Rectangle 7">
            <a:extLst>
              <a:ext uri="{FF2B5EF4-FFF2-40B4-BE49-F238E27FC236}">
                <a16:creationId xmlns:a16="http://schemas.microsoft.com/office/drawing/2014/main" id="{E9531757-7FAA-49A9-AB34-56658069FA21}"/>
              </a:ext>
            </a:extLst>
          </p:cNvPr>
          <p:cNvSpPr/>
          <p:nvPr/>
        </p:nvSpPr>
        <p:spPr>
          <a:xfrm>
            <a:off x="2339975" y="3642452"/>
            <a:ext cx="6096000" cy="662233"/>
          </a:xfrm>
          <a:prstGeom prst="rect">
            <a:avLst/>
          </a:prstGeom>
        </p:spPr>
        <p:txBody>
          <a:bodyPr>
            <a:spAutoFit/>
          </a:bodyPr>
          <a:lstStyle/>
          <a:p>
            <a:pPr>
              <a:lnSpc>
                <a:spcPct val="107000"/>
              </a:lnSpc>
            </a:pPr>
            <a:r>
              <a:rPr lang="en-GB" b="1" i="1" dirty="0">
                <a:solidFill>
                  <a:srgbClr val="0070C0"/>
                </a:solidFill>
                <a:latin typeface="Century Gothic" panose="020B0502020202020204" pitchFamily="34" charset="0"/>
                <a:ea typeface="Calibri" panose="020F0502020204030204" pitchFamily="34" charset="0"/>
                <a:cs typeface="Arial" panose="020B0604020202020204" pitchFamily="34" charset="0"/>
              </a:rPr>
              <a:t>The writers are often local people.</a:t>
            </a:r>
          </a:p>
          <a:p>
            <a:pPr>
              <a:lnSpc>
                <a:spcPct val="107000"/>
              </a:lnSpc>
            </a:pPr>
            <a:r>
              <a:rPr lang="en-GB" b="1" i="1" dirty="0">
                <a:solidFill>
                  <a:srgbClr val="0070C0"/>
                </a:solidFill>
                <a:latin typeface="Century Gothic" panose="020B0502020202020204" pitchFamily="34" charset="0"/>
                <a:ea typeface="Calibri" panose="020F0502020204030204" pitchFamily="34" charset="0"/>
                <a:cs typeface="Arial" panose="020B0604020202020204" pitchFamily="34" charset="0"/>
              </a:rPr>
              <a:t>They write the stories for the advertisements. </a:t>
            </a:r>
          </a:p>
        </p:txBody>
      </p:sp>
      <p:sp>
        <p:nvSpPr>
          <p:cNvPr id="9" name="Rectangle 8">
            <a:extLst>
              <a:ext uri="{FF2B5EF4-FFF2-40B4-BE49-F238E27FC236}">
                <a16:creationId xmlns:a16="http://schemas.microsoft.com/office/drawing/2014/main" id="{BBDB2C7E-D9FD-4C65-82B5-14601116FA7D}"/>
              </a:ext>
            </a:extLst>
          </p:cNvPr>
          <p:cNvSpPr/>
          <p:nvPr/>
        </p:nvSpPr>
        <p:spPr>
          <a:xfrm>
            <a:off x="2339975" y="2446174"/>
            <a:ext cx="7512050" cy="662233"/>
          </a:xfrm>
          <a:prstGeom prst="rect">
            <a:avLst/>
          </a:prstGeom>
        </p:spPr>
        <p:txBody>
          <a:bodyPr wrap="square">
            <a:spAutoFit/>
          </a:bodyPr>
          <a:lstStyle/>
          <a:p>
            <a:pPr>
              <a:lnSpc>
                <a:spcPct val="107000"/>
              </a:lnSpc>
            </a:pPr>
            <a:r>
              <a:rPr lang="en-GB" b="1" i="1" dirty="0">
                <a:solidFill>
                  <a:srgbClr val="0070C0"/>
                </a:solidFill>
                <a:latin typeface="Century Gothic" panose="020B0502020202020204" pitchFamily="34" charset="0"/>
                <a:ea typeface="Calibri" panose="020F0502020204030204" pitchFamily="34" charset="0"/>
                <a:cs typeface="Arial" panose="020B0604020202020204" pitchFamily="34" charset="0"/>
              </a:rPr>
              <a:t>There are several internet sites. </a:t>
            </a:r>
          </a:p>
          <a:p>
            <a:pPr>
              <a:lnSpc>
                <a:spcPct val="107000"/>
              </a:lnSpc>
            </a:pPr>
            <a:r>
              <a:rPr lang="en-GB" b="1" i="1" dirty="0">
                <a:solidFill>
                  <a:srgbClr val="0070C0"/>
                </a:solidFill>
                <a:latin typeface="Century Gothic" panose="020B0502020202020204" pitchFamily="34" charset="0"/>
                <a:ea typeface="Calibri" panose="020F0502020204030204" pitchFamily="34" charset="0"/>
                <a:cs typeface="Arial" panose="020B0604020202020204" pitchFamily="34" charset="0"/>
              </a:rPr>
              <a:t>Those sites have stories about the pandemic of </a:t>
            </a:r>
            <a:r>
              <a:rPr lang="en-GB" b="1" i="1" dirty="0" err="1">
                <a:solidFill>
                  <a:srgbClr val="0070C0"/>
                </a:solidFill>
                <a:latin typeface="Century Gothic" panose="020B0502020202020204" pitchFamily="34" charset="0"/>
                <a:ea typeface="Calibri" panose="020F0502020204030204" pitchFamily="34" charset="0"/>
                <a:cs typeface="Arial" panose="020B0604020202020204" pitchFamily="34" charset="0"/>
              </a:rPr>
              <a:t>Covid</a:t>
            </a:r>
            <a:r>
              <a:rPr lang="en-GB" b="1" i="1" dirty="0">
                <a:solidFill>
                  <a:srgbClr val="0070C0"/>
                </a:solidFill>
                <a:latin typeface="Century Gothic" panose="020B0502020202020204" pitchFamily="34" charset="0"/>
                <a:ea typeface="Calibri" panose="020F0502020204030204" pitchFamily="34" charset="0"/>
                <a:cs typeface="Arial" panose="020B0604020202020204" pitchFamily="34" charset="0"/>
              </a:rPr>
              <a:t> 19. </a:t>
            </a:r>
          </a:p>
        </p:txBody>
      </p:sp>
      <p:sp>
        <p:nvSpPr>
          <p:cNvPr id="10" name="Rectangle 9">
            <a:extLst>
              <a:ext uri="{FF2B5EF4-FFF2-40B4-BE49-F238E27FC236}">
                <a16:creationId xmlns:a16="http://schemas.microsoft.com/office/drawing/2014/main" id="{17F53A00-5F5E-4BA7-B8D1-5988BA7499DD}"/>
              </a:ext>
            </a:extLst>
          </p:cNvPr>
          <p:cNvSpPr/>
          <p:nvPr/>
        </p:nvSpPr>
        <p:spPr>
          <a:xfrm>
            <a:off x="2339975" y="1417667"/>
            <a:ext cx="8114210" cy="662233"/>
          </a:xfrm>
          <a:prstGeom prst="rect">
            <a:avLst/>
          </a:prstGeom>
        </p:spPr>
        <p:txBody>
          <a:bodyPr wrap="square">
            <a:spAutoFit/>
          </a:bodyPr>
          <a:lstStyle/>
          <a:p>
            <a:pPr>
              <a:lnSpc>
                <a:spcPct val="107000"/>
              </a:lnSpc>
            </a:pPr>
            <a:r>
              <a:rPr lang="en-GB" b="1" i="1" dirty="0">
                <a:solidFill>
                  <a:srgbClr val="0070C0"/>
                </a:solidFill>
                <a:latin typeface="Century Gothic" panose="020B0502020202020204" pitchFamily="34" charset="0"/>
                <a:ea typeface="Calibri" panose="020F0502020204030204" pitchFamily="34" charset="0"/>
                <a:cs typeface="Arial" panose="020B0604020202020204" pitchFamily="34" charset="0"/>
              </a:rPr>
              <a:t>YouTube channels subscribers of over 1.5 billion people.</a:t>
            </a:r>
          </a:p>
          <a:p>
            <a:pPr>
              <a:lnSpc>
                <a:spcPct val="107000"/>
              </a:lnSpc>
            </a:pPr>
            <a:r>
              <a:rPr lang="en-GB" b="1" i="1" dirty="0">
                <a:solidFill>
                  <a:srgbClr val="0070C0"/>
                </a:solidFill>
                <a:latin typeface="Century Gothic" panose="020B0502020202020204" pitchFamily="34" charset="0"/>
                <a:ea typeface="Calibri" panose="020F0502020204030204" pitchFamily="34" charset="0"/>
                <a:cs typeface="Arial" panose="020B0604020202020204" pitchFamily="34" charset="0"/>
              </a:rPr>
              <a:t>The YouTube channels make  money from advertisements. </a:t>
            </a:r>
          </a:p>
        </p:txBody>
      </p:sp>
    </p:spTree>
    <p:extLst>
      <p:ext uri="{BB962C8B-B14F-4D97-AF65-F5344CB8AC3E}">
        <p14:creationId xmlns:p14="http://schemas.microsoft.com/office/powerpoint/2010/main" val="133853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ADD7D3-E7DC-441F-BC7F-1C0A94F53208}"/>
              </a:ext>
            </a:extLst>
          </p:cNvPr>
          <p:cNvSpPr/>
          <p:nvPr/>
        </p:nvSpPr>
        <p:spPr>
          <a:xfrm>
            <a:off x="163578" y="6491116"/>
            <a:ext cx="4950394" cy="261610"/>
          </a:xfrm>
          <a:prstGeom prst="rect">
            <a:avLst/>
          </a:prstGeom>
        </p:spPr>
        <p:txBody>
          <a:bodyPr wrap="none">
            <a:spAutoFit/>
          </a:bodyPr>
          <a:lstStyle/>
          <a:p>
            <a:r>
              <a:rPr lang="en-GB" sz="1100" dirty="0">
                <a:effectLst>
                  <a:outerShdw blurRad="38100" dist="38100" dir="2700000" algn="tl">
                    <a:srgbClr val="000000">
                      <a:alpha val="43137"/>
                    </a:srgbClr>
                  </a:outerShdw>
                </a:effectLst>
                <a:latin typeface="Century Gothic" panose="020B0502020202020204" pitchFamily="34" charset="0"/>
                <a:cs typeface="Sultan bold" pitchFamily="2" charset="-78"/>
              </a:rPr>
              <a:t>Eng101 	New Language Leader Level 1 	3.2  World News</a:t>
            </a:r>
          </a:p>
        </p:txBody>
      </p:sp>
      <p:sp>
        <p:nvSpPr>
          <p:cNvPr id="3" name="Rectangle 2">
            <a:extLst>
              <a:ext uri="{FF2B5EF4-FFF2-40B4-BE49-F238E27FC236}">
                <a16:creationId xmlns:a16="http://schemas.microsoft.com/office/drawing/2014/main" id="{D6A0ADBE-F5F1-4B2D-B44D-7F2D885C7AF5}"/>
              </a:ext>
            </a:extLst>
          </p:cNvPr>
          <p:cNvSpPr/>
          <p:nvPr/>
        </p:nvSpPr>
        <p:spPr>
          <a:xfrm>
            <a:off x="477078" y="1262953"/>
            <a:ext cx="10747513" cy="5008422"/>
          </a:xfrm>
          <a:prstGeom prst="rect">
            <a:avLst/>
          </a:prstGeom>
        </p:spPr>
        <p:txBody>
          <a:bodyPr wrap="square">
            <a:spAutoFit/>
          </a:bodyPr>
          <a:lstStyle/>
          <a:p>
            <a:pPr>
              <a:lnSpc>
                <a:spcPct val="150000"/>
              </a:lnSpc>
              <a:spcAft>
                <a:spcPts val="800"/>
              </a:spcAft>
            </a:pPr>
            <a:r>
              <a:rPr lang="en-GB" sz="2000" b="1" dirty="0">
                <a:solidFill>
                  <a:srgbClr val="FF0000"/>
                </a:solidFill>
                <a:latin typeface="Century Gothic" panose="020B0502020202020204" pitchFamily="34" charset="0"/>
                <a:ea typeface="Calibri" panose="020F0502020204030204" pitchFamily="34" charset="0"/>
                <a:cs typeface="Arial" panose="020B0604020202020204" pitchFamily="34" charset="0"/>
              </a:rPr>
              <a:t>Use which and that to refer to things or ideas.</a:t>
            </a:r>
            <a:endParaRPr lang="en-US" sz="2000" b="1" dirty="0">
              <a:solidFill>
                <a:srgbClr val="FF0000"/>
              </a:solidFill>
              <a:latin typeface="Century Gothic" panose="020B0502020202020204" pitchFamily="34" charset="0"/>
              <a:ea typeface="Calibri" panose="020F0502020204030204" pitchFamily="34" charset="0"/>
              <a:cs typeface="Arial" panose="020B0604020202020204" pitchFamily="34" charset="0"/>
            </a:endParaRPr>
          </a:p>
          <a:p>
            <a:pPr>
              <a:lnSpc>
                <a:spcPct val="150000"/>
              </a:lnSpc>
              <a:spcAft>
                <a:spcPts val="800"/>
              </a:spcAft>
            </a:pPr>
            <a:r>
              <a:rPr lang="en-GB" sz="2000" b="1" dirty="0">
                <a:solidFill>
                  <a:srgbClr val="FF0000"/>
                </a:solidFill>
                <a:latin typeface="Century Gothic" panose="020B0502020202020204" pitchFamily="34" charset="0"/>
                <a:ea typeface="Calibri" panose="020F0502020204030204" pitchFamily="34" charset="0"/>
                <a:cs typeface="Arial" panose="020B0604020202020204" pitchFamily="34" charset="0"/>
              </a:rPr>
              <a:t>Use that when the information given defines/is essential to the subject. </a:t>
            </a:r>
            <a:endParaRPr lang="en-US" sz="2000" b="1" dirty="0">
              <a:solidFill>
                <a:srgbClr val="FF0000"/>
              </a:solidFill>
              <a:latin typeface="Century Gothic" panose="020B0502020202020204" pitchFamily="34" charset="0"/>
              <a:ea typeface="Calibri" panose="020F0502020204030204" pitchFamily="34" charset="0"/>
              <a:cs typeface="Arial" panose="020B0604020202020204" pitchFamily="34" charset="0"/>
            </a:endParaRPr>
          </a:p>
          <a:p>
            <a:pPr>
              <a:lnSpc>
                <a:spcPct val="150000"/>
              </a:lnSpc>
              <a:spcAft>
                <a:spcPts val="800"/>
              </a:spcAft>
            </a:pPr>
            <a:r>
              <a:rPr lang="en-GB" sz="2000" b="1" i="1" dirty="0">
                <a:latin typeface="Century Gothic" panose="020B0502020202020204" pitchFamily="34" charset="0"/>
                <a:ea typeface="Calibri" panose="020F0502020204030204" pitchFamily="34" charset="0"/>
                <a:cs typeface="Arial" panose="020B0604020202020204" pitchFamily="34" charset="0"/>
              </a:rPr>
              <a:t>It’s the movie that stars George Clooney.</a:t>
            </a:r>
            <a:endParaRPr lang="en-US" sz="2000" b="1" dirty="0">
              <a:latin typeface="Century Gothic" panose="020B0502020202020204" pitchFamily="34" charset="0"/>
              <a:ea typeface="Calibri" panose="020F0502020204030204" pitchFamily="34" charset="0"/>
              <a:cs typeface="Arial" panose="020B0604020202020204" pitchFamily="34" charset="0"/>
            </a:endParaRPr>
          </a:p>
          <a:p>
            <a:pPr>
              <a:lnSpc>
                <a:spcPct val="150000"/>
              </a:lnSpc>
              <a:spcAft>
                <a:spcPts val="800"/>
              </a:spcAft>
            </a:pPr>
            <a:r>
              <a:rPr lang="en-GB" sz="2000" b="1" dirty="0">
                <a:solidFill>
                  <a:srgbClr val="FF0000"/>
                </a:solidFill>
                <a:latin typeface="Century Gothic" panose="020B0502020202020204" pitchFamily="34" charset="0"/>
                <a:ea typeface="Calibri" panose="020F0502020204030204" pitchFamily="34" charset="0"/>
                <a:cs typeface="Arial" panose="020B0604020202020204" pitchFamily="34" charset="0"/>
              </a:rPr>
              <a:t>Use which to add extra information, when the sentence would make sense without it.</a:t>
            </a:r>
            <a:endParaRPr lang="en-US" sz="2000" b="1" dirty="0">
              <a:solidFill>
                <a:srgbClr val="FF0000"/>
              </a:solidFill>
              <a:latin typeface="Century Gothic" panose="020B0502020202020204" pitchFamily="34" charset="0"/>
              <a:ea typeface="Calibri" panose="020F0502020204030204" pitchFamily="34" charset="0"/>
              <a:cs typeface="Arial" panose="020B0604020202020204" pitchFamily="34" charset="0"/>
            </a:endParaRPr>
          </a:p>
          <a:p>
            <a:pPr>
              <a:lnSpc>
                <a:spcPct val="150000"/>
              </a:lnSpc>
              <a:spcAft>
                <a:spcPts val="800"/>
              </a:spcAft>
            </a:pPr>
            <a:r>
              <a:rPr lang="en-GB" sz="2000" b="1" i="1" dirty="0">
                <a:latin typeface="Century Gothic" panose="020B0502020202020204" pitchFamily="34" charset="0"/>
                <a:ea typeface="Calibri" panose="020F0502020204030204" pitchFamily="34" charset="0"/>
                <a:cs typeface="Arial" panose="020B0604020202020204" pitchFamily="34" charset="0"/>
              </a:rPr>
              <a:t>The movie, which aired in September, stars George Clooney.</a:t>
            </a:r>
            <a:endParaRPr lang="en-US" sz="2000" b="1" dirty="0">
              <a:latin typeface="Century Gothic" panose="020B0502020202020204" pitchFamily="34" charset="0"/>
              <a:ea typeface="Calibri" panose="020F0502020204030204" pitchFamily="34" charset="0"/>
              <a:cs typeface="Arial" panose="020B0604020202020204" pitchFamily="34" charset="0"/>
            </a:endParaRPr>
          </a:p>
          <a:p>
            <a:pPr>
              <a:lnSpc>
                <a:spcPct val="150000"/>
              </a:lnSpc>
              <a:spcAft>
                <a:spcPts val="800"/>
              </a:spcAft>
            </a:pPr>
            <a:r>
              <a:rPr lang="en-GB" sz="2000" b="1" dirty="0">
                <a:solidFill>
                  <a:srgbClr val="FF0000"/>
                </a:solidFill>
                <a:latin typeface="Century Gothic" panose="020B0502020202020204" pitchFamily="34" charset="0"/>
                <a:ea typeface="Calibri" panose="020F0502020204030204" pitchFamily="34" charset="0"/>
                <a:cs typeface="Arial" panose="020B0604020202020204" pitchFamily="34" charset="0"/>
              </a:rPr>
              <a:t>Use who and that to refer to people. </a:t>
            </a:r>
            <a:endParaRPr lang="en-US" sz="2000" b="1" dirty="0">
              <a:solidFill>
                <a:srgbClr val="FF0000"/>
              </a:solidFill>
              <a:latin typeface="Century Gothic" panose="020B0502020202020204" pitchFamily="34" charset="0"/>
              <a:ea typeface="Calibri" panose="020F0502020204030204" pitchFamily="34" charset="0"/>
              <a:cs typeface="Arial" panose="020B0604020202020204" pitchFamily="34" charset="0"/>
            </a:endParaRPr>
          </a:p>
          <a:p>
            <a:pPr>
              <a:lnSpc>
                <a:spcPct val="150000"/>
              </a:lnSpc>
              <a:spcAft>
                <a:spcPts val="800"/>
              </a:spcAft>
            </a:pPr>
            <a:r>
              <a:rPr lang="en-GB" sz="2000" b="1" i="1" dirty="0">
                <a:latin typeface="Century Gothic" panose="020B0502020202020204" pitchFamily="34" charset="0"/>
                <a:ea typeface="Calibri" panose="020F0502020204030204" pitchFamily="34" charset="0"/>
                <a:cs typeface="Arial" panose="020B0604020202020204" pitchFamily="34" charset="0"/>
              </a:rPr>
              <a:t>He’s the actor who/ that stars in ER.</a:t>
            </a:r>
            <a:endParaRPr lang="en-US" sz="2000" b="1" dirty="0">
              <a:latin typeface="Century Gothic" panose="020B0502020202020204" pitchFamily="34" charset="0"/>
              <a:ea typeface="Calibri" panose="020F0502020204030204" pitchFamily="34" charset="0"/>
              <a:cs typeface="Arial" panose="020B0604020202020204" pitchFamily="34" charset="0"/>
            </a:endParaRPr>
          </a:p>
          <a:p>
            <a:pPr>
              <a:lnSpc>
                <a:spcPct val="150000"/>
              </a:lnSpc>
              <a:spcAft>
                <a:spcPts val="800"/>
              </a:spcAft>
            </a:pPr>
            <a:r>
              <a:rPr lang="en-GB" sz="2000" b="1" dirty="0">
                <a:solidFill>
                  <a:srgbClr val="FF0000"/>
                </a:solidFill>
                <a:latin typeface="Century Gothic" panose="020B0502020202020204" pitchFamily="34" charset="0"/>
                <a:ea typeface="Calibri" panose="020F0502020204030204" pitchFamily="34" charset="0"/>
                <a:cs typeface="Arial" panose="020B0604020202020204" pitchFamily="34" charset="0"/>
              </a:rPr>
              <a:t>Use where to refer to places. </a:t>
            </a:r>
            <a:endParaRPr lang="en-US" sz="2000" b="1" dirty="0">
              <a:solidFill>
                <a:srgbClr val="FF0000"/>
              </a:solidFill>
              <a:latin typeface="Century Gothic" panose="020B0502020202020204" pitchFamily="34" charset="0"/>
              <a:ea typeface="Calibri" panose="020F0502020204030204" pitchFamily="34" charset="0"/>
              <a:cs typeface="Arial" panose="020B0604020202020204" pitchFamily="34" charset="0"/>
            </a:endParaRPr>
          </a:p>
          <a:p>
            <a:pPr>
              <a:lnSpc>
                <a:spcPct val="150000"/>
              </a:lnSpc>
              <a:spcAft>
                <a:spcPts val="800"/>
              </a:spcAft>
            </a:pPr>
            <a:r>
              <a:rPr lang="en-GB" sz="2000" b="1" i="1" dirty="0">
                <a:latin typeface="Century Gothic" panose="020B0502020202020204" pitchFamily="34" charset="0"/>
                <a:ea typeface="Calibri" panose="020F0502020204030204" pitchFamily="34" charset="0"/>
                <a:cs typeface="Arial" panose="020B0604020202020204" pitchFamily="34" charset="0"/>
              </a:rPr>
              <a:t>YouTube is a website where you can upload video Clips.</a:t>
            </a:r>
            <a:endParaRPr lang="en-US" sz="2000" b="1" dirty="0">
              <a:latin typeface="Century Gothic" panose="020B0502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61F3576F-DD99-4370-AF84-DCE4FF04F8DB}"/>
              </a:ext>
            </a:extLst>
          </p:cNvPr>
          <p:cNvSpPr txBox="1"/>
          <p:nvPr/>
        </p:nvSpPr>
        <p:spPr>
          <a:xfrm>
            <a:off x="927652" y="596348"/>
            <a:ext cx="1086677"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Century Gothic" panose="020B0502020202020204" pitchFamily="34" charset="0"/>
              </a:rPr>
              <a:t>Rule</a:t>
            </a:r>
          </a:p>
        </p:txBody>
      </p:sp>
    </p:spTree>
    <p:extLst>
      <p:ext uri="{BB962C8B-B14F-4D97-AF65-F5344CB8AC3E}">
        <p14:creationId xmlns:p14="http://schemas.microsoft.com/office/powerpoint/2010/main" val="1781066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4F52EA-8B05-4A11-A0EE-31B727FE3120}"/>
              </a:ext>
            </a:extLst>
          </p:cNvPr>
          <p:cNvSpPr/>
          <p:nvPr/>
        </p:nvSpPr>
        <p:spPr>
          <a:xfrm>
            <a:off x="163578" y="6491116"/>
            <a:ext cx="4950394" cy="261610"/>
          </a:xfrm>
          <a:prstGeom prst="rect">
            <a:avLst/>
          </a:prstGeom>
        </p:spPr>
        <p:txBody>
          <a:bodyPr wrap="none">
            <a:spAutoFit/>
          </a:bodyPr>
          <a:lstStyle/>
          <a:p>
            <a:r>
              <a:rPr lang="en-GB" sz="1100" dirty="0">
                <a:effectLst>
                  <a:outerShdw blurRad="38100" dist="38100" dir="2700000" algn="tl">
                    <a:srgbClr val="000000">
                      <a:alpha val="43137"/>
                    </a:srgbClr>
                  </a:outerShdw>
                </a:effectLst>
                <a:latin typeface="Century Gothic" panose="020B0502020202020204" pitchFamily="34" charset="0"/>
                <a:cs typeface="Sultan bold" pitchFamily="2" charset="-78"/>
              </a:rPr>
              <a:t>Eng101 	New Language Leader Level 1 	3.2  World News</a:t>
            </a:r>
          </a:p>
        </p:txBody>
      </p:sp>
      <p:sp>
        <p:nvSpPr>
          <p:cNvPr id="3" name="Rectangle 2">
            <a:extLst>
              <a:ext uri="{FF2B5EF4-FFF2-40B4-BE49-F238E27FC236}">
                <a16:creationId xmlns:a16="http://schemas.microsoft.com/office/drawing/2014/main" id="{ADAF679A-5174-4FD1-87EF-85EAB311D138}"/>
              </a:ext>
            </a:extLst>
          </p:cNvPr>
          <p:cNvSpPr/>
          <p:nvPr/>
        </p:nvSpPr>
        <p:spPr>
          <a:xfrm>
            <a:off x="450575" y="1247473"/>
            <a:ext cx="10416208" cy="4723537"/>
          </a:xfrm>
          <a:prstGeom prst="rect">
            <a:avLst/>
          </a:prstGeom>
        </p:spPr>
        <p:txBody>
          <a:bodyPr wrap="square">
            <a:spAutoFit/>
          </a:bodyPr>
          <a:lstStyle/>
          <a:p>
            <a:pPr>
              <a:lnSpc>
                <a:spcPct val="107000"/>
              </a:lnSpc>
              <a:spcAft>
                <a:spcPts val="800"/>
              </a:spcAft>
            </a:pPr>
            <a:r>
              <a:rPr lang="en-GB" sz="2000" b="1" dirty="0">
                <a:solidFill>
                  <a:srgbClr val="FF0000"/>
                </a:solidFill>
                <a:latin typeface="Century Gothic" panose="020B0502020202020204" pitchFamily="34" charset="0"/>
                <a:ea typeface="Calibri" panose="020F0502020204030204" pitchFamily="34" charset="0"/>
                <a:cs typeface="Arial" panose="020B0604020202020204" pitchFamily="34" charset="0"/>
              </a:rPr>
              <a:t>Use relative pronouns to link pieces of information about a person or thing. </a:t>
            </a:r>
            <a:endParaRPr lang="en-US"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b="1" i="1" dirty="0">
                <a:latin typeface="Century Gothic" panose="020B0502020202020204" pitchFamily="34" charset="0"/>
                <a:ea typeface="Calibri" panose="020F0502020204030204" pitchFamily="34" charset="0"/>
                <a:cs typeface="Arial" panose="020B0604020202020204" pitchFamily="34" charset="0"/>
              </a:rPr>
              <a:t>Christopher Columbus was an Italian Explorer. He discovered the Americas. </a:t>
            </a:r>
            <a:endParaRPr lang="en-US"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b="1" i="1" dirty="0">
                <a:latin typeface="Century Gothic" panose="020B0502020202020204" pitchFamily="34" charset="0"/>
                <a:ea typeface="Calibri" panose="020F0502020204030204" pitchFamily="34" charset="0"/>
                <a:cs typeface="Arial" panose="020B0604020202020204" pitchFamily="34" charset="0"/>
              </a:rPr>
              <a:t>Christopher Columbus was an Italian Explorer who discovered the Americas. </a:t>
            </a:r>
            <a:endParaRPr lang="en-US"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b="1" dirty="0">
                <a:latin typeface="Century Gothic" panose="020B0502020202020204" pitchFamily="34" charset="0"/>
                <a:ea typeface="Calibri" panose="020F0502020204030204" pitchFamily="34" charset="0"/>
                <a:cs typeface="Arial" panose="020B0604020202020204" pitchFamily="34" charset="0"/>
              </a:rPr>
              <a:t> </a:t>
            </a:r>
            <a:endParaRPr lang="en-US"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b="1" dirty="0">
                <a:solidFill>
                  <a:srgbClr val="FF0000"/>
                </a:solidFill>
                <a:latin typeface="Century Gothic" panose="020B0502020202020204" pitchFamily="34" charset="0"/>
                <a:ea typeface="Calibri" panose="020F0502020204030204" pitchFamily="34" charset="0"/>
                <a:cs typeface="Arial" panose="020B0604020202020204" pitchFamily="34" charset="0"/>
              </a:rPr>
              <a:t>The information after the relative pronoun often defines the subject. </a:t>
            </a:r>
            <a:endParaRPr lang="en-US"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b="1" i="1" dirty="0">
                <a:latin typeface="Century Gothic" panose="020B0502020202020204" pitchFamily="34" charset="0"/>
                <a:ea typeface="Calibri" panose="020F0502020204030204" pitchFamily="34" charset="0"/>
                <a:cs typeface="Arial" panose="020B0604020202020204" pitchFamily="34" charset="0"/>
              </a:rPr>
              <a:t>Google Map is a programme that provides locations of places.</a:t>
            </a:r>
            <a:endParaRPr lang="en-US"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b="1" i="1" dirty="0">
                <a:latin typeface="Century Gothic" panose="020B0502020202020204" pitchFamily="34" charset="0"/>
                <a:ea typeface="Calibri" panose="020F0502020204030204" pitchFamily="34" charset="0"/>
                <a:cs typeface="Arial" panose="020B0604020202020204" pitchFamily="34" charset="0"/>
              </a:rPr>
              <a:t>A reporter is a person who reports the news on the TV.</a:t>
            </a:r>
            <a:endParaRPr lang="en-US"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b="1" dirty="0">
                <a:latin typeface="Century Gothic" panose="020B0502020202020204" pitchFamily="34" charset="0"/>
                <a:ea typeface="Calibri" panose="020F0502020204030204" pitchFamily="34" charset="0"/>
                <a:cs typeface="Arial" panose="020B0604020202020204" pitchFamily="34" charset="0"/>
              </a:rPr>
              <a:t> </a:t>
            </a:r>
            <a:endParaRPr lang="en-US"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b="1" dirty="0">
                <a:solidFill>
                  <a:srgbClr val="FF0000"/>
                </a:solidFill>
                <a:latin typeface="Century Gothic" panose="020B0502020202020204" pitchFamily="34" charset="0"/>
                <a:ea typeface="Calibri" panose="020F0502020204030204" pitchFamily="34" charset="0"/>
                <a:cs typeface="Arial" panose="020B0604020202020204" pitchFamily="34" charset="0"/>
              </a:rPr>
              <a:t>Do not repeat the subject after a relative pronoun. The pronoun is the subject.</a:t>
            </a:r>
            <a:endParaRPr lang="en-US"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b="1" i="1" dirty="0">
                <a:latin typeface="Century Gothic" panose="020B0502020202020204" pitchFamily="34" charset="0"/>
                <a:ea typeface="Calibri" panose="020F0502020204030204" pitchFamily="34" charset="0"/>
                <a:cs typeface="Arial" panose="020B0604020202020204" pitchFamily="34" charset="0"/>
              </a:rPr>
              <a:t>Mark Zuckerberg is the man who started Facebook </a:t>
            </a:r>
            <a:r>
              <a:rPr lang="en-GB" sz="2000" b="1" i="1" dirty="0">
                <a:latin typeface="Century Gothic" panose="020B0502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b="1" i="1" dirty="0">
                <a:latin typeface="Century Gothic" panose="020B0502020202020204" pitchFamily="34" charset="0"/>
                <a:ea typeface="Calibri" panose="020F0502020204030204" pitchFamily="34" charset="0"/>
                <a:cs typeface="Arial" panose="020B0604020202020204" pitchFamily="34" charset="0"/>
              </a:rPr>
              <a:t>Mark Zuckerberg is the man who he started Facebook x</a:t>
            </a:r>
            <a:endParaRPr lang="en-US" sz="2000" b="1" dirty="0"/>
          </a:p>
        </p:txBody>
      </p:sp>
      <p:sp>
        <p:nvSpPr>
          <p:cNvPr id="5" name="TextBox 4">
            <a:extLst>
              <a:ext uri="{FF2B5EF4-FFF2-40B4-BE49-F238E27FC236}">
                <a16:creationId xmlns:a16="http://schemas.microsoft.com/office/drawing/2014/main" id="{27C9282C-0126-4C30-AE90-9F343EE08F57}"/>
              </a:ext>
            </a:extLst>
          </p:cNvPr>
          <p:cNvSpPr txBox="1"/>
          <p:nvPr/>
        </p:nvSpPr>
        <p:spPr>
          <a:xfrm>
            <a:off x="862456" y="545910"/>
            <a:ext cx="943731"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Century Gothic" panose="020B0502020202020204" pitchFamily="34" charset="0"/>
              </a:rPr>
              <a:t>Rule</a:t>
            </a:r>
          </a:p>
        </p:txBody>
      </p:sp>
    </p:spTree>
    <p:extLst>
      <p:ext uri="{BB962C8B-B14F-4D97-AF65-F5344CB8AC3E}">
        <p14:creationId xmlns:p14="http://schemas.microsoft.com/office/powerpoint/2010/main" val="2345768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96B526-7017-440A-B271-70148F4D2ED4}"/>
              </a:ext>
            </a:extLst>
          </p:cNvPr>
          <p:cNvSpPr/>
          <p:nvPr/>
        </p:nvSpPr>
        <p:spPr>
          <a:xfrm>
            <a:off x="163578" y="6491116"/>
            <a:ext cx="4950394" cy="261610"/>
          </a:xfrm>
          <a:prstGeom prst="rect">
            <a:avLst/>
          </a:prstGeom>
        </p:spPr>
        <p:txBody>
          <a:bodyPr wrap="none">
            <a:spAutoFit/>
          </a:bodyPr>
          <a:lstStyle/>
          <a:p>
            <a:r>
              <a:rPr lang="en-GB" sz="1100" dirty="0">
                <a:effectLst>
                  <a:outerShdw blurRad="38100" dist="38100" dir="2700000" algn="tl">
                    <a:srgbClr val="000000">
                      <a:alpha val="43137"/>
                    </a:srgbClr>
                  </a:outerShdw>
                </a:effectLst>
                <a:latin typeface="Century Gothic" panose="020B0502020202020204" pitchFamily="34" charset="0"/>
                <a:cs typeface="Sultan bold" pitchFamily="2" charset="-78"/>
              </a:rPr>
              <a:t>Eng101 	New Language Leader Level 1 	3.2  World News</a:t>
            </a:r>
          </a:p>
        </p:txBody>
      </p:sp>
      <p:sp>
        <p:nvSpPr>
          <p:cNvPr id="3" name="Rectangle 2">
            <a:extLst>
              <a:ext uri="{FF2B5EF4-FFF2-40B4-BE49-F238E27FC236}">
                <a16:creationId xmlns:a16="http://schemas.microsoft.com/office/drawing/2014/main" id="{433BD658-A216-40E1-BE99-4276B96A3189}"/>
              </a:ext>
            </a:extLst>
          </p:cNvPr>
          <p:cNvSpPr/>
          <p:nvPr/>
        </p:nvSpPr>
        <p:spPr>
          <a:xfrm>
            <a:off x="955343" y="1313260"/>
            <a:ext cx="9540972" cy="5000921"/>
          </a:xfrm>
          <a:prstGeom prst="rect">
            <a:avLst/>
          </a:prstGeom>
        </p:spPr>
        <p:txBody>
          <a:bodyPr wrap="square">
            <a:spAutoFit/>
          </a:bodyPr>
          <a:lstStyle/>
          <a:p>
            <a:pPr>
              <a:lnSpc>
                <a:spcPct val="107000"/>
              </a:lnSpc>
              <a:spcBef>
                <a:spcPts val="600"/>
              </a:spcBef>
              <a:spcAft>
                <a:spcPts val="800"/>
              </a:spcAft>
            </a:pPr>
            <a:r>
              <a:rPr lang="en-US" b="1" dirty="0">
                <a:latin typeface="Century Gothic" panose="020B0502020202020204" pitchFamily="34" charset="0"/>
                <a:ea typeface="Calibri" panose="020F0502020204030204" pitchFamily="34" charset="0"/>
                <a:cs typeface="Arial" panose="020B0604020202020204" pitchFamily="34" charset="0"/>
              </a:rPr>
              <a:t>1. 	Doctors are very important people.</a:t>
            </a:r>
            <a:endParaRPr lang="en-GB" sz="16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800"/>
              </a:spcAft>
            </a:pPr>
            <a:r>
              <a:rPr lang="en-US" b="1" dirty="0">
                <a:latin typeface="Century Gothic" panose="020B0502020202020204" pitchFamily="34" charset="0"/>
                <a:ea typeface="Calibri" panose="020F0502020204030204" pitchFamily="34" charset="0"/>
                <a:cs typeface="Arial" panose="020B0604020202020204" pitchFamily="34" charset="0"/>
              </a:rPr>
              <a:t>	Doctors save lives of sick and injured people.</a:t>
            </a:r>
          </a:p>
          <a:p>
            <a:pPr>
              <a:lnSpc>
                <a:spcPct val="107000"/>
              </a:lnSpc>
              <a:spcBef>
                <a:spcPts val="600"/>
              </a:spcBef>
              <a:spcAft>
                <a:spcPts val="800"/>
              </a:spcAft>
            </a:pPr>
            <a:endParaRPr lang="en-GB" sz="16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800"/>
              </a:spcAft>
            </a:pPr>
            <a:endParaRPr lang="en-GB" sz="16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800"/>
              </a:spcAft>
            </a:pPr>
            <a:r>
              <a:rPr lang="en-US" b="1" dirty="0">
                <a:latin typeface="Century Gothic" panose="020B0502020202020204" pitchFamily="34" charset="0"/>
                <a:ea typeface="Calibri" panose="020F0502020204030204" pitchFamily="34" charset="0"/>
                <a:cs typeface="Arial" panose="020B0604020202020204" pitchFamily="34" charset="0"/>
              </a:rPr>
              <a:t>2. 	The UNESCO is a universal organization.</a:t>
            </a:r>
            <a:endParaRPr lang="en-GB" sz="16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800"/>
              </a:spcAft>
            </a:pPr>
            <a:r>
              <a:rPr lang="en-US" b="1" dirty="0">
                <a:latin typeface="Century Gothic" panose="020B0502020202020204" pitchFamily="34" charset="0"/>
                <a:ea typeface="Calibri" panose="020F0502020204030204" pitchFamily="34" charset="0"/>
                <a:cs typeface="Arial" panose="020B0604020202020204" pitchFamily="34" charset="0"/>
              </a:rPr>
              <a:t>	The UNESCO spreads peace through education, the sciences and culture.</a:t>
            </a:r>
          </a:p>
          <a:p>
            <a:pPr>
              <a:lnSpc>
                <a:spcPct val="107000"/>
              </a:lnSpc>
              <a:spcBef>
                <a:spcPts val="600"/>
              </a:spcBef>
              <a:spcAft>
                <a:spcPts val="800"/>
              </a:spcAft>
            </a:pPr>
            <a:endParaRPr lang="en-GB" sz="16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800"/>
              </a:spcAft>
            </a:pPr>
            <a:endParaRPr lang="en-GB" sz="16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800"/>
              </a:spcAft>
            </a:pPr>
            <a:r>
              <a:rPr lang="en-US" b="1" dirty="0">
                <a:latin typeface="Century Gothic" panose="020B0502020202020204" pitchFamily="34" charset="0"/>
                <a:ea typeface="Calibri" panose="020F0502020204030204" pitchFamily="34" charset="0"/>
                <a:cs typeface="Arial" panose="020B0604020202020204" pitchFamily="34" charset="0"/>
              </a:rPr>
              <a:t>3. 	I visited the Louvre.</a:t>
            </a:r>
            <a:endParaRPr lang="en-GB" sz="16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800"/>
              </a:spcAft>
            </a:pPr>
            <a:r>
              <a:rPr lang="en-US" b="1" dirty="0">
                <a:latin typeface="Century Gothic" panose="020B0502020202020204" pitchFamily="34" charset="0"/>
                <a:ea typeface="Calibri" panose="020F0502020204030204" pitchFamily="34" charset="0"/>
                <a:cs typeface="Arial" panose="020B0604020202020204" pitchFamily="34" charset="0"/>
              </a:rPr>
              <a:t>	The Mona Lisa painting has been in the Louvre since 1797.</a:t>
            </a:r>
            <a:endParaRPr lang="en-GB" sz="16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800"/>
              </a:spcAft>
            </a:pPr>
            <a:r>
              <a:rPr lang="en-US" b="1" dirty="0">
                <a:latin typeface="Century Gothic" panose="020B0502020202020204" pitchFamily="34" charset="0"/>
                <a:ea typeface="Calibri" panose="020F0502020204030204" pitchFamily="34" charset="0"/>
                <a:cs typeface="Arial" panose="020B0604020202020204" pitchFamily="34" charset="0"/>
              </a:rPr>
              <a:t> </a:t>
            </a:r>
            <a:endParaRPr lang="en-GB" sz="1600" b="1" dirty="0">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92F3345B-0E0A-4BCD-8647-CED0827699AC}"/>
              </a:ext>
            </a:extLst>
          </p:cNvPr>
          <p:cNvSpPr txBox="1"/>
          <p:nvPr/>
        </p:nvSpPr>
        <p:spPr>
          <a:xfrm>
            <a:off x="955343" y="777922"/>
            <a:ext cx="1301959" cy="400110"/>
          </a:xfrm>
          <a:prstGeom prst="rect">
            <a:avLst/>
          </a:prstGeom>
          <a:noFill/>
        </p:spPr>
        <p:txBody>
          <a:bodyPr wrap="none" rtlCol="0">
            <a:spAutoFit/>
          </a:bodyPr>
          <a:lstStyle/>
          <a:p>
            <a:r>
              <a:rPr lang="en-US" sz="2000" b="1" dirty="0">
                <a:effectLst>
                  <a:outerShdw blurRad="38100" dist="38100" dir="2700000" algn="tl">
                    <a:srgbClr val="000000">
                      <a:alpha val="43137"/>
                    </a:srgbClr>
                  </a:outerShdw>
                </a:effectLst>
                <a:latin typeface="Century Gothic" panose="020B0502020202020204" pitchFamily="34" charset="0"/>
              </a:rPr>
              <a:t>Practice!</a:t>
            </a:r>
          </a:p>
        </p:txBody>
      </p:sp>
      <p:sp>
        <p:nvSpPr>
          <p:cNvPr id="5" name="TextBox 4">
            <a:extLst>
              <a:ext uri="{FF2B5EF4-FFF2-40B4-BE49-F238E27FC236}">
                <a16:creationId xmlns:a16="http://schemas.microsoft.com/office/drawing/2014/main" id="{A0B75C4B-952D-4859-981E-C6F6FF09C290}"/>
              </a:ext>
            </a:extLst>
          </p:cNvPr>
          <p:cNvSpPr txBox="1"/>
          <p:nvPr/>
        </p:nvSpPr>
        <p:spPr>
          <a:xfrm>
            <a:off x="2257302" y="808700"/>
            <a:ext cx="6077305" cy="369332"/>
          </a:xfrm>
          <a:prstGeom prst="rect">
            <a:avLst/>
          </a:prstGeom>
          <a:noFill/>
        </p:spPr>
        <p:txBody>
          <a:bodyPr wrap="none" rtlCol="0">
            <a:spAutoFit/>
          </a:bodyPr>
          <a:lstStyle/>
          <a:p>
            <a:r>
              <a:rPr lang="en-US" b="1" dirty="0">
                <a:solidFill>
                  <a:srgbClr val="FF0000"/>
                </a:solidFill>
                <a:latin typeface="Century Gothic" panose="020B0502020202020204" pitchFamily="34" charset="0"/>
              </a:rPr>
              <a:t>Join the sentences together using a relative pronoun</a:t>
            </a:r>
          </a:p>
        </p:txBody>
      </p:sp>
      <p:sp>
        <p:nvSpPr>
          <p:cNvPr id="6" name="Rectangle 5">
            <a:extLst>
              <a:ext uri="{FF2B5EF4-FFF2-40B4-BE49-F238E27FC236}">
                <a16:creationId xmlns:a16="http://schemas.microsoft.com/office/drawing/2014/main" id="{A3A2D000-6A60-4F91-A34E-ECF3A42AB7F6}"/>
              </a:ext>
            </a:extLst>
          </p:cNvPr>
          <p:cNvSpPr/>
          <p:nvPr/>
        </p:nvSpPr>
        <p:spPr>
          <a:xfrm>
            <a:off x="2257302" y="2460305"/>
            <a:ext cx="9769523" cy="3853876"/>
          </a:xfrm>
          <a:prstGeom prst="rect">
            <a:avLst/>
          </a:prstGeom>
        </p:spPr>
        <p:txBody>
          <a:bodyPr wrap="square">
            <a:spAutoFit/>
          </a:bodyPr>
          <a:lstStyle/>
          <a:p>
            <a:pPr>
              <a:lnSpc>
                <a:spcPct val="107000"/>
              </a:lnSpc>
              <a:spcAft>
                <a:spcPts val="800"/>
              </a:spcAft>
            </a:pPr>
            <a:r>
              <a:rPr lang="en-US" b="1" i="1" dirty="0">
                <a:solidFill>
                  <a:srgbClr val="0070C0"/>
                </a:solidFill>
                <a:latin typeface="Century Gothic" panose="020B0502020202020204" pitchFamily="34" charset="0"/>
                <a:ea typeface="Calibri" panose="020F0502020204030204" pitchFamily="34" charset="0"/>
                <a:cs typeface="Arial" panose="020B0604020202020204" pitchFamily="34" charset="0"/>
              </a:rPr>
              <a:t>1. Doctors are very important people who save lives of sick and injured people.</a:t>
            </a:r>
          </a:p>
          <a:p>
            <a:pPr>
              <a:lnSpc>
                <a:spcPct val="107000"/>
              </a:lnSpc>
              <a:spcAft>
                <a:spcPts val="800"/>
              </a:spcAft>
            </a:pPr>
            <a:endParaRPr lang="en-GB" b="1" i="1" dirty="0">
              <a:solidFill>
                <a:srgbClr val="0070C0"/>
              </a:solidFill>
              <a:latin typeface="Century Gothic" panose="020B0502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b="1" i="1" dirty="0">
              <a:solidFill>
                <a:srgbClr val="0070C0"/>
              </a:solidFill>
              <a:latin typeface="Century Gothic" panose="020B0502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b="1" i="1" dirty="0">
              <a:solidFill>
                <a:srgbClr val="0070C0"/>
              </a:solidFill>
              <a:latin typeface="Century Gothic" panose="020B0502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b="1" i="1" dirty="0">
                <a:solidFill>
                  <a:srgbClr val="0070C0"/>
                </a:solidFill>
                <a:latin typeface="Century Gothic" panose="020B0502020202020204" pitchFamily="34" charset="0"/>
                <a:ea typeface="Calibri" panose="020F0502020204030204" pitchFamily="34" charset="0"/>
                <a:cs typeface="Arial" panose="020B0604020202020204" pitchFamily="34" charset="0"/>
              </a:rPr>
              <a:t>2. The UNESCO is a universal organization that spreads peace through education, the sciences and culture.</a:t>
            </a:r>
          </a:p>
          <a:p>
            <a:pPr>
              <a:lnSpc>
                <a:spcPct val="107000"/>
              </a:lnSpc>
              <a:spcAft>
                <a:spcPts val="800"/>
              </a:spcAft>
            </a:pPr>
            <a:endParaRPr lang="en-GB" b="1" i="1" dirty="0">
              <a:solidFill>
                <a:srgbClr val="0070C0"/>
              </a:solidFill>
              <a:latin typeface="Century Gothic" panose="020B0502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b="1" i="1" dirty="0">
              <a:solidFill>
                <a:srgbClr val="0070C0"/>
              </a:solidFill>
              <a:latin typeface="Century Gothic" panose="020B0502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b="1" i="1" dirty="0">
              <a:solidFill>
                <a:srgbClr val="0070C0"/>
              </a:solidFill>
              <a:latin typeface="Century Gothic" panose="020B0502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b="1" i="1" dirty="0">
                <a:solidFill>
                  <a:srgbClr val="0070C0"/>
                </a:solidFill>
                <a:latin typeface="Century Gothic" panose="020B0502020202020204" pitchFamily="34" charset="0"/>
                <a:ea typeface="Calibri" panose="020F0502020204030204" pitchFamily="34" charset="0"/>
                <a:cs typeface="Arial" panose="020B0604020202020204" pitchFamily="34" charset="0"/>
              </a:rPr>
              <a:t>3. I visited the Louvre where the Mona Lisa painting has been in there since 1797.</a:t>
            </a:r>
            <a:endParaRPr lang="en-GB" b="1" i="1" dirty="0">
              <a:solidFill>
                <a:srgbClr val="0070C0"/>
              </a:solidFill>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9230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C176C6-0E02-43DB-AFF9-09426F9D2C39}"/>
              </a:ext>
            </a:extLst>
          </p:cNvPr>
          <p:cNvSpPr/>
          <p:nvPr/>
        </p:nvSpPr>
        <p:spPr>
          <a:xfrm>
            <a:off x="163578" y="6491116"/>
            <a:ext cx="4950394" cy="261610"/>
          </a:xfrm>
          <a:prstGeom prst="rect">
            <a:avLst/>
          </a:prstGeom>
        </p:spPr>
        <p:txBody>
          <a:bodyPr wrap="none">
            <a:spAutoFit/>
          </a:bodyPr>
          <a:lstStyle/>
          <a:p>
            <a:r>
              <a:rPr lang="en-GB" sz="1100" dirty="0">
                <a:effectLst>
                  <a:outerShdw blurRad="38100" dist="38100" dir="2700000" algn="tl">
                    <a:srgbClr val="000000">
                      <a:alpha val="43137"/>
                    </a:srgbClr>
                  </a:outerShdw>
                </a:effectLst>
                <a:latin typeface="Century Gothic" panose="020B0502020202020204" pitchFamily="34" charset="0"/>
                <a:cs typeface="Sultan bold" pitchFamily="2" charset="-78"/>
              </a:rPr>
              <a:t>Eng101 	New Language Leader Level 1 	3.2  World News</a:t>
            </a:r>
          </a:p>
        </p:txBody>
      </p:sp>
      <p:sp>
        <p:nvSpPr>
          <p:cNvPr id="3" name="Rectangle 2">
            <a:extLst>
              <a:ext uri="{FF2B5EF4-FFF2-40B4-BE49-F238E27FC236}">
                <a16:creationId xmlns:a16="http://schemas.microsoft.com/office/drawing/2014/main" id="{08FD89D2-C090-4FF5-A56A-649B5AB73C18}"/>
              </a:ext>
            </a:extLst>
          </p:cNvPr>
          <p:cNvSpPr/>
          <p:nvPr/>
        </p:nvSpPr>
        <p:spPr>
          <a:xfrm>
            <a:off x="859809" y="1703431"/>
            <a:ext cx="6096000" cy="3747564"/>
          </a:xfrm>
          <a:prstGeom prst="rect">
            <a:avLst/>
          </a:prstGeom>
        </p:spPr>
        <p:txBody>
          <a:bodyPr>
            <a:spAutoFit/>
          </a:bodyPr>
          <a:lstStyle/>
          <a:p>
            <a:pPr>
              <a:lnSpc>
                <a:spcPct val="107000"/>
              </a:lnSpc>
              <a:spcAft>
                <a:spcPts val="800"/>
              </a:spcAft>
            </a:pPr>
            <a:r>
              <a:rPr lang="en-US" sz="2000" b="1" dirty="0">
                <a:latin typeface="Century Gothic" panose="020B0502020202020204" pitchFamily="34" charset="0"/>
                <a:ea typeface="Calibri" panose="020F0502020204030204" pitchFamily="34" charset="0"/>
                <a:cs typeface="Arial" panose="020B0604020202020204" pitchFamily="34" charset="0"/>
              </a:rPr>
              <a:t> </a:t>
            </a:r>
            <a:endParaRPr lang="en-GB"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2000" b="1" dirty="0">
                <a:latin typeface="Century Gothic" panose="020B0502020202020204" pitchFamily="34" charset="0"/>
                <a:ea typeface="Calibri" panose="020F0502020204030204" pitchFamily="34" charset="0"/>
                <a:cs typeface="Arial" panose="020B0604020202020204" pitchFamily="34" charset="0"/>
              </a:rPr>
              <a:t>A news reporter is someone ... </a:t>
            </a:r>
            <a:endParaRPr lang="en-GB"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2000" b="1" dirty="0">
                <a:latin typeface="Century Gothic" panose="020B0502020202020204" pitchFamily="34" charset="0"/>
                <a:ea typeface="Calibri" panose="020F0502020204030204" pitchFamily="34" charset="0"/>
                <a:cs typeface="Arial" panose="020B0604020202020204" pitchFamily="34" charset="0"/>
              </a:rPr>
              <a:t>It’s a company ... </a:t>
            </a:r>
            <a:endParaRPr lang="en-GB"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sz="2000" b="1" dirty="0">
                <a:latin typeface="Century Gothic" panose="020B0502020202020204" pitchFamily="34" charset="0"/>
                <a:ea typeface="Calibri" panose="020F0502020204030204" pitchFamily="34" charset="0"/>
                <a:cs typeface="Arial" panose="020B0604020202020204" pitchFamily="34" charset="0"/>
              </a:rPr>
              <a:t>“Universal” is an adjective ..</a:t>
            </a:r>
            <a:endParaRPr lang="en-GB"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b="1" dirty="0">
                <a:latin typeface="Century Gothic" panose="020B0502020202020204" pitchFamily="34" charset="0"/>
                <a:ea typeface="Calibri" panose="020F0502020204030204" pitchFamily="34" charset="0"/>
                <a:cs typeface="Arial" panose="020B0604020202020204" pitchFamily="34" charset="0"/>
              </a:rPr>
              <a:t> </a:t>
            </a:r>
            <a:endParaRPr lang="en-GB"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lphaLcPeriod"/>
            </a:pPr>
            <a:r>
              <a:rPr lang="en-US" sz="2000" b="1" dirty="0">
                <a:latin typeface="Century Gothic" panose="020B0502020202020204" pitchFamily="34" charset="0"/>
                <a:ea typeface="Calibri" panose="020F0502020204030204" pitchFamily="34" charset="0"/>
                <a:cs typeface="Arial" panose="020B0604020202020204" pitchFamily="34" charset="0"/>
              </a:rPr>
              <a:t>means “international” or “global”.</a:t>
            </a:r>
            <a:endParaRPr lang="en-GB"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lphaLcPeriod"/>
            </a:pPr>
            <a:r>
              <a:rPr lang="en-US" sz="2000" b="1" dirty="0">
                <a:latin typeface="Century Gothic" panose="020B0502020202020204" pitchFamily="34" charset="0"/>
                <a:ea typeface="Calibri" panose="020F0502020204030204" pitchFamily="34" charset="0"/>
                <a:cs typeface="Arial" panose="020B0604020202020204" pitchFamily="34" charset="0"/>
              </a:rPr>
              <a:t>filters news, the real from the fake one.</a:t>
            </a:r>
            <a:endParaRPr lang="en-GB"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lphaLcPeriod"/>
            </a:pPr>
            <a:r>
              <a:rPr lang="en-US" sz="2000" b="1" dirty="0">
                <a:latin typeface="Century Gothic" panose="020B0502020202020204" pitchFamily="34" charset="0"/>
                <a:ea typeface="Calibri" panose="020F0502020204030204" pitchFamily="34" charset="0"/>
                <a:cs typeface="Arial" panose="020B0604020202020204" pitchFamily="34" charset="0"/>
              </a:rPr>
              <a:t>reports news either written or in a video/audio segment.</a:t>
            </a:r>
            <a:endParaRPr lang="en-GB"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b="1" dirty="0">
                <a:latin typeface="Century Gothic" panose="020B0502020202020204" pitchFamily="34" charset="0"/>
                <a:ea typeface="Calibri" panose="020F0502020204030204" pitchFamily="34" charset="0"/>
                <a:cs typeface="Arial" panose="020B0604020202020204" pitchFamily="34" charset="0"/>
              </a:rPr>
              <a:t> </a:t>
            </a:r>
            <a:endParaRPr lang="en-GB" b="1" dirty="0">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01752661-3805-4079-BB05-D6D7A4E7AFAF}"/>
              </a:ext>
            </a:extLst>
          </p:cNvPr>
          <p:cNvSpPr txBox="1"/>
          <p:nvPr/>
        </p:nvSpPr>
        <p:spPr>
          <a:xfrm>
            <a:off x="859809" y="1091821"/>
            <a:ext cx="6756978" cy="400110"/>
          </a:xfrm>
          <a:prstGeom prst="rect">
            <a:avLst/>
          </a:prstGeom>
          <a:noFill/>
        </p:spPr>
        <p:txBody>
          <a:bodyPr wrap="none" rtlCol="0">
            <a:spAutoFit/>
          </a:bodyPr>
          <a:lstStyle/>
          <a:p>
            <a:r>
              <a:rPr lang="en-US" sz="2000" b="1" dirty="0">
                <a:solidFill>
                  <a:srgbClr val="FF0000"/>
                </a:solidFill>
                <a:latin typeface="Century Gothic" panose="020B0502020202020204" pitchFamily="34" charset="0"/>
              </a:rPr>
              <a:t>Join 1-3 with a-c using who or that to form definitions </a:t>
            </a:r>
          </a:p>
        </p:txBody>
      </p:sp>
      <p:sp>
        <p:nvSpPr>
          <p:cNvPr id="5" name="TextBox 4">
            <a:extLst>
              <a:ext uri="{FF2B5EF4-FFF2-40B4-BE49-F238E27FC236}">
                <a16:creationId xmlns:a16="http://schemas.microsoft.com/office/drawing/2014/main" id="{FDF86F26-6AEB-4B36-BCB8-D0D68B2E4111}"/>
              </a:ext>
            </a:extLst>
          </p:cNvPr>
          <p:cNvSpPr txBox="1"/>
          <p:nvPr/>
        </p:nvSpPr>
        <p:spPr>
          <a:xfrm>
            <a:off x="859809" y="570572"/>
            <a:ext cx="1503938"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latin typeface="Century Gothic" panose="020B0502020202020204" pitchFamily="34" charset="0"/>
              </a:rPr>
              <a:t>Practice!</a:t>
            </a:r>
          </a:p>
        </p:txBody>
      </p:sp>
      <p:sp>
        <p:nvSpPr>
          <p:cNvPr id="6" name="Rectangle 5">
            <a:extLst>
              <a:ext uri="{FF2B5EF4-FFF2-40B4-BE49-F238E27FC236}">
                <a16:creationId xmlns:a16="http://schemas.microsoft.com/office/drawing/2014/main" id="{2BBDAE34-D953-461F-A669-9D50C9FA94B4}"/>
              </a:ext>
            </a:extLst>
          </p:cNvPr>
          <p:cNvSpPr/>
          <p:nvPr/>
        </p:nvSpPr>
        <p:spPr>
          <a:xfrm>
            <a:off x="7078639" y="2466857"/>
            <a:ext cx="4556078" cy="3132396"/>
          </a:xfrm>
          <a:prstGeom prst="rect">
            <a:avLst/>
          </a:prstGeom>
        </p:spPr>
        <p:txBody>
          <a:bodyPr wrap="square">
            <a:spAutoFit/>
          </a:bodyPr>
          <a:lstStyle/>
          <a:p>
            <a:pPr>
              <a:lnSpc>
                <a:spcPct val="107000"/>
              </a:lnSpc>
              <a:spcAft>
                <a:spcPts val="800"/>
              </a:spcAft>
            </a:pPr>
            <a:r>
              <a:rPr lang="en-US" sz="2000" b="1" dirty="0">
                <a:solidFill>
                  <a:srgbClr val="0070C0"/>
                </a:solidFill>
                <a:latin typeface="Century Gothic" panose="020B0502020202020204" pitchFamily="34" charset="0"/>
                <a:ea typeface="Calibri" panose="020F0502020204030204" pitchFamily="34" charset="0"/>
                <a:cs typeface="Arial" panose="020B0604020202020204" pitchFamily="34" charset="0"/>
              </a:rPr>
              <a:t>1/c A news reporter is someone </a:t>
            </a:r>
            <a:r>
              <a:rPr lang="en-US" sz="2000" b="1" i="1" dirty="0">
                <a:solidFill>
                  <a:srgbClr val="0070C0"/>
                </a:solidFill>
                <a:latin typeface="Century Gothic" panose="020B0502020202020204" pitchFamily="34" charset="0"/>
                <a:ea typeface="Calibri" panose="020F0502020204030204" pitchFamily="34" charset="0"/>
                <a:cs typeface="Arial" panose="020B0604020202020204" pitchFamily="34" charset="0"/>
              </a:rPr>
              <a:t>who </a:t>
            </a:r>
            <a:r>
              <a:rPr lang="en-US" sz="2000" b="1" dirty="0">
                <a:solidFill>
                  <a:srgbClr val="0070C0"/>
                </a:solidFill>
                <a:latin typeface="Century Gothic" panose="020B0502020202020204" pitchFamily="34" charset="0"/>
                <a:ea typeface="Calibri" panose="020F0502020204030204" pitchFamily="34" charset="0"/>
                <a:cs typeface="Arial" panose="020B0604020202020204" pitchFamily="34" charset="0"/>
              </a:rPr>
              <a:t>reports news either written or in a video/audio segment.</a:t>
            </a:r>
          </a:p>
          <a:p>
            <a:pPr marR="0" lvl="0">
              <a:lnSpc>
                <a:spcPct val="107000"/>
              </a:lnSpc>
              <a:spcBef>
                <a:spcPts val="0"/>
              </a:spcBef>
              <a:spcAft>
                <a:spcPts val="0"/>
              </a:spcAft>
            </a:pPr>
            <a:endParaRPr lang="en-GB" sz="2000" b="1" dirty="0">
              <a:solidFill>
                <a:srgbClr val="0070C0"/>
              </a:solidFill>
              <a:latin typeface="Century Gothic" panose="020B0502020202020204" pitchFamily="34" charset="0"/>
              <a:ea typeface="Calibri" panose="020F0502020204030204" pitchFamily="34" charset="0"/>
              <a:cs typeface="Arial" panose="020B0604020202020204" pitchFamily="34" charset="0"/>
            </a:endParaRPr>
          </a:p>
          <a:p>
            <a:pPr>
              <a:lnSpc>
                <a:spcPct val="107000"/>
              </a:lnSpc>
            </a:pPr>
            <a:r>
              <a:rPr lang="en-US" sz="2000" b="1" dirty="0">
                <a:solidFill>
                  <a:srgbClr val="0070C0"/>
                </a:solidFill>
                <a:latin typeface="Century Gothic" panose="020B0502020202020204" pitchFamily="34" charset="0"/>
                <a:ea typeface="Calibri" panose="020F0502020204030204" pitchFamily="34" charset="0"/>
                <a:cs typeface="Arial" panose="020B0604020202020204" pitchFamily="34" charset="0"/>
              </a:rPr>
              <a:t>2/b It’s a company</a:t>
            </a:r>
            <a:r>
              <a:rPr lang="en-US" sz="2000" b="1" i="1" dirty="0">
                <a:solidFill>
                  <a:srgbClr val="0070C0"/>
                </a:solidFill>
                <a:latin typeface="Century Gothic" panose="020B0502020202020204" pitchFamily="34" charset="0"/>
                <a:ea typeface="Calibri" panose="020F0502020204030204" pitchFamily="34" charset="0"/>
                <a:cs typeface="Arial" panose="020B0604020202020204" pitchFamily="34" charset="0"/>
              </a:rPr>
              <a:t> that</a:t>
            </a:r>
            <a:r>
              <a:rPr lang="en-US" sz="2000" b="1" dirty="0">
                <a:solidFill>
                  <a:srgbClr val="0070C0"/>
                </a:solidFill>
                <a:latin typeface="Century Gothic" panose="020B0502020202020204" pitchFamily="34" charset="0"/>
                <a:ea typeface="Calibri" panose="020F0502020204030204" pitchFamily="34" charset="0"/>
                <a:cs typeface="Arial" panose="020B0604020202020204" pitchFamily="34" charset="0"/>
              </a:rPr>
              <a:t> filters news, the real from the fake one.</a:t>
            </a:r>
            <a:endParaRPr lang="en-GB" sz="2000" b="1" dirty="0">
              <a:solidFill>
                <a:srgbClr val="0070C0"/>
              </a:solidFill>
              <a:latin typeface="Century Gothic" panose="020B0502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GB" sz="2000" b="1" dirty="0">
              <a:solidFill>
                <a:srgbClr val="0070C0"/>
              </a:solidFill>
              <a:latin typeface="Century Gothic" panose="020B0502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b="1" dirty="0">
                <a:solidFill>
                  <a:srgbClr val="0070C0"/>
                </a:solidFill>
                <a:latin typeface="Century Gothic" panose="020B0502020202020204" pitchFamily="34" charset="0"/>
                <a:ea typeface="Calibri" panose="020F0502020204030204" pitchFamily="34" charset="0"/>
                <a:cs typeface="Arial" panose="020B0604020202020204" pitchFamily="34" charset="0"/>
              </a:rPr>
              <a:t>3/a “Universal” is an adjective </a:t>
            </a:r>
            <a:r>
              <a:rPr lang="en-US" sz="2000" b="1" i="1" dirty="0">
                <a:solidFill>
                  <a:srgbClr val="0070C0"/>
                </a:solidFill>
                <a:latin typeface="Century Gothic" panose="020B0502020202020204" pitchFamily="34" charset="0"/>
                <a:ea typeface="Calibri" panose="020F0502020204030204" pitchFamily="34" charset="0"/>
                <a:cs typeface="Arial" panose="020B0604020202020204" pitchFamily="34" charset="0"/>
              </a:rPr>
              <a:t>that</a:t>
            </a:r>
            <a:r>
              <a:rPr lang="en-US" sz="2000" b="1" dirty="0">
                <a:solidFill>
                  <a:srgbClr val="0070C0"/>
                </a:solidFill>
                <a:latin typeface="Century Gothic" panose="020B0502020202020204" pitchFamily="34" charset="0"/>
                <a:ea typeface="Calibri" panose="020F0502020204030204" pitchFamily="34" charset="0"/>
                <a:cs typeface="Arial" panose="020B0604020202020204" pitchFamily="34" charset="0"/>
              </a:rPr>
              <a:t> means “international” or “global”. </a:t>
            </a:r>
            <a:endParaRPr lang="en-GB" sz="2000" b="1" dirty="0">
              <a:solidFill>
                <a:srgbClr val="0070C0"/>
              </a:solidFill>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279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CE383E-9DB3-4A85-A2B6-A989D88CDA0E}"/>
              </a:ext>
            </a:extLst>
          </p:cNvPr>
          <p:cNvSpPr/>
          <p:nvPr/>
        </p:nvSpPr>
        <p:spPr>
          <a:xfrm>
            <a:off x="163578" y="6491116"/>
            <a:ext cx="4950394" cy="261610"/>
          </a:xfrm>
          <a:prstGeom prst="rect">
            <a:avLst/>
          </a:prstGeom>
        </p:spPr>
        <p:txBody>
          <a:bodyPr wrap="none">
            <a:spAutoFit/>
          </a:bodyPr>
          <a:lstStyle/>
          <a:p>
            <a:r>
              <a:rPr lang="en-GB" sz="1100" dirty="0">
                <a:effectLst>
                  <a:outerShdw blurRad="38100" dist="38100" dir="2700000" algn="tl">
                    <a:srgbClr val="000000">
                      <a:alpha val="43137"/>
                    </a:srgbClr>
                  </a:outerShdw>
                </a:effectLst>
                <a:latin typeface="Century Gothic" panose="020B0502020202020204" pitchFamily="34" charset="0"/>
                <a:cs typeface="Sultan bold" pitchFamily="2" charset="-78"/>
              </a:rPr>
              <a:t>Eng101 	New Language Leader Level 1 	3.2  World News</a:t>
            </a:r>
          </a:p>
        </p:txBody>
      </p:sp>
      <p:sp>
        <p:nvSpPr>
          <p:cNvPr id="3" name="TextBox 2">
            <a:extLst>
              <a:ext uri="{FF2B5EF4-FFF2-40B4-BE49-F238E27FC236}">
                <a16:creationId xmlns:a16="http://schemas.microsoft.com/office/drawing/2014/main" id="{DB10F8FA-5244-4828-8F6A-F333F8BCFBF1}"/>
              </a:ext>
            </a:extLst>
          </p:cNvPr>
          <p:cNvSpPr txBox="1"/>
          <p:nvPr/>
        </p:nvSpPr>
        <p:spPr>
          <a:xfrm>
            <a:off x="4730081" y="3075057"/>
            <a:ext cx="2731838" cy="707886"/>
          </a:xfrm>
          <a:prstGeom prst="rect">
            <a:avLst/>
          </a:prstGeom>
          <a:noFill/>
        </p:spPr>
        <p:txBody>
          <a:bodyPr wrap="none" rtlCol="0">
            <a:spAutoFit/>
          </a:bodyPr>
          <a:lstStyle/>
          <a:p>
            <a:r>
              <a:rPr lang="en-US" sz="4000" b="1" dirty="0">
                <a:effectLst>
                  <a:outerShdw blurRad="38100" dist="38100" dir="2700000" algn="tl">
                    <a:srgbClr val="000000">
                      <a:alpha val="43137"/>
                    </a:srgbClr>
                  </a:outerShdw>
                </a:effectLst>
                <a:latin typeface="Century Gothic" panose="020B0502020202020204" pitchFamily="34" charset="0"/>
              </a:rPr>
              <a:t>Thank You</a:t>
            </a:r>
          </a:p>
        </p:txBody>
      </p:sp>
    </p:spTree>
    <p:extLst>
      <p:ext uri="{BB962C8B-B14F-4D97-AF65-F5344CB8AC3E}">
        <p14:creationId xmlns:p14="http://schemas.microsoft.com/office/powerpoint/2010/main" val="313138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8721A7-816F-4C99-BE89-D02CB058B1C7}"/>
              </a:ext>
            </a:extLst>
          </p:cNvPr>
          <p:cNvSpPr/>
          <p:nvPr/>
        </p:nvSpPr>
        <p:spPr>
          <a:xfrm>
            <a:off x="802324" y="1380995"/>
            <a:ext cx="2760549" cy="298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effectLst>
                  <a:outerShdw blurRad="38100" dist="38100" dir="2700000" algn="tl">
                    <a:srgbClr val="000000">
                      <a:alpha val="43137"/>
                    </a:srgbClr>
                  </a:outerShdw>
                </a:effectLst>
              </a:rPr>
              <a:t>OBJECTIVE(S):</a:t>
            </a:r>
          </a:p>
        </p:txBody>
      </p:sp>
      <p:sp>
        <p:nvSpPr>
          <p:cNvPr id="6" name="TextBox 5">
            <a:extLst>
              <a:ext uri="{FF2B5EF4-FFF2-40B4-BE49-F238E27FC236}">
                <a16:creationId xmlns:a16="http://schemas.microsoft.com/office/drawing/2014/main" id="{9A143362-FC01-44D5-9D03-6AC1FEE5E090}"/>
              </a:ext>
            </a:extLst>
          </p:cNvPr>
          <p:cNvSpPr txBox="1"/>
          <p:nvPr/>
        </p:nvSpPr>
        <p:spPr>
          <a:xfrm>
            <a:off x="298742" y="362364"/>
            <a:ext cx="4829850" cy="338554"/>
          </a:xfrm>
          <a:prstGeom prst="rect">
            <a:avLst/>
          </a:prstGeom>
          <a:noFill/>
        </p:spPr>
        <p:txBody>
          <a:bodyPr wrap="square" rtlCol="0">
            <a:spAutoFit/>
          </a:bodyPr>
          <a:lstStyle/>
          <a:p>
            <a:r>
              <a:rPr lang="en-GB" sz="1600" dirty="0">
                <a:effectLst>
                  <a:outerShdw blurRad="38100" dist="38100" dir="2700000" algn="tl">
                    <a:srgbClr val="000000">
                      <a:alpha val="43137"/>
                    </a:srgbClr>
                  </a:outerShdw>
                </a:effectLst>
                <a:latin typeface="Century Gothic" panose="020B0502020202020204" pitchFamily="34" charset="0"/>
                <a:cs typeface="Sultan bold" pitchFamily="2" charset="-78"/>
              </a:rPr>
              <a:t>Eng101 	New Language Leader Level 1</a:t>
            </a:r>
          </a:p>
        </p:txBody>
      </p:sp>
      <p:sp>
        <p:nvSpPr>
          <p:cNvPr id="2" name="Rectangle 1">
            <a:extLst>
              <a:ext uri="{FF2B5EF4-FFF2-40B4-BE49-F238E27FC236}">
                <a16:creationId xmlns:a16="http://schemas.microsoft.com/office/drawing/2014/main" id="{5E83C948-1FCE-4217-9D4D-5DC59BA5014B}"/>
              </a:ext>
            </a:extLst>
          </p:cNvPr>
          <p:cNvSpPr/>
          <p:nvPr/>
        </p:nvSpPr>
        <p:spPr>
          <a:xfrm>
            <a:off x="1113182" y="2146436"/>
            <a:ext cx="10402957" cy="2163349"/>
          </a:xfrm>
          <a:prstGeom prst="rect">
            <a:avLst/>
          </a:prstGeom>
        </p:spPr>
        <p:txBody>
          <a:bodyPr wrap="square">
            <a:spAutoFit/>
          </a:bodyPr>
          <a:lstStyle/>
          <a:p>
            <a:pPr>
              <a:lnSpc>
                <a:spcPct val="150000"/>
              </a:lnSpc>
              <a:spcBef>
                <a:spcPts val="600"/>
              </a:spcBef>
              <a:spcAft>
                <a:spcPts val="600"/>
              </a:spcAft>
              <a:buClr>
                <a:srgbClr val="231F20"/>
              </a:buClr>
              <a:buSzPts val="1000"/>
              <a:tabLst>
                <a:tab pos="377190" algn="l"/>
              </a:tabLst>
            </a:pPr>
            <a:r>
              <a:rPr lang="en-US" b="1" dirty="0">
                <a:latin typeface="Century Gothic" panose="020B0502020202020204" pitchFamily="34" charset="0"/>
              </a:rPr>
              <a:t>By the end of the lesson, students will have:</a:t>
            </a:r>
            <a:endParaRPr lang="en-GB" b="1" dirty="0">
              <a:latin typeface="Century Gothic" panose="020B0502020202020204" pitchFamily="34" charset="0"/>
            </a:endParaRPr>
          </a:p>
          <a:p>
            <a:pPr marL="342900" marR="0" lvl="0" indent="-342900">
              <a:lnSpc>
                <a:spcPct val="150000"/>
              </a:lnSpc>
              <a:spcBef>
                <a:spcPts val="600"/>
              </a:spcBef>
              <a:spcAft>
                <a:spcPts val="600"/>
              </a:spcAft>
              <a:buClr>
                <a:srgbClr val="231F20"/>
              </a:buClr>
              <a:buSzPts val="1000"/>
              <a:buFont typeface="BABEL Unicode"/>
              <a:buChar char="•"/>
              <a:tabLst>
                <a:tab pos="377190" algn="l"/>
              </a:tabLst>
            </a:pPr>
            <a:r>
              <a:rPr lang="en-US" b="1" dirty="0">
                <a:solidFill>
                  <a:srgbClr val="231F20"/>
                </a:solidFill>
                <a:latin typeface="Century Gothic" panose="020B0502020202020204" pitchFamily="34" charset="0"/>
                <a:ea typeface="BABEL Unicode"/>
                <a:cs typeface="BABEL Unicode"/>
              </a:rPr>
              <a:t>read</a:t>
            </a:r>
            <a:r>
              <a:rPr lang="en-US" b="1" spc="-65" dirty="0">
                <a:solidFill>
                  <a:srgbClr val="231F20"/>
                </a:solidFill>
                <a:latin typeface="Century Gothic" panose="020B0502020202020204" pitchFamily="34" charset="0"/>
                <a:ea typeface="BABEL Unicode"/>
                <a:cs typeface="BABEL Unicode"/>
              </a:rPr>
              <a:t> </a:t>
            </a:r>
            <a:r>
              <a:rPr lang="en-US" b="1" dirty="0">
                <a:solidFill>
                  <a:srgbClr val="231F20"/>
                </a:solidFill>
                <a:latin typeface="Century Gothic" panose="020B0502020202020204" pitchFamily="34" charset="0"/>
                <a:ea typeface="BABEL Unicode"/>
                <a:cs typeface="BABEL Unicode"/>
              </a:rPr>
              <a:t>for</a:t>
            </a:r>
            <a:r>
              <a:rPr lang="en-US" b="1" spc="-60" dirty="0">
                <a:solidFill>
                  <a:srgbClr val="231F20"/>
                </a:solidFill>
                <a:latin typeface="Century Gothic" panose="020B0502020202020204" pitchFamily="34" charset="0"/>
                <a:ea typeface="BABEL Unicode"/>
                <a:cs typeface="BABEL Unicode"/>
              </a:rPr>
              <a:t> </a:t>
            </a:r>
            <a:r>
              <a:rPr lang="en-US" b="1" dirty="0">
                <a:solidFill>
                  <a:srgbClr val="231F20"/>
                </a:solidFill>
                <a:latin typeface="Century Gothic" panose="020B0502020202020204" pitchFamily="34" charset="0"/>
                <a:ea typeface="BABEL Unicode"/>
                <a:cs typeface="BABEL Unicode"/>
              </a:rPr>
              <a:t>gist</a:t>
            </a:r>
            <a:r>
              <a:rPr lang="en-US" b="1" spc="-65" dirty="0">
                <a:solidFill>
                  <a:srgbClr val="231F20"/>
                </a:solidFill>
                <a:latin typeface="Century Gothic" panose="020B0502020202020204" pitchFamily="34" charset="0"/>
                <a:ea typeface="BABEL Unicode"/>
                <a:cs typeface="BABEL Unicode"/>
              </a:rPr>
              <a:t> </a:t>
            </a:r>
            <a:r>
              <a:rPr lang="en-US" b="1" dirty="0">
                <a:solidFill>
                  <a:srgbClr val="231F20"/>
                </a:solidFill>
                <a:latin typeface="Century Gothic" panose="020B0502020202020204" pitchFamily="34" charset="0"/>
                <a:ea typeface="BABEL Unicode"/>
                <a:cs typeface="BABEL Unicode"/>
              </a:rPr>
              <a:t>and</a:t>
            </a:r>
            <a:r>
              <a:rPr lang="en-US" b="1" spc="-60" dirty="0">
                <a:solidFill>
                  <a:srgbClr val="231F20"/>
                </a:solidFill>
                <a:latin typeface="Century Gothic" panose="020B0502020202020204" pitchFamily="34" charset="0"/>
                <a:ea typeface="BABEL Unicode"/>
                <a:cs typeface="BABEL Unicode"/>
              </a:rPr>
              <a:t> </a:t>
            </a:r>
            <a:r>
              <a:rPr lang="en-US" b="1" dirty="0">
                <a:solidFill>
                  <a:srgbClr val="231F20"/>
                </a:solidFill>
                <a:latin typeface="Century Gothic" panose="020B0502020202020204" pitchFamily="34" charset="0"/>
                <a:ea typeface="BABEL Unicode"/>
                <a:cs typeface="BABEL Unicode"/>
              </a:rPr>
              <a:t>for</a:t>
            </a:r>
            <a:r>
              <a:rPr lang="en-US" b="1" spc="-60" dirty="0">
                <a:solidFill>
                  <a:srgbClr val="231F20"/>
                </a:solidFill>
                <a:latin typeface="Century Gothic" panose="020B0502020202020204" pitchFamily="34" charset="0"/>
                <a:ea typeface="BABEL Unicode"/>
                <a:cs typeface="BABEL Unicode"/>
              </a:rPr>
              <a:t> </a:t>
            </a:r>
            <a:r>
              <a:rPr lang="en-US" b="1" dirty="0">
                <a:solidFill>
                  <a:srgbClr val="231F20"/>
                </a:solidFill>
                <a:latin typeface="Century Gothic" panose="020B0502020202020204" pitchFamily="34" charset="0"/>
                <a:ea typeface="BABEL Unicode"/>
                <a:cs typeface="BABEL Unicode"/>
              </a:rPr>
              <a:t>specific</a:t>
            </a:r>
            <a:r>
              <a:rPr lang="en-US" b="1" spc="-65" dirty="0">
                <a:solidFill>
                  <a:srgbClr val="231F20"/>
                </a:solidFill>
                <a:latin typeface="Century Gothic" panose="020B0502020202020204" pitchFamily="34" charset="0"/>
                <a:ea typeface="BABEL Unicode"/>
                <a:cs typeface="BABEL Unicode"/>
              </a:rPr>
              <a:t> </a:t>
            </a:r>
            <a:r>
              <a:rPr lang="en-US" b="1" dirty="0">
                <a:solidFill>
                  <a:srgbClr val="231F20"/>
                </a:solidFill>
                <a:latin typeface="Century Gothic" panose="020B0502020202020204" pitchFamily="34" charset="0"/>
                <a:ea typeface="BABEL Unicode"/>
                <a:cs typeface="BABEL Unicode"/>
              </a:rPr>
              <a:t>information.</a:t>
            </a:r>
            <a:endParaRPr lang="en-GB" b="1" dirty="0">
              <a:latin typeface="Century Gothic" panose="020B0502020202020204" pitchFamily="34" charset="0"/>
              <a:ea typeface="BABEL Unicode"/>
              <a:cs typeface="BABEL Unicode"/>
            </a:endParaRPr>
          </a:p>
          <a:p>
            <a:pPr marL="342900" marR="0" lvl="0" indent="-342900">
              <a:lnSpc>
                <a:spcPct val="150000"/>
              </a:lnSpc>
              <a:spcBef>
                <a:spcPts val="600"/>
              </a:spcBef>
              <a:spcAft>
                <a:spcPts val="600"/>
              </a:spcAft>
              <a:buClr>
                <a:srgbClr val="231F20"/>
              </a:buClr>
              <a:buSzPts val="1000"/>
              <a:buFont typeface="BABEL Unicode"/>
              <a:buChar char="•"/>
              <a:tabLst>
                <a:tab pos="377190" algn="l"/>
              </a:tabLst>
            </a:pPr>
            <a:r>
              <a:rPr lang="en-US" b="1" dirty="0">
                <a:solidFill>
                  <a:srgbClr val="231F20"/>
                </a:solidFill>
                <a:latin typeface="Century Gothic" panose="020B0502020202020204" pitchFamily="34" charset="0"/>
                <a:ea typeface="BABEL Unicode"/>
                <a:cs typeface="BABEL Unicode"/>
              </a:rPr>
              <a:t>practiced related nouns for people and their jobs.</a:t>
            </a:r>
            <a:endParaRPr lang="en-GB" b="1" dirty="0">
              <a:latin typeface="Century Gothic" panose="020B0502020202020204" pitchFamily="34" charset="0"/>
              <a:ea typeface="BABEL Unicode"/>
              <a:cs typeface="BABEL Unicode"/>
            </a:endParaRPr>
          </a:p>
          <a:p>
            <a:pPr marL="342900" marR="422910" lvl="0" indent="-342900">
              <a:lnSpc>
                <a:spcPct val="150000"/>
              </a:lnSpc>
              <a:spcBef>
                <a:spcPts val="600"/>
              </a:spcBef>
              <a:spcAft>
                <a:spcPts val="600"/>
              </a:spcAft>
              <a:buClr>
                <a:srgbClr val="231F20"/>
              </a:buClr>
              <a:buSzPts val="1000"/>
              <a:buFont typeface="BABEL Unicode"/>
              <a:buChar char="•"/>
              <a:tabLst>
                <a:tab pos="377190" algn="l"/>
              </a:tabLst>
            </a:pPr>
            <a:r>
              <a:rPr lang="en-GB" b="1" dirty="0">
                <a:solidFill>
                  <a:srgbClr val="231F20"/>
                </a:solidFill>
                <a:latin typeface="Century Gothic" panose="020B0502020202020204" pitchFamily="34" charset="0"/>
                <a:ea typeface="BABEL Unicode"/>
                <a:cs typeface="BABEL Unicode"/>
              </a:rPr>
              <a:t>practised</a:t>
            </a:r>
            <a:r>
              <a:rPr lang="en-US" b="1" spc="-55" dirty="0">
                <a:solidFill>
                  <a:srgbClr val="231F20"/>
                </a:solidFill>
                <a:latin typeface="Century Gothic" panose="020B0502020202020204" pitchFamily="34" charset="0"/>
                <a:ea typeface="BABEL Unicode"/>
                <a:cs typeface="BABEL Unicode"/>
              </a:rPr>
              <a:t> </a:t>
            </a:r>
            <a:r>
              <a:rPr lang="en-US" b="1" dirty="0">
                <a:solidFill>
                  <a:srgbClr val="231F20"/>
                </a:solidFill>
                <a:latin typeface="Century Gothic" panose="020B0502020202020204" pitchFamily="34" charset="0"/>
                <a:ea typeface="BABEL Unicode"/>
                <a:cs typeface="BABEL Unicode"/>
              </a:rPr>
              <a:t>using</a:t>
            </a:r>
            <a:r>
              <a:rPr lang="en-US" b="1" spc="-55" dirty="0">
                <a:solidFill>
                  <a:srgbClr val="231F20"/>
                </a:solidFill>
                <a:latin typeface="Century Gothic" panose="020B0502020202020204" pitchFamily="34" charset="0"/>
                <a:ea typeface="BABEL Unicode"/>
                <a:cs typeface="BABEL Unicode"/>
              </a:rPr>
              <a:t> </a:t>
            </a:r>
            <a:r>
              <a:rPr lang="en-US" b="1" dirty="0">
                <a:solidFill>
                  <a:srgbClr val="231F20"/>
                </a:solidFill>
                <a:latin typeface="Century Gothic" panose="020B0502020202020204" pitchFamily="34" charset="0"/>
                <a:ea typeface="BABEL Unicode"/>
                <a:cs typeface="BABEL Unicode"/>
              </a:rPr>
              <a:t>relative</a:t>
            </a:r>
            <a:r>
              <a:rPr lang="en-US" b="1" spc="-55" dirty="0">
                <a:solidFill>
                  <a:srgbClr val="231F20"/>
                </a:solidFill>
                <a:latin typeface="Century Gothic" panose="020B0502020202020204" pitchFamily="34" charset="0"/>
                <a:ea typeface="BABEL Unicode"/>
                <a:cs typeface="BABEL Unicode"/>
              </a:rPr>
              <a:t> </a:t>
            </a:r>
            <a:r>
              <a:rPr lang="en-US" b="1" dirty="0">
                <a:solidFill>
                  <a:srgbClr val="231F20"/>
                </a:solidFill>
                <a:latin typeface="Century Gothic" panose="020B0502020202020204" pitchFamily="34" charset="0"/>
                <a:ea typeface="BABEL Unicode"/>
                <a:cs typeface="BABEL Unicode"/>
              </a:rPr>
              <a:t>pronouns</a:t>
            </a:r>
            <a:r>
              <a:rPr lang="en-US" b="1" spc="-50" dirty="0">
                <a:solidFill>
                  <a:srgbClr val="231F20"/>
                </a:solidFill>
                <a:latin typeface="Century Gothic" panose="020B0502020202020204" pitchFamily="34" charset="0"/>
                <a:ea typeface="BABEL Unicode"/>
                <a:cs typeface="BABEL Unicode"/>
              </a:rPr>
              <a:t> </a:t>
            </a:r>
            <a:r>
              <a:rPr lang="en-US" b="1" dirty="0">
                <a:solidFill>
                  <a:srgbClr val="231F20"/>
                </a:solidFill>
                <a:latin typeface="Century Gothic" panose="020B0502020202020204" pitchFamily="34" charset="0"/>
                <a:ea typeface="BABEL Unicode"/>
                <a:cs typeface="BABEL Unicode"/>
              </a:rPr>
              <a:t>in</a:t>
            </a:r>
            <a:r>
              <a:rPr lang="en-US" b="1" spc="-55" dirty="0">
                <a:solidFill>
                  <a:srgbClr val="231F20"/>
                </a:solidFill>
                <a:latin typeface="Century Gothic" panose="020B0502020202020204" pitchFamily="34" charset="0"/>
                <a:ea typeface="BABEL Unicode"/>
                <a:cs typeface="BABEL Unicode"/>
              </a:rPr>
              <a:t> </a:t>
            </a:r>
            <a:r>
              <a:rPr lang="en-US" b="1" dirty="0">
                <a:solidFill>
                  <a:srgbClr val="231F20"/>
                </a:solidFill>
                <a:latin typeface="Century Gothic" panose="020B0502020202020204" pitchFamily="34" charset="0"/>
                <a:ea typeface="BABEL Unicode"/>
                <a:cs typeface="BABEL Unicode"/>
              </a:rPr>
              <a:t>defining relative</a:t>
            </a:r>
            <a:r>
              <a:rPr lang="en-US" b="1" spc="-35" dirty="0">
                <a:solidFill>
                  <a:srgbClr val="231F20"/>
                </a:solidFill>
                <a:latin typeface="Century Gothic" panose="020B0502020202020204" pitchFamily="34" charset="0"/>
                <a:ea typeface="BABEL Unicode"/>
                <a:cs typeface="BABEL Unicode"/>
              </a:rPr>
              <a:t> </a:t>
            </a:r>
            <a:r>
              <a:rPr lang="en-US" b="1" dirty="0">
                <a:solidFill>
                  <a:srgbClr val="231F20"/>
                </a:solidFill>
                <a:latin typeface="Century Gothic" panose="020B0502020202020204" pitchFamily="34" charset="0"/>
                <a:ea typeface="BABEL Unicode"/>
                <a:cs typeface="BABEL Unicode"/>
              </a:rPr>
              <a:t>clauses.</a:t>
            </a:r>
            <a:endParaRPr lang="en-GB" b="1" dirty="0">
              <a:effectLst/>
              <a:latin typeface="Century Gothic" panose="020B0502020202020204" pitchFamily="34" charset="0"/>
              <a:ea typeface="BABEL Unicode"/>
              <a:cs typeface="BABEL Unicode"/>
            </a:endParaRPr>
          </a:p>
        </p:txBody>
      </p:sp>
    </p:spTree>
    <p:extLst>
      <p:ext uri="{BB962C8B-B14F-4D97-AF65-F5344CB8AC3E}">
        <p14:creationId xmlns:p14="http://schemas.microsoft.com/office/powerpoint/2010/main" val="276331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BB4558-F754-4405-A214-EA112564CD65}"/>
              </a:ext>
            </a:extLst>
          </p:cNvPr>
          <p:cNvSpPr/>
          <p:nvPr/>
        </p:nvSpPr>
        <p:spPr>
          <a:xfrm>
            <a:off x="163578" y="6491116"/>
            <a:ext cx="4950394" cy="261610"/>
          </a:xfrm>
          <a:prstGeom prst="rect">
            <a:avLst/>
          </a:prstGeom>
        </p:spPr>
        <p:txBody>
          <a:bodyPr wrap="none">
            <a:spAutoFit/>
          </a:bodyPr>
          <a:lstStyle/>
          <a:p>
            <a:r>
              <a:rPr lang="en-GB" sz="1100" dirty="0">
                <a:effectLst>
                  <a:outerShdw blurRad="38100" dist="38100" dir="2700000" algn="tl">
                    <a:srgbClr val="000000">
                      <a:alpha val="43137"/>
                    </a:srgbClr>
                  </a:outerShdw>
                </a:effectLst>
                <a:latin typeface="Century Gothic" panose="020B0502020202020204" pitchFamily="34" charset="0"/>
                <a:cs typeface="Sultan bold" pitchFamily="2" charset="-78"/>
              </a:rPr>
              <a:t>Eng101 	New Language Leader Level 1 	3.2  World News</a:t>
            </a:r>
          </a:p>
        </p:txBody>
      </p:sp>
      <p:sp>
        <p:nvSpPr>
          <p:cNvPr id="4" name="TextBox 3">
            <a:extLst>
              <a:ext uri="{FF2B5EF4-FFF2-40B4-BE49-F238E27FC236}">
                <a16:creationId xmlns:a16="http://schemas.microsoft.com/office/drawing/2014/main" id="{CDFF03B4-8641-42A4-8909-27022A2D07BB}"/>
              </a:ext>
            </a:extLst>
          </p:cNvPr>
          <p:cNvSpPr txBox="1"/>
          <p:nvPr/>
        </p:nvSpPr>
        <p:spPr>
          <a:xfrm>
            <a:off x="3407227" y="1339911"/>
            <a:ext cx="989373" cy="461665"/>
          </a:xfrm>
          <a:prstGeom prst="rect">
            <a:avLst/>
          </a:prstGeom>
          <a:noFill/>
        </p:spPr>
        <p:txBody>
          <a:bodyPr wrap="none" rtlCol="0">
            <a:spAutoFit/>
          </a:bodyPr>
          <a:lstStyle/>
          <a:p>
            <a:r>
              <a:rPr lang="en-US" sz="2400" dirty="0">
                <a:solidFill>
                  <a:srgbClr val="FF0000"/>
                </a:solidFill>
                <a:latin typeface="Century Gothic" panose="020B0502020202020204" pitchFamily="34" charset="0"/>
              </a:rPr>
              <a:t>News</a:t>
            </a:r>
            <a:endParaRPr lang="en-GB" sz="2400" dirty="0">
              <a:solidFill>
                <a:srgbClr val="FF0000"/>
              </a:solidFill>
              <a:latin typeface="Century Gothic" panose="020B0502020202020204" pitchFamily="34" charset="0"/>
            </a:endParaRPr>
          </a:p>
        </p:txBody>
      </p:sp>
      <p:sp>
        <p:nvSpPr>
          <p:cNvPr id="5" name="TextBox 4">
            <a:extLst>
              <a:ext uri="{FF2B5EF4-FFF2-40B4-BE49-F238E27FC236}">
                <a16:creationId xmlns:a16="http://schemas.microsoft.com/office/drawing/2014/main" id="{79FB850D-0278-46CB-9484-BDEC037AA1DD}"/>
              </a:ext>
            </a:extLst>
          </p:cNvPr>
          <p:cNvSpPr txBox="1"/>
          <p:nvPr/>
        </p:nvSpPr>
        <p:spPr>
          <a:xfrm>
            <a:off x="649357" y="424070"/>
            <a:ext cx="1133644" cy="523220"/>
          </a:xfrm>
          <a:prstGeom prst="rect">
            <a:avLst/>
          </a:prstGeom>
          <a:noFill/>
        </p:spPr>
        <p:txBody>
          <a:bodyPr wrap="none" rtlCol="0">
            <a:spAutoFit/>
          </a:bodyPr>
          <a:lstStyle/>
          <a:p>
            <a:r>
              <a:rPr lang="en-US" sz="2800" dirty="0">
                <a:solidFill>
                  <a:srgbClr val="FF0000"/>
                </a:solidFill>
                <a:effectLst>
                  <a:outerShdw blurRad="38100" dist="38100" dir="2700000" algn="tl">
                    <a:srgbClr val="000000">
                      <a:alpha val="43137"/>
                    </a:srgbClr>
                  </a:outerShdw>
                </a:effectLst>
                <a:latin typeface="Century Gothic" panose="020B0502020202020204" pitchFamily="34" charset="0"/>
              </a:rPr>
              <a:t>Think!</a:t>
            </a:r>
            <a:endParaRPr lang="en-GB" sz="2800" dirty="0">
              <a:solidFill>
                <a:srgbClr val="FF0000"/>
              </a:solidFill>
              <a:effectLst>
                <a:outerShdw blurRad="38100" dist="38100" dir="2700000" algn="tl">
                  <a:srgbClr val="000000">
                    <a:alpha val="43137"/>
                  </a:srgbClr>
                </a:outerShdw>
              </a:effectLst>
              <a:latin typeface="Century Gothic" panose="020B0502020202020204" pitchFamily="34" charset="0"/>
            </a:endParaRPr>
          </a:p>
        </p:txBody>
      </p:sp>
      <p:sp>
        <p:nvSpPr>
          <p:cNvPr id="6" name="TextBox 5">
            <a:extLst>
              <a:ext uri="{FF2B5EF4-FFF2-40B4-BE49-F238E27FC236}">
                <a16:creationId xmlns:a16="http://schemas.microsoft.com/office/drawing/2014/main" id="{36EC98BA-CF50-4A84-AFA4-A27D6C220F05}"/>
              </a:ext>
            </a:extLst>
          </p:cNvPr>
          <p:cNvSpPr txBox="1"/>
          <p:nvPr/>
        </p:nvSpPr>
        <p:spPr>
          <a:xfrm>
            <a:off x="5261113" y="2308328"/>
            <a:ext cx="2759089" cy="400110"/>
          </a:xfrm>
          <a:prstGeom prst="rect">
            <a:avLst/>
          </a:prstGeom>
          <a:noFill/>
        </p:spPr>
        <p:txBody>
          <a:bodyPr wrap="none" rtlCol="0">
            <a:spAutoFit/>
          </a:bodyPr>
          <a:lstStyle/>
          <a:p>
            <a:r>
              <a:rPr lang="en-US" sz="2000" b="1" dirty="0">
                <a:latin typeface="Century Gothic" panose="020B0502020202020204" pitchFamily="34" charset="0"/>
              </a:rPr>
              <a:t>Do you watch news?</a:t>
            </a:r>
            <a:endParaRPr lang="en-GB" sz="2000" b="1" dirty="0">
              <a:latin typeface="Century Gothic" panose="020B0502020202020204" pitchFamily="34" charset="0"/>
            </a:endParaRPr>
          </a:p>
        </p:txBody>
      </p:sp>
      <p:sp>
        <p:nvSpPr>
          <p:cNvPr id="7" name="TextBox 6">
            <a:extLst>
              <a:ext uri="{FF2B5EF4-FFF2-40B4-BE49-F238E27FC236}">
                <a16:creationId xmlns:a16="http://schemas.microsoft.com/office/drawing/2014/main" id="{E0B71397-2580-4C18-9BF2-9E834DA87833}"/>
              </a:ext>
            </a:extLst>
          </p:cNvPr>
          <p:cNvSpPr txBox="1"/>
          <p:nvPr/>
        </p:nvSpPr>
        <p:spPr>
          <a:xfrm>
            <a:off x="5261113" y="3152001"/>
            <a:ext cx="1122423" cy="400110"/>
          </a:xfrm>
          <a:prstGeom prst="rect">
            <a:avLst/>
          </a:prstGeom>
          <a:noFill/>
        </p:spPr>
        <p:txBody>
          <a:bodyPr wrap="none" rtlCol="0">
            <a:spAutoFit/>
          </a:bodyPr>
          <a:lstStyle/>
          <a:p>
            <a:r>
              <a:rPr lang="en-US" sz="2000" b="1" dirty="0">
                <a:latin typeface="Century Gothic" panose="020B0502020202020204" pitchFamily="34" charset="0"/>
              </a:rPr>
              <a:t>Where?</a:t>
            </a:r>
            <a:endParaRPr lang="en-GB" sz="2000" b="1" dirty="0">
              <a:latin typeface="Century Gothic" panose="020B0502020202020204" pitchFamily="34" charset="0"/>
            </a:endParaRPr>
          </a:p>
        </p:txBody>
      </p:sp>
      <p:sp>
        <p:nvSpPr>
          <p:cNvPr id="8" name="TextBox 7">
            <a:extLst>
              <a:ext uri="{FF2B5EF4-FFF2-40B4-BE49-F238E27FC236}">
                <a16:creationId xmlns:a16="http://schemas.microsoft.com/office/drawing/2014/main" id="{34CFB798-1515-4A81-ACA7-86BEA069389A}"/>
              </a:ext>
            </a:extLst>
          </p:cNvPr>
          <p:cNvSpPr txBox="1"/>
          <p:nvPr/>
        </p:nvSpPr>
        <p:spPr>
          <a:xfrm>
            <a:off x="5261113" y="3995675"/>
            <a:ext cx="5851282" cy="400110"/>
          </a:xfrm>
          <a:prstGeom prst="rect">
            <a:avLst/>
          </a:prstGeom>
          <a:noFill/>
        </p:spPr>
        <p:txBody>
          <a:bodyPr wrap="none" rtlCol="0">
            <a:spAutoFit/>
          </a:bodyPr>
          <a:lstStyle/>
          <a:p>
            <a:r>
              <a:rPr lang="en-US" sz="2000" b="1" dirty="0">
                <a:latin typeface="Century Gothic" panose="020B0502020202020204" pitchFamily="34" charset="0"/>
              </a:rPr>
              <a:t>What is the latest news </a:t>
            </a:r>
            <a:r>
              <a:rPr lang="en-GB" sz="2000" b="1" dirty="0">
                <a:latin typeface="Century Gothic" panose="020B0502020202020204" pitchFamily="34" charset="0"/>
              </a:rPr>
              <a:t>stories at the moment?</a:t>
            </a:r>
          </a:p>
        </p:txBody>
      </p:sp>
      <p:pic>
        <p:nvPicPr>
          <p:cNvPr id="9" name="Picture 8" descr="A close up of a computer&#10;&#10;Description automatically generated">
            <a:extLst>
              <a:ext uri="{FF2B5EF4-FFF2-40B4-BE49-F238E27FC236}">
                <a16:creationId xmlns:a16="http://schemas.microsoft.com/office/drawing/2014/main" id="{B510413B-71F1-4E88-AAD5-8A3368D4592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483" b="96149" l="4560" r="93462">
                        <a14:foregroundMark x1="44176" y1="21932" x2="44176" y2="21932"/>
                        <a14:foregroundMark x1="19615" y1="48760" x2="19615" y2="48760"/>
                        <a14:foregroundMark x1="46374" y1="51762" x2="46374" y2="51762"/>
                        <a14:foregroundMark x1="53077" y1="75587" x2="53077" y2="75587"/>
                        <a14:foregroundMark x1="80659" y1="75914" x2="80659" y2="75914"/>
                        <a14:foregroundMark x1="80659" y1="56397" x2="80659" y2="56397"/>
                        <a14:foregroundMark x1="76758" y1="42167" x2="76758" y2="42167"/>
                        <a14:foregroundMark x1="48352" y1="51436" x2="48352" y2="51436"/>
                        <a14:foregroundMark x1="52253" y1="67950" x2="52253" y2="67950"/>
                        <a14:foregroundMark x1="53077" y1="67950" x2="53077" y2="67950"/>
                        <a14:foregroundMark x1="62802" y1="71606" x2="62802" y2="71606"/>
                        <a14:foregroundMark x1="55000" y1="73303" x2="55000" y2="73303"/>
                        <a14:foregroundMark x1="50549" y1="83551" x2="50549" y2="83551"/>
                        <a14:foregroundMark x1="19615" y1="47128" x2="19615" y2="47128"/>
                        <a14:foregroundMark x1="18242" y1="45431" x2="18242" y2="45431"/>
                        <a14:foregroundMark x1="16538" y1="41123" x2="16538" y2="41123"/>
                        <a14:foregroundMark x1="17088" y1="63642" x2="17088" y2="63642"/>
                        <a14:foregroundMark x1="4835" y1="57376" x2="4835" y2="57376"/>
                        <a14:foregroundMark x1="32143" y1="54373" x2="32143" y2="54373"/>
                        <a14:foregroundMark x1="32418" y1="47454" x2="32418" y2="47454"/>
                        <a14:foregroundMark x1="51374" y1="82572" x2="51374" y2="82572"/>
                        <a14:foregroundMark x1="59176" y1="74935" x2="59176" y2="74935"/>
                        <a14:foregroundMark x1="65055" y1="51110" x2="65055" y2="51110"/>
                        <a14:foregroundMark x1="89835" y1="59334" x2="89835" y2="59334"/>
                        <a14:foregroundMark x1="74505" y1="66971" x2="74505" y2="66971"/>
                        <a14:foregroundMark x1="58077" y1="64360" x2="58077" y2="64360"/>
                        <a14:foregroundMark x1="60330" y1="66645" x2="60330" y2="66645"/>
                        <a14:foregroundMark x1="43022" y1="41841" x2="43022" y2="41841"/>
                        <a14:foregroundMark x1="39011" y1="35379" x2="39011" y2="35379"/>
                        <a14:foregroundMark x1="40110" y1="25000" x2="40110" y2="25000"/>
                        <a14:foregroundMark x1="41484" y1="18930" x2="41484" y2="18930"/>
                        <a14:foregroundMark x1="60275" y1="15666" x2="60275" y2="15666"/>
                        <a14:foregroundMark x1="48626" y1="13251" x2="48626" y2="13251"/>
                        <a14:foregroundMark x1="28791" y1="20235" x2="28791" y2="20235"/>
                        <a14:foregroundMark x1="31429" y1="31266" x2="31429" y2="31266"/>
                        <a14:foregroundMark x1="22253" y1="76632" x2="22253" y2="76632"/>
                        <a14:foregroundMark x1="21044" y1="71671" x2="21044" y2="71671"/>
                        <a14:foregroundMark x1="56374" y1="76240" x2="56374" y2="76240"/>
                        <a14:foregroundMark x1="58077" y1="81984" x2="58077" y2="81984"/>
                        <a14:foregroundMark x1="44451" y1="68864" x2="44451" y2="68864"/>
                        <a14:foregroundMark x1="57473" y1="72193" x2="57473" y2="72193"/>
                        <a14:foregroundMark x1="45385" y1="56527" x2="45385" y2="56527"/>
                        <a14:foregroundMark x1="71099" y1="76632" x2="71099" y2="76632"/>
                        <a14:foregroundMark x1="68626" y1="83225" x2="68626" y2="83225"/>
                        <a14:foregroundMark x1="62912" y1="86358" x2="62912" y2="86358"/>
                        <a14:foregroundMark x1="93462" y1="58551" x2="93462" y2="58551"/>
                        <a14:foregroundMark x1="37912" y1="55091" x2="37912" y2="55091"/>
                        <a14:foregroundMark x1="71923" y1="34791" x2="71923" y2="34791"/>
                        <a14:foregroundMark x1="81209" y1="32963" x2="81209" y2="32963"/>
                        <a14:foregroundMark x1="76868" y1="34595" x2="76868" y2="34595"/>
                        <a14:foregroundMark x1="78407" y1="38512" x2="78407" y2="38512"/>
                        <a14:foregroundMark x1="83077" y1="35705" x2="83077" y2="35705"/>
                        <a14:foregroundMark x1="83846" y1="39230" x2="83846" y2="39230"/>
                        <a14:foregroundMark x1="54066" y1="66645" x2="54066" y2="66645"/>
                        <a14:foregroundMark x1="74396" y1="37728" x2="74396" y2="37728"/>
                        <a14:foregroundMark x1="74835" y1="33290" x2="74835" y2="33290"/>
                        <a14:foregroundMark x1="77473" y1="34269" x2="77473" y2="34269"/>
                        <a14:foregroundMark x1="78901" y1="33486" x2="78901" y2="33486"/>
                        <a14:foregroundMark x1="63681" y1="46606" x2="63681" y2="46606"/>
                        <a14:foregroundMark x1="63516" y1="34595" x2="63516" y2="34595"/>
                        <a14:foregroundMark x1="66758" y1="35183" x2="66758" y2="35183"/>
                        <a14:foregroundMark x1="68626" y1="37924" x2="68626" y2="37924"/>
                        <a14:foregroundMark x1="67582" y1="38838" x2="67582" y2="38838"/>
                        <a14:foregroundMark x1="66484" y1="44582" x2="66484" y2="44582"/>
                        <a14:foregroundMark x1="85879" y1="45692" x2="85879" y2="45692"/>
                        <a14:foregroundMark x1="53736" y1="24086" x2="53736" y2="24086"/>
                        <a14:foregroundMark x1="54231" y1="33486" x2="54231" y2="33486"/>
                        <a14:foregroundMark x1="66484" y1="65731" x2="66484" y2="65731"/>
                        <a14:foregroundMark x1="78901" y1="79178" x2="78901" y2="79178"/>
                        <a14:foregroundMark x1="69121" y1="86358" x2="54670" y2="91841"/>
                        <a14:foregroundMark x1="54670" y1="91841" x2="29121" y2="81984"/>
                        <a14:foregroundMark x1="76538" y1="86358" x2="67033" y2="91384"/>
                        <a14:foregroundMark x1="67033" y1="91384" x2="34231" y2="92885"/>
                        <a14:foregroundMark x1="34231" y1="92885" x2="24670" y2="88969"/>
                        <a14:foregroundMark x1="24670" y1="88969" x2="16703" y2="81201"/>
                        <a14:foregroundMark x1="16703" y1="81201" x2="7198" y2="58616"/>
                        <a14:foregroundMark x1="7198" y1="58616" x2="6319" y2="45627"/>
                        <a14:foregroundMark x1="6319" y1="45627" x2="9890" y2="33877"/>
                        <a14:foregroundMark x1="9890" y1="33877" x2="15989" y2="23695"/>
                        <a14:foregroundMark x1="15989" y1="23695" x2="24451" y2="15535"/>
                        <a14:foregroundMark x1="24451" y1="15535" x2="45220" y2="8094"/>
                        <a14:foregroundMark x1="45220" y1="8094" x2="67143" y2="10901"/>
                        <a14:foregroundMark x1="67143" y1="10901" x2="93295" y2="35093"/>
                        <a14:foregroundMark x1="93979" y1="36558" x2="94670" y2="62076"/>
                        <a14:foregroundMark x1="94670" y1="62076" x2="91156" y2="73012"/>
                        <a14:foregroundMark x1="89914" y1="75006" x2="71593" y2="91906"/>
                        <a14:foregroundMark x1="71593" y1="91906" x2="50604" y2="96214"/>
                        <a14:foregroundMark x1="50604" y1="96214" x2="31868" y2="93407"/>
                        <a14:foregroundMark x1="92033" y1="32768" x2="86209" y2="21997"/>
                        <a14:foregroundMark x1="85966" y1="21829" x2="68077" y2="9465"/>
                        <a14:foregroundMark x1="68077" y1="9465" x2="39749" y2="6175"/>
                        <a14:foregroundMark x1="58571" y1="5679" x2="42850" y2="5506"/>
                        <a14:foregroundMark x1="9231" y1="46932" x2="18846" y2="46606"/>
                        <a14:foregroundMark x1="10934" y1="52872" x2="10934" y2="52872"/>
                        <a14:foregroundMark x1="23352" y1="44191" x2="23352" y2="44191"/>
                        <a14:foregroundMark x1="44451" y1="73695" x2="44451" y2="73695"/>
                        <a14:foregroundMark x1="42912" y1="72911" x2="42912" y2="72911"/>
                        <a14:foregroundMark x1="68791" y1="74413" x2="68791" y2="74413"/>
                        <a14:foregroundMark x1="65220" y1="75914" x2="65220" y2="75914"/>
                        <a14:foregroundMark x1="52363" y1="71802" x2="52363" y2="71802"/>
                        <a14:foregroundMark x1="42747" y1="74021" x2="42747" y2="74021"/>
                        <a14:foregroundMark x1="21648" y1="48956" x2="21648" y2="48956"/>
                        <a14:foregroundMark x1="25549" y1="44582" x2="25549" y2="44582"/>
                        <a14:foregroundMark x1="74066" y1="43081" x2="74066" y2="43081"/>
                        <a14:foregroundMark x1="74396" y1="46802" x2="74396" y2="46802"/>
                        <a14:foregroundMark x1="71758" y1="47520" x2="71758" y2="47520"/>
                        <a14:foregroundMark x1="71593" y1="43668" x2="71593" y2="43668"/>
                        <a14:foregroundMark x1="82912" y1="37402" x2="82912" y2="37402"/>
                        <a14:foregroundMark x1="25549" y1="45496" x2="25549" y2="45496"/>
                        <a14:foregroundMark x1="77637" y1="44582" x2="66868" y2="43668"/>
                        <a14:foregroundMark x1="66868" y1="43668" x2="76538" y2="48825"/>
                        <a14:foregroundMark x1="76538" y1="48825" x2="76264" y2="45822"/>
                        <a14:foregroundMark x1="26154" y1="52285" x2="27692" y2="40274"/>
                        <a14:foregroundMark x1="27692" y1="40274" x2="6319" y2="44256"/>
                        <a14:foregroundMark x1="6319" y1="44256" x2="16429" y2="47063"/>
                        <a14:foregroundMark x1="16429" y1="47063" x2="24725" y2="44713"/>
                        <a14:backgroundMark x1="58242" y1="99478" x2="42747" y2="99478"/>
                        <a14:backgroundMark x1="42418" y1="4765" x2="37802" y2="5483"/>
                        <a14:backgroundMark x1="94560" y1="37206" x2="93132" y2="34595"/>
                        <a14:backgroundMark x1="87418" y1="22846" x2="85714" y2="21149"/>
                        <a14:backgroundMark x1="91923" y1="73695" x2="90495" y2="75522"/>
                      </a14:backgroundRemoval>
                    </a14:imgEffect>
                  </a14:imgLayer>
                </a14:imgProps>
              </a:ext>
              <a:ext uri="{28A0092B-C50C-407E-A947-70E740481C1C}">
                <a14:useLocalDpi xmlns:a14="http://schemas.microsoft.com/office/drawing/2010/main" val="0"/>
              </a:ext>
            </a:extLst>
          </a:blip>
          <a:stretch>
            <a:fillRect/>
          </a:stretch>
        </p:blipFill>
        <p:spPr>
          <a:xfrm>
            <a:off x="1148051" y="2034227"/>
            <a:ext cx="3094571" cy="2604880"/>
          </a:xfrm>
          <a:prstGeom prst="rect">
            <a:avLst/>
          </a:prstGeom>
        </p:spPr>
      </p:pic>
    </p:spTree>
    <p:extLst>
      <p:ext uri="{BB962C8B-B14F-4D97-AF65-F5344CB8AC3E}">
        <p14:creationId xmlns:p14="http://schemas.microsoft.com/office/powerpoint/2010/main" val="2319036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27447A-DB38-4B2D-9465-B03D79A3E5F8}"/>
              </a:ext>
            </a:extLst>
          </p:cNvPr>
          <p:cNvSpPr/>
          <p:nvPr/>
        </p:nvSpPr>
        <p:spPr>
          <a:xfrm>
            <a:off x="163578" y="6491116"/>
            <a:ext cx="4950394" cy="261610"/>
          </a:xfrm>
          <a:prstGeom prst="rect">
            <a:avLst/>
          </a:prstGeom>
        </p:spPr>
        <p:txBody>
          <a:bodyPr wrap="none">
            <a:spAutoFit/>
          </a:bodyPr>
          <a:lstStyle/>
          <a:p>
            <a:r>
              <a:rPr lang="en-GB" sz="1100" dirty="0">
                <a:effectLst>
                  <a:outerShdw blurRad="38100" dist="38100" dir="2700000" algn="tl">
                    <a:srgbClr val="000000">
                      <a:alpha val="43137"/>
                    </a:srgbClr>
                  </a:outerShdw>
                </a:effectLst>
                <a:latin typeface="Century Gothic" panose="020B0502020202020204" pitchFamily="34" charset="0"/>
                <a:cs typeface="Sultan bold" pitchFamily="2" charset="-78"/>
              </a:rPr>
              <a:t>Eng101 	New Language Leader Level 1 	3.2  World News</a:t>
            </a:r>
          </a:p>
        </p:txBody>
      </p:sp>
      <p:sp>
        <p:nvSpPr>
          <p:cNvPr id="4" name="Rectangle 3">
            <a:extLst>
              <a:ext uri="{FF2B5EF4-FFF2-40B4-BE49-F238E27FC236}">
                <a16:creationId xmlns:a16="http://schemas.microsoft.com/office/drawing/2014/main" id="{0CE687C0-A912-4027-925E-DBD3D0DFDE22}"/>
              </a:ext>
            </a:extLst>
          </p:cNvPr>
          <p:cNvSpPr/>
          <p:nvPr/>
        </p:nvSpPr>
        <p:spPr>
          <a:xfrm>
            <a:off x="363361" y="572178"/>
            <a:ext cx="11211337" cy="3135730"/>
          </a:xfrm>
          <a:prstGeom prst="rect">
            <a:avLst/>
          </a:prstGeom>
        </p:spPr>
        <p:txBody>
          <a:bodyPr wrap="square">
            <a:spAutoFit/>
          </a:bodyPr>
          <a:lstStyle/>
          <a:p>
            <a:pPr>
              <a:lnSpc>
                <a:spcPct val="107000"/>
              </a:lnSpc>
              <a:spcAft>
                <a:spcPts val="800"/>
              </a:spcAft>
            </a:pPr>
            <a:r>
              <a:rPr lang="en-GB" b="1" i="1" dirty="0">
                <a:solidFill>
                  <a:srgbClr val="0070C0"/>
                </a:solidFill>
                <a:latin typeface="Century Gothic" panose="020B0502020202020204" pitchFamily="34" charset="0"/>
                <a:ea typeface="Times New Roman" panose="02020603050405020304" pitchFamily="18" charset="0"/>
                <a:cs typeface="Arial" panose="020B0604020202020204" pitchFamily="34" charset="0"/>
              </a:rPr>
              <a:t>	Every time you're online, you are blasted by pictures, articles, links and videos trying to tell their story. Unfortunately, not all of those are true. Sometimes they want you to click on another story or advertisement at their own site, other times they want to upset people for political reasons. These days it's so easy to share information. These stories spread quickly, and the result is … fake news AKA rumours.</a:t>
            </a:r>
            <a:endParaRPr lang="en-GB" b="1" i="1" dirty="0">
              <a:solidFill>
                <a:srgbClr val="0070C0"/>
              </a:solidFill>
              <a:latin typeface="Century Gothic" panose="020B0502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b="1" i="1" dirty="0">
                <a:solidFill>
                  <a:srgbClr val="0070C0"/>
                </a:solidFill>
                <a:latin typeface="Century Gothic" panose="020B0502020202020204" pitchFamily="34" charset="0"/>
                <a:ea typeface="Times New Roman" panose="02020603050405020304" pitchFamily="18" charset="0"/>
                <a:cs typeface="Arial" panose="020B0604020202020204" pitchFamily="34" charset="0"/>
              </a:rPr>
              <a:t>	There is a range of fake news: from crazy stories which people easily recognise to more subtle types of misinformation. And sometimes the journalists differs between real news and fake news, for examples anyone who has a twitter account can make news nowadays! Social media can turn us into citizen journalists which means that we can write news and not get paid, which is different that professional journalists or journalism. </a:t>
            </a:r>
          </a:p>
        </p:txBody>
      </p:sp>
      <p:sp>
        <p:nvSpPr>
          <p:cNvPr id="5" name="Rectangle 4">
            <a:extLst>
              <a:ext uri="{FF2B5EF4-FFF2-40B4-BE49-F238E27FC236}">
                <a16:creationId xmlns:a16="http://schemas.microsoft.com/office/drawing/2014/main" id="{276AA495-0F85-4E0B-ACD4-F9B8C9E816A2}"/>
              </a:ext>
            </a:extLst>
          </p:cNvPr>
          <p:cNvSpPr/>
          <p:nvPr/>
        </p:nvSpPr>
        <p:spPr>
          <a:xfrm>
            <a:off x="363360" y="155642"/>
            <a:ext cx="11211338" cy="369332"/>
          </a:xfrm>
          <a:prstGeom prst="rect">
            <a:avLst/>
          </a:prstGeom>
        </p:spPr>
        <p:txBody>
          <a:bodyPr wrap="square">
            <a:spAutoFit/>
          </a:bodyPr>
          <a:lstStyle/>
          <a:p>
            <a:r>
              <a:rPr lang="en-GB" b="1" dirty="0">
                <a:solidFill>
                  <a:srgbClr val="FF0000"/>
                </a:solidFill>
                <a:latin typeface="Century Gothic" panose="020B0502020202020204" pitchFamily="34" charset="0"/>
                <a:ea typeface="Calibri" panose="020F0502020204030204" pitchFamily="34" charset="0"/>
                <a:cs typeface="Arial" panose="020B0604020202020204" pitchFamily="34" charset="0"/>
              </a:rPr>
              <a:t>Read the article from a magazine and find out more about how to avoid fake news. </a:t>
            </a:r>
            <a:endParaRPr lang="en-GB" b="1" dirty="0">
              <a:solidFill>
                <a:srgbClr val="FF0000"/>
              </a:solidFill>
            </a:endParaRPr>
          </a:p>
        </p:txBody>
      </p:sp>
      <p:sp>
        <p:nvSpPr>
          <p:cNvPr id="2" name="Rectangle 1">
            <a:extLst>
              <a:ext uri="{FF2B5EF4-FFF2-40B4-BE49-F238E27FC236}">
                <a16:creationId xmlns:a16="http://schemas.microsoft.com/office/drawing/2014/main" id="{EA9AAD31-6165-48D6-85B4-797B33EE29CA}"/>
              </a:ext>
            </a:extLst>
          </p:cNvPr>
          <p:cNvSpPr/>
          <p:nvPr/>
        </p:nvSpPr>
        <p:spPr>
          <a:xfrm>
            <a:off x="363362" y="4441097"/>
            <a:ext cx="9501219" cy="1957908"/>
          </a:xfrm>
          <a:prstGeom prst="rect">
            <a:avLst/>
          </a:prstGeom>
        </p:spPr>
        <p:txBody>
          <a:bodyPr wrap="square">
            <a:spAutoFit/>
          </a:bodyPr>
          <a:lstStyle/>
          <a:p>
            <a:pPr>
              <a:lnSpc>
                <a:spcPct val="107000"/>
              </a:lnSpc>
              <a:spcAft>
                <a:spcPts val="800"/>
              </a:spcAft>
            </a:pPr>
            <a:r>
              <a:rPr lang="en-GB" b="1" dirty="0">
                <a:solidFill>
                  <a:srgbClr val="FF0000"/>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Arial" panose="020B0604020202020204" pitchFamily="34" charset="0"/>
              </a:rPr>
              <a:t>1. Check the source</a:t>
            </a:r>
            <a:endParaRPr lang="en-GB" b="1" dirty="0">
              <a:solidFill>
                <a:srgbClr val="FF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Century Gothic" panose="020B0502020202020204" pitchFamily="34" charset="0"/>
                <a:ea typeface="Times New Roman" panose="02020603050405020304" pitchFamily="18" charset="0"/>
                <a:cs typeface="Arial" panose="020B0604020202020204" pitchFamily="34" charset="0"/>
              </a:rPr>
              <a:t>Look at the website where the story comes from. Does it look real? Is the text well written? Are there a variety of other stories or is it just one story? Fake news websites often use addresses that sound like real newspapers, but don't have many real stories about other topics. If you aren't sure, click on the 'About' page and look for a clear description of the organisation, if there isn’t one then the site is not trusted.</a:t>
            </a:r>
            <a:endParaRPr lang="en-GB" b="1" dirty="0">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A person reading a book&#10;&#10;Description automatically generated">
            <a:extLst>
              <a:ext uri="{FF2B5EF4-FFF2-40B4-BE49-F238E27FC236}">
                <a16:creationId xmlns:a16="http://schemas.microsoft.com/office/drawing/2014/main" id="{2BED55C2-77F9-4539-B5B8-94921E1662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7097"/>
          <a:stretch/>
        </p:blipFill>
        <p:spPr>
          <a:xfrm>
            <a:off x="9991554" y="4645501"/>
            <a:ext cx="1710112" cy="1640321"/>
          </a:xfrm>
          <a:prstGeom prst="rect">
            <a:avLst/>
          </a:prstGeom>
        </p:spPr>
      </p:pic>
      <p:sp>
        <p:nvSpPr>
          <p:cNvPr id="7" name="Rectangle 6">
            <a:extLst>
              <a:ext uri="{FF2B5EF4-FFF2-40B4-BE49-F238E27FC236}">
                <a16:creationId xmlns:a16="http://schemas.microsoft.com/office/drawing/2014/main" id="{FD715E1B-D6FF-4032-BD85-1B81039D54DC}"/>
              </a:ext>
            </a:extLst>
          </p:cNvPr>
          <p:cNvSpPr/>
          <p:nvPr/>
        </p:nvSpPr>
        <p:spPr>
          <a:xfrm>
            <a:off x="363361" y="3764751"/>
            <a:ext cx="11211337" cy="662233"/>
          </a:xfrm>
          <a:prstGeom prst="rect">
            <a:avLst/>
          </a:prstGeom>
        </p:spPr>
        <p:txBody>
          <a:bodyPr wrap="square">
            <a:spAutoFit/>
          </a:bodyPr>
          <a:lstStyle/>
          <a:p>
            <a:pPr>
              <a:lnSpc>
                <a:spcPct val="107000"/>
              </a:lnSpc>
              <a:spcAft>
                <a:spcPts val="800"/>
              </a:spcAft>
            </a:pPr>
            <a:r>
              <a:rPr lang="en-GB" b="1" dirty="0">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Arial" panose="020B0604020202020204" pitchFamily="34" charset="0"/>
              </a:rPr>
              <a:t>	Experts in media studies and online psychology have been examining the fake news phenomenon. Read these tips, and don't get tricked!</a:t>
            </a:r>
          </a:p>
        </p:txBody>
      </p:sp>
    </p:spTree>
    <p:extLst>
      <p:ext uri="{BB962C8B-B14F-4D97-AF65-F5344CB8AC3E}">
        <p14:creationId xmlns:p14="http://schemas.microsoft.com/office/powerpoint/2010/main" val="105863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2677D8-F00C-43F2-8FD1-2CDA9F339250}"/>
              </a:ext>
            </a:extLst>
          </p:cNvPr>
          <p:cNvSpPr/>
          <p:nvPr/>
        </p:nvSpPr>
        <p:spPr>
          <a:xfrm>
            <a:off x="163578" y="6491116"/>
            <a:ext cx="4950394" cy="261610"/>
          </a:xfrm>
          <a:prstGeom prst="rect">
            <a:avLst/>
          </a:prstGeom>
        </p:spPr>
        <p:txBody>
          <a:bodyPr wrap="none">
            <a:spAutoFit/>
          </a:bodyPr>
          <a:lstStyle/>
          <a:p>
            <a:r>
              <a:rPr lang="en-GB" sz="1100" dirty="0">
                <a:effectLst>
                  <a:outerShdw blurRad="38100" dist="38100" dir="2700000" algn="tl">
                    <a:srgbClr val="000000">
                      <a:alpha val="43137"/>
                    </a:srgbClr>
                  </a:outerShdw>
                </a:effectLst>
                <a:latin typeface="Century Gothic" panose="020B0502020202020204" pitchFamily="34" charset="0"/>
                <a:cs typeface="Sultan bold" pitchFamily="2" charset="-78"/>
              </a:rPr>
              <a:t>Eng101 	New Language Leader Level 1 	3.2  World News</a:t>
            </a:r>
          </a:p>
        </p:txBody>
      </p:sp>
      <p:sp>
        <p:nvSpPr>
          <p:cNvPr id="3" name="Rectangle 2">
            <a:extLst>
              <a:ext uri="{FF2B5EF4-FFF2-40B4-BE49-F238E27FC236}">
                <a16:creationId xmlns:a16="http://schemas.microsoft.com/office/drawing/2014/main" id="{231E364F-DC07-4259-941A-A31C39ECAD83}"/>
              </a:ext>
            </a:extLst>
          </p:cNvPr>
          <p:cNvSpPr/>
          <p:nvPr/>
        </p:nvSpPr>
        <p:spPr>
          <a:xfrm>
            <a:off x="463826" y="818157"/>
            <a:ext cx="5481846" cy="5221686"/>
          </a:xfrm>
          <a:prstGeom prst="rect">
            <a:avLst/>
          </a:prstGeom>
        </p:spPr>
        <p:txBody>
          <a:bodyPr wrap="square">
            <a:spAutoFit/>
          </a:bodyPr>
          <a:lstStyle/>
          <a:p>
            <a:pPr>
              <a:lnSpc>
                <a:spcPct val="107000"/>
              </a:lnSpc>
              <a:spcAft>
                <a:spcPts val="800"/>
              </a:spcAft>
            </a:pPr>
            <a:r>
              <a:rPr lang="en-GB" b="1" dirty="0">
                <a:solidFill>
                  <a:srgbClr val="FF0000"/>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Arial" panose="020B0604020202020204" pitchFamily="34" charset="0"/>
              </a:rPr>
              <a:t> 2. Watch out for fake photos</a:t>
            </a:r>
            <a:endParaRPr lang="en-GB" b="1" dirty="0">
              <a:solidFill>
                <a:srgbClr val="FF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Century Gothic" panose="020B0502020202020204" pitchFamily="34" charset="0"/>
                <a:ea typeface="Times New Roman" panose="02020603050405020304" pitchFamily="18" charset="0"/>
                <a:cs typeface="Arial" panose="020B0604020202020204" pitchFamily="34" charset="0"/>
              </a:rPr>
              <a:t>Many fake news stories use images that are Photoshopped or taken from an unrelated site. Sometimes, if you just look closely at an image, you can see if it has been changed. Or use a tool like Google Reverse Image search. It will show you if the same image has been used in other contexts.</a:t>
            </a:r>
          </a:p>
          <a:p>
            <a:pPr>
              <a:lnSpc>
                <a:spcPct val="107000"/>
              </a:lnSpc>
              <a:spcAft>
                <a:spcPts val="800"/>
              </a:spcAft>
            </a:pPr>
            <a:endParaRPr lang="en-GB" b="1" dirty="0">
              <a:latin typeface="Century Gothic" panose="020B0502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solidFill>
                  <a:srgbClr val="FF0000"/>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Arial" panose="020B0604020202020204" pitchFamily="34" charset="0"/>
              </a:rPr>
              <a:t>3. Check the story is in other places</a:t>
            </a:r>
            <a:endParaRPr lang="en-GB" b="1" dirty="0">
              <a:solidFill>
                <a:srgbClr val="FF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Century Gothic" panose="020B0502020202020204" pitchFamily="34" charset="0"/>
                <a:ea typeface="Times New Roman" panose="02020603050405020304" pitchFamily="18" charset="0"/>
                <a:cs typeface="Arial" panose="020B0604020202020204" pitchFamily="34" charset="0"/>
              </a:rPr>
              <a:t>Look to see if the story you are reading is on other news sites that you know and trust. If you do find it on many other sites, then it probably isn't fake (although there are some exceptions), as many big news companies try to check their sources before they publish a story. </a:t>
            </a:r>
            <a:endParaRPr lang="en-GB" b="1" dirty="0">
              <a:latin typeface="Century Gothic" panose="020B050202020202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64D3F67-2A0C-4058-80E8-D7331ECEF53C}"/>
              </a:ext>
            </a:extLst>
          </p:cNvPr>
          <p:cNvSpPr/>
          <p:nvPr/>
        </p:nvSpPr>
        <p:spPr>
          <a:xfrm>
            <a:off x="6246330" y="818157"/>
            <a:ext cx="5481847" cy="2254271"/>
          </a:xfrm>
          <a:prstGeom prst="rect">
            <a:avLst/>
          </a:prstGeom>
        </p:spPr>
        <p:txBody>
          <a:bodyPr wrap="square">
            <a:spAutoFit/>
          </a:bodyPr>
          <a:lstStyle/>
          <a:p>
            <a:pPr>
              <a:lnSpc>
                <a:spcPct val="107000"/>
              </a:lnSpc>
              <a:spcAft>
                <a:spcPts val="800"/>
              </a:spcAft>
            </a:pPr>
            <a:r>
              <a:rPr lang="en-GB" b="1" dirty="0">
                <a:solidFill>
                  <a:srgbClr val="FF0000"/>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Arial" panose="020B0604020202020204" pitchFamily="34" charset="0"/>
              </a:rPr>
              <a:t>4. Look for other signs</a:t>
            </a:r>
            <a:endParaRPr lang="en-GB" sz="16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latin typeface="Century Gothic" panose="020B0502020202020204" pitchFamily="34" charset="0"/>
                <a:ea typeface="Times New Roman" panose="02020603050405020304" pitchFamily="18" charset="0"/>
                <a:cs typeface="Arial" panose="020B0604020202020204" pitchFamily="34" charset="0"/>
              </a:rPr>
              <a:t>There are other techniques that fake news uses. These include using ALL CAPS and lots of ads that pop up when you click on a link. Also, think about how the story makes you feel. If the news story makes you angry, it's probably designed to make you angry.</a:t>
            </a:r>
            <a:endParaRPr lang="en-GB" sz="1600" b="1" dirty="0">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699C5BC-43B6-4B55-8E6A-0AA6C827A24F}"/>
              </a:ext>
            </a:extLst>
          </p:cNvPr>
          <p:cNvSpPr/>
          <p:nvPr/>
        </p:nvSpPr>
        <p:spPr>
          <a:xfrm>
            <a:off x="6246330" y="3072428"/>
            <a:ext cx="3457433" cy="3139321"/>
          </a:xfrm>
          <a:prstGeom prst="rect">
            <a:avLst/>
          </a:prstGeom>
        </p:spPr>
        <p:txBody>
          <a:bodyPr wrap="square">
            <a:spAutoFit/>
          </a:bodyPr>
          <a:lstStyle/>
          <a:p>
            <a:r>
              <a:rPr lang="en-GB" b="1" i="1" dirty="0">
                <a:solidFill>
                  <a:srgbClr val="0070C0"/>
                </a:solidFill>
                <a:latin typeface="Century Gothic" panose="020B0502020202020204" pitchFamily="34" charset="0"/>
                <a:ea typeface="Times New Roman" panose="02020603050405020304" pitchFamily="18" charset="0"/>
                <a:cs typeface="Arial" panose="020B0604020202020204" pitchFamily="34" charset="0"/>
              </a:rPr>
              <a:t>If you know these things about online news, and can apply them in your everyday life, then you have the control over what to read, what to believe and most importantly what to share. If you find a news story that you know is fake, the most important advice is: don't share it!</a:t>
            </a:r>
            <a:endParaRPr lang="en-GB" b="1" i="1" dirty="0">
              <a:solidFill>
                <a:srgbClr val="0070C0"/>
              </a:solidFill>
            </a:endParaRPr>
          </a:p>
        </p:txBody>
      </p:sp>
      <p:pic>
        <p:nvPicPr>
          <p:cNvPr id="6" name="Picture 5" descr="A close up of a computer&#10;&#10;Description automatically generated">
            <a:extLst>
              <a:ext uri="{FF2B5EF4-FFF2-40B4-BE49-F238E27FC236}">
                <a16:creationId xmlns:a16="http://schemas.microsoft.com/office/drawing/2014/main" id="{C416D9D5-4110-4A6B-A705-C0FBEFDEFB9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483" b="96149" l="4560" r="93462">
                        <a14:foregroundMark x1="44176" y1="21932" x2="44176" y2="21932"/>
                        <a14:foregroundMark x1="19615" y1="48760" x2="19615" y2="48760"/>
                        <a14:foregroundMark x1="46374" y1="51762" x2="46374" y2="51762"/>
                        <a14:foregroundMark x1="53077" y1="75587" x2="53077" y2="75587"/>
                        <a14:foregroundMark x1="80659" y1="75914" x2="80659" y2="75914"/>
                        <a14:foregroundMark x1="80659" y1="56397" x2="80659" y2="56397"/>
                        <a14:foregroundMark x1="76758" y1="42167" x2="76758" y2="42167"/>
                        <a14:foregroundMark x1="48352" y1="51436" x2="48352" y2="51436"/>
                        <a14:foregroundMark x1="52253" y1="67950" x2="52253" y2="67950"/>
                        <a14:foregroundMark x1="53077" y1="67950" x2="53077" y2="67950"/>
                        <a14:foregroundMark x1="62802" y1="71606" x2="62802" y2="71606"/>
                        <a14:foregroundMark x1="55000" y1="73303" x2="55000" y2="73303"/>
                        <a14:foregroundMark x1="50549" y1="83551" x2="50549" y2="83551"/>
                        <a14:foregroundMark x1="19615" y1="47128" x2="19615" y2="47128"/>
                        <a14:foregroundMark x1="18242" y1="45431" x2="18242" y2="45431"/>
                        <a14:foregroundMark x1="16538" y1="41123" x2="16538" y2="41123"/>
                        <a14:foregroundMark x1="17088" y1="63642" x2="17088" y2="63642"/>
                        <a14:foregroundMark x1="4835" y1="57376" x2="4835" y2="57376"/>
                        <a14:foregroundMark x1="32143" y1="54373" x2="32143" y2="54373"/>
                        <a14:foregroundMark x1="32418" y1="47454" x2="32418" y2="47454"/>
                        <a14:foregroundMark x1="51374" y1="82572" x2="51374" y2="82572"/>
                        <a14:foregroundMark x1="59176" y1="74935" x2="59176" y2="74935"/>
                        <a14:foregroundMark x1="65055" y1="51110" x2="65055" y2="51110"/>
                        <a14:foregroundMark x1="89835" y1="59334" x2="89835" y2="59334"/>
                        <a14:foregroundMark x1="74505" y1="66971" x2="74505" y2="66971"/>
                        <a14:foregroundMark x1="58077" y1="64360" x2="58077" y2="64360"/>
                        <a14:foregroundMark x1="60330" y1="66645" x2="60330" y2="66645"/>
                        <a14:foregroundMark x1="43022" y1="41841" x2="43022" y2="41841"/>
                        <a14:foregroundMark x1="39011" y1="35379" x2="39011" y2="35379"/>
                        <a14:foregroundMark x1="40110" y1="25000" x2="40110" y2="25000"/>
                        <a14:foregroundMark x1="41484" y1="18930" x2="41484" y2="18930"/>
                        <a14:foregroundMark x1="60275" y1="15666" x2="60275" y2="15666"/>
                        <a14:foregroundMark x1="48626" y1="13251" x2="48626" y2="13251"/>
                        <a14:foregroundMark x1="28791" y1="20235" x2="28791" y2="20235"/>
                        <a14:foregroundMark x1="31429" y1="31266" x2="31429" y2="31266"/>
                        <a14:foregroundMark x1="22253" y1="76632" x2="22253" y2="76632"/>
                        <a14:foregroundMark x1="21044" y1="71671" x2="21044" y2="71671"/>
                        <a14:foregroundMark x1="56374" y1="76240" x2="56374" y2="76240"/>
                        <a14:foregroundMark x1="58077" y1="81984" x2="58077" y2="81984"/>
                        <a14:foregroundMark x1="44451" y1="68864" x2="44451" y2="68864"/>
                        <a14:foregroundMark x1="57473" y1="72193" x2="57473" y2="72193"/>
                        <a14:foregroundMark x1="45385" y1="56527" x2="45385" y2="56527"/>
                        <a14:foregroundMark x1="71099" y1="76632" x2="71099" y2="76632"/>
                        <a14:foregroundMark x1="68626" y1="83225" x2="68626" y2="83225"/>
                        <a14:foregroundMark x1="62912" y1="86358" x2="62912" y2="86358"/>
                        <a14:foregroundMark x1="93462" y1="58551" x2="93462" y2="58551"/>
                        <a14:foregroundMark x1="37912" y1="55091" x2="37912" y2="55091"/>
                        <a14:foregroundMark x1="71923" y1="34791" x2="71923" y2="34791"/>
                        <a14:foregroundMark x1="81209" y1="32963" x2="81209" y2="32963"/>
                        <a14:foregroundMark x1="76868" y1="34595" x2="76868" y2="34595"/>
                        <a14:foregroundMark x1="78407" y1="38512" x2="78407" y2="38512"/>
                        <a14:foregroundMark x1="83077" y1="35705" x2="83077" y2="35705"/>
                        <a14:foregroundMark x1="83846" y1="39230" x2="83846" y2="39230"/>
                        <a14:foregroundMark x1="54066" y1="66645" x2="54066" y2="66645"/>
                        <a14:foregroundMark x1="74396" y1="37728" x2="74396" y2="37728"/>
                        <a14:foregroundMark x1="74835" y1="33290" x2="74835" y2="33290"/>
                        <a14:foregroundMark x1="77473" y1="34269" x2="77473" y2="34269"/>
                        <a14:foregroundMark x1="78901" y1="33486" x2="78901" y2="33486"/>
                        <a14:foregroundMark x1="63681" y1="46606" x2="63681" y2="46606"/>
                        <a14:foregroundMark x1="63516" y1="34595" x2="63516" y2="34595"/>
                        <a14:foregroundMark x1="66758" y1="35183" x2="66758" y2="35183"/>
                        <a14:foregroundMark x1="68626" y1="37924" x2="68626" y2="37924"/>
                        <a14:foregroundMark x1="67582" y1="38838" x2="67582" y2="38838"/>
                        <a14:foregroundMark x1="66484" y1="44582" x2="66484" y2="44582"/>
                        <a14:foregroundMark x1="85879" y1="45692" x2="85879" y2="45692"/>
                        <a14:foregroundMark x1="53736" y1="24086" x2="53736" y2="24086"/>
                        <a14:foregroundMark x1="54231" y1="33486" x2="54231" y2="33486"/>
                        <a14:foregroundMark x1="66484" y1="65731" x2="66484" y2="65731"/>
                        <a14:foregroundMark x1="78901" y1="79178" x2="78901" y2="79178"/>
                        <a14:foregroundMark x1="69121" y1="86358" x2="54670" y2="91841"/>
                        <a14:foregroundMark x1="54670" y1="91841" x2="29121" y2="81984"/>
                        <a14:foregroundMark x1="76538" y1="86358" x2="67033" y2="91384"/>
                        <a14:foregroundMark x1="67033" y1="91384" x2="34231" y2="92885"/>
                        <a14:foregroundMark x1="34231" y1="92885" x2="24670" y2="88969"/>
                        <a14:foregroundMark x1="24670" y1="88969" x2="16703" y2="81201"/>
                        <a14:foregroundMark x1="16703" y1="81201" x2="7198" y2="58616"/>
                        <a14:foregroundMark x1="7198" y1="58616" x2="6319" y2="45627"/>
                        <a14:foregroundMark x1="6319" y1="45627" x2="9890" y2="33877"/>
                        <a14:foregroundMark x1="9890" y1="33877" x2="15989" y2="23695"/>
                        <a14:foregroundMark x1="15989" y1="23695" x2="24451" y2="15535"/>
                        <a14:foregroundMark x1="24451" y1="15535" x2="45220" y2="8094"/>
                        <a14:foregroundMark x1="45220" y1="8094" x2="67143" y2="10901"/>
                        <a14:foregroundMark x1="67143" y1="10901" x2="93295" y2="35093"/>
                        <a14:foregroundMark x1="93979" y1="36558" x2="94670" y2="62076"/>
                        <a14:foregroundMark x1="94670" y1="62076" x2="91156" y2="73012"/>
                        <a14:foregroundMark x1="89914" y1="75006" x2="71593" y2="91906"/>
                        <a14:foregroundMark x1="71593" y1="91906" x2="50604" y2="96214"/>
                        <a14:foregroundMark x1="50604" y1="96214" x2="31868" y2="93407"/>
                        <a14:foregroundMark x1="92033" y1="32768" x2="86209" y2="21997"/>
                        <a14:foregroundMark x1="85966" y1="21829" x2="68077" y2="9465"/>
                        <a14:foregroundMark x1="68077" y1="9465" x2="39749" y2="6175"/>
                        <a14:foregroundMark x1="58571" y1="5679" x2="42850" y2="5506"/>
                        <a14:foregroundMark x1="9231" y1="46932" x2="18846" y2="46606"/>
                        <a14:foregroundMark x1="10934" y1="52872" x2="10934" y2="52872"/>
                        <a14:foregroundMark x1="23352" y1="44191" x2="23352" y2="44191"/>
                        <a14:foregroundMark x1="44451" y1="73695" x2="44451" y2="73695"/>
                        <a14:foregroundMark x1="42912" y1="72911" x2="42912" y2="72911"/>
                        <a14:foregroundMark x1="68791" y1="74413" x2="68791" y2="74413"/>
                        <a14:foregroundMark x1="65220" y1="75914" x2="65220" y2="75914"/>
                        <a14:foregroundMark x1="52363" y1="71802" x2="52363" y2="71802"/>
                        <a14:foregroundMark x1="42747" y1="74021" x2="42747" y2="74021"/>
                        <a14:foregroundMark x1="21648" y1="48956" x2="21648" y2="48956"/>
                        <a14:foregroundMark x1="25549" y1="44582" x2="25549" y2="44582"/>
                        <a14:foregroundMark x1="74066" y1="43081" x2="74066" y2="43081"/>
                        <a14:foregroundMark x1="74396" y1="46802" x2="74396" y2="46802"/>
                        <a14:foregroundMark x1="71758" y1="47520" x2="71758" y2="47520"/>
                        <a14:foregroundMark x1="71593" y1="43668" x2="71593" y2="43668"/>
                        <a14:foregroundMark x1="82912" y1="37402" x2="82912" y2="37402"/>
                        <a14:foregroundMark x1="25549" y1="45496" x2="25549" y2="45496"/>
                        <a14:foregroundMark x1="77637" y1="44582" x2="66868" y2="43668"/>
                        <a14:foregroundMark x1="66868" y1="43668" x2="76538" y2="48825"/>
                        <a14:foregroundMark x1="76538" y1="48825" x2="76264" y2="45822"/>
                        <a14:foregroundMark x1="26154" y1="52285" x2="27692" y2="40274"/>
                        <a14:foregroundMark x1="27692" y1="40274" x2="6319" y2="44256"/>
                        <a14:foregroundMark x1="6319" y1="44256" x2="16429" y2="47063"/>
                        <a14:foregroundMark x1="16429" y1="47063" x2="24725" y2="44713"/>
                        <a14:backgroundMark x1="58242" y1="99478" x2="42747" y2="99478"/>
                        <a14:backgroundMark x1="42418" y1="4765" x2="37802" y2="5483"/>
                        <a14:backgroundMark x1="94560" y1="37206" x2="93132" y2="34595"/>
                        <a14:backgroundMark x1="87418" y1="22846" x2="85714" y2="21149"/>
                        <a14:backgroundMark x1="91923" y1="73695" x2="90495" y2="75522"/>
                      </a14:backgroundRemoval>
                    </a14:imgEffect>
                  </a14:imgLayer>
                </a14:imgProps>
              </a:ext>
              <a:ext uri="{28A0092B-C50C-407E-A947-70E740481C1C}">
                <a14:useLocalDpi xmlns:a14="http://schemas.microsoft.com/office/drawing/2010/main" val="0"/>
              </a:ext>
            </a:extLst>
          </a:blip>
          <a:stretch>
            <a:fillRect/>
          </a:stretch>
        </p:blipFill>
        <p:spPr>
          <a:xfrm>
            <a:off x="9453869" y="3339648"/>
            <a:ext cx="2274305" cy="2604880"/>
          </a:xfrm>
          <a:prstGeom prst="rect">
            <a:avLst/>
          </a:prstGeom>
        </p:spPr>
      </p:pic>
    </p:spTree>
    <p:extLst>
      <p:ext uri="{BB962C8B-B14F-4D97-AF65-F5344CB8AC3E}">
        <p14:creationId xmlns:p14="http://schemas.microsoft.com/office/powerpoint/2010/main" val="19737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15C533-2503-4F6F-9B72-0E689F7616FA}"/>
              </a:ext>
            </a:extLst>
          </p:cNvPr>
          <p:cNvSpPr/>
          <p:nvPr/>
        </p:nvSpPr>
        <p:spPr>
          <a:xfrm>
            <a:off x="163578" y="6491116"/>
            <a:ext cx="4950394" cy="261610"/>
          </a:xfrm>
          <a:prstGeom prst="rect">
            <a:avLst/>
          </a:prstGeom>
        </p:spPr>
        <p:txBody>
          <a:bodyPr wrap="none">
            <a:spAutoFit/>
          </a:bodyPr>
          <a:lstStyle/>
          <a:p>
            <a:r>
              <a:rPr lang="en-GB" sz="1100" dirty="0">
                <a:effectLst>
                  <a:outerShdw blurRad="38100" dist="38100" dir="2700000" algn="tl">
                    <a:srgbClr val="000000">
                      <a:alpha val="43137"/>
                    </a:srgbClr>
                  </a:outerShdw>
                </a:effectLst>
                <a:latin typeface="Century Gothic" panose="020B0502020202020204" pitchFamily="34" charset="0"/>
                <a:cs typeface="Sultan bold" pitchFamily="2" charset="-78"/>
              </a:rPr>
              <a:t>Eng101 	New Language Leader Level 1 	3.2  World News</a:t>
            </a:r>
          </a:p>
        </p:txBody>
      </p:sp>
      <p:sp>
        <p:nvSpPr>
          <p:cNvPr id="3" name="Rectangle 2">
            <a:extLst>
              <a:ext uri="{FF2B5EF4-FFF2-40B4-BE49-F238E27FC236}">
                <a16:creationId xmlns:a16="http://schemas.microsoft.com/office/drawing/2014/main" id="{04DB59A7-A38E-443D-9054-3D59451A5FD9}"/>
              </a:ext>
            </a:extLst>
          </p:cNvPr>
          <p:cNvSpPr/>
          <p:nvPr/>
        </p:nvSpPr>
        <p:spPr>
          <a:xfrm>
            <a:off x="1868039" y="2688632"/>
            <a:ext cx="6891649" cy="2555828"/>
          </a:xfrm>
          <a:prstGeom prst="rect">
            <a:avLst/>
          </a:prstGeom>
        </p:spPr>
        <p:txBody>
          <a:bodyPr wrap="square">
            <a:spAutoFit/>
          </a:bodyPr>
          <a:lstStyle/>
          <a:p>
            <a:pPr>
              <a:lnSpc>
                <a:spcPct val="150000"/>
              </a:lnSpc>
              <a:spcAft>
                <a:spcPts val="800"/>
              </a:spcAft>
            </a:pPr>
            <a:r>
              <a:rPr lang="en-GB" sz="2400" b="1" dirty="0">
                <a:latin typeface="Century Gothic" panose="020B0502020202020204" pitchFamily="34" charset="0"/>
                <a:ea typeface="Calibri" panose="020F0502020204030204" pitchFamily="34" charset="0"/>
                <a:cs typeface="Arial" panose="020B0604020202020204" pitchFamily="34" charset="0"/>
              </a:rPr>
              <a:t>Experts share dangers of fake news</a:t>
            </a:r>
            <a:endParaRPr lang="en-GB" sz="2000" b="1" dirty="0">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GB" sz="2400" b="1" dirty="0">
                <a:latin typeface="Century Gothic" panose="020B0502020202020204" pitchFamily="34" charset="0"/>
                <a:ea typeface="Calibri" panose="020F0502020204030204" pitchFamily="34" charset="0"/>
                <a:cs typeface="Arial" panose="020B0604020202020204" pitchFamily="34" charset="0"/>
              </a:rPr>
              <a:t>Experts share top tips for resisting fake news</a:t>
            </a:r>
            <a:endParaRPr lang="en-GB" sz="2000" b="1" dirty="0">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GB" sz="2400" b="1" dirty="0">
                <a:latin typeface="Century Gothic" panose="020B0502020202020204" pitchFamily="34" charset="0"/>
                <a:ea typeface="Calibri" panose="020F0502020204030204" pitchFamily="34" charset="0"/>
                <a:cs typeface="Arial" panose="020B0604020202020204" pitchFamily="34" charset="0"/>
              </a:rPr>
              <a:t>How to create fake news: a guide</a:t>
            </a:r>
            <a:endParaRPr lang="en-GB" sz="2000" b="1" dirty="0">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GB" sz="2400" b="1" dirty="0">
                <a:latin typeface="Century Gothic" panose="020B0502020202020204" pitchFamily="34" charset="0"/>
                <a:ea typeface="Calibri" panose="020F0502020204030204" pitchFamily="34" charset="0"/>
                <a:cs typeface="Arial" panose="020B0604020202020204" pitchFamily="34" charset="0"/>
              </a:rPr>
              <a:t>Tips on how to read the news online</a:t>
            </a:r>
            <a:endParaRPr lang="en-GB"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C89B7D3-742B-4813-B91E-9CE019151C17}"/>
              </a:ext>
            </a:extLst>
          </p:cNvPr>
          <p:cNvSpPr/>
          <p:nvPr/>
        </p:nvSpPr>
        <p:spPr>
          <a:xfrm>
            <a:off x="1868039" y="1400481"/>
            <a:ext cx="5606187" cy="404534"/>
          </a:xfrm>
          <a:prstGeom prst="rect">
            <a:avLst/>
          </a:prstGeom>
        </p:spPr>
        <p:txBody>
          <a:bodyPr wrap="square">
            <a:spAutoFit/>
          </a:bodyPr>
          <a:lstStyle/>
          <a:p>
            <a:pPr>
              <a:lnSpc>
                <a:spcPct val="107000"/>
              </a:lnSpc>
              <a:spcAft>
                <a:spcPts val="800"/>
              </a:spcAft>
            </a:pPr>
            <a:r>
              <a:rPr lang="en-GB" sz="2000" b="1" dirty="0">
                <a:solidFill>
                  <a:srgbClr val="FF0000"/>
                </a:solidFill>
                <a:latin typeface="Century Gothic" panose="020B0502020202020204" pitchFamily="34" charset="0"/>
                <a:ea typeface="Calibri" panose="020F0502020204030204" pitchFamily="34" charset="0"/>
                <a:cs typeface="Arial" panose="020B0604020202020204" pitchFamily="34" charset="0"/>
              </a:rPr>
              <a:t>Choose the best title (1-5) for the text.</a:t>
            </a:r>
            <a:endParaRPr lang="en-GB" b="1"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7C03D0D4-244B-4DCA-9576-5165735E5C5E}"/>
              </a:ext>
            </a:extLst>
          </p:cNvPr>
          <p:cNvSpPr txBox="1"/>
          <p:nvPr/>
        </p:nvSpPr>
        <p:spPr>
          <a:xfrm>
            <a:off x="530086" y="428466"/>
            <a:ext cx="1906291" cy="400110"/>
          </a:xfrm>
          <a:prstGeom prst="rect">
            <a:avLst/>
          </a:prstGeom>
          <a:noFill/>
        </p:spPr>
        <p:txBody>
          <a:bodyPr wrap="none" rtlCol="0">
            <a:spAutoFit/>
          </a:bodyPr>
          <a:lstStyle/>
          <a:p>
            <a:r>
              <a:rPr lang="en-US" sz="2000" b="1" dirty="0">
                <a:effectLst>
                  <a:outerShdw blurRad="38100" dist="38100" dir="2700000" algn="tl">
                    <a:srgbClr val="000000">
                      <a:alpha val="43137"/>
                    </a:srgbClr>
                  </a:outerShdw>
                </a:effectLst>
                <a:latin typeface="Century Gothic" panose="020B0502020202020204" pitchFamily="34" charset="0"/>
              </a:rPr>
              <a:t>After reading!</a:t>
            </a:r>
            <a:endParaRPr lang="en-GB" sz="2000" b="1" dirty="0">
              <a:effectLst>
                <a:outerShdw blurRad="38100" dist="38100" dir="2700000" algn="tl">
                  <a:srgbClr val="000000">
                    <a:alpha val="43137"/>
                  </a:srgbClr>
                </a:outerShdw>
              </a:effectLst>
              <a:latin typeface="Century Gothic" panose="020B0502020202020204" pitchFamily="34" charset="0"/>
            </a:endParaRPr>
          </a:p>
        </p:txBody>
      </p:sp>
      <p:sp>
        <p:nvSpPr>
          <p:cNvPr id="6" name="Rectangle 5">
            <a:extLst>
              <a:ext uri="{FF2B5EF4-FFF2-40B4-BE49-F238E27FC236}">
                <a16:creationId xmlns:a16="http://schemas.microsoft.com/office/drawing/2014/main" id="{BA32F1C0-B41F-484F-843E-BA13D32952F7}"/>
              </a:ext>
            </a:extLst>
          </p:cNvPr>
          <p:cNvSpPr/>
          <p:nvPr/>
        </p:nvSpPr>
        <p:spPr>
          <a:xfrm>
            <a:off x="1868039" y="2687952"/>
            <a:ext cx="6891649" cy="2555828"/>
          </a:xfrm>
          <a:prstGeom prst="rect">
            <a:avLst/>
          </a:prstGeom>
        </p:spPr>
        <p:txBody>
          <a:bodyPr wrap="square">
            <a:spAutoFit/>
          </a:bodyPr>
          <a:lstStyle/>
          <a:p>
            <a:pPr>
              <a:lnSpc>
                <a:spcPct val="150000"/>
              </a:lnSpc>
              <a:spcAft>
                <a:spcPts val="800"/>
              </a:spcAft>
            </a:pPr>
            <a:r>
              <a:rPr lang="en-GB" sz="2400" b="1" dirty="0">
                <a:latin typeface="Century Gothic" panose="020B0502020202020204" pitchFamily="34" charset="0"/>
                <a:ea typeface="Calibri" panose="020F0502020204030204" pitchFamily="34" charset="0"/>
                <a:cs typeface="Arial" panose="020B0604020202020204" pitchFamily="34" charset="0"/>
              </a:rPr>
              <a:t>Experts share dangers of fake news</a:t>
            </a:r>
            <a:endParaRPr lang="en-GB" sz="2000" b="1" dirty="0">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GB" sz="2400" b="1" dirty="0">
                <a:solidFill>
                  <a:srgbClr val="FF0000"/>
                </a:solidFill>
                <a:latin typeface="Century Gothic" panose="020B0502020202020204" pitchFamily="34" charset="0"/>
                <a:ea typeface="Calibri" panose="020F0502020204030204" pitchFamily="34" charset="0"/>
                <a:cs typeface="Arial" panose="020B0604020202020204" pitchFamily="34" charset="0"/>
              </a:rPr>
              <a:t>Experts share top tips for resisting fake news</a:t>
            </a:r>
            <a:endParaRPr lang="en-GB" sz="20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GB" sz="2400" b="1" dirty="0">
                <a:latin typeface="Century Gothic" panose="020B0502020202020204" pitchFamily="34" charset="0"/>
                <a:ea typeface="Calibri" panose="020F0502020204030204" pitchFamily="34" charset="0"/>
                <a:cs typeface="Arial" panose="020B0604020202020204" pitchFamily="34" charset="0"/>
              </a:rPr>
              <a:t>How to create fake news: a guide</a:t>
            </a:r>
            <a:endParaRPr lang="en-GB" sz="2000" b="1" dirty="0">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GB" sz="2400" b="1" dirty="0">
                <a:latin typeface="Century Gothic" panose="020B0502020202020204" pitchFamily="34" charset="0"/>
                <a:ea typeface="Calibri" panose="020F0502020204030204" pitchFamily="34" charset="0"/>
                <a:cs typeface="Arial" panose="020B0604020202020204" pitchFamily="34" charset="0"/>
              </a:rPr>
              <a:t>Tips on how to read the news online</a:t>
            </a:r>
            <a:endParaRPr lang="en-GB"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9987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59B975-9BFE-4734-BB8E-EAC8AB5F954F}"/>
              </a:ext>
            </a:extLst>
          </p:cNvPr>
          <p:cNvSpPr/>
          <p:nvPr/>
        </p:nvSpPr>
        <p:spPr>
          <a:xfrm>
            <a:off x="163578" y="6491116"/>
            <a:ext cx="4950394" cy="261610"/>
          </a:xfrm>
          <a:prstGeom prst="rect">
            <a:avLst/>
          </a:prstGeom>
        </p:spPr>
        <p:txBody>
          <a:bodyPr wrap="none">
            <a:spAutoFit/>
          </a:bodyPr>
          <a:lstStyle/>
          <a:p>
            <a:r>
              <a:rPr lang="en-GB" sz="1100" dirty="0">
                <a:effectLst>
                  <a:outerShdw blurRad="38100" dist="38100" dir="2700000" algn="tl">
                    <a:srgbClr val="000000">
                      <a:alpha val="43137"/>
                    </a:srgbClr>
                  </a:outerShdw>
                </a:effectLst>
                <a:latin typeface="Century Gothic" panose="020B0502020202020204" pitchFamily="34" charset="0"/>
                <a:cs typeface="Sultan bold" pitchFamily="2" charset="-78"/>
              </a:rPr>
              <a:t>Eng101 	New Language Leader Level 1 	3.2  World News</a:t>
            </a:r>
          </a:p>
        </p:txBody>
      </p:sp>
      <p:sp>
        <p:nvSpPr>
          <p:cNvPr id="3" name="Rectangle 2">
            <a:extLst>
              <a:ext uri="{FF2B5EF4-FFF2-40B4-BE49-F238E27FC236}">
                <a16:creationId xmlns:a16="http://schemas.microsoft.com/office/drawing/2014/main" id="{AED9C1EB-4E8C-45B5-AF28-B2F40B05EDDA}"/>
              </a:ext>
            </a:extLst>
          </p:cNvPr>
          <p:cNvSpPr/>
          <p:nvPr/>
        </p:nvSpPr>
        <p:spPr>
          <a:xfrm>
            <a:off x="904156" y="580647"/>
            <a:ext cx="5008102" cy="400110"/>
          </a:xfrm>
          <a:prstGeom prst="rect">
            <a:avLst/>
          </a:prstGeom>
        </p:spPr>
        <p:txBody>
          <a:bodyPr wrap="none">
            <a:spAutoFit/>
          </a:bodyPr>
          <a:lstStyle/>
          <a:p>
            <a:r>
              <a:rPr lang="en-GB" sz="2000" b="1" dirty="0">
                <a:solidFill>
                  <a:srgbClr val="FF0000"/>
                </a:solidFill>
                <a:latin typeface="Century Gothic" panose="020B0502020202020204" pitchFamily="34" charset="0"/>
                <a:ea typeface="Calibri" panose="020F0502020204030204" pitchFamily="34" charset="0"/>
                <a:cs typeface="Arial" panose="020B0604020202020204" pitchFamily="34" charset="0"/>
              </a:rPr>
              <a:t>Read again and answer the questions. </a:t>
            </a:r>
            <a:endParaRPr lang="en-GB" sz="2000" b="1" dirty="0">
              <a:solidFill>
                <a:srgbClr val="FF0000"/>
              </a:solidFill>
            </a:endParaRPr>
          </a:p>
        </p:txBody>
      </p:sp>
      <p:sp>
        <p:nvSpPr>
          <p:cNvPr id="4" name="Rectangle 3">
            <a:extLst>
              <a:ext uri="{FF2B5EF4-FFF2-40B4-BE49-F238E27FC236}">
                <a16:creationId xmlns:a16="http://schemas.microsoft.com/office/drawing/2014/main" id="{A721D90D-F91E-4005-A633-6A8DD051C5BF}"/>
              </a:ext>
            </a:extLst>
          </p:cNvPr>
          <p:cNvSpPr/>
          <p:nvPr/>
        </p:nvSpPr>
        <p:spPr>
          <a:xfrm>
            <a:off x="904156" y="4966691"/>
            <a:ext cx="4693914" cy="404534"/>
          </a:xfrm>
          <a:prstGeom prst="rect">
            <a:avLst/>
          </a:prstGeom>
        </p:spPr>
        <p:txBody>
          <a:bodyPr wrap="none">
            <a:spAutoFit/>
          </a:bodyPr>
          <a:lstStyle/>
          <a:p>
            <a:pPr>
              <a:lnSpc>
                <a:spcPct val="107000"/>
              </a:lnSpc>
              <a:spcAft>
                <a:spcPts val="800"/>
              </a:spcAft>
            </a:pPr>
            <a:r>
              <a:rPr lang="en-GB" sz="20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What should you do with fake news?</a:t>
            </a:r>
            <a:endParaRPr lang="en-GB"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C2FEF0F-51AB-4173-A206-6530CF523C9A}"/>
              </a:ext>
            </a:extLst>
          </p:cNvPr>
          <p:cNvSpPr/>
          <p:nvPr/>
        </p:nvSpPr>
        <p:spPr>
          <a:xfrm>
            <a:off x="904155" y="1279476"/>
            <a:ext cx="6567823" cy="404534"/>
          </a:xfrm>
          <a:prstGeom prst="rect">
            <a:avLst/>
          </a:prstGeom>
        </p:spPr>
        <p:txBody>
          <a:bodyPr wrap="square">
            <a:spAutoFit/>
          </a:bodyPr>
          <a:lstStyle/>
          <a:p>
            <a:pPr>
              <a:lnSpc>
                <a:spcPct val="107000"/>
              </a:lnSpc>
              <a:spcAft>
                <a:spcPts val="800"/>
              </a:spcAft>
            </a:pPr>
            <a:r>
              <a:rPr lang="en-GB" sz="2000" b="1" dirty="0">
                <a:latin typeface="Century Gothic" panose="020B0502020202020204" pitchFamily="34" charset="0"/>
                <a:ea typeface="Calibri" panose="020F0502020204030204" pitchFamily="34" charset="0"/>
                <a:cs typeface="Arial" panose="020B0604020202020204" pitchFamily="34" charset="0"/>
              </a:rPr>
              <a:t>What are the reasons for an online fake news story?</a:t>
            </a:r>
            <a:endParaRPr lang="en-GB"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2A4A8E5-0F55-4576-939A-7E220E758EB7}"/>
              </a:ext>
            </a:extLst>
          </p:cNvPr>
          <p:cNvSpPr/>
          <p:nvPr/>
        </p:nvSpPr>
        <p:spPr>
          <a:xfrm>
            <a:off x="904156" y="2509937"/>
            <a:ext cx="6980887" cy="404534"/>
          </a:xfrm>
          <a:prstGeom prst="rect">
            <a:avLst/>
          </a:prstGeom>
        </p:spPr>
        <p:txBody>
          <a:bodyPr wrap="square">
            <a:spAutoFit/>
          </a:bodyPr>
          <a:lstStyle/>
          <a:p>
            <a:pPr>
              <a:lnSpc>
                <a:spcPct val="107000"/>
              </a:lnSpc>
              <a:spcAft>
                <a:spcPts val="800"/>
              </a:spcAft>
            </a:pPr>
            <a:r>
              <a:rPr lang="en-GB" sz="20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How do you know if a news site should not be trusted?</a:t>
            </a:r>
            <a:endParaRPr lang="en-GB"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7BC4E93D-B3EA-49C9-8FFD-438741EC129B}"/>
              </a:ext>
            </a:extLst>
          </p:cNvPr>
          <p:cNvSpPr txBox="1"/>
          <p:nvPr/>
        </p:nvSpPr>
        <p:spPr>
          <a:xfrm>
            <a:off x="904156" y="3740398"/>
            <a:ext cx="6567824" cy="400110"/>
          </a:xfrm>
          <a:prstGeom prst="rect">
            <a:avLst/>
          </a:prstGeom>
          <a:noFill/>
        </p:spPr>
        <p:txBody>
          <a:bodyPr wrap="none" rtlCol="0">
            <a:spAutoFit/>
          </a:bodyPr>
          <a:lstStyle/>
          <a:p>
            <a:r>
              <a:rPr lang="en-US" sz="2000" b="1" dirty="0">
                <a:latin typeface="Century Gothic" panose="020B0502020202020204" pitchFamily="34" charset="0"/>
              </a:rPr>
              <a:t>How can you tell if the image with the news is fake?</a:t>
            </a:r>
            <a:endParaRPr lang="en-GB" sz="2000" b="1" dirty="0">
              <a:latin typeface="Century Gothic" panose="020B0502020202020204" pitchFamily="34" charset="0"/>
            </a:endParaRPr>
          </a:p>
        </p:txBody>
      </p:sp>
      <p:sp>
        <p:nvSpPr>
          <p:cNvPr id="8" name="Rectangle 7">
            <a:extLst>
              <a:ext uri="{FF2B5EF4-FFF2-40B4-BE49-F238E27FC236}">
                <a16:creationId xmlns:a16="http://schemas.microsoft.com/office/drawing/2014/main" id="{155092A5-2B4D-42DF-845D-75C25F1350C9}"/>
              </a:ext>
            </a:extLst>
          </p:cNvPr>
          <p:cNvSpPr/>
          <p:nvPr/>
        </p:nvSpPr>
        <p:spPr>
          <a:xfrm>
            <a:off x="1258956" y="4266777"/>
            <a:ext cx="10429460" cy="733855"/>
          </a:xfrm>
          <a:prstGeom prst="rect">
            <a:avLst/>
          </a:prstGeom>
        </p:spPr>
        <p:txBody>
          <a:bodyPr wrap="square">
            <a:spAutoFit/>
          </a:bodyPr>
          <a:lstStyle/>
          <a:p>
            <a:pPr>
              <a:lnSpc>
                <a:spcPct val="107000"/>
              </a:lnSpc>
            </a:pPr>
            <a:r>
              <a:rPr lang="en-GB" sz="2000" b="1" dirty="0">
                <a:solidFill>
                  <a:srgbClr val="0070C0"/>
                </a:solidFill>
                <a:latin typeface="Century Gothic" panose="020B0502020202020204" pitchFamily="34" charset="0"/>
                <a:ea typeface="Times New Roman" panose="02020603050405020304" pitchFamily="18" charset="0"/>
                <a:cs typeface="Arial" panose="020B0604020202020204" pitchFamily="34" charset="0"/>
              </a:rPr>
              <a:t>They might be real images, but come from a different website or that have been changed.</a:t>
            </a:r>
            <a:endParaRPr lang="en-GB"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E2B41C-08D2-46B4-91E5-633F39C75E43}"/>
              </a:ext>
            </a:extLst>
          </p:cNvPr>
          <p:cNvSpPr txBox="1"/>
          <p:nvPr/>
        </p:nvSpPr>
        <p:spPr>
          <a:xfrm>
            <a:off x="1258956" y="5603453"/>
            <a:ext cx="5770357" cy="400110"/>
          </a:xfrm>
          <a:prstGeom prst="rect">
            <a:avLst/>
          </a:prstGeom>
          <a:noFill/>
        </p:spPr>
        <p:txBody>
          <a:bodyPr wrap="square" rtlCol="0">
            <a:spAutoFit/>
          </a:bodyPr>
          <a:lstStyle/>
          <a:p>
            <a:r>
              <a:rPr lang="en-US" sz="2000" b="1" dirty="0">
                <a:solidFill>
                  <a:srgbClr val="0070C0"/>
                </a:solidFill>
                <a:latin typeface="Century Gothic" panose="020B0502020202020204" pitchFamily="34" charset="0"/>
              </a:rPr>
              <a:t>Not to share it with other people.</a:t>
            </a:r>
            <a:endParaRPr lang="en-GB" sz="2000" b="1" dirty="0">
              <a:solidFill>
                <a:srgbClr val="0070C0"/>
              </a:solidFill>
              <a:latin typeface="Century Gothic" panose="020B0502020202020204" pitchFamily="34" charset="0"/>
            </a:endParaRPr>
          </a:p>
        </p:txBody>
      </p:sp>
      <p:sp>
        <p:nvSpPr>
          <p:cNvPr id="10" name="Rectangle 9">
            <a:extLst>
              <a:ext uri="{FF2B5EF4-FFF2-40B4-BE49-F238E27FC236}">
                <a16:creationId xmlns:a16="http://schemas.microsoft.com/office/drawing/2014/main" id="{20D8EE84-1B59-47FB-94D3-213986064868}"/>
              </a:ext>
            </a:extLst>
          </p:cNvPr>
          <p:cNvSpPr/>
          <p:nvPr/>
        </p:nvSpPr>
        <p:spPr>
          <a:xfrm>
            <a:off x="1258958" y="3064512"/>
            <a:ext cx="9117494" cy="400110"/>
          </a:xfrm>
          <a:prstGeom prst="rect">
            <a:avLst/>
          </a:prstGeom>
        </p:spPr>
        <p:txBody>
          <a:bodyPr wrap="square">
            <a:spAutoFit/>
          </a:bodyPr>
          <a:lstStyle/>
          <a:p>
            <a:r>
              <a:rPr lang="en-GB" sz="2000" b="1" dirty="0">
                <a:solidFill>
                  <a:srgbClr val="0070C0"/>
                </a:solidFill>
                <a:latin typeface="Century Gothic" panose="020B0502020202020204" pitchFamily="34" charset="0"/>
                <a:ea typeface="Times New Roman" panose="02020603050405020304" pitchFamily="18" charset="0"/>
                <a:cs typeface="Arial" panose="020B0604020202020204" pitchFamily="34" charset="0"/>
              </a:rPr>
              <a:t>The site's 'About' page does not clearly describe the organisation.</a:t>
            </a:r>
            <a:endParaRPr lang="en-GB" sz="2000" b="1" dirty="0">
              <a:solidFill>
                <a:srgbClr val="0070C0"/>
              </a:solidFill>
            </a:endParaRPr>
          </a:p>
        </p:txBody>
      </p:sp>
      <p:sp>
        <p:nvSpPr>
          <p:cNvPr id="11" name="Rectangle 10">
            <a:extLst>
              <a:ext uri="{FF2B5EF4-FFF2-40B4-BE49-F238E27FC236}">
                <a16:creationId xmlns:a16="http://schemas.microsoft.com/office/drawing/2014/main" id="{7D42E493-C3B3-46DD-A266-022C84E0CE31}"/>
              </a:ext>
            </a:extLst>
          </p:cNvPr>
          <p:cNvSpPr/>
          <p:nvPr/>
        </p:nvSpPr>
        <p:spPr>
          <a:xfrm>
            <a:off x="1258957" y="1700766"/>
            <a:ext cx="10429460" cy="707886"/>
          </a:xfrm>
          <a:prstGeom prst="rect">
            <a:avLst/>
          </a:prstGeom>
        </p:spPr>
        <p:txBody>
          <a:bodyPr wrap="square">
            <a:spAutoFit/>
          </a:bodyPr>
          <a:lstStyle/>
          <a:p>
            <a:r>
              <a:rPr lang="en-GB" sz="2000" b="1" dirty="0">
                <a:solidFill>
                  <a:srgbClr val="0070C0"/>
                </a:solidFill>
                <a:latin typeface="Century Gothic" panose="020B0502020202020204" pitchFamily="34" charset="0"/>
                <a:ea typeface="Times New Roman" panose="02020603050405020304" pitchFamily="18" charset="0"/>
                <a:cs typeface="Arial" panose="020B0604020202020204" pitchFamily="34" charset="0"/>
              </a:rPr>
              <a:t>They want you to click on another story or advertisement at their own site, or sometimes they want to upset people for political reasons.</a:t>
            </a:r>
            <a:endParaRPr lang="en-GB" sz="2000" b="1" dirty="0">
              <a:solidFill>
                <a:srgbClr val="0070C0"/>
              </a:solidFill>
            </a:endParaRPr>
          </a:p>
        </p:txBody>
      </p:sp>
    </p:spTree>
    <p:extLst>
      <p:ext uri="{BB962C8B-B14F-4D97-AF65-F5344CB8AC3E}">
        <p14:creationId xmlns:p14="http://schemas.microsoft.com/office/powerpoint/2010/main" val="192398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4D34EC-92F5-434F-B33D-5657FFFB7F44}"/>
              </a:ext>
            </a:extLst>
          </p:cNvPr>
          <p:cNvSpPr/>
          <p:nvPr/>
        </p:nvSpPr>
        <p:spPr>
          <a:xfrm>
            <a:off x="163578" y="6491116"/>
            <a:ext cx="4950394" cy="261610"/>
          </a:xfrm>
          <a:prstGeom prst="rect">
            <a:avLst/>
          </a:prstGeom>
        </p:spPr>
        <p:txBody>
          <a:bodyPr wrap="none">
            <a:spAutoFit/>
          </a:bodyPr>
          <a:lstStyle/>
          <a:p>
            <a:r>
              <a:rPr lang="en-GB" sz="1100" dirty="0">
                <a:effectLst>
                  <a:outerShdw blurRad="38100" dist="38100" dir="2700000" algn="tl">
                    <a:srgbClr val="000000">
                      <a:alpha val="43137"/>
                    </a:srgbClr>
                  </a:outerShdw>
                </a:effectLst>
                <a:latin typeface="Century Gothic" panose="020B0502020202020204" pitchFamily="34" charset="0"/>
                <a:cs typeface="Sultan bold" pitchFamily="2" charset="-78"/>
              </a:rPr>
              <a:t>Eng101 	New Language Leader Level 1 	3.2  World News</a:t>
            </a:r>
          </a:p>
        </p:txBody>
      </p:sp>
      <p:sp>
        <p:nvSpPr>
          <p:cNvPr id="3" name="Rectangle 2">
            <a:extLst>
              <a:ext uri="{FF2B5EF4-FFF2-40B4-BE49-F238E27FC236}">
                <a16:creationId xmlns:a16="http://schemas.microsoft.com/office/drawing/2014/main" id="{5A8FC5EE-4B6C-4258-A20D-D41C25029F65}"/>
              </a:ext>
            </a:extLst>
          </p:cNvPr>
          <p:cNvSpPr/>
          <p:nvPr/>
        </p:nvSpPr>
        <p:spPr>
          <a:xfrm>
            <a:off x="451084" y="410859"/>
            <a:ext cx="3086386" cy="400110"/>
          </a:xfrm>
          <a:prstGeom prst="rect">
            <a:avLst/>
          </a:prstGeom>
        </p:spPr>
        <p:txBody>
          <a:bodyPr wrap="square">
            <a:spAutoFit/>
          </a:bodyPr>
          <a:lstStyle/>
          <a:p>
            <a:r>
              <a:rPr lang="en-GB" sz="2000" b="1" dirty="0">
                <a:solidFill>
                  <a:srgbClr val="FF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Arial" panose="020B0604020202020204" pitchFamily="34" charset="0"/>
              </a:rPr>
              <a:t>Personal reflection </a:t>
            </a:r>
            <a:endParaRPr lang="en-GB" sz="2000" b="1" dirty="0">
              <a:solidFill>
                <a:srgbClr val="FF0000"/>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1D9B1918-0523-4C62-8DED-B9FEE3EB618A}"/>
              </a:ext>
            </a:extLst>
          </p:cNvPr>
          <p:cNvSpPr/>
          <p:nvPr/>
        </p:nvSpPr>
        <p:spPr>
          <a:xfrm>
            <a:off x="821030" y="2424939"/>
            <a:ext cx="10854135" cy="707886"/>
          </a:xfrm>
          <a:prstGeom prst="rect">
            <a:avLst/>
          </a:prstGeom>
        </p:spPr>
        <p:txBody>
          <a:bodyPr wrap="square">
            <a:spAutoFit/>
          </a:bodyPr>
          <a:lstStyle/>
          <a:p>
            <a:r>
              <a:rPr lang="en-GB" sz="2000" b="1" dirty="0">
                <a:latin typeface="Century Gothic" panose="020B0502020202020204" pitchFamily="34" charset="0"/>
                <a:ea typeface="Calibri" panose="020F0502020204030204" pitchFamily="34" charset="0"/>
                <a:cs typeface="Arial" panose="020B0604020202020204" pitchFamily="34" charset="0"/>
              </a:rPr>
              <a:t>1 Do you ever watch any of the international news channels or get your news from the internet? </a:t>
            </a:r>
            <a:endParaRPr lang="en-GB" sz="2000" b="1" dirty="0"/>
          </a:p>
        </p:txBody>
      </p:sp>
      <p:sp>
        <p:nvSpPr>
          <p:cNvPr id="6" name="Rectangle 5">
            <a:extLst>
              <a:ext uri="{FF2B5EF4-FFF2-40B4-BE49-F238E27FC236}">
                <a16:creationId xmlns:a16="http://schemas.microsoft.com/office/drawing/2014/main" id="{050B06B1-362D-4C2D-A704-CF2617AD8D66}"/>
              </a:ext>
            </a:extLst>
          </p:cNvPr>
          <p:cNvSpPr/>
          <p:nvPr/>
        </p:nvSpPr>
        <p:spPr>
          <a:xfrm>
            <a:off x="821030" y="3293953"/>
            <a:ext cx="6366782" cy="404534"/>
          </a:xfrm>
          <a:prstGeom prst="rect">
            <a:avLst/>
          </a:prstGeom>
        </p:spPr>
        <p:txBody>
          <a:bodyPr wrap="square">
            <a:spAutoFit/>
          </a:bodyPr>
          <a:lstStyle/>
          <a:p>
            <a:pPr>
              <a:lnSpc>
                <a:spcPct val="107000"/>
              </a:lnSpc>
              <a:spcAft>
                <a:spcPts val="800"/>
              </a:spcAft>
            </a:pPr>
            <a:r>
              <a:rPr lang="en-GB" sz="2000" b="1" dirty="0">
                <a:latin typeface="Century Gothic" panose="020B0502020202020204" pitchFamily="34" charset="0"/>
                <a:ea typeface="Calibri" panose="020F0502020204030204" pitchFamily="34" charset="0"/>
                <a:cs typeface="Arial" panose="020B0604020202020204" pitchFamily="34" charset="0"/>
              </a:rPr>
              <a:t>2 Which news channels or sites do you trust? </a:t>
            </a:r>
            <a:endParaRPr lang="en-GB" b="1" dirty="0">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13CE6563-97DF-4DDB-AD71-C8A65EA92E77}"/>
              </a:ext>
            </a:extLst>
          </p:cNvPr>
          <p:cNvSpPr txBox="1"/>
          <p:nvPr/>
        </p:nvSpPr>
        <p:spPr>
          <a:xfrm>
            <a:off x="821029" y="4088696"/>
            <a:ext cx="10384749" cy="400110"/>
          </a:xfrm>
          <a:prstGeom prst="rect">
            <a:avLst/>
          </a:prstGeom>
          <a:noFill/>
        </p:spPr>
        <p:txBody>
          <a:bodyPr wrap="square" rtlCol="0">
            <a:spAutoFit/>
          </a:bodyPr>
          <a:lstStyle/>
          <a:p>
            <a:r>
              <a:rPr lang="en-US" sz="2000" b="1" dirty="0">
                <a:latin typeface="Century Gothic" panose="020B0502020202020204" pitchFamily="34" charset="0"/>
              </a:rPr>
              <a:t>3 have you ever shared a piece of news and discovered that it was fake?</a:t>
            </a:r>
            <a:endParaRPr lang="en-GB" sz="2000" b="1" dirty="0">
              <a:latin typeface="Century Gothic" panose="020B0502020202020204" pitchFamily="34" charset="0"/>
            </a:endParaRPr>
          </a:p>
        </p:txBody>
      </p:sp>
      <p:sp>
        <p:nvSpPr>
          <p:cNvPr id="8" name="TextBox 7">
            <a:extLst>
              <a:ext uri="{FF2B5EF4-FFF2-40B4-BE49-F238E27FC236}">
                <a16:creationId xmlns:a16="http://schemas.microsoft.com/office/drawing/2014/main" id="{73DD83FC-D5A9-4376-94F6-CDF1FCF6BDB3}"/>
              </a:ext>
            </a:extLst>
          </p:cNvPr>
          <p:cNvSpPr txBox="1"/>
          <p:nvPr/>
        </p:nvSpPr>
        <p:spPr>
          <a:xfrm>
            <a:off x="914367" y="4777212"/>
            <a:ext cx="10290023" cy="400110"/>
          </a:xfrm>
          <a:prstGeom prst="rect">
            <a:avLst/>
          </a:prstGeom>
          <a:noFill/>
        </p:spPr>
        <p:txBody>
          <a:bodyPr wrap="square" rtlCol="0">
            <a:spAutoFit/>
          </a:bodyPr>
          <a:lstStyle/>
          <a:p>
            <a:r>
              <a:rPr lang="en-US" sz="2000" b="1" dirty="0">
                <a:latin typeface="Century Gothic" panose="020B0502020202020204" pitchFamily="34" charset="0"/>
              </a:rPr>
              <a:t>4 Do you believe everything you read in the internet or the social media?</a:t>
            </a:r>
            <a:endParaRPr lang="en-GB" sz="2000" b="1" dirty="0">
              <a:latin typeface="Century Gothic" panose="020B0502020202020204" pitchFamily="34" charset="0"/>
            </a:endParaRPr>
          </a:p>
        </p:txBody>
      </p:sp>
      <p:sp>
        <p:nvSpPr>
          <p:cNvPr id="9" name="TextBox 8">
            <a:extLst>
              <a:ext uri="{FF2B5EF4-FFF2-40B4-BE49-F238E27FC236}">
                <a16:creationId xmlns:a16="http://schemas.microsoft.com/office/drawing/2014/main" id="{E3B3C699-3884-45F5-BB13-75BD4ADA00CA}"/>
              </a:ext>
            </a:extLst>
          </p:cNvPr>
          <p:cNvSpPr txBox="1"/>
          <p:nvPr/>
        </p:nvSpPr>
        <p:spPr>
          <a:xfrm>
            <a:off x="821029" y="1555925"/>
            <a:ext cx="4095327" cy="400110"/>
          </a:xfrm>
          <a:prstGeom prst="rect">
            <a:avLst/>
          </a:prstGeom>
          <a:noFill/>
        </p:spPr>
        <p:txBody>
          <a:bodyPr wrap="square" rtlCol="0">
            <a:spAutoFit/>
          </a:bodyPr>
          <a:lstStyle/>
          <a:p>
            <a:r>
              <a:rPr lang="en-US" sz="2000" b="1" dirty="0">
                <a:solidFill>
                  <a:srgbClr val="0070C0"/>
                </a:solidFill>
                <a:latin typeface="Century Gothic" panose="020B0502020202020204" pitchFamily="34" charset="0"/>
              </a:rPr>
              <a:t>Think about these questions!</a:t>
            </a:r>
            <a:endParaRPr lang="en-GB" sz="20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311125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B039B3-5188-4AED-A6AD-22E82C49F009}"/>
              </a:ext>
            </a:extLst>
          </p:cNvPr>
          <p:cNvSpPr/>
          <p:nvPr/>
        </p:nvSpPr>
        <p:spPr>
          <a:xfrm>
            <a:off x="163578" y="6491116"/>
            <a:ext cx="4950394" cy="261610"/>
          </a:xfrm>
          <a:prstGeom prst="rect">
            <a:avLst/>
          </a:prstGeom>
        </p:spPr>
        <p:txBody>
          <a:bodyPr wrap="none">
            <a:spAutoFit/>
          </a:bodyPr>
          <a:lstStyle/>
          <a:p>
            <a:r>
              <a:rPr lang="en-GB" sz="1100" dirty="0">
                <a:effectLst>
                  <a:outerShdw blurRad="38100" dist="38100" dir="2700000" algn="tl">
                    <a:srgbClr val="000000">
                      <a:alpha val="43137"/>
                    </a:srgbClr>
                  </a:outerShdw>
                </a:effectLst>
                <a:latin typeface="Century Gothic" panose="020B0502020202020204" pitchFamily="34" charset="0"/>
                <a:cs typeface="Sultan bold" pitchFamily="2" charset="-78"/>
              </a:rPr>
              <a:t>Eng101 	New Language Leader Level 1 	3.2  World News</a:t>
            </a:r>
          </a:p>
        </p:txBody>
      </p:sp>
      <p:sp>
        <p:nvSpPr>
          <p:cNvPr id="4" name="Rectangle 3">
            <a:extLst>
              <a:ext uri="{FF2B5EF4-FFF2-40B4-BE49-F238E27FC236}">
                <a16:creationId xmlns:a16="http://schemas.microsoft.com/office/drawing/2014/main" id="{77738D65-E251-415C-8A11-41741C23DF98}"/>
              </a:ext>
            </a:extLst>
          </p:cNvPr>
          <p:cNvSpPr/>
          <p:nvPr/>
        </p:nvSpPr>
        <p:spPr>
          <a:xfrm>
            <a:off x="1304734" y="2462462"/>
            <a:ext cx="8644483" cy="669863"/>
          </a:xfrm>
          <a:prstGeom prst="rect">
            <a:avLst/>
          </a:prstGeom>
        </p:spPr>
        <p:txBody>
          <a:bodyPr wrap="square">
            <a:spAutoFit/>
          </a:bodyPr>
          <a:lstStyle/>
          <a:p>
            <a:pPr>
              <a:lnSpc>
                <a:spcPct val="107000"/>
              </a:lnSpc>
              <a:spcAft>
                <a:spcPts val="800"/>
              </a:spcAft>
            </a:pPr>
            <a:r>
              <a:rPr lang="en-GB" b="1" dirty="0">
                <a:latin typeface="Century Gothic" panose="020B0502020202020204" pitchFamily="34" charset="0"/>
                <a:ea typeface="Calibri" panose="020F0502020204030204" pitchFamily="34" charset="0"/>
                <a:cs typeface="Arial" panose="020B0604020202020204" pitchFamily="34" charset="0"/>
              </a:rPr>
              <a:t>2 Photographer /Photography is the job of taking pictures for newspapers, news websites, art galleries, magazines, or advertisements. </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CF64ED1-A79F-4D93-9826-8C22A9EBE38B}"/>
              </a:ext>
            </a:extLst>
          </p:cNvPr>
          <p:cNvSpPr/>
          <p:nvPr/>
        </p:nvSpPr>
        <p:spPr>
          <a:xfrm>
            <a:off x="690586" y="913025"/>
            <a:ext cx="7730084" cy="373500"/>
          </a:xfrm>
          <a:prstGeom prst="rect">
            <a:avLst/>
          </a:prstGeom>
        </p:spPr>
        <p:txBody>
          <a:bodyPr wrap="square">
            <a:spAutoFit/>
          </a:bodyPr>
          <a:lstStyle/>
          <a:p>
            <a:pPr>
              <a:lnSpc>
                <a:spcPct val="107000"/>
              </a:lnSpc>
              <a:spcAft>
                <a:spcPts val="800"/>
              </a:spcAft>
            </a:pPr>
            <a:r>
              <a:rPr lang="en-GB" b="1" dirty="0">
                <a:solidFill>
                  <a:srgbClr val="FF0000"/>
                </a:solidFill>
                <a:latin typeface="Century Gothic" panose="020B0502020202020204" pitchFamily="34" charset="0"/>
                <a:ea typeface="Calibri" panose="020F0502020204030204" pitchFamily="34" charset="0"/>
                <a:cs typeface="Arial" panose="020B0604020202020204" pitchFamily="34" charset="0"/>
              </a:rPr>
              <a:t>Choose the correct word to complete each of these definitions. </a:t>
            </a:r>
            <a:endParaRPr lang="en-GB" sz="16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F7CDC6C-C8D6-4AE3-A9FB-E6FD09F272B9}"/>
              </a:ext>
            </a:extLst>
          </p:cNvPr>
          <p:cNvSpPr/>
          <p:nvPr/>
        </p:nvSpPr>
        <p:spPr>
          <a:xfrm>
            <a:off x="1304735" y="1432844"/>
            <a:ext cx="8793897" cy="669863"/>
          </a:xfrm>
          <a:prstGeom prst="rect">
            <a:avLst/>
          </a:prstGeom>
        </p:spPr>
        <p:txBody>
          <a:bodyPr wrap="square">
            <a:spAutoFit/>
          </a:bodyPr>
          <a:lstStyle/>
          <a:p>
            <a:pPr>
              <a:lnSpc>
                <a:spcPct val="107000"/>
              </a:lnSpc>
              <a:spcAft>
                <a:spcPts val="800"/>
              </a:spcAft>
            </a:pPr>
            <a:r>
              <a:rPr lang="en-GB" b="1" dirty="0">
                <a:latin typeface="Century Gothic" panose="020B0502020202020204" pitchFamily="34" charset="0"/>
                <a:ea typeface="Calibri" panose="020F0502020204030204" pitchFamily="34" charset="0"/>
                <a:cs typeface="Arial" panose="020B0604020202020204" pitchFamily="34" charset="0"/>
              </a:rPr>
              <a:t>1 A Photographer /Photography is someone who takes pictures for newspapers, news websites, art galleries, magazines, or advertisements. </a:t>
            </a:r>
            <a:endParaRPr lang="en-GB" sz="1600" b="1" dirty="0">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2B8E6C9-C854-463E-928E-7D6786CDAAAF}"/>
              </a:ext>
            </a:extLst>
          </p:cNvPr>
          <p:cNvSpPr/>
          <p:nvPr/>
        </p:nvSpPr>
        <p:spPr>
          <a:xfrm>
            <a:off x="1304734" y="2466984"/>
            <a:ext cx="8644483" cy="669863"/>
          </a:xfrm>
          <a:prstGeom prst="rect">
            <a:avLst/>
          </a:prstGeom>
        </p:spPr>
        <p:txBody>
          <a:bodyPr wrap="square">
            <a:spAutoFit/>
          </a:bodyPr>
          <a:lstStyle/>
          <a:p>
            <a:pPr>
              <a:lnSpc>
                <a:spcPct val="107000"/>
              </a:lnSpc>
              <a:spcAft>
                <a:spcPts val="800"/>
              </a:spcAft>
            </a:pPr>
            <a:r>
              <a:rPr lang="en-GB" b="1" dirty="0">
                <a:latin typeface="Century Gothic" panose="020B0502020202020204" pitchFamily="34" charset="0"/>
                <a:ea typeface="Calibri" panose="020F0502020204030204" pitchFamily="34" charset="0"/>
                <a:cs typeface="Arial" panose="020B0604020202020204" pitchFamily="34" charset="0"/>
              </a:rPr>
              <a:t>2 </a:t>
            </a:r>
            <a:r>
              <a:rPr lang="en-GB" b="1" strike="sngStrike" dirty="0">
                <a:solidFill>
                  <a:srgbClr val="0070C0"/>
                </a:solidFill>
                <a:latin typeface="Century Gothic" panose="020B0502020202020204" pitchFamily="34" charset="0"/>
                <a:ea typeface="Calibri" panose="020F0502020204030204" pitchFamily="34" charset="0"/>
                <a:cs typeface="Arial" panose="020B0604020202020204" pitchFamily="34" charset="0"/>
              </a:rPr>
              <a:t>Photographer /</a:t>
            </a:r>
            <a:r>
              <a:rPr lang="en-GB" b="1" dirty="0">
                <a:solidFill>
                  <a:srgbClr val="FF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Arial" panose="020B0604020202020204" pitchFamily="34" charset="0"/>
              </a:rPr>
              <a:t>Photography</a:t>
            </a:r>
            <a:r>
              <a:rPr lang="en-GB" b="1" dirty="0">
                <a:latin typeface="Century Gothic" panose="020B0502020202020204" pitchFamily="34" charset="0"/>
                <a:ea typeface="Calibri" panose="020F0502020204030204" pitchFamily="34" charset="0"/>
                <a:cs typeface="Arial" panose="020B0604020202020204" pitchFamily="34" charset="0"/>
              </a:rPr>
              <a:t> </a:t>
            </a:r>
            <a:r>
              <a:rPr lang="en-GB" b="1" dirty="0">
                <a:solidFill>
                  <a:srgbClr val="0070C0"/>
                </a:solidFill>
                <a:latin typeface="Century Gothic" panose="020B0502020202020204" pitchFamily="34" charset="0"/>
                <a:ea typeface="Calibri" panose="020F0502020204030204" pitchFamily="34" charset="0"/>
                <a:cs typeface="Arial" panose="020B0604020202020204" pitchFamily="34" charset="0"/>
              </a:rPr>
              <a:t>is the job of taking pictures for newspapers, news websites, art galleries, magazines, or advertisements. </a:t>
            </a:r>
            <a:endParaRPr lang="en-GB" sz="16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10AA5F1-A90D-4950-8E65-4C68DA29C713}"/>
              </a:ext>
            </a:extLst>
          </p:cNvPr>
          <p:cNvSpPr/>
          <p:nvPr/>
        </p:nvSpPr>
        <p:spPr>
          <a:xfrm>
            <a:off x="1304735" y="1423718"/>
            <a:ext cx="8793897" cy="669863"/>
          </a:xfrm>
          <a:prstGeom prst="rect">
            <a:avLst/>
          </a:prstGeom>
        </p:spPr>
        <p:txBody>
          <a:bodyPr wrap="square">
            <a:spAutoFit/>
          </a:bodyPr>
          <a:lstStyle/>
          <a:p>
            <a:pPr>
              <a:lnSpc>
                <a:spcPct val="107000"/>
              </a:lnSpc>
              <a:spcAft>
                <a:spcPts val="800"/>
              </a:spcAft>
            </a:pPr>
            <a:r>
              <a:rPr lang="en-GB" b="1" dirty="0">
                <a:latin typeface="Century Gothic" panose="020B0502020202020204" pitchFamily="34" charset="0"/>
                <a:ea typeface="Calibri" panose="020F0502020204030204" pitchFamily="34" charset="0"/>
                <a:cs typeface="Arial" panose="020B0604020202020204" pitchFamily="34" charset="0"/>
              </a:rPr>
              <a:t>1 </a:t>
            </a:r>
            <a:r>
              <a:rPr lang="en-GB" b="1" dirty="0">
                <a:solidFill>
                  <a:srgbClr val="FF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Arial" panose="020B0604020202020204" pitchFamily="34" charset="0"/>
              </a:rPr>
              <a:t>A Photographer </a:t>
            </a:r>
            <a:r>
              <a:rPr lang="en-GB" b="1" strike="sngStrike" dirty="0">
                <a:solidFill>
                  <a:srgbClr val="0070C0"/>
                </a:solidFill>
                <a:latin typeface="Century Gothic" panose="020B0502020202020204" pitchFamily="34" charset="0"/>
                <a:ea typeface="Calibri" panose="020F0502020204030204" pitchFamily="34" charset="0"/>
                <a:cs typeface="Arial" panose="020B0604020202020204" pitchFamily="34" charset="0"/>
              </a:rPr>
              <a:t>/Photography</a:t>
            </a:r>
            <a:r>
              <a:rPr lang="en-GB" b="1" dirty="0">
                <a:solidFill>
                  <a:srgbClr val="0070C0"/>
                </a:solidFill>
                <a:latin typeface="Century Gothic" panose="020B0502020202020204" pitchFamily="34" charset="0"/>
                <a:ea typeface="Calibri" panose="020F0502020204030204" pitchFamily="34" charset="0"/>
                <a:cs typeface="Arial" panose="020B0604020202020204" pitchFamily="34" charset="0"/>
              </a:rPr>
              <a:t> is someone who takes pictures for newspapers, news websites, art galleries, magazines, or advertisements. </a:t>
            </a:r>
            <a:endParaRPr lang="en-GB" sz="1600" b="1"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1C63AFD-8582-4E36-804D-0DBD7028FF76}"/>
              </a:ext>
            </a:extLst>
          </p:cNvPr>
          <p:cNvSpPr/>
          <p:nvPr/>
        </p:nvSpPr>
        <p:spPr>
          <a:xfrm>
            <a:off x="2301368" y="3387604"/>
            <a:ext cx="7297715" cy="3098990"/>
          </a:xfrm>
          <a:prstGeom prst="rect">
            <a:avLst/>
          </a:prstGeom>
        </p:spPr>
        <p:txBody>
          <a:bodyPr wrap="square">
            <a:spAutoFit/>
          </a:bodyPr>
          <a:lstStyle/>
          <a:p>
            <a:pPr marR="321945">
              <a:lnSpc>
                <a:spcPct val="88000"/>
              </a:lnSpc>
              <a:spcBef>
                <a:spcPts val="5"/>
              </a:spcBef>
              <a:spcAft>
                <a:spcPts val="0"/>
              </a:spcAft>
            </a:pPr>
            <a:r>
              <a:rPr lang="en-US" b="1" dirty="0">
                <a:solidFill>
                  <a:srgbClr val="231F20"/>
                </a:solidFill>
                <a:latin typeface="Century Gothic" panose="020B0502020202020204" pitchFamily="34" charset="0"/>
                <a:ea typeface="BABEL Unicode"/>
                <a:cs typeface="BABEL Unicode"/>
              </a:rPr>
              <a:t>Noun suﬃxes which are used for: </a:t>
            </a:r>
          </a:p>
          <a:p>
            <a:pPr marR="321945">
              <a:lnSpc>
                <a:spcPct val="88000"/>
              </a:lnSpc>
              <a:spcBef>
                <a:spcPts val="5"/>
              </a:spcBef>
              <a:spcAft>
                <a:spcPts val="0"/>
              </a:spcAft>
            </a:pPr>
            <a:endParaRPr lang="en-US" b="1" dirty="0">
              <a:solidFill>
                <a:srgbClr val="231F20"/>
              </a:solidFill>
              <a:latin typeface="Century Gothic" panose="020B0502020202020204" pitchFamily="34" charset="0"/>
              <a:ea typeface="BABEL Unicode"/>
              <a:cs typeface="BABEL Unicode"/>
            </a:endParaRPr>
          </a:p>
          <a:p>
            <a:pPr marR="321945">
              <a:lnSpc>
                <a:spcPct val="88000"/>
              </a:lnSpc>
              <a:spcBef>
                <a:spcPts val="5"/>
              </a:spcBef>
              <a:spcAft>
                <a:spcPts val="0"/>
              </a:spcAft>
            </a:pPr>
            <a:r>
              <a:rPr lang="en-US" b="1" dirty="0">
                <a:solidFill>
                  <a:srgbClr val="231F20"/>
                </a:solidFill>
                <a:latin typeface="Century Gothic" panose="020B0502020202020204" pitchFamily="34" charset="0"/>
                <a:ea typeface="BABEL Unicode"/>
                <a:cs typeface="BABEL Unicode"/>
              </a:rPr>
              <a:t>people</a:t>
            </a:r>
          </a:p>
          <a:p>
            <a:pPr marR="321945">
              <a:lnSpc>
                <a:spcPct val="88000"/>
              </a:lnSpc>
              <a:spcBef>
                <a:spcPts val="5"/>
              </a:spcBef>
              <a:spcAft>
                <a:spcPts val="0"/>
              </a:spcAft>
            </a:pPr>
            <a:r>
              <a:rPr lang="en-US" b="1" i="1" dirty="0">
                <a:solidFill>
                  <a:srgbClr val="231F20"/>
                </a:solidFill>
                <a:latin typeface="Century Gothic" panose="020B0502020202020204" pitchFamily="34" charset="0"/>
                <a:ea typeface="BABEL Unicode"/>
                <a:cs typeface="BABEL Unicode"/>
              </a:rPr>
              <a:t>–</a:t>
            </a:r>
            <a:r>
              <a:rPr lang="en-US" b="1" i="1" dirty="0" err="1">
                <a:solidFill>
                  <a:srgbClr val="231F20"/>
                </a:solidFill>
                <a:latin typeface="Century Gothic" panose="020B0502020202020204" pitchFamily="34" charset="0"/>
                <a:ea typeface="BABEL Unicode"/>
                <a:cs typeface="BABEL Unicode"/>
              </a:rPr>
              <a:t>ist</a:t>
            </a:r>
            <a:r>
              <a:rPr lang="en-US" b="1" i="1" dirty="0">
                <a:solidFill>
                  <a:srgbClr val="231F20"/>
                </a:solidFill>
                <a:latin typeface="Century Gothic" panose="020B0502020202020204" pitchFamily="34" charset="0"/>
                <a:ea typeface="BABEL Unicode"/>
                <a:cs typeface="BABEL Unicode"/>
              </a:rPr>
              <a:t>  	e.g. Journalist, specialist.</a:t>
            </a:r>
          </a:p>
          <a:p>
            <a:pPr marR="321945">
              <a:lnSpc>
                <a:spcPct val="88000"/>
              </a:lnSpc>
              <a:spcBef>
                <a:spcPts val="5"/>
              </a:spcBef>
              <a:spcAft>
                <a:spcPts val="0"/>
              </a:spcAft>
            </a:pPr>
            <a:r>
              <a:rPr lang="en-US" b="1" i="1" dirty="0">
                <a:solidFill>
                  <a:srgbClr val="231F20"/>
                </a:solidFill>
                <a:latin typeface="Century Gothic" panose="020B0502020202020204" pitchFamily="34" charset="0"/>
              </a:rPr>
              <a:t>– </a:t>
            </a:r>
            <a:r>
              <a:rPr lang="en-US" b="1" i="1" dirty="0" err="1">
                <a:solidFill>
                  <a:srgbClr val="231F20"/>
                </a:solidFill>
                <a:latin typeface="Century Gothic" panose="020B0502020202020204" pitchFamily="34" charset="0"/>
              </a:rPr>
              <a:t>er</a:t>
            </a:r>
            <a:r>
              <a:rPr lang="en-US" b="1" i="1" dirty="0">
                <a:solidFill>
                  <a:srgbClr val="231F20"/>
                </a:solidFill>
                <a:latin typeface="Century Gothic" panose="020B0502020202020204" pitchFamily="34" charset="0"/>
              </a:rPr>
              <a:t> 	e.g. Photographer, teacher.</a:t>
            </a:r>
          </a:p>
          <a:p>
            <a:pPr marR="321945">
              <a:lnSpc>
                <a:spcPct val="88000"/>
              </a:lnSpc>
              <a:spcBef>
                <a:spcPts val="5"/>
              </a:spcBef>
              <a:spcAft>
                <a:spcPts val="0"/>
              </a:spcAft>
            </a:pPr>
            <a:r>
              <a:rPr lang="en-US" b="1" i="1" dirty="0">
                <a:solidFill>
                  <a:srgbClr val="231F20"/>
                </a:solidFill>
                <a:latin typeface="Century Gothic" panose="020B0502020202020204" pitchFamily="34" charset="0"/>
              </a:rPr>
              <a:t>-</a:t>
            </a:r>
            <a:r>
              <a:rPr lang="en-US" b="1" i="1" dirty="0" err="1">
                <a:solidFill>
                  <a:srgbClr val="231F20"/>
                </a:solidFill>
                <a:latin typeface="Century Gothic" panose="020B0502020202020204" pitchFamily="34" charset="0"/>
              </a:rPr>
              <a:t>ian</a:t>
            </a:r>
            <a:r>
              <a:rPr lang="en-US" b="1" i="1" dirty="0">
                <a:solidFill>
                  <a:srgbClr val="231F20"/>
                </a:solidFill>
                <a:latin typeface="Century Gothic" panose="020B0502020202020204" pitchFamily="34" charset="0"/>
              </a:rPr>
              <a:t> 	e.g. Musician, technician. </a:t>
            </a:r>
            <a:endParaRPr lang="en-US" b="1" i="1" dirty="0">
              <a:solidFill>
                <a:srgbClr val="231F20"/>
              </a:solidFill>
              <a:latin typeface="Century Gothic" panose="020B0502020202020204" pitchFamily="34" charset="0"/>
              <a:ea typeface="BABEL Unicode"/>
              <a:cs typeface="BABEL Unicode"/>
            </a:endParaRPr>
          </a:p>
          <a:p>
            <a:pPr marR="321945">
              <a:lnSpc>
                <a:spcPct val="88000"/>
              </a:lnSpc>
              <a:spcBef>
                <a:spcPts val="5"/>
              </a:spcBef>
              <a:spcAft>
                <a:spcPts val="0"/>
              </a:spcAft>
            </a:pPr>
            <a:endParaRPr lang="en-US" b="1" dirty="0">
              <a:solidFill>
                <a:srgbClr val="231F20"/>
              </a:solidFill>
              <a:latin typeface="Century Gothic" panose="020B0502020202020204" pitchFamily="34" charset="0"/>
              <a:ea typeface="BABEL Unicode"/>
              <a:cs typeface="BABEL Unicode"/>
            </a:endParaRPr>
          </a:p>
          <a:p>
            <a:pPr marR="321945">
              <a:lnSpc>
                <a:spcPct val="88000"/>
              </a:lnSpc>
              <a:spcBef>
                <a:spcPts val="5"/>
              </a:spcBef>
              <a:spcAft>
                <a:spcPts val="0"/>
              </a:spcAft>
            </a:pPr>
            <a:r>
              <a:rPr lang="en-US" b="1" i="1" dirty="0">
                <a:solidFill>
                  <a:srgbClr val="231F20"/>
                </a:solidFill>
                <a:latin typeface="Century Gothic" panose="020B0502020202020204" pitchFamily="34" charset="0"/>
                <a:ea typeface="BABEL Unicode"/>
                <a:cs typeface="BABEL Unicode"/>
              </a:rPr>
              <a:t>jobs</a:t>
            </a:r>
          </a:p>
          <a:p>
            <a:pPr marR="321945">
              <a:lnSpc>
                <a:spcPct val="88000"/>
              </a:lnSpc>
              <a:spcBef>
                <a:spcPts val="5"/>
              </a:spcBef>
            </a:pPr>
            <a:r>
              <a:rPr lang="en-US" b="1" i="1" dirty="0">
                <a:solidFill>
                  <a:srgbClr val="231F20"/>
                </a:solidFill>
                <a:latin typeface="Century Gothic" panose="020B0502020202020204" pitchFamily="34" charset="0"/>
                <a:ea typeface="BABEL Unicode"/>
                <a:cs typeface="BABEL Unicode"/>
              </a:rPr>
              <a:t>–ism  	e.g. Journalism, specialism.</a:t>
            </a:r>
            <a:r>
              <a:rPr lang="en-US" b="1" i="1" dirty="0">
                <a:solidFill>
                  <a:srgbClr val="231F20"/>
                </a:solidFill>
                <a:latin typeface="Century Gothic" panose="020B0502020202020204" pitchFamily="34" charset="0"/>
              </a:rPr>
              <a:t> </a:t>
            </a:r>
          </a:p>
          <a:p>
            <a:pPr marR="321945">
              <a:lnSpc>
                <a:spcPct val="88000"/>
              </a:lnSpc>
              <a:spcBef>
                <a:spcPts val="5"/>
              </a:spcBef>
            </a:pPr>
            <a:r>
              <a:rPr lang="en-US" b="1" i="1" dirty="0">
                <a:solidFill>
                  <a:srgbClr val="231F20"/>
                </a:solidFill>
                <a:latin typeface="Century Gothic" panose="020B0502020202020204" pitchFamily="34" charset="0"/>
              </a:rPr>
              <a:t>-y	e.g. Photography, psychology.</a:t>
            </a:r>
          </a:p>
          <a:p>
            <a:pPr marR="321945">
              <a:lnSpc>
                <a:spcPct val="88000"/>
              </a:lnSpc>
              <a:spcBef>
                <a:spcPts val="5"/>
              </a:spcBef>
            </a:pPr>
            <a:r>
              <a:rPr lang="en-US" b="1" i="1" dirty="0">
                <a:solidFill>
                  <a:srgbClr val="231F20"/>
                </a:solidFill>
                <a:latin typeface="Century Gothic" panose="020B0502020202020204" pitchFamily="34" charset="0"/>
              </a:rPr>
              <a:t>–</a:t>
            </a:r>
            <a:r>
              <a:rPr lang="en-US" b="1" i="1" dirty="0" err="1">
                <a:solidFill>
                  <a:srgbClr val="231F20"/>
                </a:solidFill>
                <a:latin typeface="Century Gothic" panose="020B0502020202020204" pitchFamily="34" charset="0"/>
              </a:rPr>
              <a:t>ing</a:t>
            </a:r>
            <a:r>
              <a:rPr lang="en-US" b="1" i="1" dirty="0">
                <a:solidFill>
                  <a:srgbClr val="231F20"/>
                </a:solidFill>
                <a:latin typeface="Century Gothic" panose="020B0502020202020204" pitchFamily="34" charset="0"/>
              </a:rPr>
              <a:t>.	E.g. Teaching, writing.</a:t>
            </a:r>
            <a:endParaRPr lang="en-GB" b="1" i="1" dirty="0">
              <a:solidFill>
                <a:srgbClr val="231F20"/>
              </a:solidFill>
              <a:latin typeface="Century Gothic" panose="020B0502020202020204" pitchFamily="34" charset="0"/>
            </a:endParaRPr>
          </a:p>
          <a:p>
            <a:pPr marR="321945">
              <a:lnSpc>
                <a:spcPct val="88000"/>
              </a:lnSpc>
              <a:spcBef>
                <a:spcPts val="5"/>
              </a:spcBef>
              <a:spcAft>
                <a:spcPts val="0"/>
              </a:spcAft>
            </a:pPr>
            <a:endParaRPr lang="en-GB" sz="2400" b="1" dirty="0">
              <a:effectLst/>
              <a:latin typeface="Century Gothic" panose="020B0502020202020204" pitchFamily="34" charset="0"/>
              <a:ea typeface="BABEL Unicode"/>
              <a:cs typeface="BABEL Unicode"/>
            </a:endParaRPr>
          </a:p>
        </p:txBody>
      </p:sp>
      <p:sp>
        <p:nvSpPr>
          <p:cNvPr id="3" name="TextBox 2">
            <a:extLst>
              <a:ext uri="{FF2B5EF4-FFF2-40B4-BE49-F238E27FC236}">
                <a16:creationId xmlns:a16="http://schemas.microsoft.com/office/drawing/2014/main" id="{3B4ADFC1-398C-4305-BB24-897F167B7F20}"/>
              </a:ext>
            </a:extLst>
          </p:cNvPr>
          <p:cNvSpPr txBox="1"/>
          <p:nvPr/>
        </p:nvSpPr>
        <p:spPr>
          <a:xfrm>
            <a:off x="348343" y="3401383"/>
            <a:ext cx="1645002" cy="400110"/>
          </a:xfrm>
          <a:prstGeom prst="rect">
            <a:avLst/>
          </a:prstGeom>
          <a:noFill/>
        </p:spPr>
        <p:txBody>
          <a:bodyPr wrap="none" rtlCol="0">
            <a:spAutoFit/>
          </a:bodyPr>
          <a:lstStyle/>
          <a:p>
            <a:r>
              <a:rPr lang="en-GB" sz="2000" b="1" dirty="0">
                <a:effectLst>
                  <a:outerShdw blurRad="38100" dist="38100" dir="2700000" algn="tl">
                    <a:srgbClr val="000000">
                      <a:alpha val="43137"/>
                    </a:srgbClr>
                  </a:outerShdw>
                </a:effectLst>
                <a:latin typeface="Century Gothic" panose="020B0502020202020204" pitchFamily="34" charset="0"/>
              </a:rPr>
              <a:t>Vocabulary</a:t>
            </a:r>
          </a:p>
        </p:txBody>
      </p:sp>
    </p:spTree>
    <p:extLst>
      <p:ext uri="{BB962C8B-B14F-4D97-AF65-F5344CB8AC3E}">
        <p14:creationId xmlns:p14="http://schemas.microsoft.com/office/powerpoint/2010/main" val="195465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610</TotalTime>
  <Words>1251</Words>
  <Application>Microsoft Office PowerPoint</Application>
  <PresentationFormat>Widescreen</PresentationFormat>
  <Paragraphs>185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BABEL Unicode</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Ebrahim Alqahtan</cp:lastModifiedBy>
  <cp:revision>46</cp:revision>
  <dcterms:created xsi:type="dcterms:W3CDTF">2020-03-04T10:47:58Z</dcterms:created>
  <dcterms:modified xsi:type="dcterms:W3CDTF">2020-09-05T19:17:46Z</dcterms:modified>
</cp:coreProperties>
</file>