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78" r:id="rId13"/>
    <p:sldId id="268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kha alhazeem" initials="sa" lastIdx="1" clrIdx="0">
    <p:extLst>
      <p:ext uri="{19B8F6BF-5375-455C-9EA6-DF929625EA0E}">
        <p15:presenceInfo xmlns:p15="http://schemas.microsoft.com/office/powerpoint/2012/main" userId="6adaa39e9f7532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check-box-checked-cross-delete-146100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en.wikipedia.org/wiki/File:Red_Checkmark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857CD9-DACC-4AFE-8972-DC480F4E95B9}"/>
              </a:ext>
            </a:extLst>
          </p:cNvPr>
          <p:cNvSpPr txBox="1"/>
          <p:nvPr/>
        </p:nvSpPr>
        <p:spPr>
          <a:xfrm>
            <a:off x="2199861" y="2570922"/>
            <a:ext cx="8242852" cy="2826306"/>
          </a:xfrm>
          <a:prstGeom prst="flowChartAlternateProcess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Eng101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New Language Leader Level 1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First Semester / 1</a:t>
            </a:r>
            <a:r>
              <a:rPr lang="en-US" sz="3200" b="1" baseline="30000" dirty="0">
                <a:latin typeface="Century Gothic" panose="020B0502020202020204" pitchFamily="34" charset="0"/>
              </a:rPr>
              <a:t>st</a:t>
            </a:r>
            <a:r>
              <a:rPr lang="en-US" sz="3200" b="1" dirty="0">
                <a:latin typeface="Century Gothic" panose="020B0502020202020204" pitchFamily="34" charset="0"/>
              </a:rPr>
              <a:t> Secondary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Unit 1 Lesson 1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One World</a:t>
            </a: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2D26BE-3D0E-4357-B214-6749CAEDF027}"/>
              </a:ext>
            </a:extLst>
          </p:cNvPr>
          <p:cNvSpPr/>
          <p:nvPr/>
        </p:nvSpPr>
        <p:spPr>
          <a:xfrm>
            <a:off x="1213142" y="784647"/>
            <a:ext cx="2760549" cy="43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Grammar: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958E37-A924-4789-9104-E9315857E117}"/>
              </a:ext>
            </a:extLst>
          </p:cNvPr>
          <p:cNvSpPr txBox="1"/>
          <p:nvPr/>
        </p:nvSpPr>
        <p:spPr>
          <a:xfrm>
            <a:off x="1213142" y="1323059"/>
            <a:ext cx="801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Which of the following sentences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are in the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 simple (PS)? Which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ones are in the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 continuous (PC)?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B51431-B134-4481-868B-AFC6A4A8FED4}"/>
              </a:ext>
            </a:extLst>
          </p:cNvPr>
          <p:cNvSpPr txBox="1"/>
          <p:nvPr/>
        </p:nvSpPr>
        <p:spPr>
          <a:xfrm>
            <a:off x="1213142" y="2122893"/>
            <a:ext cx="4687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Right now, people are sleeping.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I’m working in a bank.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Currently, sandals are selling fast.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She visits her parents every weekend.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It’s easy to follow the directions.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7A6E5C-682F-497E-BA03-889F928C86E8}"/>
              </a:ext>
            </a:extLst>
          </p:cNvPr>
          <p:cNvSpPr txBox="1"/>
          <p:nvPr/>
        </p:nvSpPr>
        <p:spPr>
          <a:xfrm>
            <a:off x="7640543" y="2122893"/>
            <a:ext cx="854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PC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PC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PC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PS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DA0CBC-A4FE-444A-A705-E107B7BAF9AF}"/>
              </a:ext>
            </a:extLst>
          </p:cNvPr>
          <p:cNvSpPr txBox="1"/>
          <p:nvPr/>
        </p:nvSpPr>
        <p:spPr>
          <a:xfrm>
            <a:off x="1213142" y="3852013"/>
            <a:ext cx="81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Now match the sentences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above with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grammar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notes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below.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E09BEF-3A0D-40B8-A4FC-77247EA94653}"/>
              </a:ext>
            </a:extLst>
          </p:cNvPr>
          <p:cNvSpPr txBox="1"/>
          <p:nvPr/>
        </p:nvSpPr>
        <p:spPr>
          <a:xfrm>
            <a:off x="1213142" y="4299466"/>
            <a:ext cx="5973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GB" dirty="0">
                <a:latin typeface="Century Gothic" panose="020B0502020202020204" pitchFamily="34" charset="0"/>
              </a:rPr>
              <a:t>This is a trend (changing situation</a:t>
            </a:r>
            <a:r>
              <a:rPr lang="en-GB" dirty="0" smtClean="0">
                <a:latin typeface="Century Gothic" panose="020B0502020202020204" pitchFamily="34" charset="0"/>
              </a:rPr>
              <a:t>).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lphaUcPeriod" startAt="2"/>
            </a:pPr>
            <a:r>
              <a:rPr lang="en-GB" dirty="0" smtClean="0">
                <a:latin typeface="Century Gothic" panose="020B0502020202020204" pitchFamily="34" charset="0"/>
              </a:rPr>
              <a:t>This </a:t>
            </a:r>
            <a:r>
              <a:rPr lang="en-GB" dirty="0">
                <a:latin typeface="Century Gothic" panose="020B0502020202020204" pitchFamily="34" charset="0"/>
              </a:rPr>
              <a:t>is an action happening now, </a:t>
            </a:r>
            <a:r>
              <a:rPr lang="en-GB" dirty="0" smtClean="0">
                <a:latin typeface="Century Gothic" panose="020B0502020202020204" pitchFamily="34" charset="0"/>
              </a:rPr>
              <a:t>or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around </a:t>
            </a:r>
            <a:r>
              <a:rPr lang="en-GB" dirty="0">
                <a:latin typeface="Century Gothic" panose="020B0502020202020204" pitchFamily="34" charset="0"/>
              </a:rPr>
              <a:t>now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lphaUcPeriod" startAt="3"/>
            </a:pPr>
            <a:r>
              <a:rPr lang="en-GB" dirty="0">
                <a:latin typeface="Century Gothic" panose="020B0502020202020204" pitchFamily="34" charset="0"/>
              </a:rPr>
              <a:t>This is a fact or general truth.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GB" dirty="0">
                <a:latin typeface="Century Gothic" panose="020B0502020202020204" pitchFamily="34" charset="0"/>
              </a:rPr>
              <a:t>This is a regular action or a habit.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4CCC04B-3CAF-4E67-ADE6-33A353DE8D0A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B51431-B134-4481-868B-AFC6A4A8FED4}"/>
              </a:ext>
            </a:extLst>
          </p:cNvPr>
          <p:cNvSpPr txBox="1"/>
          <p:nvPr/>
        </p:nvSpPr>
        <p:spPr>
          <a:xfrm>
            <a:off x="6025661" y="4317567"/>
            <a:ext cx="5697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3- Currently</a:t>
            </a: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sandals are selling fast</a:t>
            </a:r>
            <a:r>
              <a:rPr lang="en-GB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1- Right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now, people are sleeping.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2- I’m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working in a bank</a:t>
            </a:r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endParaRPr lang="en-GB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GB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5- It’s </a:t>
            </a:r>
            <a:r>
              <a:rPr lang="en-GB" b="1" dirty="0">
                <a:solidFill>
                  <a:srgbClr val="00B050"/>
                </a:solidFill>
                <a:latin typeface="Century Gothic" panose="020B0502020202020204" pitchFamily="34" charset="0"/>
              </a:rPr>
              <a:t>easy to follow the directions</a:t>
            </a:r>
            <a:r>
              <a:rPr lang="en-GB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4- She </a:t>
            </a:r>
            <a:r>
              <a:rPr lang="en-GB" b="1" dirty="0">
                <a:solidFill>
                  <a:srgbClr val="7030A0"/>
                </a:solidFill>
                <a:latin typeface="Century Gothic" panose="020B0502020202020204" pitchFamily="34" charset="0"/>
              </a:rPr>
              <a:t>visits her parents every weekend</a:t>
            </a:r>
            <a:r>
              <a:rPr lang="en-GB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endParaRPr lang="en-GB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EA6C797-FDD2-40C2-A723-6D72B08B6DAE}"/>
              </a:ext>
            </a:extLst>
          </p:cNvPr>
          <p:cNvSpPr/>
          <p:nvPr/>
        </p:nvSpPr>
        <p:spPr>
          <a:xfrm>
            <a:off x="1213142" y="784647"/>
            <a:ext cx="9073858" cy="43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Present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Simple 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Present Continuous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79FBD5-574C-44BD-9340-499777F51A25}"/>
              </a:ext>
            </a:extLst>
          </p:cNvPr>
          <p:cNvSpPr txBox="1"/>
          <p:nvPr/>
        </p:nvSpPr>
        <p:spPr>
          <a:xfrm>
            <a:off x="1213142" y="2059631"/>
            <a:ext cx="7293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 Simple : Used for facts and true things/information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7F71EB-55E2-4ADE-83C4-3E8CEF6E165B}"/>
              </a:ext>
            </a:extLst>
          </p:cNvPr>
          <p:cNvSpPr txBox="1"/>
          <p:nvPr/>
        </p:nvSpPr>
        <p:spPr>
          <a:xfrm>
            <a:off x="1408498" y="2711533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It rains a lot in India.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It snows in Canada every winter.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C89BDE-A749-4EFC-BE7C-800F5876E018}"/>
              </a:ext>
            </a:extLst>
          </p:cNvPr>
          <p:cNvSpPr txBox="1"/>
          <p:nvPr/>
        </p:nvSpPr>
        <p:spPr>
          <a:xfrm>
            <a:off x="1213142" y="4146179"/>
            <a:ext cx="611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 Continuous : Used for describing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3AEE0-F9EE-49F6-BB62-D01C6FF98762}"/>
              </a:ext>
            </a:extLst>
          </p:cNvPr>
          <p:cNvSpPr txBox="1"/>
          <p:nvPr/>
        </p:nvSpPr>
        <p:spPr>
          <a:xfrm>
            <a:off x="1408498" y="4598026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The weather is getting hotter.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I’m trying to finish my assignment.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35084CD-61F6-491D-8E63-A141CDDA3394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19239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79FBD5-574C-44BD-9340-499777F51A25}"/>
              </a:ext>
            </a:extLst>
          </p:cNvPr>
          <p:cNvSpPr txBox="1"/>
          <p:nvPr/>
        </p:nvSpPr>
        <p:spPr>
          <a:xfrm>
            <a:off x="1213142" y="760918"/>
            <a:ext cx="1038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Complete the following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sentences. Use the present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simple or present continuous form of the verbs in the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7F71EB-55E2-4ADE-83C4-3E8CEF6E165B}"/>
              </a:ext>
            </a:extLst>
          </p:cNvPr>
          <p:cNvSpPr txBox="1"/>
          <p:nvPr/>
        </p:nvSpPr>
        <p:spPr>
          <a:xfrm>
            <a:off x="1305907" y="1817854"/>
            <a:ext cx="7069467" cy="355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I __________________ the classroom. What about you?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She usually ______________________ a book at night.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Currently, they __________________________ the bus to college, until they get their license. 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The moon _________________ up at sunset, and it ___________________ down at dawn.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C8456D-3286-4ACA-A8F4-216DBE7BB882}"/>
              </a:ext>
            </a:extLst>
          </p:cNvPr>
          <p:cNvSpPr txBox="1"/>
          <p:nvPr/>
        </p:nvSpPr>
        <p:spPr>
          <a:xfrm>
            <a:off x="9087338" y="2002659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80A7A8-6679-4FE5-BEE5-3B9361B24D38}"/>
              </a:ext>
            </a:extLst>
          </p:cNvPr>
          <p:cNvSpPr txBox="1"/>
          <p:nvPr/>
        </p:nvSpPr>
        <p:spPr>
          <a:xfrm>
            <a:off x="9087338" y="2587694"/>
            <a:ext cx="7200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F90759-C276-4BCB-A09C-7F1EF3E0FF3E}"/>
              </a:ext>
            </a:extLst>
          </p:cNvPr>
          <p:cNvSpPr txBox="1"/>
          <p:nvPr/>
        </p:nvSpPr>
        <p:spPr>
          <a:xfrm>
            <a:off x="9087338" y="3314212"/>
            <a:ext cx="6864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take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D554EB-9450-4FEB-BDDB-42770F5B1C84}"/>
              </a:ext>
            </a:extLst>
          </p:cNvPr>
          <p:cNvSpPr txBox="1"/>
          <p:nvPr/>
        </p:nvSpPr>
        <p:spPr>
          <a:xfrm>
            <a:off x="9087338" y="4484282"/>
            <a:ext cx="1324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Come, go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2BB736-445B-4016-83FE-8FE41B99FAF3}"/>
              </a:ext>
            </a:extLst>
          </p:cNvPr>
          <p:cNvSpPr txBox="1"/>
          <p:nvPr/>
        </p:nvSpPr>
        <p:spPr>
          <a:xfrm>
            <a:off x="2080591" y="200265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‘m entering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14029F-D9C8-42CA-9469-7B41A965D2FE}"/>
              </a:ext>
            </a:extLst>
          </p:cNvPr>
          <p:cNvSpPr txBox="1"/>
          <p:nvPr/>
        </p:nvSpPr>
        <p:spPr>
          <a:xfrm>
            <a:off x="3811322" y="261419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4D2825C-2A9F-465B-A150-566D7E7DCFF4}"/>
              </a:ext>
            </a:extLst>
          </p:cNvPr>
          <p:cNvSpPr txBox="1"/>
          <p:nvPr/>
        </p:nvSpPr>
        <p:spPr>
          <a:xfrm>
            <a:off x="4004645" y="32284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‘re taking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103034-2732-439F-831F-4F42A144C0F1}"/>
              </a:ext>
            </a:extLst>
          </p:cNvPr>
          <p:cNvSpPr txBox="1"/>
          <p:nvPr/>
        </p:nvSpPr>
        <p:spPr>
          <a:xfrm>
            <a:off x="3433130" y="440739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78A3C65-6CCA-4FB7-8EFB-33FBC3EC8F83}"/>
              </a:ext>
            </a:extLst>
          </p:cNvPr>
          <p:cNvSpPr txBox="1"/>
          <p:nvPr/>
        </p:nvSpPr>
        <p:spPr>
          <a:xfrm>
            <a:off x="2414816" y="491161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goes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8BFAA5-2AA4-451C-A976-F4B91AA6BC12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6499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8CC027-EE84-4F9F-AFAF-FE32B4C44BDD}"/>
              </a:ext>
            </a:extLst>
          </p:cNvPr>
          <p:cNvSpPr/>
          <p:nvPr/>
        </p:nvSpPr>
        <p:spPr>
          <a:xfrm>
            <a:off x="804402" y="429924"/>
            <a:ext cx="10175312" cy="43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Present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Simple 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Present Continuous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B040AD-AD85-4EDB-8BA8-9132AFE7345B}"/>
              </a:ext>
            </a:extLst>
          </p:cNvPr>
          <p:cNvSpPr txBox="1"/>
          <p:nvPr/>
        </p:nvSpPr>
        <p:spPr>
          <a:xfrm>
            <a:off x="804402" y="1055129"/>
            <a:ext cx="103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Underline the main verb in the following sentences. Are they state or action verbs?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403BFE-92DA-4E15-8D18-2A013956A1B2}"/>
              </a:ext>
            </a:extLst>
          </p:cNvPr>
          <p:cNvSpPr txBox="1"/>
          <p:nvPr/>
        </p:nvSpPr>
        <p:spPr>
          <a:xfrm>
            <a:off x="884963" y="2882000"/>
            <a:ext cx="6625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I’m a lawyer.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The news is always changing.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I’m playing charades with my cousins.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I love the biscuit part of the cheesecake.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She runs in the tracks every morning.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People are taking photographs.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1C46BE-1D32-42B8-B547-C6EFC592E4A8}"/>
              </a:ext>
            </a:extLst>
          </p:cNvPr>
          <p:cNvSpPr txBox="1"/>
          <p:nvPr/>
        </p:nvSpPr>
        <p:spPr>
          <a:xfrm>
            <a:off x="7510495" y="2882000"/>
            <a:ext cx="36166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’m (state).</a:t>
            </a:r>
          </a:p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 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changing (action).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’m playing (action).</a:t>
            </a:r>
          </a:p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love (state).</a:t>
            </a:r>
          </a:p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runs (action).</a:t>
            </a:r>
          </a:p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taking (action).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7FD332E-574C-4569-A8BE-E4562C24E3E8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77108" y="3294185"/>
            <a:ext cx="351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16995" y="3661048"/>
            <a:ext cx="351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77108" y="4009293"/>
            <a:ext cx="14888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30217" y="4360984"/>
            <a:ext cx="7151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94216" y="4700954"/>
            <a:ext cx="691660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61846" y="5089693"/>
            <a:ext cx="1390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87207" y="3661048"/>
            <a:ext cx="14202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261C09A-6F46-456D-AFAB-0C5BDE7EEA3A}"/>
              </a:ext>
            </a:extLst>
          </p:cNvPr>
          <p:cNvSpPr/>
          <p:nvPr/>
        </p:nvSpPr>
        <p:spPr>
          <a:xfrm>
            <a:off x="804401" y="429924"/>
            <a:ext cx="9011951" cy="43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Present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Simple 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Present continuous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A4CA45-CBC4-4234-B9A0-EF2AB183AA97}"/>
              </a:ext>
            </a:extLst>
          </p:cNvPr>
          <p:cNvSpPr txBox="1"/>
          <p:nvPr/>
        </p:nvSpPr>
        <p:spPr>
          <a:xfrm>
            <a:off x="1478184" y="1041899"/>
            <a:ext cx="257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Describe an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CAFE45-8637-49E5-8F50-0FD809709A78}"/>
              </a:ext>
            </a:extLst>
          </p:cNvPr>
          <p:cNvSpPr txBox="1"/>
          <p:nvPr/>
        </p:nvSpPr>
        <p:spPr>
          <a:xfrm>
            <a:off x="1213142" y="1442009"/>
            <a:ext cx="69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We use both </a:t>
            </a:r>
            <a:r>
              <a:rPr lang="en-GB" dirty="0" smtClean="0">
                <a:latin typeface="Century Gothic" panose="020B0502020202020204" pitchFamily="34" charset="0"/>
              </a:rPr>
              <a:t>the present </a:t>
            </a:r>
            <a:r>
              <a:rPr lang="en-GB" dirty="0">
                <a:latin typeface="Century Gothic" panose="020B0502020202020204" pitchFamily="34" charset="0"/>
              </a:rPr>
              <a:t>simple and present continuous with action verbs (</a:t>
            </a:r>
            <a:r>
              <a:rPr lang="en-GB" dirty="0" err="1">
                <a:latin typeface="Century Gothic" panose="020B0502020202020204" pitchFamily="34" charset="0"/>
              </a:rPr>
              <a:t>i.e</a:t>
            </a:r>
            <a:r>
              <a:rPr lang="en-GB" dirty="0">
                <a:latin typeface="Century Gothic" panose="020B0502020202020204" pitchFamily="34" charset="0"/>
              </a:rPr>
              <a:t> rain / work / play</a:t>
            </a:r>
            <a:r>
              <a:rPr lang="en-GB" dirty="0" smtClean="0">
                <a:latin typeface="Century Gothic" panose="020B0502020202020204" pitchFamily="34" charset="0"/>
              </a:rPr>
              <a:t>).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9AFFFF-C319-4DBF-8169-2F35B5E1ED9F}"/>
              </a:ext>
            </a:extLst>
          </p:cNvPr>
          <p:cNvSpPr txBox="1"/>
          <p:nvPr/>
        </p:nvSpPr>
        <p:spPr>
          <a:xfrm>
            <a:off x="1845820" y="2165284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The children play with their friends on Sunday.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The children are playing right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9A7F09-DABE-4ACE-A7B7-6DBAAEFE909B}"/>
              </a:ext>
            </a:extLst>
          </p:cNvPr>
          <p:cNvSpPr txBox="1"/>
          <p:nvPr/>
        </p:nvSpPr>
        <p:spPr>
          <a:xfrm>
            <a:off x="1478185" y="2989038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Describe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71D7E8-54B4-420F-8A55-677C7F3D6C5F}"/>
              </a:ext>
            </a:extLst>
          </p:cNvPr>
          <p:cNvSpPr txBox="1"/>
          <p:nvPr/>
        </p:nvSpPr>
        <p:spPr>
          <a:xfrm>
            <a:off x="1213142" y="3389148"/>
            <a:ext cx="69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State verbs for feelings &amp; situations don’t usually have a continuous form (</a:t>
            </a:r>
            <a:r>
              <a:rPr lang="en-GB" dirty="0" err="1">
                <a:latin typeface="Century Gothic" panose="020B0502020202020204" pitchFamily="34" charset="0"/>
              </a:rPr>
              <a:t>i.e</a:t>
            </a:r>
            <a:r>
              <a:rPr lang="en-GB" dirty="0">
                <a:latin typeface="Century Gothic" panose="020B0502020202020204" pitchFamily="34" charset="0"/>
              </a:rPr>
              <a:t> want, believe, be, know, understand)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0D8AA1-7340-4A16-9CBD-25A7DFF1A4BF}"/>
              </a:ext>
            </a:extLst>
          </p:cNvPr>
          <p:cNvSpPr txBox="1"/>
          <p:nvPr/>
        </p:nvSpPr>
        <p:spPr>
          <a:xfrm>
            <a:off x="1845820" y="4112423"/>
            <a:ext cx="3992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I want a </a:t>
            </a:r>
            <a:r>
              <a:rPr lang="en-GB" dirty="0" smtClean="0">
                <a:latin typeface="Century Gothic" panose="020B0502020202020204" pitchFamily="34" charset="0"/>
              </a:rPr>
              <a:t>sandwich.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Century Gothic" panose="020B0502020202020204" pitchFamily="34" charset="0"/>
              </a:rPr>
              <a:t>2.   </a:t>
            </a:r>
            <a:r>
              <a:rPr lang="en-GB" strike="sngStrike" dirty="0" smtClean="0">
                <a:latin typeface="Century Gothic" panose="020B0502020202020204" pitchFamily="34" charset="0"/>
              </a:rPr>
              <a:t>I’m </a:t>
            </a:r>
            <a:r>
              <a:rPr lang="en-GB" strike="sngStrike" dirty="0">
                <a:latin typeface="Century Gothic" panose="020B0502020202020204" pitchFamily="34" charset="0"/>
              </a:rPr>
              <a:t>wanting </a:t>
            </a:r>
            <a:r>
              <a:rPr lang="en-GB" dirty="0">
                <a:latin typeface="Century Gothic" panose="020B0502020202020204" pitchFamily="34" charset="0"/>
              </a:rPr>
              <a:t>a </a:t>
            </a:r>
            <a:r>
              <a:rPr lang="en-GB" dirty="0" smtClean="0">
                <a:latin typeface="Century Gothic" panose="020B0502020202020204" pitchFamily="34" charset="0"/>
              </a:rPr>
              <a:t>sandwich.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umbrella, drawing&#10;&#10;Description automatically generated">
            <a:extLst>
              <a:ext uri="{FF2B5EF4-FFF2-40B4-BE49-F238E27FC236}">
                <a16:creationId xmlns="" xmlns:a16="http://schemas.microsoft.com/office/drawing/2014/main" id="{221D3EFC-0A23-4D63-A0D6-331F0A053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6053" y="4015464"/>
            <a:ext cx="334688" cy="41744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63B3D07-0534-43D0-9961-89816D9E9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06053" y="4610331"/>
            <a:ext cx="282685" cy="2961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DCAA429-3080-474D-966D-C3F06F3AD3D1}"/>
              </a:ext>
            </a:extLst>
          </p:cNvPr>
          <p:cNvSpPr txBox="1"/>
          <p:nvPr/>
        </p:nvSpPr>
        <p:spPr>
          <a:xfrm>
            <a:off x="1213142" y="5089682"/>
            <a:ext cx="698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Some verbs can be state or action verbs (</a:t>
            </a:r>
            <a:r>
              <a:rPr lang="en-GB" dirty="0" err="1">
                <a:latin typeface="Century Gothic" panose="020B0502020202020204" pitchFamily="34" charset="0"/>
              </a:rPr>
              <a:t>i.e</a:t>
            </a:r>
            <a:r>
              <a:rPr lang="en-GB" dirty="0">
                <a:latin typeface="Century Gothic" panose="020B0502020202020204" pitchFamily="34" charset="0"/>
              </a:rPr>
              <a:t> think)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A21625-2B66-4DE1-B171-57798ADF8000}"/>
              </a:ext>
            </a:extLst>
          </p:cNvPr>
          <p:cNvSpPr txBox="1"/>
          <p:nvPr/>
        </p:nvSpPr>
        <p:spPr>
          <a:xfrm>
            <a:off x="1845819" y="5604731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I think the dress is beautiful. (my opinion)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I’m thinking about what to eat. (deciding)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514B43D-B33C-4CA8-96ED-0EC6BBDF80FE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31112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6F8CBF-790D-4FAC-8799-3A35190ECC63}"/>
              </a:ext>
            </a:extLst>
          </p:cNvPr>
          <p:cNvSpPr txBox="1"/>
          <p:nvPr/>
        </p:nvSpPr>
        <p:spPr>
          <a:xfrm>
            <a:off x="719807" y="427274"/>
            <a:ext cx="1038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Complete the extract from the website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GB" sz="2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a Wonderful </a:t>
            </a:r>
            <a:r>
              <a:rPr lang="en-GB" sz="2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World”.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Use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present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simple or present continuous form of the verbs.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1A1EB1-2C23-4E80-B13A-1B27C9662A0B}"/>
              </a:ext>
            </a:extLst>
          </p:cNvPr>
          <p:cNvSpPr txBox="1"/>
          <p:nvPr/>
        </p:nvSpPr>
        <p:spPr>
          <a:xfrm>
            <a:off x="719808" y="1254150"/>
            <a:ext cx="7440034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Hi, I’m Shaikha. I’m Bahraini &amp; I _______________ (live) in Muharraq. I travelled to Paris last year. In the picture, I’m in Disney Land Paris, my favourite travel destination. I ___________ (love) coming here because it’s very fun &amp; entertaining and it _________ (have) a family atmosphere. Right now, a young girl dressed as a princess ____________ (walk) around and __________ (have) a happy chat with her sister and father. Everyone always  _______________ (feel) happy and excited here. I _______________ (study) photography at the moment, so I often ____________ (travel) with my camera and __________ (take) a lot of pictures.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934AA2-4F4E-4609-899E-29F50F93D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42" y="2066209"/>
            <a:ext cx="2942475" cy="1961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417549-AD19-4CDF-8E64-A3B1FC0511C9}"/>
              </a:ext>
            </a:extLst>
          </p:cNvPr>
          <p:cNvSpPr txBox="1"/>
          <p:nvPr/>
        </p:nvSpPr>
        <p:spPr>
          <a:xfrm>
            <a:off x="719807" y="5385501"/>
            <a:ext cx="1038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Also, the </a:t>
            </a:r>
            <a:r>
              <a:rPr lang="en-GB" dirty="0" smtClean="0">
                <a:latin typeface="Century Gothic" panose="020B0502020202020204" pitchFamily="34" charset="0"/>
              </a:rPr>
              <a:t>Louvre </a:t>
            </a:r>
            <a:r>
              <a:rPr lang="en-GB" dirty="0">
                <a:latin typeface="Century Gothic" panose="020B0502020202020204" pitchFamily="34" charset="0"/>
              </a:rPr>
              <a:t>Museum ____________ (be) here, so I usually __________ (have) breakfast near and then ________________ (visit) an exhibition at the museum.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7CE9A1-6304-4064-88AF-132BAA6179FC}"/>
              </a:ext>
            </a:extLst>
          </p:cNvPr>
          <p:cNvSpPr txBox="1"/>
          <p:nvPr/>
        </p:nvSpPr>
        <p:spPr>
          <a:xfrm>
            <a:off x="4795444" y="1276456"/>
            <a:ext cx="6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12838A-A72C-4345-8A5C-264377BA3758}"/>
              </a:ext>
            </a:extLst>
          </p:cNvPr>
          <p:cNvSpPr txBox="1"/>
          <p:nvPr/>
        </p:nvSpPr>
        <p:spPr>
          <a:xfrm>
            <a:off x="5259270" y="2088373"/>
            <a:ext cx="77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4A432F-4519-4B22-9448-B18799D058E1}"/>
              </a:ext>
            </a:extLst>
          </p:cNvPr>
          <p:cNvSpPr txBox="1"/>
          <p:nvPr/>
        </p:nvSpPr>
        <p:spPr>
          <a:xfrm>
            <a:off x="5406212" y="3353496"/>
            <a:ext cx="117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50B3D4-0514-4D5D-AE6E-A4A0AF459E47}"/>
              </a:ext>
            </a:extLst>
          </p:cNvPr>
          <p:cNvSpPr txBox="1"/>
          <p:nvPr/>
        </p:nvSpPr>
        <p:spPr>
          <a:xfrm>
            <a:off x="6254686" y="2540478"/>
            <a:ext cx="6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30E0B5-A06B-4C8D-A0E7-7071DF4FFB3F}"/>
              </a:ext>
            </a:extLst>
          </p:cNvPr>
          <p:cNvSpPr txBox="1"/>
          <p:nvPr/>
        </p:nvSpPr>
        <p:spPr>
          <a:xfrm>
            <a:off x="1812791" y="3353496"/>
            <a:ext cx="142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walking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79AE50-0624-4508-9B70-C28D9295BAE9}"/>
              </a:ext>
            </a:extLst>
          </p:cNvPr>
          <p:cNvSpPr txBox="1"/>
          <p:nvPr/>
        </p:nvSpPr>
        <p:spPr>
          <a:xfrm>
            <a:off x="1020556" y="4165413"/>
            <a:ext cx="126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feels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7FC39F-3E1C-478F-B55C-0667409B8A57}"/>
              </a:ext>
            </a:extLst>
          </p:cNvPr>
          <p:cNvSpPr txBox="1"/>
          <p:nvPr/>
        </p:nvSpPr>
        <p:spPr>
          <a:xfrm>
            <a:off x="6167499" y="4148470"/>
            <a:ext cx="157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‘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studying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6FFC18-CE9B-48F9-87B4-A66D11DFC5B4}"/>
              </a:ext>
            </a:extLst>
          </p:cNvPr>
          <p:cNvSpPr txBox="1"/>
          <p:nvPr/>
        </p:nvSpPr>
        <p:spPr>
          <a:xfrm>
            <a:off x="6305336" y="4618619"/>
            <a:ext cx="87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travel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2F9590-868D-4284-872B-CA5CA63B8679}"/>
              </a:ext>
            </a:extLst>
          </p:cNvPr>
          <p:cNvSpPr txBox="1"/>
          <p:nvPr/>
        </p:nvSpPr>
        <p:spPr>
          <a:xfrm>
            <a:off x="4020476" y="5433762"/>
            <a:ext cx="6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5D1ABD-7D27-401F-A42A-A7F900B29492}"/>
              </a:ext>
            </a:extLst>
          </p:cNvPr>
          <p:cNvSpPr txBox="1"/>
          <p:nvPr/>
        </p:nvSpPr>
        <p:spPr>
          <a:xfrm>
            <a:off x="7647041" y="5433762"/>
            <a:ext cx="84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E5ED90-288E-4DA0-AF02-7900C73D8579}"/>
              </a:ext>
            </a:extLst>
          </p:cNvPr>
          <p:cNvSpPr txBox="1"/>
          <p:nvPr/>
        </p:nvSpPr>
        <p:spPr>
          <a:xfrm>
            <a:off x="3051509" y="5845454"/>
            <a:ext cx="6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visit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64695A-EDCB-4533-9C0D-4B3A4C2378A3}"/>
              </a:ext>
            </a:extLst>
          </p:cNvPr>
          <p:cNvSpPr txBox="1"/>
          <p:nvPr/>
        </p:nvSpPr>
        <p:spPr>
          <a:xfrm>
            <a:off x="4244000" y="4992039"/>
            <a:ext cx="8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take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2053349-D0EB-4287-B70C-A81E8CD4A2CA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31302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8E2E27-414F-4281-9755-78EE1582C172}"/>
              </a:ext>
            </a:extLst>
          </p:cNvPr>
          <p:cNvSpPr/>
          <p:nvPr/>
        </p:nvSpPr>
        <p:spPr>
          <a:xfrm>
            <a:off x="1213142" y="784647"/>
            <a:ext cx="2760549" cy="43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Writing: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B5A140-3A11-469B-81B8-BCCC4100E226}"/>
              </a:ext>
            </a:extLst>
          </p:cNvPr>
          <p:cNvSpPr txBox="1"/>
          <p:nvPr/>
        </p:nvSpPr>
        <p:spPr>
          <a:xfrm>
            <a:off x="1213142" y="1488291"/>
            <a:ext cx="105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Think!</a:t>
            </a:r>
            <a:endParaRPr lang="en-GB" sz="20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40B6F6-969C-4B53-8F58-19AD9A81596A}"/>
              </a:ext>
            </a:extLst>
          </p:cNvPr>
          <p:cNvSpPr txBox="1"/>
          <p:nvPr/>
        </p:nvSpPr>
        <p:spPr>
          <a:xfrm>
            <a:off x="1213142" y="2814206"/>
            <a:ext cx="105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Write!</a:t>
            </a:r>
            <a:endParaRPr lang="en-GB" sz="20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5006A3-2B06-4D73-AB9C-331351F3E4D5}"/>
              </a:ext>
            </a:extLst>
          </p:cNvPr>
          <p:cNvSpPr txBox="1"/>
          <p:nvPr/>
        </p:nvSpPr>
        <p:spPr>
          <a:xfrm>
            <a:off x="1614304" y="1994308"/>
            <a:ext cx="69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Think of one of your favourite places. Draw a picture to write </a:t>
            </a:r>
            <a:r>
              <a:rPr lang="en-GB" dirty="0" smtClean="0">
                <a:latin typeface="Century Gothic" panose="020B0502020202020204" pitchFamily="34" charset="0"/>
              </a:rPr>
              <a:t>about it. </a:t>
            </a:r>
            <a:r>
              <a:rPr lang="en-GB" dirty="0">
                <a:latin typeface="Century Gothic" panose="020B0502020202020204" pitchFamily="34" charset="0"/>
              </a:rPr>
              <a:t>Plan what to say about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8A9150-EC1C-44D4-BC6E-FC2C733F59A8}"/>
              </a:ext>
            </a:extLst>
          </p:cNvPr>
          <p:cNvSpPr txBox="1"/>
          <p:nvPr/>
        </p:nvSpPr>
        <p:spPr>
          <a:xfrm>
            <a:off x="1614304" y="3265051"/>
            <a:ext cx="69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Use your notes to write a paragraph about your favourite place.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99BAAE-944C-4AB6-B385-0A4F858571EF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92E9A8-8B25-4B35-896C-C1ACE14033CC}"/>
              </a:ext>
            </a:extLst>
          </p:cNvPr>
          <p:cNvSpPr txBox="1"/>
          <p:nvPr/>
        </p:nvSpPr>
        <p:spPr>
          <a:xfrm>
            <a:off x="6096000" y="4217362"/>
            <a:ext cx="56637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entury Gothic" panose="020B0502020202020204" pitchFamily="34" charset="0"/>
              </a:rPr>
              <a:t>I used </a:t>
            </a:r>
            <a:r>
              <a:rPr lang="en-US" i="1" dirty="0" smtClean="0">
                <a:latin typeface="Century Gothic" panose="020B0502020202020204" pitchFamily="34" charset="0"/>
              </a:rPr>
              <a:t>the present </a:t>
            </a:r>
            <a:r>
              <a:rPr lang="en-US" i="1" dirty="0">
                <a:latin typeface="Century Gothic" panose="020B0502020202020204" pitchFamily="34" charset="0"/>
              </a:rPr>
              <a:t>simple and present continuous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writing has: </a:t>
            </a:r>
          </a:p>
          <a:p>
            <a:r>
              <a:rPr lang="en-US" i="1" dirty="0">
                <a:latin typeface="Century Gothic" panose="020B0502020202020204" pitchFamily="34" charset="0"/>
              </a:rPr>
              <a:t>Introduction </a:t>
            </a:r>
          </a:p>
          <a:p>
            <a:r>
              <a:rPr lang="en-GB" i="1" dirty="0">
                <a:latin typeface="Century Gothic" panose="020B0502020202020204" pitchFamily="34" charset="0"/>
              </a:rPr>
              <a:t>Body</a:t>
            </a:r>
          </a:p>
          <a:p>
            <a:r>
              <a:rPr lang="en-GB" i="1" dirty="0">
                <a:latin typeface="Century Gothic" panose="020B0502020202020204" pitchFamily="34" charset="0"/>
              </a:rPr>
              <a:t>Conclusion </a:t>
            </a:r>
          </a:p>
          <a:p>
            <a:r>
              <a:rPr lang="en-GB" i="1" dirty="0">
                <a:latin typeface="Century Gothic" panose="020B0502020202020204" pitchFamily="34" charset="0"/>
              </a:rPr>
              <a:t>Hint: Use the text about Bahrain as a model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="" xmlns:a16="http://schemas.microsoft.com/office/drawing/2014/main" id="{19BCABB8-1DC4-43FA-97B1-1DAA41E2F495}"/>
              </a:ext>
            </a:extLst>
          </p:cNvPr>
          <p:cNvSpPr/>
          <p:nvPr/>
        </p:nvSpPr>
        <p:spPr>
          <a:xfrm>
            <a:off x="5897217" y="3911382"/>
            <a:ext cx="5685183" cy="2224375"/>
          </a:xfrm>
          <a:prstGeom prst="bracketPair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49B522-47C7-448E-9C09-08DFD55A86F3}"/>
              </a:ext>
            </a:extLst>
          </p:cNvPr>
          <p:cNvSpPr txBox="1"/>
          <p:nvPr/>
        </p:nvSpPr>
        <p:spPr>
          <a:xfrm>
            <a:off x="4448754" y="2888974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</a:t>
            </a:r>
            <a:r>
              <a:rPr lang="en-GB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you!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597E4E-8C5C-4AA1-9716-197B00329E25}"/>
              </a:ext>
            </a:extLst>
          </p:cNvPr>
          <p:cNvSpPr txBox="1"/>
          <p:nvPr/>
        </p:nvSpPr>
        <p:spPr>
          <a:xfrm>
            <a:off x="802324" y="150329"/>
            <a:ext cx="46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New Language Leader Level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8721A7-816F-4C99-BE89-D02CB058B1C7}"/>
              </a:ext>
            </a:extLst>
          </p:cNvPr>
          <p:cNvSpPr/>
          <p:nvPr/>
        </p:nvSpPr>
        <p:spPr>
          <a:xfrm>
            <a:off x="802324" y="1380995"/>
            <a:ext cx="2760549" cy="29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OBJECTIVE(S):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2C7FDA-5B82-46E8-933F-6CBD70EC7501}"/>
              </a:ext>
            </a:extLst>
          </p:cNvPr>
          <p:cNvSpPr txBox="1"/>
          <p:nvPr/>
        </p:nvSpPr>
        <p:spPr>
          <a:xfrm>
            <a:off x="1219200" y="2310175"/>
            <a:ext cx="6564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By The End of this lesson, students will have: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CCEE8-CFC1-41E3-BADC-C69C35DAC0BD}"/>
              </a:ext>
            </a:extLst>
          </p:cNvPr>
          <p:cNvSpPr txBox="1"/>
          <p:nvPr/>
        </p:nvSpPr>
        <p:spPr>
          <a:xfrm>
            <a:off x="1954696" y="3082443"/>
            <a:ext cx="80361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answered gist &amp; detailed reading </a:t>
            </a:r>
            <a:r>
              <a:rPr lang="en-US" sz="2400" dirty="0" smtClean="0">
                <a:latin typeface="Century Gothic" panose="020B0502020202020204" pitchFamily="34" charset="0"/>
              </a:rPr>
              <a:t>questions.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developed language to talk about </a:t>
            </a:r>
            <a:r>
              <a:rPr lang="en-US" sz="2400" dirty="0" smtClean="0">
                <a:latin typeface="Century Gothic" panose="020B0502020202020204" pitchFamily="34" charset="0"/>
              </a:rPr>
              <a:t>nationalities.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revised the present simple and present </a:t>
            </a:r>
            <a:r>
              <a:rPr lang="en-US" sz="2400" dirty="0" smtClean="0">
                <a:latin typeface="Century Gothic" panose="020B0502020202020204" pitchFamily="34" charset="0"/>
              </a:rPr>
              <a:t>continuous.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written about their </a:t>
            </a:r>
            <a:r>
              <a:rPr lang="en-GB" sz="2400" dirty="0">
                <a:latin typeface="Century Gothic" panose="020B0502020202020204" pitchFamily="34" charset="0"/>
              </a:rPr>
              <a:t>favourite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place.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7AD2D5-CB7C-4577-BA78-88869B69BE62}"/>
              </a:ext>
            </a:extLst>
          </p:cNvPr>
          <p:cNvSpPr/>
          <p:nvPr/>
        </p:nvSpPr>
        <p:spPr>
          <a:xfrm>
            <a:off x="1213142" y="1274978"/>
            <a:ext cx="2760549" cy="43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Starter: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48F122-7192-4E98-BFC3-29D2379662A9}"/>
              </a:ext>
            </a:extLst>
          </p:cNvPr>
          <p:cNvSpPr txBox="1"/>
          <p:nvPr/>
        </p:nvSpPr>
        <p:spPr>
          <a:xfrm>
            <a:off x="3240093" y="2521467"/>
            <a:ext cx="54761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Why do we learn English? </a:t>
            </a:r>
          </a:p>
          <a:p>
            <a:pPr algn="ctr"/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When do we use it in our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lives?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0CFC90F-8246-40D6-91AC-516EDFBAA8F5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E80E9C9-960B-47C9-9415-FBDFB1EBAE36}"/>
              </a:ext>
            </a:extLst>
          </p:cNvPr>
          <p:cNvGrpSpPr/>
          <p:nvPr/>
        </p:nvGrpSpPr>
        <p:grpSpPr>
          <a:xfrm>
            <a:off x="410817" y="814999"/>
            <a:ext cx="11158330" cy="5479784"/>
            <a:chOff x="980662" y="1192695"/>
            <a:chExt cx="9687339" cy="510208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B21E9523-357D-4DB1-B2AE-EE75F4674A5B}"/>
                </a:ext>
              </a:extLst>
            </p:cNvPr>
            <p:cNvSpPr/>
            <p:nvPr/>
          </p:nvSpPr>
          <p:spPr>
            <a:xfrm>
              <a:off x="980662" y="1192695"/>
              <a:ext cx="9687339" cy="5102088"/>
            </a:xfrm>
            <a:prstGeom prst="roundRect">
              <a:avLst>
                <a:gd name="adj" fmla="val 126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C9AF564-B9B1-4E26-A8BC-C9D64A24EC3D}"/>
                </a:ext>
              </a:extLst>
            </p:cNvPr>
            <p:cNvSpPr/>
            <p:nvPr/>
          </p:nvSpPr>
          <p:spPr>
            <a:xfrm>
              <a:off x="1881809" y="1386924"/>
              <a:ext cx="8348869" cy="33130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>
                  <a:latin typeface="Century Gothic" panose="020B0502020202020204" pitchFamily="34" charset="0"/>
                </a:rPr>
                <a:t>http://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="" xmlns:a16="http://schemas.microsoft.com/office/drawing/2014/main" id="{CBFCE535-F82D-4DE7-8178-9B37A9B1274F}"/>
                </a:ext>
              </a:extLst>
            </p:cNvPr>
            <p:cNvSpPr/>
            <p:nvPr/>
          </p:nvSpPr>
          <p:spPr>
            <a:xfrm>
              <a:off x="1285460" y="1461710"/>
              <a:ext cx="159026" cy="181732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="" xmlns:a16="http://schemas.microsoft.com/office/drawing/2014/main" id="{A16EF0CB-75FD-484C-A24D-FC3B54AC9648}"/>
                </a:ext>
              </a:extLst>
            </p:cNvPr>
            <p:cNvSpPr/>
            <p:nvPr/>
          </p:nvSpPr>
          <p:spPr>
            <a:xfrm>
              <a:off x="1523999" y="1462742"/>
              <a:ext cx="159026" cy="181732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E2BAB19-890A-41B7-8509-F9DA88D670B0}"/>
              </a:ext>
            </a:extLst>
          </p:cNvPr>
          <p:cNvSpPr/>
          <p:nvPr/>
        </p:nvSpPr>
        <p:spPr>
          <a:xfrm>
            <a:off x="622853" y="1572598"/>
            <a:ext cx="3231975" cy="400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04B880-BB42-4909-B952-60AC6DF71580}"/>
              </a:ext>
            </a:extLst>
          </p:cNvPr>
          <p:cNvSpPr/>
          <p:nvPr/>
        </p:nvSpPr>
        <p:spPr>
          <a:xfrm>
            <a:off x="9310220" y="270929"/>
            <a:ext cx="2166163" cy="38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945E16-BDA7-428C-90BF-7F452BB52FE0}"/>
              </a:ext>
            </a:extLst>
          </p:cNvPr>
          <p:cNvSpPr txBox="1"/>
          <p:nvPr/>
        </p:nvSpPr>
        <p:spPr>
          <a:xfrm>
            <a:off x="622853" y="1570881"/>
            <a:ext cx="323197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What a Wonderful World!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7840676-A0D7-4308-ABF0-E61A3961831D}"/>
              </a:ext>
            </a:extLst>
          </p:cNvPr>
          <p:cNvSpPr/>
          <p:nvPr/>
        </p:nvSpPr>
        <p:spPr>
          <a:xfrm>
            <a:off x="622853" y="2026490"/>
            <a:ext cx="5950225" cy="4076618"/>
          </a:xfrm>
          <a:prstGeom prst="roundRect">
            <a:avLst>
              <a:gd name="adj" fmla="val 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3D72C6-DDB8-418D-BDD9-BF78B5EA5819}"/>
              </a:ext>
            </a:extLst>
          </p:cNvPr>
          <p:cNvSpPr txBox="1"/>
          <p:nvPr/>
        </p:nvSpPr>
        <p:spPr>
          <a:xfrm>
            <a:off x="622853" y="1993839"/>
            <a:ext cx="6047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This is a </a:t>
            </a:r>
            <a:r>
              <a:rPr lang="en-GB" sz="1600" dirty="0">
                <a:latin typeface="Century Gothic" panose="020B0502020202020204" pitchFamily="34" charset="0"/>
              </a:rPr>
              <a:t>travellers website that gives you a portrait of the world.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What a wonderful world </a:t>
            </a:r>
            <a:r>
              <a:rPr lang="en-US" sz="1600" dirty="0">
                <a:latin typeface="Century Gothic" panose="020B0502020202020204" pitchFamily="34" charset="0"/>
              </a:rPr>
              <a:t> is a venue for </a:t>
            </a:r>
            <a:r>
              <a:rPr lang="en-GB" sz="1600" dirty="0">
                <a:latin typeface="Century Gothic" panose="020B0502020202020204" pitchFamily="34" charset="0"/>
              </a:rPr>
              <a:t>travellers</a:t>
            </a:r>
            <a:r>
              <a:rPr lang="en-US" sz="1600" dirty="0">
                <a:latin typeface="Century Gothic" panose="020B0502020202020204" pitchFamily="34" charset="0"/>
              </a:rPr>
              <a:t> - or </a:t>
            </a:r>
            <a:r>
              <a:rPr lang="en-GB" sz="1600" dirty="0">
                <a:latin typeface="Century Gothic" panose="020B0502020202020204" pitchFamily="34" charset="0"/>
              </a:rPr>
              <a:t>regular</a:t>
            </a:r>
            <a:r>
              <a:rPr lang="en-US" sz="1600" dirty="0">
                <a:latin typeface="Century Gothic" panose="020B0502020202020204" pitchFamily="34" charset="0"/>
              </a:rPr>
              <a:t> people who travelled - to share the world &amp; countries they travelled to &amp; the exotic places they have been to. People these days take pictures of anything and everything, and those people can share their pictures &amp; experiences in videos or audios on this website.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This unique approach is to bring the world to you &amp; bring people together. Would you like to share? Here’s what to do.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entury Gothic" panose="020B0502020202020204" pitchFamily="34" charset="0"/>
              </a:rPr>
              <a:t>Take a photograph of your </a:t>
            </a:r>
            <a:r>
              <a:rPr lang="en-GB" sz="1600" dirty="0">
                <a:latin typeface="Century Gothic" panose="020B0502020202020204" pitchFamily="34" charset="0"/>
              </a:rPr>
              <a:t>favourite</a:t>
            </a:r>
            <a:r>
              <a:rPr lang="en-US" sz="1600" dirty="0">
                <a:latin typeface="Century Gothic" panose="020B0502020202020204" pitchFamily="34" charset="0"/>
              </a:rPr>
              <a:t> travel destination.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entury Gothic" panose="020B0502020202020204" pitchFamily="34" charset="0"/>
              </a:rPr>
              <a:t>Make a voice recording to go with your photograph: in English state your name, where you are &amp; tell us about your </a:t>
            </a:r>
            <a:r>
              <a:rPr lang="en-GB" sz="1600" dirty="0">
                <a:latin typeface="Century Gothic" panose="020B0502020202020204" pitchFamily="34" charset="0"/>
              </a:rPr>
              <a:t>favourite</a:t>
            </a:r>
            <a:r>
              <a:rPr lang="en-US" sz="1600" dirty="0">
                <a:latin typeface="Century Gothic" panose="020B0502020202020204" pitchFamily="34" charset="0"/>
              </a:rPr>
              <a:t> destination.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entury Gothic" panose="020B0502020202020204" pitchFamily="34" charset="0"/>
              </a:rPr>
              <a:t>Post your photograph &amp; Mp3 recording on the website.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E185BC-23F7-4C25-8547-A57E8F965B3C}"/>
              </a:ext>
            </a:extLst>
          </p:cNvPr>
          <p:cNvSpPr/>
          <p:nvPr/>
        </p:nvSpPr>
        <p:spPr>
          <a:xfrm>
            <a:off x="980662" y="305434"/>
            <a:ext cx="360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Read the following text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person standing in front of a building&#10;&#10;Description automatically generated">
            <a:extLst>
              <a:ext uri="{FF2B5EF4-FFF2-40B4-BE49-F238E27FC236}">
                <a16:creationId xmlns="" xmlns:a16="http://schemas.microsoft.com/office/drawing/2014/main" id="{06B0E790-CD31-45EB-B9E4-87F50763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21" y="1585248"/>
            <a:ext cx="1568174" cy="235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F549E75-853A-41BD-8D41-3615E15AF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61" y="4189291"/>
            <a:ext cx="2780566" cy="185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5D6361-8C01-426E-8BE5-C592163509E1}"/>
              </a:ext>
            </a:extLst>
          </p:cNvPr>
          <p:cNvSpPr txBox="1"/>
          <p:nvPr/>
        </p:nvSpPr>
        <p:spPr>
          <a:xfrm>
            <a:off x="8774617" y="2102323"/>
            <a:ext cx="2480844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To submit a photograph and recording, </a:t>
            </a:r>
            <a:r>
              <a:rPr lang="en-US" sz="1600" b="1" u="sng" dirty="0">
                <a:latin typeface="Century Gothic" panose="020B0502020202020204" pitchFamily="34" charset="0"/>
              </a:rPr>
              <a:t>click here.</a:t>
            </a:r>
          </a:p>
          <a:p>
            <a:r>
              <a:rPr lang="en-US" sz="1600" b="1" u="sng" dirty="0">
                <a:latin typeface="Century Gothic" panose="020B0502020202020204" pitchFamily="34" charset="0"/>
              </a:rPr>
              <a:t>To view the online exhibition, click here.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5FCBC85-5539-402F-9AB1-E1495A9E28FB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10586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EDFB9D-0C28-473F-99DB-8D8750507ED3}"/>
              </a:ext>
            </a:extLst>
          </p:cNvPr>
          <p:cNvSpPr/>
          <p:nvPr/>
        </p:nvSpPr>
        <p:spPr>
          <a:xfrm>
            <a:off x="980661" y="959509"/>
            <a:ext cx="360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After reading..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EF71D-00A8-4562-8D0F-6403F9BEF262}"/>
              </a:ext>
            </a:extLst>
          </p:cNvPr>
          <p:cNvSpPr txBox="1"/>
          <p:nvPr/>
        </p:nvSpPr>
        <p:spPr>
          <a:xfrm>
            <a:off x="3397348" y="1721256"/>
            <a:ext cx="536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Think </a:t>
            </a:r>
            <a:r>
              <a:rPr lang="en-GB" sz="2200" dirty="0" err="1" smtClean="0">
                <a:latin typeface="Century Gothic" panose="020B0502020202020204" pitchFamily="34" charset="0"/>
              </a:rPr>
              <a:t>outloud</a:t>
            </a:r>
            <a:r>
              <a:rPr lang="en-GB" sz="2200" dirty="0">
                <a:latin typeface="Century Gothic" panose="020B0502020202020204" pitchFamily="34" charset="0"/>
              </a:rPr>
              <a:t>! What’s the website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A7610C-07A2-479C-AF1F-6653B6EA9917}"/>
              </a:ext>
            </a:extLst>
          </p:cNvPr>
          <p:cNvSpPr txBox="1"/>
          <p:nvPr/>
        </p:nvSpPr>
        <p:spPr>
          <a:xfrm>
            <a:off x="980661" y="2828835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Think of the following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669C1C-1937-470F-A9D8-6045C44BFF57}"/>
              </a:ext>
            </a:extLst>
          </p:cNvPr>
          <p:cNvSpPr txBox="1"/>
          <p:nvPr/>
        </p:nvSpPr>
        <p:spPr>
          <a:xfrm>
            <a:off x="3397348" y="3429000"/>
            <a:ext cx="7280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200" dirty="0">
                <a:latin typeface="Century Gothic" panose="020B0502020202020204" pitchFamily="34" charset="0"/>
              </a:rPr>
              <a:t>What </a:t>
            </a:r>
            <a:r>
              <a:rPr lang="en-GB" sz="2200" dirty="0" smtClean="0">
                <a:latin typeface="Century Gothic" panose="020B0502020202020204" pitchFamily="34" charset="0"/>
              </a:rPr>
              <a:t>does the </a:t>
            </a:r>
            <a:r>
              <a:rPr lang="en-GB" sz="2200" dirty="0">
                <a:latin typeface="Century Gothic" panose="020B0502020202020204" pitchFamily="34" charset="0"/>
              </a:rPr>
              <a:t>website offer?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>
                <a:latin typeface="Century Gothic" panose="020B0502020202020204" pitchFamily="34" charset="0"/>
              </a:rPr>
              <a:t>Why does the website refer to the participants as travellers and in other times people?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>
                <a:latin typeface="Century Gothic" panose="020B0502020202020204" pitchFamily="34" charset="0"/>
              </a:rPr>
              <a:t>What language does the website owner want the voice recordings to be in? why?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>
                <a:latin typeface="Century Gothic" panose="020B0502020202020204" pitchFamily="34" charset="0"/>
              </a:rPr>
              <a:t>Do you think that the website meets </a:t>
            </a:r>
            <a:r>
              <a:rPr lang="en-GB" sz="2200" dirty="0" smtClean="0">
                <a:latin typeface="Century Gothic" panose="020B0502020202020204" pitchFamily="34" charset="0"/>
              </a:rPr>
              <a:t>its </a:t>
            </a:r>
            <a:r>
              <a:rPr lang="en-GB" sz="2200" dirty="0">
                <a:latin typeface="Century Gothic" panose="020B0502020202020204" pitchFamily="34" charset="0"/>
              </a:rPr>
              <a:t>goal?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25D319-A412-4590-A5C2-49887D38DC16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1973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F39295-E5E9-462C-9DCF-2CBD193BA19F}"/>
              </a:ext>
            </a:extLst>
          </p:cNvPr>
          <p:cNvSpPr/>
          <p:nvPr/>
        </p:nvSpPr>
        <p:spPr>
          <a:xfrm>
            <a:off x="669802" y="668494"/>
            <a:ext cx="7003207" cy="38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do the following terms mean?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34C9B8-1548-4269-A3BB-0F996C0D1480}"/>
              </a:ext>
            </a:extLst>
          </p:cNvPr>
          <p:cNvSpPr txBox="1"/>
          <p:nvPr/>
        </p:nvSpPr>
        <p:spPr>
          <a:xfrm>
            <a:off x="868022" y="2067339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Country: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6D2B43-1919-4065-B538-9F6D4C9EB88B}"/>
              </a:ext>
            </a:extLst>
          </p:cNvPr>
          <p:cNvSpPr txBox="1"/>
          <p:nvPr/>
        </p:nvSpPr>
        <p:spPr>
          <a:xfrm>
            <a:off x="868022" y="3083539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Continent: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BB037E-4C7F-4E16-8C4F-B1A01D418EFC}"/>
              </a:ext>
            </a:extLst>
          </p:cNvPr>
          <p:cNvSpPr txBox="1"/>
          <p:nvPr/>
        </p:nvSpPr>
        <p:spPr>
          <a:xfrm>
            <a:off x="868022" y="409973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Region: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EF05C3-E7D4-4989-BCB2-7E91EA5DBEB3}"/>
              </a:ext>
            </a:extLst>
          </p:cNvPr>
          <p:cNvSpPr txBox="1"/>
          <p:nvPr/>
        </p:nvSpPr>
        <p:spPr>
          <a:xfrm>
            <a:off x="2948612" y="1966729"/>
            <a:ext cx="863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an area of land that has </a:t>
            </a:r>
            <a:r>
              <a:rPr lang="en-GB" sz="2400" b="1" dirty="0" smtClean="0">
                <a:latin typeface="Century Gothic" panose="020B0502020202020204" pitchFamily="34" charset="0"/>
              </a:rPr>
              <a:t>its </a:t>
            </a:r>
            <a:r>
              <a:rPr lang="en-GB" sz="2400" b="1" dirty="0">
                <a:latin typeface="Century Gothic" panose="020B0502020202020204" pitchFamily="34" charset="0"/>
              </a:rPr>
              <a:t>own government, army,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903AB4-9959-4266-A7B5-28443F12EB27}"/>
              </a:ext>
            </a:extLst>
          </p:cNvPr>
          <p:cNvSpPr txBox="1"/>
          <p:nvPr/>
        </p:nvSpPr>
        <p:spPr>
          <a:xfrm>
            <a:off x="2948613" y="3139997"/>
            <a:ext cx="863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GB" sz="2400" b="1" dirty="0">
                <a:latin typeface="Century Gothic" panose="020B0502020202020204" pitchFamily="34" charset="0"/>
              </a:rPr>
              <a:t>a large geographical land </a:t>
            </a:r>
            <a:r>
              <a:rPr lang="en-GB" sz="2400" b="1" dirty="0" smtClean="0">
                <a:latin typeface="Century Gothic" panose="020B0502020202020204" pitchFamily="34" charset="0"/>
              </a:rPr>
              <a:t>mass that consists </a:t>
            </a:r>
            <a:r>
              <a:rPr lang="en-GB" sz="2400" b="1" dirty="0">
                <a:latin typeface="Century Gothic" panose="020B0502020202020204" pitchFamily="34" charset="0"/>
              </a:rPr>
              <a:t>of many countries.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2348EB-7247-4217-BF26-C639497E1E57}"/>
              </a:ext>
            </a:extLst>
          </p:cNvPr>
          <p:cNvSpPr txBox="1"/>
          <p:nvPr/>
        </p:nvSpPr>
        <p:spPr>
          <a:xfrm>
            <a:off x="2948611" y="4056793"/>
            <a:ext cx="863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sub-division of a particular country or an area which does not have fixed boundaries.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029683-7243-45F8-ABCF-F48AC486F393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20998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2D48F5-90B8-46C1-9B0A-FCEC6B9BEE2F}"/>
              </a:ext>
            </a:extLst>
          </p:cNvPr>
          <p:cNvSpPr/>
          <p:nvPr/>
        </p:nvSpPr>
        <p:spPr>
          <a:xfrm>
            <a:off x="669802" y="668494"/>
            <a:ext cx="9150059" cy="38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Match the countries with the continents and regions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AA65F0-C272-4A4F-B371-07A0C21A48DD}"/>
              </a:ext>
            </a:extLst>
          </p:cNvPr>
          <p:cNvSpPr/>
          <p:nvPr/>
        </p:nvSpPr>
        <p:spPr>
          <a:xfrm>
            <a:off x="649394" y="4044530"/>
            <a:ext cx="9150059" cy="38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Answers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E40DC9D-DA71-49A0-AF56-75C41AA7E712}"/>
              </a:ext>
            </a:extLst>
          </p:cNvPr>
          <p:cNvGrpSpPr/>
          <p:nvPr/>
        </p:nvGrpSpPr>
        <p:grpSpPr>
          <a:xfrm>
            <a:off x="1275258" y="1299014"/>
            <a:ext cx="9501809" cy="884414"/>
            <a:chOff x="1275258" y="1299014"/>
            <a:chExt cx="9501809" cy="88441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B293B5C-F759-4AA5-8BED-EDDC628F6D00}"/>
                </a:ext>
              </a:extLst>
            </p:cNvPr>
            <p:cNvSpPr txBox="1"/>
            <p:nvPr/>
          </p:nvSpPr>
          <p:spPr>
            <a:xfrm>
              <a:off x="1528083" y="1312740"/>
              <a:ext cx="9135834" cy="87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Japan 			Canada 		Kuwait 		Argentina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Malaysia 		Sweden 		Ghana 		New Zealand </a:t>
              </a:r>
            </a:p>
          </p:txBody>
        </p:sp>
        <p:sp>
          <p:nvSpPr>
            <p:cNvPr id="10" name="Double Bracket 9">
              <a:extLst>
                <a:ext uri="{FF2B5EF4-FFF2-40B4-BE49-F238E27FC236}">
                  <a16:creationId xmlns="" xmlns:a16="http://schemas.microsoft.com/office/drawing/2014/main" id="{5A1327F2-0A29-494F-9989-C388AC3769BF}"/>
                </a:ext>
              </a:extLst>
            </p:cNvPr>
            <p:cNvSpPr/>
            <p:nvPr/>
          </p:nvSpPr>
          <p:spPr>
            <a:xfrm>
              <a:off x="1275258" y="1299014"/>
              <a:ext cx="9501809" cy="87068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3D43B23-FB7D-49CF-9AAB-EC3F0B8A45B9}"/>
              </a:ext>
            </a:extLst>
          </p:cNvPr>
          <p:cNvGrpSpPr/>
          <p:nvPr/>
        </p:nvGrpSpPr>
        <p:grpSpPr>
          <a:xfrm>
            <a:off x="874645" y="2921631"/>
            <a:ext cx="10442711" cy="898141"/>
            <a:chOff x="874645" y="2921631"/>
            <a:chExt cx="10442711" cy="89814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6D24001-AC1A-463C-8C69-3A06C0543D67}"/>
                </a:ext>
              </a:extLst>
            </p:cNvPr>
            <p:cNvSpPr txBox="1"/>
            <p:nvPr/>
          </p:nvSpPr>
          <p:spPr>
            <a:xfrm>
              <a:off x="1014319" y="2935358"/>
              <a:ext cx="10303037" cy="87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Europe			North America 		West Africa 		Australia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South Africa 		East Asia 		The Arab World 		South-East Asia</a:t>
              </a:r>
            </a:p>
          </p:txBody>
        </p:sp>
        <p:sp>
          <p:nvSpPr>
            <p:cNvPr id="11" name="Double Bracket 10">
              <a:extLst>
                <a:ext uri="{FF2B5EF4-FFF2-40B4-BE49-F238E27FC236}">
                  <a16:creationId xmlns="" xmlns:a16="http://schemas.microsoft.com/office/drawing/2014/main" id="{E4E437FF-E330-439C-A3B6-F77399649EE9}"/>
                </a:ext>
              </a:extLst>
            </p:cNvPr>
            <p:cNvSpPr/>
            <p:nvPr/>
          </p:nvSpPr>
          <p:spPr>
            <a:xfrm>
              <a:off x="874645" y="2921631"/>
              <a:ext cx="10303036" cy="89814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1A1DA4A-7941-4326-82C4-BC6A99A184DB}"/>
              </a:ext>
            </a:extLst>
          </p:cNvPr>
          <p:cNvGrpSpPr/>
          <p:nvPr/>
        </p:nvGrpSpPr>
        <p:grpSpPr>
          <a:xfrm>
            <a:off x="2239617" y="4454628"/>
            <a:ext cx="7447722" cy="1729137"/>
            <a:chOff x="2239617" y="4454628"/>
            <a:chExt cx="7447722" cy="172913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6277EA2-146E-4BA5-9197-CA09F1121D9F}"/>
                </a:ext>
              </a:extLst>
            </p:cNvPr>
            <p:cNvSpPr txBox="1"/>
            <p:nvPr/>
          </p:nvSpPr>
          <p:spPr>
            <a:xfrm>
              <a:off x="2629346" y="4454628"/>
              <a:ext cx="6933308" cy="1701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Japan / East Asia</a:t>
              </a:r>
              <a:r>
                <a:rPr lang="en-GB" dirty="0">
                  <a:latin typeface="Century Gothic" panose="020B0502020202020204" pitchFamily="34" charset="0"/>
                </a:rPr>
                <a:t> 		Canada / North America,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Kuwait /The Arab World</a:t>
              </a:r>
              <a:r>
                <a:rPr lang="en-GB" dirty="0">
                  <a:latin typeface="Century Gothic" panose="020B0502020202020204" pitchFamily="34" charset="0"/>
                </a:rPr>
                <a:t> 		Argentina / South America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Malaysia / South-East Asia 	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Sweden / Europe</a:t>
              </a:r>
              <a:r>
                <a:rPr lang="en-GB" dirty="0">
                  <a:latin typeface="Century Gothic" panose="020B0502020202020204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Ghana / West Africa 		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New Zealand / Australia</a:t>
              </a:r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="" xmlns:a16="http://schemas.microsoft.com/office/drawing/2014/main" id="{CE8A9604-A321-42AF-8B73-D5C84D75FC4B}"/>
                </a:ext>
              </a:extLst>
            </p:cNvPr>
            <p:cNvSpPr/>
            <p:nvPr/>
          </p:nvSpPr>
          <p:spPr>
            <a:xfrm>
              <a:off x="2239617" y="4558748"/>
              <a:ext cx="7447722" cy="162501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E5B60D-04F2-4C55-BD75-FE65787DDC61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14923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2D48F5-90B8-46C1-9B0A-FCEC6B9BEE2F}"/>
              </a:ext>
            </a:extLst>
          </p:cNvPr>
          <p:cNvSpPr/>
          <p:nvPr/>
        </p:nvSpPr>
        <p:spPr>
          <a:xfrm>
            <a:off x="775819" y="1026303"/>
            <a:ext cx="9150059" cy="38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do you turn a noun into an adjective?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767F54-05BA-482D-82BB-CA8174AD74CF}"/>
              </a:ext>
            </a:extLst>
          </p:cNvPr>
          <p:cNvSpPr txBox="1"/>
          <p:nvPr/>
        </p:nvSpPr>
        <p:spPr>
          <a:xfrm>
            <a:off x="4645122" y="2134243"/>
            <a:ext cx="2901756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By adding a suffix!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B398EF-8F47-4B40-AB6B-003BA3EAB51D}"/>
              </a:ext>
            </a:extLst>
          </p:cNvPr>
          <p:cNvSpPr txBox="1"/>
          <p:nvPr/>
        </p:nvSpPr>
        <p:spPr>
          <a:xfrm>
            <a:off x="3787356" y="3021029"/>
            <a:ext cx="483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Century Gothic" panose="020B0502020202020204" pitchFamily="34" charset="0"/>
              </a:rPr>
              <a:t>For example: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–</a:t>
            </a:r>
            <a:r>
              <a:rPr lang="en-GB" sz="2400" dirty="0" err="1">
                <a:latin typeface="Century Gothic" panose="020B0502020202020204" pitchFamily="34" charset="0"/>
              </a:rPr>
              <a:t>ian</a:t>
            </a:r>
            <a:r>
              <a:rPr lang="en-GB" sz="2400" dirty="0">
                <a:latin typeface="Century Gothic" panose="020B0502020202020204" pitchFamily="34" charset="0"/>
              </a:rPr>
              <a:t>, -</a:t>
            </a:r>
            <a:r>
              <a:rPr lang="en-GB" sz="2400" dirty="0" err="1">
                <a:latin typeface="Century Gothic" panose="020B0502020202020204" pitchFamily="34" charset="0"/>
              </a:rPr>
              <a:t>ish</a:t>
            </a:r>
            <a:r>
              <a:rPr lang="en-GB" sz="2400" dirty="0">
                <a:latin typeface="Century Gothic" panose="020B0502020202020204" pitchFamily="34" charset="0"/>
              </a:rPr>
              <a:t>, -</a:t>
            </a:r>
            <a:r>
              <a:rPr lang="en-GB" sz="2400" dirty="0" err="1">
                <a:latin typeface="Century Gothic" panose="020B0502020202020204" pitchFamily="34" charset="0"/>
              </a:rPr>
              <a:t>er</a:t>
            </a:r>
            <a:r>
              <a:rPr lang="en-GB" sz="2400" dirty="0">
                <a:latin typeface="Century Gothic" panose="020B0502020202020204" pitchFamily="34" charset="0"/>
              </a:rPr>
              <a:t>, -ese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AD522D0-4E41-4E46-ABCC-5397F2C64B66}"/>
              </a:ext>
            </a:extLst>
          </p:cNvPr>
          <p:cNvSpPr txBox="1"/>
          <p:nvPr/>
        </p:nvSpPr>
        <p:spPr>
          <a:xfrm>
            <a:off x="1210029" y="4165800"/>
            <a:ext cx="2050561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Century Gothic" panose="020B0502020202020204" pitchFamily="34" charset="0"/>
              </a:rPr>
              <a:t>For example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98C270-34D1-49DD-B19C-E878E5A0E161}"/>
              </a:ext>
            </a:extLst>
          </p:cNvPr>
          <p:cNvSpPr txBox="1"/>
          <p:nvPr/>
        </p:nvSpPr>
        <p:spPr>
          <a:xfrm>
            <a:off x="4323559" y="4967556"/>
            <a:ext cx="793807" cy="576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Italy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B73B29-4B3E-4DBB-A1C2-B71935CFFEC2}"/>
              </a:ext>
            </a:extLst>
          </p:cNvPr>
          <p:cNvSpPr txBox="1"/>
          <p:nvPr/>
        </p:nvSpPr>
        <p:spPr>
          <a:xfrm>
            <a:off x="7114708" y="4967556"/>
            <a:ext cx="1087157" cy="576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Ital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ian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7BE90E9-AC21-4819-A861-9466D1240DEE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38456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75465A-50AC-4C84-97DF-9BB2ACB69252}"/>
              </a:ext>
            </a:extLst>
          </p:cNvPr>
          <p:cNvGrpSpPr/>
          <p:nvPr/>
        </p:nvGrpSpPr>
        <p:grpSpPr>
          <a:xfrm>
            <a:off x="410816" y="4805503"/>
            <a:ext cx="11370365" cy="1051050"/>
            <a:chOff x="874644" y="2921630"/>
            <a:chExt cx="11002882" cy="1299913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0D7B303-8EC7-4F46-9AEA-9F6ECDB4A148}"/>
                </a:ext>
              </a:extLst>
            </p:cNvPr>
            <p:cNvSpPr txBox="1"/>
            <p:nvPr/>
          </p:nvSpPr>
          <p:spPr>
            <a:xfrm>
              <a:off x="1014319" y="3017307"/>
              <a:ext cx="10863207" cy="114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Europe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an</a:t>
              </a:r>
              <a:r>
                <a:rPr lang="en-GB" dirty="0">
                  <a:latin typeface="Century Gothic" panose="020B0502020202020204" pitchFamily="34" charset="0"/>
                </a:rPr>
                <a:t>		North Americ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an </a:t>
              </a:r>
              <a:r>
                <a:rPr lang="en-GB" dirty="0">
                  <a:latin typeface="Century Gothic" panose="020B0502020202020204" pitchFamily="34" charset="0"/>
                </a:rPr>
                <a:t>		West Afric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an</a:t>
              </a:r>
              <a:r>
                <a:rPr lang="en-GB" dirty="0">
                  <a:latin typeface="Century Gothic" panose="020B0502020202020204" pitchFamily="34" charset="0"/>
                </a:rPr>
                <a:t> 			</a:t>
              </a:r>
              <a:r>
                <a:rPr lang="en-GB" dirty="0" smtClean="0">
                  <a:latin typeface="Century Gothic" panose="020B0502020202020204" pitchFamily="34" charset="0"/>
                </a:rPr>
                <a:t>Australia</a:t>
              </a:r>
              <a:r>
                <a:rPr lang="en-GB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n</a:t>
              </a:r>
              <a:r>
                <a:rPr lang="en-GB" dirty="0" smtClean="0">
                  <a:latin typeface="Century Gothic" panose="020B0502020202020204" pitchFamily="34" charset="0"/>
                </a:rPr>
                <a:t> </a:t>
              </a:r>
              <a:endParaRPr lang="en-GB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South Afric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an</a:t>
              </a:r>
              <a:r>
                <a:rPr lang="en-GB" dirty="0">
                  <a:latin typeface="Century Gothic" panose="020B0502020202020204" pitchFamily="34" charset="0"/>
                </a:rPr>
                <a:t> 		East As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ian</a:t>
              </a:r>
              <a:r>
                <a:rPr lang="en-GB" dirty="0">
                  <a:latin typeface="Century Gothic" panose="020B0502020202020204" pitchFamily="34" charset="0"/>
                </a:rPr>
                <a:t>  </a:t>
              </a:r>
              <a:r>
                <a:rPr lang="en-GB" dirty="0" smtClean="0">
                  <a:latin typeface="Century Gothic" panose="020B0502020202020204" pitchFamily="34" charset="0"/>
                </a:rPr>
                <a:t>           </a:t>
              </a:r>
              <a:r>
                <a:rPr lang="en-GB" dirty="0">
                  <a:latin typeface="Century Gothic" panose="020B0502020202020204" pitchFamily="34" charset="0"/>
                </a:rPr>
                <a:t>	South-East As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ian</a:t>
              </a:r>
            </a:p>
          </p:txBody>
        </p:sp>
        <p:sp>
          <p:nvSpPr>
            <p:cNvPr id="7" name="Double Bracket 6">
              <a:extLst>
                <a:ext uri="{FF2B5EF4-FFF2-40B4-BE49-F238E27FC236}">
                  <a16:creationId xmlns="" xmlns:a16="http://schemas.microsoft.com/office/drawing/2014/main" id="{3BB0E736-C3E5-44D9-B6FA-B4E2FAC1938E}"/>
                </a:ext>
              </a:extLst>
            </p:cNvPr>
            <p:cNvSpPr/>
            <p:nvPr/>
          </p:nvSpPr>
          <p:spPr>
            <a:xfrm>
              <a:off x="874644" y="2921630"/>
              <a:ext cx="11002881" cy="1299913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9A1221C-C649-4DFF-AE52-A5F1BC1665C5}"/>
              </a:ext>
            </a:extLst>
          </p:cNvPr>
          <p:cNvSpPr/>
          <p:nvPr/>
        </p:nvSpPr>
        <p:spPr>
          <a:xfrm>
            <a:off x="669802" y="668494"/>
            <a:ext cx="9150059" cy="38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are the adjectives from the country and region nouns?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F66762D-45C5-4937-A3CA-B49DB9C8241B}"/>
              </a:ext>
            </a:extLst>
          </p:cNvPr>
          <p:cNvGrpSpPr/>
          <p:nvPr/>
        </p:nvGrpSpPr>
        <p:grpSpPr>
          <a:xfrm>
            <a:off x="1275258" y="2491998"/>
            <a:ext cx="9501809" cy="870688"/>
            <a:chOff x="1275258" y="1299014"/>
            <a:chExt cx="9501809" cy="87068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B07641C-D849-472B-9B4E-6EC8957D561B}"/>
                </a:ext>
              </a:extLst>
            </p:cNvPr>
            <p:cNvSpPr txBox="1"/>
            <p:nvPr/>
          </p:nvSpPr>
          <p:spPr>
            <a:xfrm>
              <a:off x="1528083" y="1299014"/>
              <a:ext cx="9135834" cy="87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Japan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ese</a:t>
              </a:r>
              <a:r>
                <a:rPr lang="en-GB" dirty="0">
                  <a:latin typeface="Century Gothic" panose="020B0502020202020204" pitchFamily="34" charset="0"/>
                </a:rPr>
                <a:t>		Canad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ian</a:t>
              </a:r>
              <a:r>
                <a:rPr lang="en-GB" dirty="0">
                  <a:latin typeface="Century Gothic" panose="020B0502020202020204" pitchFamily="34" charset="0"/>
                </a:rPr>
                <a:t> 		Kuwait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</a:t>
              </a:r>
              <a:r>
                <a:rPr lang="en-GB" dirty="0">
                  <a:latin typeface="Century Gothic" panose="020B0502020202020204" pitchFamily="34" charset="0"/>
                </a:rPr>
                <a:t> 		Argentin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ian</a:t>
              </a:r>
              <a:r>
                <a:rPr lang="en-GB" dirty="0">
                  <a:latin typeface="Century Gothic" panose="020B050202020202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Malays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ian</a:t>
              </a:r>
              <a:r>
                <a:rPr lang="en-GB" dirty="0">
                  <a:latin typeface="Century Gothic" panose="020B0502020202020204" pitchFamily="34" charset="0"/>
                </a:rPr>
                <a:t> 		Swed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ish </a:t>
              </a:r>
              <a:r>
                <a:rPr lang="en-GB" dirty="0">
                  <a:latin typeface="Century Gothic" panose="020B0502020202020204" pitchFamily="34" charset="0"/>
                </a:rPr>
                <a:t>		Ghana</a:t>
              </a:r>
              <a:r>
                <a:rPr lang="en-GB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ian </a:t>
              </a:r>
              <a:r>
                <a:rPr lang="en-GB" dirty="0">
                  <a:latin typeface="Century Gothic" panose="020B0502020202020204" pitchFamily="34" charset="0"/>
                </a:rPr>
                <a:t>	New Zealand </a:t>
              </a:r>
            </a:p>
          </p:txBody>
        </p:sp>
        <p:sp>
          <p:nvSpPr>
            <p:cNvPr id="11" name="Double Bracket 10">
              <a:extLst>
                <a:ext uri="{FF2B5EF4-FFF2-40B4-BE49-F238E27FC236}">
                  <a16:creationId xmlns="" xmlns:a16="http://schemas.microsoft.com/office/drawing/2014/main" id="{184FBEAC-B662-4DD6-8A5B-C2A8E5554EC4}"/>
                </a:ext>
              </a:extLst>
            </p:cNvPr>
            <p:cNvSpPr/>
            <p:nvPr/>
          </p:nvSpPr>
          <p:spPr>
            <a:xfrm>
              <a:off x="1275258" y="1299014"/>
              <a:ext cx="9501809" cy="87068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7D5A8F1-8C41-4672-9958-B101D217C8DF}"/>
              </a:ext>
            </a:extLst>
          </p:cNvPr>
          <p:cNvGrpSpPr/>
          <p:nvPr/>
        </p:nvGrpSpPr>
        <p:grpSpPr>
          <a:xfrm>
            <a:off x="1275257" y="1329361"/>
            <a:ext cx="9501809" cy="884414"/>
            <a:chOff x="1275258" y="1299014"/>
            <a:chExt cx="9501809" cy="88441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E6EA925-38CF-4022-B732-535636028C13}"/>
                </a:ext>
              </a:extLst>
            </p:cNvPr>
            <p:cNvSpPr txBox="1"/>
            <p:nvPr/>
          </p:nvSpPr>
          <p:spPr>
            <a:xfrm>
              <a:off x="1528083" y="1312740"/>
              <a:ext cx="9135834" cy="87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Japan 			Canada 		Kuwait 		Argentina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Malaysia 		Sweden 		Ghana 		New Zealand </a:t>
              </a:r>
            </a:p>
          </p:txBody>
        </p:sp>
        <p:sp>
          <p:nvSpPr>
            <p:cNvPr id="14" name="Double Bracket 13">
              <a:extLst>
                <a:ext uri="{FF2B5EF4-FFF2-40B4-BE49-F238E27FC236}">
                  <a16:creationId xmlns="" xmlns:a16="http://schemas.microsoft.com/office/drawing/2014/main" id="{90838965-5BF1-4602-AAD7-8E835C1B408E}"/>
                </a:ext>
              </a:extLst>
            </p:cNvPr>
            <p:cNvSpPr/>
            <p:nvPr/>
          </p:nvSpPr>
          <p:spPr>
            <a:xfrm>
              <a:off x="1275258" y="1299014"/>
              <a:ext cx="9501809" cy="87068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3B2EF38-DFE7-4E3C-8800-0642CAB687D6}"/>
              </a:ext>
            </a:extLst>
          </p:cNvPr>
          <p:cNvGrpSpPr/>
          <p:nvPr/>
        </p:nvGrpSpPr>
        <p:grpSpPr>
          <a:xfrm>
            <a:off x="946812" y="3769646"/>
            <a:ext cx="10442711" cy="937057"/>
            <a:chOff x="874645" y="2921631"/>
            <a:chExt cx="10442711" cy="93705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BF93AFC-6764-4ABF-9212-C995F3F02017}"/>
                </a:ext>
              </a:extLst>
            </p:cNvPr>
            <p:cNvSpPr txBox="1"/>
            <p:nvPr/>
          </p:nvSpPr>
          <p:spPr>
            <a:xfrm>
              <a:off x="1014319" y="2935358"/>
              <a:ext cx="10303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Europe			North America 		West Africa 		Australia 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Century Gothic" panose="020B0502020202020204" pitchFamily="34" charset="0"/>
                </a:rPr>
                <a:t>South Africa 		East Asia 		South-East Asia</a:t>
              </a:r>
            </a:p>
          </p:txBody>
        </p:sp>
        <p:sp>
          <p:nvSpPr>
            <p:cNvPr id="17" name="Double Bracket 16">
              <a:extLst>
                <a:ext uri="{FF2B5EF4-FFF2-40B4-BE49-F238E27FC236}">
                  <a16:creationId xmlns="" xmlns:a16="http://schemas.microsoft.com/office/drawing/2014/main" id="{1D1A7805-36D3-4DCC-958D-20B672F4B962}"/>
                </a:ext>
              </a:extLst>
            </p:cNvPr>
            <p:cNvSpPr/>
            <p:nvPr/>
          </p:nvSpPr>
          <p:spPr>
            <a:xfrm>
              <a:off x="874645" y="2921631"/>
              <a:ext cx="10303036" cy="89814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5347F3A-9D4C-4B4C-BCD4-B74834C65552}"/>
              </a:ext>
            </a:extLst>
          </p:cNvPr>
          <p:cNvSpPr/>
          <p:nvPr/>
        </p:nvSpPr>
        <p:spPr>
          <a:xfrm>
            <a:off x="163578" y="6491116"/>
            <a:ext cx="4844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ultan bold" pitchFamily="2" charset="-78"/>
              </a:rPr>
              <a:t>Eng101 	New Language Leader Level 1 	1.1 One World</a:t>
            </a:r>
          </a:p>
        </p:txBody>
      </p:sp>
    </p:spTree>
    <p:extLst>
      <p:ext uri="{BB962C8B-B14F-4D97-AF65-F5344CB8AC3E}">
        <p14:creationId xmlns:p14="http://schemas.microsoft.com/office/powerpoint/2010/main" val="26608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689</TotalTime>
  <Words>1190</Words>
  <Application>Microsoft Office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Sultan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68</cp:revision>
  <dcterms:created xsi:type="dcterms:W3CDTF">2020-03-04T10:47:58Z</dcterms:created>
  <dcterms:modified xsi:type="dcterms:W3CDTF">2020-09-17T10:23:59Z</dcterms:modified>
</cp:coreProperties>
</file>