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85" r:id="rId4"/>
    <p:sldId id="259" r:id="rId5"/>
    <p:sldId id="270" r:id="rId6"/>
    <p:sldId id="289" r:id="rId7"/>
    <p:sldId id="290" r:id="rId8"/>
    <p:sldId id="2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D0D7"/>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5636" autoAdjust="0"/>
  </p:normalViewPr>
  <p:slideViewPr>
    <p:cSldViewPr snapToGrid="0">
      <p:cViewPr varScale="1">
        <p:scale>
          <a:sx n="53" d="100"/>
          <a:sy n="53" d="100"/>
        </p:scale>
        <p:origin x="3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C0E7D-8238-4FD2-B010-204A1BC86D14}" type="datetimeFigureOut">
              <a:rPr lang="en-US" smtClean="0"/>
              <a:t>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3179-5FDE-421D-8192-39AA536AE365}" type="slidenum">
              <a:rPr lang="en-US" smtClean="0"/>
              <a:t>‹#›</a:t>
            </a:fld>
            <a:endParaRPr lang="en-US"/>
          </a:p>
        </p:txBody>
      </p:sp>
    </p:spTree>
    <p:extLst>
      <p:ext uri="{BB962C8B-B14F-4D97-AF65-F5344CB8AC3E}">
        <p14:creationId xmlns:p14="http://schemas.microsoft.com/office/powerpoint/2010/main" val="114565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3AE53179-5FDE-421D-8192-39AA536AE365}" type="slidenum">
              <a:rPr lang="en-US" smtClean="0"/>
              <a:t>1</a:t>
            </a:fld>
            <a:endParaRPr lang="en-US"/>
          </a:p>
        </p:txBody>
      </p:sp>
    </p:spTree>
    <p:extLst>
      <p:ext uri="{BB962C8B-B14F-4D97-AF65-F5344CB8AC3E}">
        <p14:creationId xmlns:p14="http://schemas.microsoft.com/office/powerpoint/2010/main" val="581624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53179-5FDE-421D-8192-39AA536AE365}" type="slidenum">
              <a:rPr lang="en-US" smtClean="0"/>
              <a:t>2</a:t>
            </a:fld>
            <a:endParaRPr lang="en-US"/>
          </a:p>
        </p:txBody>
      </p:sp>
    </p:spTree>
    <p:extLst>
      <p:ext uri="{BB962C8B-B14F-4D97-AF65-F5344CB8AC3E}">
        <p14:creationId xmlns:p14="http://schemas.microsoft.com/office/powerpoint/2010/main" val="299328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53179-5FDE-421D-8192-39AA536AE365}" type="slidenum">
              <a:rPr lang="en-US" smtClean="0"/>
              <a:t>4</a:t>
            </a:fld>
            <a:endParaRPr lang="en-US"/>
          </a:p>
        </p:txBody>
      </p:sp>
    </p:spTree>
    <p:extLst>
      <p:ext uri="{BB962C8B-B14F-4D97-AF65-F5344CB8AC3E}">
        <p14:creationId xmlns:p14="http://schemas.microsoft.com/office/powerpoint/2010/main" val="422846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2960" y="1489165"/>
            <a:ext cx="10528663" cy="5029200"/>
          </a:xfrm>
          <a:noFill/>
          <a:ln>
            <a:noFill/>
          </a:ln>
        </p:spPr>
        <p:txBody>
          <a:bodyPr anchor="ctr">
            <a:noAutofit/>
          </a:bodyPr>
          <a:lstStyle/>
          <a:p>
            <a:r>
              <a:rPr lang="en-US" sz="4400" b="1" dirty="0" smtClean="0">
                <a:solidFill>
                  <a:srgbClr val="C00000"/>
                </a:solidFill>
                <a:latin typeface="Century Gothic" panose="020B0502020202090204" pitchFamily="34" charset="0"/>
              </a:rPr>
              <a:t>Eng.201</a:t>
            </a:r>
            <a:r>
              <a:rPr lang="en-US" sz="4400" b="1" dirty="0" smtClean="0">
                <a:latin typeface="Century Gothic" panose="020B0502020202090204" pitchFamily="34" charset="0"/>
              </a:rPr>
              <a:t/>
            </a:r>
            <a:br>
              <a:rPr lang="en-US" sz="4400" b="1" dirty="0" smtClean="0">
                <a:latin typeface="Century Gothic" panose="020B0502020202090204" pitchFamily="34" charset="0"/>
              </a:rPr>
            </a:br>
            <a:r>
              <a:rPr lang="en-US" sz="4400" b="1" dirty="0" smtClean="0">
                <a:latin typeface="Century Gothic" panose="020B0502020202090204" pitchFamily="34" charset="0"/>
              </a:rPr>
              <a:t> </a:t>
            </a:r>
            <a:r>
              <a:rPr lang="en-US" sz="4400" b="1" dirty="0" smtClean="0">
                <a:solidFill>
                  <a:schemeClr val="accent5">
                    <a:lumMod val="50000"/>
                  </a:schemeClr>
                </a:solidFill>
                <a:latin typeface="Century Gothic" panose="020B0502020202090204" pitchFamily="34" charset="0"/>
              </a:rPr>
              <a:t>New Language Leader</a:t>
            </a:r>
            <a:r>
              <a:rPr lang="en-US" sz="4000" b="1" dirty="0" smtClean="0">
                <a:latin typeface="Century Gothic" panose="020B0502020202090204" pitchFamily="34" charset="0"/>
              </a:rPr>
              <a:t/>
            </a:r>
            <a:br>
              <a:rPr lang="en-US" sz="4000" b="1" dirty="0" smtClean="0">
                <a:latin typeface="Century Gothic" panose="020B0502020202090204" pitchFamily="34" charset="0"/>
              </a:rPr>
            </a:br>
            <a:r>
              <a:rPr lang="en-US" sz="4000" b="1" dirty="0" smtClean="0">
                <a:latin typeface="Century Gothic" panose="020B0502020202090204" pitchFamily="34" charset="0"/>
              </a:rPr>
              <a:t>  </a:t>
            </a:r>
            <a:r>
              <a:rPr lang="en-US" sz="4000" b="1" dirty="0" smtClean="0">
                <a:solidFill>
                  <a:srgbClr val="C00000"/>
                </a:solidFill>
                <a:latin typeface="Century Gothic" panose="020B0502020202090204" pitchFamily="34" charset="0"/>
              </a:rPr>
              <a:t>Grade 11   </a:t>
            </a:r>
            <a:br>
              <a:rPr lang="en-US" sz="4000" b="1" dirty="0" smtClean="0">
                <a:solidFill>
                  <a:srgbClr val="C00000"/>
                </a:solidFill>
                <a:latin typeface="Century Gothic" panose="020B0502020202090204" pitchFamily="34" charset="0"/>
              </a:rPr>
            </a:br>
            <a:r>
              <a:rPr lang="en-US" sz="4000" b="1" dirty="0" smtClean="0">
                <a:solidFill>
                  <a:schemeClr val="accent5">
                    <a:lumMod val="50000"/>
                  </a:schemeClr>
                </a:solidFill>
                <a:latin typeface="Century Gothic" panose="020B0502020202090204" pitchFamily="34" charset="0"/>
              </a:rPr>
              <a:t>First Semester                                          </a:t>
            </a:r>
            <a:r>
              <a:rPr lang="en-US" sz="4000" b="1" dirty="0" smtClean="0">
                <a:solidFill>
                  <a:srgbClr val="C00000"/>
                </a:solidFill>
                <a:latin typeface="Century Gothic" panose="020B0502020202090204" pitchFamily="34" charset="0"/>
              </a:rPr>
              <a:t/>
            </a:r>
            <a:br>
              <a:rPr lang="en-US" sz="4000" b="1" dirty="0" smtClean="0">
                <a:solidFill>
                  <a:srgbClr val="C00000"/>
                </a:solidFill>
                <a:latin typeface="Century Gothic" panose="020B0502020202090204" pitchFamily="34" charset="0"/>
              </a:rPr>
            </a:br>
            <a:r>
              <a:rPr lang="en-US" sz="4000" b="1" dirty="0" smtClean="0">
                <a:solidFill>
                  <a:srgbClr val="C00000"/>
                </a:solidFill>
                <a:latin typeface="Century Gothic" panose="020B0502020202090204" pitchFamily="34" charset="0"/>
              </a:rPr>
              <a:t>  </a:t>
            </a:r>
            <a:r>
              <a:rPr lang="fr-FR" sz="4000" b="1" dirty="0" smtClean="0">
                <a:solidFill>
                  <a:schemeClr val="accent5">
                    <a:lumMod val="50000"/>
                  </a:schemeClr>
                </a:solidFill>
                <a:latin typeface="Century Gothic" panose="020B0502020202090204" pitchFamily="34" charset="0"/>
              </a:rPr>
              <a:t>Unit2</a:t>
            </a:r>
            <a:r>
              <a:rPr lang="fr-FR" sz="3200" b="1" dirty="0" smtClean="0">
                <a:solidFill>
                  <a:schemeClr val="accent5">
                    <a:lumMod val="50000"/>
                  </a:schemeClr>
                </a:solidFill>
                <a:latin typeface="Century Gothic" panose="020B0502020202090204" pitchFamily="34" charset="0"/>
              </a:rPr>
              <a:t> </a:t>
            </a:r>
            <a:r>
              <a:rPr lang="en-US" sz="4000" b="1" dirty="0" smtClean="0">
                <a:solidFill>
                  <a:srgbClr val="C00000"/>
                </a:solidFill>
                <a:latin typeface="Century Gothic" panose="020B0502020202090204" pitchFamily="34" charset="0"/>
              </a:rPr>
              <a:t>Travel</a:t>
            </a:r>
            <a:r>
              <a:rPr lang="fr-FR" sz="4000" b="1" dirty="0" smtClean="0">
                <a:solidFill>
                  <a:srgbClr val="C00000"/>
                </a:solidFill>
                <a:latin typeface="Century Gothic" panose="020B0502020202090204" pitchFamily="34" charset="0"/>
              </a:rPr>
              <a:t/>
            </a:r>
            <a:br>
              <a:rPr lang="fr-FR" sz="4000" b="1" dirty="0" smtClean="0">
                <a:solidFill>
                  <a:srgbClr val="C00000"/>
                </a:solidFill>
                <a:latin typeface="Century Gothic" panose="020B0502020202090204" pitchFamily="34" charset="0"/>
              </a:rPr>
            </a:br>
            <a:r>
              <a:rPr lang="fr-FR" sz="4000" b="1" dirty="0" smtClean="0">
                <a:solidFill>
                  <a:schemeClr val="accent5">
                    <a:lumMod val="50000"/>
                  </a:schemeClr>
                </a:solidFill>
                <a:latin typeface="Century Gothic" panose="020B0502020202090204" pitchFamily="34" charset="0"/>
              </a:rPr>
              <a:t>L.2.5</a:t>
            </a:r>
            <a:r>
              <a:rPr lang="fr-FR" sz="3600" b="1" dirty="0" smtClean="0">
                <a:solidFill>
                  <a:schemeClr val="accent5">
                    <a:lumMod val="50000"/>
                  </a:schemeClr>
                </a:solidFill>
                <a:latin typeface="Century Gothic" panose="020B0502020202090204" pitchFamily="34" charset="0"/>
              </a:rPr>
              <a:t> </a:t>
            </a:r>
            <a:r>
              <a:rPr lang="fr-FR" sz="4000" b="1" dirty="0" err="1" smtClean="0">
                <a:solidFill>
                  <a:srgbClr val="C00000"/>
                </a:solidFill>
                <a:latin typeface="Century Gothic" panose="020B0502020202090204" pitchFamily="34" charset="0"/>
              </a:rPr>
              <a:t>Study</a:t>
            </a:r>
            <a:r>
              <a:rPr lang="fr-FR" sz="4000" b="1" dirty="0" smtClean="0">
                <a:solidFill>
                  <a:srgbClr val="C00000"/>
                </a:solidFill>
                <a:latin typeface="Century Gothic" panose="020B0502020202090204" pitchFamily="34" charset="0"/>
              </a:rPr>
              <a:t> and </a:t>
            </a:r>
            <a:r>
              <a:rPr lang="fr-FR" sz="4000" b="1" dirty="0" err="1" smtClean="0">
                <a:solidFill>
                  <a:srgbClr val="C00000"/>
                </a:solidFill>
                <a:latin typeface="Century Gothic" panose="020B0502020202090204" pitchFamily="34" charset="0"/>
              </a:rPr>
              <a:t>writing</a:t>
            </a:r>
            <a:r>
              <a:rPr lang="fr-FR" sz="4000" b="1" dirty="0" smtClean="0">
                <a:solidFill>
                  <a:srgbClr val="C00000"/>
                </a:solidFill>
                <a:latin typeface="Century Gothic" panose="020B0502020202090204" pitchFamily="34" charset="0"/>
              </a:rPr>
              <a:t> </a:t>
            </a:r>
            <a:r>
              <a:rPr lang="fr-FR" sz="4000" b="1" dirty="0" err="1" smtClean="0">
                <a:solidFill>
                  <a:srgbClr val="C00000"/>
                </a:solidFill>
                <a:latin typeface="Century Gothic" panose="020B0502020202090204" pitchFamily="34" charset="0"/>
              </a:rPr>
              <a:t>skills</a:t>
            </a:r>
            <a:r>
              <a:rPr lang="fr-FR" sz="4000" b="1" dirty="0" smtClean="0">
                <a:solidFill>
                  <a:srgbClr val="C00000"/>
                </a:solidFill>
                <a:latin typeface="Century Gothic" panose="020B0502020202090204" pitchFamily="34" charset="0"/>
              </a:rPr>
              <a:t/>
            </a:r>
            <a:br>
              <a:rPr lang="fr-FR" sz="4000" b="1" dirty="0" smtClean="0">
                <a:solidFill>
                  <a:srgbClr val="C00000"/>
                </a:solidFill>
                <a:latin typeface="Century Gothic" panose="020B0502020202090204" pitchFamily="34" charset="0"/>
              </a:rPr>
            </a:br>
            <a:r>
              <a:rPr lang="fr-FR" sz="4000" b="1" dirty="0" smtClean="0">
                <a:solidFill>
                  <a:srgbClr val="C00000"/>
                </a:solidFill>
                <a:latin typeface="Century Gothic" panose="020B0502020202090204" pitchFamily="34" charset="0"/>
              </a:rPr>
              <a:t>    </a:t>
            </a:r>
            <a:r>
              <a:rPr lang="fr-FR" sz="3600" b="1" dirty="0" smtClean="0">
                <a:solidFill>
                  <a:schemeClr val="accent5">
                    <a:lumMod val="50000"/>
                  </a:schemeClr>
                </a:solidFill>
                <a:latin typeface="Century Gothic" panose="020B0502020202090204" pitchFamily="34" charset="0"/>
              </a:rPr>
              <a:t>(pages 24-25)</a:t>
            </a:r>
            <a:endParaRPr lang="en-US" sz="3600" b="1" dirty="0">
              <a:solidFill>
                <a:schemeClr val="accent5">
                  <a:lumMod val="50000"/>
                </a:schemeClr>
              </a:solidFill>
              <a:latin typeface="Century Gothic" panose="020B0502020202090204" pitchFamily="34" charset="0"/>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BEBA8EAE-BF5A-486C-A8C5-ECC9F3942E4B}">
                <a14:imgProps xmlns:a14="http://schemas.microsoft.com/office/drawing/2010/main">
                  <a14:imgLayer r:embed="rId4">
                    <a14:imgEffect>
                      <a14:colorTemperature colorTemp="6517"/>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1C597E4E-8C5C-4AA1-9716-197B00329E25}"/>
              </a:ext>
            </a:extLst>
          </p:cNvPr>
          <p:cNvSpPr txBox="1"/>
          <p:nvPr/>
        </p:nvSpPr>
        <p:spPr>
          <a:xfrm>
            <a:off x="373959" y="382529"/>
            <a:ext cx="4273197" cy="369332"/>
          </a:xfrm>
          <a:prstGeom prst="rect">
            <a:avLst/>
          </a:prstGeom>
          <a:noFill/>
        </p:spPr>
        <p:txBody>
          <a:bodyPr wrap="square" rtlCol="0">
            <a:spAutoFit/>
          </a:bodyPr>
          <a:lstStyle/>
          <a:p>
            <a:r>
              <a:rPr lang="en-GB"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dirty="0">
              <a:effectLst>
                <a:outerShdw blurRad="38100" dist="38100" dir="2700000" algn="tl">
                  <a:srgbClr val="000000">
                    <a:alpha val="43137"/>
                  </a:srgbClr>
                </a:outerShdw>
              </a:effectLst>
              <a:latin typeface="+mj-lt"/>
              <a:cs typeface="Sultan bold" pitchFamily="2" charset="-78"/>
            </a:endParaRPr>
          </a:p>
        </p:txBody>
      </p:sp>
      <p:sp>
        <p:nvSpPr>
          <p:cNvPr id="5" name="Rectangle 4">
            <a:extLst>
              <a:ext uri="{FF2B5EF4-FFF2-40B4-BE49-F238E27FC236}">
                <a16:creationId xmlns="" xmlns:a16="http://schemas.microsoft.com/office/drawing/2014/main" id="{8B8721A7-816F-4C99-BE89-D02CB058B1C7}"/>
              </a:ext>
            </a:extLst>
          </p:cNvPr>
          <p:cNvSpPr/>
          <p:nvPr/>
        </p:nvSpPr>
        <p:spPr>
          <a:xfrm>
            <a:off x="802324" y="1380995"/>
            <a:ext cx="2760549" cy="298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800" b="1" dirty="0">
              <a:solidFill>
                <a:schemeClr val="tx1"/>
              </a:solidFill>
              <a:effectLst>
                <a:outerShdw blurRad="38100" dist="38100" dir="2700000" algn="tl">
                  <a:srgbClr val="000000">
                    <a:alpha val="43137"/>
                  </a:srgbClr>
                </a:outerShdw>
              </a:effectLst>
            </a:endParaRPr>
          </a:p>
        </p:txBody>
      </p:sp>
      <p:sp>
        <p:nvSpPr>
          <p:cNvPr id="6" name="Rectangle 5"/>
          <p:cNvSpPr/>
          <p:nvPr/>
        </p:nvSpPr>
        <p:spPr>
          <a:xfrm>
            <a:off x="2919494" y="1670155"/>
            <a:ext cx="5694219" cy="769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a:solidFill>
                  <a:srgbClr val="FF0000"/>
                </a:solidFill>
                <a:latin typeface="Century Gothic" panose="020B0502020202020204" pitchFamily="34" charset="0"/>
              </a:rPr>
              <a:t>Objectives</a:t>
            </a:r>
            <a:endParaRPr lang="ar-BH" sz="4000" dirty="0">
              <a:solidFill>
                <a:srgbClr val="FF0000"/>
              </a:solidFill>
              <a:latin typeface="Century Gothic" panose="020B0502020202020204" pitchFamily="34" charset="0"/>
            </a:endParaRPr>
          </a:p>
        </p:txBody>
      </p:sp>
      <p:sp>
        <p:nvSpPr>
          <p:cNvPr id="7" name="Content Placeholder 2"/>
          <p:cNvSpPr>
            <a:spLocks noGrp="1"/>
          </p:cNvSpPr>
          <p:nvPr>
            <p:ph idx="1"/>
          </p:nvPr>
        </p:nvSpPr>
        <p:spPr>
          <a:xfrm>
            <a:off x="1065788" y="2937943"/>
            <a:ext cx="9895038" cy="2662757"/>
          </a:xfrm>
          <a:noFill/>
          <a:ln>
            <a:noFill/>
          </a:ln>
        </p:spPr>
        <p:txBody>
          <a:bodyPr>
            <a:normAutofit/>
          </a:bodyPr>
          <a:lstStyle/>
          <a:p>
            <a:pPr marL="0" indent="0" algn="just" rtl="0">
              <a:buNone/>
            </a:pPr>
            <a:r>
              <a:rPr lang="en-US" sz="3200" b="1" dirty="0" smtClean="0">
                <a:solidFill>
                  <a:schemeClr val="accent5">
                    <a:lumMod val="50000"/>
                  </a:schemeClr>
                </a:solidFill>
                <a:latin typeface="Century Gothic" panose="020B0502020202020204" pitchFamily="34" charset="0"/>
              </a:rPr>
              <a:t>By the end of the lesson you will be able to </a:t>
            </a:r>
          </a:p>
          <a:p>
            <a:pPr marL="0" indent="0" algn="just" rtl="0">
              <a:buNone/>
            </a:pPr>
            <a:endParaRPr lang="en-US" sz="3000" b="1" dirty="0" smtClean="0">
              <a:solidFill>
                <a:schemeClr val="accent5">
                  <a:lumMod val="50000"/>
                </a:schemeClr>
              </a:solidFill>
              <a:latin typeface="Century Gothic" panose="020B0502020202020204" pitchFamily="34" charset="0"/>
            </a:endParaRPr>
          </a:p>
          <a:p>
            <a:pPr algn="just"/>
            <a:r>
              <a:rPr lang="en-US" sz="3000" b="1" dirty="0" smtClean="0">
                <a:solidFill>
                  <a:schemeClr val="accent5">
                    <a:lumMod val="50000"/>
                  </a:schemeClr>
                </a:solidFill>
                <a:latin typeface="Century Gothic" panose="020B0502020202020204" pitchFamily="34" charset="0"/>
              </a:rPr>
              <a:t>extract specific information </a:t>
            </a:r>
            <a:r>
              <a:rPr lang="en-US" sz="3000" b="1" dirty="0">
                <a:solidFill>
                  <a:schemeClr val="accent5">
                    <a:lumMod val="50000"/>
                  </a:schemeClr>
                </a:solidFill>
                <a:latin typeface="Century Gothic" panose="020B0502020202020204" pitchFamily="34" charset="0"/>
              </a:rPr>
              <a:t>from </a:t>
            </a:r>
            <a:r>
              <a:rPr lang="en-US" sz="3000" b="1" dirty="0" smtClean="0">
                <a:solidFill>
                  <a:schemeClr val="accent5">
                    <a:lumMod val="50000"/>
                  </a:schemeClr>
                </a:solidFill>
                <a:latin typeface="Century Gothic" panose="020B0502020202020204" pitchFamily="34" charset="0"/>
              </a:rPr>
              <a:t>a biography.</a:t>
            </a:r>
          </a:p>
          <a:p>
            <a:pPr algn="just"/>
            <a:r>
              <a:rPr lang="en-US" sz="3200" b="1" dirty="0" smtClean="0">
                <a:solidFill>
                  <a:schemeClr val="accent5">
                    <a:lumMod val="50000"/>
                  </a:schemeClr>
                </a:solidFill>
                <a:latin typeface="Century Gothic" panose="020B0502020202020204" pitchFamily="34" charset="0"/>
              </a:rPr>
              <a:t>write </a:t>
            </a:r>
            <a:r>
              <a:rPr lang="en-US" sz="3200" b="1" dirty="0">
                <a:solidFill>
                  <a:schemeClr val="accent5">
                    <a:lumMod val="50000"/>
                  </a:schemeClr>
                </a:solidFill>
                <a:latin typeface="Century Gothic" panose="020B0502020202020204" pitchFamily="34" charset="0"/>
              </a:rPr>
              <a:t>a short biographical </a:t>
            </a:r>
            <a:r>
              <a:rPr lang="en-US" sz="3200" b="1" dirty="0" smtClean="0">
                <a:solidFill>
                  <a:schemeClr val="accent5">
                    <a:lumMod val="50000"/>
                  </a:schemeClr>
                </a:solidFill>
                <a:latin typeface="Century Gothic" panose="020B0502020202020204" pitchFamily="34" charset="0"/>
              </a:rPr>
              <a:t>profile.</a:t>
            </a:r>
            <a:endParaRPr lang="en-US" sz="32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276331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778697" y="1202499"/>
            <a:ext cx="8128854" cy="708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3600" b="1" dirty="0" smtClean="0">
              <a:solidFill>
                <a:srgbClr val="FF0000"/>
              </a:solidFill>
              <a:latin typeface="Century Gothic" panose="020B0502020202020204" pitchFamily="34" charset="0"/>
            </a:endParaRPr>
          </a:p>
          <a:p>
            <a:pPr algn="ctr"/>
            <a:r>
              <a:rPr lang="en-US" sz="3600" b="1" dirty="0" smtClean="0">
                <a:solidFill>
                  <a:srgbClr val="FF0000"/>
                </a:solidFill>
                <a:latin typeface="Century Gothic" panose="020B0502020202020204" pitchFamily="34" charset="0"/>
              </a:rPr>
              <a:t>What is a biography?</a:t>
            </a:r>
            <a:endParaRPr lang="en-US" sz="3600" b="1" dirty="0">
              <a:solidFill>
                <a:srgbClr val="FF0000"/>
              </a:solidFill>
              <a:latin typeface="Century Gothic" panose="020B0502020202020204" pitchFamily="34" charset="0"/>
            </a:endParaRPr>
          </a:p>
          <a:p>
            <a:pPr algn="ctr"/>
            <a:endParaRPr lang="ar-BH" sz="3600" dirty="0">
              <a:solidFill>
                <a:srgbClr val="FF0000"/>
              </a:solidFill>
              <a:latin typeface="Century Gothic" panose="020B0502020202020204" pitchFamily="34" charset="0"/>
            </a:endParaRPr>
          </a:p>
        </p:txBody>
      </p:sp>
      <p:sp>
        <p:nvSpPr>
          <p:cNvPr id="22" name="TextBox 21">
            <a:extLst>
              <a:ext uri="{FF2B5EF4-FFF2-40B4-BE49-F238E27FC236}">
                <a16:creationId xmlns="" xmlns:a16="http://schemas.microsoft.com/office/drawing/2014/main" id="{1C597E4E-8C5C-4AA1-9716-197B00329E25}"/>
              </a:ext>
            </a:extLst>
          </p:cNvPr>
          <p:cNvSpPr txBox="1"/>
          <p:nvPr/>
        </p:nvSpPr>
        <p:spPr>
          <a:xfrm>
            <a:off x="1451197" y="6495230"/>
            <a:ext cx="3346271" cy="307777"/>
          </a:xfrm>
          <a:prstGeom prst="rect">
            <a:avLst/>
          </a:prstGeom>
          <a:noFill/>
        </p:spPr>
        <p:txBody>
          <a:bodyPr wrap="square" rtlCol="0">
            <a:spAutoFit/>
          </a:bodyPr>
          <a:lstStyle/>
          <a:p>
            <a:r>
              <a:rPr lang="en-GB" sz="1400" b="1"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sz="1400" b="1" dirty="0">
              <a:effectLst>
                <a:outerShdw blurRad="38100" dist="38100" dir="2700000" algn="tl">
                  <a:srgbClr val="000000">
                    <a:alpha val="43137"/>
                  </a:srgbClr>
                </a:outerShdw>
              </a:effectLst>
              <a:latin typeface="+mj-lt"/>
              <a:cs typeface="Sultan bold" pitchFamily="2" charset="-78"/>
            </a:endParaRPr>
          </a:p>
        </p:txBody>
      </p:sp>
      <p:sp>
        <p:nvSpPr>
          <p:cNvPr id="3" name="TextBox 2"/>
          <p:cNvSpPr txBox="1"/>
          <p:nvPr/>
        </p:nvSpPr>
        <p:spPr>
          <a:xfrm>
            <a:off x="1002082" y="2718148"/>
            <a:ext cx="10321446" cy="1077218"/>
          </a:xfrm>
          <a:prstGeom prst="rect">
            <a:avLst/>
          </a:prstGeom>
          <a:noFill/>
        </p:spPr>
        <p:txBody>
          <a:bodyPr wrap="square" rtlCol="1">
            <a:spAutoFit/>
          </a:bodyPr>
          <a:lstStyle/>
          <a:p>
            <a:r>
              <a:rPr lang="en-US" sz="3200" b="1" dirty="0" smtClean="0">
                <a:solidFill>
                  <a:schemeClr val="accent5"/>
                </a:solidFill>
                <a:latin typeface="Century Gothic" panose="020B0502020202020204" pitchFamily="34" charset="0"/>
              </a:rPr>
              <a:t>It is a text written about someone else’s life (usually someone famous).</a:t>
            </a:r>
            <a:endParaRPr lang="ar-BH" sz="3200" b="1" dirty="0">
              <a:solidFill>
                <a:schemeClr val="accent5"/>
              </a:solidFill>
              <a:latin typeface="Century Gothic" panose="020B0502020202020204" pitchFamily="34" charset="0"/>
            </a:endParaRPr>
          </a:p>
        </p:txBody>
      </p:sp>
    </p:spTree>
    <p:extLst>
      <p:ext uri="{BB962C8B-B14F-4D97-AF65-F5344CB8AC3E}">
        <p14:creationId xmlns:p14="http://schemas.microsoft.com/office/powerpoint/2010/main" val="104618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0171" y="380874"/>
            <a:ext cx="11849796" cy="596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smtClean="0">
                <a:solidFill>
                  <a:srgbClr val="FF0000"/>
                </a:solidFill>
                <a:latin typeface="Century Gothic" panose="020B0502020202020204" pitchFamily="34" charset="0"/>
              </a:rPr>
              <a:t> Read the biography of </a:t>
            </a:r>
            <a:r>
              <a:rPr lang="en-US" b="1" dirty="0" err="1" smtClean="0">
                <a:solidFill>
                  <a:srgbClr val="FF0000"/>
                </a:solidFill>
                <a:latin typeface="Century Gothic" panose="020B0502020202020204" pitchFamily="34" charset="0"/>
              </a:rPr>
              <a:t>Taha</a:t>
            </a:r>
            <a:r>
              <a:rPr lang="en-US" b="1" dirty="0" smtClean="0">
                <a:solidFill>
                  <a:srgbClr val="FF0000"/>
                </a:solidFill>
                <a:latin typeface="Century Gothic" panose="020B0502020202020204" pitchFamily="34" charset="0"/>
              </a:rPr>
              <a:t> Hussein then match each paragraph with one of the below topics. </a:t>
            </a:r>
            <a:endParaRPr lang="ar-BH" dirty="0">
              <a:solidFill>
                <a:srgbClr val="FF0000"/>
              </a:solidFill>
              <a:latin typeface="Century Gothic" panose="020B0502020202020204" pitchFamily="34" charset="0"/>
            </a:endParaRPr>
          </a:p>
        </p:txBody>
      </p:sp>
      <p:sp>
        <p:nvSpPr>
          <p:cNvPr id="2" name="TextBox 1"/>
          <p:cNvSpPr txBox="1"/>
          <p:nvPr/>
        </p:nvSpPr>
        <p:spPr>
          <a:xfrm>
            <a:off x="277477" y="1022785"/>
            <a:ext cx="9754545" cy="5509200"/>
          </a:xfrm>
          <a:prstGeom prst="rect">
            <a:avLst/>
          </a:prstGeom>
          <a:noFill/>
          <a:ln w="25400">
            <a:solidFill>
              <a:schemeClr val="accent5"/>
            </a:solidFill>
          </a:ln>
        </p:spPr>
        <p:txBody>
          <a:bodyPr wrap="square" rtlCol="1">
            <a:spAutoFit/>
          </a:bodyPr>
          <a:lstStyle/>
          <a:p>
            <a:pPr algn="just"/>
            <a:r>
              <a:rPr lang="en-US" sz="1600" dirty="0" smtClean="0">
                <a:latin typeface="Century Gothic" panose="020B0502020202020204" pitchFamily="34" charset="0"/>
              </a:rPr>
              <a:t>1- </a:t>
            </a:r>
            <a:r>
              <a:rPr lang="en-US" sz="1600" dirty="0" err="1" smtClean="0"/>
              <a:t>Taha</a:t>
            </a:r>
            <a:r>
              <a:rPr lang="en-US" sz="1600" dirty="0" smtClean="0"/>
              <a:t> Hussein</a:t>
            </a:r>
            <a:r>
              <a:rPr lang="en-US" sz="1600" dirty="0"/>
              <a:t> </a:t>
            </a:r>
            <a:r>
              <a:rPr lang="en-US" sz="1600" dirty="0" smtClean="0"/>
              <a:t>was an Egyptian novelist, educator and a symbol of strong well and resilience. Born in November 1889, </a:t>
            </a:r>
            <a:r>
              <a:rPr lang="en-US" sz="1600" dirty="0" err="1" smtClean="0"/>
              <a:t>Taha</a:t>
            </a:r>
            <a:r>
              <a:rPr lang="en-US" sz="1600" dirty="0" smtClean="0"/>
              <a:t> Hussein was one of 11 siblings in a family that underestimated his abilities. He lost his eye sight at a very young age due to an eye illness and an attempt to treat it with traditional medicine. </a:t>
            </a:r>
          </a:p>
          <a:p>
            <a:pPr algn="just"/>
            <a:r>
              <a:rPr lang="en-US" sz="1600" dirty="0" smtClean="0"/>
              <a:t>2- Like all the children in his village he started his education in al </a:t>
            </a:r>
            <a:r>
              <a:rPr lang="en-US" sz="1600" dirty="0" err="1" smtClean="0"/>
              <a:t>Kuttab</a:t>
            </a:r>
            <a:r>
              <a:rPr lang="en-US" sz="1600" dirty="0" smtClean="0"/>
              <a:t> or the Quranic school where he faced some challenges that never impeded his pursue of education and knowledge. In 1902 he was sent to Cairo where he attended Al-</a:t>
            </a:r>
            <a:r>
              <a:rPr lang="en-US" sz="1600" dirty="0" err="1" smtClean="0"/>
              <a:t>azhar</a:t>
            </a:r>
            <a:r>
              <a:rPr lang="en-US" sz="1600" dirty="0" smtClean="0"/>
              <a:t> to continue his education and which he left in 1908 to join the newly opened University of Cairo to study in the field of Arabic and Islamic studies. In 1914 he obtained the </a:t>
            </a:r>
            <a:r>
              <a:rPr lang="en-US" sz="1600" dirty="0"/>
              <a:t>first doctorate awarded by the university </a:t>
            </a:r>
            <a:r>
              <a:rPr lang="en-US" sz="1600" dirty="0" smtClean="0"/>
              <a:t>for </a:t>
            </a:r>
            <a:r>
              <a:rPr lang="en-US" sz="1600" dirty="0"/>
              <a:t>his thesis on Abu-l-Ala al-</a:t>
            </a:r>
            <a:r>
              <a:rPr lang="en-US" sz="1600" dirty="0" err="1"/>
              <a:t>Maarri</a:t>
            </a:r>
            <a:r>
              <a:rPr lang="en-US" sz="1600" dirty="0"/>
              <a:t> </a:t>
            </a:r>
            <a:r>
              <a:rPr lang="en-US" sz="1600" dirty="0" smtClean="0"/>
              <a:t>who was also a blind philosopher and poet. A year later, </a:t>
            </a:r>
            <a:r>
              <a:rPr lang="en-US" sz="1600" dirty="0" err="1" smtClean="0"/>
              <a:t>Taha</a:t>
            </a:r>
            <a:r>
              <a:rPr lang="en-US" sz="1600" dirty="0" smtClean="0"/>
              <a:t> Hussein won </a:t>
            </a:r>
            <a:r>
              <a:rPr lang="en-US" sz="1600" dirty="0"/>
              <a:t>a scholarship </a:t>
            </a:r>
            <a:r>
              <a:rPr lang="en-US" sz="1600" dirty="0" smtClean="0"/>
              <a:t>to </a:t>
            </a:r>
            <a:r>
              <a:rPr lang="en-US" sz="1600" dirty="0"/>
              <a:t>study in France, first to Montpellier and then to </a:t>
            </a:r>
            <a:r>
              <a:rPr lang="en-US" sz="1600" dirty="0" smtClean="0"/>
              <a:t>the Sorbonne in Paris. During his studies he became familiar with the culture of the West and became deeply interested in French Literature. </a:t>
            </a:r>
            <a:r>
              <a:rPr lang="en-US" sz="1600" dirty="0" err="1"/>
              <a:t>Taha</a:t>
            </a:r>
            <a:r>
              <a:rPr lang="en-US" sz="1600" dirty="0"/>
              <a:t> Hussein's assertive character supported him in defining his life goals  to pursue his education </a:t>
            </a:r>
            <a:r>
              <a:rPr lang="en-US" sz="1600" dirty="0" smtClean="0"/>
              <a:t>despite </a:t>
            </a:r>
            <a:r>
              <a:rPr lang="en-US" sz="1600" dirty="0"/>
              <a:t>his poverty and blindness and that made all the difference.</a:t>
            </a:r>
            <a:endParaRPr lang="en-US" sz="1400" dirty="0"/>
          </a:p>
          <a:p>
            <a:pPr algn="just"/>
            <a:r>
              <a:rPr lang="en-US" sz="1600" dirty="0" smtClean="0"/>
              <a:t>3-In 1919 </a:t>
            </a:r>
            <a:r>
              <a:rPr lang="en-US" sz="1600" dirty="0" err="1" smtClean="0"/>
              <a:t>Taha</a:t>
            </a:r>
            <a:r>
              <a:rPr lang="en-US" sz="1600" dirty="0" smtClean="0"/>
              <a:t> Hussain returned to Egypt and became a lecturer </a:t>
            </a:r>
            <a:r>
              <a:rPr lang="en-US" sz="1600" dirty="0"/>
              <a:t>in ancient history at Egyptian </a:t>
            </a:r>
            <a:r>
              <a:rPr lang="en-US" sz="1600" dirty="0" smtClean="0"/>
              <a:t>University. </a:t>
            </a:r>
            <a:r>
              <a:rPr lang="en-US" sz="1600" dirty="0" err="1" smtClean="0"/>
              <a:t>Taha</a:t>
            </a:r>
            <a:r>
              <a:rPr lang="en-US" sz="1600" dirty="0" smtClean="0"/>
              <a:t> Hussain’s achievements continued through his life. He became the minister of education and was nominated for Nobel Prize in literature more than a dozen times, the first nomination was in 1949. </a:t>
            </a:r>
          </a:p>
          <a:p>
            <a:pPr algn="just"/>
            <a:r>
              <a:rPr lang="en-US" sz="1600" dirty="0" smtClean="0"/>
              <a:t>4- He married a </a:t>
            </a:r>
            <a:r>
              <a:rPr lang="en-US" sz="1600" dirty="0"/>
              <a:t>young Frenchwoman and student, Suzanne </a:t>
            </a:r>
            <a:r>
              <a:rPr lang="en-US" sz="1600" dirty="0" err="1"/>
              <a:t>Bresseau</a:t>
            </a:r>
            <a:r>
              <a:rPr lang="en-US" sz="1600" dirty="0"/>
              <a:t>, </a:t>
            </a:r>
            <a:r>
              <a:rPr lang="en-US" sz="1600" dirty="0" smtClean="0"/>
              <a:t>whom he hired as his reader when he first went to France. He had two children Amina and </a:t>
            </a:r>
            <a:r>
              <a:rPr lang="en-US" sz="1600" dirty="0" err="1" smtClean="0"/>
              <a:t>Moenis</a:t>
            </a:r>
            <a:r>
              <a:rPr lang="en-US" sz="1600" dirty="0" smtClean="0"/>
              <a:t>.</a:t>
            </a:r>
          </a:p>
          <a:p>
            <a:pPr algn="just"/>
            <a:r>
              <a:rPr lang="en-US" sz="1600" dirty="0" smtClean="0"/>
              <a:t>5-In </a:t>
            </a:r>
            <a:r>
              <a:rPr lang="en-US" sz="1600" dirty="0"/>
              <a:t>1952 </a:t>
            </a:r>
            <a:r>
              <a:rPr lang="en-US" sz="1600" dirty="0" smtClean="0"/>
              <a:t>he retired to </a:t>
            </a:r>
            <a:r>
              <a:rPr lang="en-US" sz="1600" dirty="0"/>
              <a:t>continue his writings, which he did until his death in </a:t>
            </a:r>
            <a:r>
              <a:rPr lang="en-US" sz="1600" dirty="0" smtClean="0"/>
              <a:t>1973 leaving behind a legacy of literary work including books, essays and translations on poetry, social history and more. The jewel of his work is his moving </a:t>
            </a:r>
            <a:r>
              <a:rPr lang="en-US" sz="1600" dirty="0"/>
              <a:t>autobiography, </a:t>
            </a:r>
            <a:r>
              <a:rPr lang="en-US" sz="1600" i="1" dirty="0"/>
              <a:t>Al-</a:t>
            </a:r>
            <a:r>
              <a:rPr lang="en-US" sz="1600" i="1" dirty="0" err="1"/>
              <a:t>Ayyam</a:t>
            </a:r>
            <a:r>
              <a:rPr lang="en-US" sz="1600" dirty="0"/>
              <a:t> (3 vols., 1929-1955; The Days), </a:t>
            </a:r>
            <a:r>
              <a:rPr lang="en-US" sz="1600" dirty="0" smtClean="0"/>
              <a:t>where he retells </a:t>
            </a:r>
            <a:r>
              <a:rPr lang="en-US" sz="1600" dirty="0"/>
              <a:t>in </a:t>
            </a:r>
            <a:r>
              <a:rPr lang="en-US" sz="1600" dirty="0" smtClean="0"/>
              <a:t>simple yet painful details his </a:t>
            </a:r>
            <a:r>
              <a:rPr lang="en-US" sz="1600" dirty="0"/>
              <a:t>own story, from village life and childhood blindness through educational trials and maturity. </a:t>
            </a:r>
            <a:r>
              <a:rPr lang="en-US" sz="1600" dirty="0" smtClean="0"/>
              <a:t>It was translated in several languages including Chinese</a:t>
            </a:r>
            <a:r>
              <a:rPr lang="en-US" sz="1600" dirty="0"/>
              <a:t>, English, </a:t>
            </a:r>
            <a:r>
              <a:rPr lang="en-US" sz="1600" dirty="0" smtClean="0"/>
              <a:t>and </a:t>
            </a:r>
            <a:r>
              <a:rPr lang="en-US" sz="1600" dirty="0"/>
              <a:t>Russian</a:t>
            </a:r>
            <a:r>
              <a:rPr lang="en-US" sz="1600" dirty="0" smtClean="0"/>
              <a:t>.</a:t>
            </a:r>
          </a:p>
        </p:txBody>
      </p:sp>
      <p:sp>
        <p:nvSpPr>
          <p:cNvPr id="5" name="TextBox 4"/>
          <p:cNvSpPr txBox="1"/>
          <p:nvPr/>
        </p:nvSpPr>
        <p:spPr>
          <a:xfrm>
            <a:off x="10032022" y="1509478"/>
            <a:ext cx="2680569" cy="3677289"/>
          </a:xfrm>
          <a:prstGeom prst="rect">
            <a:avLst/>
          </a:prstGeom>
          <a:noFill/>
        </p:spPr>
        <p:txBody>
          <a:bodyPr wrap="square" rtlCol="1">
            <a:spAutoFit/>
          </a:bodyPr>
          <a:lstStyle/>
          <a:p>
            <a:pPr>
              <a:lnSpc>
                <a:spcPct val="200000"/>
              </a:lnSpc>
              <a:spcBef>
                <a:spcPts val="600"/>
              </a:spcBef>
              <a:spcAft>
                <a:spcPts val="600"/>
              </a:spcAft>
            </a:pPr>
            <a:r>
              <a:rPr lang="en-US" b="1" dirty="0" smtClean="0">
                <a:solidFill>
                  <a:schemeClr val="accent5"/>
                </a:solidFill>
              </a:rPr>
              <a:t>a. career</a:t>
            </a:r>
            <a:endParaRPr lang="en-US" b="1" dirty="0">
              <a:solidFill>
                <a:schemeClr val="accent5"/>
              </a:solidFill>
            </a:endParaRPr>
          </a:p>
          <a:p>
            <a:pPr>
              <a:spcBef>
                <a:spcPts val="600"/>
              </a:spcBef>
              <a:spcAft>
                <a:spcPts val="600"/>
              </a:spcAft>
            </a:pPr>
            <a:r>
              <a:rPr lang="en-US" b="1" dirty="0" smtClean="0">
                <a:solidFill>
                  <a:schemeClr val="accent5"/>
                </a:solidFill>
              </a:rPr>
              <a:t>b. </a:t>
            </a:r>
            <a:r>
              <a:rPr lang="en-US" sz="1600" b="1" dirty="0" smtClean="0">
                <a:solidFill>
                  <a:schemeClr val="accent5"/>
                </a:solidFill>
              </a:rPr>
              <a:t>Education and </a:t>
            </a:r>
          </a:p>
          <a:p>
            <a:pPr>
              <a:spcBef>
                <a:spcPts val="600"/>
              </a:spcBef>
              <a:spcAft>
                <a:spcPts val="600"/>
              </a:spcAft>
            </a:pPr>
            <a:r>
              <a:rPr lang="en-US" sz="1600" b="1" dirty="0" smtClean="0">
                <a:solidFill>
                  <a:schemeClr val="accent5"/>
                </a:solidFill>
              </a:rPr>
              <a:t>     ambitions</a:t>
            </a:r>
          </a:p>
          <a:p>
            <a:pPr>
              <a:spcBef>
                <a:spcPts val="600"/>
              </a:spcBef>
              <a:spcAft>
                <a:spcPts val="600"/>
              </a:spcAft>
            </a:pPr>
            <a:r>
              <a:rPr lang="en-US" b="1" dirty="0" smtClean="0">
                <a:solidFill>
                  <a:schemeClr val="accent5"/>
                </a:solidFill>
              </a:rPr>
              <a:t>c. Legacy and work</a:t>
            </a:r>
          </a:p>
          <a:p>
            <a:pPr>
              <a:spcBef>
                <a:spcPts val="600"/>
              </a:spcBef>
              <a:spcAft>
                <a:spcPts val="600"/>
              </a:spcAft>
            </a:pPr>
            <a:r>
              <a:rPr lang="en-US" b="1" dirty="0" smtClean="0">
                <a:solidFill>
                  <a:schemeClr val="accent5"/>
                </a:solidFill>
              </a:rPr>
              <a:t>D. Beginning</a:t>
            </a:r>
            <a:endParaRPr lang="en-US" b="1" dirty="0">
              <a:solidFill>
                <a:schemeClr val="accent5"/>
              </a:solidFill>
            </a:endParaRPr>
          </a:p>
          <a:p>
            <a:pPr>
              <a:lnSpc>
                <a:spcPct val="200000"/>
              </a:lnSpc>
              <a:spcBef>
                <a:spcPts val="600"/>
              </a:spcBef>
              <a:spcAft>
                <a:spcPts val="600"/>
              </a:spcAft>
            </a:pPr>
            <a:r>
              <a:rPr lang="en-US" b="1" dirty="0">
                <a:solidFill>
                  <a:schemeClr val="accent5"/>
                </a:solidFill>
              </a:rPr>
              <a:t>d</a:t>
            </a:r>
            <a:r>
              <a:rPr lang="en-US" b="1" dirty="0" smtClean="0">
                <a:solidFill>
                  <a:schemeClr val="accent5"/>
                </a:solidFill>
              </a:rPr>
              <a:t>. Challenges</a:t>
            </a:r>
          </a:p>
          <a:p>
            <a:pPr>
              <a:lnSpc>
                <a:spcPct val="200000"/>
              </a:lnSpc>
              <a:spcBef>
                <a:spcPts val="600"/>
              </a:spcBef>
              <a:spcAft>
                <a:spcPts val="600"/>
              </a:spcAft>
            </a:pPr>
            <a:r>
              <a:rPr lang="en-US" b="1" dirty="0" smtClean="0">
                <a:solidFill>
                  <a:schemeClr val="accent5"/>
                </a:solidFill>
              </a:rPr>
              <a:t>e. family   </a:t>
            </a:r>
          </a:p>
        </p:txBody>
      </p:sp>
      <p:sp>
        <p:nvSpPr>
          <p:cNvPr id="27" name="Rectangle 26"/>
          <p:cNvSpPr/>
          <p:nvPr/>
        </p:nvSpPr>
        <p:spPr>
          <a:xfrm>
            <a:off x="277477" y="0"/>
            <a:ext cx="998081" cy="357972"/>
          </a:xfrm>
          <a:prstGeom prst="rect">
            <a:avLst/>
          </a:prstGeom>
          <a:solidFill>
            <a:schemeClr val="accent1">
              <a:lumMod val="60000"/>
              <a:lumOff val="4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solidFill>
                  <a:schemeClr val="tx1"/>
                </a:solidFill>
                <a:latin typeface="Century Gothic" panose="020B0502020202020204" pitchFamily="34" charset="0"/>
              </a:rPr>
              <a:t>3 min</a:t>
            </a:r>
            <a:endParaRPr lang="en-US" sz="2400" b="1" dirty="0">
              <a:solidFill>
                <a:schemeClr val="tx1"/>
              </a:solidFill>
              <a:latin typeface="Century Gothic" panose="020B0502020202020204" pitchFamily="34" charset="0"/>
            </a:endParaRPr>
          </a:p>
        </p:txBody>
      </p:sp>
      <p:sp>
        <p:nvSpPr>
          <p:cNvPr id="3" name="Rounded Rectangle 2"/>
          <p:cNvSpPr/>
          <p:nvPr/>
        </p:nvSpPr>
        <p:spPr>
          <a:xfrm>
            <a:off x="11588829" y="4541501"/>
            <a:ext cx="338202" cy="23799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4</a:t>
            </a:r>
            <a:endParaRPr lang="ar-BH" b="1" dirty="0"/>
          </a:p>
        </p:txBody>
      </p:sp>
      <p:sp>
        <p:nvSpPr>
          <p:cNvPr id="16" name="Rounded Rectangle 15"/>
          <p:cNvSpPr/>
          <p:nvPr/>
        </p:nvSpPr>
        <p:spPr>
          <a:xfrm>
            <a:off x="11606130" y="3571576"/>
            <a:ext cx="338202" cy="23799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1</a:t>
            </a:r>
            <a:endParaRPr lang="ar-BH" b="1" dirty="0"/>
          </a:p>
        </p:txBody>
      </p:sp>
      <p:sp>
        <p:nvSpPr>
          <p:cNvPr id="18" name="Rounded Rectangle 17"/>
          <p:cNvSpPr/>
          <p:nvPr/>
        </p:nvSpPr>
        <p:spPr>
          <a:xfrm>
            <a:off x="11627612" y="3086852"/>
            <a:ext cx="382447" cy="26127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2</a:t>
            </a:r>
            <a:endParaRPr lang="ar-BH" b="1" dirty="0"/>
          </a:p>
        </p:txBody>
      </p:sp>
      <p:sp>
        <p:nvSpPr>
          <p:cNvPr id="20" name="Rounded Rectangle 19"/>
          <p:cNvSpPr/>
          <p:nvPr/>
        </p:nvSpPr>
        <p:spPr>
          <a:xfrm>
            <a:off x="11606130" y="3964104"/>
            <a:ext cx="338202" cy="23799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3</a:t>
            </a:r>
            <a:endParaRPr lang="ar-BH" b="1" dirty="0"/>
          </a:p>
        </p:txBody>
      </p:sp>
      <p:sp>
        <p:nvSpPr>
          <p:cNvPr id="11" name="TextBox 10">
            <a:extLst>
              <a:ext uri="{FF2B5EF4-FFF2-40B4-BE49-F238E27FC236}">
                <a16:creationId xmlns="" xmlns:a16="http://schemas.microsoft.com/office/drawing/2014/main" id="{1C597E4E-8C5C-4AA1-9716-197B00329E25}"/>
              </a:ext>
            </a:extLst>
          </p:cNvPr>
          <p:cNvSpPr txBox="1"/>
          <p:nvPr/>
        </p:nvSpPr>
        <p:spPr>
          <a:xfrm>
            <a:off x="1451197" y="6495230"/>
            <a:ext cx="3305441" cy="307777"/>
          </a:xfrm>
          <a:prstGeom prst="rect">
            <a:avLst/>
          </a:prstGeom>
          <a:noFill/>
        </p:spPr>
        <p:txBody>
          <a:bodyPr wrap="square" rtlCol="0">
            <a:spAutoFit/>
          </a:bodyPr>
          <a:lstStyle/>
          <a:p>
            <a:r>
              <a:rPr lang="en-GB" sz="1400" b="1"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sz="1400" b="1" dirty="0">
              <a:effectLst>
                <a:outerShdw blurRad="38100" dist="38100" dir="2700000" algn="tl">
                  <a:srgbClr val="000000">
                    <a:alpha val="43137"/>
                  </a:srgbClr>
                </a:outerShdw>
              </a:effectLst>
              <a:latin typeface="+mj-lt"/>
              <a:cs typeface="Sultan bold" pitchFamily="2" charset="-78"/>
            </a:endParaRPr>
          </a:p>
        </p:txBody>
      </p:sp>
      <p:sp>
        <p:nvSpPr>
          <p:cNvPr id="12" name="Rounded Rectangle 11"/>
          <p:cNvSpPr/>
          <p:nvPr/>
        </p:nvSpPr>
        <p:spPr>
          <a:xfrm>
            <a:off x="11619584" y="2377162"/>
            <a:ext cx="382447" cy="26127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2</a:t>
            </a:r>
            <a:endParaRPr lang="ar-BH" b="1" dirty="0"/>
          </a:p>
        </p:txBody>
      </p:sp>
      <p:sp>
        <p:nvSpPr>
          <p:cNvPr id="13" name="Rounded Rectangle 12"/>
          <p:cNvSpPr/>
          <p:nvPr/>
        </p:nvSpPr>
        <p:spPr>
          <a:xfrm>
            <a:off x="11549144" y="1754193"/>
            <a:ext cx="382447" cy="26127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t>3</a:t>
            </a:r>
            <a:endParaRPr lang="ar-BH" b="1" dirty="0"/>
          </a:p>
        </p:txBody>
      </p:sp>
    </p:spTree>
    <p:extLst>
      <p:ext uri="{BB962C8B-B14F-4D97-AF65-F5344CB8AC3E}">
        <p14:creationId xmlns:p14="http://schemas.microsoft.com/office/powerpoint/2010/main" val="231903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up)">
                                      <p:cBhvr>
                                        <p:cTn id="10" dur="500"/>
                                        <p:tgtEl>
                                          <p:spTgt spid="1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up)">
                                      <p:cBhvr>
                                        <p:cTn id="13" dur="500"/>
                                        <p:tgtEl>
                                          <p:spTgt spid="1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500"/>
                                        <p:tgtEl>
                                          <p:spTgt spid="2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8" grpId="0" animBg="1"/>
      <p:bldP spid="20"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886200" y="618994"/>
            <a:ext cx="44196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200" b="1" dirty="0" smtClean="0">
                <a:solidFill>
                  <a:srgbClr val="FF0000"/>
                </a:solidFill>
                <a:latin typeface="Century Gothic" panose="020B0502020202020204" pitchFamily="34" charset="0"/>
              </a:rPr>
              <a:t>A biography lay out</a:t>
            </a:r>
            <a:endParaRPr lang="ar-BH" sz="3200" dirty="0">
              <a:solidFill>
                <a:srgbClr val="FF0000"/>
              </a:solidFill>
              <a:latin typeface="Century Gothic" panose="020B0502020202020204" pitchFamily="34" charset="0"/>
            </a:endParaRPr>
          </a:p>
        </p:txBody>
      </p:sp>
      <p:sp>
        <p:nvSpPr>
          <p:cNvPr id="7" name="Rounded Rectangle 6"/>
          <p:cNvSpPr/>
          <p:nvPr/>
        </p:nvSpPr>
        <p:spPr>
          <a:xfrm>
            <a:off x="3048000" y="1539240"/>
            <a:ext cx="5928360" cy="47548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8" name="Rounded Rectangle 7"/>
          <p:cNvSpPr/>
          <p:nvPr/>
        </p:nvSpPr>
        <p:spPr>
          <a:xfrm>
            <a:off x="312420" y="2393829"/>
            <a:ext cx="2324100" cy="569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a:latin typeface="Century Gothic" panose="020B0502020202020204" pitchFamily="34" charset="0"/>
              </a:rPr>
              <a:t>c</a:t>
            </a:r>
            <a:r>
              <a:rPr lang="en-US" sz="2800" b="1" dirty="0" smtClean="0">
                <a:latin typeface="Century Gothic" panose="020B0502020202020204" pitchFamily="34" charset="0"/>
              </a:rPr>
              <a:t>hallenges</a:t>
            </a:r>
            <a:endParaRPr lang="ar-BH" sz="2800" b="1" dirty="0">
              <a:latin typeface="Century Gothic" panose="020B0502020202020204" pitchFamily="34" charset="0"/>
            </a:endParaRPr>
          </a:p>
        </p:txBody>
      </p:sp>
      <p:sp>
        <p:nvSpPr>
          <p:cNvPr id="9" name="Rounded Rectangle 8"/>
          <p:cNvSpPr/>
          <p:nvPr/>
        </p:nvSpPr>
        <p:spPr>
          <a:xfrm>
            <a:off x="9601200" y="2393829"/>
            <a:ext cx="2164080" cy="569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smtClean="0">
                <a:latin typeface="Century Gothic" panose="020B0502020202020204" pitchFamily="34" charset="0"/>
              </a:rPr>
              <a:t>ambitions</a:t>
            </a:r>
            <a:endParaRPr lang="ar-BH" sz="2800" b="1" dirty="0">
              <a:latin typeface="Century Gothic" panose="020B0502020202020204" pitchFamily="34" charset="0"/>
            </a:endParaRPr>
          </a:p>
        </p:txBody>
      </p:sp>
      <p:sp>
        <p:nvSpPr>
          <p:cNvPr id="10" name="Rounded Rectangle 9"/>
          <p:cNvSpPr/>
          <p:nvPr/>
        </p:nvSpPr>
        <p:spPr>
          <a:xfrm>
            <a:off x="9281160" y="4069080"/>
            <a:ext cx="2804160" cy="569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latin typeface="Century Gothic" panose="020B0502020202020204" pitchFamily="34" charset="0"/>
              </a:rPr>
              <a:t>achievements</a:t>
            </a:r>
            <a:endParaRPr lang="ar-BH" sz="2400" b="1" dirty="0">
              <a:latin typeface="Century Gothic" panose="020B0502020202020204" pitchFamily="34" charset="0"/>
            </a:endParaRPr>
          </a:p>
        </p:txBody>
      </p:sp>
      <p:sp>
        <p:nvSpPr>
          <p:cNvPr id="11" name="Rounded Rectangle 10"/>
          <p:cNvSpPr/>
          <p:nvPr/>
        </p:nvSpPr>
        <p:spPr>
          <a:xfrm>
            <a:off x="312420" y="4069080"/>
            <a:ext cx="2164080" cy="569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a:latin typeface="Century Gothic" panose="020B0502020202020204" pitchFamily="34" charset="0"/>
              </a:rPr>
              <a:t>e</a:t>
            </a:r>
            <a:r>
              <a:rPr lang="en-US" sz="2800" b="1" dirty="0" smtClean="0">
                <a:latin typeface="Century Gothic" panose="020B0502020202020204" pitchFamily="34" charset="0"/>
              </a:rPr>
              <a:t>arly life</a:t>
            </a:r>
            <a:endParaRPr lang="ar-BH" sz="2800" b="1" dirty="0">
              <a:latin typeface="Century Gothic" panose="020B0502020202020204" pitchFamily="34" charset="0"/>
            </a:endParaRPr>
          </a:p>
        </p:txBody>
      </p:sp>
      <p:sp>
        <p:nvSpPr>
          <p:cNvPr id="12" name="TextBox 11">
            <a:extLst>
              <a:ext uri="{FF2B5EF4-FFF2-40B4-BE49-F238E27FC236}">
                <a16:creationId xmlns="" xmlns:a16="http://schemas.microsoft.com/office/drawing/2014/main" id="{1C597E4E-8C5C-4AA1-9716-197B00329E25}"/>
              </a:ext>
            </a:extLst>
          </p:cNvPr>
          <p:cNvSpPr txBox="1"/>
          <p:nvPr/>
        </p:nvSpPr>
        <p:spPr>
          <a:xfrm>
            <a:off x="1451197" y="6495230"/>
            <a:ext cx="3346271" cy="307777"/>
          </a:xfrm>
          <a:prstGeom prst="rect">
            <a:avLst/>
          </a:prstGeom>
          <a:noFill/>
        </p:spPr>
        <p:txBody>
          <a:bodyPr wrap="square" rtlCol="0">
            <a:spAutoFit/>
          </a:bodyPr>
          <a:lstStyle/>
          <a:p>
            <a:r>
              <a:rPr lang="en-GB" sz="1400" b="1"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sz="1400" b="1"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133853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91667E-6 -2.22222E-6 L 0.36693 -0.28565 " pathEditMode="relative" rAng="0" ptsTypes="AA">
                                      <p:cBhvr>
                                        <p:cTn id="6" dur="2000" fill="hold"/>
                                        <p:tgtEl>
                                          <p:spTgt spid="11"/>
                                        </p:tgtEl>
                                        <p:attrNameLst>
                                          <p:attrName>ppt_x</p:attrName>
                                          <p:attrName>ppt_y</p:attrName>
                                        </p:attrNameLst>
                                      </p:cBhvr>
                                      <p:rCtr x="18346" y="-14282"/>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875E-6 -2.22222E-6 L -0.38372 -0.12361 " pathEditMode="relative" rAng="0" ptsTypes="AA">
                                      <p:cBhvr>
                                        <p:cTn id="10" dur="2000" fill="hold"/>
                                        <p:tgtEl>
                                          <p:spTgt spid="10"/>
                                        </p:tgtEl>
                                        <p:attrNameLst>
                                          <p:attrName>ppt_x</p:attrName>
                                          <p:attrName>ppt_y</p:attrName>
                                        </p:attrNameLst>
                                      </p:cBhvr>
                                      <p:rCtr x="-19193" y="-6181"/>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54167E-6 7.40741E-7 L 0.36784 0.26273 " pathEditMode="relative" rAng="0" ptsTypes="AA">
                                      <p:cBhvr>
                                        <p:cTn id="14" dur="2000" fill="hold"/>
                                        <p:tgtEl>
                                          <p:spTgt spid="8"/>
                                        </p:tgtEl>
                                        <p:attrNameLst>
                                          <p:attrName>ppt_x</p:attrName>
                                          <p:attrName>ppt_y</p:attrName>
                                        </p:attrNameLst>
                                      </p:cBhvr>
                                      <p:rCtr x="18385" y="13125"/>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1.875E-6 7.40741E-7 L -0.38112 0.41829 " pathEditMode="relative" rAng="0" ptsTypes="AA">
                                      <p:cBhvr>
                                        <p:cTn id="18" dur="2000" fill="hold"/>
                                        <p:tgtEl>
                                          <p:spTgt spid="9"/>
                                        </p:tgtEl>
                                        <p:attrNameLst>
                                          <p:attrName>ppt_x</p:attrName>
                                          <p:attrName>ppt_y</p:attrName>
                                        </p:attrNameLst>
                                      </p:cBhvr>
                                      <p:rCtr x="-19062" y="209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31520" y="972417"/>
            <a:ext cx="1085088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b="1" dirty="0" smtClean="0">
                <a:solidFill>
                  <a:srgbClr val="FF0000"/>
                </a:solidFill>
                <a:latin typeface="Century Gothic" panose="020B0502020202020204" pitchFamily="34" charset="0"/>
              </a:rPr>
              <a:t>Write a biography of an adventurer you know. Follow the right lay out.  </a:t>
            </a:r>
            <a:endParaRPr lang="ar-BH" sz="2800" dirty="0">
              <a:solidFill>
                <a:srgbClr val="FF0000"/>
              </a:solidFill>
              <a:latin typeface="Century Gothic" panose="020B0502020202020204" pitchFamily="34" charset="0"/>
            </a:endParaRPr>
          </a:p>
        </p:txBody>
      </p:sp>
      <p:sp>
        <p:nvSpPr>
          <p:cNvPr id="5" name="Rectangle 4"/>
          <p:cNvSpPr/>
          <p:nvPr/>
        </p:nvSpPr>
        <p:spPr>
          <a:xfrm>
            <a:off x="731520" y="309144"/>
            <a:ext cx="1258504" cy="422376"/>
          </a:xfrm>
          <a:prstGeom prst="rect">
            <a:avLst/>
          </a:prstGeom>
          <a:solidFill>
            <a:schemeClr val="accent1">
              <a:lumMod val="60000"/>
              <a:lumOff val="40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solidFill>
                  <a:schemeClr val="tx1"/>
                </a:solidFill>
                <a:latin typeface="Century Gothic" panose="020B0502020202020204" pitchFamily="34" charset="0"/>
              </a:rPr>
              <a:t>4min</a:t>
            </a:r>
            <a:endParaRPr lang="en-US" sz="3200" b="1" dirty="0">
              <a:solidFill>
                <a:schemeClr val="tx1"/>
              </a:solidFill>
              <a:latin typeface="Century Gothic" panose="020B0502020202020204" pitchFamily="34" charset="0"/>
            </a:endParaRPr>
          </a:p>
        </p:txBody>
      </p:sp>
      <p:sp>
        <p:nvSpPr>
          <p:cNvPr id="6" name="TextBox 5"/>
          <p:cNvSpPr txBox="1"/>
          <p:nvPr/>
        </p:nvSpPr>
        <p:spPr>
          <a:xfrm>
            <a:off x="1188720" y="2756118"/>
            <a:ext cx="6233160" cy="2062103"/>
          </a:xfrm>
          <a:prstGeom prst="rect">
            <a:avLst/>
          </a:prstGeom>
          <a:noFill/>
        </p:spPr>
        <p:txBody>
          <a:bodyPr wrap="square" rtlCol="1">
            <a:spAutoFit/>
          </a:bodyPr>
          <a:lstStyle/>
          <a:p>
            <a:r>
              <a:rPr lang="en-US" sz="3200" b="1" dirty="0" smtClean="0">
                <a:solidFill>
                  <a:schemeClr val="accent5"/>
                </a:solidFill>
                <a:latin typeface="Century Gothic" panose="020B0502020202020204" pitchFamily="34" charset="0"/>
              </a:rPr>
              <a:t> 1. early life (Name, age, job)</a:t>
            </a:r>
          </a:p>
          <a:p>
            <a:r>
              <a:rPr lang="en-US" sz="3200" b="1" dirty="0" smtClean="0">
                <a:solidFill>
                  <a:schemeClr val="accent5"/>
                </a:solidFill>
                <a:latin typeface="Century Gothic" panose="020B0502020202020204" pitchFamily="34" charset="0"/>
              </a:rPr>
              <a:t> 2. the achievements. </a:t>
            </a:r>
          </a:p>
          <a:p>
            <a:r>
              <a:rPr lang="en-US" sz="3200" b="1" dirty="0" smtClean="0">
                <a:solidFill>
                  <a:schemeClr val="accent5"/>
                </a:solidFill>
                <a:latin typeface="Century Gothic" panose="020B0502020202020204" pitchFamily="34" charset="0"/>
              </a:rPr>
              <a:t> 3. the challenges. </a:t>
            </a:r>
          </a:p>
          <a:p>
            <a:r>
              <a:rPr lang="en-US" sz="3200" b="1" dirty="0" smtClean="0">
                <a:solidFill>
                  <a:schemeClr val="accent5"/>
                </a:solidFill>
                <a:latin typeface="Century Gothic" panose="020B0502020202020204" pitchFamily="34" charset="0"/>
              </a:rPr>
              <a:t> 4. ambitions. </a:t>
            </a:r>
            <a:endParaRPr lang="ar-BH" sz="3200" b="1" dirty="0">
              <a:solidFill>
                <a:schemeClr val="accent5"/>
              </a:solidFill>
              <a:latin typeface="Century Gothic" panose="020B0502020202020204" pitchFamily="34" charset="0"/>
            </a:endParaRPr>
          </a:p>
        </p:txBody>
      </p:sp>
      <p:sp>
        <p:nvSpPr>
          <p:cNvPr id="7" name="TextBox 6">
            <a:extLst>
              <a:ext uri="{FF2B5EF4-FFF2-40B4-BE49-F238E27FC236}">
                <a16:creationId xmlns="" xmlns:a16="http://schemas.microsoft.com/office/drawing/2014/main" id="{1C597E4E-8C5C-4AA1-9716-197B00329E25}"/>
              </a:ext>
            </a:extLst>
          </p:cNvPr>
          <p:cNvSpPr txBox="1"/>
          <p:nvPr/>
        </p:nvSpPr>
        <p:spPr>
          <a:xfrm>
            <a:off x="1451197" y="6495230"/>
            <a:ext cx="3346271" cy="307777"/>
          </a:xfrm>
          <a:prstGeom prst="rect">
            <a:avLst/>
          </a:prstGeom>
          <a:noFill/>
        </p:spPr>
        <p:txBody>
          <a:bodyPr wrap="square" rtlCol="0">
            <a:spAutoFit/>
          </a:bodyPr>
          <a:lstStyle/>
          <a:p>
            <a:r>
              <a:rPr lang="en-GB" sz="1400" b="1"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sz="1400" b="1"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4092541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85800" y="341166"/>
            <a:ext cx="3840480" cy="422376"/>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smtClean="0">
                <a:solidFill>
                  <a:srgbClr val="FF0000"/>
                </a:solidFill>
                <a:latin typeface="Century Gothic" panose="020B0502020202020204" pitchFamily="34" charset="0"/>
              </a:rPr>
              <a:t>Suggested answer</a:t>
            </a:r>
            <a:endParaRPr lang="en-US" sz="2800" b="1" dirty="0">
              <a:solidFill>
                <a:srgbClr val="FF0000"/>
              </a:solidFill>
              <a:latin typeface="Century Gothic" panose="020B0502020202020204" pitchFamily="34" charset="0"/>
            </a:endParaRPr>
          </a:p>
        </p:txBody>
      </p:sp>
      <p:pic>
        <p:nvPicPr>
          <p:cNvPr id="1026" name="Picture 2" descr="Saeed Al Memari is delighted to have made his mark in history after becoming the first Emirati to conquer Mount Everest. Ruel Pableo for The Nation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4560" y="763542"/>
            <a:ext cx="2283460" cy="159665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33400" y="838200"/>
            <a:ext cx="9281160" cy="5632311"/>
          </a:xfrm>
          <a:prstGeom prst="rect">
            <a:avLst/>
          </a:prstGeom>
          <a:noFill/>
        </p:spPr>
        <p:txBody>
          <a:bodyPr wrap="square" rtlCol="1">
            <a:spAutoFit/>
          </a:bodyPr>
          <a:lstStyle/>
          <a:p>
            <a:pPr algn="just"/>
            <a:r>
              <a:rPr lang="en-US" sz="2000" b="1" dirty="0">
                <a:latin typeface="Century Gothic" panose="020B0502020202020204" pitchFamily="34" charset="0"/>
              </a:rPr>
              <a:t>Saeed Al </a:t>
            </a:r>
            <a:r>
              <a:rPr lang="en-US" sz="2000" b="1" dirty="0" err="1">
                <a:latin typeface="Century Gothic" panose="020B0502020202020204" pitchFamily="34" charset="0"/>
              </a:rPr>
              <a:t>Memari</a:t>
            </a:r>
            <a:r>
              <a:rPr lang="en-US" sz="2000" b="1" dirty="0">
                <a:latin typeface="Century Gothic" panose="020B0502020202020204" pitchFamily="34" charset="0"/>
              </a:rPr>
              <a:t> is </a:t>
            </a:r>
            <a:r>
              <a:rPr lang="en-US" sz="2000" b="1" dirty="0" smtClean="0">
                <a:latin typeface="Century Gothic" panose="020B0502020202020204" pitchFamily="34" charset="0"/>
              </a:rPr>
              <a:t>a 43- year Emirati adventurer. He was </a:t>
            </a:r>
            <a:r>
              <a:rPr lang="en-US" sz="2000" b="1" dirty="0">
                <a:latin typeface="Century Gothic" panose="020B0502020202020204" pitchFamily="34" charset="0"/>
              </a:rPr>
              <a:t>born in Fujairah between the mountains and the sea, </a:t>
            </a:r>
            <a:r>
              <a:rPr lang="en-US" sz="2000" b="1" dirty="0" smtClean="0">
                <a:latin typeface="Century Gothic" panose="020B0502020202020204" pitchFamily="34" charset="0"/>
              </a:rPr>
              <a:t>so he was always looking </a:t>
            </a:r>
            <a:r>
              <a:rPr lang="en-US" sz="2000" b="1" dirty="0">
                <a:latin typeface="Century Gothic" panose="020B0502020202020204" pitchFamily="34" charset="0"/>
              </a:rPr>
              <a:t>for a challenge that can stop </a:t>
            </a:r>
            <a:r>
              <a:rPr lang="en-US" sz="2000" b="1" dirty="0" smtClean="0">
                <a:latin typeface="Century Gothic" panose="020B0502020202020204" pitchFamily="34" charset="0"/>
              </a:rPr>
              <a:t>him </a:t>
            </a:r>
            <a:r>
              <a:rPr lang="en-US" sz="2000" b="1" dirty="0">
                <a:latin typeface="Century Gothic" panose="020B0502020202020204" pitchFamily="34" charset="0"/>
              </a:rPr>
              <a:t>and say: ‘This is </a:t>
            </a:r>
            <a:r>
              <a:rPr lang="en-US" sz="2000" b="1" dirty="0" smtClean="0">
                <a:latin typeface="Century Gothic" panose="020B0502020202020204" pitchFamily="34" charset="0"/>
              </a:rPr>
              <a:t>your limit’, but he says </a:t>
            </a:r>
            <a:endParaRPr lang="en-US" sz="2000" b="1" dirty="0">
              <a:latin typeface="Century Gothic" panose="020B0502020202020204" pitchFamily="34" charset="0"/>
            </a:endParaRPr>
          </a:p>
          <a:p>
            <a:pPr algn="just"/>
            <a:r>
              <a:rPr lang="en-US" sz="2000" b="1" dirty="0">
                <a:latin typeface="Century Gothic" panose="020B0502020202020204" pitchFamily="34" charset="0"/>
              </a:rPr>
              <a:t>“I have not found that </a:t>
            </a:r>
            <a:r>
              <a:rPr lang="en-US" sz="2000" b="1" dirty="0" smtClean="0">
                <a:latin typeface="Century Gothic" panose="020B0502020202020204" pitchFamily="34" charset="0"/>
              </a:rPr>
              <a:t>yet”. He is the </a:t>
            </a:r>
            <a:r>
              <a:rPr lang="en-US" sz="2000" b="1" dirty="0">
                <a:latin typeface="Century Gothic" panose="020B0502020202020204" pitchFamily="34" charset="0"/>
              </a:rPr>
              <a:t>director-general of Fujairah Centre for </a:t>
            </a:r>
            <a:r>
              <a:rPr lang="en-US" sz="2000" b="1" dirty="0" smtClean="0">
                <a:latin typeface="Century Gothic" panose="020B0502020202020204" pitchFamily="34" charset="0"/>
              </a:rPr>
              <a:t>Adventures.</a:t>
            </a:r>
          </a:p>
          <a:p>
            <a:pPr algn="just"/>
            <a:r>
              <a:rPr lang="en-US" sz="2000" b="1" dirty="0" smtClean="0">
                <a:latin typeface="Century Gothic" panose="020B0502020202020204" pitchFamily="34" charset="0"/>
              </a:rPr>
              <a:t>Al </a:t>
            </a:r>
            <a:r>
              <a:rPr lang="en-US" sz="2000" b="1" dirty="0" err="1" smtClean="0">
                <a:latin typeface="Century Gothic" panose="020B0502020202020204" pitchFamily="34" charset="0"/>
              </a:rPr>
              <a:t>Memari</a:t>
            </a:r>
            <a:r>
              <a:rPr lang="en-US" sz="2000" b="1" dirty="0" smtClean="0">
                <a:latin typeface="Century Gothic" panose="020B0502020202020204" pitchFamily="34" charset="0"/>
              </a:rPr>
              <a:t> said “It </a:t>
            </a:r>
            <a:r>
              <a:rPr lang="en-US" sz="2000" b="1" dirty="0">
                <a:latin typeface="Century Gothic" panose="020B0502020202020204" pitchFamily="34" charset="0"/>
              </a:rPr>
              <a:t>is my dream to leave something behind for the next generation so they can also have big </a:t>
            </a:r>
            <a:r>
              <a:rPr lang="en-US" sz="2000" b="1" dirty="0" smtClean="0">
                <a:latin typeface="Century Gothic" panose="020B0502020202020204" pitchFamily="34" charset="0"/>
              </a:rPr>
              <a:t>dreams”. He started by climbing </a:t>
            </a:r>
            <a:r>
              <a:rPr lang="en-US" sz="2000" b="1" dirty="0">
                <a:latin typeface="Century Gothic" panose="020B0502020202020204" pitchFamily="34" charset="0"/>
              </a:rPr>
              <a:t>the highest and one of the deadliest </a:t>
            </a:r>
            <a:r>
              <a:rPr lang="en-US" sz="2000" b="1" dirty="0" smtClean="0">
                <a:latin typeface="Century Gothic" panose="020B0502020202020204" pitchFamily="34" charset="0"/>
              </a:rPr>
              <a:t>summits, Mount </a:t>
            </a:r>
            <a:r>
              <a:rPr lang="en-US" sz="2000" b="1" dirty="0">
                <a:latin typeface="Century Gothic" panose="020B0502020202020204" pitchFamily="34" charset="0"/>
              </a:rPr>
              <a:t>Everest and K2 </a:t>
            </a:r>
            <a:r>
              <a:rPr lang="en-US" sz="2000" b="1" dirty="0" smtClean="0">
                <a:latin typeface="Century Gothic" panose="020B0502020202020204" pitchFamily="34" charset="0"/>
              </a:rPr>
              <a:t>- He has created </a:t>
            </a:r>
            <a:r>
              <a:rPr lang="en-US" sz="2000" b="1" dirty="0">
                <a:latin typeface="Century Gothic" panose="020B0502020202020204" pitchFamily="34" charset="0"/>
              </a:rPr>
              <a:t>his </a:t>
            </a:r>
            <a:r>
              <a:rPr lang="en-US" sz="2000" b="1" dirty="0" smtClean="0">
                <a:latin typeface="Century Gothic" panose="020B0502020202020204" pitchFamily="34" charset="0"/>
              </a:rPr>
              <a:t>legacy after </a:t>
            </a:r>
            <a:r>
              <a:rPr lang="en-US" sz="2000" b="1" dirty="0">
                <a:latin typeface="Century Gothic" panose="020B0502020202020204" pitchFamily="34" charset="0"/>
              </a:rPr>
              <a:t>becoming the first Emirati </a:t>
            </a:r>
            <a:r>
              <a:rPr lang="en-US" sz="2000" b="1" dirty="0" smtClean="0">
                <a:latin typeface="Century Gothic" panose="020B0502020202020204" pitchFamily="34" charset="0"/>
              </a:rPr>
              <a:t>to climb the </a:t>
            </a:r>
            <a:r>
              <a:rPr lang="en-US" sz="2000" b="1" dirty="0">
                <a:latin typeface="Century Gothic" panose="020B0502020202020204" pitchFamily="34" charset="0"/>
              </a:rPr>
              <a:t>summit of Mount Everest back </a:t>
            </a:r>
            <a:r>
              <a:rPr lang="en-US" sz="2000" b="1">
                <a:latin typeface="Century Gothic" panose="020B0502020202020204" pitchFamily="34" charset="0"/>
              </a:rPr>
              <a:t>in </a:t>
            </a:r>
            <a:r>
              <a:rPr lang="en-US" sz="2000" b="1" smtClean="0">
                <a:latin typeface="Century Gothic" panose="020B0502020202020204" pitchFamily="34" charset="0"/>
              </a:rPr>
              <a:t>2011. </a:t>
            </a:r>
            <a:r>
              <a:rPr lang="en-US" sz="2000" b="1" dirty="0">
                <a:latin typeface="Century Gothic" panose="020B0502020202020204" pitchFamily="34" charset="0"/>
              </a:rPr>
              <a:t>In 2014, </a:t>
            </a:r>
            <a:r>
              <a:rPr lang="en-US" sz="2000" b="1" dirty="0" smtClean="0">
                <a:latin typeface="Century Gothic" panose="020B0502020202020204" pitchFamily="34" charset="0"/>
              </a:rPr>
              <a:t>he </a:t>
            </a:r>
            <a:r>
              <a:rPr lang="en-US" sz="2000" b="1" dirty="0">
                <a:latin typeface="Century Gothic" panose="020B0502020202020204" pitchFamily="34" charset="0"/>
              </a:rPr>
              <a:t>raised the Dubai Expo 2020 logo on North America's highest </a:t>
            </a:r>
            <a:r>
              <a:rPr lang="en-US" sz="2000" b="1" dirty="0" smtClean="0">
                <a:latin typeface="Century Gothic" panose="020B0502020202020204" pitchFamily="34" charset="0"/>
              </a:rPr>
              <a:t>peak.</a:t>
            </a:r>
          </a:p>
          <a:p>
            <a:pPr algn="just"/>
            <a:r>
              <a:rPr lang="en-US" sz="2000" b="1" dirty="0" smtClean="0">
                <a:latin typeface="Century Gothic" panose="020B0502020202020204" pitchFamily="34" charset="0"/>
              </a:rPr>
              <a:t>Al </a:t>
            </a:r>
            <a:r>
              <a:rPr lang="en-US" sz="2000" b="1" dirty="0" err="1" smtClean="0">
                <a:latin typeface="Century Gothic" panose="020B0502020202020204" pitchFamily="34" charset="0"/>
              </a:rPr>
              <a:t>Memari</a:t>
            </a:r>
            <a:r>
              <a:rPr lang="en-US" sz="2000" b="1" dirty="0" smtClean="0">
                <a:latin typeface="Century Gothic" panose="020B0502020202020204" pitchFamily="34" charset="0"/>
              </a:rPr>
              <a:t> said “climbing mountains is unique as every </a:t>
            </a:r>
            <a:r>
              <a:rPr lang="en-US" sz="2000" b="1" dirty="0">
                <a:latin typeface="Century Gothic" panose="020B0502020202020204" pitchFamily="34" charset="0"/>
              </a:rPr>
              <a:t>mountain has its own challenge – it can be the terrain, snow or the weather. Sometimes on a small mountain, you hit extreme </a:t>
            </a:r>
            <a:r>
              <a:rPr lang="en-US" sz="2000" b="1" dirty="0" smtClean="0">
                <a:latin typeface="Century Gothic" panose="020B0502020202020204" pitchFamily="34" charset="0"/>
              </a:rPr>
              <a:t>weather, but </a:t>
            </a:r>
            <a:r>
              <a:rPr lang="en-US" sz="2000" b="1" dirty="0">
                <a:latin typeface="Century Gothic" panose="020B0502020202020204" pitchFamily="34" charset="0"/>
              </a:rPr>
              <a:t>as soon as you reach the summit you forget all the </a:t>
            </a:r>
            <a:r>
              <a:rPr lang="en-US" sz="2000" b="1" dirty="0" smtClean="0">
                <a:latin typeface="Century Gothic" panose="020B0502020202020204" pitchFamily="34" charset="0"/>
              </a:rPr>
              <a:t>challenges. </a:t>
            </a:r>
          </a:p>
          <a:p>
            <a:pPr algn="just"/>
            <a:r>
              <a:rPr lang="en-US" sz="2000" b="1" dirty="0" smtClean="0">
                <a:latin typeface="Century Gothic" panose="020B0502020202020204" pitchFamily="34" charset="0"/>
              </a:rPr>
              <a:t>Al </a:t>
            </a:r>
            <a:r>
              <a:rPr lang="en-US" sz="2000" b="1" dirty="0" err="1" smtClean="0">
                <a:latin typeface="Century Gothic" panose="020B0502020202020204" pitchFamily="34" charset="0"/>
              </a:rPr>
              <a:t>Memari</a:t>
            </a:r>
            <a:r>
              <a:rPr lang="en-US" sz="2000" b="1" dirty="0" smtClean="0">
                <a:latin typeface="Century Gothic" panose="020B0502020202020204" pitchFamily="34" charset="0"/>
              </a:rPr>
              <a:t> has </a:t>
            </a:r>
            <a:r>
              <a:rPr lang="en-US" sz="2000" b="1" dirty="0">
                <a:latin typeface="Century Gothic" panose="020B0502020202020204" pitchFamily="34" charset="0"/>
              </a:rPr>
              <a:t>learned from </a:t>
            </a:r>
            <a:r>
              <a:rPr lang="en-US" sz="2000" b="1" dirty="0" smtClean="0">
                <a:latin typeface="Century Gothic" panose="020B0502020202020204" pitchFamily="34" charset="0"/>
              </a:rPr>
              <a:t>his experiences that there is no limit for your dreams and if you want to achieve your goals you have to be a risk taker and ambitious. </a:t>
            </a:r>
            <a:endParaRPr lang="en-US" sz="2000" b="1" dirty="0">
              <a:latin typeface="Century Gothic" panose="020B0502020202020204" pitchFamily="34" charset="0"/>
            </a:endParaRPr>
          </a:p>
        </p:txBody>
      </p:sp>
      <p:sp>
        <p:nvSpPr>
          <p:cNvPr id="6" name="TextBox 5">
            <a:extLst>
              <a:ext uri="{FF2B5EF4-FFF2-40B4-BE49-F238E27FC236}">
                <a16:creationId xmlns="" xmlns:a16="http://schemas.microsoft.com/office/drawing/2014/main" id="{1C597E4E-8C5C-4AA1-9716-197B00329E25}"/>
              </a:ext>
            </a:extLst>
          </p:cNvPr>
          <p:cNvSpPr txBox="1"/>
          <p:nvPr/>
        </p:nvSpPr>
        <p:spPr>
          <a:xfrm>
            <a:off x="1451197" y="6495230"/>
            <a:ext cx="3346271" cy="307777"/>
          </a:xfrm>
          <a:prstGeom prst="rect">
            <a:avLst/>
          </a:prstGeom>
          <a:noFill/>
        </p:spPr>
        <p:txBody>
          <a:bodyPr wrap="square" rtlCol="0">
            <a:spAutoFit/>
          </a:bodyPr>
          <a:lstStyle/>
          <a:p>
            <a:r>
              <a:rPr lang="en-GB" sz="1400" b="1"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sz="1400" b="1"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2444842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369342" y="1562100"/>
            <a:ext cx="9679577" cy="347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smtClean="0">
                <a:solidFill>
                  <a:schemeClr val="tx1"/>
                </a:solidFill>
                <a:latin typeface="Century Gothic" panose="020B0502020202020204" pitchFamily="34" charset="0"/>
              </a:rPr>
              <a:t>End of the lesson </a:t>
            </a:r>
          </a:p>
          <a:p>
            <a:pPr algn="ctr"/>
            <a:r>
              <a:rPr lang="en-US" sz="4000" b="1" dirty="0" smtClean="0">
                <a:solidFill>
                  <a:schemeClr val="tx1"/>
                </a:solidFill>
                <a:latin typeface="Century Gothic" panose="020B0502020202020204" pitchFamily="34" charset="0"/>
              </a:rPr>
              <a:t>Thank </a:t>
            </a:r>
            <a:r>
              <a:rPr lang="en-US" sz="4000" b="1" dirty="0">
                <a:solidFill>
                  <a:schemeClr val="tx1"/>
                </a:solidFill>
                <a:latin typeface="Century Gothic" panose="020B0502020202020204" pitchFamily="34" charset="0"/>
              </a:rPr>
              <a:t>you for  your perseverance </a:t>
            </a:r>
            <a:endParaRPr lang="en-US" sz="4000" b="1" dirty="0" smtClean="0">
              <a:solidFill>
                <a:schemeClr val="tx1"/>
              </a:solidFill>
              <a:latin typeface="Century Gothic" panose="020B0502020202020204" pitchFamily="34" charset="0"/>
            </a:endParaRPr>
          </a:p>
          <a:p>
            <a:pPr algn="ctr"/>
            <a:r>
              <a:rPr lang="en-US" sz="4000" b="1" dirty="0" smtClean="0">
                <a:solidFill>
                  <a:schemeClr val="tx1"/>
                </a:solidFill>
                <a:latin typeface="Century Gothic" panose="020B0502020202020204" pitchFamily="34" charset="0"/>
              </a:rPr>
              <a:t>and </a:t>
            </a:r>
            <a:r>
              <a:rPr lang="en-US" sz="4000" b="1" dirty="0">
                <a:solidFill>
                  <a:schemeClr val="tx1"/>
                </a:solidFill>
                <a:latin typeface="Century Gothic" panose="020B0502020202020204" pitchFamily="34" charset="0"/>
              </a:rPr>
              <a:t>hard work</a:t>
            </a:r>
          </a:p>
        </p:txBody>
      </p:sp>
      <p:sp>
        <p:nvSpPr>
          <p:cNvPr id="4" name="TextBox 3">
            <a:extLst>
              <a:ext uri="{FF2B5EF4-FFF2-40B4-BE49-F238E27FC236}">
                <a16:creationId xmlns="" xmlns:a16="http://schemas.microsoft.com/office/drawing/2014/main" id="{1C597E4E-8C5C-4AA1-9716-197B00329E25}"/>
              </a:ext>
            </a:extLst>
          </p:cNvPr>
          <p:cNvSpPr txBox="1"/>
          <p:nvPr/>
        </p:nvSpPr>
        <p:spPr>
          <a:xfrm>
            <a:off x="1451197" y="6495230"/>
            <a:ext cx="3346271" cy="307777"/>
          </a:xfrm>
          <a:prstGeom prst="rect">
            <a:avLst/>
          </a:prstGeom>
          <a:noFill/>
        </p:spPr>
        <p:txBody>
          <a:bodyPr wrap="square" rtlCol="0">
            <a:spAutoFit/>
          </a:bodyPr>
          <a:lstStyle/>
          <a:p>
            <a:r>
              <a:rPr lang="en-GB" sz="1400" b="1" dirty="0" smtClean="0">
                <a:effectLst>
                  <a:outerShdw blurRad="38100" dist="38100" dir="2700000" algn="tl">
                    <a:srgbClr val="000000">
                      <a:alpha val="43137"/>
                    </a:srgbClr>
                  </a:outerShdw>
                </a:effectLst>
                <a:latin typeface="+mj-lt"/>
                <a:cs typeface="Sultan bold" pitchFamily="2" charset="-78"/>
              </a:rPr>
              <a:t>ENG201 – unit 2. L.2.5 Study &amp; writing skills</a:t>
            </a:r>
            <a:endParaRPr lang="en-GB" sz="1400" b="1"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328369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2680</TotalTime>
  <Words>607</Words>
  <Application>Microsoft Office PowerPoint</Application>
  <PresentationFormat>Widescreen</PresentationFormat>
  <Paragraphs>59</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Sultan bold</vt:lpstr>
      <vt:lpstr>Office Theme</vt:lpstr>
      <vt:lpstr>Eng.201  New Language Leader   Grade 11    First Semester                                             Unit2 Travel L.2.5 Study and writing skills     (pages 24-25)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Admin</cp:lastModifiedBy>
  <cp:revision>313</cp:revision>
  <dcterms:created xsi:type="dcterms:W3CDTF">2020-03-04T10:47:58Z</dcterms:created>
  <dcterms:modified xsi:type="dcterms:W3CDTF">2020-11-02T19:54:57Z</dcterms:modified>
</cp:coreProperties>
</file>