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300" r:id="rId4"/>
    <p:sldId id="307" r:id="rId5"/>
    <p:sldId id="302" r:id="rId6"/>
    <p:sldId id="308" r:id="rId7"/>
    <p:sldId id="293" r:id="rId8"/>
    <p:sldId id="297" r:id="rId9"/>
    <p:sldId id="306" r:id="rId10"/>
    <p:sldId id="309" r:id="rId11"/>
    <p:sldId id="266" r:id="rId12"/>
    <p:sldId id="310" r:id="rId13"/>
    <p:sldId id="312" r:id="rId14"/>
    <p:sldId id="31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F1"/>
    <a:srgbClr val="FAF3B8"/>
    <a:srgbClr val="49D0D7"/>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77" d="100"/>
          <a:sy n="77"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C0E7D-8238-4FD2-B010-204A1BC86D14}"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3179-5FDE-421D-8192-39AA536AE365}" type="slidenum">
              <a:rPr lang="en-US" smtClean="0"/>
              <a:t>‹#›</a:t>
            </a:fld>
            <a:endParaRPr lang="en-US"/>
          </a:p>
        </p:txBody>
      </p:sp>
    </p:spTree>
    <p:extLst>
      <p:ext uri="{BB962C8B-B14F-4D97-AF65-F5344CB8AC3E}">
        <p14:creationId xmlns:p14="http://schemas.microsoft.com/office/powerpoint/2010/main" val="114565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kern="1200" dirty="0" smtClean="0">
                <a:solidFill>
                  <a:schemeClr val="tx1"/>
                </a:solidFill>
                <a:effectLst/>
                <a:latin typeface="Century Gothic" panose="020B0502020202090204" pitchFamily="34" charset="0"/>
                <a:ea typeface="+mn-ea"/>
                <a:cs typeface="+mn-cs"/>
              </a:rPr>
              <a:t>Dear Students, </a:t>
            </a:r>
          </a:p>
          <a:p>
            <a:pPr algn="l"/>
            <a:r>
              <a:rPr lang="en-GB" sz="1200" b="0" i="0" kern="1200" dirty="0" smtClean="0">
                <a:solidFill>
                  <a:schemeClr val="tx1"/>
                </a:solidFill>
                <a:effectLst/>
                <a:latin typeface="Century Gothic" panose="020B0502020202090204" pitchFamily="34" charset="0"/>
                <a:ea typeface="+mn-ea"/>
                <a:cs typeface="+mn-cs"/>
              </a:rPr>
              <a:t>Welcome to this presentation.</a:t>
            </a:r>
            <a:endParaRPr lang="en-US" sz="1200" b="0" i="0" kern="1200" dirty="0" smtClean="0">
              <a:solidFill>
                <a:schemeClr val="tx1"/>
              </a:solidFill>
              <a:effectLst/>
              <a:latin typeface="Century Gothic" panose="020B0502020202090204" pitchFamily="34" charset="0"/>
              <a:ea typeface="+mn-ea"/>
              <a:cs typeface="+mn-cs"/>
            </a:endParaRPr>
          </a:p>
          <a:p>
            <a:pPr algn="l"/>
            <a:r>
              <a:rPr lang="en-GB" sz="1200" b="0" i="0" kern="1200" dirty="0" smtClean="0">
                <a:solidFill>
                  <a:schemeClr val="tx1"/>
                </a:solidFill>
                <a:effectLst/>
                <a:latin typeface="Century Gothic" panose="020B0502020202090204" pitchFamily="34" charset="0"/>
                <a:ea typeface="+mn-ea"/>
                <a:cs typeface="+mn-cs"/>
              </a:rPr>
              <a:t>The purpose of my presentation is to cover lesson</a:t>
            </a:r>
            <a:r>
              <a:rPr lang="en-GB" sz="1200" b="0" i="0" kern="1200" baseline="0" dirty="0" smtClean="0">
                <a:solidFill>
                  <a:schemeClr val="tx1"/>
                </a:solidFill>
                <a:effectLst/>
                <a:latin typeface="Century Gothic" panose="020B0502020202090204" pitchFamily="34" charset="0"/>
                <a:ea typeface="+mn-ea"/>
                <a:cs typeface="+mn-cs"/>
              </a:rPr>
              <a:t> 1.1  </a:t>
            </a:r>
            <a:r>
              <a:rPr lang="en-GB" sz="1200" b="0" i="0" kern="1200" dirty="0" smtClean="0">
                <a:solidFill>
                  <a:schemeClr val="tx1"/>
                </a:solidFill>
                <a:effectLst/>
                <a:latin typeface="Century Gothic" panose="020B0502020202090204" pitchFamily="34" charset="0"/>
                <a:ea typeface="+mn-ea"/>
                <a:cs typeface="+mn-cs"/>
              </a:rPr>
              <a:t>Unit 1</a:t>
            </a:r>
            <a:r>
              <a:rPr lang="en-GB" sz="1200" b="0" i="0" kern="1200" baseline="0" dirty="0" smtClean="0">
                <a:solidFill>
                  <a:schemeClr val="tx1"/>
                </a:solidFill>
                <a:effectLst/>
                <a:latin typeface="Century Gothic" panose="020B0502020202090204" pitchFamily="34" charset="0"/>
                <a:ea typeface="+mn-ea"/>
                <a:cs typeface="+mn-cs"/>
              </a:rPr>
              <a:t> </a:t>
            </a:r>
            <a:r>
              <a:rPr lang="en-GB" sz="1200" b="0" i="0" kern="1200" dirty="0" smtClean="0">
                <a:solidFill>
                  <a:schemeClr val="tx1"/>
                </a:solidFill>
                <a:effectLst/>
                <a:latin typeface="Century Gothic" panose="020B0502020202090204" pitchFamily="34" charset="0"/>
                <a:ea typeface="+mn-ea"/>
                <a:cs typeface="+mn-cs"/>
              </a:rPr>
              <a:t>of NEW</a:t>
            </a:r>
            <a:r>
              <a:rPr lang="en-GB" sz="1200" b="0" i="0" kern="1200" baseline="0" dirty="0" smtClean="0">
                <a:solidFill>
                  <a:schemeClr val="tx1"/>
                </a:solidFill>
                <a:effectLst/>
                <a:latin typeface="Century Gothic" panose="020B0502020202090204" pitchFamily="34" charset="0"/>
                <a:ea typeface="+mn-ea"/>
                <a:cs typeface="+mn-cs"/>
              </a:rPr>
              <a:t> LANGUAGE LEADER  2 </a:t>
            </a:r>
          </a:p>
          <a:p>
            <a:endParaRPr lang="en-US" dirty="0"/>
          </a:p>
        </p:txBody>
      </p:sp>
      <p:sp>
        <p:nvSpPr>
          <p:cNvPr id="4" name="Slide Number Placeholder 3"/>
          <p:cNvSpPr>
            <a:spLocks noGrp="1"/>
          </p:cNvSpPr>
          <p:nvPr>
            <p:ph type="sldNum" sz="quarter" idx="10"/>
          </p:nvPr>
        </p:nvSpPr>
        <p:spPr/>
        <p:txBody>
          <a:bodyPr/>
          <a:lstStyle/>
          <a:p>
            <a:fld id="{3AE53179-5FDE-421D-8192-39AA536AE365}" type="slidenum">
              <a:rPr lang="en-US" smtClean="0"/>
              <a:t>1</a:t>
            </a:fld>
            <a:endParaRPr lang="en-US"/>
          </a:p>
        </p:txBody>
      </p:sp>
    </p:spTree>
    <p:extLst>
      <p:ext uri="{BB962C8B-B14F-4D97-AF65-F5344CB8AC3E}">
        <p14:creationId xmlns:p14="http://schemas.microsoft.com/office/powerpoint/2010/main" val="58162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53179-5FDE-421D-8192-39AA536AE365}" type="slidenum">
              <a:rPr lang="en-US" smtClean="0"/>
              <a:t>2</a:t>
            </a:fld>
            <a:endParaRPr lang="en-US"/>
          </a:p>
        </p:txBody>
      </p:sp>
    </p:spTree>
    <p:extLst>
      <p:ext uri="{BB962C8B-B14F-4D97-AF65-F5344CB8AC3E}">
        <p14:creationId xmlns:p14="http://schemas.microsoft.com/office/powerpoint/2010/main" val="299328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2960" y="1489165"/>
            <a:ext cx="10528663" cy="5029200"/>
          </a:xfrm>
          <a:solidFill>
            <a:schemeClr val="accent1">
              <a:lumMod val="40000"/>
              <a:lumOff val="60000"/>
            </a:schemeClr>
          </a:solidFill>
          <a:ln>
            <a:solidFill>
              <a:schemeClr val="accent4">
                <a:lumMod val="50000"/>
              </a:schemeClr>
            </a:solidFill>
          </a:ln>
        </p:spPr>
        <p:txBody>
          <a:bodyPr anchor="ctr">
            <a:noAutofit/>
          </a:bodyPr>
          <a:lstStyle/>
          <a:p>
            <a:r>
              <a:rPr lang="en-US" sz="4000" b="1" dirty="0" smtClean="0">
                <a:solidFill>
                  <a:srgbClr val="C00000"/>
                </a:solidFill>
                <a:latin typeface="Century Gothic" panose="020B0502020202090204" pitchFamily="34" charset="0"/>
              </a:rPr>
              <a:t>Eng.201</a:t>
            </a:r>
            <a:r>
              <a:rPr lang="en-US" sz="4000" b="1" dirty="0" smtClean="0">
                <a:latin typeface="Century Gothic" panose="020B0502020202090204" pitchFamily="34" charset="0"/>
              </a:rPr>
              <a:t/>
            </a:r>
            <a:br>
              <a:rPr lang="en-US" sz="4000" b="1" dirty="0" smtClean="0">
                <a:latin typeface="Century Gothic" panose="020B0502020202090204" pitchFamily="34" charset="0"/>
              </a:rPr>
            </a:br>
            <a:r>
              <a:rPr lang="en-US" sz="4000" b="1" dirty="0" smtClean="0">
                <a:latin typeface="Century Gothic" panose="020B0502020202090204" pitchFamily="34" charset="0"/>
              </a:rPr>
              <a:t> </a:t>
            </a:r>
            <a:r>
              <a:rPr lang="en-US" sz="4000" b="1" dirty="0" smtClean="0">
                <a:solidFill>
                  <a:schemeClr val="accent5">
                    <a:lumMod val="50000"/>
                  </a:schemeClr>
                </a:solidFill>
                <a:latin typeface="Century Gothic" panose="020B0502020202090204" pitchFamily="34" charset="0"/>
              </a:rPr>
              <a:t>New Language Leader</a:t>
            </a:r>
            <a:r>
              <a:rPr lang="en-US" sz="3600" b="1" dirty="0" smtClean="0">
                <a:latin typeface="Century Gothic" panose="020B0502020202090204" pitchFamily="34" charset="0"/>
              </a:rPr>
              <a:t/>
            </a:r>
            <a:br>
              <a:rPr lang="en-US" sz="3600" b="1" dirty="0" smtClean="0">
                <a:latin typeface="Century Gothic" panose="020B0502020202090204" pitchFamily="34" charset="0"/>
              </a:rPr>
            </a:br>
            <a:r>
              <a:rPr lang="en-US" sz="3600" b="1" dirty="0" smtClean="0">
                <a:solidFill>
                  <a:srgbClr val="C00000"/>
                </a:solidFill>
                <a:latin typeface="Century Gothic" panose="020B0502020202090204" pitchFamily="34" charset="0"/>
              </a:rPr>
              <a:t>Grade 11   </a:t>
            </a:r>
            <a:br>
              <a:rPr lang="en-US" sz="3600" b="1" dirty="0" smtClean="0">
                <a:solidFill>
                  <a:srgbClr val="C00000"/>
                </a:solidFill>
                <a:latin typeface="Century Gothic" panose="020B0502020202090204" pitchFamily="34" charset="0"/>
              </a:rPr>
            </a:br>
            <a:r>
              <a:rPr lang="en-US" sz="3600" b="1" dirty="0" smtClean="0">
                <a:solidFill>
                  <a:schemeClr val="accent5">
                    <a:lumMod val="50000"/>
                  </a:schemeClr>
                </a:solidFill>
                <a:latin typeface="Century Gothic" panose="020B0502020202090204" pitchFamily="34" charset="0"/>
              </a:rPr>
              <a:t>First Semester                                          </a:t>
            </a:r>
            <a:r>
              <a:rPr lang="en-US" sz="3600" b="1" dirty="0" smtClean="0">
                <a:solidFill>
                  <a:srgbClr val="C00000"/>
                </a:solidFill>
                <a:latin typeface="Century Gothic" panose="020B0502020202090204" pitchFamily="34" charset="0"/>
              </a:rPr>
              <a:t/>
            </a:r>
            <a:br>
              <a:rPr lang="en-US" sz="3600" b="1" dirty="0" smtClean="0">
                <a:solidFill>
                  <a:srgbClr val="C00000"/>
                </a:solidFill>
                <a:latin typeface="Century Gothic" panose="020B0502020202090204" pitchFamily="34" charset="0"/>
              </a:rPr>
            </a:br>
            <a:r>
              <a:rPr lang="en-US" sz="3600" b="1" dirty="0" smtClean="0">
                <a:solidFill>
                  <a:srgbClr val="C00000"/>
                </a:solidFill>
                <a:latin typeface="Century Gothic" panose="020B0502020202090204" pitchFamily="34" charset="0"/>
              </a:rPr>
              <a:t>   </a:t>
            </a:r>
            <a:r>
              <a:rPr lang="fr-FR" sz="3200" b="1" dirty="0" smtClean="0">
                <a:solidFill>
                  <a:schemeClr val="accent5">
                    <a:lumMod val="50000"/>
                  </a:schemeClr>
                </a:solidFill>
                <a:latin typeface="Century Gothic" panose="020B0502020202090204" pitchFamily="34" charset="0"/>
              </a:rPr>
              <a:t>Unit1</a:t>
            </a:r>
            <a:r>
              <a:rPr lang="fr-FR" sz="2800" b="1" dirty="0" smtClean="0">
                <a:solidFill>
                  <a:schemeClr val="accent5">
                    <a:lumMod val="50000"/>
                  </a:schemeClr>
                </a:solidFill>
                <a:latin typeface="Century Gothic" panose="020B0502020202090204" pitchFamily="34" charset="0"/>
              </a:rPr>
              <a:t> </a:t>
            </a:r>
            <a:r>
              <a:rPr lang="fr-FR" sz="3200" b="1" dirty="0" smtClean="0">
                <a:solidFill>
                  <a:schemeClr val="accent5">
                    <a:lumMod val="50000"/>
                  </a:schemeClr>
                </a:solidFill>
                <a:latin typeface="Century Gothic" panose="020B0502020202090204" pitchFamily="34" charset="0"/>
              </a:rPr>
              <a:t>– </a:t>
            </a:r>
            <a:r>
              <a:rPr lang="en-US" sz="3600" b="1" dirty="0" smtClean="0">
                <a:solidFill>
                  <a:schemeClr val="accent5">
                    <a:lumMod val="50000"/>
                  </a:schemeClr>
                </a:solidFill>
                <a:latin typeface="Century Gothic" panose="020B0502020202090204" pitchFamily="34" charset="0"/>
              </a:rPr>
              <a:t> </a:t>
            </a:r>
            <a:r>
              <a:rPr lang="en-US" sz="3600" b="1" dirty="0">
                <a:solidFill>
                  <a:srgbClr val="C00000"/>
                </a:solidFill>
                <a:latin typeface="Century Gothic" panose="020B0502020202090204" pitchFamily="34" charset="0"/>
              </a:rPr>
              <a:t>T</a:t>
            </a:r>
            <a:r>
              <a:rPr lang="en-US" sz="3600" b="1" dirty="0" smtClean="0">
                <a:solidFill>
                  <a:srgbClr val="C00000"/>
                </a:solidFill>
                <a:latin typeface="Century Gothic" panose="020B0502020202090204" pitchFamily="34" charset="0"/>
              </a:rPr>
              <a:t>ravel </a:t>
            </a:r>
            <a:r>
              <a:rPr lang="fr-FR" sz="3600" b="1" dirty="0" smtClean="0">
                <a:solidFill>
                  <a:srgbClr val="C00000"/>
                </a:solidFill>
                <a:latin typeface="Century Gothic" panose="020B0502020202090204" pitchFamily="34" charset="0"/>
              </a:rPr>
              <a:t/>
            </a:r>
            <a:br>
              <a:rPr lang="fr-FR" sz="3600" b="1" dirty="0" smtClean="0">
                <a:solidFill>
                  <a:srgbClr val="C00000"/>
                </a:solidFill>
                <a:latin typeface="Century Gothic" panose="020B0502020202090204" pitchFamily="34" charset="0"/>
              </a:rPr>
            </a:br>
            <a:r>
              <a:rPr lang="fr-FR" sz="3200" b="1" dirty="0" err="1" smtClean="0">
                <a:solidFill>
                  <a:schemeClr val="accent5">
                    <a:lumMod val="50000"/>
                  </a:schemeClr>
                </a:solidFill>
                <a:latin typeface="Century Gothic" panose="020B0502020202090204" pitchFamily="34" charset="0"/>
              </a:rPr>
              <a:t>Lesson</a:t>
            </a:r>
            <a:r>
              <a:rPr lang="fr-FR" sz="3200" b="1" dirty="0" smtClean="0">
                <a:solidFill>
                  <a:schemeClr val="accent5">
                    <a:lumMod val="50000"/>
                  </a:schemeClr>
                </a:solidFill>
                <a:latin typeface="Century Gothic" panose="020B0502020202090204" pitchFamily="34" charset="0"/>
              </a:rPr>
              <a:t> 2.1- </a:t>
            </a:r>
            <a:r>
              <a:rPr lang="fr-FR" sz="3600" b="1" dirty="0" smtClean="0">
                <a:solidFill>
                  <a:srgbClr val="C00000"/>
                </a:solidFill>
                <a:latin typeface="Century Gothic" panose="020B0502020202090204" pitchFamily="34" charset="0"/>
              </a:rPr>
              <a:t>Tourism and Travelling </a:t>
            </a:r>
            <a:br>
              <a:rPr lang="fr-FR" sz="3600" b="1" dirty="0" smtClean="0">
                <a:solidFill>
                  <a:srgbClr val="C00000"/>
                </a:solidFill>
                <a:latin typeface="Century Gothic" panose="020B0502020202090204" pitchFamily="34" charset="0"/>
              </a:rPr>
            </a:br>
            <a:r>
              <a:rPr lang="fr-FR" sz="3200" b="1" dirty="0" smtClean="0">
                <a:solidFill>
                  <a:schemeClr val="accent5">
                    <a:lumMod val="50000"/>
                  </a:schemeClr>
                </a:solidFill>
                <a:latin typeface="Century Gothic" panose="020B0502020202090204" pitchFamily="34" charset="0"/>
              </a:rPr>
              <a:t>(pages 16-17)</a:t>
            </a:r>
            <a:endParaRPr lang="en-US" sz="3200" b="1" dirty="0">
              <a:solidFill>
                <a:schemeClr val="accent5">
                  <a:lumMod val="50000"/>
                </a:schemeClr>
              </a:solidFill>
              <a:latin typeface="Century Gothic" panose="020B0502020202090204" pitchFamily="34" charset="0"/>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12323" y="270515"/>
            <a:ext cx="4457587" cy="791670"/>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Century Gothic" panose="020B0502020202020204" pitchFamily="34" charset="0"/>
              </a:rPr>
              <a:t>Key Answer </a:t>
            </a:r>
          </a:p>
        </p:txBody>
      </p:sp>
      <p:sp>
        <p:nvSpPr>
          <p:cNvPr id="5" name="Rectangle 4"/>
          <p:cNvSpPr/>
          <p:nvPr/>
        </p:nvSpPr>
        <p:spPr>
          <a:xfrm>
            <a:off x="478369" y="1350223"/>
            <a:ext cx="11325497" cy="4770537"/>
          </a:xfrm>
          <a:prstGeom prst="rect">
            <a:avLst/>
          </a:prstGeom>
          <a:solidFill>
            <a:schemeClr val="accent1">
              <a:lumMod val="20000"/>
              <a:lumOff val="80000"/>
            </a:schemeClr>
          </a:solidFill>
        </p:spPr>
        <p:txBody>
          <a:bodyPr wrap="square">
            <a:spAutoFit/>
          </a:bodyPr>
          <a:lstStyle/>
          <a:p>
            <a:endParaRPr lang="en-US" sz="2200" dirty="0">
              <a:latin typeface="Century Gothic" panose="020B0502020202090204" pitchFamily="34" charset="0"/>
            </a:endParaRPr>
          </a:p>
          <a:p>
            <a:r>
              <a:rPr lang="en-US" sz="2200" dirty="0" smtClean="0">
                <a:latin typeface="Century Gothic" panose="020B0502020202090204" pitchFamily="34" charset="0"/>
              </a:rPr>
              <a:t> </a:t>
            </a:r>
            <a:r>
              <a:rPr lang="en-US" sz="2000" dirty="0" smtClean="0">
                <a:latin typeface="Century Gothic" panose="020B0502020202090204" pitchFamily="34" charset="0"/>
              </a:rPr>
              <a:t>1. Bahrain </a:t>
            </a:r>
            <a:r>
              <a:rPr lang="en-US" sz="2000" dirty="0">
                <a:latin typeface="Century Gothic" panose="020B0502020202090204" pitchFamily="34" charset="0"/>
              </a:rPr>
              <a:t>National Museum is </a:t>
            </a:r>
            <a:r>
              <a:rPr lang="en-US" sz="2000" dirty="0" smtClean="0">
                <a:latin typeface="Century Gothic" panose="020B0502020202090204" pitchFamily="34" charset="0"/>
              </a:rPr>
              <a:t>the </a:t>
            </a:r>
            <a:r>
              <a:rPr lang="en-US" sz="2000" dirty="0">
                <a:latin typeface="Century Gothic" panose="020B0502020202090204" pitchFamily="34" charset="0"/>
              </a:rPr>
              <a:t>most popular tourist </a:t>
            </a:r>
            <a:r>
              <a:rPr lang="en-US" sz="2000" b="1" dirty="0">
                <a:solidFill>
                  <a:srgbClr val="FF0000"/>
                </a:solidFill>
                <a:latin typeface="Century Gothic" panose="020B0502020202090204" pitchFamily="34" charset="0"/>
              </a:rPr>
              <a:t>attraction</a:t>
            </a:r>
            <a:r>
              <a:rPr lang="en-US" sz="2000" dirty="0">
                <a:latin typeface="Century Gothic" panose="020B0502020202090204" pitchFamily="34" charset="0"/>
              </a:rPr>
              <a:t> in Bahrain</a:t>
            </a:r>
            <a:r>
              <a:rPr lang="en-US" sz="2000" dirty="0" smtClean="0">
                <a:latin typeface="Century Gothic" panose="020B0502020202090204" pitchFamily="34" charset="0"/>
              </a:rPr>
              <a:t>.</a:t>
            </a:r>
          </a:p>
          <a:p>
            <a:endParaRPr lang="en-US" sz="2000" dirty="0" smtClean="0">
              <a:latin typeface="Century Gothic" panose="020B0502020202090204" pitchFamily="34" charset="0"/>
            </a:endParaRPr>
          </a:p>
          <a:p>
            <a:r>
              <a:rPr lang="en-US" sz="2000" dirty="0" smtClean="0">
                <a:latin typeface="Century Gothic" panose="020B0502020202090204" pitchFamily="34" charset="0"/>
              </a:rPr>
              <a:t> 2. </a:t>
            </a:r>
            <a:r>
              <a:rPr lang="en-US" sz="2000" b="1" dirty="0" smtClean="0">
                <a:solidFill>
                  <a:srgbClr val="FF0000"/>
                </a:solidFill>
                <a:latin typeface="Century Gothic" panose="020B0502020202090204" pitchFamily="34" charset="0"/>
              </a:rPr>
              <a:t>Accommodations</a:t>
            </a:r>
            <a:r>
              <a:rPr lang="en-US" sz="2000" dirty="0" smtClean="0">
                <a:latin typeface="Century Gothic" panose="020B0502020202090204" pitchFamily="34" charset="0"/>
              </a:rPr>
              <a:t> is the </a:t>
            </a:r>
            <a:r>
              <a:rPr lang="en-US" sz="2000" dirty="0">
                <a:latin typeface="Century Gothic" panose="020B0502020202090204" pitchFamily="34" charset="0"/>
              </a:rPr>
              <a:t> </a:t>
            </a:r>
            <a:r>
              <a:rPr lang="en-US" sz="2000" dirty="0" smtClean="0">
                <a:latin typeface="Century Gothic" panose="020B0502020202090204" pitchFamily="34" charset="0"/>
              </a:rPr>
              <a:t>place where you  </a:t>
            </a:r>
            <a:r>
              <a:rPr lang="en-US" sz="2000" dirty="0">
                <a:latin typeface="Century Gothic" panose="020B0502020202090204" pitchFamily="34" charset="0"/>
              </a:rPr>
              <a:t>live or </a:t>
            </a:r>
            <a:r>
              <a:rPr lang="en-US" sz="2000" dirty="0" smtClean="0">
                <a:latin typeface="Century Gothic" panose="020B0502020202090204" pitchFamily="34" charset="0"/>
              </a:rPr>
              <a:t>stay on </a:t>
            </a:r>
            <a:r>
              <a:rPr lang="en-US" sz="2000" dirty="0">
                <a:latin typeface="Century Gothic" panose="020B0502020202090204" pitchFamily="34" charset="0"/>
              </a:rPr>
              <a:t>holiday </a:t>
            </a:r>
            <a:r>
              <a:rPr lang="en-US" sz="2000" dirty="0" smtClean="0">
                <a:latin typeface="Century Gothic" panose="020B0502020202090204" pitchFamily="34" charset="0"/>
              </a:rPr>
              <a:t>or  while studying in another country.</a:t>
            </a:r>
          </a:p>
          <a:p>
            <a:endParaRPr lang="en-US" sz="2000" dirty="0">
              <a:latin typeface="Century Gothic" panose="020B0502020202090204" pitchFamily="34" charset="0"/>
            </a:endParaRPr>
          </a:p>
          <a:p>
            <a:r>
              <a:rPr lang="en-US" sz="2000" dirty="0" smtClean="0">
                <a:latin typeface="Century Gothic" panose="020B0502020202090204" pitchFamily="34" charset="0"/>
              </a:rPr>
              <a:t>3. I am away </a:t>
            </a:r>
            <a:r>
              <a:rPr lang="en-US" sz="2000" dirty="0">
                <a:latin typeface="Century Gothic" panose="020B0502020202090204" pitchFamily="34" charset="0"/>
              </a:rPr>
              <a:t>on a business </a:t>
            </a:r>
            <a:r>
              <a:rPr lang="en-US" sz="2000" b="1" dirty="0" smtClean="0">
                <a:solidFill>
                  <a:srgbClr val="FF0000"/>
                </a:solidFill>
                <a:latin typeface="Century Gothic" panose="020B0502020202090204" pitchFamily="34" charset="0"/>
              </a:rPr>
              <a:t>trip </a:t>
            </a:r>
            <a:r>
              <a:rPr lang="en-US" sz="2000" dirty="0" smtClean="0">
                <a:latin typeface="Century Gothic" panose="020B0502020202090204" pitchFamily="34" charset="0"/>
              </a:rPr>
              <a:t> in London, but Mariam is here on a shopping </a:t>
            </a:r>
            <a:r>
              <a:rPr lang="en-US" sz="2000" b="1" dirty="0" smtClean="0">
                <a:solidFill>
                  <a:srgbClr val="FF0000"/>
                </a:solidFill>
                <a:latin typeface="Century Gothic" panose="020B0502020202090204" pitchFamily="34" charset="0"/>
              </a:rPr>
              <a:t>trip</a:t>
            </a:r>
            <a:r>
              <a:rPr lang="en-US" sz="2000" dirty="0" smtClean="0">
                <a:latin typeface="Century Gothic" panose="020B0502020202090204" pitchFamily="34" charset="0"/>
              </a:rPr>
              <a:t>  because her  wedding is next month. </a:t>
            </a:r>
          </a:p>
          <a:p>
            <a:endParaRPr lang="en-US" sz="2000" dirty="0">
              <a:latin typeface="Century Gothic" panose="020B0502020202090204" pitchFamily="34" charset="0"/>
            </a:endParaRPr>
          </a:p>
          <a:p>
            <a:r>
              <a:rPr lang="en-US" sz="2000" dirty="0" smtClean="0">
                <a:latin typeface="Century Gothic" panose="020B0502020202090204" pitchFamily="34" charset="0"/>
              </a:rPr>
              <a:t>5. If  Ahmad finished school , he would like to study </a:t>
            </a:r>
            <a:r>
              <a:rPr lang="en-US" sz="2000" b="1" dirty="0" smtClean="0">
                <a:solidFill>
                  <a:srgbClr val="FF0000"/>
                </a:solidFill>
                <a:latin typeface="Century Gothic" panose="020B0502020202090204" pitchFamily="34" charset="0"/>
              </a:rPr>
              <a:t>abroad</a:t>
            </a:r>
            <a:r>
              <a:rPr lang="en-US" sz="2000" b="1" dirty="0" smtClean="0">
                <a:latin typeface="Century Gothic" panose="020B0502020202090204" pitchFamily="34" charset="0"/>
              </a:rPr>
              <a:t> </a:t>
            </a:r>
            <a:r>
              <a:rPr lang="en-US" sz="2000" dirty="0" smtClean="0">
                <a:latin typeface="Century Gothic" panose="020B0502020202090204" pitchFamily="34" charset="0"/>
              </a:rPr>
              <a:t> in UK.</a:t>
            </a:r>
          </a:p>
          <a:p>
            <a:endParaRPr lang="en-US" sz="2000" dirty="0">
              <a:latin typeface="Century Gothic" panose="020B0502020202090204" pitchFamily="34" charset="0"/>
            </a:endParaRPr>
          </a:p>
          <a:p>
            <a:r>
              <a:rPr lang="en-US" sz="2000" dirty="0">
                <a:latin typeface="Century Gothic" panose="020B0502020202090204" pitchFamily="34" charset="0"/>
              </a:rPr>
              <a:t>6. </a:t>
            </a:r>
            <a:r>
              <a:rPr lang="en-US" sz="2000" dirty="0" smtClean="0">
                <a:latin typeface="Century Gothic" panose="020B0502020202090204" pitchFamily="34" charset="0"/>
              </a:rPr>
              <a:t>A </a:t>
            </a:r>
            <a:r>
              <a:rPr lang="en-US" sz="2000" dirty="0">
                <a:latin typeface="Century Gothic" panose="020B0502020202090204" pitchFamily="34" charset="0"/>
              </a:rPr>
              <a:t>place </a:t>
            </a:r>
            <a:r>
              <a:rPr lang="en-US" sz="2000" dirty="0" smtClean="0">
                <a:latin typeface="Century Gothic" panose="020B0502020202090204" pitchFamily="34" charset="0"/>
              </a:rPr>
              <a:t>where student  </a:t>
            </a:r>
            <a:r>
              <a:rPr lang="en-US" sz="2000" dirty="0">
                <a:latin typeface="Century Gothic" panose="020B0502020202090204" pitchFamily="34" charset="0"/>
              </a:rPr>
              <a:t>can stay cheaply for  </a:t>
            </a:r>
            <a:r>
              <a:rPr lang="en-US" sz="2000" dirty="0" smtClean="0">
                <a:latin typeface="Century Gothic" panose="020B0502020202090204" pitchFamily="34" charset="0"/>
              </a:rPr>
              <a:t>while they </a:t>
            </a:r>
            <a:r>
              <a:rPr lang="en-US" sz="2000" dirty="0">
                <a:latin typeface="Century Gothic" panose="020B0502020202090204" pitchFamily="34" charset="0"/>
              </a:rPr>
              <a:t>are </a:t>
            </a:r>
            <a:r>
              <a:rPr lang="en-US" sz="2000" dirty="0" smtClean="0">
                <a:latin typeface="Century Gothic" panose="020B0502020202090204" pitchFamily="34" charset="0"/>
              </a:rPr>
              <a:t> studying abroad with </a:t>
            </a:r>
            <a:r>
              <a:rPr lang="en-US" sz="2000" dirty="0">
                <a:latin typeface="Century Gothic" panose="020B0502020202090204" pitchFamily="34" charset="0"/>
              </a:rPr>
              <a:t>shared rooms and sometimes some private rooms </a:t>
            </a:r>
            <a:r>
              <a:rPr lang="en-US" sz="2000" dirty="0" smtClean="0">
                <a:latin typeface="Century Gothic" panose="020B0502020202090204" pitchFamily="34" charset="0"/>
              </a:rPr>
              <a:t>is called student</a:t>
            </a:r>
            <a:r>
              <a:rPr lang="en-US" sz="2000" b="1" dirty="0" smtClean="0">
                <a:latin typeface="Century Gothic" panose="020B0502020202090204" pitchFamily="34" charset="0"/>
              </a:rPr>
              <a:t> </a:t>
            </a:r>
            <a:r>
              <a:rPr lang="en-US" sz="2000" b="1" dirty="0" smtClean="0">
                <a:solidFill>
                  <a:srgbClr val="FF0000"/>
                </a:solidFill>
                <a:latin typeface="Century Gothic" panose="020B0502020202090204" pitchFamily="34" charset="0"/>
              </a:rPr>
              <a:t>hostel</a:t>
            </a:r>
            <a:r>
              <a:rPr lang="en-US" sz="2000" dirty="0" smtClean="0">
                <a:latin typeface="Century Gothic" panose="020B0502020202090204" pitchFamily="34" charset="0"/>
              </a:rPr>
              <a:t>.</a:t>
            </a:r>
            <a:endParaRPr lang="en-US" sz="2000" dirty="0">
              <a:latin typeface="Century Gothic" panose="020B0502020202090204" pitchFamily="34" charset="0"/>
            </a:endParaRPr>
          </a:p>
          <a:p>
            <a:endParaRPr lang="en-US" sz="2000" dirty="0">
              <a:latin typeface="Century Gothic" panose="020B0502020202090204" pitchFamily="34" charset="0"/>
            </a:endParaRPr>
          </a:p>
          <a:p>
            <a:endParaRPr lang="en-US" sz="2000" dirty="0">
              <a:latin typeface="Century Gothic" panose="020B0502020202090204" pitchFamily="34" charset="0"/>
            </a:endParaRPr>
          </a:p>
        </p:txBody>
      </p:sp>
    </p:spTree>
    <p:extLst>
      <p:ext uri="{BB962C8B-B14F-4D97-AF65-F5344CB8AC3E}">
        <p14:creationId xmlns:p14="http://schemas.microsoft.com/office/powerpoint/2010/main" val="376713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9189"/>
            <a:ext cx="1963554" cy="673768"/>
          </a:xfrm>
          <a:prstGeom prst="rect">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ar-BH" sz="3200" b="1" dirty="0" smtClean="0">
                <a:solidFill>
                  <a:schemeClr val="tx1"/>
                </a:solidFill>
                <a:latin typeface="Century Gothic" panose="020B0502020202020204" pitchFamily="34" charset="0"/>
              </a:rPr>
              <a:t>3</a:t>
            </a:r>
            <a:r>
              <a:rPr lang="en-US" sz="3200" b="1" dirty="0" smtClean="0">
                <a:solidFill>
                  <a:schemeClr val="tx1"/>
                </a:solidFill>
                <a:latin typeface="Century Gothic" panose="020B0502020202020204" pitchFamily="34" charset="0"/>
              </a:rPr>
              <a:t>:00</a:t>
            </a:r>
            <a:endParaRPr lang="en-US" sz="3200" b="1" dirty="0">
              <a:solidFill>
                <a:schemeClr val="tx1"/>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94785844"/>
              </p:ext>
            </p:extLst>
          </p:nvPr>
        </p:nvGraphicFramePr>
        <p:xfrm>
          <a:off x="653144" y="2666034"/>
          <a:ext cx="10842169" cy="2743200"/>
        </p:xfrm>
        <a:graphic>
          <a:graphicData uri="http://schemas.openxmlformats.org/drawingml/2006/table">
            <a:tbl>
              <a:tblPr firstRow="1" bandRow="1">
                <a:tableStyleId>{BC89EF96-8CEA-46FF-86C4-4CE0E7609802}</a:tableStyleId>
              </a:tblPr>
              <a:tblGrid>
                <a:gridCol w="382852">
                  <a:extLst>
                    <a:ext uri="{9D8B030D-6E8A-4147-A177-3AD203B41FA5}">
                      <a16:colId xmlns:a16="http://schemas.microsoft.com/office/drawing/2014/main" val="1623064231"/>
                    </a:ext>
                  </a:extLst>
                </a:gridCol>
                <a:gridCol w="9742849">
                  <a:extLst>
                    <a:ext uri="{9D8B030D-6E8A-4147-A177-3AD203B41FA5}">
                      <a16:colId xmlns:a16="http://schemas.microsoft.com/office/drawing/2014/main" val="2234460597"/>
                    </a:ext>
                  </a:extLst>
                </a:gridCol>
                <a:gridCol w="716468">
                  <a:extLst>
                    <a:ext uri="{9D8B030D-6E8A-4147-A177-3AD203B41FA5}">
                      <a16:colId xmlns:a16="http://schemas.microsoft.com/office/drawing/2014/main" val="515183373"/>
                    </a:ext>
                  </a:extLst>
                </a:gridCol>
              </a:tblGrid>
              <a:tr h="370840">
                <a:tc>
                  <a:txBody>
                    <a:bodyPr/>
                    <a:lstStyle/>
                    <a:p>
                      <a:pPr algn="ctr"/>
                      <a:r>
                        <a:rPr lang="en-US" sz="2400" b="1" dirty="0" smtClean="0">
                          <a:latin typeface="Century Gothic" panose="020B0502020202090204" pitchFamily="34" charset="0"/>
                        </a:rPr>
                        <a:t>1</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 Tourism " and " Travel" are</a:t>
                      </a:r>
                      <a:r>
                        <a:rPr lang="en-US" sz="2400" b="1" baseline="0" dirty="0" smtClean="0">
                          <a:latin typeface="Century Gothic" panose="020B0502020202090204" pitchFamily="34" charset="0"/>
                        </a:rPr>
                        <a:t> </a:t>
                      </a:r>
                      <a:r>
                        <a:rPr lang="en-US" sz="2400" b="1" dirty="0" smtClean="0">
                          <a:latin typeface="Century Gothic" panose="020B0502020202090204" pitchFamily="34" charset="0"/>
                        </a:rPr>
                        <a:t>one term with</a:t>
                      </a:r>
                      <a:r>
                        <a:rPr lang="en-US" sz="2400" b="1" baseline="0" dirty="0" smtClean="0">
                          <a:latin typeface="Century Gothic" panose="020B0502020202090204" pitchFamily="34" charset="0"/>
                        </a:rPr>
                        <a:t> the same meaning.</a:t>
                      </a:r>
                      <a:endParaRPr lang="en-US" sz="2400" b="1" dirty="0">
                        <a:latin typeface="Century Gothic" panose="020B0502020202090204" pitchFamily="34" charset="0"/>
                      </a:endParaRPr>
                    </a:p>
                  </a:txBody>
                  <a:tcPr/>
                </a:tc>
                <a:tc>
                  <a:txBody>
                    <a:bodyPr/>
                    <a:lstStyle/>
                    <a:p>
                      <a:pPr algn="l"/>
                      <a:endParaRPr lang="en-US" sz="2000" b="1" dirty="0">
                        <a:latin typeface="Century Gothic" panose="020B0502020202090204" pitchFamily="34" charset="0"/>
                      </a:endParaRPr>
                    </a:p>
                  </a:txBody>
                  <a:tcPr/>
                </a:tc>
                <a:extLst>
                  <a:ext uri="{0D108BD9-81ED-4DB2-BD59-A6C34878D82A}">
                    <a16:rowId xmlns:a16="http://schemas.microsoft.com/office/drawing/2014/main" val="3765248054"/>
                  </a:ext>
                </a:extLst>
              </a:tr>
              <a:tr h="370840">
                <a:tc>
                  <a:txBody>
                    <a:bodyPr/>
                    <a:lstStyle/>
                    <a:p>
                      <a:pPr algn="ctr"/>
                      <a:r>
                        <a:rPr lang="en-US" sz="2400" b="1" dirty="0" smtClean="0">
                          <a:latin typeface="Century Gothic" panose="020B0502020202090204" pitchFamily="34" charset="0"/>
                        </a:rPr>
                        <a:t>2</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Tourists are people who travel for</a:t>
                      </a:r>
                      <a:r>
                        <a:rPr lang="en-US" sz="2400" b="1" baseline="0" dirty="0" smtClean="0">
                          <a:latin typeface="Century Gothic" panose="020B0502020202090204" pitchFamily="34" charset="0"/>
                        </a:rPr>
                        <a:t> leisure and pleasure.</a:t>
                      </a:r>
                      <a:endParaRPr lang="en-US" sz="2400" b="1" dirty="0">
                        <a:latin typeface="Century Gothic" panose="020B0502020202090204" pitchFamily="34" charset="0"/>
                      </a:endParaRPr>
                    </a:p>
                  </a:txBody>
                  <a:tcPr/>
                </a:tc>
                <a:tc>
                  <a:txBody>
                    <a:bodyPr/>
                    <a:lstStyle/>
                    <a:p>
                      <a:pPr algn="l"/>
                      <a:endParaRPr lang="en-US" sz="2000" b="1" dirty="0">
                        <a:latin typeface="Century Gothic" panose="020B0502020202090204" pitchFamily="34" charset="0"/>
                      </a:endParaRPr>
                    </a:p>
                  </a:txBody>
                  <a:tcPr/>
                </a:tc>
                <a:extLst>
                  <a:ext uri="{0D108BD9-81ED-4DB2-BD59-A6C34878D82A}">
                    <a16:rowId xmlns:a16="http://schemas.microsoft.com/office/drawing/2014/main" val="354947928"/>
                  </a:ext>
                </a:extLst>
              </a:tr>
              <a:tr h="370840">
                <a:tc>
                  <a:txBody>
                    <a:bodyPr/>
                    <a:lstStyle/>
                    <a:p>
                      <a:pPr algn="ctr"/>
                      <a:r>
                        <a:rPr lang="en-US" sz="2400" b="1" dirty="0" smtClean="0">
                          <a:latin typeface="Century Gothic" panose="020B0502020202090204" pitchFamily="34" charset="0"/>
                        </a:rPr>
                        <a:t>3</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Tourists</a:t>
                      </a:r>
                      <a:r>
                        <a:rPr lang="en-US" sz="2400" b="1" baseline="0" dirty="0" smtClean="0">
                          <a:latin typeface="Century Gothic" panose="020B0502020202090204" pitchFamily="34" charset="0"/>
                        </a:rPr>
                        <a:t> </a:t>
                      </a:r>
                      <a:r>
                        <a:rPr lang="en-US" sz="2400" b="1" dirty="0" smtClean="0">
                          <a:latin typeface="Century Gothic" panose="020B0502020202090204" pitchFamily="34" charset="0"/>
                        </a:rPr>
                        <a:t>don’t mind staying in a hostel, tent or a vehicle.</a:t>
                      </a:r>
                      <a:endParaRPr lang="en-US" sz="2400" b="1" dirty="0">
                        <a:latin typeface="Century Gothic" panose="020B0502020202090204" pitchFamily="34" charset="0"/>
                      </a:endParaRPr>
                    </a:p>
                  </a:txBody>
                  <a:tcPr/>
                </a:tc>
                <a:tc>
                  <a:txBody>
                    <a:bodyPr/>
                    <a:lstStyle/>
                    <a:p>
                      <a:pPr algn="l"/>
                      <a:endParaRPr lang="en-US" sz="2000" b="1" dirty="0">
                        <a:latin typeface="Century Gothic" panose="020B0502020202090204" pitchFamily="34" charset="0"/>
                      </a:endParaRPr>
                    </a:p>
                  </a:txBody>
                  <a:tcPr/>
                </a:tc>
                <a:extLst>
                  <a:ext uri="{0D108BD9-81ED-4DB2-BD59-A6C34878D82A}">
                    <a16:rowId xmlns:a16="http://schemas.microsoft.com/office/drawing/2014/main" val="3518650016"/>
                  </a:ext>
                </a:extLst>
              </a:tr>
              <a:tr h="370840">
                <a:tc>
                  <a:txBody>
                    <a:bodyPr/>
                    <a:lstStyle/>
                    <a:p>
                      <a:pPr algn="ctr"/>
                      <a:r>
                        <a:rPr lang="en-US" sz="2400" b="1" dirty="0" smtClean="0">
                          <a:latin typeface="Century Gothic" panose="020B0502020202090204" pitchFamily="34" charset="0"/>
                        </a:rPr>
                        <a:t>4</a:t>
                      </a:r>
                    </a:p>
                  </a:txBody>
                  <a:tcPr/>
                </a:tc>
                <a:tc>
                  <a:txBody>
                    <a:bodyPr/>
                    <a:lstStyle/>
                    <a:p>
                      <a:pPr algn="l"/>
                      <a:r>
                        <a:rPr lang="en-US" sz="2400" b="1" dirty="0" smtClean="0">
                          <a:latin typeface="Century Gothic" panose="020B0502020202090204" pitchFamily="34" charset="0"/>
                        </a:rPr>
                        <a:t>Travellers follow</a:t>
                      </a:r>
                      <a:r>
                        <a:rPr lang="en-US" sz="2400" b="1" baseline="0" dirty="0" smtClean="0">
                          <a:latin typeface="Century Gothic" panose="020B0502020202090204" pitchFamily="34" charset="0"/>
                        </a:rPr>
                        <a:t> a scheduled plan to destinations.</a:t>
                      </a:r>
                      <a:endParaRPr lang="en-US" sz="2400" b="1" dirty="0">
                        <a:latin typeface="Century Gothic" panose="020B0502020202090204" pitchFamily="34" charset="0"/>
                      </a:endParaRPr>
                    </a:p>
                  </a:txBody>
                  <a:tcPr/>
                </a:tc>
                <a:tc>
                  <a:txBody>
                    <a:bodyPr/>
                    <a:lstStyle/>
                    <a:p>
                      <a:pPr algn="l"/>
                      <a:endParaRPr lang="en-US" sz="2000" b="1" dirty="0">
                        <a:latin typeface="Century Gothic" panose="020B0502020202090204" pitchFamily="34" charset="0"/>
                      </a:endParaRPr>
                    </a:p>
                  </a:txBody>
                  <a:tcPr/>
                </a:tc>
                <a:extLst>
                  <a:ext uri="{0D108BD9-81ED-4DB2-BD59-A6C34878D82A}">
                    <a16:rowId xmlns:a16="http://schemas.microsoft.com/office/drawing/2014/main" val="22829667"/>
                  </a:ext>
                </a:extLst>
              </a:tr>
              <a:tr h="370840">
                <a:tc>
                  <a:txBody>
                    <a:bodyPr/>
                    <a:lstStyle/>
                    <a:p>
                      <a:pPr algn="ctr"/>
                      <a:r>
                        <a:rPr lang="en-US" sz="2400" b="1" dirty="0" smtClean="0">
                          <a:latin typeface="Century Gothic" panose="020B0502020202090204" pitchFamily="34" charset="0"/>
                        </a:rPr>
                        <a:t>5</a:t>
                      </a:r>
                    </a:p>
                  </a:txBody>
                  <a:tcPr/>
                </a:tc>
                <a:tc>
                  <a:txBody>
                    <a:bodyPr/>
                    <a:lstStyle/>
                    <a:p>
                      <a:pPr algn="l"/>
                      <a:r>
                        <a:rPr lang="en-US" sz="2400" b="1" dirty="0" smtClean="0">
                          <a:latin typeface="Century Gothic" panose="020B0502020202090204" pitchFamily="34" charset="0"/>
                        </a:rPr>
                        <a:t>Travellers spend time with locals </a:t>
                      </a:r>
                      <a:r>
                        <a:rPr lang="en-US" sz="2400" b="1" baseline="0" dirty="0" smtClean="0">
                          <a:latin typeface="Century Gothic" panose="020B0502020202090204" pitchFamily="34" charset="0"/>
                        </a:rPr>
                        <a:t> to </a:t>
                      </a:r>
                      <a:r>
                        <a:rPr lang="en-US" sz="2400" b="1" dirty="0" smtClean="0">
                          <a:latin typeface="Century Gothic" panose="020B0502020202090204" pitchFamily="34" charset="0"/>
                        </a:rPr>
                        <a:t>learn about their culture.</a:t>
                      </a:r>
                      <a:endParaRPr lang="en-US" sz="2400" b="1" dirty="0">
                        <a:latin typeface="Century Gothic" panose="020B0502020202090204" pitchFamily="34" charset="0"/>
                      </a:endParaRPr>
                    </a:p>
                  </a:txBody>
                  <a:tcPr/>
                </a:tc>
                <a:tc>
                  <a:txBody>
                    <a:bodyPr/>
                    <a:lstStyle/>
                    <a:p>
                      <a:pPr algn="l"/>
                      <a:endParaRPr lang="en-US" sz="2000" b="1" dirty="0">
                        <a:latin typeface="Century Gothic" panose="020B0502020202090204" pitchFamily="34" charset="0"/>
                      </a:endParaRPr>
                    </a:p>
                  </a:txBody>
                  <a:tcPr/>
                </a:tc>
                <a:extLst>
                  <a:ext uri="{0D108BD9-81ED-4DB2-BD59-A6C34878D82A}">
                    <a16:rowId xmlns:a16="http://schemas.microsoft.com/office/drawing/2014/main" val="3114969690"/>
                  </a:ext>
                </a:extLst>
              </a:tr>
              <a:tr h="370840">
                <a:tc>
                  <a:txBody>
                    <a:bodyPr/>
                    <a:lstStyle/>
                    <a:p>
                      <a:pPr algn="ctr"/>
                      <a:r>
                        <a:rPr lang="en-US" sz="2400" b="1" dirty="0" smtClean="0">
                          <a:latin typeface="Century Gothic" panose="020B0502020202090204" pitchFamily="34" charset="0"/>
                        </a:rPr>
                        <a:t>6</a:t>
                      </a:r>
                    </a:p>
                  </a:txBody>
                  <a:tcPr/>
                </a:tc>
                <a:tc>
                  <a:txBody>
                    <a:bodyPr/>
                    <a:lstStyle/>
                    <a:p>
                      <a:pPr algn="l"/>
                      <a:r>
                        <a:rPr lang="en-US" sz="2400" b="1" dirty="0" smtClean="0">
                          <a:latin typeface="Century Gothic" panose="020B0502020202090204" pitchFamily="34" charset="0"/>
                        </a:rPr>
                        <a:t>Travellers and tourists</a:t>
                      </a:r>
                      <a:r>
                        <a:rPr lang="en-US" sz="2400" b="1" baseline="0" dirty="0" smtClean="0">
                          <a:latin typeface="Century Gothic" panose="020B0502020202090204" pitchFamily="34" charset="0"/>
                        </a:rPr>
                        <a:t>  use two different visas when travelling. </a:t>
                      </a:r>
                      <a:endParaRPr lang="en-US" sz="2400" b="1" dirty="0">
                        <a:latin typeface="Century Gothic" panose="020B0502020202090204" pitchFamily="34" charset="0"/>
                      </a:endParaRPr>
                    </a:p>
                  </a:txBody>
                  <a:tcPr/>
                </a:tc>
                <a:tc>
                  <a:txBody>
                    <a:bodyPr/>
                    <a:lstStyle/>
                    <a:p>
                      <a:pPr algn="l"/>
                      <a:endParaRPr lang="en-US" sz="2000" b="1" dirty="0">
                        <a:latin typeface="Century Gothic" panose="020B0502020202090204" pitchFamily="34" charset="0"/>
                      </a:endParaRPr>
                    </a:p>
                  </a:txBody>
                  <a:tcPr/>
                </a:tc>
                <a:extLst>
                  <a:ext uri="{0D108BD9-81ED-4DB2-BD59-A6C34878D82A}">
                    <a16:rowId xmlns:a16="http://schemas.microsoft.com/office/drawing/2014/main" val="2501975637"/>
                  </a:ext>
                </a:extLst>
              </a:tr>
            </a:tbl>
          </a:graphicData>
        </a:graphic>
      </p:graphicFrame>
      <p:sp>
        <p:nvSpPr>
          <p:cNvPr id="7" name="Rectangle 6"/>
          <p:cNvSpPr/>
          <p:nvPr/>
        </p:nvSpPr>
        <p:spPr>
          <a:xfrm>
            <a:off x="1562654" y="966227"/>
            <a:ext cx="9632216" cy="1080772"/>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Century Gothic" panose="020B0502020202020204" pitchFamily="34" charset="0"/>
              </a:rPr>
              <a:t>According to the text:</a:t>
            </a:r>
          </a:p>
          <a:p>
            <a:pPr algn="ctr"/>
            <a:r>
              <a:rPr lang="en-US" sz="2400" b="1" dirty="0">
                <a:latin typeface="Century Gothic" panose="020B0502020202020204" pitchFamily="34" charset="0"/>
              </a:rPr>
              <a:t>A</a:t>
            </a:r>
            <a:r>
              <a:rPr lang="en-US" sz="2400" b="1" dirty="0" smtClean="0">
                <a:latin typeface="Century Gothic" panose="020B0502020202020204" pitchFamily="34" charset="0"/>
              </a:rPr>
              <a:t>re these statements  true (T), false(F) or not given (NG)?</a:t>
            </a:r>
          </a:p>
        </p:txBody>
      </p:sp>
    </p:spTree>
    <p:extLst>
      <p:ext uri="{BB962C8B-B14F-4D97-AF65-F5344CB8AC3E}">
        <p14:creationId xmlns:p14="http://schemas.microsoft.com/office/powerpoint/2010/main" val="192398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3687102"/>
              </p:ext>
            </p:extLst>
          </p:nvPr>
        </p:nvGraphicFramePr>
        <p:xfrm>
          <a:off x="653144" y="2378648"/>
          <a:ext cx="10842169" cy="2743200"/>
        </p:xfrm>
        <a:graphic>
          <a:graphicData uri="http://schemas.openxmlformats.org/drawingml/2006/table">
            <a:tbl>
              <a:tblPr firstRow="1" bandRow="1">
                <a:tableStyleId>{BC89EF96-8CEA-46FF-86C4-4CE0E7609802}</a:tableStyleId>
              </a:tblPr>
              <a:tblGrid>
                <a:gridCol w="382852">
                  <a:extLst>
                    <a:ext uri="{9D8B030D-6E8A-4147-A177-3AD203B41FA5}">
                      <a16:colId xmlns:a16="http://schemas.microsoft.com/office/drawing/2014/main" val="1623064231"/>
                    </a:ext>
                  </a:extLst>
                </a:gridCol>
                <a:gridCol w="9742849">
                  <a:extLst>
                    <a:ext uri="{9D8B030D-6E8A-4147-A177-3AD203B41FA5}">
                      <a16:colId xmlns:a16="http://schemas.microsoft.com/office/drawing/2014/main" val="2234460597"/>
                    </a:ext>
                  </a:extLst>
                </a:gridCol>
                <a:gridCol w="716468">
                  <a:extLst>
                    <a:ext uri="{9D8B030D-6E8A-4147-A177-3AD203B41FA5}">
                      <a16:colId xmlns:a16="http://schemas.microsoft.com/office/drawing/2014/main" val="515183373"/>
                    </a:ext>
                  </a:extLst>
                </a:gridCol>
              </a:tblGrid>
              <a:tr h="370840">
                <a:tc>
                  <a:txBody>
                    <a:bodyPr/>
                    <a:lstStyle/>
                    <a:p>
                      <a:pPr algn="ctr"/>
                      <a:r>
                        <a:rPr lang="en-US" sz="2400" b="1" dirty="0" smtClean="0">
                          <a:latin typeface="Century Gothic" panose="020B0502020202090204" pitchFamily="34" charset="0"/>
                        </a:rPr>
                        <a:t>1</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 Tourism " and " Travel" are</a:t>
                      </a:r>
                      <a:r>
                        <a:rPr lang="en-US" sz="2400" b="1" baseline="0" dirty="0" smtClean="0">
                          <a:latin typeface="Century Gothic" panose="020B0502020202090204" pitchFamily="34" charset="0"/>
                        </a:rPr>
                        <a:t> </a:t>
                      </a:r>
                      <a:r>
                        <a:rPr lang="en-US" sz="2400" b="1" dirty="0" smtClean="0">
                          <a:latin typeface="Century Gothic" panose="020B0502020202090204" pitchFamily="34" charset="0"/>
                        </a:rPr>
                        <a:t>one term with</a:t>
                      </a:r>
                      <a:r>
                        <a:rPr lang="en-US" sz="2400" b="1" baseline="0" dirty="0" smtClean="0">
                          <a:latin typeface="Century Gothic" panose="020B0502020202090204" pitchFamily="34" charset="0"/>
                        </a:rPr>
                        <a:t> the same meaning.</a:t>
                      </a:r>
                      <a:endParaRPr lang="en-US" sz="2400" b="1" dirty="0">
                        <a:latin typeface="Century Gothic" panose="020B0502020202090204" pitchFamily="34" charset="0"/>
                      </a:endParaRPr>
                    </a:p>
                  </a:txBody>
                  <a:tcPr/>
                </a:tc>
                <a:tc>
                  <a:txBody>
                    <a:bodyPr/>
                    <a:lstStyle/>
                    <a:p>
                      <a:pPr algn="ctr"/>
                      <a:r>
                        <a:rPr lang="en-US" sz="2000" b="1" baseline="0" dirty="0" smtClean="0">
                          <a:solidFill>
                            <a:srgbClr val="FF0000"/>
                          </a:solidFill>
                          <a:latin typeface="Century Gothic" panose="020B0502020202090204" pitchFamily="34" charset="0"/>
                        </a:rPr>
                        <a:t> F</a:t>
                      </a: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3765248054"/>
                  </a:ext>
                </a:extLst>
              </a:tr>
              <a:tr h="370840">
                <a:tc>
                  <a:txBody>
                    <a:bodyPr/>
                    <a:lstStyle/>
                    <a:p>
                      <a:pPr algn="ctr"/>
                      <a:r>
                        <a:rPr lang="en-US" sz="2400" b="1" dirty="0" smtClean="0">
                          <a:latin typeface="Century Gothic" panose="020B0502020202090204" pitchFamily="34" charset="0"/>
                        </a:rPr>
                        <a:t>2</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Tourists are people who travel for</a:t>
                      </a:r>
                      <a:r>
                        <a:rPr lang="en-US" sz="2400" b="1" baseline="0" dirty="0" smtClean="0">
                          <a:latin typeface="Century Gothic" panose="020B0502020202090204" pitchFamily="34" charset="0"/>
                        </a:rPr>
                        <a:t> leisure and pleasure.</a:t>
                      </a:r>
                      <a:endParaRPr lang="en-US" sz="2400" b="1" dirty="0">
                        <a:latin typeface="Century Gothic" panose="020B0502020202090204" pitchFamily="34" charset="0"/>
                      </a:endParaRPr>
                    </a:p>
                  </a:txBody>
                  <a:tcPr/>
                </a:tc>
                <a:tc>
                  <a:txBody>
                    <a:bodyPr/>
                    <a:lstStyle/>
                    <a:p>
                      <a:pPr algn="ctr"/>
                      <a:r>
                        <a:rPr lang="en-US" sz="2000" b="1" dirty="0" smtClean="0">
                          <a:solidFill>
                            <a:srgbClr val="FF0000"/>
                          </a:solidFill>
                          <a:latin typeface="Century Gothic" panose="020B0502020202090204" pitchFamily="34" charset="0"/>
                        </a:rPr>
                        <a:t>T</a:t>
                      </a: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354947928"/>
                  </a:ext>
                </a:extLst>
              </a:tr>
              <a:tr h="370840">
                <a:tc>
                  <a:txBody>
                    <a:bodyPr/>
                    <a:lstStyle/>
                    <a:p>
                      <a:pPr algn="ctr"/>
                      <a:r>
                        <a:rPr lang="en-US" sz="2400" b="1" dirty="0" smtClean="0">
                          <a:latin typeface="Century Gothic" panose="020B0502020202090204" pitchFamily="34" charset="0"/>
                        </a:rPr>
                        <a:t>3</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Tourists</a:t>
                      </a:r>
                      <a:r>
                        <a:rPr lang="en-US" sz="2400" b="1" baseline="0" dirty="0" smtClean="0">
                          <a:latin typeface="Century Gothic" panose="020B0502020202090204" pitchFamily="34" charset="0"/>
                        </a:rPr>
                        <a:t> </a:t>
                      </a:r>
                      <a:r>
                        <a:rPr lang="en-US" sz="2400" b="1" dirty="0" smtClean="0">
                          <a:latin typeface="Century Gothic" panose="020B0502020202090204" pitchFamily="34" charset="0"/>
                        </a:rPr>
                        <a:t>don’t mind staying in a hostel, tent or a vehicle.</a:t>
                      </a:r>
                      <a:endParaRPr lang="en-US" sz="2400" b="1" dirty="0">
                        <a:latin typeface="Century Gothic" panose="020B0502020202090204" pitchFamily="34" charset="0"/>
                      </a:endParaRPr>
                    </a:p>
                  </a:txBody>
                  <a:tcPr/>
                </a:tc>
                <a:tc>
                  <a:txBody>
                    <a:bodyPr/>
                    <a:lstStyle/>
                    <a:p>
                      <a:pPr algn="ctr"/>
                      <a:r>
                        <a:rPr lang="en-US" sz="2000" b="1" dirty="0" smtClean="0">
                          <a:solidFill>
                            <a:srgbClr val="FF0000"/>
                          </a:solidFill>
                          <a:latin typeface="Century Gothic" panose="020B0502020202090204" pitchFamily="34" charset="0"/>
                        </a:rPr>
                        <a:t>F</a:t>
                      </a: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3518650016"/>
                  </a:ext>
                </a:extLst>
              </a:tr>
              <a:tr h="370840">
                <a:tc>
                  <a:txBody>
                    <a:bodyPr/>
                    <a:lstStyle/>
                    <a:p>
                      <a:pPr algn="ctr"/>
                      <a:r>
                        <a:rPr lang="en-US" sz="2400" b="1" dirty="0" smtClean="0">
                          <a:latin typeface="Century Gothic" panose="020B0502020202090204" pitchFamily="34" charset="0"/>
                        </a:rPr>
                        <a:t>4</a:t>
                      </a:r>
                    </a:p>
                  </a:txBody>
                  <a:tcPr/>
                </a:tc>
                <a:tc>
                  <a:txBody>
                    <a:bodyPr/>
                    <a:lstStyle/>
                    <a:p>
                      <a:pPr algn="l"/>
                      <a:r>
                        <a:rPr lang="en-US" sz="2400" b="1" dirty="0" smtClean="0">
                          <a:latin typeface="Century Gothic" panose="020B0502020202090204" pitchFamily="34" charset="0"/>
                        </a:rPr>
                        <a:t>Travellers follow</a:t>
                      </a:r>
                      <a:r>
                        <a:rPr lang="en-US" sz="2400" b="1" baseline="0" dirty="0" smtClean="0">
                          <a:latin typeface="Century Gothic" panose="020B0502020202090204" pitchFamily="34" charset="0"/>
                        </a:rPr>
                        <a:t> a scheduled plan to destinations.</a:t>
                      </a:r>
                      <a:endParaRPr lang="en-US" sz="2400" b="1" dirty="0">
                        <a:latin typeface="Century Gothic" panose="020B0502020202090204" pitchFamily="34" charset="0"/>
                      </a:endParaRPr>
                    </a:p>
                  </a:txBody>
                  <a:tcPr/>
                </a:tc>
                <a:tc>
                  <a:txBody>
                    <a:bodyPr/>
                    <a:lstStyle/>
                    <a:p>
                      <a:pPr algn="ctr"/>
                      <a:r>
                        <a:rPr lang="en-US" sz="2000" b="1" dirty="0" smtClean="0">
                          <a:solidFill>
                            <a:srgbClr val="FF0000"/>
                          </a:solidFill>
                          <a:latin typeface="Century Gothic" panose="020B0502020202090204" pitchFamily="34" charset="0"/>
                        </a:rPr>
                        <a:t>F</a:t>
                      </a: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22829667"/>
                  </a:ext>
                </a:extLst>
              </a:tr>
              <a:tr h="370840">
                <a:tc>
                  <a:txBody>
                    <a:bodyPr/>
                    <a:lstStyle/>
                    <a:p>
                      <a:pPr algn="ctr"/>
                      <a:r>
                        <a:rPr lang="en-US" sz="2400" b="1" dirty="0" smtClean="0">
                          <a:latin typeface="Century Gothic" panose="020B0502020202090204" pitchFamily="34" charset="0"/>
                        </a:rPr>
                        <a:t>5</a:t>
                      </a:r>
                    </a:p>
                  </a:txBody>
                  <a:tcPr/>
                </a:tc>
                <a:tc>
                  <a:txBody>
                    <a:bodyPr/>
                    <a:lstStyle/>
                    <a:p>
                      <a:pPr algn="l"/>
                      <a:r>
                        <a:rPr lang="en-US" sz="2400" b="1" dirty="0" smtClean="0">
                          <a:latin typeface="Century Gothic" panose="020B0502020202090204" pitchFamily="34" charset="0"/>
                        </a:rPr>
                        <a:t>Travellers spend time with locals </a:t>
                      </a:r>
                      <a:r>
                        <a:rPr lang="en-US" sz="2400" b="1" baseline="0" dirty="0" smtClean="0">
                          <a:latin typeface="Century Gothic" panose="020B0502020202090204" pitchFamily="34" charset="0"/>
                        </a:rPr>
                        <a:t> to </a:t>
                      </a:r>
                      <a:r>
                        <a:rPr lang="en-US" sz="2400" b="1" dirty="0" smtClean="0">
                          <a:latin typeface="Century Gothic" panose="020B0502020202090204" pitchFamily="34" charset="0"/>
                        </a:rPr>
                        <a:t>learn about their culture.</a:t>
                      </a:r>
                      <a:endParaRPr lang="en-US" sz="2400" b="1" dirty="0">
                        <a:latin typeface="Century Gothic" panose="020B0502020202090204" pitchFamily="34" charset="0"/>
                      </a:endParaRPr>
                    </a:p>
                  </a:txBody>
                  <a:tcPr/>
                </a:tc>
                <a:tc>
                  <a:txBody>
                    <a:bodyPr/>
                    <a:lstStyle/>
                    <a:p>
                      <a:pPr algn="ctr"/>
                      <a:r>
                        <a:rPr lang="en-US" sz="2000" b="1" dirty="0" smtClean="0">
                          <a:solidFill>
                            <a:srgbClr val="FF0000"/>
                          </a:solidFill>
                          <a:latin typeface="Century Gothic" panose="020B0502020202090204" pitchFamily="34" charset="0"/>
                        </a:rPr>
                        <a:t>T</a:t>
                      </a: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3114969690"/>
                  </a:ext>
                </a:extLst>
              </a:tr>
              <a:tr h="370840">
                <a:tc>
                  <a:txBody>
                    <a:bodyPr/>
                    <a:lstStyle/>
                    <a:p>
                      <a:pPr algn="ctr"/>
                      <a:r>
                        <a:rPr lang="en-US" sz="2400" b="1" dirty="0" smtClean="0">
                          <a:latin typeface="Century Gothic" panose="020B0502020202090204" pitchFamily="34" charset="0"/>
                        </a:rPr>
                        <a:t>6</a:t>
                      </a:r>
                    </a:p>
                  </a:txBody>
                  <a:tcPr/>
                </a:tc>
                <a:tc>
                  <a:txBody>
                    <a:bodyPr/>
                    <a:lstStyle/>
                    <a:p>
                      <a:pPr algn="l"/>
                      <a:r>
                        <a:rPr lang="en-US" sz="2400" b="1" dirty="0" smtClean="0">
                          <a:latin typeface="Century Gothic" panose="020B0502020202090204" pitchFamily="34" charset="0"/>
                        </a:rPr>
                        <a:t>Travellers and tourists</a:t>
                      </a:r>
                      <a:r>
                        <a:rPr lang="en-US" sz="2400" b="1" baseline="0" dirty="0" smtClean="0">
                          <a:latin typeface="Century Gothic" panose="020B0502020202090204" pitchFamily="34" charset="0"/>
                        </a:rPr>
                        <a:t>  use two different visas when travelling. </a:t>
                      </a:r>
                      <a:endParaRPr lang="en-US" sz="2400" b="1" dirty="0">
                        <a:latin typeface="Century Gothic" panose="020B0502020202090204" pitchFamily="34" charset="0"/>
                      </a:endParaRPr>
                    </a:p>
                  </a:txBody>
                  <a:tcPr/>
                </a:tc>
                <a:tc>
                  <a:txBody>
                    <a:bodyPr/>
                    <a:lstStyle/>
                    <a:p>
                      <a:pPr algn="ctr"/>
                      <a:r>
                        <a:rPr lang="en-US" sz="2000" b="1" dirty="0" smtClean="0">
                          <a:solidFill>
                            <a:srgbClr val="FF0000"/>
                          </a:solidFill>
                          <a:latin typeface="Century Gothic" panose="020B0502020202090204" pitchFamily="34" charset="0"/>
                        </a:rPr>
                        <a:t>NG</a:t>
                      </a: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2501975637"/>
                  </a:ext>
                </a:extLst>
              </a:tr>
            </a:tbl>
          </a:graphicData>
        </a:graphic>
      </p:graphicFrame>
      <p:sp>
        <p:nvSpPr>
          <p:cNvPr id="7" name="Rectangle 6"/>
          <p:cNvSpPr/>
          <p:nvPr/>
        </p:nvSpPr>
        <p:spPr>
          <a:xfrm>
            <a:off x="4304210" y="425842"/>
            <a:ext cx="3540036" cy="1080772"/>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Century Gothic" panose="020B0502020202020204" pitchFamily="34" charset="0"/>
              </a:rPr>
              <a:t>Key Answer</a:t>
            </a:r>
          </a:p>
        </p:txBody>
      </p:sp>
    </p:spTree>
    <p:extLst>
      <p:ext uri="{BB962C8B-B14F-4D97-AF65-F5344CB8AC3E}">
        <p14:creationId xmlns:p14="http://schemas.microsoft.com/office/powerpoint/2010/main" val="225368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9189"/>
            <a:ext cx="1963554" cy="673768"/>
          </a:xfrm>
          <a:prstGeom prst="rect">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chemeClr val="tx1"/>
                </a:solidFill>
                <a:latin typeface="Century Gothic" panose="020B0502020202020204" pitchFamily="34" charset="0"/>
              </a:rPr>
              <a:t>3:00</a:t>
            </a:r>
            <a:endParaRPr lang="en-US" sz="3200" b="1" dirty="0">
              <a:solidFill>
                <a:schemeClr val="tx1"/>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97064793"/>
              </p:ext>
            </p:extLst>
          </p:nvPr>
        </p:nvGraphicFramePr>
        <p:xfrm>
          <a:off x="1151595" y="2443965"/>
          <a:ext cx="10125701" cy="2560320"/>
        </p:xfrm>
        <a:graphic>
          <a:graphicData uri="http://schemas.openxmlformats.org/drawingml/2006/table">
            <a:tbl>
              <a:tblPr firstRow="1" bandRow="1">
                <a:tableStyleId>{BC89EF96-8CEA-46FF-86C4-4CE0E7609802}</a:tableStyleId>
              </a:tblPr>
              <a:tblGrid>
                <a:gridCol w="382852">
                  <a:extLst>
                    <a:ext uri="{9D8B030D-6E8A-4147-A177-3AD203B41FA5}">
                      <a16:colId xmlns:a16="http://schemas.microsoft.com/office/drawing/2014/main" val="1623064231"/>
                    </a:ext>
                  </a:extLst>
                </a:gridCol>
                <a:gridCol w="9742849">
                  <a:extLst>
                    <a:ext uri="{9D8B030D-6E8A-4147-A177-3AD203B41FA5}">
                      <a16:colId xmlns:a16="http://schemas.microsoft.com/office/drawing/2014/main" val="2234460597"/>
                    </a:ext>
                  </a:extLst>
                </a:gridCol>
              </a:tblGrid>
              <a:tr h="370840">
                <a:tc>
                  <a:txBody>
                    <a:bodyPr/>
                    <a:lstStyle/>
                    <a:p>
                      <a:pPr algn="ctr"/>
                      <a:r>
                        <a:rPr lang="en-US" sz="2400" b="1" dirty="0" smtClean="0">
                          <a:latin typeface="Century Gothic" panose="020B0502020202090204" pitchFamily="34" charset="0"/>
                        </a:rPr>
                        <a:t>1</a:t>
                      </a:r>
                      <a:endParaRPr lang="en-US" sz="2400" b="1" dirty="0">
                        <a:latin typeface="Century Gothic" panose="020B0502020202090204" pitchFamily="34" charset="0"/>
                      </a:endParaRPr>
                    </a:p>
                  </a:txBody>
                  <a:tcPr/>
                </a:tc>
                <a:tc>
                  <a:txBody>
                    <a:bodyPr/>
                    <a:lstStyle/>
                    <a:p>
                      <a:pPr algn="l"/>
                      <a:r>
                        <a:rPr lang="en-US" sz="2400" b="1" baseline="0" dirty="0" smtClean="0">
                          <a:latin typeface="Century Gothic" panose="020B0502020202090204" pitchFamily="34" charset="0"/>
                        </a:rPr>
                        <a:t>Why do </a:t>
                      </a:r>
                      <a:r>
                        <a:rPr lang="en-US" sz="2400" b="1" baseline="0" dirty="0" smtClean="0">
                          <a:latin typeface="Century Gothic" panose="020B0502020202090204" pitchFamily="34" charset="0"/>
                        </a:rPr>
                        <a:t>people travel? </a:t>
                      </a:r>
                      <a:r>
                        <a:rPr lang="en-US" sz="2400" b="1" baseline="0" dirty="0" smtClean="0">
                          <a:latin typeface="Century Gothic" panose="020B0502020202090204" pitchFamily="34" charset="0"/>
                        </a:rPr>
                        <a:t>Give three </a:t>
                      </a:r>
                      <a:r>
                        <a:rPr lang="en-US" sz="2400" b="1" baseline="0" dirty="0" smtClean="0">
                          <a:latin typeface="Century Gothic" panose="020B0502020202090204" pitchFamily="34" charset="0"/>
                        </a:rPr>
                        <a:t>reasons.</a:t>
                      </a:r>
                      <a:endParaRPr lang="en-US" sz="2400" b="1" dirty="0">
                        <a:latin typeface="Century Gothic" panose="020B0502020202090204" pitchFamily="34" charset="0"/>
                      </a:endParaRPr>
                    </a:p>
                  </a:txBody>
                  <a:tcPr/>
                </a:tc>
                <a:extLst>
                  <a:ext uri="{0D108BD9-81ED-4DB2-BD59-A6C34878D82A}">
                    <a16:rowId xmlns:a16="http://schemas.microsoft.com/office/drawing/2014/main" val="3765248054"/>
                  </a:ext>
                </a:extLst>
              </a:tr>
              <a:tr h="370840">
                <a:tc>
                  <a:txBody>
                    <a:bodyPr/>
                    <a:lstStyle/>
                    <a:p>
                      <a:pPr algn="ctr"/>
                      <a:endParaRPr lang="en-US" sz="2400" b="1" dirty="0">
                        <a:latin typeface="Century Gothic" panose="020B0502020202090204" pitchFamily="34" charset="0"/>
                      </a:endParaRPr>
                    </a:p>
                  </a:txBody>
                  <a:tcPr/>
                </a:tc>
                <a:tc>
                  <a:txBody>
                    <a:bodyPr/>
                    <a:lstStyle/>
                    <a:p>
                      <a:pPr algn="l"/>
                      <a:endParaRPr lang="en-US" sz="2400" b="1" dirty="0" smtClean="0">
                        <a:latin typeface="Century Gothic" panose="020B0502020202090204" pitchFamily="34" charset="0"/>
                      </a:endParaRPr>
                    </a:p>
                    <a:p>
                      <a:pPr algn="l"/>
                      <a:endParaRPr lang="en-US" sz="2400" b="1" dirty="0">
                        <a:latin typeface="Century Gothic" panose="020B0502020202090204" pitchFamily="34" charset="0"/>
                      </a:endParaRPr>
                    </a:p>
                    <a:p>
                      <a:pPr algn="l"/>
                      <a:endParaRPr lang="en-US" sz="2400" b="1" dirty="0">
                        <a:latin typeface="Century Gothic" panose="020B0502020202090204" pitchFamily="34" charset="0"/>
                      </a:endParaRPr>
                    </a:p>
                  </a:txBody>
                  <a:tcPr/>
                </a:tc>
                <a:extLst>
                  <a:ext uri="{0D108BD9-81ED-4DB2-BD59-A6C34878D82A}">
                    <a16:rowId xmlns:a16="http://schemas.microsoft.com/office/drawing/2014/main" val="354947928"/>
                  </a:ext>
                </a:extLst>
              </a:tr>
              <a:tr h="370840">
                <a:tc>
                  <a:txBody>
                    <a:bodyPr/>
                    <a:lstStyle/>
                    <a:p>
                      <a:pPr algn="ctr"/>
                      <a:r>
                        <a:rPr lang="en-US" sz="2400" b="1" dirty="0" smtClean="0">
                          <a:latin typeface="Century Gothic" panose="020B0502020202090204" pitchFamily="34" charset="0"/>
                        </a:rPr>
                        <a:t>2</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How</a:t>
                      </a:r>
                      <a:r>
                        <a:rPr lang="en-US" sz="2400" b="1" baseline="0" dirty="0" smtClean="0">
                          <a:latin typeface="Century Gothic" panose="020B0502020202090204" pitchFamily="34" charset="0"/>
                        </a:rPr>
                        <a:t> are </a:t>
                      </a:r>
                      <a:r>
                        <a:rPr lang="en-US" sz="2400" b="1" dirty="0" smtClean="0">
                          <a:latin typeface="Century Gothic" panose="020B0502020202090204" pitchFamily="34" charset="0"/>
                        </a:rPr>
                        <a:t>travellers </a:t>
                      </a:r>
                      <a:r>
                        <a:rPr lang="en-US" sz="2400" b="1" baseline="0" dirty="0" smtClean="0">
                          <a:latin typeface="Century Gothic" panose="020B0502020202090204" pitchFamily="34" charset="0"/>
                        </a:rPr>
                        <a:t> different from t</a:t>
                      </a:r>
                      <a:r>
                        <a:rPr lang="en-US" sz="2400" b="1" dirty="0" smtClean="0">
                          <a:latin typeface="Century Gothic" panose="020B0502020202090204" pitchFamily="34" charset="0"/>
                        </a:rPr>
                        <a:t>ourists</a:t>
                      </a:r>
                      <a:r>
                        <a:rPr lang="en-US" sz="2400" b="1" baseline="0" dirty="0" smtClean="0">
                          <a:latin typeface="Century Gothic" panose="020B0502020202090204" pitchFamily="34" charset="0"/>
                        </a:rPr>
                        <a:t>? Give two </a:t>
                      </a:r>
                      <a:r>
                        <a:rPr lang="en-US" sz="2400" b="1" baseline="0" dirty="0" smtClean="0">
                          <a:latin typeface="Century Gothic" panose="020B0502020202090204" pitchFamily="34" charset="0"/>
                        </a:rPr>
                        <a:t>example.</a:t>
                      </a:r>
                      <a:endParaRPr lang="en-US" sz="2400" b="1" dirty="0">
                        <a:latin typeface="Century Gothic" panose="020B0502020202090204" pitchFamily="34" charset="0"/>
                      </a:endParaRPr>
                    </a:p>
                  </a:txBody>
                  <a:tcPr/>
                </a:tc>
                <a:extLst>
                  <a:ext uri="{0D108BD9-81ED-4DB2-BD59-A6C34878D82A}">
                    <a16:rowId xmlns:a16="http://schemas.microsoft.com/office/drawing/2014/main" val="3518650016"/>
                  </a:ext>
                </a:extLst>
              </a:tr>
              <a:tr h="370840">
                <a:tc>
                  <a:txBody>
                    <a:bodyPr/>
                    <a:lstStyle/>
                    <a:p>
                      <a:pPr algn="ctr"/>
                      <a:endParaRPr lang="en-US" sz="2400" b="1" dirty="0" smtClean="0">
                        <a:latin typeface="Century Gothic" panose="020B0502020202090204" pitchFamily="34" charset="0"/>
                      </a:endParaRPr>
                    </a:p>
                  </a:txBody>
                  <a:tcPr/>
                </a:tc>
                <a:tc>
                  <a:txBody>
                    <a:bodyPr/>
                    <a:lstStyle/>
                    <a:p>
                      <a:pPr algn="l"/>
                      <a:endParaRPr lang="en-US" sz="2400" b="1" dirty="0">
                        <a:latin typeface="Century Gothic" panose="020B0502020202090204" pitchFamily="34" charset="0"/>
                      </a:endParaRPr>
                    </a:p>
                  </a:txBody>
                  <a:tcPr/>
                </a:tc>
                <a:extLst>
                  <a:ext uri="{0D108BD9-81ED-4DB2-BD59-A6C34878D82A}">
                    <a16:rowId xmlns:a16="http://schemas.microsoft.com/office/drawing/2014/main" val="22829667"/>
                  </a:ext>
                </a:extLst>
              </a:tr>
            </a:tbl>
          </a:graphicData>
        </a:graphic>
      </p:graphicFrame>
      <p:sp>
        <p:nvSpPr>
          <p:cNvPr id="7" name="Rectangle 6"/>
          <p:cNvSpPr/>
          <p:nvPr/>
        </p:nvSpPr>
        <p:spPr>
          <a:xfrm>
            <a:off x="2563375" y="1107592"/>
            <a:ext cx="7302139" cy="1080772"/>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Century Gothic" panose="020B0502020202020204" pitchFamily="34" charset="0"/>
              </a:rPr>
              <a:t>Answer </a:t>
            </a:r>
            <a:r>
              <a:rPr lang="en-US" sz="2400" b="1" dirty="0">
                <a:latin typeface="Century Gothic" panose="020B0502020202020204" pitchFamily="34" charset="0"/>
              </a:rPr>
              <a:t>the following questions</a:t>
            </a:r>
          </a:p>
        </p:txBody>
      </p:sp>
    </p:spTree>
    <p:extLst>
      <p:ext uri="{BB962C8B-B14F-4D97-AF65-F5344CB8AC3E}">
        <p14:creationId xmlns:p14="http://schemas.microsoft.com/office/powerpoint/2010/main" val="1731820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1465648"/>
              </p:ext>
            </p:extLst>
          </p:nvPr>
        </p:nvGraphicFramePr>
        <p:xfrm>
          <a:off x="732121" y="1534451"/>
          <a:ext cx="10625009" cy="4389120"/>
        </p:xfrm>
        <a:graphic>
          <a:graphicData uri="http://schemas.openxmlformats.org/drawingml/2006/table">
            <a:tbl>
              <a:tblPr firstRow="1" bandRow="1">
                <a:tableStyleId>{BC89EF96-8CEA-46FF-86C4-4CE0E7609802}</a:tableStyleId>
              </a:tblPr>
              <a:tblGrid>
                <a:gridCol w="401731">
                  <a:extLst>
                    <a:ext uri="{9D8B030D-6E8A-4147-A177-3AD203B41FA5}">
                      <a16:colId xmlns:a16="http://schemas.microsoft.com/office/drawing/2014/main" val="1623064231"/>
                    </a:ext>
                  </a:extLst>
                </a:gridCol>
                <a:gridCol w="10223278">
                  <a:extLst>
                    <a:ext uri="{9D8B030D-6E8A-4147-A177-3AD203B41FA5}">
                      <a16:colId xmlns:a16="http://schemas.microsoft.com/office/drawing/2014/main" val="2234460597"/>
                    </a:ext>
                  </a:extLst>
                </a:gridCol>
              </a:tblGrid>
              <a:tr h="370840">
                <a:tc>
                  <a:txBody>
                    <a:bodyPr/>
                    <a:lstStyle/>
                    <a:p>
                      <a:pPr algn="ctr"/>
                      <a:r>
                        <a:rPr lang="en-US" sz="2400" b="1" dirty="0" smtClean="0">
                          <a:latin typeface="Century Gothic" panose="020B0502020202090204" pitchFamily="34" charset="0"/>
                        </a:rPr>
                        <a:t>1</a:t>
                      </a:r>
                      <a:endParaRPr lang="en-US" sz="2400" b="1" dirty="0">
                        <a:latin typeface="Century Gothic" panose="020B0502020202090204" pitchFamily="34" charset="0"/>
                      </a:endParaRPr>
                    </a:p>
                  </a:txBody>
                  <a:tcPr/>
                </a:tc>
                <a:tc>
                  <a:txBody>
                    <a:bodyPr/>
                    <a:lstStyle/>
                    <a:p>
                      <a:pPr algn="l"/>
                      <a:r>
                        <a:rPr lang="en-US" sz="2400" b="1" baseline="0" dirty="0" smtClean="0">
                          <a:latin typeface="Century Gothic" panose="020B0502020202090204" pitchFamily="34" charset="0"/>
                        </a:rPr>
                        <a:t>Why do </a:t>
                      </a:r>
                      <a:r>
                        <a:rPr lang="en-US" sz="2400" b="1" baseline="0" dirty="0" smtClean="0">
                          <a:latin typeface="Century Gothic" panose="020B0502020202090204" pitchFamily="34" charset="0"/>
                        </a:rPr>
                        <a:t>people travel? </a:t>
                      </a:r>
                      <a:r>
                        <a:rPr lang="en-US" sz="2400" b="1" baseline="0" dirty="0" smtClean="0">
                          <a:latin typeface="Century Gothic" panose="020B0502020202090204" pitchFamily="34" charset="0"/>
                        </a:rPr>
                        <a:t>Give three reasons</a:t>
                      </a:r>
                      <a:endParaRPr lang="en-US" sz="2400" b="1" dirty="0">
                        <a:latin typeface="Century Gothic" panose="020B0502020202090204" pitchFamily="34" charset="0"/>
                      </a:endParaRPr>
                    </a:p>
                  </a:txBody>
                  <a:tcPr/>
                </a:tc>
                <a:extLst>
                  <a:ext uri="{0D108BD9-81ED-4DB2-BD59-A6C34878D82A}">
                    <a16:rowId xmlns:a16="http://schemas.microsoft.com/office/drawing/2014/main" val="3765248054"/>
                  </a:ext>
                </a:extLst>
              </a:tr>
              <a:tr h="370840">
                <a:tc gridSpan="2">
                  <a:txBody>
                    <a:bodyPr/>
                    <a:lstStyle/>
                    <a:p>
                      <a:pPr algn="l"/>
                      <a:r>
                        <a:rPr lang="en-US" sz="2400" b="1" dirty="0" smtClean="0">
                          <a:solidFill>
                            <a:srgbClr val="FF0000"/>
                          </a:solidFill>
                          <a:latin typeface="Century Gothic" panose="020B0502020202090204" pitchFamily="34" charset="0"/>
                        </a:rPr>
                        <a:t>1.People  travel </a:t>
                      </a:r>
                      <a:r>
                        <a:rPr lang="en-US" sz="2400" b="1" baseline="0" dirty="0" smtClean="0">
                          <a:solidFill>
                            <a:srgbClr val="FF0000"/>
                          </a:solidFill>
                          <a:latin typeface="Century Gothic" panose="020B0502020202090204" pitchFamily="34" charset="0"/>
                        </a:rPr>
                        <a:t> for </a:t>
                      </a:r>
                      <a:r>
                        <a:rPr lang="en-US" sz="2400" b="1" dirty="0" smtClean="0">
                          <a:solidFill>
                            <a:srgbClr val="FF0000"/>
                          </a:solidFill>
                          <a:latin typeface="Century Gothic" panose="020B0502020202090204" pitchFamily="34" charset="0"/>
                        </a:rPr>
                        <a:t>work related.</a:t>
                      </a:r>
                    </a:p>
                    <a:p>
                      <a:pPr algn="l"/>
                      <a:r>
                        <a:rPr lang="en-US" sz="2400" b="1" dirty="0" smtClean="0">
                          <a:solidFill>
                            <a:srgbClr val="FF0000"/>
                          </a:solidFill>
                          <a:latin typeface="Century Gothic" panose="020B0502020202090204" pitchFamily="34" charset="0"/>
                        </a:rPr>
                        <a:t>2.People  travel to visit their friends </a:t>
                      </a:r>
                    </a:p>
                    <a:p>
                      <a:pPr algn="l"/>
                      <a:r>
                        <a:rPr lang="en-US" sz="2400" b="1" dirty="0" smtClean="0">
                          <a:solidFill>
                            <a:srgbClr val="FF0000"/>
                          </a:solidFill>
                          <a:latin typeface="Century Gothic" panose="020B0502020202090204" pitchFamily="34" charset="0"/>
                        </a:rPr>
                        <a:t>3.</a:t>
                      </a:r>
                      <a:r>
                        <a:rPr lang="en-US" sz="2400" b="1" baseline="0" dirty="0" smtClean="0">
                          <a:solidFill>
                            <a:srgbClr val="FF0000"/>
                          </a:solidFill>
                          <a:latin typeface="Century Gothic" panose="020B0502020202090204" pitchFamily="34" charset="0"/>
                        </a:rPr>
                        <a:t> People travel for </a:t>
                      </a:r>
                      <a:r>
                        <a:rPr lang="en-US" sz="2400" b="1" dirty="0" smtClean="0">
                          <a:solidFill>
                            <a:srgbClr val="FF0000"/>
                          </a:solidFill>
                          <a:latin typeface="Century Gothic" panose="020B0502020202090204" pitchFamily="34" charset="0"/>
                        </a:rPr>
                        <a:t>facilities in some specific locations like education, healthcare.</a:t>
                      </a:r>
                      <a:endParaRPr lang="en-US" sz="2400" b="1" dirty="0">
                        <a:solidFill>
                          <a:srgbClr val="FF0000"/>
                        </a:solidFill>
                        <a:latin typeface="Century Gothic" panose="020B0502020202090204" pitchFamily="34" charset="0"/>
                      </a:endParaRPr>
                    </a:p>
                  </a:txBody>
                  <a:tcPr/>
                </a:tc>
                <a:tc hMerge="1">
                  <a:txBody>
                    <a:bodyPr/>
                    <a:lstStyle/>
                    <a:p>
                      <a:pPr algn="l"/>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val="354947928"/>
                  </a:ext>
                </a:extLst>
              </a:tr>
              <a:tr h="370840">
                <a:tc>
                  <a:txBody>
                    <a:bodyPr/>
                    <a:lstStyle/>
                    <a:p>
                      <a:pPr algn="ctr"/>
                      <a:r>
                        <a:rPr lang="en-US" sz="2400" b="1" dirty="0" smtClean="0">
                          <a:latin typeface="Century Gothic" panose="020B0502020202090204" pitchFamily="34" charset="0"/>
                        </a:rPr>
                        <a:t>2</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How</a:t>
                      </a:r>
                      <a:r>
                        <a:rPr lang="en-US" sz="2400" b="1" baseline="0" dirty="0" smtClean="0">
                          <a:latin typeface="Century Gothic" panose="020B0502020202090204" pitchFamily="34" charset="0"/>
                        </a:rPr>
                        <a:t> are </a:t>
                      </a:r>
                      <a:r>
                        <a:rPr lang="en-US" sz="2400" b="1" dirty="0" smtClean="0">
                          <a:latin typeface="Century Gothic" panose="020B0502020202090204" pitchFamily="34" charset="0"/>
                        </a:rPr>
                        <a:t>travellers </a:t>
                      </a:r>
                      <a:r>
                        <a:rPr lang="en-US" sz="2400" b="1" baseline="0" dirty="0" smtClean="0">
                          <a:latin typeface="Century Gothic" panose="020B0502020202090204" pitchFamily="34" charset="0"/>
                        </a:rPr>
                        <a:t> different from t</a:t>
                      </a:r>
                      <a:r>
                        <a:rPr lang="en-US" sz="2400" b="1" dirty="0" smtClean="0">
                          <a:latin typeface="Century Gothic" panose="020B0502020202090204" pitchFamily="34" charset="0"/>
                        </a:rPr>
                        <a:t>ourists</a:t>
                      </a:r>
                      <a:r>
                        <a:rPr lang="en-US" sz="2400" b="1" baseline="0" dirty="0" smtClean="0">
                          <a:latin typeface="Century Gothic" panose="020B0502020202090204" pitchFamily="34" charset="0"/>
                        </a:rPr>
                        <a:t>? Give two example</a:t>
                      </a:r>
                      <a:endParaRPr lang="en-US" sz="2400" b="1" dirty="0">
                        <a:latin typeface="Century Gothic" panose="020B0502020202090204" pitchFamily="34" charset="0"/>
                      </a:endParaRPr>
                    </a:p>
                  </a:txBody>
                  <a:tcPr/>
                </a:tc>
                <a:extLst>
                  <a:ext uri="{0D108BD9-81ED-4DB2-BD59-A6C34878D82A}">
                    <a16:rowId xmlns:a16="http://schemas.microsoft.com/office/drawing/2014/main" val="3518650016"/>
                  </a:ext>
                </a:extLst>
              </a:tr>
              <a:tr h="429863">
                <a:tc gridSpan="2">
                  <a:txBody>
                    <a:bodyPr/>
                    <a:lstStyle/>
                    <a:p>
                      <a:pPr algn="l"/>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1.Travellers seek affordable accommodations </a:t>
                      </a:r>
                      <a:r>
                        <a:rPr lang="en-US" sz="2000" b="1" baseline="0"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such as </a:t>
                      </a:r>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 hostels, tents or vehicles. </a:t>
                      </a:r>
                    </a:p>
                    <a:p>
                      <a:pPr algn="l"/>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2.Travellers only packed the important and essentials things such as clothes, food and toiletries. Or </a:t>
                      </a:r>
                    </a:p>
                    <a:p>
                      <a:pPr algn="l"/>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1.Travellers</a:t>
                      </a:r>
                      <a:r>
                        <a:rPr lang="en-US" sz="2000" b="1" baseline="0"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 </a:t>
                      </a:r>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immerse in the local culture, communicate with the locals and spend time with them to learn about their culture. </a:t>
                      </a:r>
                    </a:p>
                    <a:p>
                      <a:pPr algn="l"/>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2. Travellers</a:t>
                      </a:r>
                      <a:r>
                        <a:rPr lang="en-US" sz="2000" b="1" baseline="0"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 </a:t>
                      </a:r>
                      <a:r>
                        <a:rPr lang="en-US" sz="2000" b="1" dirty="0" smtClean="0">
                          <a:solidFill>
                            <a:srgbClr val="FF0000"/>
                          </a:solidFill>
                          <a:latin typeface="Century Gothic" panose="020B0502020202090204" pitchFamily="34" charset="0"/>
                          <a:ea typeface="Calibri" panose="020F0502020204030204" pitchFamily="34" charset="0"/>
                          <a:cs typeface="Arial" panose="020B0604020202020204" pitchFamily="34" charset="0"/>
                        </a:rPr>
                        <a:t>explore the less-travelled areas and locations.</a:t>
                      </a:r>
                      <a:endParaRPr lang="en-US" sz="2000" b="1" dirty="0" smtClean="0">
                        <a:solidFill>
                          <a:srgbClr val="FF0000"/>
                        </a:solidFill>
                        <a:latin typeface="Century Gothic" panose="020B0502020202090204" pitchFamily="34" charset="0"/>
                      </a:endParaRPr>
                    </a:p>
                  </a:txBody>
                  <a:tcPr/>
                </a:tc>
                <a:tc hMerge="1">
                  <a:txBody>
                    <a:bodyPr/>
                    <a:lstStyle/>
                    <a:p>
                      <a:pPr algn="l"/>
                      <a:endParaRPr lang="en-US" sz="2400" b="1" dirty="0">
                        <a:latin typeface="Century Gothic" panose="020B0502020202090204" pitchFamily="34" charset="0"/>
                      </a:endParaRPr>
                    </a:p>
                  </a:txBody>
                  <a:tcPr/>
                </a:tc>
                <a:extLst>
                  <a:ext uri="{0D108BD9-81ED-4DB2-BD59-A6C34878D82A}">
                    <a16:rowId xmlns:a16="http://schemas.microsoft.com/office/drawing/2014/main" val="22829667"/>
                  </a:ext>
                </a:extLst>
              </a:tr>
            </a:tbl>
          </a:graphicData>
        </a:graphic>
      </p:graphicFrame>
      <p:sp>
        <p:nvSpPr>
          <p:cNvPr id="7" name="Rectangle 6"/>
          <p:cNvSpPr/>
          <p:nvPr/>
        </p:nvSpPr>
        <p:spPr>
          <a:xfrm>
            <a:off x="4235420" y="266068"/>
            <a:ext cx="3618413" cy="1080772"/>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latin typeface="Century Gothic" panose="020B0502020202020204" pitchFamily="34" charset="0"/>
              </a:rPr>
              <a:t>Key Answer</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413483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369342" y="1562100"/>
            <a:ext cx="9679577" cy="3479800"/>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atin typeface="Century Gothic" panose="020B0502020202020204" pitchFamily="34" charset="0"/>
              </a:rPr>
              <a:t>End of the lesson </a:t>
            </a:r>
          </a:p>
          <a:p>
            <a:pPr algn="ctr"/>
            <a:r>
              <a:rPr lang="en-US" sz="4000" b="1" dirty="0" smtClean="0">
                <a:latin typeface="Century Gothic" panose="020B0502020202020204" pitchFamily="34" charset="0"/>
              </a:rPr>
              <a:t>Thank </a:t>
            </a:r>
            <a:r>
              <a:rPr lang="en-US" sz="4000" b="1" dirty="0">
                <a:latin typeface="Century Gothic" panose="020B0502020202020204" pitchFamily="34" charset="0"/>
              </a:rPr>
              <a:t>you for  your perseverance </a:t>
            </a:r>
            <a:endParaRPr lang="en-US" sz="4000" b="1" dirty="0" smtClean="0">
              <a:latin typeface="Century Gothic" panose="020B0502020202020204" pitchFamily="34" charset="0"/>
            </a:endParaRPr>
          </a:p>
          <a:p>
            <a:pPr algn="ctr"/>
            <a:r>
              <a:rPr lang="en-US" sz="4000" b="1" dirty="0" smtClean="0">
                <a:latin typeface="Century Gothic" panose="020B0502020202020204" pitchFamily="34" charset="0"/>
              </a:rPr>
              <a:t>and </a:t>
            </a:r>
            <a:r>
              <a:rPr lang="en-US" sz="4000" b="1" dirty="0">
                <a:latin typeface="Century Gothic" panose="020B0502020202020204" pitchFamily="34" charset="0"/>
              </a:rPr>
              <a:t>hard work</a:t>
            </a:r>
          </a:p>
        </p:txBody>
      </p:sp>
    </p:spTree>
    <p:extLst>
      <p:ext uri="{BB962C8B-B14F-4D97-AF65-F5344CB8AC3E}">
        <p14:creationId xmlns:p14="http://schemas.microsoft.com/office/powerpoint/2010/main" val="13385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8721A7-816F-4C99-BE89-D02CB058B1C7}"/>
              </a:ext>
            </a:extLst>
          </p:cNvPr>
          <p:cNvSpPr/>
          <p:nvPr/>
        </p:nvSpPr>
        <p:spPr>
          <a:xfrm>
            <a:off x="802324" y="1380995"/>
            <a:ext cx="2760549" cy="298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tx1"/>
              </a:solidFill>
              <a:effectLst>
                <a:outerShdw blurRad="38100" dist="38100" dir="2700000" algn="tl">
                  <a:srgbClr val="000000">
                    <a:alpha val="43137"/>
                  </a:srgbClr>
                </a:outerShdw>
              </a:effectLst>
            </a:endParaRPr>
          </a:p>
        </p:txBody>
      </p:sp>
      <p:sp>
        <p:nvSpPr>
          <p:cNvPr id="6" name="Rectangle 5"/>
          <p:cNvSpPr/>
          <p:nvPr/>
        </p:nvSpPr>
        <p:spPr>
          <a:xfrm>
            <a:off x="3160794" y="996221"/>
            <a:ext cx="5694219" cy="7695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000" b="1" dirty="0">
                <a:latin typeface="Century Gothic" panose="020B0502020202020204" pitchFamily="34" charset="0"/>
              </a:rPr>
              <a:t>Objectives</a:t>
            </a:r>
            <a:endParaRPr lang="ar-BH" sz="3000" dirty="0">
              <a:latin typeface="Century Gothic" panose="020B0502020202020204" pitchFamily="34" charset="0"/>
            </a:endParaRPr>
          </a:p>
        </p:txBody>
      </p:sp>
      <p:sp>
        <p:nvSpPr>
          <p:cNvPr id="7" name="Content Placeholder 2"/>
          <p:cNvSpPr>
            <a:spLocks noGrp="1"/>
          </p:cNvSpPr>
          <p:nvPr>
            <p:ph idx="1"/>
          </p:nvPr>
        </p:nvSpPr>
        <p:spPr>
          <a:xfrm>
            <a:off x="1077762" y="2150543"/>
            <a:ext cx="9895038" cy="3500845"/>
          </a:xfrm>
          <a:solidFill>
            <a:schemeClr val="accent1">
              <a:lumMod val="20000"/>
              <a:lumOff val="80000"/>
            </a:schemeClr>
          </a:solidFill>
        </p:spPr>
        <p:txBody>
          <a:bodyPr>
            <a:normAutofit/>
          </a:bodyPr>
          <a:lstStyle/>
          <a:p>
            <a:pPr marL="0" indent="0" algn="just" rtl="0">
              <a:buNone/>
            </a:pPr>
            <a:endParaRPr lang="en-US" sz="3000" b="1" dirty="0" smtClean="0">
              <a:solidFill>
                <a:schemeClr val="accent5">
                  <a:lumMod val="50000"/>
                </a:schemeClr>
              </a:solidFill>
              <a:latin typeface="Century Gothic" panose="020B0502020202020204" pitchFamily="34" charset="0"/>
            </a:endParaRPr>
          </a:p>
          <a:p>
            <a:pPr marL="0" indent="0" algn="just" rtl="0">
              <a:buNone/>
            </a:pPr>
            <a:r>
              <a:rPr lang="en-US" sz="3000" b="1" dirty="0" smtClean="0">
                <a:solidFill>
                  <a:schemeClr val="accent5">
                    <a:lumMod val="50000"/>
                  </a:schemeClr>
                </a:solidFill>
                <a:latin typeface="Century Gothic" panose="020B0502020202020204" pitchFamily="34" charset="0"/>
              </a:rPr>
              <a:t>By the end of the </a:t>
            </a:r>
            <a:r>
              <a:rPr lang="en-US" sz="3000" b="1" dirty="0" smtClean="0">
                <a:solidFill>
                  <a:schemeClr val="accent5">
                    <a:lumMod val="50000"/>
                  </a:schemeClr>
                </a:solidFill>
                <a:latin typeface="Century Gothic" panose="020B0502020202020204" pitchFamily="34" charset="0"/>
              </a:rPr>
              <a:t>lesson you </a:t>
            </a:r>
            <a:r>
              <a:rPr lang="en-US" sz="3000" b="1" dirty="0" smtClean="0">
                <a:solidFill>
                  <a:schemeClr val="accent5">
                    <a:lumMod val="50000"/>
                  </a:schemeClr>
                </a:solidFill>
                <a:latin typeface="Century Gothic" panose="020B0502020202020204" pitchFamily="34" charset="0"/>
              </a:rPr>
              <a:t>will be able </a:t>
            </a:r>
            <a:r>
              <a:rPr lang="en-US" sz="3000" b="1" dirty="0" smtClean="0">
                <a:solidFill>
                  <a:schemeClr val="accent5">
                    <a:lumMod val="50000"/>
                  </a:schemeClr>
                </a:solidFill>
                <a:latin typeface="Century Gothic" panose="020B0502020202020204" pitchFamily="34" charset="0"/>
              </a:rPr>
              <a:t>to</a:t>
            </a:r>
            <a:endParaRPr lang="en-US" sz="3000" b="1" dirty="0" smtClean="0">
              <a:solidFill>
                <a:schemeClr val="accent5">
                  <a:lumMod val="50000"/>
                </a:schemeClr>
              </a:solidFill>
              <a:latin typeface="Century Gothic" panose="020B0502020202020204" pitchFamily="34" charset="0"/>
            </a:endParaRPr>
          </a:p>
          <a:p>
            <a:pPr marL="0" indent="0" algn="just" rtl="0">
              <a:buNone/>
            </a:pPr>
            <a:endParaRPr lang="en-US" sz="3000" b="1" dirty="0" smtClean="0">
              <a:solidFill>
                <a:schemeClr val="accent5">
                  <a:lumMod val="50000"/>
                </a:schemeClr>
              </a:solidFill>
              <a:latin typeface="Century Gothic" panose="020B0502020202020204" pitchFamily="34" charset="0"/>
            </a:endParaRPr>
          </a:p>
          <a:p>
            <a:pPr algn="just"/>
            <a:r>
              <a:rPr lang="en-US" sz="3000" b="1" dirty="0" smtClean="0">
                <a:solidFill>
                  <a:schemeClr val="accent5">
                    <a:lumMod val="50000"/>
                  </a:schemeClr>
                </a:solidFill>
                <a:latin typeface="Century Gothic" panose="020B0502020202020204" pitchFamily="34" charset="0"/>
              </a:rPr>
              <a:t>i</a:t>
            </a:r>
            <a:r>
              <a:rPr lang="en-US" sz="3000" b="1" dirty="0" smtClean="0">
                <a:solidFill>
                  <a:schemeClr val="accent5">
                    <a:lumMod val="50000"/>
                  </a:schemeClr>
                </a:solidFill>
                <a:latin typeface="Century Gothic" panose="020B0502020202020204" pitchFamily="34" charset="0"/>
              </a:rPr>
              <a:t>dentify </a:t>
            </a:r>
            <a:r>
              <a:rPr lang="en-US" sz="3000" b="1" dirty="0" smtClean="0">
                <a:solidFill>
                  <a:schemeClr val="accent5">
                    <a:lumMod val="50000"/>
                  </a:schemeClr>
                </a:solidFill>
                <a:latin typeface="Century Gothic" panose="020B0502020202020204" pitchFamily="34" charset="0"/>
              </a:rPr>
              <a:t>vocabulary related to travel.</a:t>
            </a:r>
          </a:p>
          <a:p>
            <a:pPr algn="just"/>
            <a:r>
              <a:rPr lang="en-US" sz="3000" b="1" dirty="0" smtClean="0">
                <a:solidFill>
                  <a:schemeClr val="accent5">
                    <a:lumMod val="50000"/>
                  </a:schemeClr>
                </a:solidFill>
                <a:latin typeface="Century Gothic" panose="020B0502020202020204" pitchFamily="34" charset="0"/>
              </a:rPr>
              <a:t>e</a:t>
            </a:r>
            <a:r>
              <a:rPr lang="en-US" sz="3000" b="1" dirty="0" smtClean="0">
                <a:solidFill>
                  <a:schemeClr val="accent5">
                    <a:lumMod val="50000"/>
                  </a:schemeClr>
                </a:solidFill>
                <a:latin typeface="Century Gothic" panose="020B0502020202020204" pitchFamily="34" charset="0"/>
              </a:rPr>
              <a:t>xtract </a:t>
            </a:r>
            <a:r>
              <a:rPr lang="en-US" sz="3000" b="1" dirty="0">
                <a:solidFill>
                  <a:schemeClr val="accent5">
                    <a:lumMod val="50000"/>
                  </a:schemeClr>
                </a:solidFill>
                <a:latin typeface="Century Gothic" panose="020B0502020202020204" pitchFamily="34" charset="0"/>
              </a:rPr>
              <a:t>specific information from a reading text</a:t>
            </a:r>
            <a:r>
              <a:rPr lang="en-US" sz="3000" b="1" dirty="0" smtClean="0">
                <a:solidFill>
                  <a:schemeClr val="accent5">
                    <a:lumMod val="50000"/>
                  </a:schemeClr>
                </a:solidFill>
                <a:latin typeface="Century Gothic" panose="020B0502020202020204" pitchFamily="34" charset="0"/>
              </a:rPr>
              <a:t>.</a:t>
            </a:r>
            <a:endParaRPr lang="en-US" sz="3000" b="1" dirty="0">
              <a:solidFill>
                <a:schemeClr val="accent5">
                  <a:lumMod val="50000"/>
                </a:schemeClr>
              </a:solidFill>
              <a:latin typeface="Century Gothic" panose="020B0502020202020204" pitchFamily="34" charset="0"/>
            </a:endParaRPr>
          </a:p>
          <a:p>
            <a:pPr marL="0" indent="0" algn="just">
              <a:buNone/>
            </a:pPr>
            <a:endParaRPr lang="en-US" sz="3000" b="1" dirty="0">
              <a:solidFill>
                <a:schemeClr val="accent5">
                  <a:lumMod val="50000"/>
                </a:schemeClr>
              </a:solidFill>
              <a:latin typeface="Century Gothic" panose="020B0502020202020204" pitchFamily="34" charset="0"/>
            </a:endParaRPr>
          </a:p>
          <a:p>
            <a:pPr algn="just" rtl="0"/>
            <a:endParaRPr lang="en-US" sz="3000" b="1" dirty="0" smtClean="0">
              <a:solidFill>
                <a:schemeClr val="accent5">
                  <a:lumMod val="50000"/>
                </a:schemeClr>
              </a:solidFill>
              <a:latin typeface="Century Gothic" panose="020B0502020202020204" pitchFamily="34" charset="0"/>
            </a:endParaRPr>
          </a:p>
          <a:p>
            <a:pPr marL="0" indent="0" algn="just">
              <a:buNone/>
            </a:pPr>
            <a:endParaRPr lang="en-US" sz="3000" b="1" dirty="0" smtClean="0">
              <a:solidFill>
                <a:schemeClr val="accent5">
                  <a:lumMod val="50000"/>
                </a:schemeClr>
              </a:solidFill>
              <a:latin typeface="Century Gothic" panose="020B0502020202020204" pitchFamily="34" charset="0"/>
            </a:endParaRPr>
          </a:p>
          <a:p>
            <a:pPr marL="0" indent="0" algn="just">
              <a:buNone/>
            </a:pPr>
            <a:endParaRPr lang="en-US" sz="3600" b="1" dirty="0" smtClean="0">
              <a:solidFill>
                <a:schemeClr val="accent5">
                  <a:lumMod val="50000"/>
                </a:schemeClr>
              </a:solidFill>
              <a:latin typeface="Century Gothic" panose="020B0502020202020204" pitchFamily="34" charset="0"/>
            </a:endParaRPr>
          </a:p>
          <a:p>
            <a:pPr marL="0" indent="0" algn="just">
              <a:buNone/>
            </a:pPr>
            <a:endParaRPr lang="en-US" sz="3600" b="1" dirty="0">
              <a:solidFill>
                <a:schemeClr val="accent5">
                  <a:lumMod val="50000"/>
                </a:schemeClr>
              </a:solidFill>
              <a:latin typeface="Century Gothic" panose="020B0502020202020204" pitchFamily="34" charset="0"/>
            </a:endParaRPr>
          </a:p>
          <a:p>
            <a:pPr marL="0" indent="0" algn="just">
              <a:buNone/>
            </a:pPr>
            <a:endParaRPr lang="en-US" sz="3600" b="1" dirty="0">
              <a:solidFill>
                <a:schemeClr val="accent5">
                  <a:lumMod val="50000"/>
                </a:schemeClr>
              </a:solidFill>
              <a:latin typeface="Century Gothic" panose="020B0502020202020204" pitchFamily="34" charset="0"/>
            </a:endParaRPr>
          </a:p>
          <a:p>
            <a:pPr algn="just"/>
            <a:endParaRPr lang="en-US" sz="3600" b="1" dirty="0" smtClean="0">
              <a:solidFill>
                <a:schemeClr val="accent5">
                  <a:lumMod val="50000"/>
                </a:schemeClr>
              </a:solidFill>
              <a:latin typeface="Century Gothic" panose="020B0502020202020204" pitchFamily="34" charset="0"/>
            </a:endParaRPr>
          </a:p>
          <a:p>
            <a:pPr marL="0" indent="0" algn="just" rtl="0">
              <a:buNone/>
            </a:pPr>
            <a:endParaRPr lang="en-US" sz="3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7633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4122303" y="330828"/>
            <a:ext cx="3511973" cy="616575"/>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3200" b="1" dirty="0" smtClean="0">
              <a:latin typeface="Century Gothic" panose="020B0502020202020204" pitchFamily="34" charset="0"/>
            </a:endParaRPr>
          </a:p>
          <a:p>
            <a:pPr algn="ctr"/>
            <a:r>
              <a:rPr lang="en-US" sz="2400" b="1" dirty="0" smtClean="0">
                <a:latin typeface="Century Gothic" panose="020B0502020202020204" pitchFamily="34" charset="0"/>
              </a:rPr>
              <a:t>Introduction </a:t>
            </a:r>
          </a:p>
          <a:p>
            <a:pPr algn="ctr"/>
            <a:endParaRPr lang="ar-BH" sz="3200" dirty="0">
              <a:latin typeface="Century Gothic" panose="020B0502020202020204" pitchFamily="34" charset="0"/>
            </a:endParaRPr>
          </a:p>
        </p:txBody>
      </p:sp>
      <p:sp>
        <p:nvSpPr>
          <p:cNvPr id="8" name="Rectangle 7"/>
          <p:cNvSpPr/>
          <p:nvPr/>
        </p:nvSpPr>
        <p:spPr>
          <a:xfrm>
            <a:off x="750250" y="3444472"/>
            <a:ext cx="10613648" cy="2036520"/>
          </a:xfrm>
          <a:prstGeom prst="rect">
            <a:avLst/>
          </a:prstGeom>
          <a:solidFill>
            <a:schemeClr val="accent1">
              <a:lumMod val="75000"/>
            </a:schemeClr>
          </a:solidFill>
        </p:spPr>
        <p:txBody>
          <a:bodyPr wrap="square">
            <a:spAutoFit/>
          </a:bodyPr>
          <a:lstStyle/>
          <a:p>
            <a:pPr algn="just">
              <a:lnSpc>
                <a:spcPct val="107000"/>
              </a:lnSpc>
              <a:spcAft>
                <a:spcPts val="800"/>
              </a:spcAft>
            </a:pPr>
            <a:r>
              <a:rPr lang="en-US" sz="24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Everyone  of us  enjoys travelling and would like to travel  when ever it is possible. Traveling brings </a:t>
            </a:r>
            <a:r>
              <a:rPr lang="en-US" sz="2400" b="1" dirty="0">
                <a:solidFill>
                  <a:schemeClr val="bg1"/>
                </a:solidFill>
                <a:latin typeface="Century Gothic" panose="020B0502020202090204" pitchFamily="34" charset="0"/>
                <a:ea typeface="Times New Roman" panose="02020603050405020304" pitchFamily="18" charset="0"/>
                <a:cs typeface="Arial" panose="020B0604020202020204" pitchFamily="34" charset="0"/>
              </a:rPr>
              <a:t>lots </a:t>
            </a:r>
            <a:r>
              <a:rPr lang="en-US" sz="24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of fun and benefits because  it can change us  </a:t>
            </a:r>
            <a:r>
              <a:rPr lang="en-US" sz="2400" b="1" dirty="0">
                <a:solidFill>
                  <a:schemeClr val="bg1"/>
                </a:solidFill>
                <a:latin typeface="Century Gothic" panose="020B0502020202090204" pitchFamily="34" charset="0"/>
                <a:ea typeface="Times New Roman" panose="02020603050405020304" pitchFamily="18" charset="0"/>
                <a:cs typeface="Arial" panose="020B0604020202020204" pitchFamily="34" charset="0"/>
              </a:rPr>
              <a:t>physically and </a:t>
            </a:r>
            <a:r>
              <a:rPr lang="en-US" sz="24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psychologically. But </a:t>
            </a:r>
            <a:r>
              <a:rPr lang="en-US" sz="2400" b="1" dirty="0">
                <a:solidFill>
                  <a:schemeClr val="bg1"/>
                </a:solidFill>
                <a:latin typeface="Century Gothic" panose="020B0502020202090204" pitchFamily="34" charset="0"/>
                <a:ea typeface="Times New Roman" panose="02020603050405020304" pitchFamily="18" charset="0"/>
                <a:cs typeface="Arial" panose="020B0604020202020204" pitchFamily="34" charset="0"/>
              </a:rPr>
              <a:t> </a:t>
            </a:r>
            <a:r>
              <a:rPr lang="en-US" sz="24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what's </a:t>
            </a:r>
            <a:r>
              <a:rPr lang="en-US" sz="2400" b="1" dirty="0">
                <a:solidFill>
                  <a:schemeClr val="bg1"/>
                </a:solidFill>
                <a:latin typeface="Century Gothic" panose="020B0502020202090204" pitchFamily="34" charset="0"/>
                <a:ea typeface="Times New Roman" panose="02020603050405020304" pitchFamily="18" charset="0"/>
                <a:cs typeface="Arial" panose="020B0604020202020204" pitchFamily="34" charset="0"/>
              </a:rPr>
              <a:t>all this </a:t>
            </a:r>
            <a:r>
              <a:rPr lang="en-US" sz="24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fuss about how </a:t>
            </a:r>
            <a:r>
              <a:rPr lang="en-US" sz="2400" b="1" dirty="0">
                <a:solidFill>
                  <a:schemeClr val="bg1"/>
                </a:solidFill>
                <a:latin typeface="Century Gothic" panose="020B0502020202090204" pitchFamily="34" charset="0"/>
                <a:ea typeface="Times New Roman" panose="02020603050405020304" pitchFamily="18" charset="0"/>
                <a:cs typeface="Arial" panose="020B0604020202020204" pitchFamily="34" charset="0"/>
              </a:rPr>
              <a:t>important it is to </a:t>
            </a:r>
            <a:r>
              <a:rPr lang="en-US" sz="24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travel? Why do people travel and love travelling this much</a:t>
            </a:r>
            <a:r>
              <a:rPr lang="en-US" sz="2000" b="1" dirty="0" smtClean="0">
                <a:solidFill>
                  <a:schemeClr val="bg1"/>
                </a:solidFill>
                <a:latin typeface="Century Gothic" panose="020B0502020202090204" pitchFamily="34" charset="0"/>
                <a:ea typeface="Times New Roman" panose="02020603050405020304" pitchFamily="18" charset="0"/>
                <a:cs typeface="Arial" panose="020B0604020202020204" pitchFamily="34" charset="0"/>
              </a:rPr>
              <a:t>?  </a:t>
            </a:r>
            <a:endParaRPr lang="en-US" sz="2000" b="1" dirty="0">
              <a:solidFill>
                <a:schemeClr val="bg1"/>
              </a:solidFill>
              <a:latin typeface="Century Gothic" panose="020B0502020202090204" pitchFamily="34" charset="0"/>
              <a:ea typeface="Times New Roman" panose="02020603050405020304" pitchFamily="18" charset="0"/>
              <a:cs typeface="Arial" panose="020B0604020202020204" pitchFamily="34" charset="0"/>
            </a:endParaRPr>
          </a:p>
        </p:txBody>
      </p:sp>
      <p:pic>
        <p:nvPicPr>
          <p:cNvPr id="6" name="Picture 5" descr="Online Resources for On the Go &lt;strong&gt;Relaxation&lt;/strong&gt; | Belvide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601" y="1677433"/>
            <a:ext cx="2451634" cy="1634423"/>
          </a:xfrm>
          <a:prstGeom prst="rect">
            <a:avLst/>
          </a:prstGeom>
        </p:spPr>
      </p:pic>
      <p:pic>
        <p:nvPicPr>
          <p:cNvPr id="9" name="Picture 8" descr="Free stock photo of adventure, backpack, bo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249" y="1678478"/>
            <a:ext cx="2450152" cy="1632334"/>
          </a:xfrm>
          <a:prstGeom prst="rect">
            <a:avLst/>
          </a:prstGeom>
        </p:spPr>
      </p:pic>
      <p:pic>
        <p:nvPicPr>
          <p:cNvPr id="7" name="Picture 6" descr="List of tourist &lt;strong&gt;attractions&lt;/strong&gt; in the City of Westminster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940" y="1743526"/>
            <a:ext cx="2408122" cy="1567286"/>
          </a:xfrm>
          <a:prstGeom prst="rect">
            <a:avLst/>
          </a:prstGeom>
        </p:spPr>
      </p:pic>
      <p:sp>
        <p:nvSpPr>
          <p:cNvPr id="10" name="Rectangle 9"/>
          <p:cNvSpPr/>
          <p:nvPr/>
        </p:nvSpPr>
        <p:spPr>
          <a:xfrm>
            <a:off x="3580971" y="5613608"/>
            <a:ext cx="4952205" cy="616575"/>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3200" b="1" dirty="0" smtClean="0">
              <a:latin typeface="Century Gothic" panose="020B0502020202020204" pitchFamily="34" charset="0"/>
            </a:endParaRPr>
          </a:p>
          <a:p>
            <a:pPr algn="ctr"/>
            <a:r>
              <a:rPr lang="en-US" sz="2400" b="1" dirty="0" smtClean="0">
                <a:latin typeface="Century Gothic" panose="020B0502020202020204" pitchFamily="34" charset="0"/>
              </a:rPr>
              <a:t>Give some reasons</a:t>
            </a:r>
          </a:p>
          <a:p>
            <a:pPr algn="ctr"/>
            <a:endParaRPr lang="ar-BH" sz="3200" dirty="0">
              <a:latin typeface="Century Gothic" panose="020B0502020202020204" pitchFamily="34" charset="0"/>
            </a:endParaRPr>
          </a:p>
        </p:txBody>
      </p:sp>
      <p:pic>
        <p:nvPicPr>
          <p:cNvPr id="4" name="Picture 3" descr="File:US Navy 080815-N-7540C-148 Project Hope volunteer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5774" y="1661902"/>
            <a:ext cx="2408123" cy="1665483"/>
          </a:xfrm>
          <a:prstGeom prst="rect">
            <a:avLst/>
          </a:prstGeom>
        </p:spPr>
      </p:pic>
    </p:spTree>
    <p:extLst>
      <p:ext uri="{BB962C8B-B14F-4D97-AF65-F5344CB8AC3E}">
        <p14:creationId xmlns:p14="http://schemas.microsoft.com/office/powerpoint/2010/main" val="861004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36735" y="1561780"/>
            <a:ext cx="10410311" cy="4436727"/>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endPar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People travel to…… </a:t>
            </a: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1. Work </a:t>
            </a:r>
            <a:r>
              <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and earn </a:t>
            </a: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money.</a:t>
            </a: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2. Study for qualifications abroad, learn languages and new skills. </a:t>
            </a: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3. Relax and get </a:t>
            </a:r>
            <a:r>
              <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away from </a:t>
            </a: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life. </a:t>
            </a: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4. Explore new places and see </a:t>
            </a:r>
            <a:r>
              <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new </a:t>
            </a: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sights. </a:t>
            </a:r>
            <a:endPar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5. Explore  different culture and meet </a:t>
            </a:r>
            <a:r>
              <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new </a:t>
            </a: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people. </a:t>
            </a:r>
          </a:p>
          <a:p>
            <a:pPr algn="just">
              <a:lnSpc>
                <a:spcPct val="107000"/>
              </a:lnSpc>
              <a:spcAft>
                <a:spcPts val="800"/>
              </a:spcAft>
            </a:pP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6. Do </a:t>
            </a:r>
            <a:r>
              <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voluntary </a:t>
            </a:r>
            <a:r>
              <a:rPr lang="en-US" sz="24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work. </a:t>
            </a:r>
            <a:endParaRPr lang="en-US" sz="2400" b="1" dirty="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200" b="1" dirty="0" smtClean="0">
                <a:solidFill>
                  <a:schemeClr val="tx2">
                    <a:lumMod val="50000"/>
                  </a:schemeClr>
                </a:solidFill>
                <a:latin typeface="Century Gothic" panose="020B0502020202090204" pitchFamily="34" charset="0"/>
                <a:ea typeface="Calibri" panose="020F0502020204030204" pitchFamily="34" charset="0"/>
                <a:cs typeface="Arial" panose="020B0604020202020204" pitchFamily="34" charset="0"/>
              </a:rPr>
              <a:t> </a:t>
            </a:r>
            <a:endParaRPr lang="en-US" sz="2200" b="1" dirty="0">
              <a:solidFill>
                <a:schemeClr val="tx2">
                  <a:lumMod val="50000"/>
                </a:schemeClr>
              </a:solidFill>
              <a:effectLst/>
              <a:latin typeface="Century Gothic" panose="020B0502020202090204" pitchFamily="34" charset="0"/>
              <a:ea typeface="Calibri" panose="020F0502020204030204" pitchFamily="34" charset="0"/>
              <a:cs typeface="Arial" panose="020B0604020202020204" pitchFamily="34" charset="0"/>
            </a:endParaRPr>
          </a:p>
        </p:txBody>
      </p:sp>
      <p:sp>
        <p:nvSpPr>
          <p:cNvPr id="4" name="Rectangle 3"/>
          <p:cNvSpPr/>
          <p:nvPr/>
        </p:nvSpPr>
        <p:spPr>
          <a:xfrm>
            <a:off x="3665787" y="479906"/>
            <a:ext cx="4952205" cy="616575"/>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3200" b="1" dirty="0" smtClean="0">
              <a:latin typeface="Century Gothic" panose="020B0502020202020204" pitchFamily="34" charset="0"/>
            </a:endParaRPr>
          </a:p>
          <a:p>
            <a:pPr algn="ctr"/>
            <a:r>
              <a:rPr lang="en-US" sz="2400" b="1" dirty="0" smtClean="0">
                <a:latin typeface="Century Gothic" panose="020B0502020202020204" pitchFamily="34" charset="0"/>
              </a:rPr>
              <a:t>Some possible answers</a:t>
            </a:r>
          </a:p>
          <a:p>
            <a:pPr algn="ctr"/>
            <a:endParaRPr lang="ar-BH" sz="3200" dirty="0">
              <a:latin typeface="Century Gothic" panose="020B0502020202020204" pitchFamily="34" charset="0"/>
            </a:endParaRPr>
          </a:p>
        </p:txBody>
      </p:sp>
    </p:spTree>
    <p:extLst>
      <p:ext uri="{BB962C8B-B14F-4D97-AF65-F5344CB8AC3E}">
        <p14:creationId xmlns:p14="http://schemas.microsoft.com/office/powerpoint/2010/main" val="3627369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6630" y="1159624"/>
            <a:ext cx="10691947" cy="902400"/>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Century Gothic" panose="020B0502020202020204" pitchFamily="34" charset="0"/>
              </a:rPr>
              <a:t>Put the words in the correct order to make questions  about  travelling?</a:t>
            </a:r>
          </a:p>
        </p:txBody>
      </p:sp>
      <p:sp>
        <p:nvSpPr>
          <p:cNvPr id="6" name="Rectangle 5"/>
          <p:cNvSpPr/>
          <p:nvPr/>
        </p:nvSpPr>
        <p:spPr>
          <a:xfrm>
            <a:off x="128336" y="8937"/>
            <a:ext cx="1963554" cy="673768"/>
          </a:xfrm>
          <a:prstGeom prst="rect">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chemeClr val="tx1"/>
                </a:solidFill>
                <a:latin typeface="Century Gothic" panose="020B0502020202020204" pitchFamily="34" charset="0"/>
              </a:rPr>
              <a:t>04:00</a:t>
            </a:r>
            <a:endParaRPr lang="en-US" sz="3200" b="1" dirty="0">
              <a:solidFill>
                <a:schemeClr val="tx1"/>
              </a:solidFill>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84378112"/>
              </p:ext>
            </p:extLst>
          </p:nvPr>
        </p:nvGraphicFramePr>
        <p:xfrm>
          <a:off x="509450" y="2538944"/>
          <a:ext cx="11286308" cy="3291840"/>
        </p:xfrm>
        <a:graphic>
          <a:graphicData uri="http://schemas.openxmlformats.org/drawingml/2006/table">
            <a:tbl>
              <a:tblPr firstRow="1" bandRow="1">
                <a:tableStyleId>{BC89EF96-8CEA-46FF-86C4-4CE0E7609802}</a:tableStyleId>
              </a:tblPr>
              <a:tblGrid>
                <a:gridCol w="587830">
                  <a:extLst>
                    <a:ext uri="{9D8B030D-6E8A-4147-A177-3AD203B41FA5}">
                      <a16:colId xmlns:a16="http://schemas.microsoft.com/office/drawing/2014/main" val="1623064231"/>
                    </a:ext>
                  </a:extLst>
                </a:gridCol>
                <a:gridCol w="10698478">
                  <a:extLst>
                    <a:ext uri="{9D8B030D-6E8A-4147-A177-3AD203B41FA5}">
                      <a16:colId xmlns:a16="http://schemas.microsoft.com/office/drawing/2014/main" val="2234460597"/>
                    </a:ext>
                  </a:extLst>
                </a:gridCol>
              </a:tblGrid>
              <a:tr h="370840">
                <a:tc>
                  <a:txBody>
                    <a:bodyPr/>
                    <a:lstStyle/>
                    <a:p>
                      <a:pPr algn="ctr"/>
                      <a:r>
                        <a:rPr lang="en-US" sz="2100" b="1" dirty="0" smtClean="0">
                          <a:latin typeface="Century Gothic" panose="020B0502020202090204" pitchFamily="34" charset="0"/>
                        </a:rPr>
                        <a:t>1</a:t>
                      </a:r>
                      <a:endParaRPr lang="en-US" sz="2100" b="1" dirty="0">
                        <a:latin typeface="Century Gothic" panose="020B0502020202090204" pitchFamily="34" charset="0"/>
                      </a:endParaRPr>
                    </a:p>
                  </a:txBody>
                  <a:tcPr/>
                </a:tc>
                <a:tc>
                  <a:txBody>
                    <a:bodyPr/>
                    <a:lstStyle/>
                    <a:p>
                      <a:pPr algn="l"/>
                      <a:r>
                        <a:rPr lang="en-US" sz="2100" b="1" baseline="0" dirty="0" smtClean="0">
                          <a:latin typeface="Century Gothic" panose="020B0502020202090204" pitchFamily="34" charset="0"/>
                        </a:rPr>
                        <a:t> have/ </a:t>
                      </a:r>
                      <a:r>
                        <a:rPr lang="en-US" sz="2100" b="1" baseline="0" dirty="0" smtClean="0">
                          <a:latin typeface="Century Gothic" panose="020B0502020202090204" pitchFamily="34" charset="0"/>
                        </a:rPr>
                        <a:t>the/destination </a:t>
                      </a:r>
                      <a:r>
                        <a:rPr lang="en-US" sz="2100" b="1" baseline="0" dirty="0" smtClean="0">
                          <a:latin typeface="Century Gothic" panose="020B0502020202090204" pitchFamily="34" charset="0"/>
                        </a:rPr>
                        <a:t>/ you / w</a:t>
                      </a:r>
                      <a:r>
                        <a:rPr lang="en-US" sz="2100" b="1" dirty="0" smtClean="0">
                          <a:latin typeface="Century Gothic" panose="020B0502020202090204" pitchFamily="34" charset="0"/>
                        </a:rPr>
                        <a:t>hat</a:t>
                      </a:r>
                      <a:r>
                        <a:rPr lang="en-US" sz="2100" b="1" baseline="0" dirty="0" smtClean="0">
                          <a:latin typeface="Century Gothic" panose="020B0502020202090204" pitchFamily="34" charset="0"/>
                        </a:rPr>
                        <a:t>’s / travelled/ </a:t>
                      </a:r>
                      <a:r>
                        <a:rPr lang="en-US" sz="2100" b="1" baseline="0" dirty="0" smtClean="0">
                          <a:latin typeface="Century Gothic" panose="020B0502020202090204" pitchFamily="34" charset="0"/>
                        </a:rPr>
                        <a:t>furthest/to?</a:t>
                      </a:r>
                      <a:endParaRPr lang="en-US" sz="2100" b="1" dirty="0">
                        <a:latin typeface="Century Gothic" panose="020B0502020202090204" pitchFamily="34" charset="0"/>
                      </a:endParaRPr>
                    </a:p>
                  </a:txBody>
                  <a:tcPr/>
                </a:tc>
                <a:extLst>
                  <a:ext uri="{0D108BD9-81ED-4DB2-BD59-A6C34878D82A}">
                    <a16:rowId xmlns:a16="http://schemas.microsoft.com/office/drawing/2014/main" val="3765248054"/>
                  </a:ext>
                </a:extLst>
              </a:tr>
              <a:tr h="370840">
                <a:tc>
                  <a:txBody>
                    <a:bodyPr/>
                    <a:lstStyle/>
                    <a:p>
                      <a:pPr algn="ctr"/>
                      <a:r>
                        <a:rPr lang="en-US" sz="2100" b="1" dirty="0" smtClean="0">
                          <a:latin typeface="Century Gothic" panose="020B0502020202090204" pitchFamily="34" charset="0"/>
                        </a:rPr>
                        <a:t>2</a:t>
                      </a:r>
                      <a:endParaRPr lang="en-US" sz="2100" b="1" dirty="0">
                        <a:latin typeface="Century Gothic" panose="020B0502020202090204" pitchFamily="34" charset="0"/>
                      </a:endParaRPr>
                    </a:p>
                  </a:txBody>
                  <a:tcPr/>
                </a:tc>
                <a:tc>
                  <a:txBody>
                    <a:bodyPr/>
                    <a:lstStyle/>
                    <a:p>
                      <a:pPr algn="l"/>
                      <a:r>
                        <a:rPr lang="en-US" sz="2100" b="1" dirty="0" smtClean="0">
                          <a:latin typeface="Century Gothic" panose="020B0502020202090204" pitchFamily="34" charset="0"/>
                        </a:rPr>
                        <a:t>ever / you / have /been /abroad/?</a:t>
                      </a:r>
                      <a:endParaRPr lang="en-US" sz="2100" b="1" dirty="0">
                        <a:latin typeface="Century Gothic" panose="020B0502020202090204" pitchFamily="34" charset="0"/>
                      </a:endParaRPr>
                    </a:p>
                  </a:txBody>
                  <a:tcPr/>
                </a:tc>
                <a:extLst>
                  <a:ext uri="{0D108BD9-81ED-4DB2-BD59-A6C34878D82A}">
                    <a16:rowId xmlns:a16="http://schemas.microsoft.com/office/drawing/2014/main" val="354947928"/>
                  </a:ext>
                </a:extLst>
              </a:tr>
              <a:tr h="370840">
                <a:tc>
                  <a:txBody>
                    <a:bodyPr/>
                    <a:lstStyle/>
                    <a:p>
                      <a:pPr algn="ctr"/>
                      <a:r>
                        <a:rPr lang="en-US" sz="2100" b="1" dirty="0" smtClean="0">
                          <a:latin typeface="Century Gothic" panose="020B0502020202090204" pitchFamily="34" charset="0"/>
                        </a:rPr>
                        <a:t>3</a:t>
                      </a:r>
                      <a:endParaRPr lang="en-US" sz="2100" b="1" dirty="0">
                        <a:latin typeface="Century Gothic" panose="020B0502020202090204" pitchFamily="34" charset="0"/>
                      </a:endParaRPr>
                    </a:p>
                  </a:txBody>
                  <a:tcPr/>
                </a:tc>
                <a:tc>
                  <a:txBody>
                    <a:bodyPr/>
                    <a:lstStyle/>
                    <a:p>
                      <a:pPr algn="l"/>
                      <a:r>
                        <a:rPr lang="en-US" sz="2100" b="1" dirty="0" smtClean="0">
                          <a:latin typeface="Century Gothic" panose="020B0502020202090204" pitchFamily="34" charset="0"/>
                        </a:rPr>
                        <a:t>you /ever/ have/on</a:t>
                      </a:r>
                      <a:r>
                        <a:rPr lang="en-US" sz="2100" b="1" baseline="0" dirty="0" smtClean="0">
                          <a:latin typeface="Century Gothic" panose="020B0502020202090204" pitchFamily="34" charset="0"/>
                        </a:rPr>
                        <a:t> /trip /been /a /business /?</a:t>
                      </a:r>
                      <a:endParaRPr lang="en-US" sz="2100" b="1" dirty="0">
                        <a:latin typeface="Century Gothic" panose="020B0502020202090204" pitchFamily="34" charset="0"/>
                      </a:endParaRPr>
                    </a:p>
                  </a:txBody>
                  <a:tcPr/>
                </a:tc>
                <a:extLst>
                  <a:ext uri="{0D108BD9-81ED-4DB2-BD59-A6C34878D82A}">
                    <a16:rowId xmlns:a16="http://schemas.microsoft.com/office/drawing/2014/main" val="3518650016"/>
                  </a:ext>
                </a:extLst>
              </a:tr>
              <a:tr h="370840">
                <a:tc>
                  <a:txBody>
                    <a:bodyPr/>
                    <a:lstStyle/>
                    <a:p>
                      <a:pPr algn="ctr"/>
                      <a:r>
                        <a:rPr lang="en-US" sz="2100" b="1" dirty="0" smtClean="0">
                          <a:latin typeface="Century Gothic" panose="020B0502020202090204" pitchFamily="34" charset="0"/>
                        </a:rPr>
                        <a:t>4</a:t>
                      </a:r>
                    </a:p>
                  </a:txBody>
                  <a:tcPr/>
                </a:tc>
                <a:tc>
                  <a:txBody>
                    <a:bodyPr/>
                    <a:lstStyle/>
                    <a:p>
                      <a:pPr algn="l"/>
                      <a:r>
                        <a:rPr lang="en-US" sz="2100" b="1" baseline="0" dirty="0" smtClean="0">
                          <a:latin typeface="Century Gothic" panose="020B0502020202090204" pitchFamily="34" charset="0"/>
                        </a:rPr>
                        <a:t>you/ like/ package / do/ holidays /where/ is / everything/ for / arranged /you?</a:t>
                      </a:r>
                      <a:endParaRPr lang="en-US" sz="2100" b="1" dirty="0">
                        <a:latin typeface="Century Gothic" panose="020B0502020202090204" pitchFamily="34" charset="0"/>
                      </a:endParaRPr>
                    </a:p>
                  </a:txBody>
                  <a:tcPr/>
                </a:tc>
                <a:extLst>
                  <a:ext uri="{0D108BD9-81ED-4DB2-BD59-A6C34878D82A}">
                    <a16:rowId xmlns:a16="http://schemas.microsoft.com/office/drawing/2014/main" val="22829667"/>
                  </a:ext>
                </a:extLst>
              </a:tr>
              <a:tr h="370840">
                <a:tc>
                  <a:txBody>
                    <a:bodyPr/>
                    <a:lstStyle/>
                    <a:p>
                      <a:pPr algn="ctr"/>
                      <a:r>
                        <a:rPr lang="en-US" sz="2100" b="1" dirty="0" smtClean="0">
                          <a:latin typeface="Century Gothic" panose="020B0502020202090204" pitchFamily="34" charset="0"/>
                        </a:rPr>
                        <a:t>5</a:t>
                      </a:r>
                    </a:p>
                  </a:txBody>
                  <a:tcPr/>
                </a:tc>
                <a:tc>
                  <a:txBody>
                    <a:bodyPr/>
                    <a:lstStyle/>
                    <a:p>
                      <a:pPr algn="l"/>
                      <a:r>
                        <a:rPr lang="en-US" sz="2100" b="1" dirty="0" smtClean="0">
                          <a:latin typeface="Century Gothic" panose="020B0502020202090204" pitchFamily="34" charset="0"/>
                        </a:rPr>
                        <a:t>you/</a:t>
                      </a:r>
                      <a:r>
                        <a:rPr lang="en-US" sz="2100" b="1" baseline="0" dirty="0" smtClean="0">
                          <a:latin typeface="Century Gothic" panose="020B0502020202090204" pitchFamily="34" charset="0"/>
                        </a:rPr>
                        <a:t> did /</a:t>
                      </a:r>
                      <a:r>
                        <a:rPr lang="en-US" sz="2100" b="1" dirty="0" smtClean="0">
                          <a:latin typeface="Century Gothic" panose="020B0502020202090204" pitchFamily="34" charset="0"/>
                        </a:rPr>
                        <a:t>go</a:t>
                      </a:r>
                      <a:r>
                        <a:rPr lang="en-US" sz="2100" b="1" smtClean="0">
                          <a:latin typeface="Century Gothic" panose="020B0502020202090204" pitchFamily="34" charset="0"/>
                        </a:rPr>
                        <a:t>/</a:t>
                      </a:r>
                      <a:r>
                        <a:rPr lang="en-US" sz="2100" b="1" baseline="0" smtClean="0">
                          <a:latin typeface="Century Gothic" panose="020B0502020202090204" pitchFamily="34" charset="0"/>
                        </a:rPr>
                        <a:t> where/t</a:t>
                      </a:r>
                      <a:r>
                        <a:rPr lang="en-US" sz="2100" b="1" smtClean="0">
                          <a:latin typeface="Century Gothic" panose="020B0502020202090204" pitchFamily="34" charset="0"/>
                        </a:rPr>
                        <a:t>o</a:t>
                      </a:r>
                      <a:r>
                        <a:rPr lang="en-US" sz="2100" b="1" dirty="0" smtClean="0">
                          <a:latin typeface="Century Gothic" panose="020B0502020202090204" pitchFamily="34" charset="0"/>
                        </a:rPr>
                        <a:t>?</a:t>
                      </a:r>
                      <a:endParaRPr lang="en-US" sz="2100" b="1" dirty="0">
                        <a:latin typeface="Century Gothic" panose="020B0502020202090204" pitchFamily="34" charset="0"/>
                      </a:endParaRPr>
                    </a:p>
                  </a:txBody>
                  <a:tcPr/>
                </a:tc>
                <a:extLst>
                  <a:ext uri="{0D108BD9-81ED-4DB2-BD59-A6C34878D82A}">
                    <a16:rowId xmlns:a16="http://schemas.microsoft.com/office/drawing/2014/main" val="2966938587"/>
                  </a:ext>
                </a:extLst>
              </a:tr>
              <a:tr h="370840">
                <a:tc>
                  <a:txBody>
                    <a:bodyPr/>
                    <a:lstStyle/>
                    <a:p>
                      <a:pPr algn="ctr"/>
                      <a:r>
                        <a:rPr lang="en-US" sz="2100" b="1" dirty="0" smtClean="0">
                          <a:latin typeface="Century Gothic" panose="020B0502020202090204" pitchFamily="34" charset="0"/>
                        </a:rPr>
                        <a:t>6</a:t>
                      </a:r>
                    </a:p>
                  </a:txBody>
                  <a:tcPr/>
                </a:tc>
                <a:tc>
                  <a:txBody>
                    <a:bodyPr/>
                    <a:lstStyle/>
                    <a:p>
                      <a:pPr algn="l"/>
                      <a:r>
                        <a:rPr lang="en-US" sz="2100" b="1" dirty="0" smtClean="0">
                          <a:latin typeface="Century Gothic" panose="020B0502020202090204" pitchFamily="34" charset="0"/>
                        </a:rPr>
                        <a:t>What/ the/</a:t>
                      </a:r>
                      <a:r>
                        <a:rPr lang="en-US" sz="2100" b="1" baseline="0" dirty="0" smtClean="0">
                          <a:latin typeface="Century Gothic" panose="020B0502020202090204" pitchFamily="34" charset="0"/>
                        </a:rPr>
                        <a:t> </a:t>
                      </a:r>
                      <a:r>
                        <a:rPr lang="en-US" sz="2100" b="1" dirty="0" smtClean="0">
                          <a:latin typeface="Century Gothic" panose="020B0502020202090204" pitchFamily="34" charset="0"/>
                        </a:rPr>
                        <a:t> journey/</a:t>
                      </a:r>
                      <a:r>
                        <a:rPr lang="en-US" sz="2100" b="1" baseline="0" dirty="0" smtClean="0">
                          <a:latin typeface="Century Gothic" panose="020B0502020202090204" pitchFamily="34" charset="0"/>
                        </a:rPr>
                        <a:t> is  /</a:t>
                      </a:r>
                      <a:r>
                        <a:rPr lang="en-US" sz="2100" b="1" dirty="0" smtClean="0">
                          <a:latin typeface="Century Gothic" panose="020B0502020202090204" pitchFamily="34" charset="0"/>
                        </a:rPr>
                        <a:t>you/ longest/ have / </a:t>
                      </a:r>
                      <a:r>
                        <a:rPr lang="en-US" sz="2100" b="1" dirty="0" smtClean="0">
                          <a:latin typeface="Century Gothic" panose="020B0502020202090204" pitchFamily="34" charset="0"/>
                        </a:rPr>
                        <a:t>to</a:t>
                      </a:r>
                      <a:r>
                        <a:rPr lang="en-US" sz="2100" b="1" baseline="0" dirty="0" smtClean="0">
                          <a:latin typeface="Century Gothic" panose="020B0502020202090204" pitchFamily="34" charset="0"/>
                        </a:rPr>
                        <a:t> </a:t>
                      </a:r>
                      <a:r>
                        <a:rPr lang="en-US" sz="2100" b="1" dirty="0" smtClean="0">
                          <a:latin typeface="Century Gothic" panose="020B0502020202090204" pitchFamily="34" charset="0"/>
                        </a:rPr>
                        <a:t>/</a:t>
                      </a:r>
                      <a:r>
                        <a:rPr lang="en-US" sz="2100" b="1" baseline="0" dirty="0" smtClean="0">
                          <a:latin typeface="Century Gothic" panose="020B0502020202090204" pitchFamily="34" charset="0"/>
                        </a:rPr>
                        <a:t> </a:t>
                      </a:r>
                      <a:r>
                        <a:rPr lang="en-US" sz="2100" b="1" dirty="0" smtClean="0">
                          <a:latin typeface="Century Gothic" panose="020B0502020202090204" pitchFamily="34" charset="0"/>
                        </a:rPr>
                        <a:t>been/?</a:t>
                      </a:r>
                      <a:endParaRPr lang="en-US" sz="2100" b="1" dirty="0">
                        <a:latin typeface="Century Gothic" panose="020B0502020202090204" pitchFamily="34" charset="0"/>
                      </a:endParaRPr>
                    </a:p>
                  </a:txBody>
                  <a:tcPr/>
                </a:tc>
                <a:extLst>
                  <a:ext uri="{0D108BD9-81ED-4DB2-BD59-A6C34878D82A}">
                    <a16:rowId xmlns:a16="http://schemas.microsoft.com/office/drawing/2014/main" val="3084848911"/>
                  </a:ext>
                </a:extLst>
              </a:tr>
              <a:tr h="370840">
                <a:tc>
                  <a:txBody>
                    <a:bodyPr/>
                    <a:lstStyle/>
                    <a:p>
                      <a:pPr algn="ctr"/>
                      <a:r>
                        <a:rPr lang="en-US" sz="2100" b="1" dirty="0" smtClean="0">
                          <a:latin typeface="Century Gothic" panose="020B0502020202090204" pitchFamily="34" charset="0"/>
                        </a:rPr>
                        <a:t>7</a:t>
                      </a:r>
                    </a:p>
                  </a:txBody>
                  <a:tcPr/>
                </a:tc>
                <a:tc>
                  <a:txBody>
                    <a:bodyPr/>
                    <a:lstStyle/>
                    <a:p>
                      <a:pPr algn="l"/>
                      <a:r>
                        <a:rPr lang="en-US" sz="2100" b="1" baseline="0" dirty="0" smtClean="0">
                          <a:latin typeface="Century Gothic" panose="020B0502020202090204" pitchFamily="34" charset="0"/>
                        </a:rPr>
                        <a:t> are</a:t>
                      </a:r>
                      <a:r>
                        <a:rPr lang="en-US" sz="2100" b="1" dirty="0" smtClean="0">
                          <a:latin typeface="Century Gothic" panose="020B0502020202090204" pitchFamily="34" charset="0"/>
                        </a:rPr>
                        <a:t> /the</a:t>
                      </a:r>
                      <a:r>
                        <a:rPr lang="en-US" sz="2100" b="1" baseline="0" dirty="0" smtClean="0">
                          <a:latin typeface="Century Gothic" panose="020B0502020202090204" pitchFamily="34" charset="0"/>
                        </a:rPr>
                        <a:t>/ what</a:t>
                      </a:r>
                      <a:r>
                        <a:rPr lang="en-US" sz="2100" b="1" dirty="0" smtClean="0">
                          <a:latin typeface="Century Gothic" panose="020B0502020202090204" pitchFamily="34" charset="0"/>
                        </a:rPr>
                        <a:t> / for  / popular/ most / destinations </a:t>
                      </a:r>
                      <a:r>
                        <a:rPr lang="en-US" sz="2100" b="1" baseline="0" dirty="0" smtClean="0">
                          <a:latin typeface="Century Gothic" panose="020B0502020202090204" pitchFamily="34" charset="0"/>
                        </a:rPr>
                        <a:t>/ Bahrainis?</a:t>
                      </a:r>
                      <a:endParaRPr lang="en-US" sz="2100" b="1" dirty="0">
                        <a:latin typeface="Century Gothic" panose="020B0502020202090204" pitchFamily="34" charset="0"/>
                      </a:endParaRPr>
                    </a:p>
                  </a:txBody>
                  <a:tcPr/>
                </a:tc>
                <a:extLst>
                  <a:ext uri="{0D108BD9-81ED-4DB2-BD59-A6C34878D82A}">
                    <a16:rowId xmlns:a16="http://schemas.microsoft.com/office/drawing/2014/main" val="130398904"/>
                  </a:ext>
                </a:extLst>
              </a:tr>
              <a:tr h="370840">
                <a:tc>
                  <a:txBody>
                    <a:bodyPr/>
                    <a:lstStyle/>
                    <a:p>
                      <a:pPr algn="ctr"/>
                      <a:r>
                        <a:rPr lang="en-US" sz="2100" b="1" dirty="0" smtClean="0">
                          <a:latin typeface="Century Gothic" panose="020B0502020202090204" pitchFamily="34" charset="0"/>
                        </a:rPr>
                        <a:t>8</a:t>
                      </a:r>
                    </a:p>
                  </a:txBody>
                  <a:tcPr/>
                </a:tc>
                <a:tc>
                  <a:txBody>
                    <a:bodyPr/>
                    <a:lstStyle/>
                    <a:p>
                      <a:pPr algn="l"/>
                      <a:r>
                        <a:rPr lang="en-US" sz="2100" b="1" baseline="0" dirty="0" smtClean="0">
                          <a:latin typeface="Century Gothic" panose="020B0502020202090204" pitchFamily="34" charset="0"/>
                        </a:rPr>
                        <a:t> t</a:t>
                      </a:r>
                      <a:r>
                        <a:rPr lang="en-US" sz="2100" b="1" dirty="0" smtClean="0">
                          <a:latin typeface="Century Gothic" panose="020B0502020202090204" pitchFamily="34" charset="0"/>
                        </a:rPr>
                        <a:t>hink/ you / </a:t>
                      </a:r>
                      <a:r>
                        <a:rPr lang="en-US" sz="2100" b="1" dirty="0" smtClean="0">
                          <a:latin typeface="Century Gothic" panose="020B0502020202090204" pitchFamily="34" charset="0"/>
                        </a:rPr>
                        <a:t>do/ the </a:t>
                      </a:r>
                      <a:r>
                        <a:rPr lang="en-US" sz="2100" b="1" dirty="0" smtClean="0">
                          <a:latin typeface="Century Gothic" panose="020B0502020202090204" pitchFamily="34" charset="0"/>
                        </a:rPr>
                        <a:t>/ </a:t>
                      </a:r>
                      <a:r>
                        <a:rPr lang="en-US" sz="2100" b="1" baseline="0" dirty="0" smtClean="0">
                          <a:latin typeface="Century Gothic" panose="020B0502020202090204" pitchFamily="34" charset="0"/>
                        </a:rPr>
                        <a:t>travel </a:t>
                      </a:r>
                      <a:r>
                        <a:rPr lang="en-US" sz="2100" b="1" baseline="0" dirty="0" smtClean="0">
                          <a:latin typeface="Century Gothic" panose="020B0502020202090204" pitchFamily="34" charset="0"/>
                        </a:rPr>
                        <a:t>/ that / broadens / </a:t>
                      </a:r>
                      <a:r>
                        <a:rPr lang="en-US" sz="2100" b="1" baseline="0" dirty="0" smtClean="0">
                          <a:latin typeface="Century Gothic" panose="020B0502020202090204" pitchFamily="34" charset="0"/>
                        </a:rPr>
                        <a:t>mind?</a:t>
                      </a:r>
                      <a:endParaRPr lang="en-US" sz="2100" b="1" dirty="0">
                        <a:latin typeface="Century Gothic" panose="020B0502020202090204" pitchFamily="34" charset="0"/>
                      </a:endParaRPr>
                    </a:p>
                  </a:txBody>
                  <a:tcPr/>
                </a:tc>
                <a:extLst>
                  <a:ext uri="{0D108BD9-81ED-4DB2-BD59-A6C34878D82A}">
                    <a16:rowId xmlns:a16="http://schemas.microsoft.com/office/drawing/2014/main" val="4062327136"/>
                  </a:ext>
                </a:extLst>
              </a:tr>
            </a:tbl>
          </a:graphicData>
        </a:graphic>
      </p:graphicFrame>
    </p:spTree>
    <p:extLst>
      <p:ext uri="{BB962C8B-B14F-4D97-AF65-F5344CB8AC3E}">
        <p14:creationId xmlns:p14="http://schemas.microsoft.com/office/powerpoint/2010/main" val="286800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67397" y="576583"/>
            <a:ext cx="4970416" cy="902400"/>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rgbClr val="FFC000"/>
                </a:solidFill>
                <a:latin typeface="Century Gothic" panose="020B0502020202020204" pitchFamily="34" charset="0"/>
              </a:rPr>
              <a:t>Key answer</a:t>
            </a:r>
          </a:p>
        </p:txBody>
      </p:sp>
      <p:graphicFrame>
        <p:nvGraphicFramePr>
          <p:cNvPr id="7" name="Table 6"/>
          <p:cNvGraphicFramePr>
            <a:graphicFrameLocks noGrp="1"/>
          </p:cNvGraphicFramePr>
          <p:nvPr>
            <p:extLst>
              <p:ext uri="{D42A27DB-BD31-4B8C-83A1-F6EECF244321}">
                <p14:modId xmlns:p14="http://schemas.microsoft.com/office/powerpoint/2010/main" val="1690046175"/>
              </p:ext>
            </p:extLst>
          </p:nvPr>
        </p:nvGraphicFramePr>
        <p:xfrm>
          <a:off x="509451" y="2029490"/>
          <a:ext cx="11286308" cy="3657600"/>
        </p:xfrm>
        <a:graphic>
          <a:graphicData uri="http://schemas.openxmlformats.org/drawingml/2006/table">
            <a:tbl>
              <a:tblPr firstRow="1" bandRow="1">
                <a:tableStyleId>{BC89EF96-8CEA-46FF-86C4-4CE0E7609802}</a:tableStyleId>
              </a:tblPr>
              <a:tblGrid>
                <a:gridCol w="769888">
                  <a:extLst>
                    <a:ext uri="{9D8B030D-6E8A-4147-A177-3AD203B41FA5}">
                      <a16:colId xmlns:a16="http://schemas.microsoft.com/office/drawing/2014/main" val="1623064231"/>
                    </a:ext>
                  </a:extLst>
                </a:gridCol>
                <a:gridCol w="10516420">
                  <a:extLst>
                    <a:ext uri="{9D8B030D-6E8A-4147-A177-3AD203B41FA5}">
                      <a16:colId xmlns:a16="http://schemas.microsoft.com/office/drawing/2014/main" val="2234460597"/>
                    </a:ext>
                  </a:extLst>
                </a:gridCol>
              </a:tblGrid>
              <a:tr h="370840">
                <a:tc>
                  <a:txBody>
                    <a:bodyPr/>
                    <a:lstStyle/>
                    <a:p>
                      <a:pPr algn="ctr"/>
                      <a:r>
                        <a:rPr lang="en-US" sz="2400" b="1" dirty="0" smtClean="0">
                          <a:latin typeface="Century Gothic" panose="020B0502020202090204" pitchFamily="34" charset="0"/>
                        </a:rPr>
                        <a:t>1</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What</a:t>
                      </a:r>
                      <a:r>
                        <a:rPr lang="en-US" sz="2400" b="1" baseline="0" dirty="0" smtClean="0">
                          <a:latin typeface="Century Gothic" panose="020B0502020202090204" pitchFamily="34" charset="0"/>
                        </a:rPr>
                        <a:t>’s the </a:t>
                      </a:r>
                      <a:r>
                        <a:rPr lang="en-US" sz="2400" b="1" baseline="0" dirty="0" smtClean="0">
                          <a:latin typeface="Century Gothic" panose="020B0502020202090204" pitchFamily="34" charset="0"/>
                        </a:rPr>
                        <a:t>furthest destination </a:t>
                      </a:r>
                      <a:r>
                        <a:rPr lang="en-US" sz="2400" b="1" baseline="0" dirty="0" smtClean="0">
                          <a:latin typeface="Century Gothic" panose="020B0502020202090204" pitchFamily="34" charset="0"/>
                        </a:rPr>
                        <a:t>you have travelled </a:t>
                      </a:r>
                      <a:r>
                        <a:rPr lang="en-US" sz="2400" b="1" baseline="0" dirty="0" smtClean="0">
                          <a:latin typeface="Century Gothic" panose="020B0502020202090204" pitchFamily="34" charset="0"/>
                        </a:rPr>
                        <a:t>to?</a:t>
                      </a:r>
                      <a:endParaRPr lang="en-US" sz="2400" b="1" dirty="0">
                        <a:latin typeface="Century Gothic" panose="020B0502020202090204" pitchFamily="34" charset="0"/>
                      </a:endParaRPr>
                    </a:p>
                  </a:txBody>
                  <a:tcPr/>
                </a:tc>
                <a:extLst>
                  <a:ext uri="{0D108BD9-81ED-4DB2-BD59-A6C34878D82A}">
                    <a16:rowId xmlns:a16="http://schemas.microsoft.com/office/drawing/2014/main" val="3765248054"/>
                  </a:ext>
                </a:extLst>
              </a:tr>
              <a:tr h="370840">
                <a:tc>
                  <a:txBody>
                    <a:bodyPr/>
                    <a:lstStyle/>
                    <a:p>
                      <a:pPr algn="ctr"/>
                      <a:r>
                        <a:rPr lang="en-US" sz="2400" b="1" dirty="0" smtClean="0">
                          <a:latin typeface="Century Gothic" panose="020B0502020202090204" pitchFamily="34" charset="0"/>
                        </a:rPr>
                        <a:t>2</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Have you ever been abroad?</a:t>
                      </a:r>
                      <a:endParaRPr lang="en-US" sz="2400" b="1" dirty="0">
                        <a:latin typeface="Century Gothic" panose="020B0502020202090204" pitchFamily="34" charset="0"/>
                      </a:endParaRPr>
                    </a:p>
                  </a:txBody>
                  <a:tcPr/>
                </a:tc>
                <a:extLst>
                  <a:ext uri="{0D108BD9-81ED-4DB2-BD59-A6C34878D82A}">
                    <a16:rowId xmlns:a16="http://schemas.microsoft.com/office/drawing/2014/main" val="354947928"/>
                  </a:ext>
                </a:extLst>
              </a:tr>
              <a:tr h="370840">
                <a:tc>
                  <a:txBody>
                    <a:bodyPr/>
                    <a:lstStyle/>
                    <a:p>
                      <a:pPr algn="ctr"/>
                      <a:r>
                        <a:rPr lang="en-US" sz="2400" b="1" dirty="0" smtClean="0">
                          <a:latin typeface="Century Gothic" panose="020B0502020202090204" pitchFamily="34" charset="0"/>
                        </a:rPr>
                        <a:t>3</a:t>
                      </a:r>
                      <a:endParaRPr lang="en-US" sz="2400" b="1" dirty="0">
                        <a:latin typeface="Century Gothic" panose="020B0502020202090204" pitchFamily="34" charset="0"/>
                      </a:endParaRPr>
                    </a:p>
                  </a:txBody>
                  <a:tcPr/>
                </a:tc>
                <a:tc>
                  <a:txBody>
                    <a:bodyPr/>
                    <a:lstStyle/>
                    <a:p>
                      <a:pPr algn="l"/>
                      <a:r>
                        <a:rPr lang="en-US" sz="2400" b="1" dirty="0" smtClean="0">
                          <a:latin typeface="Century Gothic" panose="020B0502020202090204" pitchFamily="34" charset="0"/>
                        </a:rPr>
                        <a:t>Have you ever been</a:t>
                      </a:r>
                      <a:r>
                        <a:rPr lang="en-US" sz="2400" b="1" baseline="0" dirty="0" smtClean="0">
                          <a:latin typeface="Century Gothic" panose="020B0502020202090204" pitchFamily="34" charset="0"/>
                        </a:rPr>
                        <a:t> on a business trip?</a:t>
                      </a:r>
                      <a:endParaRPr lang="en-US" sz="2400" b="1" dirty="0">
                        <a:latin typeface="Century Gothic" panose="020B0502020202090204" pitchFamily="34" charset="0"/>
                      </a:endParaRPr>
                    </a:p>
                  </a:txBody>
                  <a:tcPr/>
                </a:tc>
                <a:extLst>
                  <a:ext uri="{0D108BD9-81ED-4DB2-BD59-A6C34878D82A}">
                    <a16:rowId xmlns:a16="http://schemas.microsoft.com/office/drawing/2014/main" val="3518650016"/>
                  </a:ext>
                </a:extLst>
              </a:tr>
              <a:tr h="370840">
                <a:tc>
                  <a:txBody>
                    <a:bodyPr/>
                    <a:lstStyle/>
                    <a:p>
                      <a:pPr algn="ctr"/>
                      <a:r>
                        <a:rPr lang="en-US" sz="2400" b="1" dirty="0" smtClean="0">
                          <a:latin typeface="Century Gothic" panose="020B0502020202090204" pitchFamily="34" charset="0"/>
                        </a:rPr>
                        <a:t>4</a:t>
                      </a:r>
                    </a:p>
                  </a:txBody>
                  <a:tcPr/>
                </a:tc>
                <a:tc>
                  <a:txBody>
                    <a:bodyPr/>
                    <a:lstStyle/>
                    <a:p>
                      <a:pPr algn="l"/>
                      <a:r>
                        <a:rPr lang="en-US" sz="2400" b="1" dirty="0" smtClean="0">
                          <a:latin typeface="Century Gothic" panose="020B0502020202090204" pitchFamily="34" charset="0"/>
                        </a:rPr>
                        <a:t>Do</a:t>
                      </a:r>
                      <a:r>
                        <a:rPr lang="en-US" sz="2400" b="1" baseline="0" dirty="0" smtClean="0">
                          <a:latin typeface="Century Gothic" panose="020B0502020202090204" pitchFamily="34" charset="0"/>
                        </a:rPr>
                        <a:t> you </a:t>
                      </a:r>
                      <a:r>
                        <a:rPr lang="en-US" sz="2400" b="1" baseline="0" dirty="0" smtClean="0">
                          <a:latin typeface="Century Gothic" panose="020B0502020202090204" pitchFamily="34" charset="0"/>
                        </a:rPr>
                        <a:t>like holiday packages where </a:t>
                      </a:r>
                      <a:r>
                        <a:rPr lang="en-US" sz="2400" b="1" baseline="0" dirty="0" smtClean="0">
                          <a:latin typeface="Century Gothic" panose="020B0502020202090204" pitchFamily="34" charset="0"/>
                        </a:rPr>
                        <a:t>everything is arranged for you?</a:t>
                      </a:r>
                      <a:endParaRPr lang="en-US" sz="2400" b="1" dirty="0">
                        <a:latin typeface="Century Gothic" panose="020B0502020202090204" pitchFamily="34" charset="0"/>
                      </a:endParaRPr>
                    </a:p>
                  </a:txBody>
                  <a:tcPr/>
                </a:tc>
                <a:extLst>
                  <a:ext uri="{0D108BD9-81ED-4DB2-BD59-A6C34878D82A}">
                    <a16:rowId xmlns:a16="http://schemas.microsoft.com/office/drawing/2014/main" val="22829667"/>
                  </a:ext>
                </a:extLst>
              </a:tr>
              <a:tr h="370840">
                <a:tc>
                  <a:txBody>
                    <a:bodyPr/>
                    <a:lstStyle/>
                    <a:p>
                      <a:pPr algn="ctr"/>
                      <a:r>
                        <a:rPr lang="en-US" sz="2400" b="1" dirty="0" smtClean="0">
                          <a:latin typeface="Century Gothic" panose="020B0502020202090204" pitchFamily="34" charset="0"/>
                        </a:rPr>
                        <a:t>5</a:t>
                      </a:r>
                    </a:p>
                  </a:txBody>
                  <a:tcPr/>
                </a:tc>
                <a:tc>
                  <a:txBody>
                    <a:bodyPr/>
                    <a:lstStyle/>
                    <a:p>
                      <a:pPr algn="l"/>
                      <a:r>
                        <a:rPr lang="en-US" sz="2400" b="1" dirty="0" smtClean="0">
                          <a:latin typeface="Century Gothic" panose="020B0502020202090204" pitchFamily="34" charset="0"/>
                        </a:rPr>
                        <a:t>Where did you go to?</a:t>
                      </a:r>
                      <a:endParaRPr lang="en-US" sz="2400" b="1" dirty="0">
                        <a:latin typeface="Century Gothic" panose="020B0502020202090204" pitchFamily="34" charset="0"/>
                      </a:endParaRPr>
                    </a:p>
                  </a:txBody>
                  <a:tcPr/>
                </a:tc>
                <a:extLst>
                  <a:ext uri="{0D108BD9-81ED-4DB2-BD59-A6C34878D82A}">
                    <a16:rowId xmlns:a16="http://schemas.microsoft.com/office/drawing/2014/main" val="2966938587"/>
                  </a:ext>
                </a:extLst>
              </a:tr>
              <a:tr h="370840">
                <a:tc>
                  <a:txBody>
                    <a:bodyPr/>
                    <a:lstStyle/>
                    <a:p>
                      <a:pPr algn="ctr"/>
                      <a:r>
                        <a:rPr lang="en-US" sz="2400" b="1" dirty="0" smtClean="0">
                          <a:latin typeface="Century Gothic" panose="020B0502020202090204" pitchFamily="34" charset="0"/>
                        </a:rPr>
                        <a:t>6</a:t>
                      </a:r>
                    </a:p>
                  </a:txBody>
                  <a:tcPr/>
                </a:tc>
                <a:tc>
                  <a:txBody>
                    <a:bodyPr/>
                    <a:lstStyle/>
                    <a:p>
                      <a:pPr algn="l"/>
                      <a:r>
                        <a:rPr lang="en-US" sz="2400" b="1" dirty="0" smtClean="0">
                          <a:latin typeface="Century Gothic" panose="020B0502020202090204" pitchFamily="34" charset="0"/>
                        </a:rPr>
                        <a:t>What is the longest journey you have been </a:t>
                      </a:r>
                      <a:r>
                        <a:rPr lang="en-US" sz="2400" b="1" dirty="0" smtClean="0">
                          <a:latin typeface="Century Gothic" panose="020B0502020202090204" pitchFamily="34" charset="0"/>
                        </a:rPr>
                        <a:t>to?</a:t>
                      </a:r>
                      <a:endParaRPr lang="en-US" sz="2400" b="1" dirty="0">
                        <a:latin typeface="Century Gothic" panose="020B0502020202090204" pitchFamily="34" charset="0"/>
                      </a:endParaRPr>
                    </a:p>
                  </a:txBody>
                  <a:tcPr/>
                </a:tc>
                <a:extLst>
                  <a:ext uri="{0D108BD9-81ED-4DB2-BD59-A6C34878D82A}">
                    <a16:rowId xmlns:a16="http://schemas.microsoft.com/office/drawing/2014/main" val="3084848911"/>
                  </a:ext>
                </a:extLst>
              </a:tr>
              <a:tr h="370840">
                <a:tc>
                  <a:txBody>
                    <a:bodyPr/>
                    <a:lstStyle/>
                    <a:p>
                      <a:pPr algn="ctr"/>
                      <a:r>
                        <a:rPr lang="en-US" sz="2400" b="1" dirty="0" smtClean="0">
                          <a:latin typeface="Century Gothic" panose="020B0502020202090204" pitchFamily="34" charset="0"/>
                        </a:rPr>
                        <a:t>7</a:t>
                      </a:r>
                    </a:p>
                  </a:txBody>
                  <a:tcPr/>
                </a:tc>
                <a:tc>
                  <a:txBody>
                    <a:bodyPr/>
                    <a:lstStyle/>
                    <a:p>
                      <a:pPr algn="l"/>
                      <a:r>
                        <a:rPr lang="en-US" sz="2400" b="1" dirty="0" smtClean="0">
                          <a:latin typeface="Century Gothic" panose="020B0502020202090204" pitchFamily="34" charset="0"/>
                        </a:rPr>
                        <a:t>What are the most popular destinations </a:t>
                      </a:r>
                      <a:r>
                        <a:rPr lang="en-US" sz="2400" b="1" dirty="0" smtClean="0">
                          <a:latin typeface="Century Gothic" panose="020B0502020202090204" pitchFamily="34" charset="0"/>
                        </a:rPr>
                        <a:t>for</a:t>
                      </a:r>
                      <a:r>
                        <a:rPr lang="en-US" sz="2400" b="1" baseline="0" dirty="0" smtClean="0">
                          <a:latin typeface="Century Gothic" panose="020B0502020202090204" pitchFamily="34" charset="0"/>
                        </a:rPr>
                        <a:t> Bahrainis?</a:t>
                      </a:r>
                      <a:endParaRPr lang="en-US" sz="2400" b="1" dirty="0">
                        <a:latin typeface="Century Gothic" panose="020B0502020202090204" pitchFamily="34" charset="0"/>
                      </a:endParaRPr>
                    </a:p>
                  </a:txBody>
                  <a:tcPr/>
                </a:tc>
                <a:extLst>
                  <a:ext uri="{0D108BD9-81ED-4DB2-BD59-A6C34878D82A}">
                    <a16:rowId xmlns:a16="http://schemas.microsoft.com/office/drawing/2014/main" val="130398904"/>
                  </a:ext>
                </a:extLst>
              </a:tr>
              <a:tr h="370840">
                <a:tc>
                  <a:txBody>
                    <a:bodyPr/>
                    <a:lstStyle/>
                    <a:p>
                      <a:pPr algn="ctr"/>
                      <a:r>
                        <a:rPr lang="en-US" sz="2400" b="1" dirty="0" smtClean="0">
                          <a:latin typeface="Century Gothic" panose="020B0502020202090204" pitchFamily="34" charset="0"/>
                        </a:rPr>
                        <a:t>8</a:t>
                      </a:r>
                    </a:p>
                  </a:txBody>
                  <a:tcPr/>
                </a:tc>
                <a:tc>
                  <a:txBody>
                    <a:bodyPr/>
                    <a:lstStyle/>
                    <a:p>
                      <a:pPr algn="l"/>
                      <a:r>
                        <a:rPr lang="en-US" sz="2400" b="1" dirty="0" smtClean="0">
                          <a:latin typeface="Century Gothic" panose="020B0502020202090204" pitchFamily="34" charset="0"/>
                        </a:rPr>
                        <a:t>Do you think</a:t>
                      </a:r>
                      <a:r>
                        <a:rPr lang="en-US" sz="2400" b="1" baseline="0" dirty="0" smtClean="0">
                          <a:latin typeface="Century Gothic" panose="020B0502020202090204" pitchFamily="34" charset="0"/>
                        </a:rPr>
                        <a:t> that </a:t>
                      </a:r>
                      <a:r>
                        <a:rPr lang="en-US" sz="2400" b="1" baseline="0" dirty="0" smtClean="0">
                          <a:latin typeface="Century Gothic" panose="020B0502020202090204" pitchFamily="34" charset="0"/>
                        </a:rPr>
                        <a:t>travel broadens the mind?</a:t>
                      </a:r>
                      <a:endParaRPr lang="en-US" sz="2400" b="1" dirty="0">
                        <a:latin typeface="Century Gothic" panose="020B0502020202090204" pitchFamily="34" charset="0"/>
                      </a:endParaRPr>
                    </a:p>
                  </a:txBody>
                  <a:tcPr/>
                </a:tc>
                <a:extLst>
                  <a:ext uri="{0D108BD9-81ED-4DB2-BD59-A6C34878D82A}">
                    <a16:rowId xmlns:a16="http://schemas.microsoft.com/office/drawing/2014/main" val="4062327136"/>
                  </a:ext>
                </a:extLst>
              </a:tr>
            </a:tbl>
          </a:graphicData>
        </a:graphic>
      </p:graphicFrame>
    </p:spTree>
    <p:extLst>
      <p:ext uri="{BB962C8B-B14F-4D97-AF65-F5344CB8AC3E}">
        <p14:creationId xmlns:p14="http://schemas.microsoft.com/office/powerpoint/2010/main" val="8924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61702" y="300446"/>
            <a:ext cx="11064240" cy="6042680"/>
          </a:xfrm>
          <a:prstGeom prst="rect">
            <a:avLst/>
          </a:prstGeom>
          <a:solidFill>
            <a:schemeClr val="accent1">
              <a:lumMod val="20000"/>
              <a:lumOff val="80000"/>
            </a:schemeClr>
          </a:solidFill>
        </p:spPr>
        <p:txBody>
          <a:bodyPr wrap="square">
            <a:spAutoFit/>
          </a:bodyPr>
          <a:lstStyle/>
          <a:p>
            <a:pPr algn="just">
              <a:spcAft>
                <a:spcPts val="800"/>
              </a:spcAft>
            </a:pPr>
            <a:r>
              <a:rPr lang="en-US" sz="2000" dirty="0" smtClean="0">
                <a:latin typeface="Century Gothic" panose="020B0502020202090204" pitchFamily="34" charset="0"/>
                <a:ea typeface="Calibri" panose="020F0502020204030204" pitchFamily="34" charset="0"/>
                <a:cs typeface="Arial" panose="020B0604020202020204" pitchFamily="34" charset="0"/>
              </a:rPr>
              <a:t>	</a:t>
            </a:r>
          </a:p>
          <a:p>
            <a:pPr algn="just">
              <a:spcAft>
                <a:spcPts val="800"/>
              </a:spcAft>
            </a:pPr>
            <a:r>
              <a:rPr lang="en-US" sz="2000" b="1" dirty="0">
                <a:latin typeface="Century Gothic" panose="020B0502020202090204" pitchFamily="34" charset="0"/>
                <a:ea typeface="Calibri" panose="020F0502020204030204" pitchFamily="34" charset="0"/>
                <a:cs typeface="Arial" panose="020B0604020202020204" pitchFamily="34" charset="0"/>
              </a:rPr>
              <a:t>	</a:t>
            </a:r>
            <a:r>
              <a:rPr lang="en-US" sz="2000" b="1" dirty="0" smtClean="0">
                <a:latin typeface="Century Gothic" panose="020B0502020202090204" pitchFamily="34" charset="0"/>
                <a:ea typeface="Calibri" panose="020F0502020204030204" pitchFamily="34" charset="0"/>
                <a:cs typeface="Arial" panose="020B0604020202020204" pitchFamily="34" charset="0"/>
              </a:rPr>
              <a:t>Many </a:t>
            </a:r>
            <a:r>
              <a:rPr lang="en-US" sz="2000" b="1" dirty="0">
                <a:latin typeface="Century Gothic" panose="020B0502020202090204" pitchFamily="34" charset="0"/>
                <a:ea typeface="Calibri" panose="020F0502020204030204" pitchFamily="34" charset="0"/>
                <a:cs typeface="Arial" panose="020B0604020202020204" pitchFamily="34" charset="0"/>
              </a:rPr>
              <a:t>people often use " tourism " and " </a:t>
            </a:r>
            <a:r>
              <a:rPr lang="en-US" sz="2000" b="1" dirty="0" smtClean="0">
                <a:latin typeface="Century Gothic" panose="020B0502020202090204" pitchFamily="34" charset="0"/>
                <a:ea typeface="Calibri" panose="020F0502020204030204" pitchFamily="34" charset="0"/>
                <a:cs typeface="Arial" panose="020B0604020202020204" pitchFamily="34" charset="0"/>
              </a:rPr>
              <a:t>travel</a:t>
            </a:r>
            <a:r>
              <a:rPr lang="en-US" sz="2000" b="1" dirty="0">
                <a:latin typeface="Century Gothic" panose="020B0502020202090204" pitchFamily="34" charset="0"/>
                <a:ea typeface="Calibri" panose="020F0502020204030204" pitchFamily="34" charset="0"/>
                <a:cs typeface="Arial" panose="020B0604020202020204" pitchFamily="34" charset="0"/>
              </a:rPr>
              <a:t>" as one term when </a:t>
            </a:r>
            <a:r>
              <a:rPr lang="en-US" sz="2000" b="1" dirty="0" smtClean="0">
                <a:latin typeface="Century Gothic" panose="020B0502020202090204" pitchFamily="34" charset="0"/>
                <a:ea typeface="Calibri" panose="020F0502020204030204" pitchFamily="34" charset="0"/>
                <a:cs typeface="Arial" panose="020B0604020202020204" pitchFamily="34" charset="0"/>
              </a:rPr>
              <a:t>talks </a:t>
            </a:r>
            <a:r>
              <a:rPr lang="en-US" sz="2000" b="1" dirty="0">
                <a:latin typeface="Century Gothic" panose="020B0502020202090204" pitchFamily="34" charset="0"/>
                <a:ea typeface="Calibri" panose="020F0502020204030204" pitchFamily="34" charset="0"/>
                <a:cs typeface="Arial" panose="020B0604020202020204" pitchFamily="34" charset="0"/>
              </a:rPr>
              <a:t>about visiting </a:t>
            </a:r>
            <a:r>
              <a:rPr lang="en-US" sz="2000" b="1" dirty="0" smtClean="0">
                <a:latin typeface="Century Gothic" panose="020B0502020202090204" pitchFamily="34" charset="0"/>
                <a:ea typeface="Calibri" panose="020F0502020204030204" pitchFamily="34" charset="0"/>
                <a:cs typeface="Arial" panose="020B0604020202020204" pitchFamily="34" charset="0"/>
              </a:rPr>
              <a:t>other locations, </a:t>
            </a:r>
            <a:r>
              <a:rPr lang="en-US" sz="2000" b="1" dirty="0">
                <a:latin typeface="Century Gothic" panose="020B0502020202090204" pitchFamily="34" charset="0"/>
                <a:ea typeface="Calibri" panose="020F0502020204030204" pitchFamily="34" charset="0"/>
                <a:cs typeface="Arial" panose="020B0604020202020204" pitchFamily="34" charset="0"/>
              </a:rPr>
              <a:t>but experts in the travel community differentiate between these two terms as each has a specific meaning that describes travelling as an activity </a:t>
            </a:r>
            <a:r>
              <a:rPr lang="en-US" sz="2000" b="1" dirty="0" smtClean="0">
                <a:latin typeface="Century Gothic" panose="020B0502020202090204" pitchFamily="34" charset="0"/>
                <a:ea typeface="Calibri" panose="020F0502020204030204" pitchFamily="34" charset="0"/>
                <a:cs typeface="Arial" panose="020B0604020202020204" pitchFamily="34" charset="0"/>
              </a:rPr>
              <a:t>with its </a:t>
            </a:r>
            <a:r>
              <a:rPr lang="en-US" sz="2000" b="1" dirty="0">
                <a:latin typeface="Century Gothic" panose="020B0502020202090204" pitchFamily="34" charset="0"/>
                <a:ea typeface="Calibri" panose="020F0502020204030204" pitchFamily="34" charset="0"/>
                <a:cs typeface="Arial" panose="020B0604020202020204" pitchFamily="34" charset="0"/>
              </a:rPr>
              <a:t>own purpose</a:t>
            </a:r>
            <a:r>
              <a:rPr lang="en-US" sz="2000" b="1" dirty="0" smtClean="0">
                <a:latin typeface="Century Gothic" panose="020B0502020202090204" pitchFamily="34" charset="0"/>
                <a:ea typeface="Calibri" panose="020F0502020204030204" pitchFamily="34" charset="0"/>
                <a:cs typeface="Arial" panose="020B0604020202020204" pitchFamily="34" charset="0"/>
              </a:rPr>
              <a:t>.</a:t>
            </a:r>
            <a:endParaRPr lang="en-US" sz="2000" b="1" dirty="0">
              <a:latin typeface="Century Gothic" panose="020B0502020202090204" pitchFamily="34" charset="0"/>
              <a:ea typeface="Calibri" panose="020F0502020204030204" pitchFamily="34" charset="0"/>
              <a:cs typeface="Arial" panose="020B0604020202020204" pitchFamily="34" charset="0"/>
            </a:endParaRPr>
          </a:p>
          <a:p>
            <a:pPr algn="just">
              <a:spcAft>
                <a:spcPts val="800"/>
              </a:spcAft>
            </a:pPr>
            <a:r>
              <a:rPr lang="en-US" sz="2000" b="1" dirty="0" smtClean="0">
                <a:latin typeface="Century Gothic" panose="020B0502020202090204" pitchFamily="34" charset="0"/>
                <a:ea typeface="Calibri" panose="020F0502020204030204" pitchFamily="34" charset="0"/>
                <a:cs typeface="Arial" panose="020B0604020202020204" pitchFamily="34" charset="0"/>
              </a:rPr>
              <a:t>	To </a:t>
            </a:r>
            <a:r>
              <a:rPr lang="en-US" sz="2000" b="1" dirty="0">
                <a:latin typeface="Century Gothic" panose="020B0502020202090204" pitchFamily="34" charset="0"/>
                <a:ea typeface="Calibri" panose="020F0502020204030204" pitchFamily="34" charset="0"/>
                <a:cs typeface="Arial" panose="020B0604020202020204" pitchFamily="34" charset="0"/>
              </a:rPr>
              <a:t>“travel “means to make a long journey. It simply refers to an individual’s movement from a point to another point. People usually travel to different places for different purposes. For example, some people travel to another </a:t>
            </a:r>
            <a:r>
              <a:rPr lang="en-US" sz="2000" b="1" dirty="0" smtClean="0">
                <a:latin typeface="Century Gothic" panose="020B0502020202090204" pitchFamily="34" charset="0"/>
                <a:ea typeface="Calibri" panose="020F0502020204030204" pitchFamily="34" charset="0"/>
                <a:cs typeface="Arial" panose="020B0604020202020204" pitchFamily="34" charset="0"/>
              </a:rPr>
              <a:t>countries or cities </a:t>
            </a:r>
            <a:r>
              <a:rPr lang="en-US" sz="2000" b="1" dirty="0">
                <a:latin typeface="Century Gothic" panose="020B0502020202090204" pitchFamily="34" charset="0"/>
                <a:ea typeface="Calibri" panose="020F0502020204030204" pitchFamily="34" charset="0"/>
                <a:cs typeface="Arial" panose="020B0604020202020204" pitchFamily="34" charset="0"/>
              </a:rPr>
              <a:t>for work related </a:t>
            </a:r>
            <a:r>
              <a:rPr lang="en-US" sz="2000" b="1" dirty="0" smtClean="0">
                <a:latin typeface="Century Gothic" panose="020B0502020202090204" pitchFamily="34" charset="0"/>
                <a:ea typeface="Calibri" panose="020F0502020204030204" pitchFamily="34" charset="0"/>
                <a:cs typeface="Arial" panose="020B0604020202020204" pitchFamily="34" charset="0"/>
              </a:rPr>
              <a:t>purposes, </a:t>
            </a:r>
            <a:r>
              <a:rPr lang="en-US" sz="2000" b="1" dirty="0">
                <a:latin typeface="Century Gothic" panose="020B0502020202090204" pitchFamily="34" charset="0"/>
                <a:ea typeface="Calibri" panose="020F0502020204030204" pitchFamily="34" charset="0"/>
                <a:cs typeface="Arial" panose="020B0604020202020204" pitchFamily="34" charset="0"/>
              </a:rPr>
              <a:t>while other people travel to visit their friends and relatives. In addition, the facilities in some specific locations like education, healthcare may prompt people to travel</a:t>
            </a:r>
            <a:r>
              <a:rPr lang="en-US" sz="2000" b="1" dirty="0" smtClean="0">
                <a:latin typeface="Century Gothic" panose="020B0502020202090204" pitchFamily="34" charset="0"/>
                <a:ea typeface="Calibri" panose="020F0502020204030204" pitchFamily="34" charset="0"/>
                <a:cs typeface="Arial" panose="020B0604020202020204" pitchFamily="34" charset="0"/>
              </a:rPr>
              <a:t>.</a:t>
            </a:r>
            <a:endParaRPr lang="en-US" sz="2000" b="1" dirty="0">
              <a:latin typeface="Century Gothic" panose="020B0502020202090204" pitchFamily="34" charset="0"/>
              <a:ea typeface="Calibri" panose="020F0502020204030204" pitchFamily="34" charset="0"/>
              <a:cs typeface="Arial" panose="020B0604020202020204" pitchFamily="34" charset="0"/>
            </a:endParaRPr>
          </a:p>
          <a:p>
            <a:pPr algn="just">
              <a:spcAft>
                <a:spcPts val="800"/>
              </a:spcAft>
            </a:pPr>
            <a:r>
              <a:rPr lang="en-US" sz="2000" b="1" dirty="0" smtClean="0">
                <a:latin typeface="Century Gothic" panose="020B0502020202090204" pitchFamily="34" charset="0"/>
                <a:ea typeface="Calibri" panose="020F0502020204030204" pitchFamily="34" charset="0"/>
                <a:cs typeface="Arial" panose="020B0604020202020204" pitchFamily="34" charset="0"/>
              </a:rPr>
              <a:t>	“</a:t>
            </a:r>
            <a:r>
              <a:rPr lang="en-US" sz="2000" b="1" dirty="0">
                <a:latin typeface="Century Gothic" panose="020B0502020202090204" pitchFamily="34" charset="0"/>
                <a:ea typeface="Calibri" panose="020F0502020204030204" pitchFamily="34" charset="0"/>
                <a:cs typeface="Arial" panose="020B0604020202020204" pitchFamily="34" charset="0"/>
              </a:rPr>
              <a:t>Tourism” is the activity of traveling to a place for pleasure. </a:t>
            </a:r>
            <a:r>
              <a:rPr lang="en-US" sz="2000" b="1" dirty="0" smtClean="0">
                <a:latin typeface="Century Gothic" panose="020B0502020202090204" pitchFamily="34" charset="0"/>
                <a:ea typeface="Calibri" panose="020F0502020204030204" pitchFamily="34" charset="0"/>
                <a:cs typeface="Arial" panose="020B0604020202020204" pitchFamily="34" charset="0"/>
              </a:rPr>
              <a:t>Sometimes </a:t>
            </a:r>
            <a:r>
              <a:rPr lang="en-US" sz="2000" b="1" dirty="0">
                <a:latin typeface="Century Gothic" panose="020B0502020202090204" pitchFamily="34" charset="0"/>
                <a:ea typeface="Calibri" panose="020F0502020204030204" pitchFamily="34" charset="0"/>
                <a:cs typeface="Arial" panose="020B0604020202020204" pitchFamily="34" charset="0"/>
              </a:rPr>
              <a:t>people travel to places for no reason </a:t>
            </a:r>
            <a:r>
              <a:rPr lang="en-US" sz="2000" b="1" dirty="0" smtClean="0">
                <a:latin typeface="Century Gothic" panose="020B0502020202090204" pitchFamily="34" charset="0"/>
                <a:ea typeface="Calibri" panose="020F0502020204030204" pitchFamily="34" charset="0"/>
                <a:cs typeface="Arial" panose="020B0604020202020204" pitchFamily="34" charset="0"/>
              </a:rPr>
              <a:t>rather than </a:t>
            </a:r>
            <a:r>
              <a:rPr lang="en-US" sz="2000" b="1" dirty="0" smtClean="0">
                <a:latin typeface="Century Gothic" panose="020B0502020202090204" pitchFamily="34" charset="0"/>
                <a:ea typeface="Calibri" panose="020F0502020204030204" pitchFamily="34" charset="0"/>
                <a:cs typeface="Arial" panose="020B0604020202020204" pitchFamily="34" charset="0"/>
              </a:rPr>
              <a:t>relaxing and  </a:t>
            </a:r>
            <a:r>
              <a:rPr lang="en-US" sz="2000" b="1" dirty="0" smtClean="0">
                <a:latin typeface="Century Gothic" panose="020B0502020202090204" pitchFamily="34" charset="0"/>
                <a:ea typeface="Calibri" panose="020F0502020204030204" pitchFamily="34" charset="0"/>
                <a:cs typeface="Arial" panose="020B0604020202020204" pitchFamily="34" charset="0"/>
              </a:rPr>
              <a:t>taking a </a:t>
            </a:r>
            <a:r>
              <a:rPr lang="en-US" sz="2000" b="1" dirty="0">
                <a:latin typeface="Century Gothic" panose="020B0502020202090204" pitchFamily="34" charset="0"/>
                <a:ea typeface="Calibri" panose="020F0502020204030204" pitchFamily="34" charset="0"/>
                <a:cs typeface="Arial" panose="020B0604020202020204" pitchFamily="34" charset="0"/>
              </a:rPr>
              <a:t>break from everyday </a:t>
            </a:r>
            <a:r>
              <a:rPr lang="en-US" sz="2000" b="1" dirty="0" smtClean="0">
                <a:latin typeface="Century Gothic" panose="020B0502020202090204" pitchFamily="34" charset="0"/>
                <a:ea typeface="Calibri" panose="020F0502020204030204" pitchFamily="34" charset="0"/>
                <a:cs typeface="Arial" panose="020B0604020202020204" pitchFamily="34" charset="0"/>
              </a:rPr>
              <a:t>life. </a:t>
            </a:r>
            <a:r>
              <a:rPr lang="en-US" sz="2000" b="1" dirty="0">
                <a:latin typeface="Century Gothic" panose="020B0502020202090204" pitchFamily="34" charset="0"/>
                <a:ea typeface="Calibri" panose="020F0502020204030204" pitchFamily="34" charset="0"/>
                <a:cs typeface="Arial" panose="020B0604020202020204" pitchFamily="34" charset="0"/>
              </a:rPr>
              <a:t>They just want to spend days in leisure and enjoy new places</a:t>
            </a:r>
            <a:r>
              <a:rPr lang="en-US" sz="2000" b="1" dirty="0" smtClean="0">
                <a:latin typeface="Century Gothic" panose="020B0502020202090204" pitchFamily="34" charset="0"/>
                <a:ea typeface="Calibri" panose="020F0502020204030204" pitchFamily="34" charset="0"/>
                <a:cs typeface="Arial" panose="020B0604020202020204" pitchFamily="34" charset="0"/>
              </a:rPr>
              <a:t>. These  people are </a:t>
            </a:r>
            <a:r>
              <a:rPr lang="en-US" sz="2000" b="1" dirty="0">
                <a:latin typeface="Century Gothic" panose="020B0502020202090204" pitchFamily="34" charset="0"/>
                <a:ea typeface="Calibri" panose="020F0502020204030204" pitchFamily="34" charset="0"/>
                <a:cs typeface="Arial" panose="020B0604020202020204" pitchFamily="34" charset="0"/>
              </a:rPr>
              <a:t>called tourists. They may stay at a place for several days and enjoy visiting the attractions of </a:t>
            </a:r>
            <a:r>
              <a:rPr lang="en-US" sz="2000" b="1" dirty="0" smtClean="0">
                <a:latin typeface="Century Gothic" panose="020B0502020202090204" pitchFamily="34" charset="0"/>
                <a:ea typeface="Calibri" panose="020F0502020204030204" pitchFamily="34" charset="0"/>
                <a:cs typeface="Arial" panose="020B0604020202020204" pitchFamily="34" charset="0"/>
              </a:rPr>
              <a:t>that </a:t>
            </a:r>
            <a:r>
              <a:rPr lang="en-US" sz="2000" b="1" dirty="0">
                <a:latin typeface="Century Gothic" panose="020B0502020202090204" pitchFamily="34" charset="0"/>
                <a:ea typeface="Calibri" panose="020F0502020204030204" pitchFamily="34" charset="0"/>
                <a:cs typeface="Arial" panose="020B0604020202020204" pitchFamily="34" charset="0"/>
              </a:rPr>
              <a:t>place such as beaches, national parks, museums, famous historical sites or spend few days in leisure. </a:t>
            </a:r>
          </a:p>
          <a:p>
            <a:pPr algn="just">
              <a:spcAft>
                <a:spcPts val="800"/>
              </a:spcAft>
            </a:pPr>
            <a:endParaRPr lang="en-US" sz="2000" dirty="0">
              <a:latin typeface="Century Gothic" panose="020B050202020209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548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96389" y="378824"/>
            <a:ext cx="11116492" cy="5793381"/>
          </a:xfrm>
          <a:prstGeom prst="rect">
            <a:avLst/>
          </a:prstGeom>
          <a:solidFill>
            <a:schemeClr val="accent1">
              <a:lumMod val="20000"/>
              <a:lumOff val="80000"/>
            </a:schemeClr>
          </a:solidFill>
        </p:spPr>
        <p:txBody>
          <a:bodyPr wrap="square">
            <a:spAutoFit/>
          </a:bodyPr>
          <a:lstStyle/>
          <a:p>
            <a:pPr algn="just">
              <a:lnSpc>
                <a:spcPct val="107000"/>
              </a:lnSpc>
              <a:spcAft>
                <a:spcPts val="800"/>
              </a:spcAft>
            </a:pPr>
            <a:r>
              <a:rPr lang="en-US" sz="2000" dirty="0" smtClean="0">
                <a:latin typeface="Century Gothic" panose="020B0502020202090204" pitchFamily="34" charset="0"/>
                <a:ea typeface="Calibri" panose="020F0502020204030204" pitchFamily="34" charset="0"/>
                <a:cs typeface="Arial" panose="020B0604020202020204" pitchFamily="34" charset="0"/>
              </a:rPr>
              <a:t>	</a:t>
            </a:r>
            <a:r>
              <a:rPr lang="en-US" sz="2000" b="1" dirty="0" smtClean="0">
                <a:latin typeface="Century Gothic" panose="020B0502020202090204" pitchFamily="34" charset="0"/>
                <a:ea typeface="Calibri" panose="020F0502020204030204" pitchFamily="34" charset="0"/>
                <a:cs typeface="Arial" panose="020B0604020202020204" pitchFamily="34" charset="0"/>
              </a:rPr>
              <a:t>However</a:t>
            </a:r>
            <a:r>
              <a:rPr lang="en-US" sz="2000" b="1" dirty="0">
                <a:latin typeface="Century Gothic" panose="020B0502020202090204" pitchFamily="34" charset="0"/>
                <a:ea typeface="Calibri" panose="020F0502020204030204" pitchFamily="34" charset="0"/>
                <a:cs typeface="Arial" panose="020B0604020202020204" pitchFamily="34" charset="0"/>
              </a:rPr>
              <a:t>, we can say that all tourists are travelers, but not all travelers are tourists as there are some distinct differences between </a:t>
            </a:r>
            <a:r>
              <a:rPr lang="en-US" sz="2000" b="1" dirty="0" smtClean="0">
                <a:latin typeface="Century Gothic" panose="020B0502020202090204" pitchFamily="34" charset="0"/>
                <a:ea typeface="Calibri" panose="020F0502020204030204" pitchFamily="34" charset="0"/>
                <a:cs typeface="Arial" panose="020B0604020202020204" pitchFamily="34" charset="0"/>
              </a:rPr>
              <a:t>travellers </a:t>
            </a:r>
            <a:r>
              <a:rPr lang="en-US" sz="2000" b="1" dirty="0">
                <a:latin typeface="Century Gothic" panose="020B0502020202090204" pitchFamily="34" charset="0"/>
                <a:ea typeface="Calibri" panose="020F0502020204030204" pitchFamily="34" charset="0"/>
                <a:cs typeface="Arial" panose="020B0604020202020204" pitchFamily="34" charset="0"/>
              </a:rPr>
              <a:t>and tourists. For example, tourists seek for convenient or luxury accommodations to stay in and relax. They may pack many electronic devices such as cameras or </a:t>
            </a:r>
            <a:r>
              <a:rPr lang="en-US" sz="2000" b="1" dirty="0" smtClean="0">
                <a:latin typeface="Century Gothic" panose="020B0502020202090204" pitchFamily="34" charset="0"/>
                <a:ea typeface="Calibri" panose="020F0502020204030204" pitchFamily="34" charset="0"/>
                <a:cs typeface="Arial" panose="020B0604020202020204" pitchFamily="34" charset="0"/>
              </a:rPr>
              <a:t>iPads </a:t>
            </a:r>
            <a:r>
              <a:rPr lang="en-US" sz="2000" b="1" dirty="0">
                <a:latin typeface="Century Gothic" panose="020B0502020202090204" pitchFamily="34" charset="0"/>
                <a:ea typeface="Calibri" panose="020F0502020204030204" pitchFamily="34" charset="0"/>
                <a:cs typeface="Arial" panose="020B0604020202020204" pitchFamily="34" charset="0"/>
              </a:rPr>
              <a:t>for entertainment. They tend to stay in their comfort zone, carry a guidebook and hardly communicate with locals while roaming. They only visit the popular areas and attractions that other tourists visit based on the tourist group’s planned schedule. In contrast, </a:t>
            </a:r>
            <a:r>
              <a:rPr lang="en-US" sz="2000" b="1" dirty="0" smtClean="0">
                <a:latin typeface="Century Gothic" panose="020B0502020202090204" pitchFamily="34" charset="0"/>
                <a:ea typeface="Calibri" panose="020F0502020204030204" pitchFamily="34" charset="0"/>
                <a:cs typeface="Arial" panose="020B0604020202020204" pitchFamily="34" charset="0"/>
              </a:rPr>
              <a:t>travellers </a:t>
            </a:r>
            <a:r>
              <a:rPr lang="en-US" sz="2000" b="1" dirty="0">
                <a:latin typeface="Century Gothic" panose="020B0502020202090204" pitchFamily="34" charset="0"/>
                <a:ea typeface="Calibri" panose="020F0502020204030204" pitchFamily="34" charset="0"/>
                <a:cs typeface="Arial" panose="020B0604020202020204" pitchFamily="34" charset="0"/>
              </a:rPr>
              <a:t>seek affordable </a:t>
            </a:r>
            <a:r>
              <a:rPr lang="en-US" sz="2000" b="1" dirty="0" smtClean="0">
                <a:latin typeface="Century Gothic" panose="020B0502020202090204" pitchFamily="34" charset="0"/>
                <a:ea typeface="Calibri" panose="020F0502020204030204" pitchFamily="34" charset="0"/>
                <a:cs typeface="Arial" panose="020B0604020202020204" pitchFamily="34" charset="0"/>
              </a:rPr>
              <a:t>accommodations; they </a:t>
            </a:r>
            <a:r>
              <a:rPr lang="en-US" sz="2000" b="1" dirty="0">
                <a:latin typeface="Century Gothic" panose="020B0502020202090204" pitchFamily="34" charset="0"/>
                <a:ea typeface="Calibri" panose="020F0502020204030204" pitchFamily="34" charset="0"/>
                <a:cs typeface="Arial" panose="020B0604020202020204" pitchFamily="34" charset="0"/>
              </a:rPr>
              <a:t>don’t mind staying in a hostel, tent or a vehicle. They only packed the important and </a:t>
            </a:r>
            <a:r>
              <a:rPr lang="en-US" sz="2000" b="1" dirty="0" smtClean="0">
                <a:latin typeface="Century Gothic" panose="020B0502020202090204" pitchFamily="34" charset="0"/>
                <a:ea typeface="Calibri" panose="020F0502020204030204" pitchFamily="34" charset="0"/>
                <a:cs typeface="Arial" panose="020B0604020202020204" pitchFamily="34" charset="0"/>
              </a:rPr>
              <a:t>essential </a:t>
            </a:r>
            <a:r>
              <a:rPr lang="en-US" sz="2000" b="1" dirty="0">
                <a:latin typeface="Century Gothic" panose="020B0502020202090204" pitchFamily="34" charset="0"/>
                <a:ea typeface="Calibri" panose="020F0502020204030204" pitchFamily="34" charset="0"/>
                <a:cs typeface="Arial" panose="020B0604020202020204" pitchFamily="34" charset="0"/>
              </a:rPr>
              <a:t>things such as clothes, food and toiletries. They immerse in the local culture, communicate with the locals and spend time with them to learn about their culture. They also prefer to make plans to destinations as they go and try to explore the </a:t>
            </a:r>
            <a:r>
              <a:rPr lang="en-US" sz="2000" b="1" dirty="0" smtClean="0">
                <a:latin typeface="Century Gothic" panose="020B0502020202090204" pitchFamily="34" charset="0"/>
                <a:ea typeface="Calibri" panose="020F0502020204030204" pitchFamily="34" charset="0"/>
                <a:cs typeface="Arial" panose="020B0604020202020204" pitchFamily="34" charset="0"/>
              </a:rPr>
              <a:t>less-travelled </a:t>
            </a:r>
            <a:r>
              <a:rPr lang="en-US" sz="2000" b="1" dirty="0">
                <a:latin typeface="Century Gothic" panose="020B0502020202090204" pitchFamily="34" charset="0"/>
                <a:ea typeface="Calibri" panose="020F0502020204030204" pitchFamily="34" charset="0"/>
                <a:cs typeface="Arial" panose="020B0604020202020204" pitchFamily="34" charset="0"/>
              </a:rPr>
              <a:t>areas and locations where tourism doesn't drive the economy. </a:t>
            </a:r>
            <a:r>
              <a:rPr lang="en-US" sz="2000" b="1" dirty="0" smtClean="0">
                <a:latin typeface="Century Gothic" panose="020B0502020202090204" pitchFamily="34" charset="0"/>
                <a:ea typeface="Calibri" panose="020F0502020204030204" pitchFamily="34" charset="0"/>
                <a:cs typeface="Arial" panose="020B0604020202020204" pitchFamily="34" charset="0"/>
              </a:rPr>
              <a:t>Travellers </a:t>
            </a:r>
            <a:r>
              <a:rPr lang="en-US" sz="2000" b="1" dirty="0">
                <a:latin typeface="Century Gothic" panose="020B0502020202090204" pitchFamily="34" charset="0"/>
                <a:ea typeface="Calibri" panose="020F0502020204030204" pitchFamily="34" charset="0"/>
                <a:cs typeface="Arial" panose="020B0604020202020204" pitchFamily="34" charset="0"/>
              </a:rPr>
              <a:t>may consider a trip a journey rather than a </a:t>
            </a:r>
            <a:r>
              <a:rPr lang="en-US" sz="2000" b="1" dirty="0" smtClean="0">
                <a:latin typeface="Century Gothic" panose="020B0502020202090204" pitchFamily="34" charset="0"/>
                <a:ea typeface="Calibri" panose="020F0502020204030204" pitchFamily="34" charset="0"/>
                <a:cs typeface="Arial" panose="020B0604020202020204" pitchFamily="34" charset="0"/>
              </a:rPr>
              <a:t>vacation; </a:t>
            </a:r>
            <a:r>
              <a:rPr lang="en-US" sz="2000" b="1" dirty="0">
                <a:latin typeface="Century Gothic" panose="020B0502020202090204" pitchFamily="34" charset="0"/>
                <a:ea typeface="Calibri" panose="020F0502020204030204" pitchFamily="34" charset="0"/>
                <a:cs typeface="Arial" panose="020B0604020202020204" pitchFamily="34" charset="0"/>
              </a:rPr>
              <a:t>looking for places that are not commonly visited or seen </a:t>
            </a:r>
            <a:r>
              <a:rPr lang="en-US" sz="2000" b="1" dirty="0" smtClean="0">
                <a:latin typeface="Century Gothic" panose="020B0502020202090204" pitchFamily="34" charset="0"/>
                <a:ea typeface="Calibri" panose="020F0502020204030204" pitchFamily="34" charset="0"/>
                <a:cs typeface="Arial" panose="020B0604020202020204" pitchFamily="34" charset="0"/>
              </a:rPr>
              <a:t> instead of escaping  </a:t>
            </a:r>
            <a:r>
              <a:rPr lang="en-US" sz="2000" b="1" dirty="0">
                <a:latin typeface="Century Gothic" panose="020B0502020202090204" pitchFamily="34" charset="0"/>
                <a:ea typeface="Calibri" panose="020F0502020204030204" pitchFamily="34" charset="0"/>
                <a:cs typeface="Arial" panose="020B0604020202020204" pitchFamily="34" charset="0"/>
              </a:rPr>
              <a:t>from everyday </a:t>
            </a:r>
            <a:r>
              <a:rPr lang="en-US" sz="2000" b="1" dirty="0" smtClean="0">
                <a:latin typeface="Century Gothic" panose="020B0502020202090204" pitchFamily="34" charset="0"/>
                <a:ea typeface="Calibri" panose="020F0502020204030204" pitchFamily="34" charset="0"/>
                <a:cs typeface="Arial" panose="020B0604020202020204" pitchFamily="34" charset="0"/>
              </a:rPr>
              <a:t>life</a:t>
            </a:r>
            <a:r>
              <a:rPr lang="en-US" sz="2000" b="1" dirty="0">
                <a:latin typeface="Century Gothic" panose="020B0502020202090204" pitchFamily="34" charset="0"/>
                <a:ea typeface="Calibri" panose="020F0502020204030204" pitchFamily="34" charset="0"/>
                <a:cs typeface="Arial" panose="020B0604020202020204" pitchFamily="34" charset="0"/>
              </a:rPr>
              <a:t>.</a:t>
            </a:r>
          </a:p>
          <a:p>
            <a:pPr algn="just">
              <a:lnSpc>
                <a:spcPct val="107000"/>
              </a:lnSpc>
              <a:spcAft>
                <a:spcPts val="800"/>
              </a:spcAft>
            </a:pPr>
            <a:r>
              <a:rPr lang="en-US" sz="2000" b="1" dirty="0" smtClean="0">
                <a:latin typeface="Century Gothic" panose="020B0502020202090204" pitchFamily="34" charset="0"/>
                <a:ea typeface="Calibri" panose="020F0502020204030204" pitchFamily="34" charset="0"/>
                <a:cs typeface="Arial" panose="020B0604020202020204" pitchFamily="34" charset="0"/>
              </a:rPr>
              <a:t>	All in all,  </a:t>
            </a:r>
            <a:r>
              <a:rPr lang="en-US" sz="2000" b="1" dirty="0">
                <a:latin typeface="Century Gothic" panose="020B0502020202090204" pitchFamily="34" charset="0"/>
                <a:ea typeface="Calibri" panose="020F0502020204030204" pitchFamily="34" charset="0"/>
                <a:cs typeface="Arial" panose="020B0604020202020204" pitchFamily="34" charset="0"/>
              </a:rPr>
              <a:t>" T</a:t>
            </a:r>
            <a:r>
              <a:rPr lang="en-US" sz="2000" b="1" dirty="0" smtClean="0">
                <a:latin typeface="Century Gothic" panose="020B0502020202090204" pitchFamily="34" charset="0"/>
                <a:ea typeface="Calibri" panose="020F0502020204030204" pitchFamily="34" charset="0"/>
                <a:cs typeface="Arial" panose="020B0604020202020204" pitchFamily="34" charset="0"/>
              </a:rPr>
              <a:t>ourism </a:t>
            </a:r>
            <a:r>
              <a:rPr lang="en-US" sz="2000" b="1" dirty="0">
                <a:latin typeface="Century Gothic" panose="020B0502020202090204" pitchFamily="34" charset="0"/>
                <a:ea typeface="Calibri" panose="020F0502020204030204" pitchFamily="34" charset="0"/>
                <a:cs typeface="Arial" panose="020B0604020202020204" pitchFamily="34" charset="0"/>
              </a:rPr>
              <a:t>" and " Travel" </a:t>
            </a:r>
            <a:r>
              <a:rPr lang="en-US" sz="2000" b="1" dirty="0" smtClean="0">
                <a:latin typeface="Century Gothic" panose="020B0502020202090204" pitchFamily="34" charset="0"/>
                <a:ea typeface="Calibri" panose="020F0502020204030204" pitchFamily="34" charset="0"/>
                <a:cs typeface="Arial" panose="020B0604020202020204" pitchFamily="34" charset="0"/>
              </a:rPr>
              <a:t>aren’t  </a:t>
            </a:r>
            <a:r>
              <a:rPr lang="en-US" sz="2000" b="1" dirty="0">
                <a:latin typeface="Century Gothic" panose="020B0502020202090204" pitchFamily="34" charset="0"/>
                <a:ea typeface="Calibri" panose="020F0502020204030204" pitchFamily="34" charset="0"/>
                <a:cs typeface="Arial" panose="020B0604020202020204" pitchFamily="34" charset="0"/>
              </a:rPr>
              <a:t>one </a:t>
            </a:r>
            <a:r>
              <a:rPr lang="en-US" sz="2000" b="1" dirty="0" smtClean="0">
                <a:latin typeface="Century Gothic" panose="020B0502020202090204" pitchFamily="34" charset="0"/>
                <a:ea typeface="Calibri" panose="020F0502020204030204" pitchFamily="34" charset="0"/>
                <a:cs typeface="Arial" panose="020B0604020202020204" pitchFamily="34" charset="0"/>
              </a:rPr>
              <a:t>term, they are two different terms with  some distinct  differences.  Based on the discussed above, next time you think of travelling , you should consider being a </a:t>
            </a:r>
            <a:r>
              <a:rPr lang="en-US" sz="2000" b="1" dirty="0" err="1" smtClean="0">
                <a:latin typeface="Century Gothic" panose="020B0502020202090204" pitchFamily="34" charset="0"/>
                <a:ea typeface="Calibri" panose="020F0502020204030204" pitchFamily="34" charset="0"/>
                <a:cs typeface="Arial" panose="020B0604020202020204" pitchFamily="34" charset="0"/>
              </a:rPr>
              <a:t>traveller</a:t>
            </a:r>
            <a:r>
              <a:rPr lang="en-US" sz="2000" b="1" dirty="0" smtClean="0">
                <a:latin typeface="Century Gothic" panose="020B0502020202090204" pitchFamily="34" charset="0"/>
                <a:ea typeface="Calibri" panose="020F0502020204030204" pitchFamily="34" charset="0"/>
                <a:cs typeface="Arial" panose="020B0604020202020204" pitchFamily="34" charset="0"/>
              </a:rPr>
              <a:t> or a tourist. </a:t>
            </a:r>
          </a:p>
        </p:txBody>
      </p:sp>
    </p:spTree>
    <p:extLst>
      <p:ext uri="{BB962C8B-B14F-4D97-AF65-F5344CB8AC3E}">
        <p14:creationId xmlns:p14="http://schemas.microsoft.com/office/powerpoint/2010/main" val="3878328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27334" y="249343"/>
            <a:ext cx="9110114" cy="791670"/>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atin typeface="Century Gothic" panose="020B0502020202020204" pitchFamily="34" charset="0"/>
              </a:rPr>
              <a:t>Complete the sentences with a suitable word  from  the </a:t>
            </a:r>
            <a:r>
              <a:rPr lang="en-US" sz="2400" b="1" dirty="0" smtClean="0">
                <a:latin typeface="Century Gothic" panose="020B0502020202020204" pitchFamily="34" charset="0"/>
              </a:rPr>
              <a:t>box. </a:t>
            </a:r>
            <a:endParaRPr lang="en-US" sz="2400" b="1" dirty="0" smtClean="0">
              <a:latin typeface="Century Gothic" panose="020B0502020202020204" pitchFamily="34" charset="0"/>
            </a:endParaRPr>
          </a:p>
        </p:txBody>
      </p:sp>
      <p:sp>
        <p:nvSpPr>
          <p:cNvPr id="6" name="Rectangle 5"/>
          <p:cNvSpPr/>
          <p:nvPr/>
        </p:nvSpPr>
        <p:spPr>
          <a:xfrm>
            <a:off x="128336" y="8937"/>
            <a:ext cx="1963554" cy="673768"/>
          </a:xfrm>
          <a:prstGeom prst="rect">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chemeClr val="tx1"/>
                </a:solidFill>
                <a:latin typeface="Century Gothic" panose="020B0502020202020204" pitchFamily="34" charset="0"/>
              </a:rPr>
              <a:t>02:00</a:t>
            </a:r>
            <a:endParaRPr lang="en-US" sz="3200" b="1" dirty="0">
              <a:solidFill>
                <a:schemeClr val="tx1"/>
              </a:solidFill>
              <a:latin typeface="Century Gothic" panose="020B0502020202020204" pitchFamily="34" charset="0"/>
            </a:endParaRPr>
          </a:p>
        </p:txBody>
      </p:sp>
      <p:sp>
        <p:nvSpPr>
          <p:cNvPr id="3" name="TextBox 2"/>
          <p:cNvSpPr txBox="1"/>
          <p:nvPr/>
        </p:nvSpPr>
        <p:spPr>
          <a:xfrm>
            <a:off x="653144" y="1197348"/>
            <a:ext cx="10789920" cy="400110"/>
          </a:xfrm>
          <a:prstGeom prst="rect">
            <a:avLst/>
          </a:prstGeom>
          <a:solidFill>
            <a:schemeClr val="bg1"/>
          </a:solidFill>
          <a:ln>
            <a:solidFill>
              <a:schemeClr val="tx1"/>
            </a:solidFill>
          </a:ln>
        </p:spPr>
        <p:txBody>
          <a:bodyPr wrap="square" rtlCol="0">
            <a:spAutoFit/>
          </a:bodyPr>
          <a:lstStyle/>
          <a:p>
            <a:r>
              <a:rPr lang="en-US" sz="2000" b="1" dirty="0" smtClean="0">
                <a:latin typeface="Century Gothic" panose="020B0502020202090204" pitchFamily="34" charset="0"/>
              </a:rPr>
              <a:t>   </a:t>
            </a:r>
            <a:r>
              <a:rPr lang="en-US" sz="2000" b="1" dirty="0" smtClean="0">
                <a:latin typeface="Century Gothic" panose="020B0502020202090204" pitchFamily="34" charset="0"/>
              </a:rPr>
              <a:t>accommodation                 </a:t>
            </a:r>
            <a:r>
              <a:rPr lang="en-US" sz="2000" b="1" dirty="0" smtClean="0">
                <a:latin typeface="Century Gothic" panose="020B0502020202090204" pitchFamily="34" charset="0"/>
              </a:rPr>
              <a:t>abroad                 trip                 attraction                 hostel</a:t>
            </a:r>
            <a:endParaRPr lang="en-US" sz="2000" b="1" dirty="0">
              <a:latin typeface="Century Gothic" panose="020B0502020202090204" pitchFamily="34" charset="0"/>
            </a:endParaRPr>
          </a:p>
        </p:txBody>
      </p:sp>
      <p:sp>
        <p:nvSpPr>
          <p:cNvPr id="5" name="Rectangle 4"/>
          <p:cNvSpPr/>
          <p:nvPr/>
        </p:nvSpPr>
        <p:spPr>
          <a:xfrm>
            <a:off x="386930" y="1755711"/>
            <a:ext cx="11325497" cy="4462760"/>
          </a:xfrm>
          <a:prstGeom prst="rect">
            <a:avLst/>
          </a:prstGeom>
          <a:solidFill>
            <a:schemeClr val="accent1">
              <a:lumMod val="40000"/>
              <a:lumOff val="60000"/>
            </a:schemeClr>
          </a:solidFill>
        </p:spPr>
        <p:txBody>
          <a:bodyPr wrap="square">
            <a:spAutoFit/>
          </a:bodyPr>
          <a:lstStyle/>
          <a:p>
            <a:endParaRPr lang="en-US" sz="2200" dirty="0">
              <a:latin typeface="Century Gothic" panose="020B0502020202090204" pitchFamily="34" charset="0"/>
            </a:endParaRPr>
          </a:p>
          <a:p>
            <a:r>
              <a:rPr lang="en-US" sz="2200" dirty="0" smtClean="0">
                <a:latin typeface="Century Gothic" panose="020B0502020202090204" pitchFamily="34" charset="0"/>
              </a:rPr>
              <a:t> </a:t>
            </a:r>
            <a:r>
              <a:rPr lang="en-US" sz="2000" dirty="0" smtClean="0">
                <a:latin typeface="Century Gothic" panose="020B0502020202090204" pitchFamily="34" charset="0"/>
              </a:rPr>
              <a:t>1. Bahrain </a:t>
            </a:r>
            <a:r>
              <a:rPr lang="en-US" sz="2000" dirty="0">
                <a:latin typeface="Century Gothic" panose="020B0502020202090204" pitchFamily="34" charset="0"/>
              </a:rPr>
              <a:t>National Museum is </a:t>
            </a:r>
            <a:r>
              <a:rPr lang="en-US" sz="2000" dirty="0" smtClean="0">
                <a:latin typeface="Century Gothic" panose="020B0502020202090204" pitchFamily="34" charset="0"/>
              </a:rPr>
              <a:t>the </a:t>
            </a:r>
            <a:r>
              <a:rPr lang="en-US" sz="2000" dirty="0">
                <a:latin typeface="Century Gothic" panose="020B0502020202090204" pitchFamily="34" charset="0"/>
              </a:rPr>
              <a:t>most popular tourist </a:t>
            </a:r>
            <a:r>
              <a:rPr lang="en-US" sz="2000" dirty="0" smtClean="0">
                <a:solidFill>
                  <a:srgbClr val="FF0000"/>
                </a:solidFill>
                <a:latin typeface="Century Gothic" panose="020B0502020202090204" pitchFamily="34" charset="0"/>
              </a:rPr>
              <a:t>……………….</a:t>
            </a:r>
            <a:r>
              <a:rPr lang="en-US" sz="2000" dirty="0" smtClean="0">
                <a:latin typeface="Century Gothic" panose="020B0502020202090204" pitchFamily="34" charset="0"/>
              </a:rPr>
              <a:t> </a:t>
            </a:r>
            <a:r>
              <a:rPr lang="en-US" sz="2000" dirty="0">
                <a:latin typeface="Century Gothic" panose="020B0502020202090204" pitchFamily="34" charset="0"/>
              </a:rPr>
              <a:t>in Bahrain</a:t>
            </a:r>
            <a:r>
              <a:rPr lang="en-US" sz="2000" dirty="0" smtClean="0">
                <a:latin typeface="Century Gothic" panose="020B0502020202090204" pitchFamily="34" charset="0"/>
              </a:rPr>
              <a:t>.</a:t>
            </a:r>
          </a:p>
          <a:p>
            <a:endParaRPr lang="en-US" sz="2000" dirty="0" smtClean="0">
              <a:latin typeface="Century Gothic" panose="020B0502020202090204" pitchFamily="34" charset="0"/>
            </a:endParaRPr>
          </a:p>
          <a:p>
            <a:r>
              <a:rPr lang="en-US" sz="2000" dirty="0" smtClean="0">
                <a:latin typeface="Century Gothic" panose="020B0502020202090204" pitchFamily="34" charset="0"/>
              </a:rPr>
              <a:t> 2. </a:t>
            </a:r>
            <a:r>
              <a:rPr lang="en-US" sz="2000" dirty="0" smtClean="0">
                <a:solidFill>
                  <a:srgbClr val="FF0000"/>
                </a:solidFill>
                <a:latin typeface="Century Gothic" panose="020B0502020202090204" pitchFamily="34" charset="0"/>
              </a:rPr>
              <a:t>…………………</a:t>
            </a:r>
            <a:r>
              <a:rPr lang="en-US" sz="2000" dirty="0" smtClean="0">
                <a:latin typeface="Century Gothic" panose="020B0502020202090204" pitchFamily="34" charset="0"/>
              </a:rPr>
              <a:t>is the </a:t>
            </a:r>
            <a:r>
              <a:rPr lang="en-US" sz="2000" dirty="0">
                <a:latin typeface="Century Gothic" panose="020B0502020202090204" pitchFamily="34" charset="0"/>
              </a:rPr>
              <a:t> </a:t>
            </a:r>
            <a:r>
              <a:rPr lang="en-US" sz="2000" dirty="0" smtClean="0">
                <a:latin typeface="Century Gothic" panose="020B0502020202090204" pitchFamily="34" charset="0"/>
              </a:rPr>
              <a:t>place where you  </a:t>
            </a:r>
            <a:r>
              <a:rPr lang="en-US" sz="2000" dirty="0">
                <a:latin typeface="Century Gothic" panose="020B0502020202090204" pitchFamily="34" charset="0"/>
              </a:rPr>
              <a:t>live or </a:t>
            </a:r>
            <a:r>
              <a:rPr lang="en-US" sz="2000" dirty="0" smtClean="0">
                <a:latin typeface="Century Gothic" panose="020B0502020202090204" pitchFamily="34" charset="0"/>
              </a:rPr>
              <a:t>stay on </a:t>
            </a:r>
            <a:r>
              <a:rPr lang="en-US" sz="2000" dirty="0">
                <a:latin typeface="Century Gothic" panose="020B0502020202090204" pitchFamily="34" charset="0"/>
              </a:rPr>
              <a:t>holiday </a:t>
            </a:r>
            <a:r>
              <a:rPr lang="en-US" sz="2000" dirty="0" smtClean="0">
                <a:latin typeface="Century Gothic" panose="020B0502020202090204" pitchFamily="34" charset="0"/>
              </a:rPr>
              <a:t>or  while studying in another country.</a:t>
            </a:r>
          </a:p>
          <a:p>
            <a:endParaRPr lang="en-US" sz="2000" dirty="0">
              <a:latin typeface="Century Gothic" panose="020B0502020202090204" pitchFamily="34" charset="0"/>
            </a:endParaRPr>
          </a:p>
          <a:p>
            <a:r>
              <a:rPr lang="en-US" sz="2000" dirty="0" smtClean="0">
                <a:latin typeface="Century Gothic" panose="020B0502020202090204" pitchFamily="34" charset="0"/>
              </a:rPr>
              <a:t>3. I am away </a:t>
            </a:r>
            <a:r>
              <a:rPr lang="en-US" sz="2000" dirty="0">
                <a:latin typeface="Century Gothic" panose="020B0502020202090204" pitchFamily="34" charset="0"/>
              </a:rPr>
              <a:t>on a business </a:t>
            </a:r>
            <a:r>
              <a:rPr lang="en-US" sz="2000" dirty="0" smtClean="0">
                <a:solidFill>
                  <a:srgbClr val="FF0000"/>
                </a:solidFill>
                <a:latin typeface="Century Gothic" panose="020B0502020202090204" pitchFamily="34" charset="0"/>
              </a:rPr>
              <a:t>………</a:t>
            </a:r>
            <a:r>
              <a:rPr lang="en-US" sz="2000" dirty="0" smtClean="0">
                <a:latin typeface="Century Gothic" panose="020B0502020202090204" pitchFamily="34" charset="0"/>
              </a:rPr>
              <a:t> in London, but Mariam is here  on a shopping </a:t>
            </a:r>
            <a:r>
              <a:rPr lang="en-US" sz="2000" dirty="0" smtClean="0">
                <a:solidFill>
                  <a:srgbClr val="FF0000"/>
                </a:solidFill>
                <a:latin typeface="Century Gothic" panose="020B0502020202090204" pitchFamily="34" charset="0"/>
              </a:rPr>
              <a:t>………</a:t>
            </a:r>
            <a:r>
              <a:rPr lang="en-US" sz="2000" dirty="0" smtClean="0">
                <a:latin typeface="Century Gothic" panose="020B0502020202090204" pitchFamily="34" charset="0"/>
              </a:rPr>
              <a:t>  because her  wedding is next month. </a:t>
            </a:r>
          </a:p>
          <a:p>
            <a:endParaRPr lang="en-US" sz="2000" dirty="0">
              <a:latin typeface="Century Gothic" panose="020B0502020202090204" pitchFamily="34" charset="0"/>
            </a:endParaRPr>
          </a:p>
          <a:p>
            <a:r>
              <a:rPr lang="en-US" sz="2000" dirty="0" smtClean="0">
                <a:latin typeface="Century Gothic" panose="020B0502020202090204" pitchFamily="34" charset="0"/>
              </a:rPr>
              <a:t>5. If  Ahmad finished school , he would like to study</a:t>
            </a:r>
            <a:r>
              <a:rPr lang="en-US" sz="2000" dirty="0" smtClean="0">
                <a:solidFill>
                  <a:srgbClr val="FF0000"/>
                </a:solidFill>
                <a:latin typeface="Century Gothic" panose="020B0502020202090204" pitchFamily="34" charset="0"/>
              </a:rPr>
              <a:t>………….</a:t>
            </a:r>
            <a:r>
              <a:rPr lang="en-US" sz="2000" dirty="0" smtClean="0">
                <a:latin typeface="Century Gothic" panose="020B0502020202090204" pitchFamily="34" charset="0"/>
              </a:rPr>
              <a:t> in UK.</a:t>
            </a:r>
          </a:p>
          <a:p>
            <a:endParaRPr lang="en-US" sz="2000" dirty="0">
              <a:latin typeface="Century Gothic" panose="020B0502020202090204" pitchFamily="34" charset="0"/>
            </a:endParaRPr>
          </a:p>
          <a:p>
            <a:r>
              <a:rPr lang="en-US" sz="2000" dirty="0">
                <a:latin typeface="Century Gothic" panose="020B0502020202090204" pitchFamily="34" charset="0"/>
              </a:rPr>
              <a:t>6. </a:t>
            </a:r>
            <a:r>
              <a:rPr lang="en-US" sz="2000" dirty="0" smtClean="0">
                <a:latin typeface="Century Gothic" panose="020B0502020202090204" pitchFamily="34" charset="0"/>
              </a:rPr>
              <a:t>A </a:t>
            </a:r>
            <a:r>
              <a:rPr lang="en-US" sz="2000" dirty="0">
                <a:latin typeface="Century Gothic" panose="020B0502020202090204" pitchFamily="34" charset="0"/>
              </a:rPr>
              <a:t>place </a:t>
            </a:r>
            <a:r>
              <a:rPr lang="en-US" sz="2000" dirty="0" smtClean="0">
                <a:latin typeface="Century Gothic" panose="020B0502020202090204" pitchFamily="34" charset="0"/>
              </a:rPr>
              <a:t>where student  </a:t>
            </a:r>
            <a:r>
              <a:rPr lang="en-US" sz="2000" dirty="0">
                <a:latin typeface="Century Gothic" panose="020B0502020202090204" pitchFamily="34" charset="0"/>
              </a:rPr>
              <a:t>can stay cheaply for  </a:t>
            </a:r>
            <a:r>
              <a:rPr lang="en-US" sz="2000" dirty="0" smtClean="0">
                <a:latin typeface="Century Gothic" panose="020B0502020202090204" pitchFamily="34" charset="0"/>
              </a:rPr>
              <a:t>while they </a:t>
            </a:r>
            <a:r>
              <a:rPr lang="en-US" sz="2000" dirty="0">
                <a:latin typeface="Century Gothic" panose="020B0502020202090204" pitchFamily="34" charset="0"/>
              </a:rPr>
              <a:t>are </a:t>
            </a:r>
            <a:r>
              <a:rPr lang="en-US" sz="2000" dirty="0" smtClean="0">
                <a:latin typeface="Century Gothic" panose="020B0502020202090204" pitchFamily="34" charset="0"/>
              </a:rPr>
              <a:t> studying abroad with </a:t>
            </a:r>
            <a:r>
              <a:rPr lang="en-US" sz="2000" dirty="0">
                <a:latin typeface="Century Gothic" panose="020B0502020202090204" pitchFamily="34" charset="0"/>
              </a:rPr>
              <a:t>shared rooms and sometimes some private rooms </a:t>
            </a:r>
            <a:r>
              <a:rPr lang="en-US" sz="2000" dirty="0" smtClean="0">
                <a:latin typeface="Century Gothic" panose="020B0502020202090204" pitchFamily="34" charset="0"/>
              </a:rPr>
              <a:t>is called student </a:t>
            </a:r>
            <a:r>
              <a:rPr lang="en-US" sz="2000" dirty="0" smtClean="0">
                <a:solidFill>
                  <a:srgbClr val="FF0000"/>
                </a:solidFill>
                <a:latin typeface="Century Gothic" panose="020B0502020202090204" pitchFamily="34" charset="0"/>
              </a:rPr>
              <a:t>……….. </a:t>
            </a:r>
            <a:r>
              <a:rPr lang="en-US" sz="2000" dirty="0" smtClean="0">
                <a:latin typeface="Century Gothic" panose="020B0502020202090204" pitchFamily="34" charset="0"/>
              </a:rPr>
              <a:t>.</a:t>
            </a:r>
            <a:endParaRPr lang="en-US" sz="2000" dirty="0">
              <a:latin typeface="Century Gothic" panose="020B0502020202090204" pitchFamily="34" charset="0"/>
            </a:endParaRPr>
          </a:p>
          <a:p>
            <a:endParaRPr lang="en-US" sz="2000" dirty="0">
              <a:latin typeface="Century Gothic" panose="020B0502020202090204" pitchFamily="34" charset="0"/>
            </a:endParaRPr>
          </a:p>
        </p:txBody>
      </p:sp>
    </p:spTree>
    <p:extLst>
      <p:ext uri="{BB962C8B-B14F-4D97-AF65-F5344CB8AC3E}">
        <p14:creationId xmlns:p14="http://schemas.microsoft.com/office/powerpoint/2010/main" val="277055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3921</TotalTime>
  <Words>957</Words>
  <Application>Microsoft Office PowerPoint</Application>
  <PresentationFormat>Widescreen</PresentationFormat>
  <Paragraphs>155</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Office Theme</vt:lpstr>
      <vt:lpstr>Eng.201  New Language Leader Grade 11    First Semester                                              Unit1 –  Travel  Lesson 2.1- Tourism and Travelling  (pages 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Corporate Edition</cp:lastModifiedBy>
  <cp:revision>517</cp:revision>
  <dcterms:created xsi:type="dcterms:W3CDTF">2020-03-04T10:47:58Z</dcterms:created>
  <dcterms:modified xsi:type="dcterms:W3CDTF">2020-09-27T22:00:29Z</dcterms:modified>
</cp:coreProperties>
</file>