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300" r:id="rId4"/>
    <p:sldId id="308" r:id="rId5"/>
    <p:sldId id="315" r:id="rId6"/>
    <p:sldId id="311" r:id="rId7"/>
    <p:sldId id="312" r:id="rId8"/>
    <p:sldId id="309" r:id="rId9"/>
    <p:sldId id="313" r:id="rId10"/>
    <p:sldId id="307" r:id="rId11"/>
    <p:sldId id="310" r:id="rId12"/>
    <p:sldId id="316" r:id="rId13"/>
    <p:sldId id="305" r:id="rId14"/>
    <p:sldId id="301" r:id="rId15"/>
    <p:sldId id="304" r:id="rId16"/>
    <p:sldId id="295"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DDF1"/>
    <a:srgbClr val="FAF3B8"/>
    <a:srgbClr val="49D0D7"/>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lgn="l">
              <a:defRPr sz="1200" b="1" i="0" u="none" strike="noStrike" kern="1200" baseline="0">
                <a:solidFill>
                  <a:schemeClr val="tx2"/>
                </a:solidFill>
                <a:latin typeface="+mn-lt"/>
                <a:ea typeface="+mn-ea"/>
                <a:cs typeface="+mn-cs"/>
              </a:defRPr>
            </a:pPr>
            <a:r>
              <a:rPr lang="en-US" sz="1400" baseline="0" dirty="0">
                <a:solidFill>
                  <a:schemeClr val="tx2"/>
                </a:solidFill>
                <a:latin typeface="Century Gothic" panose="020B0502020202090204" pitchFamily="34" charset="0"/>
              </a:rPr>
              <a:t>1) The approximate percentage of mobile phone brands used in Bahrain 15 years ago compared to </a:t>
            </a:r>
            <a:r>
              <a:rPr lang="en-US" sz="1400" baseline="0" dirty="0" smtClean="0">
                <a:solidFill>
                  <a:schemeClr val="tx2"/>
                </a:solidFill>
                <a:latin typeface="Century Gothic" panose="020B0502020202090204" pitchFamily="34" charset="0"/>
              </a:rPr>
              <a:t>today.</a:t>
            </a:r>
            <a:endParaRPr lang="en-US" sz="1400" baseline="0" dirty="0">
              <a:solidFill>
                <a:schemeClr val="tx2"/>
              </a:solidFill>
              <a:latin typeface="Century Gothic" panose="020B0502020202090204" pitchFamily="34" charset="0"/>
            </a:endParaRPr>
          </a:p>
        </c:rich>
      </c:tx>
      <c:layout>
        <c:manualLayout>
          <c:xMode val="edge"/>
          <c:yMode val="edge"/>
          <c:x val="0.12555941258394021"/>
          <c:y val="2.3138610689101141E-2"/>
        </c:manualLayout>
      </c:layout>
      <c:overlay val="0"/>
      <c:spPr>
        <a:noFill/>
        <a:ln>
          <a:noFill/>
        </a:ln>
        <a:effectLst/>
      </c:spPr>
      <c:txPr>
        <a:bodyPr rot="0" spcFirstLastPara="1" vertOverflow="ellipsis" vert="horz" wrap="square" anchor="ctr" anchorCtr="1"/>
        <a:lstStyle/>
        <a:p>
          <a:pPr algn="l">
            <a:defRPr sz="12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15 years ago</c:v>
                </c:pt>
              </c:strCache>
            </c:strRef>
          </c:tx>
          <c:spPr>
            <a:gradFill rotWithShape="1">
              <a:gsLst>
                <a:gs pos="0">
                  <a:schemeClr val="accent5">
                    <a:shade val="76000"/>
                    <a:satMod val="103000"/>
                    <a:lumMod val="102000"/>
                    <a:tint val="94000"/>
                  </a:schemeClr>
                </a:gs>
                <a:gs pos="50000">
                  <a:schemeClr val="accent5">
                    <a:shade val="76000"/>
                    <a:satMod val="110000"/>
                    <a:lumMod val="100000"/>
                    <a:shade val="100000"/>
                  </a:schemeClr>
                </a:gs>
                <a:gs pos="100000">
                  <a:schemeClr val="accent5">
                    <a:shade val="76000"/>
                    <a:lumMod val="99000"/>
                    <a:satMod val="120000"/>
                    <a:shade val="78000"/>
                  </a:schemeClr>
                </a:gs>
              </a:gsLst>
              <a:lin ang="5400000" scaled="0"/>
            </a:gradFill>
            <a:ln>
              <a:noFill/>
            </a:ln>
            <a:effectLst/>
          </c:spPr>
          <c:invertIfNegative val="0"/>
          <c:cat>
            <c:strRef>
              <c:f>Sheet1!$B$1:$H$1</c:f>
              <c:strCache>
                <c:ptCount val="6"/>
                <c:pt idx="0">
                  <c:v>Nokia</c:v>
                </c:pt>
                <c:pt idx="1">
                  <c:v>Samsung</c:v>
                </c:pt>
                <c:pt idx="2">
                  <c:v>iPhone</c:v>
                </c:pt>
                <c:pt idx="3">
                  <c:v>LG</c:v>
                </c:pt>
                <c:pt idx="4">
                  <c:v>BlackBerry</c:v>
                </c:pt>
                <c:pt idx="5">
                  <c:v>Sony</c:v>
                </c:pt>
              </c:strCache>
            </c:strRef>
          </c:cat>
          <c:val>
            <c:numRef>
              <c:f>Sheet1!$B$2:$H$2</c:f>
              <c:numCache>
                <c:formatCode>General</c:formatCode>
                <c:ptCount val="7"/>
                <c:pt idx="0">
                  <c:v>50</c:v>
                </c:pt>
                <c:pt idx="1">
                  <c:v>5</c:v>
                </c:pt>
                <c:pt idx="3">
                  <c:v>10</c:v>
                </c:pt>
                <c:pt idx="4">
                  <c:v>20</c:v>
                </c:pt>
                <c:pt idx="5">
                  <c:v>15</c:v>
                </c:pt>
              </c:numCache>
            </c:numRef>
          </c:val>
          <c:extLst xmlns:c16r2="http://schemas.microsoft.com/office/drawing/2015/06/chart">
            <c:ext xmlns:c16="http://schemas.microsoft.com/office/drawing/2014/chart" uri="{C3380CC4-5D6E-409C-BE32-E72D297353CC}">
              <c16:uniqueId val="{00000000-A816-4483-8978-6E6A3ADD461B}"/>
            </c:ext>
          </c:extLst>
        </c:ser>
        <c:ser>
          <c:idx val="1"/>
          <c:order val="1"/>
          <c:tx>
            <c:strRef>
              <c:f>Sheet1!$A$3</c:f>
              <c:strCache>
                <c:ptCount val="1"/>
                <c:pt idx="0">
                  <c:v>Today</c:v>
                </c:pt>
              </c:strCache>
            </c:strRef>
          </c:tx>
          <c:spPr>
            <a:gradFill rotWithShape="1">
              <a:gsLst>
                <a:gs pos="0">
                  <a:schemeClr val="accent5">
                    <a:tint val="77000"/>
                    <a:satMod val="103000"/>
                    <a:lumMod val="102000"/>
                    <a:tint val="94000"/>
                  </a:schemeClr>
                </a:gs>
                <a:gs pos="50000">
                  <a:schemeClr val="accent5">
                    <a:tint val="77000"/>
                    <a:satMod val="110000"/>
                    <a:lumMod val="100000"/>
                    <a:shade val="100000"/>
                  </a:schemeClr>
                </a:gs>
                <a:gs pos="100000">
                  <a:schemeClr val="accent5">
                    <a:tint val="77000"/>
                    <a:lumMod val="99000"/>
                    <a:satMod val="120000"/>
                    <a:shade val="78000"/>
                  </a:schemeClr>
                </a:gs>
              </a:gsLst>
              <a:lin ang="5400000" scaled="0"/>
            </a:gradFill>
            <a:ln>
              <a:noFill/>
            </a:ln>
            <a:effectLst/>
          </c:spPr>
          <c:invertIfNegative val="0"/>
          <c:cat>
            <c:strRef>
              <c:f>Sheet1!$B$1:$H$1</c:f>
              <c:strCache>
                <c:ptCount val="6"/>
                <c:pt idx="0">
                  <c:v>Nokia</c:v>
                </c:pt>
                <c:pt idx="1">
                  <c:v>Samsung</c:v>
                </c:pt>
                <c:pt idx="2">
                  <c:v>iPhone</c:v>
                </c:pt>
                <c:pt idx="3">
                  <c:v>LG</c:v>
                </c:pt>
                <c:pt idx="4">
                  <c:v>BlackBerry</c:v>
                </c:pt>
                <c:pt idx="5">
                  <c:v>Sony</c:v>
                </c:pt>
              </c:strCache>
            </c:strRef>
          </c:cat>
          <c:val>
            <c:numRef>
              <c:f>Sheet1!$B$3:$H$3</c:f>
              <c:numCache>
                <c:formatCode>General</c:formatCode>
                <c:ptCount val="7"/>
                <c:pt idx="0">
                  <c:v>5</c:v>
                </c:pt>
                <c:pt idx="1">
                  <c:v>38</c:v>
                </c:pt>
                <c:pt idx="2">
                  <c:v>40</c:v>
                </c:pt>
                <c:pt idx="3">
                  <c:v>10</c:v>
                </c:pt>
                <c:pt idx="4">
                  <c:v>0</c:v>
                </c:pt>
                <c:pt idx="5">
                  <c:v>7</c:v>
                </c:pt>
              </c:numCache>
            </c:numRef>
          </c:val>
          <c:extLst xmlns:c16r2="http://schemas.microsoft.com/office/drawing/2015/06/chart">
            <c:ext xmlns:c16="http://schemas.microsoft.com/office/drawing/2014/chart" uri="{C3380CC4-5D6E-409C-BE32-E72D297353CC}">
              <c16:uniqueId val="{00000001-A816-4483-8978-6E6A3ADD461B}"/>
            </c:ext>
          </c:extLst>
        </c:ser>
        <c:dLbls>
          <c:showLegendKey val="0"/>
          <c:showVal val="0"/>
          <c:showCatName val="0"/>
          <c:showSerName val="0"/>
          <c:showPercent val="0"/>
          <c:showBubbleSize val="0"/>
        </c:dLbls>
        <c:gapWidth val="100"/>
        <c:overlap val="-24"/>
        <c:axId val="-2141386192"/>
        <c:axId val="-2141382928"/>
      </c:barChart>
      <c:catAx>
        <c:axId val="-21413861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2"/>
                </a:solidFill>
                <a:latin typeface="Century Gothic" panose="020B0502020202090204" pitchFamily="34" charset="0"/>
                <a:ea typeface="+mn-ea"/>
                <a:cs typeface="+mn-cs"/>
              </a:defRPr>
            </a:pPr>
            <a:endParaRPr lang="en-US"/>
          </a:p>
        </c:txPr>
        <c:crossAx val="-2141382928"/>
        <c:crosses val="autoZero"/>
        <c:auto val="1"/>
        <c:lblAlgn val="ctr"/>
        <c:lblOffset val="100"/>
        <c:noMultiLvlLbl val="0"/>
      </c:catAx>
      <c:valAx>
        <c:axId val="-2141382928"/>
        <c:scaling>
          <c:orientation val="minMax"/>
          <c:max val="50"/>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2">
                    <a:lumMod val="75000"/>
                  </a:schemeClr>
                </a:solidFill>
                <a:latin typeface="Century Gothic" panose="020B0502020202090204" pitchFamily="34" charset="0"/>
                <a:ea typeface="+mn-ea"/>
                <a:cs typeface="+mn-cs"/>
              </a:defRPr>
            </a:pPr>
            <a:endParaRPr lang="en-US"/>
          </a:p>
        </c:txPr>
        <c:crossAx val="-2141386192"/>
        <c:crosses val="autoZero"/>
        <c:crossBetween val="between"/>
        <c:majorUnit val="5"/>
      </c:valAx>
      <c:spPr>
        <a:no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tx2"/>
                </a:solidFill>
                <a:latin typeface="Century Gothic" panose="020B0502020202090204" pitchFamily="34" charset="0"/>
                <a:ea typeface="+mn-ea"/>
                <a:cs typeface="+mn-cs"/>
              </a:defRPr>
            </a:pPr>
            <a:endParaRPr lang="en-US"/>
          </a:p>
        </c:txPr>
      </c:legendEntry>
      <c:legendEntry>
        <c:idx val="1"/>
        <c:txPr>
          <a:bodyPr rot="0" spcFirstLastPara="1" vertOverflow="ellipsis" vert="horz" wrap="square" anchor="ctr" anchorCtr="1"/>
          <a:lstStyle/>
          <a:p>
            <a:pPr>
              <a:defRPr sz="1400" b="1" i="0" u="none" strike="noStrike" kern="1200" baseline="0">
                <a:solidFill>
                  <a:schemeClr val="tx2"/>
                </a:solidFill>
                <a:latin typeface="Century Gothic" panose="020B0502020202090204" pitchFamily="34" charset="0"/>
                <a:ea typeface="+mn-ea"/>
                <a:cs typeface="+mn-cs"/>
              </a:defRPr>
            </a:pPr>
            <a:endParaRPr lang="en-US"/>
          </a:p>
        </c:txPr>
      </c:legendEntry>
      <c:layout>
        <c:manualLayout>
          <c:xMode val="edge"/>
          <c:yMode val="edge"/>
          <c:x val="0.23593687279870751"/>
          <c:y val="0.9249532868336563"/>
          <c:w val="0.46836545057008216"/>
          <c:h val="5.448105252499885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lumMod val="50000"/>
                </a:schemeClr>
              </a:solidFill>
              <a:latin typeface="Century Gothic" panose="020B050202020209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400" b="1" dirty="0">
                <a:latin typeface="Century Gothic" panose="020B0502020202090204" pitchFamily="34" charset="0"/>
              </a:rPr>
              <a:t>The approximate percentage of the</a:t>
            </a:r>
            <a:r>
              <a:rPr lang="en-US" sz="1400" b="1" baseline="0" dirty="0">
                <a:latin typeface="Century Gothic" panose="020B0502020202090204" pitchFamily="34" charset="0"/>
              </a:rPr>
              <a:t> average </a:t>
            </a:r>
            <a:r>
              <a:rPr lang="en-US" sz="1400" b="1" i="0" u="none" strike="noStrike" baseline="0" dirty="0">
                <a:effectLst/>
                <a:latin typeface="Century Gothic" panose="020B0502020202020204" pitchFamily="34" charset="0"/>
              </a:rPr>
              <a:t>activity time of</a:t>
            </a:r>
            <a:r>
              <a:rPr lang="en-US" sz="1400" b="1" baseline="0" dirty="0">
                <a:latin typeface="Century Gothic" panose="020B0502020202020204" pitchFamily="34" charset="0"/>
              </a:rPr>
              <a:t> </a:t>
            </a:r>
            <a:r>
              <a:rPr lang="en-US" sz="1400" b="1" baseline="0" dirty="0">
                <a:latin typeface="Century Gothic" panose="020B0502020202090204" pitchFamily="34" charset="0"/>
              </a:rPr>
              <a:t>teenager’s </a:t>
            </a:r>
            <a:r>
              <a:rPr lang="en-US" sz="1400" b="1" dirty="0">
                <a:latin typeface="Century Gothic" panose="020B0502020202090204" pitchFamily="34" charset="0"/>
              </a:rPr>
              <a:t>30 years ago and today</a:t>
            </a:r>
          </a:p>
        </c:rich>
      </c:tx>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30 years ago</c:v>
                </c:pt>
              </c:strCache>
            </c:strRef>
          </c:tx>
          <c:spPr>
            <a:solidFill>
              <a:schemeClr val="accent2">
                <a:tint val="77000"/>
              </a:schemeClr>
            </a:solidFill>
            <a:ln>
              <a:noFill/>
            </a:ln>
            <a:effectLst/>
          </c:spPr>
          <c:invertIfNegative val="0"/>
          <c:cat>
            <c:strRef>
              <c:f>Sheet1!$B$1:$H$1</c:f>
              <c:strCache>
                <c:ptCount val="6"/>
                <c:pt idx="0">
                  <c:v>Watching TV</c:v>
                </c:pt>
                <c:pt idx="1">
                  <c:v>Going out</c:v>
                </c:pt>
                <c:pt idx="2">
                  <c:v>Studying</c:v>
                </c:pt>
                <c:pt idx="3">
                  <c:v>Chatting with friends</c:v>
                </c:pt>
                <c:pt idx="4">
                  <c:v>Socializing</c:v>
                </c:pt>
                <c:pt idx="5">
                  <c:v>Playing</c:v>
                </c:pt>
              </c:strCache>
            </c:strRef>
          </c:cat>
          <c:val>
            <c:numRef>
              <c:f>Sheet1!$B$2:$H$2</c:f>
              <c:numCache>
                <c:formatCode>General</c:formatCode>
                <c:ptCount val="7"/>
                <c:pt idx="0">
                  <c:v>10</c:v>
                </c:pt>
                <c:pt idx="1">
                  <c:v>5</c:v>
                </c:pt>
                <c:pt idx="2">
                  <c:v>35</c:v>
                </c:pt>
                <c:pt idx="3">
                  <c:v>15</c:v>
                </c:pt>
                <c:pt idx="4">
                  <c:v>25</c:v>
                </c:pt>
                <c:pt idx="5">
                  <c:v>10</c:v>
                </c:pt>
              </c:numCache>
            </c:numRef>
          </c:val>
          <c:extLst xmlns:c16r2="http://schemas.microsoft.com/office/drawing/2015/06/chart">
            <c:ext xmlns:c16="http://schemas.microsoft.com/office/drawing/2014/chart" uri="{C3380CC4-5D6E-409C-BE32-E72D297353CC}">
              <c16:uniqueId val="{00000000-1CB7-47ED-9E3D-6B49811DFEF0}"/>
            </c:ext>
          </c:extLst>
        </c:ser>
        <c:ser>
          <c:idx val="1"/>
          <c:order val="1"/>
          <c:tx>
            <c:strRef>
              <c:f>Sheet1!$A$3</c:f>
              <c:strCache>
                <c:ptCount val="1"/>
                <c:pt idx="0">
                  <c:v>Today</c:v>
                </c:pt>
              </c:strCache>
            </c:strRef>
          </c:tx>
          <c:spPr>
            <a:solidFill>
              <a:schemeClr val="accent2">
                <a:shade val="76000"/>
              </a:schemeClr>
            </a:solidFill>
            <a:ln>
              <a:noFill/>
            </a:ln>
            <a:effectLst/>
          </c:spPr>
          <c:invertIfNegative val="0"/>
          <c:cat>
            <c:strRef>
              <c:f>Sheet1!$B$1:$H$1</c:f>
              <c:strCache>
                <c:ptCount val="6"/>
                <c:pt idx="0">
                  <c:v>Watching TV</c:v>
                </c:pt>
                <c:pt idx="1">
                  <c:v>Going out</c:v>
                </c:pt>
                <c:pt idx="2">
                  <c:v>Studying</c:v>
                </c:pt>
                <c:pt idx="3">
                  <c:v>Chatting with friends</c:v>
                </c:pt>
                <c:pt idx="4">
                  <c:v>Socializing</c:v>
                </c:pt>
                <c:pt idx="5">
                  <c:v>Playing</c:v>
                </c:pt>
              </c:strCache>
            </c:strRef>
          </c:cat>
          <c:val>
            <c:numRef>
              <c:f>Sheet1!$B$3:$H$3</c:f>
              <c:numCache>
                <c:formatCode>General</c:formatCode>
                <c:ptCount val="7"/>
                <c:pt idx="0">
                  <c:v>10</c:v>
                </c:pt>
                <c:pt idx="1">
                  <c:v>20</c:v>
                </c:pt>
                <c:pt idx="2">
                  <c:v>15</c:v>
                </c:pt>
                <c:pt idx="3">
                  <c:v>40</c:v>
                </c:pt>
                <c:pt idx="4">
                  <c:v>5</c:v>
                </c:pt>
                <c:pt idx="5">
                  <c:v>10</c:v>
                </c:pt>
              </c:numCache>
            </c:numRef>
          </c:val>
          <c:extLst xmlns:c16r2="http://schemas.microsoft.com/office/drawing/2015/06/chart">
            <c:ext xmlns:c16="http://schemas.microsoft.com/office/drawing/2014/chart" uri="{C3380CC4-5D6E-409C-BE32-E72D297353CC}">
              <c16:uniqueId val="{00000001-1CB7-47ED-9E3D-6B49811DFEF0}"/>
            </c:ext>
          </c:extLst>
        </c:ser>
        <c:dLbls>
          <c:showLegendKey val="0"/>
          <c:showVal val="0"/>
          <c:showCatName val="0"/>
          <c:showSerName val="0"/>
          <c:showPercent val="0"/>
          <c:showBubbleSize val="0"/>
        </c:dLbls>
        <c:gapWidth val="219"/>
        <c:overlap val="-27"/>
        <c:axId val="-2141379664"/>
        <c:axId val="-2141371504"/>
      </c:barChart>
      <c:catAx>
        <c:axId val="-2141379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1" i="0" u="none" strike="noStrike" kern="1200" baseline="0">
                <a:solidFill>
                  <a:schemeClr val="tx1">
                    <a:lumMod val="65000"/>
                    <a:lumOff val="35000"/>
                  </a:schemeClr>
                </a:solidFill>
                <a:latin typeface="Century Gothic" panose="020B0502020202090204" pitchFamily="34" charset="0"/>
                <a:ea typeface="+mn-ea"/>
                <a:cs typeface="+mn-cs"/>
              </a:defRPr>
            </a:pPr>
            <a:endParaRPr lang="en-US"/>
          </a:p>
        </c:txPr>
        <c:crossAx val="-2141371504"/>
        <c:crosses val="autoZero"/>
        <c:auto val="1"/>
        <c:lblAlgn val="ctr"/>
        <c:lblOffset val="100"/>
        <c:noMultiLvlLbl val="0"/>
      </c:catAx>
      <c:valAx>
        <c:axId val="-2141371504"/>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95000"/>
                    <a:lumOff val="5000"/>
                  </a:schemeClr>
                </a:solidFill>
                <a:latin typeface="Century Gothic" panose="020B0502020202090204" pitchFamily="34" charset="0"/>
                <a:ea typeface="+mn-ea"/>
                <a:cs typeface="+mn-cs"/>
              </a:defRPr>
            </a:pPr>
            <a:endParaRPr lang="en-US"/>
          </a:p>
        </c:txPr>
        <c:crossAx val="-2141379664"/>
        <c:crosses val="autoZero"/>
        <c:crossBetween val="between"/>
        <c:majorUnit val="5"/>
      </c:valAx>
      <c:spPr>
        <a:noFill/>
        <a:ln>
          <a:noFill/>
        </a:ln>
        <a:effectLst/>
      </c:spPr>
    </c:plotArea>
    <c:legend>
      <c:legendPos val="b"/>
      <c:layout>
        <c:manualLayout>
          <c:xMode val="edge"/>
          <c:yMode val="edge"/>
          <c:x val="0.33357355563428803"/>
          <c:y val="0.90452361204115173"/>
          <c:w val="0.31787759680147298"/>
          <c:h val="7.5588985251553539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Century Gothic" panose="020B050202020209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colors2.xml><?xml version="1.0" encoding="utf-8"?>
<cs:colorStyle xmlns:cs="http://schemas.microsoft.com/office/drawing/2012/chartStyle" xmlns:a="http://schemas.openxmlformats.org/drawingml/2006/main" meth="withinLinearReversed" id="22">
  <a:schemeClr val="accent2"/>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C0E7D-8238-4FD2-B010-204A1BC86D14}" type="datetimeFigureOut">
              <a:rPr lang="en-US" smtClean="0"/>
              <a:t>11/30/2020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3179-5FDE-421D-8192-39AA536AE365}" type="slidenum">
              <a:rPr lang="en-US" smtClean="0"/>
              <a:t>‹#›</a:t>
            </a:fld>
            <a:endParaRPr lang="en-US"/>
          </a:p>
        </p:txBody>
      </p:sp>
    </p:spTree>
    <p:extLst>
      <p:ext uri="{BB962C8B-B14F-4D97-AF65-F5344CB8AC3E}">
        <p14:creationId xmlns:p14="http://schemas.microsoft.com/office/powerpoint/2010/main" val="114565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0" i="0" kern="1200" dirty="0">
                <a:solidFill>
                  <a:schemeClr val="tx1"/>
                </a:solidFill>
                <a:effectLst/>
                <a:latin typeface="Century Gothic" panose="020B0502020202090204" pitchFamily="34" charset="0"/>
                <a:ea typeface="+mn-ea"/>
                <a:cs typeface="+mn-cs"/>
              </a:rPr>
              <a:t>Dear Students, </a:t>
            </a:r>
          </a:p>
          <a:p>
            <a:pPr algn="l"/>
            <a:r>
              <a:rPr lang="en-GB" sz="1200" b="0" i="0" kern="1200" dirty="0">
                <a:solidFill>
                  <a:schemeClr val="tx1"/>
                </a:solidFill>
                <a:effectLst/>
                <a:latin typeface="Century Gothic" panose="020B0502020202090204" pitchFamily="34" charset="0"/>
                <a:ea typeface="+mn-ea"/>
                <a:cs typeface="+mn-cs"/>
              </a:rPr>
              <a:t>Welcome to this presentation.</a:t>
            </a:r>
            <a:endParaRPr lang="en-US" sz="1200" b="0" i="0" kern="1200" dirty="0">
              <a:solidFill>
                <a:schemeClr val="tx1"/>
              </a:solidFill>
              <a:effectLst/>
              <a:latin typeface="Century Gothic" panose="020B0502020202090204" pitchFamily="34" charset="0"/>
              <a:ea typeface="+mn-ea"/>
              <a:cs typeface="+mn-cs"/>
            </a:endParaRPr>
          </a:p>
          <a:p>
            <a:pPr algn="l"/>
            <a:r>
              <a:rPr lang="en-GB" sz="1200" b="0" i="0" kern="1200" dirty="0">
                <a:solidFill>
                  <a:schemeClr val="tx1"/>
                </a:solidFill>
                <a:effectLst/>
                <a:latin typeface="Century Gothic" panose="020B0502020202090204" pitchFamily="34" charset="0"/>
                <a:ea typeface="+mn-ea"/>
                <a:cs typeface="+mn-cs"/>
              </a:rPr>
              <a:t>The purpose of my presentation is to cover lesson</a:t>
            </a:r>
            <a:r>
              <a:rPr lang="en-GB" sz="1200" b="0" i="0" kern="1200" baseline="0" dirty="0">
                <a:solidFill>
                  <a:schemeClr val="tx1"/>
                </a:solidFill>
                <a:effectLst/>
                <a:latin typeface="Century Gothic" panose="020B0502020202090204" pitchFamily="34" charset="0"/>
                <a:ea typeface="+mn-ea"/>
                <a:cs typeface="+mn-cs"/>
              </a:rPr>
              <a:t> 1.1  </a:t>
            </a:r>
            <a:r>
              <a:rPr lang="en-GB" sz="1200" b="0" i="0" kern="1200" dirty="0">
                <a:solidFill>
                  <a:schemeClr val="tx1"/>
                </a:solidFill>
                <a:effectLst/>
                <a:latin typeface="Century Gothic" panose="020B0502020202090204" pitchFamily="34" charset="0"/>
                <a:ea typeface="+mn-ea"/>
                <a:cs typeface="+mn-cs"/>
              </a:rPr>
              <a:t>Unit 1</a:t>
            </a:r>
            <a:r>
              <a:rPr lang="en-GB" sz="1200" b="0" i="0" kern="1200" baseline="0" dirty="0">
                <a:solidFill>
                  <a:schemeClr val="tx1"/>
                </a:solidFill>
                <a:effectLst/>
                <a:latin typeface="Century Gothic" panose="020B0502020202090204" pitchFamily="34" charset="0"/>
                <a:ea typeface="+mn-ea"/>
                <a:cs typeface="+mn-cs"/>
              </a:rPr>
              <a:t> </a:t>
            </a:r>
            <a:r>
              <a:rPr lang="en-GB" sz="1200" b="0" i="0" kern="1200" dirty="0">
                <a:solidFill>
                  <a:schemeClr val="tx1"/>
                </a:solidFill>
                <a:effectLst/>
                <a:latin typeface="Century Gothic" panose="020B0502020202090204" pitchFamily="34" charset="0"/>
                <a:ea typeface="+mn-ea"/>
                <a:cs typeface="+mn-cs"/>
              </a:rPr>
              <a:t>of NEW</a:t>
            </a:r>
            <a:r>
              <a:rPr lang="en-GB" sz="1200" b="0" i="0" kern="1200" baseline="0" dirty="0">
                <a:solidFill>
                  <a:schemeClr val="tx1"/>
                </a:solidFill>
                <a:effectLst/>
                <a:latin typeface="Century Gothic" panose="020B0502020202090204" pitchFamily="34" charset="0"/>
                <a:ea typeface="+mn-ea"/>
                <a:cs typeface="+mn-cs"/>
              </a:rPr>
              <a:t> LANGUAGE LEADER  2 </a:t>
            </a:r>
          </a:p>
          <a:p>
            <a:endParaRPr lang="en-US" dirty="0"/>
          </a:p>
        </p:txBody>
      </p:sp>
      <p:sp>
        <p:nvSpPr>
          <p:cNvPr id="4" name="Slide Number Placeholder 3"/>
          <p:cNvSpPr>
            <a:spLocks noGrp="1"/>
          </p:cNvSpPr>
          <p:nvPr>
            <p:ph type="sldNum" sz="quarter" idx="10"/>
          </p:nvPr>
        </p:nvSpPr>
        <p:spPr/>
        <p:txBody>
          <a:bodyPr/>
          <a:lstStyle/>
          <a:p>
            <a:fld id="{3AE53179-5FDE-421D-8192-39AA536AE365}" type="slidenum">
              <a:rPr lang="en-US" smtClean="0"/>
              <a:t>1</a:t>
            </a:fld>
            <a:endParaRPr lang="en-US"/>
          </a:p>
        </p:txBody>
      </p:sp>
    </p:spTree>
    <p:extLst>
      <p:ext uri="{BB962C8B-B14F-4D97-AF65-F5344CB8AC3E}">
        <p14:creationId xmlns:p14="http://schemas.microsoft.com/office/powerpoint/2010/main" val="581624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E53179-5FDE-421D-8192-39AA536AE365}" type="slidenum">
              <a:rPr lang="en-US" smtClean="0"/>
              <a:t>2</a:t>
            </a:fld>
            <a:endParaRPr lang="en-US"/>
          </a:p>
        </p:txBody>
      </p:sp>
    </p:spTree>
    <p:extLst>
      <p:ext uri="{BB962C8B-B14F-4D97-AF65-F5344CB8AC3E}">
        <p14:creationId xmlns:p14="http://schemas.microsoft.com/office/powerpoint/2010/main" val="299328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B172712-0BF5-43DC-8E64-FD34D95DD945}" type="datetime1">
              <a:rPr lang="en-US" smtClean="0"/>
              <a:t>11/30/2020</a:t>
            </a:fld>
            <a:endParaRPr lang="en-US"/>
          </a:p>
        </p:txBody>
      </p:sp>
      <p:sp>
        <p:nvSpPr>
          <p:cNvPr id="5" name="Footer Placeholder 4"/>
          <p:cNvSpPr>
            <a:spLocks noGrp="1"/>
          </p:cNvSpPr>
          <p:nvPr>
            <p:ph type="ftr" sz="quarter" idx="11"/>
          </p:nvPr>
        </p:nvSpPr>
        <p:spPr/>
        <p:txBody>
          <a:bodyPr/>
          <a:lstStyle/>
          <a:p>
            <a:r>
              <a:rPr lang="en-US"/>
              <a:t>Eng. 201 - Unit 5 – Advertising - Lesson 4- Study and Writing Skills </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689276-E277-4F66-954A-B89DE7C3F006}" type="datetime1">
              <a:rPr lang="en-US" smtClean="0"/>
              <a:t>11/30/2020</a:t>
            </a:fld>
            <a:endParaRPr lang="en-US"/>
          </a:p>
        </p:txBody>
      </p:sp>
      <p:sp>
        <p:nvSpPr>
          <p:cNvPr id="5" name="Footer Placeholder 4"/>
          <p:cNvSpPr>
            <a:spLocks noGrp="1"/>
          </p:cNvSpPr>
          <p:nvPr>
            <p:ph type="ftr" sz="quarter" idx="11"/>
          </p:nvPr>
        </p:nvSpPr>
        <p:spPr/>
        <p:txBody>
          <a:bodyPr/>
          <a:lstStyle/>
          <a:p>
            <a:r>
              <a:rPr lang="en-US"/>
              <a:t>Eng. 201 - Unit 5 – Advertising - Lesson 4- Study and Writing Skills </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A225C-C0EB-42DA-A701-F3D09DD6DAE9}" type="datetime1">
              <a:rPr lang="en-US" smtClean="0"/>
              <a:t>11/30/2020</a:t>
            </a:fld>
            <a:endParaRPr lang="en-US"/>
          </a:p>
        </p:txBody>
      </p:sp>
      <p:sp>
        <p:nvSpPr>
          <p:cNvPr id="5" name="Footer Placeholder 4"/>
          <p:cNvSpPr>
            <a:spLocks noGrp="1"/>
          </p:cNvSpPr>
          <p:nvPr>
            <p:ph type="ftr" sz="quarter" idx="11"/>
          </p:nvPr>
        </p:nvSpPr>
        <p:spPr/>
        <p:txBody>
          <a:bodyPr/>
          <a:lstStyle/>
          <a:p>
            <a:r>
              <a:rPr lang="en-US"/>
              <a:t>Eng. 201 - Unit 5 – Advertising - Lesson 4- Study and Writing Skills </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6C672B-891E-4AB3-BD39-AC38AFFF8F82}" type="datetime1">
              <a:rPr lang="en-US" smtClean="0"/>
              <a:t>11/30/2020</a:t>
            </a:fld>
            <a:endParaRPr lang="en-US"/>
          </a:p>
        </p:txBody>
      </p:sp>
      <p:sp>
        <p:nvSpPr>
          <p:cNvPr id="5" name="Footer Placeholder 4"/>
          <p:cNvSpPr>
            <a:spLocks noGrp="1"/>
          </p:cNvSpPr>
          <p:nvPr>
            <p:ph type="ftr" sz="quarter" idx="11"/>
          </p:nvPr>
        </p:nvSpPr>
        <p:spPr/>
        <p:txBody>
          <a:bodyPr/>
          <a:lstStyle/>
          <a:p>
            <a:r>
              <a:rPr lang="en-US"/>
              <a:t>Eng. 201 - Unit 5 – Advertising - Lesson 4- Study and Writing Skills </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B6F3B1-6369-4455-B14B-6F170839BABC}" type="datetime1">
              <a:rPr lang="en-US" smtClean="0"/>
              <a:t>11/30/2020</a:t>
            </a:fld>
            <a:endParaRPr lang="en-US"/>
          </a:p>
        </p:txBody>
      </p:sp>
      <p:sp>
        <p:nvSpPr>
          <p:cNvPr id="5" name="Footer Placeholder 4"/>
          <p:cNvSpPr>
            <a:spLocks noGrp="1"/>
          </p:cNvSpPr>
          <p:nvPr>
            <p:ph type="ftr" sz="quarter" idx="11"/>
          </p:nvPr>
        </p:nvSpPr>
        <p:spPr/>
        <p:txBody>
          <a:bodyPr/>
          <a:lstStyle/>
          <a:p>
            <a:r>
              <a:rPr lang="en-US"/>
              <a:t>Eng. 201 - Unit 5 – Advertising - Lesson 4- Study and Writing Skills </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1E9FBA-90D5-46A2-BE0B-CA024542819F}" type="datetime1">
              <a:rPr lang="en-US" smtClean="0"/>
              <a:t>11/30/2020</a:t>
            </a:fld>
            <a:endParaRPr lang="en-US"/>
          </a:p>
        </p:txBody>
      </p:sp>
      <p:sp>
        <p:nvSpPr>
          <p:cNvPr id="6" name="Footer Placeholder 5"/>
          <p:cNvSpPr>
            <a:spLocks noGrp="1"/>
          </p:cNvSpPr>
          <p:nvPr>
            <p:ph type="ftr" sz="quarter" idx="11"/>
          </p:nvPr>
        </p:nvSpPr>
        <p:spPr/>
        <p:txBody>
          <a:bodyPr/>
          <a:lstStyle/>
          <a:p>
            <a:r>
              <a:rPr lang="en-US"/>
              <a:t>Eng. 201 - Unit 5 – Advertising - Lesson 4- Study and Writing Skills </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BB3F55-50C8-49A5-8186-C39C331C67F8}" type="datetime1">
              <a:rPr lang="en-US" smtClean="0"/>
              <a:t>11/30/2020</a:t>
            </a:fld>
            <a:endParaRPr lang="en-US"/>
          </a:p>
        </p:txBody>
      </p:sp>
      <p:sp>
        <p:nvSpPr>
          <p:cNvPr id="8" name="Footer Placeholder 7"/>
          <p:cNvSpPr>
            <a:spLocks noGrp="1"/>
          </p:cNvSpPr>
          <p:nvPr>
            <p:ph type="ftr" sz="quarter" idx="11"/>
          </p:nvPr>
        </p:nvSpPr>
        <p:spPr/>
        <p:txBody>
          <a:bodyPr/>
          <a:lstStyle/>
          <a:p>
            <a:r>
              <a:rPr lang="en-US"/>
              <a:t>Eng. 201 - Unit 5 – Advertising - Lesson 4- Study and Writing Skills </a:t>
            </a:r>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85C2D1-C29A-45A9-8180-D714A77521FE}" type="datetime1">
              <a:rPr lang="en-US" smtClean="0"/>
              <a:t>11/30/2020</a:t>
            </a:fld>
            <a:endParaRPr lang="en-US"/>
          </a:p>
        </p:txBody>
      </p:sp>
      <p:sp>
        <p:nvSpPr>
          <p:cNvPr id="4" name="Footer Placeholder 3"/>
          <p:cNvSpPr>
            <a:spLocks noGrp="1"/>
          </p:cNvSpPr>
          <p:nvPr>
            <p:ph type="ftr" sz="quarter" idx="11"/>
          </p:nvPr>
        </p:nvSpPr>
        <p:spPr/>
        <p:txBody>
          <a:bodyPr/>
          <a:lstStyle/>
          <a:p>
            <a:r>
              <a:rPr lang="en-US"/>
              <a:t>Eng. 201 - Unit 5 – Advertising - Lesson 4- Study and Writing Skills </a:t>
            </a:r>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6354F-0F00-4B61-95A3-400025E3DD81}" type="datetime1">
              <a:rPr lang="en-US" smtClean="0"/>
              <a:t>11/30/2020</a:t>
            </a:fld>
            <a:endParaRPr lang="en-US"/>
          </a:p>
        </p:txBody>
      </p:sp>
      <p:sp>
        <p:nvSpPr>
          <p:cNvPr id="3" name="Footer Placeholder 2"/>
          <p:cNvSpPr>
            <a:spLocks noGrp="1"/>
          </p:cNvSpPr>
          <p:nvPr>
            <p:ph type="ftr" sz="quarter" idx="11"/>
          </p:nvPr>
        </p:nvSpPr>
        <p:spPr/>
        <p:txBody>
          <a:bodyPr/>
          <a:lstStyle/>
          <a:p>
            <a:r>
              <a:rPr lang="en-US"/>
              <a:t>Eng. 201 - Unit 5 – Advertising - Lesson 4- Study and Writing Skills </a:t>
            </a:r>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5D3C6DE-CC43-4598-A2B1-D0913CA57C26}" type="datetime1">
              <a:rPr lang="en-US" smtClean="0"/>
              <a:t>11/30/2020</a:t>
            </a:fld>
            <a:endParaRPr lang="en-US"/>
          </a:p>
        </p:txBody>
      </p:sp>
      <p:sp>
        <p:nvSpPr>
          <p:cNvPr id="6" name="Footer Placeholder 5"/>
          <p:cNvSpPr>
            <a:spLocks noGrp="1"/>
          </p:cNvSpPr>
          <p:nvPr>
            <p:ph type="ftr" sz="quarter" idx="11"/>
          </p:nvPr>
        </p:nvSpPr>
        <p:spPr/>
        <p:txBody>
          <a:bodyPr/>
          <a:lstStyle/>
          <a:p>
            <a:r>
              <a:rPr lang="en-US"/>
              <a:t>Eng. 201 - Unit 5 – Advertising - Lesson 4- Study and Writing Skills </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2EBBD44-72FE-4118-9E1D-86A05C7A0B37}" type="datetime1">
              <a:rPr lang="en-US" smtClean="0"/>
              <a:t>11/30/2020</a:t>
            </a:fld>
            <a:endParaRPr lang="en-US"/>
          </a:p>
        </p:txBody>
      </p:sp>
      <p:sp>
        <p:nvSpPr>
          <p:cNvPr id="6" name="Footer Placeholder 5"/>
          <p:cNvSpPr>
            <a:spLocks noGrp="1"/>
          </p:cNvSpPr>
          <p:nvPr>
            <p:ph type="ftr" sz="quarter" idx="11"/>
          </p:nvPr>
        </p:nvSpPr>
        <p:spPr/>
        <p:txBody>
          <a:bodyPr/>
          <a:lstStyle/>
          <a:p>
            <a:r>
              <a:rPr lang="en-US"/>
              <a:t>Eng. 201 - Unit 5 – Advertising - Lesson 4- Study and Writing Skills </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94EB5-9293-4D58-B59E-A2D6C9386EC6}" type="datetime1">
              <a:rPr lang="en-US" smtClean="0"/>
              <a:t>11/30/2020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Eng. 201 - Unit 5 – Advertising - Lesson 4- Study and Writing Skills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99576" y="1702108"/>
            <a:ext cx="9611220" cy="4210177"/>
          </a:xfrm>
          <a:solidFill>
            <a:schemeClr val="bg1">
              <a:lumMod val="95000"/>
            </a:schemeClr>
          </a:solidFill>
          <a:ln>
            <a:solidFill>
              <a:schemeClr val="accent4">
                <a:lumMod val="50000"/>
              </a:schemeClr>
            </a:solidFill>
          </a:ln>
        </p:spPr>
        <p:txBody>
          <a:bodyPr anchor="ctr">
            <a:noAutofit/>
          </a:bodyPr>
          <a:lstStyle/>
          <a:p>
            <a:r>
              <a:rPr lang="en-US" sz="4000" b="1" dirty="0">
                <a:solidFill>
                  <a:srgbClr val="C00000"/>
                </a:solidFill>
                <a:latin typeface="Century Gothic" panose="020B0502020202090204" pitchFamily="34" charset="0"/>
              </a:rPr>
              <a:t>Eng.201</a:t>
            </a:r>
            <a:r>
              <a:rPr lang="en-US" sz="4000" b="1" dirty="0">
                <a:latin typeface="Century Gothic" panose="020B0502020202090204" pitchFamily="34" charset="0"/>
              </a:rPr>
              <a:t/>
            </a:r>
            <a:br>
              <a:rPr lang="en-US" sz="4000" b="1" dirty="0">
                <a:latin typeface="Century Gothic" panose="020B0502020202090204" pitchFamily="34" charset="0"/>
              </a:rPr>
            </a:br>
            <a:r>
              <a:rPr lang="en-US" sz="4000" b="1" dirty="0">
                <a:latin typeface="Century Gothic" panose="020B0502020202090204" pitchFamily="34" charset="0"/>
              </a:rPr>
              <a:t> </a:t>
            </a:r>
            <a:r>
              <a:rPr lang="en-US" sz="4000" b="1" dirty="0">
                <a:solidFill>
                  <a:schemeClr val="accent5">
                    <a:lumMod val="50000"/>
                  </a:schemeClr>
                </a:solidFill>
                <a:latin typeface="Century Gothic" panose="020B0502020202090204" pitchFamily="34" charset="0"/>
              </a:rPr>
              <a:t>New Language Leader</a:t>
            </a:r>
            <a:r>
              <a:rPr lang="en-US" sz="3600" b="1" dirty="0">
                <a:latin typeface="Century Gothic" panose="020B0502020202090204" pitchFamily="34" charset="0"/>
              </a:rPr>
              <a:t/>
            </a:r>
            <a:br>
              <a:rPr lang="en-US" sz="3600" b="1" dirty="0">
                <a:latin typeface="Century Gothic" panose="020B0502020202090204" pitchFamily="34" charset="0"/>
              </a:rPr>
            </a:br>
            <a:r>
              <a:rPr lang="en-US" sz="3600" b="1" dirty="0">
                <a:solidFill>
                  <a:srgbClr val="C00000"/>
                </a:solidFill>
                <a:latin typeface="Century Gothic" panose="020B0502020202090204" pitchFamily="34" charset="0"/>
              </a:rPr>
              <a:t>Grade 11   </a:t>
            </a:r>
            <a:br>
              <a:rPr lang="en-US" sz="3600" b="1" dirty="0">
                <a:solidFill>
                  <a:srgbClr val="C00000"/>
                </a:solidFill>
                <a:latin typeface="Century Gothic" panose="020B0502020202090204" pitchFamily="34" charset="0"/>
              </a:rPr>
            </a:br>
            <a:r>
              <a:rPr lang="en-US" sz="3600" b="1" dirty="0">
                <a:solidFill>
                  <a:schemeClr val="accent5">
                    <a:lumMod val="50000"/>
                  </a:schemeClr>
                </a:solidFill>
                <a:latin typeface="Century Gothic" panose="020B0502020202090204" pitchFamily="34" charset="0"/>
              </a:rPr>
              <a:t>First Semester                                          </a:t>
            </a:r>
            <a:r>
              <a:rPr lang="en-US" sz="3600" b="1" dirty="0">
                <a:solidFill>
                  <a:srgbClr val="C00000"/>
                </a:solidFill>
                <a:latin typeface="Century Gothic" panose="020B0502020202090204" pitchFamily="34" charset="0"/>
              </a:rPr>
              <a:t/>
            </a:r>
            <a:br>
              <a:rPr lang="en-US" sz="3600" b="1" dirty="0">
                <a:solidFill>
                  <a:srgbClr val="C00000"/>
                </a:solidFill>
                <a:latin typeface="Century Gothic" panose="020B0502020202090204" pitchFamily="34" charset="0"/>
              </a:rPr>
            </a:br>
            <a:r>
              <a:rPr lang="en-US" sz="3600" b="1" dirty="0">
                <a:solidFill>
                  <a:srgbClr val="C00000"/>
                </a:solidFill>
                <a:latin typeface="Century Gothic" panose="020B0502020202090204" pitchFamily="34" charset="0"/>
              </a:rPr>
              <a:t>   </a:t>
            </a:r>
            <a:r>
              <a:rPr lang="fr-FR" sz="3200" b="1" dirty="0">
                <a:solidFill>
                  <a:schemeClr val="accent5">
                    <a:lumMod val="50000"/>
                  </a:schemeClr>
                </a:solidFill>
                <a:latin typeface="Century Gothic" panose="020B0502020202090204" pitchFamily="34" charset="0"/>
              </a:rPr>
              <a:t>Unit </a:t>
            </a:r>
            <a:r>
              <a:rPr lang="fr-FR" sz="3200" b="1" dirty="0" smtClean="0">
                <a:solidFill>
                  <a:schemeClr val="accent5">
                    <a:lumMod val="50000"/>
                  </a:schemeClr>
                </a:solidFill>
                <a:latin typeface="Century Gothic" panose="020B0502020202090204" pitchFamily="34" charset="0"/>
              </a:rPr>
              <a:t>4</a:t>
            </a:r>
            <a:r>
              <a:rPr lang="fr-FR" sz="2800" b="1" dirty="0" smtClean="0">
                <a:solidFill>
                  <a:schemeClr val="accent5">
                    <a:lumMod val="50000"/>
                  </a:schemeClr>
                </a:solidFill>
                <a:latin typeface="Century Gothic" panose="020B0502020202090204" pitchFamily="34" charset="0"/>
              </a:rPr>
              <a:t> </a:t>
            </a:r>
            <a:r>
              <a:rPr lang="en-US" sz="3600" b="1" dirty="0" smtClean="0">
                <a:solidFill>
                  <a:srgbClr val="C00000"/>
                </a:solidFill>
                <a:latin typeface="Century Gothic" panose="020B0502020202090204" pitchFamily="34" charset="0"/>
              </a:rPr>
              <a:t>Advertising</a:t>
            </a:r>
            <a:r>
              <a:rPr lang="fr-FR" sz="3600" b="1" dirty="0">
                <a:solidFill>
                  <a:srgbClr val="C00000"/>
                </a:solidFill>
                <a:latin typeface="Century Gothic" panose="020B0502020202090204" pitchFamily="34" charset="0"/>
              </a:rPr>
              <a:t/>
            </a:r>
            <a:br>
              <a:rPr lang="fr-FR" sz="3600" b="1" dirty="0">
                <a:solidFill>
                  <a:srgbClr val="C00000"/>
                </a:solidFill>
                <a:latin typeface="Century Gothic" panose="020B0502020202090204" pitchFamily="34" charset="0"/>
              </a:rPr>
            </a:br>
            <a:r>
              <a:rPr lang="en-GB" sz="3200" b="1" dirty="0">
                <a:solidFill>
                  <a:schemeClr val="accent5">
                    <a:lumMod val="50000"/>
                  </a:schemeClr>
                </a:solidFill>
                <a:latin typeface="Century Gothic" panose="020B0502020202090204" pitchFamily="34" charset="0"/>
              </a:rPr>
              <a:t>Lesson</a:t>
            </a:r>
            <a:r>
              <a:rPr lang="fr-FR" sz="3200" b="1" dirty="0">
                <a:solidFill>
                  <a:schemeClr val="accent5">
                    <a:lumMod val="50000"/>
                  </a:schemeClr>
                </a:solidFill>
                <a:latin typeface="Century Gothic" panose="020B0502020202090204" pitchFamily="34" charset="0"/>
              </a:rPr>
              <a:t> </a:t>
            </a:r>
            <a:r>
              <a:rPr lang="fr-FR" sz="3200" b="1" dirty="0" smtClean="0">
                <a:solidFill>
                  <a:schemeClr val="accent5">
                    <a:lumMod val="50000"/>
                  </a:schemeClr>
                </a:solidFill>
                <a:latin typeface="Century Gothic" panose="020B0502020202090204" pitchFamily="34" charset="0"/>
              </a:rPr>
              <a:t>5: </a:t>
            </a:r>
            <a:r>
              <a:rPr lang="en-GB" sz="3600" b="1" dirty="0" smtClean="0">
                <a:solidFill>
                  <a:srgbClr val="C00000"/>
                </a:solidFill>
                <a:latin typeface="Century Gothic" panose="020B0502020202090204" pitchFamily="34" charset="0"/>
              </a:rPr>
              <a:t>Study</a:t>
            </a:r>
            <a:r>
              <a:rPr lang="fr-FR" sz="3600" b="1" dirty="0" smtClean="0">
                <a:solidFill>
                  <a:srgbClr val="C00000"/>
                </a:solidFill>
                <a:latin typeface="Century Gothic" panose="020B0502020202090204" pitchFamily="34" charset="0"/>
              </a:rPr>
              <a:t> </a:t>
            </a:r>
            <a:r>
              <a:rPr lang="fr-FR" sz="3600" b="1" dirty="0">
                <a:solidFill>
                  <a:srgbClr val="C00000"/>
                </a:solidFill>
                <a:latin typeface="Century Gothic" panose="020B0502020202090204" pitchFamily="34" charset="0"/>
              </a:rPr>
              <a:t>and Writing Skills </a:t>
            </a:r>
            <a:br>
              <a:rPr lang="fr-FR" sz="3600" b="1" dirty="0">
                <a:solidFill>
                  <a:srgbClr val="C00000"/>
                </a:solidFill>
                <a:latin typeface="Century Gothic" panose="020B0502020202090204" pitchFamily="34" charset="0"/>
              </a:rPr>
            </a:br>
            <a:endParaRPr lang="en-US" sz="3200" b="1" dirty="0">
              <a:solidFill>
                <a:schemeClr val="accent5">
                  <a:lumMod val="50000"/>
                </a:schemeClr>
              </a:solidFill>
              <a:latin typeface="Century Gothic" panose="020B0502020202090204" pitchFamily="34" charset="0"/>
            </a:endParaRPr>
          </a:p>
        </p:txBody>
      </p:sp>
    </p:spTree>
    <p:extLst>
      <p:ext uri="{BB962C8B-B14F-4D97-AF65-F5344CB8AC3E}">
        <p14:creationId xmlns:p14="http://schemas.microsoft.com/office/powerpoint/2010/main" val="3255457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3317154538"/>
              </p:ext>
            </p:extLst>
          </p:nvPr>
        </p:nvGraphicFramePr>
        <p:xfrm>
          <a:off x="356261" y="1943048"/>
          <a:ext cx="5518065" cy="438741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445271" y="225385"/>
            <a:ext cx="8515003" cy="789619"/>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rgbClr val="C00000"/>
                </a:solidFill>
                <a:latin typeface="Century Gothic" panose="020B0502020202020204" pitchFamily="34" charset="0"/>
              </a:rPr>
              <a:t>Look at the chart  below and choose the best summary </a:t>
            </a:r>
          </a:p>
        </p:txBody>
      </p:sp>
      <p:sp>
        <p:nvSpPr>
          <p:cNvPr id="8" name="TextBox 7"/>
          <p:cNvSpPr txBox="1"/>
          <p:nvPr/>
        </p:nvSpPr>
        <p:spPr>
          <a:xfrm>
            <a:off x="6176753" y="2391017"/>
            <a:ext cx="6015247" cy="3139321"/>
          </a:xfrm>
          <a:prstGeom prst="rect">
            <a:avLst/>
          </a:prstGeom>
          <a:noFill/>
          <a:ln w="38100">
            <a:solidFill>
              <a:schemeClr val="accent1">
                <a:lumMod val="50000"/>
              </a:schemeClr>
            </a:solidFill>
          </a:ln>
        </p:spPr>
        <p:txBody>
          <a:bodyPr wrap="square" rtlCol="0">
            <a:spAutoFit/>
          </a:bodyPr>
          <a:lstStyle/>
          <a:p>
            <a:r>
              <a:rPr lang="en-US" b="1" dirty="0">
                <a:latin typeface="Century Gothic" panose="020B0502020202090204" pitchFamily="34" charset="0"/>
              </a:rPr>
              <a:t> </a:t>
            </a:r>
          </a:p>
          <a:p>
            <a:r>
              <a:rPr lang="en-US" b="1" dirty="0">
                <a:latin typeface="Century Gothic" panose="020B0502020202090204" pitchFamily="34" charset="0"/>
              </a:rPr>
              <a:t>1- This chart shows the usage of mobile phones in Bahrain 15 years ago.</a:t>
            </a:r>
          </a:p>
          <a:p>
            <a:endParaRPr lang="en-US" b="1" dirty="0">
              <a:latin typeface="Century Gothic" panose="020B0502020202090204" pitchFamily="34" charset="0"/>
            </a:endParaRPr>
          </a:p>
          <a:p>
            <a:r>
              <a:rPr lang="en-US" b="1" dirty="0">
                <a:latin typeface="Century Gothic" panose="020B0502020202090204" pitchFamily="34" charset="0"/>
              </a:rPr>
              <a:t>2-This chart compares the number of mobile phone brands used in Bahrain 15 years ago and now.</a:t>
            </a:r>
          </a:p>
          <a:p>
            <a:endParaRPr lang="en-US" b="1" dirty="0">
              <a:latin typeface="Century Gothic" panose="020B0502020202090204" pitchFamily="34" charset="0"/>
            </a:endParaRPr>
          </a:p>
          <a:p>
            <a:r>
              <a:rPr lang="en-US" b="1" dirty="0">
                <a:latin typeface="Century Gothic" panose="020B0502020202090204" pitchFamily="34" charset="0"/>
              </a:rPr>
              <a:t>3- This chart shows some changes in the brands of mobile phones used in Bahrain 15 years ago and now.</a:t>
            </a:r>
          </a:p>
          <a:p>
            <a:endParaRPr lang="en-US" b="1" dirty="0">
              <a:latin typeface="Century Gothic" panose="020B0502020202090204" pitchFamily="34" charset="0"/>
            </a:endParaRPr>
          </a:p>
        </p:txBody>
      </p:sp>
      <p:sp>
        <p:nvSpPr>
          <p:cNvPr id="10" name="Rectangle 9"/>
          <p:cNvSpPr/>
          <p:nvPr/>
        </p:nvSpPr>
        <p:spPr>
          <a:xfrm>
            <a:off x="6176753" y="3448128"/>
            <a:ext cx="6015246" cy="75573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54548" y="429291"/>
            <a:ext cx="999498" cy="381805"/>
          </a:xfrm>
          <a:prstGeom prst="rect">
            <a:avLst/>
          </a:prstGeom>
          <a:solidFill>
            <a:schemeClr val="accent1">
              <a:lumMod val="60000"/>
              <a:lumOff val="40000"/>
            </a:schemeClr>
          </a:solidFill>
          <a:ln w="28575"/>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1:00</a:t>
            </a:r>
          </a:p>
        </p:txBody>
      </p:sp>
      <p:sp>
        <p:nvSpPr>
          <p:cNvPr id="2" name="Rectangle 1"/>
          <p:cNvSpPr/>
          <p:nvPr/>
        </p:nvSpPr>
        <p:spPr>
          <a:xfrm>
            <a:off x="6176753" y="1493130"/>
            <a:ext cx="5565948" cy="369332"/>
          </a:xfrm>
          <a:prstGeom prst="rect">
            <a:avLst/>
          </a:prstGeom>
          <a:ln>
            <a:solidFill>
              <a:schemeClr val="accent4">
                <a:lumMod val="50000"/>
              </a:schemeClr>
            </a:solidFill>
          </a:ln>
        </p:spPr>
        <p:txBody>
          <a:bodyPr wrap="square">
            <a:spAutoFit/>
          </a:bodyPr>
          <a:lstStyle/>
          <a:p>
            <a:r>
              <a:rPr lang="en-US" b="1" dirty="0">
                <a:solidFill>
                  <a:schemeClr val="accent4">
                    <a:lumMod val="50000"/>
                  </a:schemeClr>
                </a:solidFill>
                <a:latin typeface="Century Gothic" panose="020B0502020202090204" pitchFamily="34" charset="0"/>
              </a:rPr>
              <a:t>Now, click the Enter Key to check your answer.</a:t>
            </a:r>
            <a:endParaRPr lang="en-US" dirty="0">
              <a:solidFill>
                <a:schemeClr val="accent4">
                  <a:lumMod val="50000"/>
                </a:schemeClr>
              </a:solidFill>
            </a:endParaRPr>
          </a:p>
        </p:txBody>
      </p:sp>
      <p:sp>
        <p:nvSpPr>
          <p:cNvPr id="3" name="Footer Placeholder 2"/>
          <p:cNvSpPr>
            <a:spLocks noGrp="1"/>
          </p:cNvSpPr>
          <p:nvPr>
            <p:ph type="ftr" sz="quarter" idx="11"/>
          </p:nvPr>
        </p:nvSpPr>
        <p:spPr>
          <a:xfrm>
            <a:off x="1229193" y="6492875"/>
            <a:ext cx="4651041"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31520992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in)">
                                      <p:cBhvr>
                                        <p:cTn id="7" dur="2000"/>
                                        <p:tgtEl>
                                          <p:spTgt spid="1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circle(in)">
                                      <p:cBhvr>
                                        <p:cTn id="21" dur="20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ppt_x"/>
                                          </p:val>
                                        </p:tav>
                                        <p:tav tm="100000">
                                          <p:val>
                                            <p:strVal val="#ppt_x"/>
                                          </p:val>
                                        </p:tav>
                                      </p:tavLst>
                                    </p:anim>
                                    <p:anim calcmode="lin" valueType="num">
                                      <p:cBhvr additive="base">
                                        <p:cTn id="2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animBg="1"/>
      <p:bldP spid="8" grpId="0" animBg="1"/>
      <p:bldP spid="10" grpId="0" animBg="1"/>
      <p:bldP spid="13"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2775099" y="1210497"/>
            <a:ext cx="9416902" cy="4801314"/>
          </a:xfrm>
          <a:prstGeom prst="rect">
            <a:avLst/>
          </a:prstGeom>
          <a:solidFill>
            <a:schemeClr val="accent1">
              <a:lumMod val="20000"/>
              <a:lumOff val="80000"/>
            </a:schemeClr>
          </a:solidFill>
        </p:spPr>
        <p:txBody>
          <a:bodyPr wrap="square">
            <a:spAutoFit/>
          </a:bodyPr>
          <a:lstStyle/>
          <a:p>
            <a:pPr algn="just"/>
            <a:r>
              <a:rPr lang="en-US" b="1" dirty="0">
                <a:latin typeface="Century Gothic" panose="020B0502020202090204" pitchFamily="34" charset="0"/>
              </a:rPr>
              <a:t>The bar chart shows </a:t>
            </a:r>
            <a:r>
              <a:rPr lang="en-US" b="1" u="sng" dirty="0">
                <a:solidFill>
                  <a:srgbClr val="FF0000"/>
                </a:solidFill>
                <a:latin typeface="Century Gothic" panose="020B0502020202090204" pitchFamily="34" charset="0"/>
              </a:rPr>
              <a:t>                                       </a:t>
            </a:r>
            <a:r>
              <a:rPr lang="en-US" b="1" dirty="0">
                <a:latin typeface="Century Gothic" panose="020B0502020202090204" pitchFamily="34" charset="0"/>
              </a:rPr>
              <a:t>of mobile phone brands used in Bahrain 15 years ago compared </a:t>
            </a:r>
            <a:r>
              <a:rPr lang="en-US" b="1" dirty="0" smtClean="0">
                <a:latin typeface="Century Gothic" panose="020B0502020202090204" pitchFamily="34" charset="0"/>
              </a:rPr>
              <a:t>to today. </a:t>
            </a:r>
            <a:r>
              <a:rPr lang="en-US" b="1" dirty="0">
                <a:latin typeface="Century Gothic" panose="020B0502020202090204" pitchFamily="34" charset="0"/>
              </a:rPr>
              <a:t>These brands are Nokia, Samsung, iPhone, LG, Blackberry and Sony. </a:t>
            </a:r>
            <a:r>
              <a:rPr lang="en-US" b="1" u="sng" dirty="0">
                <a:solidFill>
                  <a:srgbClr val="FF0000"/>
                </a:solidFill>
                <a:latin typeface="Century Gothic" panose="020B0502020202090204" pitchFamily="34" charset="0"/>
              </a:rPr>
              <a:t>                 </a:t>
            </a:r>
            <a:r>
              <a:rPr lang="en-US" b="1" dirty="0">
                <a:latin typeface="Century Gothic" panose="020B0502020202090204" pitchFamily="34" charset="0"/>
              </a:rPr>
              <a:t>, the chart demonstrates that the usage of two mobile phone brands has increased while the usage of two other brands has decreased. </a:t>
            </a:r>
          </a:p>
          <a:p>
            <a:pPr algn="just"/>
            <a:r>
              <a:rPr lang="en-US" b="1" dirty="0">
                <a:latin typeface="Century Gothic" panose="020B0502020202090204" pitchFamily="34" charset="0"/>
              </a:rPr>
              <a:t> </a:t>
            </a:r>
          </a:p>
          <a:p>
            <a:pPr algn="just"/>
            <a:r>
              <a:rPr lang="en-US" b="1" dirty="0">
                <a:latin typeface="Century Gothic" panose="020B0502020202090204" pitchFamily="34" charset="0"/>
              </a:rPr>
              <a:t>Fifteen years ago, Samsung mobile phones were used by 5% of the Bahraini population. This has increased to the present percentage of almost 38%. </a:t>
            </a:r>
          </a:p>
          <a:p>
            <a:pPr algn="just"/>
            <a:r>
              <a:rPr lang="en-US" b="1" dirty="0">
                <a:latin typeface="Century Gothic" panose="020B0502020202090204" pitchFamily="34" charset="0"/>
              </a:rPr>
              <a:t> </a:t>
            </a:r>
          </a:p>
          <a:p>
            <a:pPr algn="just"/>
            <a:r>
              <a:rPr lang="en-US" b="1" dirty="0">
                <a:latin typeface="Century Gothic" panose="020B0502020202090204" pitchFamily="34" charset="0"/>
              </a:rPr>
              <a:t>In contrast, the percentage of Nokia mobile phone usage has</a:t>
            </a:r>
            <a:r>
              <a:rPr lang="en-US" b="1" u="sng" dirty="0">
                <a:solidFill>
                  <a:srgbClr val="FF0000"/>
                </a:solidFill>
                <a:latin typeface="Century Gothic" panose="020B0502020202090204" pitchFamily="34" charset="0"/>
              </a:rPr>
              <a:t>              </a:t>
            </a:r>
            <a:r>
              <a:rPr lang="en-US" b="1" dirty="0">
                <a:latin typeface="Century Gothic" panose="020B0502020202090204" pitchFamily="34" charset="0"/>
              </a:rPr>
              <a:t>from 50% to 5%. Similarly, there was a decrease in the percentage of Sony mobile phone usage from 15% to 7%. Blackberry used to be used by 20% of Bahrainis fifteen years ago. However, it is no longer in use today.</a:t>
            </a:r>
          </a:p>
          <a:p>
            <a:pPr algn="just"/>
            <a:r>
              <a:rPr lang="en-US" b="1" dirty="0">
                <a:latin typeface="Century Gothic" panose="020B0502020202090204" pitchFamily="34" charset="0"/>
              </a:rPr>
              <a:t> </a:t>
            </a:r>
          </a:p>
          <a:p>
            <a:pPr algn="just"/>
            <a:r>
              <a:rPr lang="en-US" b="1" dirty="0">
                <a:latin typeface="Century Gothic" panose="020B0502020202090204" pitchFamily="34" charset="0"/>
              </a:rPr>
              <a:t>There was no percentage given for iPhone phone usage fifteen years ago.</a:t>
            </a:r>
            <a:r>
              <a:rPr lang="en-US" b="1" u="sng" dirty="0">
                <a:solidFill>
                  <a:srgbClr val="FF0000"/>
                </a:solidFill>
                <a:latin typeface="Century Gothic" panose="020B0502020202090204" pitchFamily="34" charset="0"/>
              </a:rPr>
              <a:t> ____________</a:t>
            </a:r>
            <a:r>
              <a:rPr lang="en-US" b="1" dirty="0">
                <a:latin typeface="Century Gothic" panose="020B0502020202090204" pitchFamily="34" charset="0"/>
              </a:rPr>
              <a:t>,</a:t>
            </a:r>
            <a:r>
              <a:rPr lang="en-US" b="1" dirty="0">
                <a:solidFill>
                  <a:srgbClr val="FF0000"/>
                </a:solidFill>
                <a:latin typeface="Century Gothic" panose="020B0502020202090204" pitchFamily="34" charset="0"/>
              </a:rPr>
              <a:t> </a:t>
            </a:r>
            <a:r>
              <a:rPr lang="en-US" b="1" dirty="0">
                <a:latin typeface="Century Gothic" panose="020B0502020202090204" pitchFamily="34" charset="0"/>
              </a:rPr>
              <a:t>at present about 40% percent of the population uses iPhone mobile phones</a:t>
            </a:r>
            <a:r>
              <a:rPr lang="en-US" dirty="0">
                <a:latin typeface="Century Gothic" panose="020B0502020202090204" pitchFamily="34" charset="0"/>
              </a:rPr>
              <a:t>.</a:t>
            </a:r>
          </a:p>
        </p:txBody>
      </p:sp>
      <p:sp>
        <p:nvSpPr>
          <p:cNvPr id="6" name="Rectangle 5"/>
          <p:cNvSpPr/>
          <p:nvPr/>
        </p:nvSpPr>
        <p:spPr>
          <a:xfrm>
            <a:off x="180752" y="157411"/>
            <a:ext cx="9611833" cy="789619"/>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rgbClr val="C00000"/>
                </a:solidFill>
                <a:latin typeface="Century Gothic" panose="020B0502020202020204" pitchFamily="34" charset="0"/>
              </a:rPr>
              <a:t>Complete the report below with words from the box on your left.</a:t>
            </a:r>
          </a:p>
        </p:txBody>
      </p:sp>
      <p:sp>
        <p:nvSpPr>
          <p:cNvPr id="2" name="Rectangle 1"/>
          <p:cNvSpPr/>
          <p:nvPr/>
        </p:nvSpPr>
        <p:spPr>
          <a:xfrm>
            <a:off x="180752" y="1744480"/>
            <a:ext cx="2509285" cy="34563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
            </a:pPr>
            <a:r>
              <a:rPr lang="en-US" sz="1600" b="1" dirty="0">
                <a:latin typeface="Century Gothic" panose="020B0502020202090204" pitchFamily="34" charset="0"/>
              </a:rPr>
              <a:t> </a:t>
            </a:r>
          </a:p>
          <a:p>
            <a:pPr marL="285750" indent="-285750">
              <a:buFont typeface="Wingdings" panose="05000000000000000000" pitchFamily="2" charset="2"/>
              <a:buChar char="§"/>
            </a:pPr>
            <a:r>
              <a:rPr lang="en-US" b="1" dirty="0">
                <a:solidFill>
                  <a:schemeClr val="tx1"/>
                </a:solidFill>
                <a:latin typeface="Century Gothic" panose="020B0502020202090204" pitchFamily="34" charset="0"/>
              </a:rPr>
              <a:t>overall</a:t>
            </a:r>
          </a:p>
          <a:p>
            <a:pPr marL="285750" indent="-285750">
              <a:buFont typeface="Wingdings" panose="05000000000000000000" pitchFamily="2" charset="2"/>
              <a:buChar char="§"/>
            </a:pPr>
            <a:endParaRPr lang="en-US" b="1" dirty="0">
              <a:solidFill>
                <a:schemeClr val="tx1"/>
              </a:solidFill>
              <a:latin typeface="Century Gothic" panose="020B0502020202090204" pitchFamily="34" charset="0"/>
            </a:endParaRPr>
          </a:p>
          <a:p>
            <a:pPr marL="285750" indent="-285750">
              <a:buFont typeface="Wingdings" panose="05000000000000000000" pitchFamily="2" charset="2"/>
              <a:buChar char="§"/>
            </a:pPr>
            <a:r>
              <a:rPr lang="en-US" b="1" dirty="0">
                <a:solidFill>
                  <a:schemeClr val="tx1"/>
                </a:solidFill>
                <a:latin typeface="Century Gothic" panose="020B0502020202090204" pitchFamily="34" charset="0"/>
              </a:rPr>
              <a:t>decreased</a:t>
            </a:r>
          </a:p>
          <a:p>
            <a:pPr marL="285750" indent="-285750">
              <a:buFont typeface="Wingdings" panose="05000000000000000000" pitchFamily="2" charset="2"/>
              <a:buChar char="§"/>
            </a:pPr>
            <a:endParaRPr lang="en-US" b="1" dirty="0">
              <a:solidFill>
                <a:schemeClr val="tx1"/>
              </a:solidFill>
              <a:latin typeface="Century Gothic" panose="020B0502020202090204" pitchFamily="34" charset="0"/>
            </a:endParaRPr>
          </a:p>
          <a:p>
            <a:pPr marL="285750" indent="-285750">
              <a:buFont typeface="Wingdings" panose="05000000000000000000" pitchFamily="2" charset="2"/>
              <a:buChar char="§"/>
            </a:pPr>
            <a:r>
              <a:rPr lang="en-US" b="1" dirty="0">
                <a:solidFill>
                  <a:schemeClr val="tx1"/>
                </a:solidFill>
                <a:latin typeface="Century Gothic" panose="020B0502020202090204" pitchFamily="34" charset="0"/>
              </a:rPr>
              <a:t>significantly decreased</a:t>
            </a:r>
          </a:p>
          <a:p>
            <a:pPr marL="285750" indent="-285750">
              <a:buFont typeface="Wingdings" panose="05000000000000000000" pitchFamily="2" charset="2"/>
              <a:buChar char="§"/>
            </a:pPr>
            <a:endParaRPr lang="en-US" b="1" dirty="0">
              <a:solidFill>
                <a:schemeClr val="tx1"/>
              </a:solidFill>
              <a:latin typeface="Century Gothic" panose="020B0502020202090204" pitchFamily="34" charset="0"/>
            </a:endParaRPr>
          </a:p>
          <a:p>
            <a:pPr marL="285750" indent="-285750">
              <a:buFont typeface="Wingdings" panose="05000000000000000000" pitchFamily="2" charset="2"/>
              <a:buChar char="§"/>
            </a:pPr>
            <a:r>
              <a:rPr lang="en-US" b="1" dirty="0">
                <a:solidFill>
                  <a:schemeClr val="tx1"/>
                </a:solidFill>
                <a:latin typeface="Century Gothic" panose="020B0502020202090204" pitchFamily="34" charset="0"/>
              </a:rPr>
              <a:t>however</a:t>
            </a:r>
          </a:p>
          <a:p>
            <a:pPr marL="285750" indent="-285750">
              <a:buFont typeface="Wingdings" panose="05000000000000000000" pitchFamily="2" charset="2"/>
              <a:buChar char="§"/>
            </a:pPr>
            <a:endParaRPr lang="en-US" b="1" dirty="0">
              <a:solidFill>
                <a:schemeClr val="tx1"/>
              </a:solidFill>
              <a:latin typeface="Century Gothic" panose="020B0502020202090204" pitchFamily="34" charset="0"/>
            </a:endParaRPr>
          </a:p>
          <a:p>
            <a:pPr marL="285750" indent="-285750">
              <a:buFont typeface="Wingdings" panose="05000000000000000000" pitchFamily="2" charset="2"/>
              <a:buChar char="§"/>
            </a:pPr>
            <a:r>
              <a:rPr lang="en-US" b="1" dirty="0">
                <a:solidFill>
                  <a:schemeClr val="tx1"/>
                </a:solidFill>
                <a:latin typeface="Century Gothic" panose="020B0502020202090204" pitchFamily="34" charset="0"/>
              </a:rPr>
              <a:t>the approximate percentage </a:t>
            </a:r>
          </a:p>
          <a:p>
            <a:pPr marL="285750" indent="-285750">
              <a:buFont typeface="Wingdings" panose="05000000000000000000" pitchFamily="2" charset="2"/>
              <a:buChar char="§"/>
            </a:pPr>
            <a:endParaRPr lang="en-US" sz="1600" dirty="0">
              <a:latin typeface="Century Gothic" panose="020B0502020202090204" pitchFamily="34" charset="0"/>
            </a:endParaRPr>
          </a:p>
        </p:txBody>
      </p:sp>
      <p:sp>
        <p:nvSpPr>
          <p:cNvPr id="3" name="Footer Placeholder 2"/>
          <p:cNvSpPr>
            <a:spLocks noGrp="1"/>
          </p:cNvSpPr>
          <p:nvPr>
            <p:ph type="ftr" sz="quarter" idx="11"/>
          </p:nvPr>
        </p:nvSpPr>
        <p:spPr>
          <a:xfrm>
            <a:off x="3394553" y="6492875"/>
            <a:ext cx="4896633"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4109120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80753" y="1257566"/>
            <a:ext cx="12011248" cy="4662815"/>
          </a:xfrm>
          <a:prstGeom prst="rect">
            <a:avLst/>
          </a:prstGeom>
          <a:solidFill>
            <a:schemeClr val="accent1">
              <a:lumMod val="20000"/>
              <a:lumOff val="80000"/>
            </a:schemeClr>
          </a:solidFill>
        </p:spPr>
        <p:txBody>
          <a:bodyPr wrap="square">
            <a:spAutoFit/>
          </a:bodyPr>
          <a:lstStyle/>
          <a:p>
            <a:pPr algn="just">
              <a:lnSpc>
                <a:spcPct val="150000"/>
              </a:lnSpc>
            </a:pPr>
            <a:r>
              <a:rPr lang="en-US" dirty="0">
                <a:latin typeface="Century Gothic" panose="020B0502020202090204" pitchFamily="34" charset="0"/>
              </a:rPr>
              <a:t>The bar chart shows </a:t>
            </a:r>
            <a:r>
              <a:rPr lang="en-US" u="sng" dirty="0">
                <a:latin typeface="Century Gothic" panose="020B0502020202090204" pitchFamily="34" charset="0"/>
              </a:rPr>
              <a:t>_____________________________</a:t>
            </a:r>
            <a:r>
              <a:rPr lang="en-US" dirty="0">
                <a:latin typeface="Century Gothic" panose="020B0502020202090204" pitchFamily="34" charset="0"/>
              </a:rPr>
              <a:t> of mobile phone brands used in Bahrain 15 years ago compared to </a:t>
            </a:r>
            <a:r>
              <a:rPr lang="en-US" dirty="0" smtClean="0">
                <a:latin typeface="Century Gothic" panose="020B0502020202090204" pitchFamily="34" charset="0"/>
              </a:rPr>
              <a:t>today. </a:t>
            </a:r>
            <a:r>
              <a:rPr lang="en-US" dirty="0">
                <a:latin typeface="Century Gothic" panose="020B0502020202090204" pitchFamily="34" charset="0"/>
              </a:rPr>
              <a:t>These brands are Nokia, Samsung, iPhone, LG, Blackberry and Sony. </a:t>
            </a:r>
            <a:r>
              <a:rPr lang="en-US" u="sng" dirty="0">
                <a:latin typeface="Century Gothic" panose="020B0502020202090204" pitchFamily="34" charset="0"/>
              </a:rPr>
              <a:t>_________</a:t>
            </a:r>
            <a:r>
              <a:rPr lang="en-US" dirty="0">
                <a:latin typeface="Century Gothic" panose="020B0502020202090204" pitchFamily="34" charset="0"/>
              </a:rPr>
              <a:t>, the chart demonstrates that the usage of two mobile phone brands has increased while the usage of two other  brands has  decreased. </a:t>
            </a:r>
          </a:p>
          <a:p>
            <a:pPr algn="just">
              <a:lnSpc>
                <a:spcPct val="150000"/>
              </a:lnSpc>
            </a:pPr>
            <a:r>
              <a:rPr lang="en-US" dirty="0">
                <a:latin typeface="Century Gothic" panose="020B0502020202090204" pitchFamily="34" charset="0"/>
              </a:rPr>
              <a:t>Fifteen years ago, Samsung mobile phones were used by 5% of the Bahraini population. This has increased to the present percentage of almost 38%. </a:t>
            </a:r>
          </a:p>
          <a:p>
            <a:pPr algn="just">
              <a:lnSpc>
                <a:spcPct val="150000"/>
              </a:lnSpc>
            </a:pPr>
            <a:r>
              <a:rPr lang="en-US" dirty="0">
                <a:latin typeface="Century Gothic" panose="020B0502020202090204" pitchFamily="34" charset="0"/>
              </a:rPr>
              <a:t> In contrast, the percentage of Nokia mobile phone usage has </a:t>
            </a:r>
            <a:r>
              <a:rPr lang="en-US" u="sng" dirty="0">
                <a:latin typeface="Century Gothic" panose="020B0502020202090204" pitchFamily="34" charset="0"/>
              </a:rPr>
              <a:t>__________________________</a:t>
            </a:r>
            <a:r>
              <a:rPr lang="en-US" dirty="0">
                <a:latin typeface="Century Gothic" panose="020B0502020202090204" pitchFamily="34" charset="0"/>
              </a:rPr>
              <a:t> from 50% to 5%. Similarly, there was a decrease in the percentage of Sony mobile phone usage from 15% to 7%. Blackberry used to be used by 20% of Bahrainis fifteen years ago. However, it is no longer in use today.</a:t>
            </a:r>
          </a:p>
          <a:p>
            <a:pPr algn="just">
              <a:lnSpc>
                <a:spcPct val="150000"/>
              </a:lnSpc>
            </a:pPr>
            <a:r>
              <a:rPr lang="en-US" dirty="0">
                <a:latin typeface="Century Gothic" panose="020B0502020202090204" pitchFamily="34" charset="0"/>
              </a:rPr>
              <a:t>There was no percentage given for iPhone mobile phone usage fifteen years ago. </a:t>
            </a:r>
            <a:r>
              <a:rPr lang="en-US" u="sng" dirty="0">
                <a:latin typeface="Century Gothic" panose="020B0502020202090204" pitchFamily="34" charset="0"/>
              </a:rPr>
              <a:t>__________</a:t>
            </a:r>
            <a:r>
              <a:rPr lang="en-US" dirty="0">
                <a:latin typeface="Century Gothic" panose="020B0502020202090204" pitchFamily="34" charset="0"/>
              </a:rPr>
              <a:t>, at present about 40% percent of the population uses iPhone mobile phones.</a:t>
            </a:r>
          </a:p>
        </p:txBody>
      </p:sp>
      <p:sp>
        <p:nvSpPr>
          <p:cNvPr id="6" name="Rectangle 5"/>
          <p:cNvSpPr/>
          <p:nvPr/>
        </p:nvSpPr>
        <p:spPr>
          <a:xfrm>
            <a:off x="180753" y="157411"/>
            <a:ext cx="3327992" cy="578313"/>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rgbClr val="C00000"/>
                </a:solidFill>
                <a:latin typeface="Century Gothic" panose="020B0502020202020204" pitchFamily="34" charset="0"/>
              </a:rPr>
              <a:t>Check your answers.</a:t>
            </a:r>
          </a:p>
        </p:txBody>
      </p:sp>
      <p:sp>
        <p:nvSpPr>
          <p:cNvPr id="4" name="Rectangle 3"/>
          <p:cNvSpPr/>
          <p:nvPr/>
        </p:nvSpPr>
        <p:spPr>
          <a:xfrm>
            <a:off x="2540899" y="1305066"/>
            <a:ext cx="3507692" cy="369332"/>
          </a:xfrm>
          <a:prstGeom prst="rect">
            <a:avLst/>
          </a:prstGeom>
        </p:spPr>
        <p:txBody>
          <a:bodyPr wrap="none">
            <a:spAutoFit/>
          </a:bodyPr>
          <a:lstStyle/>
          <a:p>
            <a:pPr lvl="0"/>
            <a:r>
              <a:rPr lang="en-US" b="1" dirty="0">
                <a:solidFill>
                  <a:srgbClr val="C00000"/>
                </a:solidFill>
                <a:latin typeface="Century Gothic" panose="020B0502020202090204" pitchFamily="34" charset="0"/>
              </a:rPr>
              <a:t>the approximate percentage </a:t>
            </a:r>
          </a:p>
        </p:txBody>
      </p:sp>
      <p:sp>
        <p:nvSpPr>
          <p:cNvPr id="7" name="Rectangle 6"/>
          <p:cNvSpPr/>
          <p:nvPr/>
        </p:nvSpPr>
        <p:spPr>
          <a:xfrm>
            <a:off x="10444092" y="1742367"/>
            <a:ext cx="994183" cy="369332"/>
          </a:xfrm>
          <a:prstGeom prst="rect">
            <a:avLst/>
          </a:prstGeom>
        </p:spPr>
        <p:txBody>
          <a:bodyPr wrap="none">
            <a:spAutoFit/>
          </a:bodyPr>
          <a:lstStyle/>
          <a:p>
            <a:pPr lvl="0"/>
            <a:r>
              <a:rPr lang="en-US" b="1" dirty="0">
                <a:solidFill>
                  <a:srgbClr val="C00000"/>
                </a:solidFill>
                <a:latin typeface="Century Gothic" panose="020B0502020202090204" pitchFamily="34" charset="0"/>
              </a:rPr>
              <a:t>Overall</a:t>
            </a:r>
          </a:p>
        </p:txBody>
      </p:sp>
      <p:sp>
        <p:nvSpPr>
          <p:cNvPr id="8" name="Rectangle 7"/>
          <p:cNvSpPr/>
          <p:nvPr/>
        </p:nvSpPr>
        <p:spPr>
          <a:xfrm>
            <a:off x="7300801" y="3750888"/>
            <a:ext cx="3151825" cy="400110"/>
          </a:xfrm>
          <a:prstGeom prst="rect">
            <a:avLst/>
          </a:prstGeom>
        </p:spPr>
        <p:txBody>
          <a:bodyPr wrap="none">
            <a:spAutoFit/>
          </a:bodyPr>
          <a:lstStyle/>
          <a:p>
            <a:r>
              <a:rPr lang="en-US" sz="2000" b="1" dirty="0">
                <a:solidFill>
                  <a:srgbClr val="C00000"/>
                </a:solidFill>
                <a:latin typeface="Century Gothic" panose="020B0502020202090204" pitchFamily="34" charset="0"/>
              </a:rPr>
              <a:t>significantly decreased </a:t>
            </a:r>
            <a:endParaRPr lang="en-US" dirty="0">
              <a:solidFill>
                <a:srgbClr val="C00000"/>
              </a:solidFill>
            </a:endParaRPr>
          </a:p>
        </p:txBody>
      </p:sp>
      <p:sp>
        <p:nvSpPr>
          <p:cNvPr id="9" name="Rectangle 8"/>
          <p:cNvSpPr/>
          <p:nvPr/>
        </p:nvSpPr>
        <p:spPr>
          <a:xfrm>
            <a:off x="9604001" y="4986828"/>
            <a:ext cx="1281120" cy="400110"/>
          </a:xfrm>
          <a:prstGeom prst="rect">
            <a:avLst/>
          </a:prstGeom>
        </p:spPr>
        <p:txBody>
          <a:bodyPr wrap="none">
            <a:spAutoFit/>
          </a:bodyPr>
          <a:lstStyle/>
          <a:p>
            <a:r>
              <a:rPr lang="en-US" sz="2000" b="1" dirty="0">
                <a:solidFill>
                  <a:srgbClr val="C00000"/>
                </a:solidFill>
                <a:latin typeface="Century Gothic" panose="020B0502020202090204" pitchFamily="34" charset="0"/>
              </a:rPr>
              <a:t>However</a:t>
            </a:r>
          </a:p>
        </p:txBody>
      </p:sp>
      <p:sp>
        <p:nvSpPr>
          <p:cNvPr id="10" name="Footer Placeholder 9"/>
          <p:cNvSpPr>
            <a:spLocks noGrp="1"/>
          </p:cNvSpPr>
          <p:nvPr>
            <p:ph type="ftr" sz="quarter" idx="11"/>
          </p:nvPr>
        </p:nvSpPr>
        <p:spPr>
          <a:xfrm>
            <a:off x="1145157" y="6442223"/>
            <a:ext cx="4859055"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2791138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ircle(in)">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4077357" y="296436"/>
            <a:ext cx="3390185" cy="46087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a:solidFill>
                  <a:srgbClr val="C00000"/>
                </a:solidFill>
                <a:latin typeface="Century Gothic" panose="020B0502020202020204" pitchFamily="34" charset="0"/>
              </a:rPr>
              <a:t>The layout of the essay </a:t>
            </a:r>
          </a:p>
        </p:txBody>
      </p:sp>
      <p:grpSp>
        <p:nvGrpSpPr>
          <p:cNvPr id="4" name="Group 3"/>
          <p:cNvGrpSpPr/>
          <p:nvPr/>
        </p:nvGrpSpPr>
        <p:grpSpPr>
          <a:xfrm>
            <a:off x="908218" y="856095"/>
            <a:ext cx="3169139" cy="416771"/>
            <a:chOff x="713543" y="1352412"/>
            <a:chExt cx="3169139" cy="416771"/>
          </a:xfrm>
        </p:grpSpPr>
        <p:sp>
          <p:nvSpPr>
            <p:cNvPr id="3" name="Rectangle 2"/>
            <p:cNvSpPr/>
            <p:nvPr/>
          </p:nvSpPr>
          <p:spPr>
            <a:xfrm>
              <a:off x="713543" y="1378774"/>
              <a:ext cx="2084051" cy="369332"/>
            </a:xfrm>
            <a:prstGeom prst="rect">
              <a:avLst/>
            </a:prstGeom>
            <a:solidFill>
              <a:schemeClr val="accent1">
                <a:lumMod val="40000"/>
                <a:lumOff val="60000"/>
              </a:schemeClr>
            </a:solidFill>
          </p:spPr>
          <p:txBody>
            <a:bodyPr wrap="square">
              <a:spAutoFit/>
            </a:bodyPr>
            <a:lstStyle/>
            <a:p>
              <a:pPr algn="ctr"/>
              <a:r>
                <a:rPr lang="en-US" b="1" dirty="0">
                  <a:latin typeface="Century Gothic" panose="020B0502020202090204" pitchFamily="34" charset="0"/>
                </a:rPr>
                <a:t>Introduction</a:t>
              </a:r>
              <a:r>
                <a:rPr lang="en-US" sz="1600" b="1" dirty="0">
                  <a:latin typeface="Century Gothic" panose="020B0502020202090204" pitchFamily="34" charset="0"/>
                </a:rPr>
                <a:t> </a:t>
              </a:r>
            </a:p>
          </p:txBody>
        </p:sp>
        <p:sp>
          <p:nvSpPr>
            <p:cNvPr id="12" name="Pentagon 11"/>
            <p:cNvSpPr/>
            <p:nvPr/>
          </p:nvSpPr>
          <p:spPr>
            <a:xfrm>
              <a:off x="2797594" y="1352412"/>
              <a:ext cx="1085088" cy="41677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90204" pitchFamily="34" charset="0"/>
                </a:rPr>
                <a:t>Para1</a:t>
              </a:r>
            </a:p>
          </p:txBody>
        </p:sp>
      </p:grpSp>
      <p:grpSp>
        <p:nvGrpSpPr>
          <p:cNvPr id="6" name="Group 5"/>
          <p:cNvGrpSpPr/>
          <p:nvPr/>
        </p:nvGrpSpPr>
        <p:grpSpPr>
          <a:xfrm>
            <a:off x="757383" y="5040236"/>
            <a:ext cx="3319973" cy="923330"/>
            <a:chOff x="562708" y="5226142"/>
            <a:chExt cx="3319973" cy="923330"/>
          </a:xfrm>
        </p:grpSpPr>
        <p:sp>
          <p:nvSpPr>
            <p:cNvPr id="22" name="Rectangle 21"/>
            <p:cNvSpPr/>
            <p:nvPr/>
          </p:nvSpPr>
          <p:spPr>
            <a:xfrm>
              <a:off x="562708" y="5226142"/>
              <a:ext cx="2234883" cy="923330"/>
            </a:xfrm>
            <a:prstGeom prst="rect">
              <a:avLst/>
            </a:prstGeom>
            <a:solidFill>
              <a:schemeClr val="accent1">
                <a:lumMod val="40000"/>
                <a:lumOff val="60000"/>
              </a:schemeClr>
            </a:solidFill>
          </p:spPr>
          <p:txBody>
            <a:bodyPr wrap="square">
              <a:spAutoFit/>
            </a:bodyPr>
            <a:lstStyle/>
            <a:p>
              <a:pPr algn="ctr"/>
              <a:r>
                <a:rPr lang="en-US" b="1" dirty="0">
                  <a:latin typeface="Century Gothic" panose="020B0502020202090204" pitchFamily="34" charset="0"/>
                </a:rPr>
                <a:t>Further information about the chart </a:t>
              </a:r>
            </a:p>
          </p:txBody>
        </p:sp>
        <p:sp>
          <p:nvSpPr>
            <p:cNvPr id="18" name="Pentagon 17"/>
            <p:cNvSpPr/>
            <p:nvPr/>
          </p:nvSpPr>
          <p:spPr>
            <a:xfrm>
              <a:off x="2797593" y="5473202"/>
              <a:ext cx="1085088" cy="41677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90204" pitchFamily="34" charset="0"/>
                </a:rPr>
                <a:t>Para 3</a:t>
              </a:r>
            </a:p>
          </p:txBody>
        </p:sp>
      </p:grpSp>
      <p:sp>
        <p:nvSpPr>
          <p:cNvPr id="13" name="Rectangle 12"/>
          <p:cNvSpPr/>
          <p:nvPr/>
        </p:nvSpPr>
        <p:spPr>
          <a:xfrm>
            <a:off x="4077357" y="856095"/>
            <a:ext cx="8114639" cy="5355312"/>
          </a:xfrm>
          <a:prstGeom prst="rect">
            <a:avLst/>
          </a:prstGeom>
          <a:solidFill>
            <a:schemeClr val="accent1">
              <a:lumMod val="20000"/>
              <a:lumOff val="80000"/>
            </a:schemeClr>
          </a:solidFill>
        </p:spPr>
        <p:txBody>
          <a:bodyPr wrap="square">
            <a:spAutoFit/>
          </a:bodyPr>
          <a:lstStyle/>
          <a:p>
            <a:pPr algn="just"/>
            <a:r>
              <a:rPr lang="en-US" dirty="0">
                <a:latin typeface="Century Gothic" panose="020B0502020202090204" pitchFamily="34" charset="0"/>
              </a:rPr>
              <a:t>The bar chart shows the approximate percentage of mobile phone brands used in Bahrain 15 years ago and today. These brands are Nokia, Samsung, iPhone, LG, Blackberry and Sony. </a:t>
            </a:r>
            <a:r>
              <a:rPr lang="en-US" dirty="0" smtClean="0">
                <a:latin typeface="Century Gothic" panose="020B0502020202090204" pitchFamily="34" charset="0"/>
              </a:rPr>
              <a:t>Overall</a:t>
            </a:r>
            <a:r>
              <a:rPr lang="en-US" dirty="0">
                <a:latin typeface="Century Gothic" panose="020B0502020202090204" pitchFamily="34" charset="0"/>
              </a:rPr>
              <a:t>, the chart demonstrates that the usage of two mobile phone brands has increased while the usage of two other  brands has  decreased. </a:t>
            </a:r>
          </a:p>
          <a:p>
            <a:pPr algn="just"/>
            <a:endParaRPr lang="en-US" dirty="0">
              <a:latin typeface="Century Gothic" panose="020B0502020202090204" pitchFamily="34" charset="0"/>
            </a:endParaRPr>
          </a:p>
          <a:p>
            <a:pPr algn="just"/>
            <a:r>
              <a:rPr lang="en-US" dirty="0">
                <a:latin typeface="Century Gothic" panose="020B0502020202090204" pitchFamily="34" charset="0"/>
              </a:rPr>
              <a:t>Fifteen years ago, Samsung mobile phones were used by 5% of the Bahraini population. This has increased to the present percentage of almost 38%. </a:t>
            </a:r>
          </a:p>
          <a:p>
            <a:pPr algn="just"/>
            <a:endParaRPr lang="en-US" dirty="0">
              <a:latin typeface="Century Gothic" panose="020B0502020202090204" pitchFamily="34" charset="0"/>
            </a:endParaRPr>
          </a:p>
          <a:p>
            <a:pPr algn="just"/>
            <a:r>
              <a:rPr lang="en-US" dirty="0">
                <a:latin typeface="Century Gothic" panose="020B0502020202090204" pitchFamily="34" charset="0"/>
              </a:rPr>
              <a:t>In contrast, the percentage of Nokia mobile phone usage has significantly decreased from 50% to 5%. Similarly, there was a decrease in the percentage of Sony mobile phone usage from 15% to 7%. Blackberry </a:t>
            </a:r>
            <a:r>
              <a:rPr lang="en-US" dirty="0" smtClean="0">
                <a:latin typeface="Century Gothic" panose="020B0502020202090204" pitchFamily="34" charset="0"/>
              </a:rPr>
              <a:t>was used </a:t>
            </a:r>
            <a:r>
              <a:rPr lang="en-US" dirty="0">
                <a:latin typeface="Century Gothic" panose="020B0502020202090204" pitchFamily="34" charset="0"/>
              </a:rPr>
              <a:t>by 20% of Bahrainis fifteen years ago. However, it is no longer in use today.</a:t>
            </a:r>
          </a:p>
          <a:p>
            <a:pPr algn="just"/>
            <a:endParaRPr lang="en-US" dirty="0">
              <a:latin typeface="Century Gothic" panose="020B0502020202090204" pitchFamily="34" charset="0"/>
            </a:endParaRPr>
          </a:p>
          <a:p>
            <a:pPr algn="just"/>
            <a:r>
              <a:rPr lang="en-US" dirty="0">
                <a:latin typeface="Century Gothic" panose="020B0502020202090204" pitchFamily="34" charset="0"/>
              </a:rPr>
              <a:t>There was no percentage given for iPhone </a:t>
            </a:r>
            <a:r>
              <a:rPr lang="en-US" dirty="0" smtClean="0">
                <a:latin typeface="Century Gothic" panose="020B0502020202090204" pitchFamily="34" charset="0"/>
              </a:rPr>
              <a:t>mobile phones usage </a:t>
            </a:r>
            <a:r>
              <a:rPr lang="en-US" dirty="0">
                <a:latin typeface="Century Gothic" panose="020B0502020202090204" pitchFamily="34" charset="0"/>
              </a:rPr>
              <a:t>fifteen years ago. However, at present about 40% percent of the population uses iPhone mobile phones.</a:t>
            </a:r>
          </a:p>
        </p:txBody>
      </p:sp>
      <p:grpSp>
        <p:nvGrpSpPr>
          <p:cNvPr id="5" name="Group 4"/>
          <p:cNvGrpSpPr/>
          <p:nvPr/>
        </p:nvGrpSpPr>
        <p:grpSpPr>
          <a:xfrm>
            <a:off x="757383" y="2524128"/>
            <a:ext cx="3319974" cy="1697272"/>
            <a:chOff x="562708" y="2652556"/>
            <a:chExt cx="3319974" cy="1697272"/>
          </a:xfrm>
        </p:grpSpPr>
        <p:sp>
          <p:nvSpPr>
            <p:cNvPr id="16" name="Pentagon 15"/>
            <p:cNvSpPr/>
            <p:nvPr/>
          </p:nvSpPr>
          <p:spPr>
            <a:xfrm>
              <a:off x="2797594" y="2652556"/>
              <a:ext cx="1085088" cy="416771"/>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90204" pitchFamily="34" charset="0"/>
                </a:rPr>
                <a:t>Para 2</a:t>
              </a:r>
            </a:p>
          </p:txBody>
        </p:sp>
        <p:sp>
          <p:nvSpPr>
            <p:cNvPr id="17" name="Pentagon 16"/>
            <p:cNvSpPr/>
            <p:nvPr/>
          </p:nvSpPr>
          <p:spPr>
            <a:xfrm>
              <a:off x="2797591" y="3933057"/>
              <a:ext cx="1085088" cy="416771"/>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90204" pitchFamily="34" charset="0"/>
                </a:rPr>
                <a:t>Para 3</a:t>
              </a:r>
            </a:p>
          </p:txBody>
        </p:sp>
        <p:sp>
          <p:nvSpPr>
            <p:cNvPr id="2" name="Rectangle 1"/>
            <p:cNvSpPr/>
            <p:nvPr/>
          </p:nvSpPr>
          <p:spPr>
            <a:xfrm>
              <a:off x="562708" y="2652556"/>
              <a:ext cx="2234883" cy="169727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90204" pitchFamily="34" charset="0"/>
                </a:rPr>
                <a:t>Information about the chart </a:t>
              </a:r>
            </a:p>
          </p:txBody>
        </p:sp>
      </p:grpSp>
      <p:sp>
        <p:nvSpPr>
          <p:cNvPr id="8" name="Footer Placeholder 7"/>
          <p:cNvSpPr>
            <a:spLocks noGrp="1"/>
          </p:cNvSpPr>
          <p:nvPr>
            <p:ph type="ftr" sz="quarter" idx="11"/>
          </p:nvPr>
        </p:nvSpPr>
        <p:spPr>
          <a:xfrm>
            <a:off x="3534810" y="6471912"/>
            <a:ext cx="4633586"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10661120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circle(in)">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Rectangle 19"/>
          <p:cNvSpPr/>
          <p:nvPr/>
        </p:nvSpPr>
        <p:spPr>
          <a:xfrm>
            <a:off x="125260" y="206824"/>
            <a:ext cx="11974882" cy="857888"/>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b="1" dirty="0">
                <a:solidFill>
                  <a:srgbClr val="C00000"/>
                </a:solidFill>
                <a:latin typeface="Century Gothic" panose="020B0502020202020204" pitchFamily="34" charset="0"/>
              </a:rPr>
              <a:t>Write a report about the information in the chart. You can use the report on the previous slide as a model. </a:t>
            </a:r>
          </a:p>
        </p:txBody>
      </p:sp>
      <p:graphicFrame>
        <p:nvGraphicFramePr>
          <p:cNvPr id="29" name="Chart 28"/>
          <p:cNvGraphicFramePr/>
          <p:nvPr>
            <p:extLst>
              <p:ext uri="{D42A27DB-BD31-4B8C-83A1-F6EECF244321}">
                <p14:modId xmlns:p14="http://schemas.microsoft.com/office/powerpoint/2010/main" val="93247314"/>
              </p:ext>
            </p:extLst>
          </p:nvPr>
        </p:nvGraphicFramePr>
        <p:xfrm>
          <a:off x="1364566" y="1800665"/>
          <a:ext cx="9441255" cy="4205312"/>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a:xfrm>
            <a:off x="3469709" y="6492875"/>
            <a:ext cx="4871581"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32472505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2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circle(in)">
                                      <p:cBhvr>
                                        <p:cTn id="12"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Graphic spid="2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837304109"/>
              </p:ext>
            </p:extLst>
          </p:nvPr>
        </p:nvGraphicFramePr>
        <p:xfrm>
          <a:off x="8317282" y="216752"/>
          <a:ext cx="3874718" cy="5748702"/>
        </p:xfrm>
        <a:graphic>
          <a:graphicData uri="http://schemas.openxmlformats.org/drawingml/2006/table">
            <a:tbl>
              <a:tblPr rtl="1" firstRow="1" bandRow="1">
                <a:tableStyleId>{5C22544A-7EE6-4342-B048-85BDC9FD1C3A}</a:tableStyleId>
              </a:tblPr>
              <a:tblGrid>
                <a:gridCol w="710753">
                  <a:extLst>
                    <a:ext uri="{9D8B030D-6E8A-4147-A177-3AD203B41FA5}">
                      <a16:colId xmlns="" xmlns:a16="http://schemas.microsoft.com/office/drawing/2014/main" val="310469442"/>
                    </a:ext>
                  </a:extLst>
                </a:gridCol>
                <a:gridCol w="3163965">
                  <a:extLst>
                    <a:ext uri="{9D8B030D-6E8A-4147-A177-3AD203B41FA5}">
                      <a16:colId xmlns="" xmlns:a16="http://schemas.microsoft.com/office/drawing/2014/main" val="2099433539"/>
                    </a:ext>
                  </a:extLst>
                </a:gridCol>
              </a:tblGrid>
              <a:tr h="649709">
                <a:tc>
                  <a:txBody>
                    <a:bodyPr/>
                    <a:lstStyle/>
                    <a:p>
                      <a:pPr rtl="1"/>
                      <a:endParaRPr lang="ar-BH" sz="1600" kern="1200" dirty="0">
                        <a:solidFill>
                          <a:schemeClr val="tx1"/>
                        </a:solidFill>
                        <a:latin typeface="Century Gothic" panose="020B0502020202090204" pitchFamily="34" charset="0"/>
                        <a:ea typeface="+mn-ea"/>
                        <a:cs typeface="+mn-cs"/>
                      </a:endParaRPr>
                    </a:p>
                  </a:txBody>
                  <a:tcPr/>
                </a:tc>
                <a:tc>
                  <a:txBody>
                    <a:bodyPr/>
                    <a:lstStyle/>
                    <a:p>
                      <a:pPr marL="285750" indent="-285750" algn="l" rtl="0">
                        <a:buFont typeface="Wingdings" panose="05000000000000000000" pitchFamily="2" charset="2"/>
                        <a:buChar char="§"/>
                      </a:pPr>
                      <a:r>
                        <a:rPr lang="en-US" sz="1600" b="0" kern="1200" dirty="0">
                          <a:solidFill>
                            <a:schemeClr val="tx1"/>
                          </a:solidFill>
                          <a:latin typeface="Century Gothic" panose="020B0502020202090204" pitchFamily="34" charset="0"/>
                          <a:ea typeface="+mn-ea"/>
                          <a:cs typeface="+mn-cs"/>
                        </a:rPr>
                        <a:t>I followed the given layout</a:t>
                      </a:r>
                      <a:endParaRPr lang="ar-BH" sz="1600" b="0" kern="1200" dirty="0">
                        <a:solidFill>
                          <a:schemeClr val="tx1"/>
                        </a:solidFill>
                        <a:latin typeface="Century Gothic" panose="020B0502020202090204" pitchFamily="34" charset="0"/>
                        <a:ea typeface="+mn-ea"/>
                        <a:cs typeface="+mn-cs"/>
                      </a:endParaRPr>
                    </a:p>
                  </a:txBody>
                  <a:tcPr anchor="ctr"/>
                </a:tc>
                <a:extLst>
                  <a:ext uri="{0D108BD9-81ED-4DB2-BD59-A6C34878D82A}">
                    <a16:rowId xmlns="" xmlns:a16="http://schemas.microsoft.com/office/drawing/2014/main" val="2437297208"/>
                  </a:ext>
                </a:extLst>
              </a:tr>
              <a:tr h="682216">
                <a:tc>
                  <a:txBody>
                    <a:bodyPr/>
                    <a:lstStyle/>
                    <a:p>
                      <a:pPr rtl="1"/>
                      <a:endParaRPr lang="ar-BH" sz="1400">
                        <a:latin typeface="Century Gothic" panose="020B0502020202090204" pitchFamily="34" charset="0"/>
                      </a:endParaRPr>
                    </a:p>
                  </a:txBody>
                  <a:tcPr/>
                </a:tc>
                <a:tc>
                  <a:txBody>
                    <a:bodyPr/>
                    <a:lstStyle/>
                    <a:p>
                      <a:pPr marL="285750" indent="-285750" algn="l" rtl="0">
                        <a:buFont typeface="Wingdings" panose="05000000000000000000" pitchFamily="2" charset="2"/>
                        <a:buChar char="§"/>
                      </a:pPr>
                      <a:r>
                        <a:rPr lang="en-US" sz="1600" kern="1200" dirty="0">
                          <a:solidFill>
                            <a:schemeClr val="tx1"/>
                          </a:solidFill>
                          <a:latin typeface="Century Gothic" panose="020B0502020202090204" pitchFamily="34" charset="0"/>
                          <a:ea typeface="+mn-ea"/>
                          <a:cs typeface="+mn-cs"/>
                        </a:rPr>
                        <a:t>I wrote (3-4) paragraphs.</a:t>
                      </a:r>
                      <a:endParaRPr lang="ar-BH" sz="1600" kern="1200" dirty="0">
                        <a:solidFill>
                          <a:schemeClr val="tx1"/>
                        </a:solidFill>
                        <a:latin typeface="Century Gothic" panose="020B0502020202090204" pitchFamily="34" charset="0"/>
                        <a:ea typeface="+mn-ea"/>
                        <a:cs typeface="+mn-cs"/>
                      </a:endParaRPr>
                    </a:p>
                  </a:txBody>
                  <a:tcPr anchor="ctr"/>
                </a:tc>
                <a:extLst>
                  <a:ext uri="{0D108BD9-81ED-4DB2-BD59-A6C34878D82A}">
                    <a16:rowId xmlns="" xmlns:a16="http://schemas.microsoft.com/office/drawing/2014/main" val="1949196791"/>
                  </a:ext>
                </a:extLst>
              </a:tr>
              <a:tr h="996074">
                <a:tc>
                  <a:txBody>
                    <a:bodyPr/>
                    <a:lstStyle/>
                    <a:p>
                      <a:pPr rtl="1"/>
                      <a:endParaRPr lang="ar-BH" sz="1400" dirty="0">
                        <a:latin typeface="Century Gothic" panose="020B0502020202090204" pitchFamily="34" charset="0"/>
                      </a:endParaRPr>
                    </a:p>
                  </a:txBody>
                  <a:tcPr/>
                </a:tc>
                <a:tc>
                  <a:txBody>
                    <a:bodyPr/>
                    <a:lstStyle/>
                    <a:p>
                      <a:pPr marL="285750" indent="-285750" algn="l" rtl="0">
                        <a:buFont typeface="Wingdings" panose="05000000000000000000" pitchFamily="2" charset="2"/>
                        <a:buChar char="§"/>
                      </a:pPr>
                      <a:r>
                        <a:rPr lang="en-US" sz="1600" kern="1200" dirty="0">
                          <a:solidFill>
                            <a:schemeClr val="tx1"/>
                          </a:solidFill>
                          <a:latin typeface="Century Gothic" panose="020B0502020202090204" pitchFamily="34" charset="0"/>
                          <a:ea typeface="+mn-ea"/>
                          <a:cs typeface="+mn-cs"/>
                        </a:rPr>
                        <a:t>I used  appropriate linkers in each paragraph.</a:t>
                      </a:r>
                      <a:endParaRPr lang="ar-BH" sz="1600" kern="1200" dirty="0">
                        <a:solidFill>
                          <a:schemeClr val="tx1"/>
                        </a:solidFill>
                        <a:latin typeface="Century Gothic" panose="020B0502020202090204" pitchFamily="34" charset="0"/>
                        <a:ea typeface="+mn-ea"/>
                        <a:cs typeface="+mn-cs"/>
                      </a:endParaRPr>
                    </a:p>
                  </a:txBody>
                  <a:tcPr anchor="ctr"/>
                </a:tc>
                <a:extLst>
                  <a:ext uri="{0D108BD9-81ED-4DB2-BD59-A6C34878D82A}">
                    <a16:rowId xmlns="" xmlns:a16="http://schemas.microsoft.com/office/drawing/2014/main" val="2267322766"/>
                  </a:ext>
                </a:extLst>
              </a:tr>
              <a:tr h="766211">
                <a:tc>
                  <a:txBody>
                    <a:bodyPr/>
                    <a:lstStyle/>
                    <a:p>
                      <a:pPr rtl="1"/>
                      <a:endParaRPr lang="ar-BH" sz="1400">
                        <a:latin typeface="Century Gothic" panose="020B0502020202090204" pitchFamily="34"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kern="1200" dirty="0">
                        <a:solidFill>
                          <a:schemeClr val="tx1"/>
                        </a:solidFill>
                        <a:latin typeface="Century Gothic" panose="020B0502020202090204" pitchFamily="34" charset="0"/>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kern="1200" dirty="0">
                          <a:solidFill>
                            <a:schemeClr val="tx1"/>
                          </a:solidFill>
                          <a:latin typeface="Century Gothic" panose="020B0502020202090204" pitchFamily="34" charset="0"/>
                          <a:ea typeface="+mn-ea"/>
                          <a:cs typeface="+mn-cs"/>
                        </a:rPr>
                        <a:t>I used the present tense .</a:t>
                      </a:r>
                      <a:endParaRPr lang="ar-BH" sz="1600" kern="1200" dirty="0">
                        <a:solidFill>
                          <a:schemeClr val="tx1"/>
                        </a:solidFill>
                        <a:latin typeface="Century Gothic" panose="020B0502020202090204" pitchFamily="34" charset="0"/>
                        <a:ea typeface="+mn-ea"/>
                        <a:cs typeface="+mn-cs"/>
                      </a:endParaRPr>
                    </a:p>
                    <a:p>
                      <a:pPr marL="285750" indent="-285750" algn="l" rtl="0">
                        <a:buFont typeface="Wingdings" panose="05000000000000000000" pitchFamily="2" charset="2"/>
                        <a:buChar char="§"/>
                      </a:pPr>
                      <a:endParaRPr lang="ar-BH" sz="1600" kern="1200" dirty="0">
                        <a:solidFill>
                          <a:schemeClr val="tx1"/>
                        </a:solidFill>
                        <a:latin typeface="Century Gothic" panose="020B0502020202090204" pitchFamily="34" charset="0"/>
                        <a:ea typeface="+mn-ea"/>
                        <a:cs typeface="+mn-cs"/>
                      </a:endParaRPr>
                    </a:p>
                  </a:txBody>
                  <a:tcPr anchor="ctr"/>
                </a:tc>
                <a:extLst>
                  <a:ext uri="{0D108BD9-81ED-4DB2-BD59-A6C34878D82A}">
                    <a16:rowId xmlns="" xmlns:a16="http://schemas.microsoft.com/office/drawing/2014/main" val="1641135669"/>
                  </a:ext>
                </a:extLst>
              </a:tr>
              <a:tr h="682216">
                <a:tc>
                  <a:txBody>
                    <a:bodyPr/>
                    <a:lstStyle/>
                    <a:p>
                      <a:pPr rtl="1"/>
                      <a:endParaRPr lang="ar-BH" sz="1400" dirty="0">
                        <a:latin typeface="Century Gothic" panose="020B0502020202090204" pitchFamily="34" charset="0"/>
                      </a:endParaRPr>
                    </a:p>
                  </a:txBody>
                  <a:tcPr/>
                </a:tc>
                <a:tc>
                  <a:txBody>
                    <a:bodyPr/>
                    <a:lstStyle/>
                    <a:p>
                      <a:pPr marL="285750" indent="-285750" algn="l" rtl="0">
                        <a:buFont typeface="Wingdings" panose="05000000000000000000" pitchFamily="2" charset="2"/>
                        <a:buChar char="§"/>
                      </a:pPr>
                      <a:r>
                        <a:rPr lang="en-US" sz="1600" kern="1200" dirty="0">
                          <a:solidFill>
                            <a:schemeClr val="tx1"/>
                          </a:solidFill>
                          <a:latin typeface="Century Gothic" panose="020B0502020202090204" pitchFamily="34" charset="0"/>
                          <a:ea typeface="+mn-ea"/>
                          <a:cs typeface="+mn-cs"/>
                        </a:rPr>
                        <a:t>I wrote between 200-250 words </a:t>
                      </a:r>
                      <a:endParaRPr lang="ar-BH" sz="1600" kern="1200" dirty="0">
                        <a:solidFill>
                          <a:schemeClr val="tx1"/>
                        </a:solidFill>
                        <a:latin typeface="Century Gothic" panose="020B0502020202090204" pitchFamily="34" charset="0"/>
                        <a:ea typeface="+mn-ea"/>
                        <a:cs typeface="+mn-cs"/>
                      </a:endParaRPr>
                    </a:p>
                  </a:txBody>
                  <a:tcPr anchor="ctr"/>
                </a:tc>
                <a:extLst>
                  <a:ext uri="{0D108BD9-81ED-4DB2-BD59-A6C34878D82A}">
                    <a16:rowId xmlns="" xmlns:a16="http://schemas.microsoft.com/office/drawing/2014/main" val="440492113"/>
                  </a:ext>
                </a:extLst>
              </a:tr>
              <a:tr h="1915527">
                <a:tc>
                  <a:txBody>
                    <a:bodyPr/>
                    <a:lstStyle/>
                    <a:p>
                      <a:pPr rtl="1"/>
                      <a:endParaRPr lang="ar-BH" sz="1400" dirty="0">
                        <a:latin typeface="Century Gothic" panose="020B0502020202090204" pitchFamily="34" charset="0"/>
                      </a:endParaRPr>
                    </a:p>
                  </a:txBody>
                  <a:tcPr/>
                </a:tc>
                <a:tc>
                  <a:txBody>
                    <a:bodyPr/>
                    <a:lstStyle/>
                    <a:p>
                      <a:pPr marL="285750" indent="-285750" algn="l" rtl="0">
                        <a:buFont typeface="Wingdings" panose="05000000000000000000" pitchFamily="2" charset="2"/>
                        <a:buChar char="§"/>
                      </a:pPr>
                      <a:r>
                        <a:rPr lang="en-US" sz="1600" kern="1200" dirty="0">
                          <a:solidFill>
                            <a:schemeClr val="tx1"/>
                          </a:solidFill>
                          <a:latin typeface="Century Gothic" panose="020B0502020202090204" pitchFamily="34" charset="0"/>
                          <a:ea typeface="+mn-ea"/>
                          <a:cs typeface="+mn-cs"/>
                        </a:rPr>
                        <a:t>I used the appropriate punctuation marks &amp; the right capitalization </a:t>
                      </a:r>
                    </a:p>
                    <a:p>
                      <a:pPr marL="285750" indent="-285750" algn="l" rtl="0">
                        <a:buFont typeface="Wingdings" panose="05000000000000000000" pitchFamily="2" charset="2"/>
                        <a:buChar char="§"/>
                      </a:pPr>
                      <a:endParaRPr lang="en-US" sz="1600" kern="1200" dirty="0">
                        <a:solidFill>
                          <a:schemeClr val="tx1"/>
                        </a:solidFill>
                        <a:latin typeface="Century Gothic" panose="020B0502020202090204" pitchFamily="34" charset="0"/>
                        <a:ea typeface="+mn-ea"/>
                        <a:cs typeface="+mn-cs"/>
                      </a:endParaRPr>
                    </a:p>
                    <a:p>
                      <a:pPr marL="285750" indent="-285750" algn="l" rtl="0">
                        <a:buFont typeface="Wingdings" panose="05000000000000000000" pitchFamily="2" charset="2"/>
                        <a:buChar char="§"/>
                      </a:pPr>
                      <a:r>
                        <a:rPr lang="en-US" sz="1600" kern="1200" dirty="0">
                          <a:solidFill>
                            <a:schemeClr val="tx1"/>
                          </a:solidFill>
                          <a:latin typeface="Century Gothic" panose="020B0502020202090204" pitchFamily="34" charset="0"/>
                          <a:ea typeface="+mn-ea"/>
                          <a:cs typeface="+mn-cs"/>
                        </a:rPr>
                        <a:t>I revised my essay.  </a:t>
                      </a:r>
                      <a:endParaRPr lang="ar-BH" sz="1600" kern="1200" dirty="0">
                        <a:solidFill>
                          <a:schemeClr val="tx1"/>
                        </a:solidFill>
                        <a:latin typeface="Century Gothic" panose="020B0502020202090204" pitchFamily="34" charset="0"/>
                        <a:ea typeface="+mn-ea"/>
                        <a:cs typeface="+mn-cs"/>
                      </a:endParaRPr>
                    </a:p>
                  </a:txBody>
                  <a:tcPr anchor="ctr"/>
                </a:tc>
                <a:extLst>
                  <a:ext uri="{0D108BD9-81ED-4DB2-BD59-A6C34878D82A}">
                    <a16:rowId xmlns="" xmlns:a16="http://schemas.microsoft.com/office/drawing/2014/main" val="591958029"/>
                  </a:ext>
                </a:extLst>
              </a:tr>
            </a:tbl>
          </a:graphicData>
        </a:graphic>
      </p:graphicFrame>
      <p:grpSp>
        <p:nvGrpSpPr>
          <p:cNvPr id="2" name="Group 1"/>
          <p:cNvGrpSpPr/>
          <p:nvPr/>
        </p:nvGrpSpPr>
        <p:grpSpPr>
          <a:xfrm>
            <a:off x="770708" y="1473275"/>
            <a:ext cx="7406640" cy="4501661"/>
            <a:chOff x="2609879" y="1763486"/>
            <a:chExt cx="5512525" cy="3892731"/>
          </a:xfrm>
        </p:grpSpPr>
        <p:sp>
          <p:nvSpPr>
            <p:cNvPr id="11" name="Rounded Rectangle 10"/>
            <p:cNvSpPr/>
            <p:nvPr/>
          </p:nvSpPr>
          <p:spPr>
            <a:xfrm>
              <a:off x="2609879" y="1763486"/>
              <a:ext cx="5512525" cy="3892731"/>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BH"/>
            </a:p>
          </p:txBody>
        </p:sp>
        <p:sp>
          <p:nvSpPr>
            <p:cNvPr id="12" name="TextBox 11"/>
            <p:cNvSpPr txBox="1"/>
            <p:nvPr/>
          </p:nvSpPr>
          <p:spPr>
            <a:xfrm>
              <a:off x="3207292" y="2206038"/>
              <a:ext cx="4356885" cy="2685338"/>
            </a:xfrm>
            <a:prstGeom prst="rect">
              <a:avLst/>
            </a:prstGeom>
            <a:noFill/>
          </p:spPr>
          <p:txBody>
            <a:bodyPr wrap="square" rtlCol="1">
              <a:spAutoFit/>
            </a:bodyPr>
            <a:lstStyle/>
            <a:p>
              <a:r>
                <a:rPr lang="en-US" dirty="0"/>
                <a:t>---------------------------------------------------------------------------------------------------------------------------------------------------------------------------------------------------------------------------------------------------------------------------------------------------------------------------------------------------------------------------------------------------------------------------------------------------------------------------------------------------------------------------------------------------------------------------------------------------------------------------------------------------------------------------------------------------------------------------------------------------------------------------------------------------------------------------------------------------------------------------------------------------------------------------</a:t>
              </a:r>
            </a:p>
            <a:p>
              <a:r>
                <a:rPr lang="en-US" dirty="0"/>
                <a:t>---------------------------------------------------------------------------------</a:t>
              </a:r>
              <a:endParaRPr lang="ar-BH" dirty="0"/>
            </a:p>
          </p:txBody>
        </p:sp>
      </p:grpSp>
      <p:sp>
        <p:nvSpPr>
          <p:cNvPr id="4" name="Rectangle 3"/>
          <p:cNvSpPr/>
          <p:nvPr/>
        </p:nvSpPr>
        <p:spPr>
          <a:xfrm>
            <a:off x="2053612" y="392503"/>
            <a:ext cx="4840833" cy="1080772"/>
          </a:xfrm>
          <a:prstGeom prst="rect">
            <a:avLst/>
          </a:prstGeom>
          <a:solidFill>
            <a:schemeClr val="accent1">
              <a:lumMod val="5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latin typeface="Century Gothic" panose="020B0502020202090204" pitchFamily="34" charset="0"/>
              </a:rPr>
              <a:t>   </a:t>
            </a:r>
            <a:endParaRPr lang="ar-BH" sz="2400" b="1" dirty="0">
              <a:latin typeface="Century Gothic" panose="020B0502020202090204" pitchFamily="34" charset="0"/>
            </a:endParaRPr>
          </a:p>
        </p:txBody>
      </p:sp>
      <p:sp>
        <p:nvSpPr>
          <p:cNvPr id="3" name="Footer Placeholder 2"/>
          <p:cNvSpPr>
            <a:spLocks noGrp="1"/>
          </p:cNvSpPr>
          <p:nvPr>
            <p:ph type="ftr" sz="quarter" idx="11"/>
          </p:nvPr>
        </p:nvSpPr>
        <p:spPr>
          <a:xfrm>
            <a:off x="3230611" y="6486715"/>
            <a:ext cx="4946737"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7449744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202080" y="883574"/>
            <a:ext cx="11847958" cy="55047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50000"/>
              </a:lnSpc>
            </a:pPr>
            <a:r>
              <a:rPr lang="en-US" sz="2000" dirty="0">
                <a:solidFill>
                  <a:schemeClr val="tx1"/>
                </a:solidFill>
                <a:latin typeface="Century Gothic" panose="020B0502020202090204" pitchFamily="34" charset="0"/>
              </a:rPr>
              <a:t>The bar chart shows the approximate percentage of the average time spent by a teenager thirty years ago and today on different activities which are watching TV, going out, studying, chatting with friends, social activities and playing. </a:t>
            </a:r>
          </a:p>
          <a:p>
            <a:pPr>
              <a:lnSpc>
                <a:spcPct val="150000"/>
              </a:lnSpc>
            </a:pPr>
            <a:r>
              <a:rPr lang="en-US" sz="2000" dirty="0">
                <a:solidFill>
                  <a:schemeClr val="tx1"/>
                </a:solidFill>
                <a:latin typeface="Century Gothic" panose="020B0502020202090204" pitchFamily="34" charset="0"/>
              </a:rPr>
              <a:t>Overall, the chart demonstrates that the time spent on two activities has increased but on the other </a:t>
            </a:r>
            <a:r>
              <a:rPr lang="en-US" sz="2000" dirty="0" smtClean="0">
                <a:solidFill>
                  <a:schemeClr val="tx1"/>
                </a:solidFill>
                <a:latin typeface="Century Gothic" panose="020B0502020202090204" pitchFamily="34" charset="0"/>
              </a:rPr>
              <a:t>hand, </a:t>
            </a:r>
            <a:r>
              <a:rPr lang="en-US" sz="2000" dirty="0">
                <a:solidFill>
                  <a:schemeClr val="tx1"/>
                </a:solidFill>
                <a:latin typeface="Century Gothic" panose="020B0502020202090204" pitchFamily="34" charset="0"/>
              </a:rPr>
              <a:t>the time spent on two others has decreased. Thirty years ago, teenagers spent 15% of their time chatting with friends. This has increased to the present percentage of almost 40%. Teenagers also spent 5% of their time on going out, but this percentage has only increased to 20%. </a:t>
            </a:r>
          </a:p>
          <a:p>
            <a:pPr>
              <a:lnSpc>
                <a:spcPct val="150000"/>
              </a:lnSpc>
            </a:pPr>
            <a:r>
              <a:rPr lang="en-US" sz="2000" dirty="0">
                <a:solidFill>
                  <a:schemeClr val="tx1"/>
                </a:solidFill>
                <a:latin typeface="Century Gothic" panose="020B0502020202090204" pitchFamily="34" charset="0"/>
              </a:rPr>
              <a:t>In contrast, the time spent on studying has significantly decreased from 35% to 15%. Similarly, there was a significant decrease in time spent on social activities from 25% to 5%. </a:t>
            </a:r>
          </a:p>
          <a:p>
            <a:pPr>
              <a:lnSpc>
                <a:spcPct val="150000"/>
              </a:lnSpc>
            </a:pPr>
            <a:r>
              <a:rPr lang="en-US" sz="2000" dirty="0">
                <a:solidFill>
                  <a:schemeClr val="tx1"/>
                </a:solidFill>
                <a:latin typeface="Century Gothic" panose="020B0502020202090204" pitchFamily="34" charset="0"/>
              </a:rPr>
              <a:t>However, the time spent watching TV and playing has remained unchanged.</a:t>
            </a:r>
          </a:p>
        </p:txBody>
      </p:sp>
      <p:sp>
        <p:nvSpPr>
          <p:cNvPr id="4" name="Rectangle 3"/>
          <p:cNvSpPr/>
          <p:nvPr/>
        </p:nvSpPr>
        <p:spPr>
          <a:xfrm>
            <a:off x="202080" y="165586"/>
            <a:ext cx="3768671" cy="623566"/>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rgbClr val="C00000"/>
                </a:solidFill>
                <a:latin typeface="Century Gothic" panose="020B0502020202090204" pitchFamily="34" charset="0"/>
              </a:rPr>
              <a:t>This is a model answer.</a:t>
            </a:r>
            <a:endParaRPr lang="ar-BH" sz="2400" b="1" dirty="0">
              <a:solidFill>
                <a:srgbClr val="C00000"/>
              </a:solidFill>
              <a:latin typeface="Century Gothic" panose="020B0502020202090204" pitchFamily="34" charset="0"/>
            </a:endParaRPr>
          </a:p>
        </p:txBody>
      </p:sp>
      <p:sp>
        <p:nvSpPr>
          <p:cNvPr id="2" name="Footer Placeholder 1"/>
          <p:cNvSpPr>
            <a:spLocks noGrp="1"/>
          </p:cNvSpPr>
          <p:nvPr>
            <p:ph type="ftr" sz="quarter" idx="11"/>
          </p:nvPr>
        </p:nvSpPr>
        <p:spPr>
          <a:xfrm>
            <a:off x="1123851" y="6470720"/>
            <a:ext cx="4746321"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13427929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199212" y="1400802"/>
            <a:ext cx="9278913" cy="347980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600" b="1" dirty="0">
                <a:solidFill>
                  <a:srgbClr val="C00000"/>
                </a:solidFill>
                <a:latin typeface="Century Gothic" panose="020B0502020202020204" pitchFamily="34" charset="0"/>
              </a:rPr>
              <a:t>This is the end of the lesson.</a:t>
            </a:r>
          </a:p>
          <a:p>
            <a:pPr algn="ctr"/>
            <a:r>
              <a:rPr lang="en-US" sz="3600" b="1" dirty="0">
                <a:solidFill>
                  <a:srgbClr val="C00000"/>
                </a:solidFill>
                <a:latin typeface="Century Gothic" panose="020B0502020202020204" pitchFamily="34" charset="0"/>
              </a:rPr>
              <a:t> </a:t>
            </a:r>
          </a:p>
          <a:p>
            <a:pPr algn="ctr"/>
            <a:r>
              <a:rPr lang="en-US" sz="3600" b="1" dirty="0">
                <a:solidFill>
                  <a:srgbClr val="C00000"/>
                </a:solidFill>
                <a:latin typeface="Century Gothic" panose="020B0502020202020204" pitchFamily="34" charset="0"/>
              </a:rPr>
              <a:t>Thank you for  your perseverance and hard work</a:t>
            </a:r>
          </a:p>
        </p:txBody>
      </p:sp>
    </p:spTree>
    <p:extLst>
      <p:ext uri="{BB962C8B-B14F-4D97-AF65-F5344CB8AC3E}">
        <p14:creationId xmlns:p14="http://schemas.microsoft.com/office/powerpoint/2010/main" val="13385340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BEBA8EAE-BF5A-486C-A8C5-ECC9F3942E4B}">
                <a14:imgProps xmlns:a14="http://schemas.microsoft.com/office/drawing/2010/main">
                  <a14:imgLayer r:embed="rId4">
                    <a14:imgEffect>
                      <a14:colorTemperature colorTemp="6517"/>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8B8721A7-816F-4C99-BE89-D02CB058B1C7}"/>
              </a:ext>
            </a:extLst>
          </p:cNvPr>
          <p:cNvSpPr/>
          <p:nvPr/>
        </p:nvSpPr>
        <p:spPr>
          <a:xfrm>
            <a:off x="802324" y="1380995"/>
            <a:ext cx="2760549" cy="298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2800" b="1" dirty="0">
              <a:solidFill>
                <a:schemeClr val="tx1"/>
              </a:solidFill>
              <a:effectLst>
                <a:outerShdw blurRad="38100" dist="38100" dir="2700000" algn="tl">
                  <a:srgbClr val="000000">
                    <a:alpha val="43137"/>
                  </a:srgbClr>
                </a:outerShdw>
              </a:effectLst>
            </a:endParaRPr>
          </a:p>
        </p:txBody>
      </p:sp>
      <p:sp>
        <p:nvSpPr>
          <p:cNvPr id="6" name="Rectangle 5"/>
          <p:cNvSpPr/>
          <p:nvPr/>
        </p:nvSpPr>
        <p:spPr>
          <a:xfrm>
            <a:off x="4948669" y="1351004"/>
            <a:ext cx="2891185" cy="65733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solidFill>
                  <a:srgbClr val="C00000"/>
                </a:solidFill>
                <a:latin typeface="Century Gothic" panose="020B0502020202020204" pitchFamily="34" charset="0"/>
              </a:rPr>
              <a:t>Objectives</a:t>
            </a:r>
            <a:endParaRPr lang="ar-BH" sz="3200" dirty="0">
              <a:solidFill>
                <a:srgbClr val="C00000"/>
              </a:solidFill>
              <a:latin typeface="Century Gothic" panose="020B0502020202020204" pitchFamily="34" charset="0"/>
            </a:endParaRPr>
          </a:p>
        </p:txBody>
      </p:sp>
      <p:sp>
        <p:nvSpPr>
          <p:cNvPr id="7" name="Content Placeholder 2"/>
          <p:cNvSpPr>
            <a:spLocks noGrp="1"/>
          </p:cNvSpPr>
          <p:nvPr>
            <p:ph idx="1"/>
          </p:nvPr>
        </p:nvSpPr>
        <p:spPr>
          <a:xfrm>
            <a:off x="635562" y="3093890"/>
            <a:ext cx="11013099" cy="2358739"/>
          </a:xfrm>
          <a:solidFill>
            <a:schemeClr val="bg1">
              <a:lumMod val="95000"/>
            </a:schemeClr>
          </a:solidFill>
        </p:spPr>
        <p:txBody>
          <a:bodyPr>
            <a:normAutofit/>
          </a:bodyPr>
          <a:lstStyle/>
          <a:p>
            <a:r>
              <a:rPr lang="en-US" dirty="0">
                <a:solidFill>
                  <a:schemeClr val="accent5">
                    <a:lumMod val="50000"/>
                  </a:schemeClr>
                </a:solidFill>
                <a:latin typeface="Century Gothic" panose="020B0502020202020204" pitchFamily="34" charset="0"/>
              </a:rPr>
              <a:t>identify a set of vocabulary to describe fractions, percentages, changes in numbers and trends;</a:t>
            </a:r>
          </a:p>
          <a:p>
            <a:pPr algn="just"/>
            <a:r>
              <a:rPr lang="en-US" dirty="0">
                <a:solidFill>
                  <a:schemeClr val="accent5">
                    <a:lumMod val="50000"/>
                  </a:schemeClr>
                </a:solidFill>
                <a:latin typeface="Century Gothic" panose="020B0502020202020204" pitchFamily="34" charset="0"/>
              </a:rPr>
              <a:t>practice interpreting charts based on models provided;</a:t>
            </a:r>
          </a:p>
          <a:p>
            <a:pPr algn="just"/>
            <a:r>
              <a:rPr lang="en-US" dirty="0">
                <a:solidFill>
                  <a:schemeClr val="accent5">
                    <a:lumMod val="50000"/>
                  </a:schemeClr>
                </a:solidFill>
                <a:latin typeface="Century Gothic" panose="020B0502020202020204" pitchFamily="34" charset="0"/>
              </a:rPr>
              <a:t>write a short report to interpret information in a bar chart.</a:t>
            </a:r>
          </a:p>
          <a:p>
            <a:pPr marL="0" indent="0" algn="just">
              <a:buNone/>
            </a:pPr>
            <a:endParaRPr lang="en-US" dirty="0">
              <a:solidFill>
                <a:schemeClr val="accent5">
                  <a:lumMod val="50000"/>
                </a:schemeClr>
              </a:solidFill>
              <a:latin typeface="Century Gothic" panose="020B0502020202020204" pitchFamily="34" charset="0"/>
            </a:endParaRPr>
          </a:p>
          <a:p>
            <a:pPr marL="0" indent="0" algn="just">
              <a:buNone/>
            </a:pPr>
            <a:endParaRPr lang="en-US" sz="3200" b="1" dirty="0">
              <a:solidFill>
                <a:schemeClr val="accent5">
                  <a:lumMod val="50000"/>
                </a:schemeClr>
              </a:solidFill>
              <a:latin typeface="Century Gothic" panose="020B0502020202020204" pitchFamily="34" charset="0"/>
            </a:endParaRPr>
          </a:p>
          <a:p>
            <a:pPr marL="0" indent="0" algn="just">
              <a:buNone/>
            </a:pPr>
            <a:endParaRPr lang="en-US" sz="4000" b="1" dirty="0">
              <a:solidFill>
                <a:schemeClr val="accent5">
                  <a:lumMod val="50000"/>
                </a:schemeClr>
              </a:solidFill>
              <a:latin typeface="Century Gothic" panose="020B0502020202020204" pitchFamily="34" charset="0"/>
            </a:endParaRPr>
          </a:p>
          <a:p>
            <a:pPr algn="just"/>
            <a:endParaRPr lang="en-US" sz="4000" b="1" dirty="0">
              <a:solidFill>
                <a:schemeClr val="accent5">
                  <a:lumMod val="50000"/>
                </a:schemeClr>
              </a:solidFill>
              <a:latin typeface="Century Gothic" panose="020B0502020202020204" pitchFamily="34" charset="0"/>
            </a:endParaRPr>
          </a:p>
          <a:p>
            <a:pPr marL="0" indent="0" algn="just" rtl="0">
              <a:buNone/>
            </a:pPr>
            <a:endParaRPr lang="en-US" sz="4000" b="1" dirty="0">
              <a:solidFill>
                <a:srgbClr val="0070C0"/>
              </a:solidFill>
              <a:latin typeface="Century Gothic" panose="020B0502020202020204" pitchFamily="34" charset="0"/>
            </a:endParaRPr>
          </a:p>
        </p:txBody>
      </p:sp>
      <p:sp>
        <p:nvSpPr>
          <p:cNvPr id="2" name="Rectangle 1"/>
          <p:cNvSpPr/>
          <p:nvPr/>
        </p:nvSpPr>
        <p:spPr>
          <a:xfrm>
            <a:off x="635562" y="2351687"/>
            <a:ext cx="8156400" cy="523220"/>
          </a:xfrm>
          <a:prstGeom prst="rect">
            <a:avLst/>
          </a:prstGeom>
        </p:spPr>
        <p:txBody>
          <a:bodyPr wrap="none">
            <a:spAutoFit/>
          </a:bodyPr>
          <a:lstStyle/>
          <a:p>
            <a:r>
              <a:rPr lang="en-US" sz="2800" b="1" dirty="0">
                <a:latin typeface="Century Gothic" panose="020B0502020202020204" pitchFamily="34" charset="0"/>
              </a:rPr>
              <a:t>By the end of the lesson, you will be able to …</a:t>
            </a:r>
          </a:p>
        </p:txBody>
      </p:sp>
      <p:sp>
        <p:nvSpPr>
          <p:cNvPr id="3" name="Footer Placeholder 2"/>
          <p:cNvSpPr>
            <a:spLocks noGrp="1"/>
          </p:cNvSpPr>
          <p:nvPr>
            <p:ph type="ftr" sz="quarter" idx="11"/>
          </p:nvPr>
        </p:nvSpPr>
        <p:spPr>
          <a:xfrm>
            <a:off x="395720" y="343857"/>
            <a:ext cx="5102987" cy="365125"/>
          </a:xfrm>
        </p:spPr>
        <p:txBody>
          <a:bodyPr/>
          <a:lstStyle/>
          <a:p>
            <a:r>
              <a:rPr lang="en-US" sz="1400" b="1" dirty="0">
                <a:solidFill>
                  <a:schemeClr val="tx1"/>
                </a:solidFill>
              </a:rPr>
              <a:t>Eng. 201 - Unit 5 – Advertising - Lesson 4- Study and Writing Skills </a:t>
            </a:r>
          </a:p>
        </p:txBody>
      </p:sp>
    </p:spTree>
    <p:extLst>
      <p:ext uri="{BB962C8B-B14F-4D97-AF65-F5344CB8AC3E}">
        <p14:creationId xmlns:p14="http://schemas.microsoft.com/office/powerpoint/2010/main" val="2763317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bg/>
                                          </p:spTgt>
                                        </p:tgtEl>
                                        <p:attrNameLst>
                                          <p:attrName>style.visibility</p:attrName>
                                        </p:attrNameLst>
                                      </p:cBhvr>
                                      <p:to>
                                        <p:strVal val="visible"/>
                                      </p:to>
                                    </p:set>
                                    <p:animEffect transition="in" filter="circle(in)">
                                      <p:cBhvr>
                                        <p:cTn id="22" dur="2000"/>
                                        <p:tgtEl>
                                          <p:spTgt spid="7">
                                            <p:bg/>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circle(in)">
                                      <p:cBhvr>
                                        <p:cTn id="27" dur="2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circle(in)">
                                      <p:cBhvr>
                                        <p:cTn id="32" dur="20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Effect transition="in" filter="circle(in)">
                                      <p:cBhvr>
                                        <p:cTn id="37"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7" grpId="0" build="p"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149087" y="1004946"/>
            <a:ext cx="11927299" cy="2002471"/>
          </a:xfrm>
          <a:prstGeom prst="rect">
            <a:avLst/>
          </a:prstGeom>
          <a:solidFill>
            <a:schemeClr val="accent1">
              <a:lumMod val="40000"/>
              <a:lumOff val="60000"/>
            </a:schemeClr>
          </a:solidFill>
        </p:spPr>
        <p:txBody>
          <a:bodyPr wrap="square">
            <a:spAutoFit/>
          </a:bodyPr>
          <a:lstStyle/>
          <a:p>
            <a:pPr algn="just">
              <a:lnSpc>
                <a:spcPct val="107000"/>
              </a:lnSpc>
              <a:spcAft>
                <a:spcPts val="800"/>
              </a:spcAft>
            </a:pPr>
            <a:r>
              <a:rPr lang="en-US" sz="2800" b="1" u="sng" dirty="0">
                <a:solidFill>
                  <a:srgbClr val="FF0000"/>
                </a:solidFill>
                <a:effectLst>
                  <a:outerShdw blurRad="38100" dist="38100" dir="2700000" algn="tl">
                    <a:srgbClr val="000000">
                      <a:alpha val="43137"/>
                    </a:srgbClr>
                  </a:outerShdw>
                </a:effectLst>
                <a:latin typeface="Century Gothic" panose="020B0502020202090204" pitchFamily="34" charset="0"/>
                <a:ea typeface="Calibri" panose="020F0502020204030204" pitchFamily="34" charset="0"/>
                <a:cs typeface="Arial" panose="020B0604020202020204" pitchFamily="34" charset="0"/>
              </a:rPr>
              <a:t>A survey</a:t>
            </a:r>
            <a:r>
              <a:rPr lang="en-US" sz="2800" b="1" dirty="0">
                <a:solidFill>
                  <a:srgbClr val="FF0000"/>
                </a:solidFill>
                <a:effectLst>
                  <a:outerShdw blurRad="38100" dist="38100" dir="2700000" algn="tl">
                    <a:srgbClr val="000000">
                      <a:alpha val="43137"/>
                    </a:srgbClr>
                  </a:outerShdw>
                </a:effectLst>
                <a:latin typeface="Century Gothic" panose="020B0502020202090204" pitchFamily="34" charset="0"/>
                <a:ea typeface="Calibri" panose="020F0502020204030204" pitchFamily="34" charset="0"/>
                <a:cs typeface="Arial" panose="020B0604020202020204" pitchFamily="34" charset="0"/>
              </a:rPr>
              <a:t> </a:t>
            </a:r>
            <a:r>
              <a:rPr lang="en-US"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is a method of gathering information from a group of people and investigating their opinions, experiences or </a:t>
            </a:r>
            <a:r>
              <a:rPr lang="en-US" sz="2200" b="1" dirty="0" smtClean="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behaviour </a:t>
            </a:r>
            <a:r>
              <a:rPr lang="en-US"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in a specific area. It is done by asking them questions, with the intention of generalizing the results to a larger population. Surveys provide a critical source of data and insight for nearly everyone engaged in the process. </a:t>
            </a:r>
            <a:endParaRPr lang="en-US" sz="2200" b="1" dirty="0">
              <a:solidFill>
                <a:schemeClr val="tx2">
                  <a:lumMod val="50000"/>
                </a:schemeClr>
              </a:solidFill>
              <a:effectLst/>
              <a:latin typeface="Century Gothic" panose="020B0502020202090204" pitchFamily="34" charset="0"/>
              <a:ea typeface="Calibri" panose="020F0502020204030204" pitchFamily="34" charset="0"/>
              <a:cs typeface="Arial" panose="020B0604020202020204" pitchFamily="34" charset="0"/>
            </a:endParaRPr>
          </a:p>
        </p:txBody>
      </p:sp>
      <p:sp>
        <p:nvSpPr>
          <p:cNvPr id="12" name="Rectangle 11"/>
          <p:cNvSpPr/>
          <p:nvPr/>
        </p:nvSpPr>
        <p:spPr>
          <a:xfrm>
            <a:off x="302671" y="144495"/>
            <a:ext cx="2233830" cy="461665"/>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3200" b="1" dirty="0">
              <a:latin typeface="Century Gothic" panose="020B0502020202020204" pitchFamily="34" charset="0"/>
            </a:endParaRPr>
          </a:p>
          <a:p>
            <a:pPr algn="ctr"/>
            <a:r>
              <a:rPr lang="en-US" sz="2400" b="1" dirty="0">
                <a:solidFill>
                  <a:srgbClr val="C00000"/>
                </a:solidFill>
                <a:latin typeface="Century Gothic" panose="020B0502020202020204" pitchFamily="34" charset="0"/>
              </a:rPr>
              <a:t>Introduction </a:t>
            </a:r>
          </a:p>
          <a:p>
            <a:pPr algn="ctr"/>
            <a:endParaRPr lang="ar-BH" sz="3200" dirty="0">
              <a:latin typeface="Century Gothic" panose="020B0502020202020204" pitchFamily="34" charset="0"/>
            </a:endParaRPr>
          </a:p>
        </p:txBody>
      </p:sp>
      <p:pic>
        <p:nvPicPr>
          <p:cNvPr id="4" name="Picture 3" descr="Learn and Lead: How Do You React To Customer Feedbac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752" y="3998562"/>
            <a:ext cx="3430233" cy="1873841"/>
          </a:xfrm>
          <a:prstGeom prst="rect">
            <a:avLst/>
          </a:prstGeom>
        </p:spPr>
      </p:pic>
      <p:pic>
        <p:nvPicPr>
          <p:cNvPr id="7" name="Picture 6" descr="Editor &lt;strong&gt;Survey&lt;/strong&gt; 2011/Profiles - Meta"/>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1331" y="3998562"/>
            <a:ext cx="3430233" cy="2065419"/>
          </a:xfrm>
          <a:prstGeom prst="rect">
            <a:avLst/>
          </a:prstGeom>
        </p:spPr>
      </p:pic>
      <p:pic>
        <p:nvPicPr>
          <p:cNvPr id="2" name="Picture 1" descr="It beats living in a tent (a &lt;strong&gt;survey&lt;/strong&gt; of caravan park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4781" y="3833519"/>
            <a:ext cx="3680754" cy="2203926"/>
          </a:xfrm>
          <a:prstGeom prst="rect">
            <a:avLst/>
          </a:prstGeom>
        </p:spPr>
      </p:pic>
      <p:sp>
        <p:nvSpPr>
          <p:cNvPr id="3" name="Rectangle 2"/>
          <p:cNvSpPr/>
          <p:nvPr/>
        </p:nvSpPr>
        <p:spPr>
          <a:xfrm>
            <a:off x="2699598" y="144495"/>
            <a:ext cx="2891905" cy="461665"/>
          </a:xfrm>
          <a:prstGeom prst="rect">
            <a:avLst/>
          </a:prstGeom>
          <a:ln>
            <a:solidFill>
              <a:schemeClr val="tx1"/>
            </a:solidFill>
          </a:ln>
        </p:spPr>
        <p:txBody>
          <a:bodyPr wrap="square">
            <a:spAutoFit/>
          </a:bodyPr>
          <a:lstStyle/>
          <a:p>
            <a:r>
              <a:rPr lang="en-US" sz="2400" b="1" dirty="0">
                <a:latin typeface="Century Gothic" panose="020B0502020202020204" pitchFamily="34" charset="0"/>
              </a:rPr>
              <a:t>What is a survey?</a:t>
            </a:r>
          </a:p>
        </p:txBody>
      </p:sp>
      <p:sp>
        <p:nvSpPr>
          <p:cNvPr id="6" name="Footer Placeholder 5"/>
          <p:cNvSpPr>
            <a:spLocks noGrp="1"/>
          </p:cNvSpPr>
          <p:nvPr>
            <p:ph type="ftr" sz="quarter" idx="11"/>
          </p:nvPr>
        </p:nvSpPr>
        <p:spPr>
          <a:xfrm>
            <a:off x="3331923" y="6498422"/>
            <a:ext cx="4875199"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8610041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par>
                                <p:cTn id="23" presetID="6" presetClass="entr" presetSubtype="16" fill="hold" nodeType="with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circle(in)">
                                      <p:cBhvr>
                                        <p:cTn id="25" dur="2000"/>
                                        <p:tgtEl>
                                          <p:spTgt spid="2"/>
                                        </p:tgtEl>
                                      </p:cBhvr>
                                    </p:animEffect>
                                  </p:childTnLst>
                                </p:cTn>
                              </p:par>
                              <p:par>
                                <p:cTn id="26" presetID="6" presetClass="entr" presetSubtype="16"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990308" y="229193"/>
            <a:ext cx="9422158" cy="778625"/>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000" b="1" dirty="0">
                <a:solidFill>
                  <a:srgbClr val="C00000"/>
                </a:solidFill>
                <a:latin typeface="Century Gothic" panose="020B0502020202020204" pitchFamily="34" charset="0"/>
              </a:rPr>
              <a:t>Convert  the following  percentages into fractions and write them in words. </a:t>
            </a:r>
          </a:p>
        </p:txBody>
      </p:sp>
      <p:sp>
        <p:nvSpPr>
          <p:cNvPr id="2" name="Down Arrow 1"/>
          <p:cNvSpPr/>
          <p:nvPr/>
        </p:nvSpPr>
        <p:spPr>
          <a:xfrm>
            <a:off x="978207" y="1451933"/>
            <a:ext cx="1713110" cy="77804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23%</a:t>
            </a:r>
          </a:p>
        </p:txBody>
      </p:sp>
      <p:sp>
        <p:nvSpPr>
          <p:cNvPr id="15" name="Down Arrow 14"/>
          <p:cNvSpPr/>
          <p:nvPr/>
        </p:nvSpPr>
        <p:spPr>
          <a:xfrm>
            <a:off x="909566"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48%</a:t>
            </a:r>
          </a:p>
        </p:txBody>
      </p:sp>
      <p:sp>
        <p:nvSpPr>
          <p:cNvPr id="18" name="Down Arrow 17"/>
          <p:cNvSpPr/>
          <p:nvPr/>
        </p:nvSpPr>
        <p:spPr>
          <a:xfrm>
            <a:off x="3835303" y="1451932"/>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80%</a:t>
            </a:r>
          </a:p>
        </p:txBody>
      </p:sp>
      <p:sp>
        <p:nvSpPr>
          <p:cNvPr id="21" name="Down Arrow 20"/>
          <p:cNvSpPr/>
          <p:nvPr/>
        </p:nvSpPr>
        <p:spPr>
          <a:xfrm>
            <a:off x="6761036"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67%</a:t>
            </a:r>
          </a:p>
        </p:txBody>
      </p:sp>
      <p:sp>
        <p:nvSpPr>
          <p:cNvPr id="24" name="Down Arrow 23"/>
          <p:cNvSpPr/>
          <p:nvPr/>
        </p:nvSpPr>
        <p:spPr>
          <a:xfrm>
            <a:off x="3835301"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32%</a:t>
            </a:r>
          </a:p>
        </p:txBody>
      </p:sp>
      <p:sp>
        <p:nvSpPr>
          <p:cNvPr id="27" name="Down Arrow 26"/>
          <p:cNvSpPr/>
          <p:nvPr/>
        </p:nvSpPr>
        <p:spPr>
          <a:xfrm>
            <a:off x="9618131"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75%</a:t>
            </a:r>
          </a:p>
        </p:txBody>
      </p:sp>
      <p:sp>
        <p:nvSpPr>
          <p:cNvPr id="30" name="Down Arrow 29"/>
          <p:cNvSpPr/>
          <p:nvPr/>
        </p:nvSpPr>
        <p:spPr>
          <a:xfrm>
            <a:off x="9153273" y="1429030"/>
            <a:ext cx="2250685"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74.5%</a:t>
            </a:r>
          </a:p>
        </p:txBody>
      </p:sp>
      <p:sp>
        <p:nvSpPr>
          <p:cNvPr id="33" name="Down Arrow 32"/>
          <p:cNvSpPr/>
          <p:nvPr/>
        </p:nvSpPr>
        <p:spPr>
          <a:xfrm>
            <a:off x="6845011" y="1451932"/>
            <a:ext cx="1577497"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52%</a:t>
            </a:r>
          </a:p>
        </p:txBody>
      </p:sp>
      <p:sp>
        <p:nvSpPr>
          <p:cNvPr id="34" name="Rectangle 33"/>
          <p:cNvSpPr/>
          <p:nvPr/>
        </p:nvSpPr>
        <p:spPr>
          <a:xfrm>
            <a:off x="596880" y="2251545"/>
            <a:ext cx="2475767" cy="425566"/>
          </a:xfrm>
          <a:prstGeom prst="rect">
            <a:avLst/>
          </a:prstGeom>
          <a:solidFill>
            <a:schemeClr val="accent1">
              <a:lumMod val="40000"/>
              <a:lumOff val="60000"/>
            </a:schemeClr>
          </a:solidFill>
        </p:spPr>
        <p:txBody>
          <a:bodyPr wrap="square">
            <a:spAutoFit/>
          </a:bodyPr>
          <a:lstStyle/>
          <a:p>
            <a:pPr algn="just">
              <a:lnSpc>
                <a:spcPct val="107000"/>
              </a:lnSpc>
              <a:spcAft>
                <a:spcPts val="800"/>
              </a:spcAft>
            </a:pP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5" name="Rectangle 34"/>
          <p:cNvSpPr/>
          <p:nvPr/>
        </p:nvSpPr>
        <p:spPr>
          <a:xfrm>
            <a:off x="3281819" y="2241640"/>
            <a:ext cx="3016064" cy="425566"/>
          </a:xfrm>
          <a:prstGeom prst="rect">
            <a:avLst/>
          </a:prstGeom>
          <a:solidFill>
            <a:schemeClr val="accent1">
              <a:lumMod val="40000"/>
              <a:lumOff val="60000"/>
            </a:schemeClr>
          </a:solidFill>
        </p:spPr>
        <p:txBody>
          <a:bodyPr wrap="square">
            <a:spAutoFit/>
          </a:bodyPr>
          <a:lstStyle/>
          <a:p>
            <a:pP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p>
        </p:txBody>
      </p:sp>
      <p:sp>
        <p:nvSpPr>
          <p:cNvPr id="36" name="Rectangle 35"/>
          <p:cNvSpPr/>
          <p:nvPr/>
        </p:nvSpPr>
        <p:spPr>
          <a:xfrm>
            <a:off x="6812821" y="2229979"/>
            <a:ext cx="1928638" cy="425566"/>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p>
        </p:txBody>
      </p:sp>
      <p:sp>
        <p:nvSpPr>
          <p:cNvPr id="37" name="Rectangle 36"/>
          <p:cNvSpPr/>
          <p:nvPr/>
        </p:nvSpPr>
        <p:spPr>
          <a:xfrm>
            <a:off x="8855476" y="2241640"/>
            <a:ext cx="3306338" cy="425566"/>
          </a:xfrm>
          <a:prstGeom prst="rect">
            <a:avLst/>
          </a:prstGeom>
          <a:solidFill>
            <a:schemeClr val="accent1">
              <a:lumMod val="40000"/>
              <a:lumOff val="60000"/>
            </a:schemeClr>
          </a:solidFill>
        </p:spPr>
        <p:txBody>
          <a:bodyPr wrap="square">
            <a:spAutoFit/>
          </a:bodyPr>
          <a:lstStyle/>
          <a:p>
            <a:pPr>
              <a:lnSpc>
                <a:spcPct val="107000"/>
              </a:lnSpc>
              <a:spcAft>
                <a:spcPts val="800"/>
              </a:spcAft>
            </a:pP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8" name="Rectangle 37"/>
          <p:cNvSpPr/>
          <p:nvPr/>
        </p:nvSpPr>
        <p:spPr>
          <a:xfrm>
            <a:off x="528238" y="4410595"/>
            <a:ext cx="2475767" cy="425566"/>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p>
        </p:txBody>
      </p:sp>
      <p:sp>
        <p:nvSpPr>
          <p:cNvPr id="39" name="Rectangle 38"/>
          <p:cNvSpPr/>
          <p:nvPr/>
        </p:nvSpPr>
        <p:spPr>
          <a:xfrm>
            <a:off x="3424280" y="4447465"/>
            <a:ext cx="2843910" cy="364972"/>
          </a:xfrm>
          <a:prstGeom prst="rect">
            <a:avLst/>
          </a:prstGeom>
          <a:solidFill>
            <a:schemeClr val="accent1">
              <a:lumMod val="40000"/>
              <a:lumOff val="60000"/>
            </a:schemeClr>
          </a:solidFill>
        </p:spPr>
        <p:txBody>
          <a:bodyPr wrap="square">
            <a:spAutoFit/>
          </a:bodyPr>
          <a:lstStyle/>
          <a:p>
            <a:pPr algn="ctr">
              <a:lnSpc>
                <a:spcPct val="107000"/>
              </a:lnSpc>
              <a:spcAft>
                <a:spcPts val="800"/>
              </a:spcAft>
            </a:pPr>
            <a:endPar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40" name="Rectangle 39"/>
          <p:cNvSpPr/>
          <p:nvPr/>
        </p:nvSpPr>
        <p:spPr>
          <a:xfrm>
            <a:off x="6563638" y="4486361"/>
            <a:ext cx="2291838" cy="364972"/>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p>
        </p:txBody>
      </p:sp>
      <p:sp>
        <p:nvSpPr>
          <p:cNvPr id="41" name="Rectangle 40"/>
          <p:cNvSpPr/>
          <p:nvPr/>
        </p:nvSpPr>
        <p:spPr>
          <a:xfrm>
            <a:off x="9153273" y="4424554"/>
            <a:ext cx="2955197" cy="425566"/>
          </a:xfrm>
          <a:prstGeom prst="rect">
            <a:avLst/>
          </a:prstGeom>
          <a:solidFill>
            <a:schemeClr val="accent1">
              <a:lumMod val="40000"/>
              <a:lumOff val="60000"/>
            </a:schemeClr>
          </a:solidFill>
        </p:spPr>
        <p:txBody>
          <a:bodyPr wrap="square">
            <a:spAutoFit/>
          </a:bodyPr>
          <a:lstStyle/>
          <a:p>
            <a:pP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endPar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 name="Footer Placeholder 2"/>
          <p:cNvSpPr>
            <a:spLocks noGrp="1"/>
          </p:cNvSpPr>
          <p:nvPr>
            <p:ph type="ftr" sz="quarter" idx="11"/>
          </p:nvPr>
        </p:nvSpPr>
        <p:spPr>
          <a:xfrm>
            <a:off x="3537014" y="6410133"/>
            <a:ext cx="4729120"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30348139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circle(in)">
                                      <p:cBhvr>
                                        <p:cTn id="15" dur="2000"/>
                                        <p:tgtEl>
                                          <p:spTgt spid="18"/>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circle(in)">
                                      <p:cBhvr>
                                        <p:cTn id="18" dur="2000"/>
                                        <p:tgtEl>
                                          <p:spTgt spid="33"/>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circle(in)">
                                      <p:cBhvr>
                                        <p:cTn id="21" dur="2000"/>
                                        <p:tgtEl>
                                          <p:spTgt spid="30"/>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circle(in)">
                                      <p:cBhvr>
                                        <p:cTn id="24" dur="2000"/>
                                        <p:tgtEl>
                                          <p:spTgt spid="15"/>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ircle(in)">
                                      <p:cBhvr>
                                        <p:cTn id="27" dur="2000"/>
                                        <p:tgtEl>
                                          <p:spTgt spid="24"/>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ircle(in)">
                                      <p:cBhvr>
                                        <p:cTn id="30" dur="2000"/>
                                        <p:tgtEl>
                                          <p:spTgt spid="21"/>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circle(in)">
                                      <p:cBhvr>
                                        <p:cTn id="33" dur="20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circle(in)">
                                      <p:cBhvr>
                                        <p:cTn id="38" dur="20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circle(in)">
                                      <p:cBhvr>
                                        <p:cTn id="43" dur="20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circle(in)">
                                      <p:cBhvr>
                                        <p:cTn id="48" dur="20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circle(in)">
                                      <p:cBhvr>
                                        <p:cTn id="53" dur="20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circle(in)">
                                      <p:cBhvr>
                                        <p:cTn id="58" dur="2000"/>
                                        <p:tgtEl>
                                          <p:spTgt spid="38"/>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circle(in)">
                                      <p:cBhvr>
                                        <p:cTn id="63" dur="20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circle(in)">
                                      <p:cBhvr>
                                        <p:cTn id="68" dur="2000"/>
                                        <p:tgtEl>
                                          <p:spTgt spid="40"/>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circle(in)">
                                      <p:cBhvr>
                                        <p:cTn id="73"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15" grpId="0" animBg="1"/>
      <p:bldP spid="18" grpId="0" animBg="1"/>
      <p:bldP spid="21" grpId="0" animBg="1"/>
      <p:bldP spid="24" grpId="0" animBg="1"/>
      <p:bldP spid="27" grpId="0" animBg="1"/>
      <p:bldP spid="30"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30186" y="181616"/>
            <a:ext cx="4903321" cy="778625"/>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000" b="1" dirty="0">
                <a:solidFill>
                  <a:srgbClr val="C00000"/>
                </a:solidFill>
                <a:latin typeface="Century Gothic" panose="020B0502020202020204" pitchFamily="34" charset="0"/>
              </a:rPr>
              <a:t>Now here are some possible answers.</a:t>
            </a:r>
          </a:p>
        </p:txBody>
      </p:sp>
      <p:sp>
        <p:nvSpPr>
          <p:cNvPr id="2" name="Down Arrow 1"/>
          <p:cNvSpPr/>
          <p:nvPr/>
        </p:nvSpPr>
        <p:spPr>
          <a:xfrm>
            <a:off x="789366" y="1451933"/>
            <a:ext cx="1713110" cy="77804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23%</a:t>
            </a:r>
          </a:p>
        </p:txBody>
      </p:sp>
      <p:sp>
        <p:nvSpPr>
          <p:cNvPr id="15" name="Down Arrow 14"/>
          <p:cNvSpPr/>
          <p:nvPr/>
        </p:nvSpPr>
        <p:spPr>
          <a:xfrm>
            <a:off x="720725"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48%</a:t>
            </a:r>
          </a:p>
        </p:txBody>
      </p:sp>
      <p:sp>
        <p:nvSpPr>
          <p:cNvPr id="18" name="Down Arrow 17"/>
          <p:cNvSpPr/>
          <p:nvPr/>
        </p:nvSpPr>
        <p:spPr>
          <a:xfrm>
            <a:off x="3646462" y="1451932"/>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80%</a:t>
            </a:r>
          </a:p>
        </p:txBody>
      </p:sp>
      <p:sp>
        <p:nvSpPr>
          <p:cNvPr id="21" name="Down Arrow 20"/>
          <p:cNvSpPr/>
          <p:nvPr/>
        </p:nvSpPr>
        <p:spPr>
          <a:xfrm>
            <a:off x="6572195"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67%</a:t>
            </a:r>
          </a:p>
        </p:txBody>
      </p:sp>
      <p:sp>
        <p:nvSpPr>
          <p:cNvPr id="24" name="Down Arrow 23"/>
          <p:cNvSpPr/>
          <p:nvPr/>
        </p:nvSpPr>
        <p:spPr>
          <a:xfrm>
            <a:off x="3646460"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32%</a:t>
            </a:r>
          </a:p>
        </p:txBody>
      </p:sp>
      <p:sp>
        <p:nvSpPr>
          <p:cNvPr id="27" name="Down Arrow 26"/>
          <p:cNvSpPr/>
          <p:nvPr/>
        </p:nvSpPr>
        <p:spPr>
          <a:xfrm>
            <a:off x="9429290" y="3620887"/>
            <a:ext cx="1713110"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75%</a:t>
            </a:r>
          </a:p>
        </p:txBody>
      </p:sp>
      <p:sp>
        <p:nvSpPr>
          <p:cNvPr id="30" name="Down Arrow 29"/>
          <p:cNvSpPr/>
          <p:nvPr/>
        </p:nvSpPr>
        <p:spPr>
          <a:xfrm>
            <a:off x="8964432" y="1429030"/>
            <a:ext cx="2250685"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74.5%</a:t>
            </a:r>
          </a:p>
        </p:txBody>
      </p:sp>
      <p:sp>
        <p:nvSpPr>
          <p:cNvPr id="33" name="Down Arrow 32"/>
          <p:cNvSpPr/>
          <p:nvPr/>
        </p:nvSpPr>
        <p:spPr>
          <a:xfrm>
            <a:off x="6656170" y="1451932"/>
            <a:ext cx="1577497" cy="7897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90204" pitchFamily="34" charset="0"/>
              </a:rPr>
              <a:t>52%</a:t>
            </a:r>
          </a:p>
        </p:txBody>
      </p:sp>
      <p:sp>
        <p:nvSpPr>
          <p:cNvPr id="34" name="Rectangle 33"/>
          <p:cNvSpPr/>
          <p:nvPr/>
        </p:nvSpPr>
        <p:spPr>
          <a:xfrm>
            <a:off x="408039" y="2251545"/>
            <a:ext cx="2475767" cy="425566"/>
          </a:xfrm>
          <a:prstGeom prst="rect">
            <a:avLst/>
          </a:prstGeom>
          <a:solidFill>
            <a:schemeClr val="accent1">
              <a:lumMod val="40000"/>
              <a:lumOff val="60000"/>
            </a:schemeClr>
          </a:solidFill>
        </p:spPr>
        <p:txBody>
          <a:bodyPr wrap="square">
            <a:spAutoFit/>
          </a:bodyPr>
          <a:lstStyle/>
          <a:p>
            <a:pPr algn="just">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just under a </a:t>
            </a: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quarter</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5" name="Rectangle 34"/>
          <p:cNvSpPr/>
          <p:nvPr/>
        </p:nvSpPr>
        <p:spPr>
          <a:xfrm>
            <a:off x="3063285" y="2251545"/>
            <a:ext cx="3016064" cy="454612"/>
          </a:xfrm>
          <a:prstGeom prst="rect">
            <a:avLst/>
          </a:prstGeom>
          <a:solidFill>
            <a:schemeClr val="accent1">
              <a:lumMod val="40000"/>
              <a:lumOff val="60000"/>
            </a:schemeClr>
          </a:solidFill>
        </p:spPr>
        <p:txBody>
          <a:bodyPr wrap="square">
            <a:spAutoFit/>
          </a:bodyPr>
          <a:lstStyle/>
          <a:p>
            <a:pP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more than three quarters    </a:t>
            </a: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6" name="Rectangle 35"/>
          <p:cNvSpPr/>
          <p:nvPr/>
        </p:nvSpPr>
        <p:spPr>
          <a:xfrm>
            <a:off x="6480599" y="2280209"/>
            <a:ext cx="1928638" cy="425566"/>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just</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over half</a:t>
            </a: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7" name="Rectangle 36"/>
          <p:cNvSpPr/>
          <p:nvPr/>
        </p:nvSpPr>
        <p:spPr>
          <a:xfrm>
            <a:off x="8557594" y="2293156"/>
            <a:ext cx="3415379" cy="364972"/>
          </a:xfrm>
          <a:prstGeom prst="rect">
            <a:avLst/>
          </a:prstGeom>
          <a:solidFill>
            <a:schemeClr val="accent1">
              <a:lumMod val="40000"/>
              <a:lumOff val="60000"/>
            </a:schemeClr>
          </a:solidFill>
        </p:spPr>
        <p:txBody>
          <a:bodyPr wrap="square">
            <a:spAutoFit/>
          </a:bodyPr>
          <a:lstStyle/>
          <a:p>
            <a:pPr>
              <a:lnSpc>
                <a:spcPct val="107000"/>
              </a:lnSpc>
              <a:spcAft>
                <a:spcPts val="800"/>
              </a:spcAft>
            </a:pP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approximately</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three quarters    </a:t>
            </a: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8" name="Rectangle 37"/>
          <p:cNvSpPr/>
          <p:nvPr/>
        </p:nvSpPr>
        <p:spPr>
          <a:xfrm>
            <a:off x="339397" y="4449232"/>
            <a:ext cx="2475767" cy="425566"/>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almost</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half</a:t>
            </a:r>
            <a:endPar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endParaRPr>
          </a:p>
        </p:txBody>
      </p:sp>
      <p:sp>
        <p:nvSpPr>
          <p:cNvPr id="39" name="Rectangle 38"/>
          <p:cNvSpPr/>
          <p:nvPr/>
        </p:nvSpPr>
        <p:spPr>
          <a:xfrm>
            <a:off x="3235439" y="4473223"/>
            <a:ext cx="2842406" cy="388696"/>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slightly</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less than a third </a:t>
            </a:r>
          </a:p>
        </p:txBody>
      </p:sp>
      <p:sp>
        <p:nvSpPr>
          <p:cNvPr id="40" name="Rectangle 39"/>
          <p:cNvSpPr/>
          <p:nvPr/>
        </p:nvSpPr>
        <p:spPr>
          <a:xfrm>
            <a:off x="6374796" y="4486361"/>
            <a:ext cx="2292685" cy="388696"/>
          </a:xfrm>
          <a:prstGeom prst="rect">
            <a:avLst/>
          </a:prstGeom>
          <a:solidFill>
            <a:schemeClr val="accent1">
              <a:lumMod val="40000"/>
              <a:lumOff val="60000"/>
            </a:schemeClr>
          </a:solidFill>
        </p:spPr>
        <p:txBody>
          <a:bodyPr wrap="square">
            <a:spAutoFit/>
          </a:bodyPr>
          <a:lstStyle/>
          <a:p>
            <a:pPr algn="ctr">
              <a:lnSpc>
                <a:spcPct val="107000"/>
              </a:lnSpc>
              <a:spcAft>
                <a:spcPts val="800"/>
              </a:spcAft>
            </a:pP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just </a:t>
            </a: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over</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two thirds</a:t>
            </a:r>
          </a:p>
        </p:txBody>
      </p:sp>
      <p:sp>
        <p:nvSpPr>
          <p:cNvPr id="41" name="Rectangle 40"/>
          <p:cNvSpPr/>
          <p:nvPr/>
        </p:nvSpPr>
        <p:spPr>
          <a:xfrm>
            <a:off x="8964432" y="4424554"/>
            <a:ext cx="2955197" cy="425566"/>
          </a:xfrm>
          <a:prstGeom prst="rect">
            <a:avLst/>
          </a:prstGeom>
          <a:solidFill>
            <a:schemeClr val="accent1">
              <a:lumMod val="40000"/>
              <a:lumOff val="60000"/>
            </a:schemeClr>
          </a:solidFill>
        </p:spPr>
        <p:txBody>
          <a:bodyPr wrap="square">
            <a:spAutoFit/>
          </a:bodyPr>
          <a:lstStyle/>
          <a:p>
            <a:pPr>
              <a:lnSpc>
                <a:spcPct val="107000"/>
              </a:lnSpc>
              <a:spcAft>
                <a:spcPts val="800"/>
              </a:spcAft>
            </a:pPr>
            <a:r>
              <a:rPr lang="pt-BR" sz="2200"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a:t>
            </a:r>
            <a:r>
              <a:rPr lang="en-GB"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exactly</a:t>
            </a:r>
            <a:r>
              <a:rPr lang="pt-BR" b="1" dirty="0">
                <a:solidFill>
                  <a:schemeClr val="tx2">
                    <a:lumMod val="50000"/>
                  </a:schemeClr>
                </a:solidFill>
                <a:latin typeface="Century Gothic" panose="020B0502020202090204" pitchFamily="34" charset="0"/>
                <a:ea typeface="Calibri" panose="020F0502020204030204" pitchFamily="34" charset="0"/>
                <a:cs typeface="Arial" panose="020B0604020202020204" pitchFamily="34" charset="0"/>
              </a:rPr>
              <a:t>) three quarters    </a:t>
            </a:r>
          </a:p>
        </p:txBody>
      </p:sp>
      <p:sp>
        <p:nvSpPr>
          <p:cNvPr id="3" name="Footer Placeholder 2"/>
          <p:cNvSpPr>
            <a:spLocks noGrp="1"/>
          </p:cNvSpPr>
          <p:nvPr>
            <p:ph type="ftr" sz="quarter" idx="11"/>
          </p:nvPr>
        </p:nvSpPr>
        <p:spPr>
          <a:xfrm>
            <a:off x="3720230" y="6470540"/>
            <a:ext cx="4458222"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17920063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circle(in)">
                                      <p:cBhvr>
                                        <p:cTn id="15" dur="2000"/>
                                        <p:tgtEl>
                                          <p:spTgt spid="18"/>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circle(in)">
                                      <p:cBhvr>
                                        <p:cTn id="18" dur="2000"/>
                                        <p:tgtEl>
                                          <p:spTgt spid="33"/>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circle(in)">
                                      <p:cBhvr>
                                        <p:cTn id="21" dur="2000"/>
                                        <p:tgtEl>
                                          <p:spTgt spid="30"/>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circle(in)">
                                      <p:cBhvr>
                                        <p:cTn id="24" dur="2000"/>
                                        <p:tgtEl>
                                          <p:spTgt spid="15"/>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circle(in)">
                                      <p:cBhvr>
                                        <p:cTn id="27" dur="2000"/>
                                        <p:tgtEl>
                                          <p:spTgt spid="24"/>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circle(in)">
                                      <p:cBhvr>
                                        <p:cTn id="30" dur="2000"/>
                                        <p:tgtEl>
                                          <p:spTgt spid="21"/>
                                        </p:tgtEl>
                                      </p:cBhvr>
                                    </p:animEffect>
                                  </p:childTnLst>
                                </p:cTn>
                              </p:par>
                              <p:par>
                                <p:cTn id="31" presetID="6"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circle(in)">
                                      <p:cBhvr>
                                        <p:cTn id="33" dur="2000"/>
                                        <p:tgtEl>
                                          <p:spTgt spid="27"/>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circle(in)">
                                      <p:cBhvr>
                                        <p:cTn id="38" dur="2000"/>
                                        <p:tgtEl>
                                          <p:spTgt spid="34"/>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circle(in)">
                                      <p:cBhvr>
                                        <p:cTn id="43" dur="2000"/>
                                        <p:tgtEl>
                                          <p:spTgt spid="35"/>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circle(in)">
                                      <p:cBhvr>
                                        <p:cTn id="48" dur="2000"/>
                                        <p:tgtEl>
                                          <p:spTgt spid="36"/>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circle(in)">
                                      <p:cBhvr>
                                        <p:cTn id="53" dur="2000"/>
                                        <p:tgtEl>
                                          <p:spTgt spid="37"/>
                                        </p:tgtEl>
                                      </p:cBhvr>
                                    </p:animEffect>
                                  </p:childTnLst>
                                </p:cTn>
                              </p:par>
                            </p:childTnLst>
                          </p:cTn>
                        </p:par>
                      </p:childTnLst>
                    </p:cTn>
                  </p:par>
                  <p:par>
                    <p:cTn id="54" fill="hold">
                      <p:stCondLst>
                        <p:cond delay="indefinite"/>
                      </p:stCondLst>
                      <p:childTnLst>
                        <p:par>
                          <p:cTn id="55" fill="hold">
                            <p:stCondLst>
                              <p:cond delay="0"/>
                            </p:stCondLst>
                            <p:childTnLst>
                              <p:par>
                                <p:cTn id="56" presetID="6" presetClass="entr" presetSubtype="16" fill="hold" grpId="0"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circle(in)">
                                      <p:cBhvr>
                                        <p:cTn id="58" dur="2000"/>
                                        <p:tgtEl>
                                          <p:spTgt spid="38"/>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grpId="0" nodeType="click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circle(in)">
                                      <p:cBhvr>
                                        <p:cTn id="63" dur="2000"/>
                                        <p:tgtEl>
                                          <p:spTgt spid="39"/>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circle(in)">
                                      <p:cBhvr>
                                        <p:cTn id="68" dur="2000"/>
                                        <p:tgtEl>
                                          <p:spTgt spid="40"/>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41"/>
                                        </p:tgtEl>
                                        <p:attrNameLst>
                                          <p:attrName>style.visibility</p:attrName>
                                        </p:attrNameLst>
                                      </p:cBhvr>
                                      <p:to>
                                        <p:strVal val="visible"/>
                                      </p:to>
                                    </p:set>
                                    <p:animEffect transition="in" filter="circle(in)">
                                      <p:cBhvr>
                                        <p:cTn id="73" dur="2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 grpId="0" animBg="1"/>
      <p:bldP spid="15" grpId="0" animBg="1"/>
      <p:bldP spid="18" grpId="0" animBg="1"/>
      <p:bldP spid="21" grpId="0" animBg="1"/>
      <p:bldP spid="24" grpId="0" animBg="1"/>
      <p:bldP spid="27" grpId="0" animBg="1"/>
      <p:bldP spid="30"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217426" y="106927"/>
            <a:ext cx="10901926" cy="778625"/>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000" b="1" dirty="0">
                <a:solidFill>
                  <a:srgbClr val="C00000"/>
                </a:solidFill>
                <a:latin typeface="Century Gothic" panose="020B0502020202020204" pitchFamily="34" charset="0"/>
              </a:rPr>
              <a:t>Use the fractions in words from the previous slide to replace the following percentages. </a:t>
            </a:r>
          </a:p>
        </p:txBody>
      </p:sp>
      <p:graphicFrame>
        <p:nvGraphicFramePr>
          <p:cNvPr id="3" name="Table 2"/>
          <p:cNvGraphicFramePr>
            <a:graphicFrameLocks noGrp="1"/>
          </p:cNvGraphicFramePr>
          <p:nvPr>
            <p:extLst>
              <p:ext uri="{D42A27DB-BD31-4B8C-83A1-F6EECF244321}">
                <p14:modId xmlns:p14="http://schemas.microsoft.com/office/powerpoint/2010/main" val="647676080"/>
              </p:ext>
            </p:extLst>
          </p:nvPr>
        </p:nvGraphicFramePr>
        <p:xfrm>
          <a:off x="99391" y="1605295"/>
          <a:ext cx="12052727" cy="4206240"/>
        </p:xfrm>
        <a:graphic>
          <a:graphicData uri="http://schemas.openxmlformats.org/drawingml/2006/table">
            <a:tbl>
              <a:tblPr firstRow="1" bandRow="1">
                <a:tableStyleId>{616DA210-FB5B-4158-B5E0-FEB733F419BA}</a:tableStyleId>
              </a:tblPr>
              <a:tblGrid>
                <a:gridCol w="513262">
                  <a:extLst>
                    <a:ext uri="{9D8B030D-6E8A-4147-A177-3AD203B41FA5}">
                      <a16:colId xmlns="" xmlns:a16="http://schemas.microsoft.com/office/drawing/2014/main" val="2300759335"/>
                    </a:ext>
                  </a:extLst>
                </a:gridCol>
                <a:gridCol w="11539465">
                  <a:extLst>
                    <a:ext uri="{9D8B030D-6E8A-4147-A177-3AD203B41FA5}">
                      <a16:colId xmlns="" xmlns:a16="http://schemas.microsoft.com/office/drawing/2014/main" val="123449467"/>
                    </a:ext>
                  </a:extLst>
                </a:gridCol>
              </a:tblGrid>
              <a:tr h="370840">
                <a:tc>
                  <a:txBody>
                    <a:bodyPr/>
                    <a:lstStyle/>
                    <a:p>
                      <a:pPr algn="ctr">
                        <a:lnSpc>
                          <a:spcPct val="150000"/>
                        </a:lnSpc>
                        <a:spcBef>
                          <a:spcPts val="0"/>
                        </a:spcBef>
                        <a:spcAft>
                          <a:spcPts val="0"/>
                        </a:spcAft>
                      </a:pPr>
                      <a:r>
                        <a:rPr lang="en-US" sz="1900" b="0" dirty="0"/>
                        <a:t>1</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Seventy five percent (75%)</a:t>
                      </a:r>
                      <a:r>
                        <a:rPr lang="en-US" sz="1900" b="0" baseline="0" dirty="0"/>
                        <a:t> of the clients were very satisfied with the internet services at MA Mobile Company. </a:t>
                      </a:r>
                      <a:endParaRPr lang="en-US" sz="1900" b="0" dirty="0">
                        <a:solidFill>
                          <a:schemeClr val="tx1"/>
                        </a:solidFill>
                        <a:latin typeface="Century Gothic" panose="020B0502020202090204" pitchFamily="34" charset="0"/>
                      </a:endParaRPr>
                    </a:p>
                  </a:txBody>
                  <a:tcPr anchor="ctr"/>
                </a:tc>
                <a:extLst>
                  <a:ext uri="{0D108BD9-81ED-4DB2-BD59-A6C34878D82A}">
                    <a16:rowId xmlns="" xmlns:a16="http://schemas.microsoft.com/office/drawing/2014/main" val="727525594"/>
                  </a:ext>
                </a:extLst>
              </a:tr>
              <a:tr h="370840">
                <a:tc>
                  <a:txBody>
                    <a:bodyPr/>
                    <a:lstStyle/>
                    <a:p>
                      <a:pPr algn="ctr">
                        <a:lnSpc>
                          <a:spcPct val="150000"/>
                        </a:lnSpc>
                        <a:spcBef>
                          <a:spcPts val="0"/>
                        </a:spcBef>
                        <a:spcAft>
                          <a:spcPts val="0"/>
                        </a:spcAft>
                      </a:pPr>
                      <a:r>
                        <a:rPr lang="en-US" sz="1900" b="0" dirty="0"/>
                        <a:t>2</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Fifty two percent (52%) of the </a:t>
                      </a:r>
                      <a:r>
                        <a:rPr lang="en-GB" sz="1900" b="0" noProof="0" dirty="0"/>
                        <a:t>college</a:t>
                      </a:r>
                      <a:r>
                        <a:rPr lang="en-US" sz="1900" b="0" dirty="0"/>
                        <a:t> fees</a:t>
                      </a:r>
                      <a:r>
                        <a:rPr lang="en-US" sz="1900" b="0" baseline="0" dirty="0"/>
                        <a:t> should be paid before the second </a:t>
                      </a:r>
                      <a:r>
                        <a:rPr lang="en-GB" sz="1900" b="0" baseline="0" noProof="0" dirty="0"/>
                        <a:t>semester</a:t>
                      </a:r>
                      <a:r>
                        <a:rPr lang="en-US" sz="1900" b="0" baseline="0" dirty="0"/>
                        <a:t>. </a:t>
                      </a:r>
                      <a:endParaRPr lang="en-US" sz="1900" b="0" dirty="0">
                        <a:latin typeface="Century Gothic" panose="020B0502020202090204" pitchFamily="34" charset="0"/>
                      </a:endParaRPr>
                    </a:p>
                  </a:txBody>
                  <a:tcPr anchor="ctr"/>
                </a:tc>
                <a:extLst>
                  <a:ext uri="{0D108BD9-81ED-4DB2-BD59-A6C34878D82A}">
                    <a16:rowId xmlns="" xmlns:a16="http://schemas.microsoft.com/office/drawing/2014/main" val="1360654053"/>
                  </a:ext>
                </a:extLst>
              </a:tr>
              <a:tr h="370840">
                <a:tc>
                  <a:txBody>
                    <a:bodyPr/>
                    <a:lstStyle/>
                    <a:p>
                      <a:pPr algn="ctr">
                        <a:lnSpc>
                          <a:spcPct val="150000"/>
                        </a:lnSpc>
                        <a:spcBef>
                          <a:spcPts val="0"/>
                        </a:spcBef>
                        <a:spcAft>
                          <a:spcPts val="0"/>
                        </a:spcAft>
                      </a:pPr>
                      <a:r>
                        <a:rPr lang="en-US" sz="1900" b="0" dirty="0"/>
                        <a:t>3</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Eighty</a:t>
                      </a:r>
                      <a:r>
                        <a:rPr lang="en-US" sz="1900" b="0" baseline="0" dirty="0"/>
                        <a:t> percent (80%) of students were satisfied with online teaching this year.</a:t>
                      </a:r>
                      <a:endParaRPr lang="en-US" sz="1900" b="0" dirty="0">
                        <a:latin typeface="Century Gothic" panose="020B0502020202090204" pitchFamily="34" charset="0"/>
                      </a:endParaRPr>
                    </a:p>
                  </a:txBody>
                  <a:tcPr anchor="ctr"/>
                </a:tc>
                <a:extLst>
                  <a:ext uri="{0D108BD9-81ED-4DB2-BD59-A6C34878D82A}">
                    <a16:rowId xmlns="" xmlns:a16="http://schemas.microsoft.com/office/drawing/2014/main" val="2581247764"/>
                  </a:ext>
                </a:extLst>
              </a:tr>
              <a:tr h="370840">
                <a:tc>
                  <a:txBody>
                    <a:bodyPr/>
                    <a:lstStyle/>
                    <a:p>
                      <a:pPr algn="ctr">
                        <a:lnSpc>
                          <a:spcPct val="150000"/>
                        </a:lnSpc>
                        <a:spcBef>
                          <a:spcPts val="0"/>
                        </a:spcBef>
                        <a:spcAft>
                          <a:spcPts val="0"/>
                        </a:spcAft>
                      </a:pPr>
                      <a:r>
                        <a:rPr lang="en-US" sz="1900" b="0" dirty="0"/>
                        <a:t>4</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Twenty</a:t>
                      </a:r>
                      <a:r>
                        <a:rPr lang="en-US" sz="1900" b="0" baseline="0" dirty="0"/>
                        <a:t> three </a:t>
                      </a:r>
                      <a:r>
                        <a:rPr lang="en-US" sz="1900" b="0" dirty="0"/>
                        <a:t>(23%) of the city’s kids were</a:t>
                      </a:r>
                      <a:r>
                        <a:rPr lang="en-US" sz="1900" b="0" baseline="0" dirty="0"/>
                        <a:t> affected by air pollution.</a:t>
                      </a:r>
                      <a:endParaRPr lang="en-US" sz="1900" b="0" dirty="0">
                        <a:latin typeface="Century Gothic" panose="020B0502020202090204" pitchFamily="34" charset="0"/>
                      </a:endParaRPr>
                    </a:p>
                  </a:txBody>
                  <a:tcPr anchor="ctr"/>
                </a:tc>
                <a:extLst>
                  <a:ext uri="{0D108BD9-81ED-4DB2-BD59-A6C34878D82A}">
                    <a16:rowId xmlns="" xmlns:a16="http://schemas.microsoft.com/office/drawing/2014/main" val="3016075034"/>
                  </a:ext>
                </a:extLst>
              </a:tr>
              <a:tr h="370840">
                <a:tc>
                  <a:txBody>
                    <a:bodyPr/>
                    <a:lstStyle/>
                    <a:p>
                      <a:pPr algn="ctr">
                        <a:lnSpc>
                          <a:spcPct val="150000"/>
                        </a:lnSpc>
                        <a:spcBef>
                          <a:spcPts val="0"/>
                        </a:spcBef>
                        <a:spcAft>
                          <a:spcPts val="0"/>
                        </a:spcAft>
                      </a:pPr>
                      <a:r>
                        <a:rPr lang="en-US" sz="1900" b="0" dirty="0"/>
                        <a:t>5</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Forty</a:t>
                      </a:r>
                      <a:r>
                        <a:rPr lang="en-US" sz="1900" b="0" baseline="0" dirty="0"/>
                        <a:t> eight percent </a:t>
                      </a:r>
                      <a:r>
                        <a:rPr lang="en-US" sz="1900" b="0" dirty="0"/>
                        <a:t>(48%) of</a:t>
                      </a:r>
                      <a:r>
                        <a:rPr lang="en-US" sz="1900" b="0" baseline="0" dirty="0"/>
                        <a:t> the patients were not satisfied with the services provided by our clinic.</a:t>
                      </a:r>
                      <a:endParaRPr lang="en-US" sz="1900" b="0" baseline="0" dirty="0">
                        <a:latin typeface="Century Gothic" panose="020B0502020202090204" pitchFamily="34" charset="0"/>
                      </a:endParaRPr>
                    </a:p>
                  </a:txBody>
                  <a:tcPr anchor="ctr"/>
                </a:tc>
                <a:extLst>
                  <a:ext uri="{0D108BD9-81ED-4DB2-BD59-A6C34878D82A}">
                    <a16:rowId xmlns="" xmlns:a16="http://schemas.microsoft.com/office/drawing/2014/main" val="2104174448"/>
                  </a:ext>
                </a:extLst>
              </a:tr>
              <a:tr h="370840">
                <a:tc>
                  <a:txBody>
                    <a:bodyPr/>
                    <a:lstStyle/>
                    <a:p>
                      <a:pPr algn="ctr">
                        <a:lnSpc>
                          <a:spcPct val="150000"/>
                        </a:lnSpc>
                        <a:spcBef>
                          <a:spcPts val="0"/>
                        </a:spcBef>
                        <a:spcAft>
                          <a:spcPts val="0"/>
                        </a:spcAft>
                      </a:pPr>
                      <a:r>
                        <a:rPr lang="en-US" sz="1900" b="0" dirty="0"/>
                        <a:t>6</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Seventy four</a:t>
                      </a:r>
                      <a:r>
                        <a:rPr lang="en-US" sz="1900" b="0" baseline="0" dirty="0"/>
                        <a:t> and a half percent </a:t>
                      </a:r>
                      <a:r>
                        <a:rPr lang="en-US" sz="1900" b="0" dirty="0"/>
                        <a:t>(74.5%) of </a:t>
                      </a:r>
                      <a:r>
                        <a:rPr lang="en-US" sz="1900" b="0" baseline="0" dirty="0"/>
                        <a:t>your mobile storage is used.</a:t>
                      </a:r>
                      <a:endParaRPr lang="en-US" sz="1900" b="0" dirty="0">
                        <a:latin typeface="Century Gothic" panose="020B0502020202090204" pitchFamily="34" charset="0"/>
                      </a:endParaRPr>
                    </a:p>
                  </a:txBody>
                  <a:tcPr anchor="ctr"/>
                </a:tc>
                <a:extLst>
                  <a:ext uri="{0D108BD9-81ED-4DB2-BD59-A6C34878D82A}">
                    <a16:rowId xmlns="" xmlns:a16="http://schemas.microsoft.com/office/drawing/2014/main" val="1553848400"/>
                  </a:ext>
                </a:extLst>
              </a:tr>
              <a:tr h="370840">
                <a:tc>
                  <a:txBody>
                    <a:bodyPr/>
                    <a:lstStyle/>
                    <a:p>
                      <a:pPr algn="ctr">
                        <a:lnSpc>
                          <a:spcPct val="150000"/>
                        </a:lnSpc>
                        <a:spcBef>
                          <a:spcPts val="0"/>
                        </a:spcBef>
                        <a:spcAft>
                          <a:spcPts val="0"/>
                        </a:spcAft>
                      </a:pPr>
                      <a:r>
                        <a:rPr lang="en-US" sz="1900" b="0" dirty="0"/>
                        <a:t>7</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Sixty seven percent (67%) of</a:t>
                      </a:r>
                      <a:r>
                        <a:rPr lang="en-US" sz="1900" b="0" baseline="0" dirty="0"/>
                        <a:t> Arab </a:t>
                      </a:r>
                      <a:r>
                        <a:rPr lang="en-US" sz="1900" b="0" dirty="0"/>
                        <a:t>tourists and travelers</a:t>
                      </a:r>
                      <a:r>
                        <a:rPr lang="en-US" sz="1900" b="0" baseline="0" dirty="0"/>
                        <a:t> </a:t>
                      </a:r>
                      <a:r>
                        <a:rPr lang="en-US" sz="1900" b="0" dirty="0"/>
                        <a:t>prefer</a:t>
                      </a:r>
                      <a:r>
                        <a:rPr lang="en-US" sz="1900" b="0" baseline="0" dirty="0"/>
                        <a:t> Asian countries.</a:t>
                      </a:r>
                      <a:endParaRPr lang="en-US" sz="1900" b="0" dirty="0">
                        <a:latin typeface="Century Gothic" panose="020B0502020202090204" pitchFamily="34" charset="0"/>
                      </a:endParaRPr>
                    </a:p>
                  </a:txBody>
                  <a:tcPr anchor="ctr"/>
                </a:tc>
                <a:extLst>
                  <a:ext uri="{0D108BD9-81ED-4DB2-BD59-A6C34878D82A}">
                    <a16:rowId xmlns="" xmlns:a16="http://schemas.microsoft.com/office/drawing/2014/main" val="981310632"/>
                  </a:ext>
                </a:extLst>
              </a:tr>
              <a:tr h="370840">
                <a:tc>
                  <a:txBody>
                    <a:bodyPr/>
                    <a:lstStyle/>
                    <a:p>
                      <a:pPr algn="ctr">
                        <a:lnSpc>
                          <a:spcPct val="150000"/>
                        </a:lnSpc>
                        <a:spcBef>
                          <a:spcPts val="0"/>
                        </a:spcBef>
                        <a:spcAft>
                          <a:spcPts val="0"/>
                        </a:spcAft>
                      </a:pPr>
                      <a:r>
                        <a:rPr lang="en-US" sz="1900" b="0" dirty="0"/>
                        <a:t>8</a:t>
                      </a:r>
                      <a:endParaRPr lang="en-US" sz="1900" b="0" dirty="0">
                        <a:solidFill>
                          <a:schemeClr val="tx1"/>
                        </a:solidFill>
                        <a:latin typeface="Century Gothic" panose="020B0502020202090204" pitchFamily="34" charset="0"/>
                      </a:endParaRPr>
                    </a:p>
                  </a:txBody>
                  <a:tcPr anchor="ctr"/>
                </a:tc>
                <a:tc>
                  <a:txBody>
                    <a:bodyPr/>
                    <a:lstStyle/>
                    <a:p>
                      <a:pPr>
                        <a:lnSpc>
                          <a:spcPct val="150000"/>
                        </a:lnSpc>
                        <a:spcBef>
                          <a:spcPts val="0"/>
                        </a:spcBef>
                        <a:spcAft>
                          <a:spcPts val="0"/>
                        </a:spcAft>
                      </a:pPr>
                      <a:r>
                        <a:rPr lang="en-US" sz="1900" b="0" dirty="0"/>
                        <a:t>Thirty</a:t>
                      </a:r>
                      <a:r>
                        <a:rPr lang="en-US" sz="1900" b="0" baseline="0" dirty="0"/>
                        <a:t> two percent </a:t>
                      </a:r>
                      <a:r>
                        <a:rPr lang="en-US" sz="1900" b="0" dirty="0"/>
                        <a:t>(32%) of</a:t>
                      </a:r>
                      <a:r>
                        <a:rPr lang="en-US" sz="1900" b="0" baseline="0" dirty="0"/>
                        <a:t> the bookshops’ books are educational. </a:t>
                      </a:r>
                      <a:endParaRPr lang="en-US" sz="1900" b="0" dirty="0">
                        <a:latin typeface="Century Gothic" panose="020B0502020202090204" pitchFamily="34" charset="0"/>
                      </a:endParaRPr>
                    </a:p>
                  </a:txBody>
                  <a:tcPr anchor="ctr"/>
                </a:tc>
                <a:extLst>
                  <a:ext uri="{0D108BD9-81ED-4DB2-BD59-A6C34878D82A}">
                    <a16:rowId xmlns="" xmlns:a16="http://schemas.microsoft.com/office/drawing/2014/main" val="3957389239"/>
                  </a:ext>
                </a:extLst>
              </a:tr>
            </a:tbl>
          </a:graphicData>
        </a:graphic>
      </p:graphicFrame>
      <p:sp>
        <p:nvSpPr>
          <p:cNvPr id="2" name="Footer Placeholder 1"/>
          <p:cNvSpPr>
            <a:spLocks noGrp="1"/>
          </p:cNvSpPr>
          <p:nvPr>
            <p:ph type="ftr" sz="quarter" idx="11"/>
          </p:nvPr>
        </p:nvSpPr>
        <p:spPr>
          <a:xfrm>
            <a:off x="3544866" y="6492875"/>
            <a:ext cx="4633586"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3521438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148595" y="203326"/>
            <a:ext cx="3413312" cy="530322"/>
          </a:xfrm>
          <a:prstGeom prst="rect">
            <a:avLst/>
          </a:prstGeom>
          <a:solidFill>
            <a:schemeClr val="bg1">
              <a:lumMod val="8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latin typeface="Century Gothic" panose="020B0502020202020204" pitchFamily="34" charset="0"/>
              </a:rPr>
              <a:t> </a:t>
            </a:r>
            <a:r>
              <a:rPr lang="en-US" sz="2400" b="1" dirty="0">
                <a:solidFill>
                  <a:srgbClr val="C00000"/>
                </a:solidFill>
                <a:latin typeface="Century Gothic" panose="020B0502020202020204" pitchFamily="34" charset="0"/>
              </a:rPr>
              <a:t>Check your answers.</a:t>
            </a:r>
          </a:p>
        </p:txBody>
      </p:sp>
      <p:graphicFrame>
        <p:nvGraphicFramePr>
          <p:cNvPr id="3" name="Table 2"/>
          <p:cNvGraphicFramePr>
            <a:graphicFrameLocks noGrp="1"/>
          </p:cNvGraphicFramePr>
          <p:nvPr>
            <p:extLst>
              <p:ext uri="{D42A27DB-BD31-4B8C-83A1-F6EECF244321}">
                <p14:modId xmlns:p14="http://schemas.microsoft.com/office/powerpoint/2010/main" val="2757041221"/>
              </p:ext>
            </p:extLst>
          </p:nvPr>
        </p:nvGraphicFramePr>
        <p:xfrm>
          <a:off x="148594" y="1241573"/>
          <a:ext cx="11967205" cy="4389120"/>
        </p:xfrm>
        <a:graphic>
          <a:graphicData uri="http://schemas.openxmlformats.org/drawingml/2006/table">
            <a:tbl>
              <a:tblPr firstRow="1" bandRow="1">
                <a:tableStyleId>{D7AC3CCA-C797-4891-BE02-D94E43425B78}</a:tableStyleId>
              </a:tblPr>
              <a:tblGrid>
                <a:gridCol w="663791">
                  <a:extLst>
                    <a:ext uri="{9D8B030D-6E8A-4147-A177-3AD203B41FA5}">
                      <a16:colId xmlns="" xmlns:a16="http://schemas.microsoft.com/office/drawing/2014/main" val="2300759335"/>
                    </a:ext>
                  </a:extLst>
                </a:gridCol>
                <a:gridCol w="11303414">
                  <a:extLst>
                    <a:ext uri="{9D8B030D-6E8A-4147-A177-3AD203B41FA5}">
                      <a16:colId xmlns="" xmlns:a16="http://schemas.microsoft.com/office/drawing/2014/main" val="123449467"/>
                    </a:ext>
                  </a:extLst>
                </a:gridCol>
              </a:tblGrid>
              <a:tr h="370840">
                <a:tc>
                  <a:txBody>
                    <a:bodyPr/>
                    <a:lstStyle/>
                    <a:p>
                      <a:pPr algn="ctr">
                        <a:lnSpc>
                          <a:spcPct val="150000"/>
                        </a:lnSpc>
                      </a:pPr>
                      <a:r>
                        <a:rPr lang="en-US" sz="2000" b="1" dirty="0"/>
                        <a:t>1</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baseline="0" dirty="0">
                          <a:solidFill>
                            <a:srgbClr val="FF0000"/>
                          </a:solidFill>
                        </a:rPr>
                        <a:t>Exactly three quarters </a:t>
                      </a:r>
                      <a:r>
                        <a:rPr lang="en-US" sz="2000" b="0" baseline="0" dirty="0"/>
                        <a:t>of the clients were very satisfied with the internet services at MA Mobile Company. </a:t>
                      </a:r>
                      <a:endParaRPr lang="en-US" sz="2000" b="0" dirty="0">
                        <a:solidFill>
                          <a:schemeClr val="tx1"/>
                        </a:solidFill>
                        <a:latin typeface="Century Gothic" panose="020B0502020202090204" pitchFamily="34" charset="0"/>
                      </a:endParaRPr>
                    </a:p>
                  </a:txBody>
                  <a:tcPr/>
                </a:tc>
                <a:extLst>
                  <a:ext uri="{0D108BD9-81ED-4DB2-BD59-A6C34878D82A}">
                    <a16:rowId xmlns="" xmlns:a16="http://schemas.microsoft.com/office/drawing/2014/main" val="727525594"/>
                  </a:ext>
                </a:extLst>
              </a:tr>
              <a:tr h="370840">
                <a:tc>
                  <a:txBody>
                    <a:bodyPr/>
                    <a:lstStyle/>
                    <a:p>
                      <a:pPr algn="ctr">
                        <a:lnSpc>
                          <a:spcPct val="150000"/>
                        </a:lnSpc>
                      </a:pPr>
                      <a:r>
                        <a:rPr lang="en-US" sz="2000" b="1" dirty="0"/>
                        <a:t>2</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dirty="0">
                          <a:solidFill>
                            <a:srgbClr val="FF0000"/>
                          </a:solidFill>
                        </a:rPr>
                        <a:t>Just over half </a:t>
                      </a:r>
                      <a:r>
                        <a:rPr lang="en-US" sz="2000" b="0" dirty="0"/>
                        <a:t>of the college fees</a:t>
                      </a:r>
                      <a:r>
                        <a:rPr lang="en-US" sz="2000" b="0" baseline="0" dirty="0"/>
                        <a:t> should be paid before the second semester. </a:t>
                      </a:r>
                      <a:endParaRPr lang="en-US" sz="2000" b="0" dirty="0">
                        <a:latin typeface="Century Gothic" panose="020B0502020202090204" pitchFamily="34" charset="0"/>
                      </a:endParaRPr>
                    </a:p>
                  </a:txBody>
                  <a:tcPr/>
                </a:tc>
                <a:extLst>
                  <a:ext uri="{0D108BD9-81ED-4DB2-BD59-A6C34878D82A}">
                    <a16:rowId xmlns="" xmlns:a16="http://schemas.microsoft.com/office/drawing/2014/main" val="1360654053"/>
                  </a:ext>
                </a:extLst>
              </a:tr>
              <a:tr h="370840">
                <a:tc>
                  <a:txBody>
                    <a:bodyPr/>
                    <a:lstStyle/>
                    <a:p>
                      <a:pPr algn="ctr">
                        <a:lnSpc>
                          <a:spcPct val="150000"/>
                        </a:lnSpc>
                      </a:pPr>
                      <a:r>
                        <a:rPr lang="en-US" sz="2000" b="1" dirty="0"/>
                        <a:t>3</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dirty="0">
                          <a:solidFill>
                            <a:srgbClr val="FF0000"/>
                          </a:solidFill>
                        </a:rPr>
                        <a:t>M</a:t>
                      </a:r>
                      <a:r>
                        <a:rPr lang="en-US" sz="2000" b="1" kern="1200" dirty="0">
                          <a:solidFill>
                            <a:srgbClr val="FF0000"/>
                          </a:solidFill>
                          <a:latin typeface="+mn-lt"/>
                          <a:ea typeface="+mn-ea"/>
                          <a:cs typeface="+mn-cs"/>
                        </a:rPr>
                        <a:t>ore than three quarters </a:t>
                      </a:r>
                      <a:r>
                        <a:rPr lang="en-US" sz="2000" b="0" baseline="0" dirty="0"/>
                        <a:t>of students were satisfied with online teaching this year.</a:t>
                      </a:r>
                      <a:endParaRPr lang="en-US" sz="2000" b="0" dirty="0">
                        <a:latin typeface="Century Gothic" panose="020B0502020202090204" pitchFamily="34" charset="0"/>
                      </a:endParaRPr>
                    </a:p>
                  </a:txBody>
                  <a:tcPr/>
                </a:tc>
                <a:extLst>
                  <a:ext uri="{0D108BD9-81ED-4DB2-BD59-A6C34878D82A}">
                    <a16:rowId xmlns="" xmlns:a16="http://schemas.microsoft.com/office/drawing/2014/main" val="2581247764"/>
                  </a:ext>
                </a:extLst>
              </a:tr>
              <a:tr h="370840">
                <a:tc>
                  <a:txBody>
                    <a:bodyPr/>
                    <a:lstStyle/>
                    <a:p>
                      <a:pPr algn="ctr">
                        <a:lnSpc>
                          <a:spcPct val="150000"/>
                        </a:lnSpc>
                      </a:pPr>
                      <a:r>
                        <a:rPr lang="en-US" sz="2000" b="1" dirty="0"/>
                        <a:t>4</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kern="1200" dirty="0">
                          <a:solidFill>
                            <a:srgbClr val="FF0000"/>
                          </a:solidFill>
                          <a:latin typeface="+mn-lt"/>
                          <a:ea typeface="+mn-ea"/>
                          <a:cs typeface="+mn-cs"/>
                        </a:rPr>
                        <a:t>Just under a quarter </a:t>
                      </a:r>
                      <a:r>
                        <a:rPr lang="en-US" sz="2000" b="0" dirty="0"/>
                        <a:t>of the city’s kids were</a:t>
                      </a:r>
                      <a:r>
                        <a:rPr lang="en-US" sz="2000" b="0" baseline="0" dirty="0"/>
                        <a:t> affected by air pollution.</a:t>
                      </a:r>
                      <a:endParaRPr lang="en-US" sz="2000" b="0" dirty="0">
                        <a:latin typeface="Century Gothic" panose="020B0502020202090204" pitchFamily="34" charset="0"/>
                      </a:endParaRPr>
                    </a:p>
                  </a:txBody>
                  <a:tcPr/>
                </a:tc>
                <a:extLst>
                  <a:ext uri="{0D108BD9-81ED-4DB2-BD59-A6C34878D82A}">
                    <a16:rowId xmlns="" xmlns:a16="http://schemas.microsoft.com/office/drawing/2014/main" val="3016075034"/>
                  </a:ext>
                </a:extLst>
              </a:tr>
              <a:tr h="370840">
                <a:tc>
                  <a:txBody>
                    <a:bodyPr/>
                    <a:lstStyle/>
                    <a:p>
                      <a:pPr algn="ctr">
                        <a:lnSpc>
                          <a:spcPct val="150000"/>
                        </a:lnSpc>
                      </a:pPr>
                      <a:r>
                        <a:rPr lang="en-US" sz="2000" b="1" dirty="0"/>
                        <a:t>5</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dirty="0">
                          <a:solidFill>
                            <a:srgbClr val="FF0000"/>
                          </a:solidFill>
                        </a:rPr>
                        <a:t>Almost</a:t>
                      </a:r>
                      <a:r>
                        <a:rPr lang="en-US" sz="2000" b="0" dirty="0">
                          <a:solidFill>
                            <a:srgbClr val="FF0000"/>
                          </a:solidFill>
                        </a:rPr>
                        <a:t> </a:t>
                      </a:r>
                      <a:r>
                        <a:rPr lang="en-US" sz="2000" b="1" dirty="0">
                          <a:solidFill>
                            <a:srgbClr val="FF0000"/>
                          </a:solidFill>
                        </a:rPr>
                        <a:t>half</a:t>
                      </a:r>
                      <a:r>
                        <a:rPr lang="en-US" sz="2000" b="1" dirty="0"/>
                        <a:t> </a:t>
                      </a:r>
                      <a:r>
                        <a:rPr lang="en-US" sz="2000" b="1" dirty="0">
                          <a:solidFill>
                            <a:srgbClr val="FF0000"/>
                          </a:solidFill>
                        </a:rPr>
                        <a:t>of</a:t>
                      </a:r>
                      <a:r>
                        <a:rPr lang="en-US" sz="2000" b="0" baseline="0" dirty="0">
                          <a:solidFill>
                            <a:srgbClr val="FF0000"/>
                          </a:solidFill>
                        </a:rPr>
                        <a:t> </a:t>
                      </a:r>
                      <a:r>
                        <a:rPr lang="en-US" sz="2000" b="0" baseline="0" dirty="0"/>
                        <a:t>the patients were not satisfied with the services provided by our clinic.</a:t>
                      </a:r>
                      <a:endParaRPr lang="en-US" sz="2000" b="0" baseline="0" dirty="0">
                        <a:latin typeface="Century Gothic" panose="020B0502020202090204" pitchFamily="34" charset="0"/>
                      </a:endParaRPr>
                    </a:p>
                  </a:txBody>
                  <a:tcPr/>
                </a:tc>
                <a:extLst>
                  <a:ext uri="{0D108BD9-81ED-4DB2-BD59-A6C34878D82A}">
                    <a16:rowId xmlns="" xmlns:a16="http://schemas.microsoft.com/office/drawing/2014/main" val="2104174448"/>
                  </a:ext>
                </a:extLst>
              </a:tr>
              <a:tr h="370840">
                <a:tc>
                  <a:txBody>
                    <a:bodyPr/>
                    <a:lstStyle/>
                    <a:p>
                      <a:pPr algn="ctr">
                        <a:lnSpc>
                          <a:spcPct val="150000"/>
                        </a:lnSpc>
                      </a:pPr>
                      <a:r>
                        <a:rPr lang="en-US" sz="2000" b="1" dirty="0"/>
                        <a:t>6</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dirty="0">
                          <a:solidFill>
                            <a:srgbClr val="FF0000"/>
                          </a:solidFill>
                        </a:rPr>
                        <a:t>Approximately</a:t>
                      </a:r>
                      <a:r>
                        <a:rPr lang="en-US" sz="2000" b="1" baseline="0" dirty="0">
                          <a:solidFill>
                            <a:srgbClr val="FF0000"/>
                          </a:solidFill>
                        </a:rPr>
                        <a:t> three </a:t>
                      </a:r>
                      <a:r>
                        <a:rPr lang="en-US" sz="2000" b="0" baseline="0" dirty="0"/>
                        <a:t>quarters </a:t>
                      </a:r>
                      <a:r>
                        <a:rPr lang="en-US" sz="2000" b="0" dirty="0"/>
                        <a:t>of </a:t>
                      </a:r>
                      <a:r>
                        <a:rPr lang="en-US" sz="2000" b="0" baseline="0" dirty="0"/>
                        <a:t>your mobile storage is used.</a:t>
                      </a:r>
                      <a:endParaRPr lang="en-US" sz="2000" b="0" dirty="0">
                        <a:latin typeface="Century Gothic" panose="020B0502020202090204" pitchFamily="34" charset="0"/>
                      </a:endParaRPr>
                    </a:p>
                  </a:txBody>
                  <a:tcPr/>
                </a:tc>
                <a:extLst>
                  <a:ext uri="{0D108BD9-81ED-4DB2-BD59-A6C34878D82A}">
                    <a16:rowId xmlns="" xmlns:a16="http://schemas.microsoft.com/office/drawing/2014/main" val="1553848400"/>
                  </a:ext>
                </a:extLst>
              </a:tr>
              <a:tr h="370840">
                <a:tc>
                  <a:txBody>
                    <a:bodyPr/>
                    <a:lstStyle/>
                    <a:p>
                      <a:pPr algn="ctr">
                        <a:lnSpc>
                          <a:spcPct val="150000"/>
                        </a:lnSpc>
                      </a:pPr>
                      <a:r>
                        <a:rPr lang="en-US" sz="2000" b="1" dirty="0"/>
                        <a:t>7</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dirty="0">
                          <a:solidFill>
                            <a:srgbClr val="FF0000"/>
                          </a:solidFill>
                        </a:rPr>
                        <a:t>Just over two thirds of </a:t>
                      </a:r>
                      <a:r>
                        <a:rPr lang="en-US" sz="2000" b="0" baseline="0" dirty="0"/>
                        <a:t>Arab </a:t>
                      </a:r>
                      <a:r>
                        <a:rPr lang="en-US" sz="2000" b="0" dirty="0"/>
                        <a:t>tourists and travelers</a:t>
                      </a:r>
                      <a:r>
                        <a:rPr lang="en-US" sz="2000" b="0" baseline="0" dirty="0"/>
                        <a:t> </a:t>
                      </a:r>
                      <a:r>
                        <a:rPr lang="en-US" sz="2000" b="0" dirty="0"/>
                        <a:t>prefer</a:t>
                      </a:r>
                      <a:r>
                        <a:rPr lang="en-US" sz="2000" b="0" baseline="0" dirty="0"/>
                        <a:t> Asian countries.</a:t>
                      </a:r>
                      <a:endParaRPr lang="en-US" sz="2000" b="0" dirty="0">
                        <a:latin typeface="Century Gothic" panose="020B0502020202090204" pitchFamily="34" charset="0"/>
                      </a:endParaRPr>
                    </a:p>
                  </a:txBody>
                  <a:tcPr/>
                </a:tc>
                <a:extLst>
                  <a:ext uri="{0D108BD9-81ED-4DB2-BD59-A6C34878D82A}">
                    <a16:rowId xmlns="" xmlns:a16="http://schemas.microsoft.com/office/drawing/2014/main" val="981310632"/>
                  </a:ext>
                </a:extLst>
              </a:tr>
              <a:tr h="370840">
                <a:tc>
                  <a:txBody>
                    <a:bodyPr/>
                    <a:lstStyle/>
                    <a:p>
                      <a:pPr algn="ctr">
                        <a:lnSpc>
                          <a:spcPct val="150000"/>
                        </a:lnSpc>
                      </a:pPr>
                      <a:r>
                        <a:rPr lang="en-US" sz="2000" b="1" dirty="0"/>
                        <a:t>8</a:t>
                      </a:r>
                      <a:endParaRPr lang="en-US" sz="2000" b="1" dirty="0">
                        <a:solidFill>
                          <a:schemeClr val="tx1"/>
                        </a:solidFill>
                        <a:latin typeface="Century Gothic" panose="020B0502020202090204" pitchFamily="34" charset="0"/>
                      </a:endParaRPr>
                    </a:p>
                  </a:txBody>
                  <a:tcPr/>
                </a:tc>
                <a:tc>
                  <a:txBody>
                    <a:bodyPr/>
                    <a:lstStyle/>
                    <a:p>
                      <a:pPr>
                        <a:lnSpc>
                          <a:spcPct val="150000"/>
                        </a:lnSpc>
                      </a:pPr>
                      <a:r>
                        <a:rPr lang="en-US" sz="2000" b="1" dirty="0">
                          <a:solidFill>
                            <a:srgbClr val="FF0000"/>
                          </a:solidFill>
                        </a:rPr>
                        <a:t>Slightly less than </a:t>
                      </a:r>
                      <a:r>
                        <a:rPr lang="en-US" sz="2000" b="0" dirty="0"/>
                        <a:t>a third of</a:t>
                      </a:r>
                      <a:r>
                        <a:rPr lang="en-US" sz="2000" b="0" baseline="0" dirty="0"/>
                        <a:t> </a:t>
                      </a:r>
                      <a:r>
                        <a:rPr lang="en-US" sz="2000" b="0" dirty="0"/>
                        <a:t>the bookshops’ books are educational. </a:t>
                      </a:r>
                      <a:endParaRPr lang="en-US" sz="2000" b="0" dirty="0">
                        <a:latin typeface="Century Gothic" panose="020B0502020202090204" pitchFamily="34" charset="0"/>
                      </a:endParaRPr>
                    </a:p>
                  </a:txBody>
                  <a:tcPr/>
                </a:tc>
                <a:extLst>
                  <a:ext uri="{0D108BD9-81ED-4DB2-BD59-A6C34878D82A}">
                    <a16:rowId xmlns="" xmlns:a16="http://schemas.microsoft.com/office/drawing/2014/main" val="3957389239"/>
                  </a:ext>
                </a:extLst>
              </a:tr>
            </a:tbl>
          </a:graphicData>
        </a:graphic>
      </p:graphicFrame>
      <p:sp>
        <p:nvSpPr>
          <p:cNvPr id="2" name="Footer Placeholder 1"/>
          <p:cNvSpPr>
            <a:spLocks noGrp="1"/>
          </p:cNvSpPr>
          <p:nvPr>
            <p:ph type="ftr" sz="quarter" idx="11"/>
          </p:nvPr>
        </p:nvSpPr>
        <p:spPr>
          <a:xfrm>
            <a:off x="1373344" y="6492875"/>
            <a:ext cx="4696216" cy="365125"/>
          </a:xfrm>
        </p:spPr>
        <p:txBody>
          <a:bodyPr/>
          <a:lstStyle/>
          <a:p>
            <a:r>
              <a:rPr lang="en-US" dirty="0">
                <a:solidFill>
                  <a:schemeClr val="tx1"/>
                </a:solidFill>
              </a:rPr>
              <a:t>Eng. 201 - Unit 5 – Advertising - Lesson 4- Study and Writing Skills </a:t>
            </a:r>
          </a:p>
        </p:txBody>
      </p:sp>
    </p:spTree>
    <p:extLst>
      <p:ext uri="{BB962C8B-B14F-4D97-AF65-F5344CB8AC3E}">
        <p14:creationId xmlns:p14="http://schemas.microsoft.com/office/powerpoint/2010/main" val="25793642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224852" y="137726"/>
            <a:ext cx="11850190" cy="1038653"/>
          </a:xfrm>
          <a:prstGeom prst="rect">
            <a:avLst/>
          </a:prstGeom>
          <a:solidFill>
            <a:schemeClr val="bg1">
              <a:lumMod val="95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solidFill>
                  <a:srgbClr val="C00000"/>
                </a:solidFill>
                <a:latin typeface="Century Gothic" panose="020B0502020202090204" pitchFamily="34" charset="0"/>
              </a:rPr>
              <a:t>The table below shows the results of questionnaires from 100 clients of two mobile phone companies conducted this year and the last. The survey was about the client’s satisfaction in regards to the provided services. Look at the questionnaire results and decide whether the statements below are True or False.  </a:t>
            </a:r>
          </a:p>
        </p:txBody>
      </p:sp>
      <p:graphicFrame>
        <p:nvGraphicFramePr>
          <p:cNvPr id="4" name="Table 3"/>
          <p:cNvGraphicFramePr>
            <a:graphicFrameLocks noGrp="1"/>
          </p:cNvGraphicFramePr>
          <p:nvPr>
            <p:extLst>
              <p:ext uri="{D42A27DB-BD31-4B8C-83A1-F6EECF244321}">
                <p14:modId xmlns:p14="http://schemas.microsoft.com/office/powerpoint/2010/main" val="2845052323"/>
              </p:ext>
            </p:extLst>
          </p:nvPr>
        </p:nvGraphicFramePr>
        <p:xfrm>
          <a:off x="127590" y="2081780"/>
          <a:ext cx="5623036" cy="3603625"/>
        </p:xfrm>
        <a:graphic>
          <a:graphicData uri="http://schemas.openxmlformats.org/drawingml/2006/table">
            <a:tbl>
              <a:tblPr firstRow="1" bandRow="1">
                <a:tableStyleId>{5C22544A-7EE6-4342-B048-85BDC9FD1C3A}</a:tableStyleId>
              </a:tblPr>
              <a:tblGrid>
                <a:gridCol w="1212112">
                  <a:extLst>
                    <a:ext uri="{9D8B030D-6E8A-4147-A177-3AD203B41FA5}">
                      <a16:colId xmlns="" xmlns:a16="http://schemas.microsoft.com/office/drawing/2014/main" val="3633469249"/>
                    </a:ext>
                  </a:extLst>
                </a:gridCol>
                <a:gridCol w="1116418">
                  <a:extLst>
                    <a:ext uri="{9D8B030D-6E8A-4147-A177-3AD203B41FA5}">
                      <a16:colId xmlns="" xmlns:a16="http://schemas.microsoft.com/office/drawing/2014/main" val="407457849"/>
                    </a:ext>
                  </a:extLst>
                </a:gridCol>
                <a:gridCol w="1108355">
                  <a:extLst>
                    <a:ext uri="{9D8B030D-6E8A-4147-A177-3AD203B41FA5}">
                      <a16:colId xmlns="" xmlns:a16="http://schemas.microsoft.com/office/drawing/2014/main" val="2830293127"/>
                    </a:ext>
                  </a:extLst>
                </a:gridCol>
                <a:gridCol w="1145628">
                  <a:extLst>
                    <a:ext uri="{9D8B030D-6E8A-4147-A177-3AD203B41FA5}">
                      <a16:colId xmlns="" xmlns:a16="http://schemas.microsoft.com/office/drawing/2014/main" val="1380598169"/>
                    </a:ext>
                  </a:extLst>
                </a:gridCol>
                <a:gridCol w="1040523">
                  <a:extLst>
                    <a:ext uri="{9D8B030D-6E8A-4147-A177-3AD203B41FA5}">
                      <a16:colId xmlns="" xmlns:a16="http://schemas.microsoft.com/office/drawing/2014/main" val="3458900199"/>
                    </a:ext>
                  </a:extLst>
                </a:gridCol>
              </a:tblGrid>
              <a:tr h="371148">
                <a:tc rowSpan="2">
                  <a:txBody>
                    <a:bodyPr/>
                    <a:lstStyle/>
                    <a:p>
                      <a:pPr algn="ctr"/>
                      <a:endParaRPr lang="en-US" b="1" dirty="0">
                        <a:latin typeface="+mn-lt"/>
                      </a:endParaRPr>
                    </a:p>
                  </a:txBody>
                  <a:tcPr/>
                </a:tc>
                <a:tc gridSpan="2">
                  <a:txBody>
                    <a:bodyPr/>
                    <a:lstStyle/>
                    <a:p>
                      <a:pPr algn="ctr"/>
                      <a:r>
                        <a:rPr lang="en-US" b="1" dirty="0">
                          <a:latin typeface="+mn-lt"/>
                        </a:rPr>
                        <a:t>Company 1</a:t>
                      </a:r>
                    </a:p>
                  </a:txBody>
                  <a:tcPr/>
                </a:tc>
                <a:tc hMerge="1">
                  <a:txBody>
                    <a:bodyPr/>
                    <a:lstStyle/>
                    <a:p>
                      <a:endParaRPr lang="en-US" dirty="0"/>
                    </a:p>
                  </a:txBody>
                  <a:tcPr/>
                </a:tc>
                <a:tc gridSpan="2">
                  <a:txBody>
                    <a:bodyPr/>
                    <a:lstStyle/>
                    <a:p>
                      <a:pPr algn="ctr"/>
                      <a:r>
                        <a:rPr lang="en-US" b="1" dirty="0">
                          <a:latin typeface="+mn-lt"/>
                        </a:rPr>
                        <a:t>Company 2</a:t>
                      </a:r>
                    </a:p>
                  </a:txBody>
                  <a:tcPr/>
                </a:tc>
                <a:tc hMerge="1">
                  <a:txBody>
                    <a:bodyPr/>
                    <a:lstStyle/>
                    <a:p>
                      <a:endParaRPr lang="en-US" dirty="0"/>
                    </a:p>
                  </a:txBody>
                  <a:tcPr/>
                </a:tc>
                <a:extLst>
                  <a:ext uri="{0D108BD9-81ED-4DB2-BD59-A6C34878D82A}">
                    <a16:rowId xmlns="" xmlns:a16="http://schemas.microsoft.com/office/drawing/2014/main" val="1384749319"/>
                  </a:ext>
                </a:extLst>
              </a:tr>
              <a:tr h="448606">
                <a:tc vMerge="1">
                  <a:txBody>
                    <a:bodyPr/>
                    <a:lstStyle/>
                    <a:p>
                      <a:endParaRPr lang="en-US" dirty="0"/>
                    </a:p>
                  </a:txBody>
                  <a:tcPr/>
                </a:tc>
                <a:tc>
                  <a:txBody>
                    <a:bodyPr/>
                    <a:lstStyle/>
                    <a:p>
                      <a:pPr algn="ctr"/>
                      <a:r>
                        <a:rPr lang="en-US" sz="1600" b="1" kern="1200" dirty="0">
                          <a:solidFill>
                            <a:schemeClr val="tx1"/>
                          </a:solidFill>
                          <a:latin typeface="Century Gothic" panose="020B0502020202090204" pitchFamily="34" charset="0"/>
                          <a:ea typeface="+mn-ea"/>
                          <a:cs typeface="+mn-cs"/>
                        </a:rPr>
                        <a:t>Last year </a:t>
                      </a:r>
                    </a:p>
                  </a:txBody>
                  <a:tcPr anchor="ctr"/>
                </a:tc>
                <a:tc>
                  <a:txBody>
                    <a:bodyPr/>
                    <a:lstStyle/>
                    <a:p>
                      <a:pPr algn="ctr"/>
                      <a:r>
                        <a:rPr lang="en-US" sz="1600" b="1" kern="1200" dirty="0">
                          <a:solidFill>
                            <a:schemeClr val="tx1"/>
                          </a:solidFill>
                          <a:latin typeface="Century Gothic" panose="020B0502020202090204" pitchFamily="34" charset="0"/>
                          <a:ea typeface="+mn-ea"/>
                          <a:cs typeface="+mn-cs"/>
                        </a:rPr>
                        <a:t>This year </a:t>
                      </a:r>
                    </a:p>
                  </a:txBody>
                  <a:tcPr anchor="ctr"/>
                </a:tc>
                <a:tc>
                  <a:txBody>
                    <a:bodyPr/>
                    <a:lstStyle/>
                    <a:p>
                      <a:pPr algn="ctr"/>
                      <a:r>
                        <a:rPr lang="en-US" sz="1600" b="1" kern="1200" dirty="0">
                          <a:solidFill>
                            <a:schemeClr val="tx1"/>
                          </a:solidFill>
                          <a:latin typeface="Century Gothic" panose="020B0502020202090204" pitchFamily="34" charset="0"/>
                          <a:ea typeface="+mn-ea"/>
                          <a:cs typeface="+mn-cs"/>
                        </a:rPr>
                        <a:t>Last year </a:t>
                      </a:r>
                    </a:p>
                  </a:txBody>
                  <a:tcPr anchor="ctr"/>
                </a:tc>
                <a:tc>
                  <a:txBody>
                    <a:bodyPr/>
                    <a:lstStyle/>
                    <a:p>
                      <a:pPr algn="ctr"/>
                      <a:r>
                        <a:rPr lang="en-US" sz="1600" b="1" kern="1200" dirty="0">
                          <a:solidFill>
                            <a:schemeClr val="tx1"/>
                          </a:solidFill>
                          <a:latin typeface="Century Gothic" panose="020B0502020202090204" pitchFamily="34" charset="0"/>
                          <a:ea typeface="+mn-ea"/>
                          <a:cs typeface="+mn-cs"/>
                        </a:rPr>
                        <a:t>This year </a:t>
                      </a:r>
                    </a:p>
                  </a:txBody>
                  <a:tcPr anchor="ctr"/>
                </a:tc>
                <a:extLst>
                  <a:ext uri="{0D108BD9-81ED-4DB2-BD59-A6C34878D82A}">
                    <a16:rowId xmlns="" xmlns:a16="http://schemas.microsoft.com/office/drawing/2014/main" val="3718606985"/>
                  </a:ext>
                </a:extLst>
              </a:tr>
              <a:tr h="512754">
                <a:tc>
                  <a:txBody>
                    <a:bodyPr/>
                    <a:lstStyle/>
                    <a:p>
                      <a:pPr marL="0" algn="ctr" defTabSz="914400" rtl="0" eaLnBrk="1" latinLnBrk="0" hangingPunct="1"/>
                      <a:r>
                        <a:rPr lang="en-US" sz="1600" b="1" kern="1200" dirty="0">
                          <a:solidFill>
                            <a:schemeClr val="tx1"/>
                          </a:solidFill>
                          <a:latin typeface="Century Gothic" panose="020B0502020202090204" pitchFamily="34" charset="0"/>
                          <a:ea typeface="+mn-ea"/>
                          <a:cs typeface="+mn-cs"/>
                        </a:rPr>
                        <a:t>very satisfied </a:t>
                      </a:r>
                    </a:p>
                  </a:txBody>
                  <a:tcPr anchor="ctr"/>
                </a:tc>
                <a:tc>
                  <a:txBody>
                    <a:bodyPr/>
                    <a:lstStyle/>
                    <a:p>
                      <a:pPr algn="ctr"/>
                      <a:r>
                        <a:rPr lang="en-US" b="1" dirty="0">
                          <a:latin typeface="+mn-lt"/>
                        </a:rPr>
                        <a:t>51</a:t>
                      </a:r>
                    </a:p>
                  </a:txBody>
                  <a:tcPr anchor="ctr"/>
                </a:tc>
                <a:tc>
                  <a:txBody>
                    <a:bodyPr/>
                    <a:lstStyle/>
                    <a:p>
                      <a:pPr algn="ctr"/>
                      <a:r>
                        <a:rPr lang="en-US" b="1" dirty="0">
                          <a:latin typeface="+mn-lt"/>
                        </a:rPr>
                        <a:t>65</a:t>
                      </a:r>
                    </a:p>
                  </a:txBody>
                  <a:tcPr anchor="ctr"/>
                </a:tc>
                <a:tc>
                  <a:txBody>
                    <a:bodyPr/>
                    <a:lstStyle/>
                    <a:p>
                      <a:pPr algn="ctr"/>
                      <a:r>
                        <a:rPr lang="en-US" b="1" dirty="0">
                          <a:latin typeface="+mn-lt"/>
                        </a:rPr>
                        <a:t>32</a:t>
                      </a:r>
                    </a:p>
                  </a:txBody>
                  <a:tcPr anchor="ctr"/>
                </a:tc>
                <a:tc>
                  <a:txBody>
                    <a:bodyPr/>
                    <a:lstStyle/>
                    <a:p>
                      <a:pPr algn="ctr"/>
                      <a:r>
                        <a:rPr lang="en-US" b="1" dirty="0">
                          <a:latin typeface="+mn-lt"/>
                        </a:rPr>
                        <a:t>10</a:t>
                      </a:r>
                    </a:p>
                  </a:txBody>
                  <a:tcPr anchor="ctr"/>
                </a:tc>
                <a:extLst>
                  <a:ext uri="{0D108BD9-81ED-4DB2-BD59-A6C34878D82A}">
                    <a16:rowId xmlns="" xmlns:a16="http://schemas.microsoft.com/office/drawing/2014/main" val="3052262637"/>
                  </a:ext>
                </a:extLst>
              </a:tr>
              <a:tr h="371148">
                <a:tc>
                  <a:txBody>
                    <a:bodyPr/>
                    <a:lstStyle/>
                    <a:p>
                      <a:pPr marL="0" algn="ctr" defTabSz="914400" rtl="0" eaLnBrk="1" latinLnBrk="0" hangingPunct="1"/>
                      <a:r>
                        <a:rPr lang="en-US" sz="1600" b="1" kern="1200" dirty="0">
                          <a:solidFill>
                            <a:schemeClr val="tx1"/>
                          </a:solidFill>
                          <a:latin typeface="Century Gothic" panose="020B0502020202090204" pitchFamily="34" charset="0"/>
                          <a:ea typeface="+mn-ea"/>
                          <a:cs typeface="+mn-cs"/>
                        </a:rPr>
                        <a:t>satisfied </a:t>
                      </a:r>
                    </a:p>
                  </a:txBody>
                  <a:tcPr anchor="ctr"/>
                </a:tc>
                <a:tc>
                  <a:txBody>
                    <a:bodyPr/>
                    <a:lstStyle/>
                    <a:p>
                      <a:pPr algn="ctr"/>
                      <a:r>
                        <a:rPr lang="en-US" b="1" dirty="0">
                          <a:latin typeface="+mn-lt"/>
                        </a:rPr>
                        <a:t>24</a:t>
                      </a:r>
                    </a:p>
                  </a:txBody>
                  <a:tcPr anchor="ctr"/>
                </a:tc>
                <a:tc>
                  <a:txBody>
                    <a:bodyPr/>
                    <a:lstStyle/>
                    <a:p>
                      <a:pPr algn="ctr"/>
                      <a:r>
                        <a:rPr lang="en-US" b="1" dirty="0">
                          <a:latin typeface="+mn-lt"/>
                        </a:rPr>
                        <a:t>24</a:t>
                      </a:r>
                    </a:p>
                  </a:txBody>
                  <a:tcPr anchor="ctr"/>
                </a:tc>
                <a:tc>
                  <a:txBody>
                    <a:bodyPr/>
                    <a:lstStyle/>
                    <a:p>
                      <a:pPr algn="ctr"/>
                      <a:r>
                        <a:rPr lang="en-US" b="1" dirty="0">
                          <a:latin typeface="+mn-lt"/>
                        </a:rPr>
                        <a:t>38</a:t>
                      </a:r>
                    </a:p>
                  </a:txBody>
                  <a:tcPr anchor="ctr"/>
                </a:tc>
                <a:tc>
                  <a:txBody>
                    <a:bodyPr/>
                    <a:lstStyle/>
                    <a:p>
                      <a:pPr algn="ctr"/>
                      <a:r>
                        <a:rPr lang="en-US" b="1" dirty="0">
                          <a:latin typeface="+mn-lt"/>
                        </a:rPr>
                        <a:t>52</a:t>
                      </a:r>
                    </a:p>
                  </a:txBody>
                  <a:tcPr anchor="ctr"/>
                </a:tc>
                <a:extLst>
                  <a:ext uri="{0D108BD9-81ED-4DB2-BD59-A6C34878D82A}">
                    <a16:rowId xmlns="" xmlns:a16="http://schemas.microsoft.com/office/drawing/2014/main" val="2669288438"/>
                  </a:ext>
                </a:extLst>
              </a:tr>
              <a:tr h="613872">
                <a:tc>
                  <a:txBody>
                    <a:bodyPr/>
                    <a:lstStyle/>
                    <a:p>
                      <a:pPr marL="0" algn="ctr" defTabSz="914400" rtl="0" eaLnBrk="1" latinLnBrk="0" hangingPunct="1"/>
                      <a:r>
                        <a:rPr lang="en-US" sz="1600" b="1" kern="1200" dirty="0">
                          <a:solidFill>
                            <a:schemeClr val="tx1"/>
                          </a:solidFill>
                          <a:latin typeface="Century Gothic" panose="020B0502020202090204" pitchFamily="34" charset="0"/>
                          <a:ea typeface="+mn-ea"/>
                          <a:cs typeface="+mn-cs"/>
                        </a:rPr>
                        <a:t>quite satisfied </a:t>
                      </a:r>
                    </a:p>
                  </a:txBody>
                  <a:tcPr anchor="ctr"/>
                </a:tc>
                <a:tc>
                  <a:txBody>
                    <a:bodyPr/>
                    <a:lstStyle/>
                    <a:p>
                      <a:pPr algn="ctr"/>
                      <a:r>
                        <a:rPr lang="en-US" b="1" dirty="0">
                          <a:latin typeface="+mn-lt"/>
                        </a:rPr>
                        <a:t>10</a:t>
                      </a:r>
                    </a:p>
                  </a:txBody>
                  <a:tcPr anchor="ctr"/>
                </a:tc>
                <a:tc>
                  <a:txBody>
                    <a:bodyPr/>
                    <a:lstStyle/>
                    <a:p>
                      <a:pPr algn="ctr"/>
                      <a:r>
                        <a:rPr lang="en-US" b="1" dirty="0">
                          <a:latin typeface="+mn-lt"/>
                        </a:rPr>
                        <a:t>6</a:t>
                      </a:r>
                    </a:p>
                  </a:txBody>
                  <a:tcPr anchor="ctr"/>
                </a:tc>
                <a:tc>
                  <a:txBody>
                    <a:bodyPr/>
                    <a:lstStyle/>
                    <a:p>
                      <a:pPr algn="ctr"/>
                      <a:r>
                        <a:rPr lang="en-US" b="1" dirty="0">
                          <a:latin typeface="+mn-lt"/>
                        </a:rPr>
                        <a:t>20</a:t>
                      </a:r>
                    </a:p>
                  </a:txBody>
                  <a:tcPr anchor="ctr"/>
                </a:tc>
                <a:tc>
                  <a:txBody>
                    <a:bodyPr/>
                    <a:lstStyle/>
                    <a:p>
                      <a:pPr algn="ctr"/>
                      <a:r>
                        <a:rPr lang="en-US" b="1" dirty="0">
                          <a:latin typeface="+mn-lt"/>
                        </a:rPr>
                        <a:t>25</a:t>
                      </a:r>
                    </a:p>
                  </a:txBody>
                  <a:tcPr anchor="ctr"/>
                </a:tc>
                <a:extLst>
                  <a:ext uri="{0D108BD9-81ED-4DB2-BD59-A6C34878D82A}">
                    <a16:rowId xmlns="" xmlns:a16="http://schemas.microsoft.com/office/drawing/2014/main" val="1716677211"/>
                  </a:ext>
                </a:extLst>
              </a:tr>
              <a:tr h="640611">
                <a:tc>
                  <a:txBody>
                    <a:bodyPr/>
                    <a:lstStyle/>
                    <a:p>
                      <a:pPr marL="0" algn="ctr" defTabSz="914400" rtl="0" eaLnBrk="1" latinLnBrk="0" hangingPunct="1"/>
                      <a:r>
                        <a:rPr lang="en-US" sz="1600" b="1" kern="1200" dirty="0">
                          <a:solidFill>
                            <a:schemeClr val="tx1"/>
                          </a:solidFill>
                          <a:latin typeface="Century Gothic" panose="020B0502020202090204" pitchFamily="34" charset="0"/>
                          <a:ea typeface="+mn-ea"/>
                          <a:cs typeface="+mn-cs"/>
                        </a:rPr>
                        <a:t>not satisfied </a:t>
                      </a:r>
                    </a:p>
                  </a:txBody>
                  <a:tcPr anchor="ctr"/>
                </a:tc>
                <a:tc>
                  <a:txBody>
                    <a:bodyPr/>
                    <a:lstStyle/>
                    <a:p>
                      <a:pPr algn="ctr"/>
                      <a:r>
                        <a:rPr lang="en-US" b="1" dirty="0">
                          <a:latin typeface="+mn-lt"/>
                        </a:rPr>
                        <a:t>12</a:t>
                      </a:r>
                    </a:p>
                  </a:txBody>
                  <a:tcPr anchor="ctr"/>
                </a:tc>
                <a:tc>
                  <a:txBody>
                    <a:bodyPr/>
                    <a:lstStyle/>
                    <a:p>
                      <a:pPr algn="ctr"/>
                      <a:r>
                        <a:rPr lang="en-US" b="1" dirty="0">
                          <a:latin typeface="+mn-lt"/>
                        </a:rPr>
                        <a:t>2</a:t>
                      </a:r>
                    </a:p>
                  </a:txBody>
                  <a:tcPr anchor="ctr"/>
                </a:tc>
                <a:tc>
                  <a:txBody>
                    <a:bodyPr/>
                    <a:lstStyle/>
                    <a:p>
                      <a:pPr algn="ctr"/>
                      <a:r>
                        <a:rPr lang="en-US" b="1" dirty="0">
                          <a:latin typeface="+mn-lt"/>
                        </a:rPr>
                        <a:t>8</a:t>
                      </a:r>
                    </a:p>
                  </a:txBody>
                  <a:tcPr anchor="ctr"/>
                </a:tc>
                <a:tc>
                  <a:txBody>
                    <a:bodyPr/>
                    <a:lstStyle/>
                    <a:p>
                      <a:pPr algn="ctr"/>
                      <a:r>
                        <a:rPr lang="en-US" b="1" dirty="0">
                          <a:latin typeface="+mn-lt"/>
                        </a:rPr>
                        <a:t>12</a:t>
                      </a:r>
                    </a:p>
                  </a:txBody>
                  <a:tcPr anchor="ctr"/>
                </a:tc>
                <a:extLst>
                  <a:ext uri="{0D108BD9-81ED-4DB2-BD59-A6C34878D82A}">
                    <a16:rowId xmlns="" xmlns:a16="http://schemas.microsoft.com/office/drawing/2014/main" val="3992539259"/>
                  </a:ext>
                </a:extLst>
              </a:tr>
              <a:tr h="371148">
                <a:tc>
                  <a:txBody>
                    <a:bodyPr/>
                    <a:lstStyle/>
                    <a:p>
                      <a:pPr marL="0" algn="ctr" defTabSz="914400" rtl="0" eaLnBrk="1" latinLnBrk="0" hangingPunct="1"/>
                      <a:r>
                        <a:rPr lang="en-US" sz="1600" b="1" kern="1200" dirty="0">
                          <a:solidFill>
                            <a:schemeClr val="tx1"/>
                          </a:solidFill>
                          <a:latin typeface="Century Gothic" panose="020B0502020202090204" pitchFamily="34" charset="0"/>
                          <a:ea typeface="+mn-ea"/>
                          <a:cs typeface="+mn-cs"/>
                        </a:rPr>
                        <a:t>no opinion </a:t>
                      </a:r>
                    </a:p>
                  </a:txBody>
                  <a:tcPr anchor="ctr"/>
                </a:tc>
                <a:tc>
                  <a:txBody>
                    <a:bodyPr/>
                    <a:lstStyle/>
                    <a:p>
                      <a:pPr algn="ctr"/>
                      <a:r>
                        <a:rPr lang="en-US" b="1" dirty="0">
                          <a:latin typeface="+mn-lt"/>
                        </a:rPr>
                        <a:t>3</a:t>
                      </a:r>
                    </a:p>
                  </a:txBody>
                  <a:tcPr anchor="ctr"/>
                </a:tc>
                <a:tc>
                  <a:txBody>
                    <a:bodyPr/>
                    <a:lstStyle/>
                    <a:p>
                      <a:pPr algn="ctr"/>
                      <a:r>
                        <a:rPr lang="en-US" b="1" dirty="0">
                          <a:latin typeface="+mn-lt"/>
                        </a:rPr>
                        <a:t>3</a:t>
                      </a:r>
                    </a:p>
                  </a:txBody>
                  <a:tcPr anchor="ctr"/>
                </a:tc>
                <a:tc>
                  <a:txBody>
                    <a:bodyPr/>
                    <a:lstStyle/>
                    <a:p>
                      <a:pPr algn="ctr"/>
                      <a:r>
                        <a:rPr lang="en-US" b="1" dirty="0">
                          <a:latin typeface="+mn-lt"/>
                        </a:rPr>
                        <a:t>2</a:t>
                      </a:r>
                    </a:p>
                  </a:txBody>
                  <a:tcPr anchor="ctr"/>
                </a:tc>
                <a:tc>
                  <a:txBody>
                    <a:bodyPr/>
                    <a:lstStyle/>
                    <a:p>
                      <a:pPr algn="ctr"/>
                      <a:r>
                        <a:rPr lang="en-US" b="1" dirty="0">
                          <a:latin typeface="+mn-lt"/>
                        </a:rPr>
                        <a:t>1</a:t>
                      </a:r>
                    </a:p>
                  </a:txBody>
                  <a:tcPr anchor="ctr"/>
                </a:tc>
                <a:extLst>
                  <a:ext uri="{0D108BD9-81ED-4DB2-BD59-A6C34878D82A}">
                    <a16:rowId xmlns="" xmlns:a16="http://schemas.microsoft.com/office/drawing/2014/main" val="1387066611"/>
                  </a:ext>
                </a:extLst>
              </a:tr>
            </a:tbl>
          </a:graphicData>
        </a:graphic>
      </p:graphicFrame>
      <p:sp>
        <p:nvSpPr>
          <p:cNvPr id="3" name="TextBox 2"/>
          <p:cNvSpPr txBox="1"/>
          <p:nvPr/>
        </p:nvSpPr>
        <p:spPr>
          <a:xfrm>
            <a:off x="5837129" y="1240571"/>
            <a:ext cx="6354871" cy="5078313"/>
          </a:xfrm>
          <a:prstGeom prst="rect">
            <a:avLst/>
          </a:prstGeom>
          <a:noFill/>
          <a:ln w="38100">
            <a:solidFill>
              <a:schemeClr val="accent1">
                <a:lumMod val="50000"/>
              </a:schemeClr>
            </a:solidFill>
          </a:ln>
        </p:spPr>
        <p:txBody>
          <a:bodyPr wrap="square" rtlCol="0">
            <a:spAutoFit/>
          </a:bodyPr>
          <a:lstStyle/>
          <a:p>
            <a:pPr lvl="0"/>
            <a:r>
              <a:rPr lang="en-US" dirty="0">
                <a:solidFill>
                  <a:prstClr val="black"/>
                </a:solidFill>
                <a:latin typeface="Century Gothic" panose="020B0502020202090204" pitchFamily="34" charset="0"/>
              </a:rPr>
              <a:t>1- A small minority of the clients had no opinion about the services provided by both companies.(….)</a:t>
            </a:r>
          </a:p>
          <a:p>
            <a:pPr lvl="0"/>
            <a:endParaRPr lang="en-US" dirty="0">
              <a:solidFill>
                <a:prstClr val="black"/>
              </a:solidFill>
              <a:latin typeface="Century Gothic" panose="020B0502020202090204" pitchFamily="34" charset="0"/>
            </a:endParaRPr>
          </a:p>
          <a:p>
            <a:pPr lvl="0"/>
            <a:r>
              <a:rPr lang="en-US" dirty="0">
                <a:solidFill>
                  <a:prstClr val="black"/>
                </a:solidFill>
                <a:latin typeface="Century Gothic" panose="020B0502020202090204" pitchFamily="34" charset="0"/>
              </a:rPr>
              <a:t>2-  The majority of the clients were very satisfied or satisfied with the provided services by both companies.(....)</a:t>
            </a:r>
          </a:p>
          <a:p>
            <a:pPr lvl="0"/>
            <a:endParaRPr lang="en-US" dirty="0">
              <a:solidFill>
                <a:prstClr val="black"/>
              </a:solidFill>
              <a:latin typeface="Century Gothic" panose="020B0502020202090204" pitchFamily="34" charset="0"/>
            </a:endParaRPr>
          </a:p>
          <a:p>
            <a:pPr lvl="0"/>
            <a:r>
              <a:rPr lang="en-US" dirty="0">
                <a:solidFill>
                  <a:prstClr val="black"/>
                </a:solidFill>
                <a:latin typeface="Century Gothic" panose="020B0502020202090204" pitchFamily="34" charset="0"/>
              </a:rPr>
              <a:t>3- Twelve percent of the clients weren't satisfied with the services provided by Company 1.(….)</a:t>
            </a:r>
          </a:p>
          <a:p>
            <a:pPr lvl="0"/>
            <a:endParaRPr lang="en-US" dirty="0">
              <a:solidFill>
                <a:prstClr val="black"/>
              </a:solidFill>
              <a:latin typeface="Century Gothic" panose="020B0502020202090204" pitchFamily="34" charset="0"/>
            </a:endParaRPr>
          </a:p>
          <a:p>
            <a:pPr lvl="0"/>
            <a:r>
              <a:rPr lang="en-US" dirty="0">
                <a:solidFill>
                  <a:prstClr val="black"/>
                </a:solidFill>
                <a:latin typeface="Century Gothic" panose="020B0502020202090204" pitchFamily="34" charset="0"/>
              </a:rPr>
              <a:t>4- Just under a quarter of the clients were very satisfied with the services provided by Company 2.(….)</a:t>
            </a:r>
          </a:p>
          <a:p>
            <a:pPr lvl="0"/>
            <a:endParaRPr lang="en-US" dirty="0">
              <a:solidFill>
                <a:prstClr val="black"/>
              </a:solidFill>
              <a:latin typeface="Century Gothic" panose="020B0502020202090204" pitchFamily="34" charset="0"/>
            </a:endParaRPr>
          </a:p>
          <a:p>
            <a:pPr lvl="0"/>
            <a:r>
              <a:rPr lang="en-US" dirty="0">
                <a:solidFill>
                  <a:prstClr val="black"/>
                </a:solidFill>
                <a:latin typeface="Century Gothic" panose="020B0502020202090204" pitchFamily="34" charset="0"/>
              </a:rPr>
              <a:t>5- Just over half of the clients were satisfied with the services provided by Company 2.(….)</a:t>
            </a:r>
          </a:p>
          <a:p>
            <a:pPr lvl="0"/>
            <a:endParaRPr lang="en-US" dirty="0">
              <a:solidFill>
                <a:prstClr val="black"/>
              </a:solidFill>
              <a:latin typeface="Century Gothic" panose="020B0502020202090204" pitchFamily="34" charset="0"/>
            </a:endParaRPr>
          </a:p>
          <a:p>
            <a:pPr lvl="0"/>
            <a:r>
              <a:rPr lang="en-US" dirty="0">
                <a:solidFill>
                  <a:prstClr val="black"/>
                </a:solidFill>
                <a:latin typeface="Century Gothic" panose="020B0502020202090204" pitchFamily="34" charset="0"/>
              </a:rPr>
              <a:t>6- Six percent of the clients were quite satisfied with the services provided by Company 1.(….)</a:t>
            </a:r>
          </a:p>
        </p:txBody>
      </p:sp>
      <p:sp>
        <p:nvSpPr>
          <p:cNvPr id="2" name="Footer Placeholder 1"/>
          <p:cNvSpPr>
            <a:spLocks noGrp="1"/>
          </p:cNvSpPr>
          <p:nvPr>
            <p:ph type="ftr" sz="quarter" idx="11"/>
          </p:nvPr>
        </p:nvSpPr>
        <p:spPr>
          <a:xfrm>
            <a:off x="1324319" y="6492875"/>
            <a:ext cx="4825628" cy="365125"/>
          </a:xfrm>
        </p:spPr>
        <p:txBody>
          <a:bodyPr/>
          <a:lstStyle/>
          <a:p>
            <a:r>
              <a:rPr lang="en-US" b="1" dirty="0">
                <a:solidFill>
                  <a:schemeClr val="tx1"/>
                </a:solidFill>
              </a:rPr>
              <a:t>Eng. 201 - Unit 5 – Advertising - Lesson 4- Study and Writing Skills </a:t>
            </a:r>
          </a:p>
        </p:txBody>
      </p:sp>
    </p:spTree>
    <p:extLst>
      <p:ext uri="{BB962C8B-B14F-4D97-AF65-F5344CB8AC3E}">
        <p14:creationId xmlns:p14="http://schemas.microsoft.com/office/powerpoint/2010/main" val="36041148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689548" y="472213"/>
            <a:ext cx="3350233" cy="531025"/>
          </a:xfrm>
          <a:prstGeom prst="rect">
            <a:avLst/>
          </a:prstGeom>
          <a:solidFill>
            <a:schemeClr val="bg1">
              <a:lumMod val="9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en-US" sz="2400" b="1" dirty="0">
                <a:solidFill>
                  <a:srgbClr val="C00000"/>
                </a:solidFill>
                <a:latin typeface="Century Gothic" panose="020B0502020202090204" pitchFamily="34" charset="0"/>
              </a:rPr>
              <a:t>Check your answers</a:t>
            </a:r>
          </a:p>
        </p:txBody>
      </p:sp>
      <p:sp>
        <p:nvSpPr>
          <p:cNvPr id="3" name="TextBox 2"/>
          <p:cNvSpPr txBox="1"/>
          <p:nvPr/>
        </p:nvSpPr>
        <p:spPr>
          <a:xfrm>
            <a:off x="689549" y="1087189"/>
            <a:ext cx="10987790" cy="5355312"/>
          </a:xfrm>
          <a:prstGeom prst="rect">
            <a:avLst/>
          </a:prstGeom>
          <a:noFill/>
          <a:ln w="38100">
            <a:solidFill>
              <a:schemeClr val="accent1">
                <a:lumMod val="50000"/>
              </a:schemeClr>
            </a:solidFill>
          </a:ln>
        </p:spPr>
        <p:txBody>
          <a:bodyPr wrap="square" rtlCol="0">
            <a:spAutoFit/>
          </a:bodyPr>
          <a:lstStyle/>
          <a:p>
            <a:endParaRPr lang="en-US" b="1" dirty="0"/>
          </a:p>
          <a:p>
            <a:pPr>
              <a:lnSpc>
                <a:spcPct val="200000"/>
              </a:lnSpc>
            </a:pPr>
            <a:r>
              <a:rPr lang="en-US" b="1" dirty="0">
                <a:latin typeface="Century Gothic" panose="020B0502020202090204" pitchFamily="34" charset="0"/>
              </a:rPr>
              <a:t>1- A small minority of the clients had no opinion about the services provided by both companies. ( </a:t>
            </a:r>
            <a:r>
              <a:rPr lang="en-US" b="1" dirty="0">
                <a:solidFill>
                  <a:srgbClr val="FF0000"/>
                </a:solidFill>
                <a:latin typeface="Century Gothic" panose="020B0502020202090204" pitchFamily="34" charset="0"/>
              </a:rPr>
              <a:t>T </a:t>
            </a:r>
            <a:r>
              <a:rPr lang="en-US" b="1" dirty="0">
                <a:latin typeface="Century Gothic" panose="020B0502020202090204" pitchFamily="34" charset="0"/>
              </a:rPr>
              <a:t>)</a:t>
            </a:r>
          </a:p>
          <a:p>
            <a:pPr>
              <a:lnSpc>
                <a:spcPct val="200000"/>
              </a:lnSpc>
            </a:pPr>
            <a:r>
              <a:rPr lang="en-US" b="1" dirty="0">
                <a:latin typeface="Century Gothic" panose="020B0502020202090204" pitchFamily="34" charset="0"/>
              </a:rPr>
              <a:t>2-  The majority of the clients were very satisfied or satisfied with the provided services by both companies. ( </a:t>
            </a:r>
            <a:r>
              <a:rPr lang="en-US" b="1" dirty="0">
                <a:solidFill>
                  <a:srgbClr val="FF0000"/>
                </a:solidFill>
                <a:latin typeface="Century Gothic" panose="020B0502020202090204" pitchFamily="34" charset="0"/>
              </a:rPr>
              <a:t>T </a:t>
            </a:r>
            <a:r>
              <a:rPr lang="en-US" b="1" dirty="0">
                <a:latin typeface="Century Gothic" panose="020B0502020202090204" pitchFamily="34" charset="0"/>
              </a:rPr>
              <a:t>)</a:t>
            </a:r>
          </a:p>
          <a:p>
            <a:pPr>
              <a:lnSpc>
                <a:spcPct val="200000"/>
              </a:lnSpc>
            </a:pPr>
            <a:r>
              <a:rPr lang="en-US" b="1" dirty="0">
                <a:latin typeface="Century Gothic" panose="020B0502020202090204" pitchFamily="34" charset="0"/>
              </a:rPr>
              <a:t>3- Twelve percent of the clients weren't satisfied with the services provided by Company 1. ( </a:t>
            </a:r>
            <a:r>
              <a:rPr lang="en-US" b="1" dirty="0">
                <a:solidFill>
                  <a:srgbClr val="FF0000"/>
                </a:solidFill>
                <a:latin typeface="Century Gothic" panose="020B0502020202090204" pitchFamily="34" charset="0"/>
              </a:rPr>
              <a:t>F</a:t>
            </a:r>
            <a:r>
              <a:rPr lang="en-US" b="1" dirty="0">
                <a:latin typeface="Century Gothic" panose="020B0502020202090204" pitchFamily="34" charset="0"/>
              </a:rPr>
              <a:t> )</a:t>
            </a:r>
          </a:p>
          <a:p>
            <a:pPr>
              <a:lnSpc>
                <a:spcPct val="200000"/>
              </a:lnSpc>
            </a:pPr>
            <a:r>
              <a:rPr lang="en-US" b="1" dirty="0">
                <a:latin typeface="Century Gothic" panose="020B0502020202090204" pitchFamily="34" charset="0"/>
              </a:rPr>
              <a:t>4- Just under a quarter of the clients were very satisfied with the services provided by Company 2. ( </a:t>
            </a:r>
            <a:r>
              <a:rPr lang="en-US" b="1" dirty="0">
                <a:solidFill>
                  <a:srgbClr val="FF0000"/>
                </a:solidFill>
                <a:latin typeface="Century Gothic" panose="020B0502020202090204" pitchFamily="34" charset="0"/>
              </a:rPr>
              <a:t>F</a:t>
            </a:r>
            <a:r>
              <a:rPr lang="en-US" b="1" dirty="0">
                <a:latin typeface="Century Gothic" panose="020B0502020202090204" pitchFamily="34" charset="0"/>
              </a:rPr>
              <a:t> )</a:t>
            </a:r>
          </a:p>
          <a:p>
            <a:pPr>
              <a:lnSpc>
                <a:spcPct val="200000"/>
              </a:lnSpc>
            </a:pPr>
            <a:r>
              <a:rPr lang="en-US" b="1" dirty="0">
                <a:latin typeface="Century Gothic" panose="020B0502020202090204" pitchFamily="34" charset="0"/>
              </a:rPr>
              <a:t>5- Just over half of the clients were satisfied with the services provided by Company 2. ( </a:t>
            </a:r>
            <a:r>
              <a:rPr lang="en-US" b="1" dirty="0">
                <a:solidFill>
                  <a:srgbClr val="FF0000"/>
                </a:solidFill>
                <a:latin typeface="Century Gothic" panose="020B0502020202090204" pitchFamily="34" charset="0"/>
              </a:rPr>
              <a:t>T</a:t>
            </a:r>
            <a:r>
              <a:rPr lang="en-US" b="1" dirty="0">
                <a:latin typeface="Century Gothic" panose="020B0502020202090204" pitchFamily="34" charset="0"/>
              </a:rPr>
              <a:t> )</a:t>
            </a:r>
          </a:p>
          <a:p>
            <a:pPr>
              <a:lnSpc>
                <a:spcPct val="200000"/>
              </a:lnSpc>
            </a:pPr>
            <a:r>
              <a:rPr lang="en-US" b="1" dirty="0">
                <a:latin typeface="Century Gothic" panose="020B0502020202090204" pitchFamily="34" charset="0"/>
              </a:rPr>
              <a:t>6- Six percent of the clients were quite satisfied with the services provided by Company 1. ( </a:t>
            </a:r>
            <a:r>
              <a:rPr lang="en-US" b="1" dirty="0">
                <a:solidFill>
                  <a:srgbClr val="FF0000"/>
                </a:solidFill>
                <a:latin typeface="Century Gothic" panose="020B0502020202090204" pitchFamily="34" charset="0"/>
              </a:rPr>
              <a:t>T</a:t>
            </a:r>
            <a:r>
              <a:rPr lang="en-US" b="1" dirty="0">
                <a:latin typeface="Century Gothic" panose="020B0502020202090204" pitchFamily="34" charset="0"/>
              </a:rPr>
              <a:t> </a:t>
            </a:r>
            <a:r>
              <a:rPr lang="en-US" b="1" dirty="0" smtClean="0">
                <a:latin typeface="Century Gothic" panose="020B0502020202090204" pitchFamily="34" charset="0"/>
              </a:rPr>
              <a:t>)</a:t>
            </a:r>
            <a:endParaRPr lang="en-US" b="1" dirty="0">
              <a:latin typeface="Century Gothic" panose="020B0502020202090204" pitchFamily="34" charset="0"/>
            </a:endParaRPr>
          </a:p>
        </p:txBody>
      </p:sp>
      <p:sp>
        <p:nvSpPr>
          <p:cNvPr id="2" name="Footer Placeholder 1"/>
          <p:cNvSpPr>
            <a:spLocks noGrp="1"/>
          </p:cNvSpPr>
          <p:nvPr>
            <p:ph type="ftr" sz="quarter" idx="11"/>
          </p:nvPr>
        </p:nvSpPr>
        <p:spPr>
          <a:xfrm>
            <a:off x="1216463" y="6492875"/>
            <a:ext cx="4696216" cy="365125"/>
          </a:xfrm>
        </p:spPr>
        <p:txBody>
          <a:bodyPr/>
          <a:lstStyle/>
          <a:p>
            <a:r>
              <a:rPr lang="en-US" b="1" dirty="0"/>
              <a:t>Eng. 201 - Unit 5 – Advertising - Lesson 4- Study and Writing Skills </a:t>
            </a:r>
          </a:p>
        </p:txBody>
      </p:sp>
    </p:spTree>
    <p:extLst>
      <p:ext uri="{BB962C8B-B14F-4D97-AF65-F5344CB8AC3E}">
        <p14:creationId xmlns:p14="http://schemas.microsoft.com/office/powerpoint/2010/main" val="33294692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5322</TotalTime>
  <Words>1825</Words>
  <Application>Microsoft Office PowerPoint</Application>
  <PresentationFormat>Widescreen</PresentationFormat>
  <Paragraphs>223</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Century Gothic</vt:lpstr>
      <vt:lpstr>Wingdings</vt:lpstr>
      <vt:lpstr>Office Theme</vt:lpstr>
      <vt:lpstr>Eng.201  New Language Leader Grade 11    First Semester                                              Unit 4 Advertising Lesson 5: Study and Writing Skills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Admin</cp:lastModifiedBy>
  <cp:revision>629</cp:revision>
  <dcterms:created xsi:type="dcterms:W3CDTF">2020-03-04T10:47:58Z</dcterms:created>
  <dcterms:modified xsi:type="dcterms:W3CDTF">2020-11-30T07:52:03Z</dcterms:modified>
</cp:coreProperties>
</file>