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73" r:id="rId9"/>
    <p:sldId id="274" r:id="rId10"/>
    <p:sldId id="275" r:id="rId11"/>
    <p:sldId id="276"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
        <p:nvSpPr>
          <p:cNvPr id="7" name="TextBox 6">
            <a:extLst>
              <a:ext uri="{FF2B5EF4-FFF2-40B4-BE49-F238E27FC236}">
                <a16:creationId xmlns:a16="http://schemas.microsoft.com/office/drawing/2014/main" xmlns="" id="{1C597E4E-8C5C-4AA1-9716-197B00329E25}"/>
              </a:ext>
            </a:extLst>
          </p:cNvPr>
          <p:cNvSpPr txBox="1"/>
          <p:nvPr userDrawn="1"/>
        </p:nvSpPr>
        <p:spPr>
          <a:xfrm>
            <a:off x="176681" y="90766"/>
            <a:ext cx="4503602" cy="369332"/>
          </a:xfrm>
          <a:prstGeom prst="rect">
            <a:avLst/>
          </a:prstGeom>
          <a:noFill/>
        </p:spPr>
        <p:txBody>
          <a:bodyPr wrap="square" rtlCol="0">
            <a:spAutoFit/>
          </a:bodyPr>
          <a:lstStyle/>
          <a:p>
            <a:r>
              <a:rPr lang="en-GB" dirty="0">
                <a:effectLst>
                  <a:outerShdw blurRad="38100" dist="38100" dir="2700000" algn="tl">
                    <a:srgbClr val="000000">
                      <a:alpha val="43137"/>
                    </a:srgbClr>
                  </a:outerShdw>
                </a:effectLst>
                <a:latin typeface="Century Gothic" panose="020B0502020202020204" pitchFamily="34" charset="0"/>
                <a:cs typeface="Sultan bold" pitchFamily="2" charset="-78"/>
              </a:rPr>
              <a:t>ENG 201/ New Language Leader</a:t>
            </a:r>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12/21/2020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3.wdp"/></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3345" y="1799222"/>
            <a:ext cx="9618073" cy="4318090"/>
          </a:xfrm>
          <a:noFill/>
          <a:ln>
            <a:noFill/>
          </a:ln>
        </p:spPr>
        <p:style>
          <a:lnRef idx="1">
            <a:schemeClr val="accent4"/>
          </a:lnRef>
          <a:fillRef idx="2">
            <a:schemeClr val="accent4"/>
          </a:fillRef>
          <a:effectRef idx="1">
            <a:schemeClr val="accent4"/>
          </a:effectRef>
          <a:fontRef idx="minor">
            <a:schemeClr val="dk1"/>
          </a:fontRef>
        </p:style>
        <p:txBody>
          <a:bodyPr anchor="ctr">
            <a:noAutofit/>
          </a:bodyPr>
          <a:lstStyle/>
          <a:p>
            <a:r>
              <a:rPr lang="en-US" sz="4000" b="1" dirty="0">
                <a:solidFill>
                  <a:srgbClr val="C00000"/>
                </a:solidFill>
                <a:latin typeface="Century Gothic" panose="020B0502020202090204" pitchFamily="34" charset="0"/>
              </a:rPr>
              <a:t>Eng.201</a:t>
            </a:r>
            <a:r>
              <a:rPr lang="en-US" sz="4000" b="1" dirty="0">
                <a:latin typeface="Century Gothic" panose="020B0502020202090204" pitchFamily="34" charset="0"/>
              </a:rPr>
              <a:t/>
            </a:r>
            <a:br>
              <a:rPr lang="en-US" sz="4000" b="1" dirty="0">
                <a:latin typeface="Century Gothic" panose="020B0502020202090204" pitchFamily="34" charset="0"/>
              </a:rPr>
            </a:br>
            <a:r>
              <a:rPr lang="en-US" sz="4000" b="1" dirty="0">
                <a:latin typeface="Century Gothic" panose="020B0502020202090204" pitchFamily="34" charset="0"/>
              </a:rPr>
              <a:t> </a:t>
            </a:r>
            <a:r>
              <a:rPr lang="en-US" sz="4000" b="1" dirty="0">
                <a:solidFill>
                  <a:schemeClr val="accent5">
                    <a:lumMod val="50000"/>
                  </a:schemeClr>
                </a:solidFill>
                <a:latin typeface="Century Gothic" panose="020B0502020202090204" pitchFamily="34" charset="0"/>
              </a:rPr>
              <a:t>New Language Leader</a:t>
            </a:r>
            <a:r>
              <a:rPr lang="en-US" sz="3600" b="1" dirty="0">
                <a:latin typeface="Century Gothic" panose="020B0502020202090204" pitchFamily="34" charset="0"/>
              </a:rPr>
              <a:t/>
            </a:r>
            <a:br>
              <a:rPr lang="en-US" sz="3600" b="1" dirty="0">
                <a:latin typeface="Century Gothic" panose="020B0502020202090204" pitchFamily="34" charset="0"/>
              </a:rPr>
            </a:br>
            <a:r>
              <a:rPr lang="en-US" sz="3600" b="1" dirty="0">
                <a:solidFill>
                  <a:srgbClr val="C00000"/>
                </a:solidFill>
                <a:latin typeface="Century Gothic" panose="020B0502020202090204" pitchFamily="34" charset="0"/>
              </a:rPr>
              <a:t>Grade 11   </a:t>
            </a:r>
            <a:br>
              <a:rPr lang="en-US" sz="3600" b="1" dirty="0">
                <a:solidFill>
                  <a:srgbClr val="C00000"/>
                </a:solidFill>
                <a:latin typeface="Century Gothic" panose="020B0502020202090204" pitchFamily="34" charset="0"/>
              </a:rPr>
            </a:br>
            <a:r>
              <a:rPr lang="en-US" sz="3600" b="1" dirty="0">
                <a:solidFill>
                  <a:schemeClr val="accent5">
                    <a:lumMod val="50000"/>
                  </a:schemeClr>
                </a:solidFill>
                <a:latin typeface="Century Gothic" panose="020B0502020202090204" pitchFamily="34" charset="0"/>
              </a:rPr>
              <a:t>First Semester                                          </a:t>
            </a:r>
            <a:r>
              <a:rPr lang="en-US" sz="3600" b="1" dirty="0">
                <a:solidFill>
                  <a:srgbClr val="C00000"/>
                </a:solidFill>
                <a:latin typeface="Century Gothic" panose="020B0502020202090204" pitchFamily="34" charset="0"/>
              </a:rPr>
              <a:t/>
            </a:r>
            <a:br>
              <a:rPr lang="en-US" sz="3600" b="1" dirty="0">
                <a:solidFill>
                  <a:srgbClr val="C00000"/>
                </a:solidFill>
                <a:latin typeface="Century Gothic" panose="020B0502020202090204" pitchFamily="34" charset="0"/>
              </a:rPr>
            </a:br>
            <a:r>
              <a:rPr lang="en-US" sz="3600" b="1" dirty="0">
                <a:solidFill>
                  <a:srgbClr val="C00000"/>
                </a:solidFill>
                <a:latin typeface="Century Gothic" panose="020B0502020202090204" pitchFamily="34" charset="0"/>
              </a:rPr>
              <a:t>   </a:t>
            </a:r>
            <a:r>
              <a:rPr lang="en-GB" sz="3200" b="1" dirty="0">
                <a:solidFill>
                  <a:schemeClr val="accent5">
                    <a:lumMod val="50000"/>
                  </a:schemeClr>
                </a:solidFill>
                <a:latin typeface="Century Gothic" panose="020B0502020202090204" pitchFamily="34" charset="0"/>
              </a:rPr>
              <a:t>Unit 6</a:t>
            </a:r>
            <a:r>
              <a:rPr lang="fr-FR" sz="2800" b="1" dirty="0">
                <a:solidFill>
                  <a:schemeClr val="accent5">
                    <a:lumMod val="50000"/>
                  </a:schemeClr>
                </a:solidFill>
                <a:latin typeface="Century Gothic" panose="020B0502020202090204" pitchFamily="34" charset="0"/>
              </a:rPr>
              <a:t> </a:t>
            </a:r>
            <a:r>
              <a:rPr lang="fr-FR" sz="3200" b="1" dirty="0">
                <a:solidFill>
                  <a:schemeClr val="accent5">
                    <a:lumMod val="50000"/>
                  </a:schemeClr>
                </a:solidFill>
                <a:latin typeface="Century Gothic" panose="020B0502020202090204" pitchFamily="34" charset="0"/>
              </a:rPr>
              <a:t>– </a:t>
            </a:r>
            <a:r>
              <a:rPr lang="en-US" sz="3600" b="1" dirty="0">
                <a:solidFill>
                  <a:schemeClr val="accent5">
                    <a:lumMod val="50000"/>
                  </a:schemeClr>
                </a:solidFill>
                <a:latin typeface="Century Gothic" panose="020B0502020202090204" pitchFamily="34" charset="0"/>
              </a:rPr>
              <a:t> Education</a:t>
            </a:r>
            <a:r>
              <a:rPr lang="en-US" sz="3600" b="1" dirty="0">
                <a:solidFill>
                  <a:srgbClr val="C00000"/>
                </a:solidFill>
                <a:latin typeface="Century Gothic" panose="020B0502020202090204" pitchFamily="34" charset="0"/>
              </a:rPr>
              <a:t>  </a:t>
            </a:r>
            <a:r>
              <a:rPr lang="fr-FR" sz="3600" b="1" dirty="0">
                <a:solidFill>
                  <a:srgbClr val="C00000"/>
                </a:solidFill>
                <a:latin typeface="Century Gothic" panose="020B0502020202090204" pitchFamily="34" charset="0"/>
              </a:rPr>
              <a:t/>
            </a:r>
            <a:br>
              <a:rPr lang="fr-FR" sz="3600" b="1" dirty="0">
                <a:solidFill>
                  <a:srgbClr val="C00000"/>
                </a:solidFill>
                <a:latin typeface="Century Gothic" panose="020B0502020202090204" pitchFamily="34" charset="0"/>
              </a:rPr>
            </a:br>
            <a:r>
              <a:rPr lang="en-GB" sz="3200" b="1" dirty="0" smtClean="0">
                <a:solidFill>
                  <a:srgbClr val="C00000"/>
                </a:solidFill>
                <a:latin typeface="Century Gothic" panose="020B0502020202090204" pitchFamily="34" charset="0"/>
              </a:rPr>
              <a:t>6.2-</a:t>
            </a:r>
            <a:r>
              <a:rPr lang="fr-FR" sz="3200" b="1" dirty="0" smtClean="0">
                <a:solidFill>
                  <a:srgbClr val="C00000"/>
                </a:solidFill>
                <a:latin typeface="Century Gothic" panose="020B0502020202090204" pitchFamily="34" charset="0"/>
              </a:rPr>
              <a:t> </a:t>
            </a:r>
            <a:r>
              <a:rPr lang="en-US" sz="3600" b="1" dirty="0">
                <a:solidFill>
                  <a:srgbClr val="C00000"/>
                </a:solidFill>
                <a:latin typeface="Century Gothic" panose="020B0502020202090204" pitchFamily="34" charset="0"/>
              </a:rPr>
              <a:t>Montessori</a:t>
            </a:r>
            <a:r>
              <a:rPr lang="fr-FR" sz="3600" b="1" dirty="0">
                <a:solidFill>
                  <a:srgbClr val="C00000"/>
                </a:solidFill>
                <a:latin typeface="Century Gothic" panose="020B0502020202090204" pitchFamily="34" charset="0"/>
              </a:rPr>
              <a:t/>
            </a:r>
            <a:br>
              <a:rPr lang="fr-FR" sz="3600" b="1" dirty="0">
                <a:solidFill>
                  <a:srgbClr val="C00000"/>
                </a:solidFill>
                <a:latin typeface="Century Gothic" panose="020B0502020202090204" pitchFamily="34" charset="0"/>
              </a:rPr>
            </a:br>
            <a:r>
              <a:rPr lang="fr-FR" sz="3200" b="1" dirty="0">
                <a:solidFill>
                  <a:schemeClr val="accent5">
                    <a:lumMod val="50000"/>
                  </a:schemeClr>
                </a:solidFill>
                <a:latin typeface="Century Gothic" panose="020B0502020202090204" pitchFamily="34" charset="0"/>
              </a:rPr>
              <a:t>(</a:t>
            </a:r>
            <a:r>
              <a:rPr lang="en-US" sz="3200" b="1" dirty="0">
                <a:solidFill>
                  <a:schemeClr val="accent5">
                    <a:lumMod val="50000"/>
                  </a:schemeClr>
                </a:solidFill>
                <a:latin typeface="Century Gothic" panose="020B0502020202090204" pitchFamily="34" charset="0"/>
              </a:rPr>
              <a:t>pages</a:t>
            </a:r>
            <a:r>
              <a:rPr lang="fr-FR" sz="3200" b="1" dirty="0">
                <a:solidFill>
                  <a:schemeClr val="accent5">
                    <a:lumMod val="50000"/>
                  </a:schemeClr>
                </a:solidFill>
                <a:latin typeface="Century Gothic" panose="020B0502020202090204" pitchFamily="34" charset="0"/>
              </a:rPr>
              <a:t> 58-59)</a:t>
            </a:r>
            <a:endParaRPr lang="en-US" sz="3200" b="1" dirty="0">
              <a:solidFill>
                <a:schemeClr val="accent5">
                  <a:lumMod val="50000"/>
                </a:schemeClr>
              </a:solidFill>
              <a:latin typeface="Century Gothic" panose="020B0502020202090204" pitchFamily="34" charset="0"/>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642725" y="1413792"/>
            <a:ext cx="9427707" cy="400110"/>
          </a:xfrm>
          <a:prstGeom prst="rect">
            <a:avLst/>
          </a:prstGeom>
          <a:solidFill>
            <a:schemeClr val="accent4">
              <a:lumMod val="20000"/>
              <a:lumOff val="80000"/>
            </a:schemeClr>
          </a:solidFill>
          <a:scene3d>
            <a:camera prst="orthographicFront"/>
            <a:lightRig rig="threePt" dir="t"/>
          </a:scene3d>
          <a:sp3d>
            <a:bevelT prst="convex"/>
          </a:sp3d>
        </p:spPr>
        <p:txBody>
          <a:bodyPr wrap="square">
            <a:spAutoFit/>
          </a:bodyPr>
          <a:lstStyle/>
          <a:p>
            <a:r>
              <a:rPr lang="en-US" sz="2000" dirty="0">
                <a:solidFill>
                  <a:srgbClr val="000000"/>
                </a:solidFill>
                <a:latin typeface="Century Gothic" panose="020B0502020202020204" pitchFamily="34" charset="0"/>
              </a:rPr>
              <a:t>1. My new </a:t>
            </a:r>
            <a:r>
              <a:rPr lang="en-US" sz="2000" dirty="0" err="1" smtClean="0">
                <a:solidFill>
                  <a:srgbClr val="000000"/>
                </a:solidFill>
                <a:latin typeface="Century Gothic" panose="020B0502020202020204" pitchFamily="34" charset="0"/>
              </a:rPr>
              <a:t>neighbour</a:t>
            </a:r>
            <a:r>
              <a:rPr lang="en-US" sz="2000" dirty="0" smtClean="0">
                <a:solidFill>
                  <a:srgbClr val="000000"/>
                </a:solidFill>
                <a:latin typeface="Century Gothic" panose="020B0502020202020204" pitchFamily="34" charset="0"/>
              </a:rPr>
              <a:t> </a:t>
            </a:r>
            <a:r>
              <a:rPr lang="en-US" sz="2000" dirty="0">
                <a:solidFill>
                  <a:srgbClr val="000000"/>
                </a:solidFill>
                <a:latin typeface="Century Gothic" panose="020B0502020202020204" pitchFamily="34" charset="0"/>
              </a:rPr>
              <a:t>is curious. I met yesterday</a:t>
            </a:r>
            <a:endParaRPr lang="en-GB" sz="2000" dirty="0">
              <a:latin typeface="Century Gothic" panose="020B0502020202020204" pitchFamily="34" charset="0"/>
            </a:endParaRPr>
          </a:p>
        </p:txBody>
      </p:sp>
      <p:sp>
        <p:nvSpPr>
          <p:cNvPr id="17" name="Rectangle 16"/>
          <p:cNvSpPr/>
          <p:nvPr/>
        </p:nvSpPr>
        <p:spPr>
          <a:xfrm>
            <a:off x="619070" y="464679"/>
            <a:ext cx="9096824" cy="830997"/>
          </a:xfrm>
          <a:prstGeom prst="rect">
            <a:avLst/>
          </a:prstGeom>
          <a:solidFill>
            <a:schemeClr val="accent6">
              <a:lumMod val="20000"/>
              <a:lumOff val="80000"/>
            </a:schemeClr>
          </a:solidFill>
          <a:scene3d>
            <a:camera prst="orthographicFront"/>
            <a:lightRig rig="threePt" dir="t"/>
          </a:scene3d>
          <a:sp3d>
            <a:bevelT prst="convex"/>
          </a:sp3d>
        </p:spPr>
        <p:txBody>
          <a:bodyPr wrap="square">
            <a:spAutoFit/>
          </a:bodyPr>
          <a:lstStyle/>
          <a:p>
            <a:r>
              <a:rPr lang="en-US" sz="2400" b="1" dirty="0">
                <a:latin typeface="Century Gothic" panose="020B0502020202020204" pitchFamily="34" charset="0"/>
              </a:rPr>
              <a:t>Combine two sentences using defining relative clauses:</a:t>
            </a:r>
          </a:p>
          <a:p>
            <a:r>
              <a:rPr lang="en-US" sz="2400" b="1" dirty="0">
                <a:latin typeface="Century Gothic" panose="020B0502020202020204" pitchFamily="34" charset="0"/>
              </a:rPr>
              <a:t> (make necessary changes)</a:t>
            </a:r>
            <a:endParaRPr lang="en-GB" sz="2400" b="1" dirty="0">
              <a:latin typeface="Century Gothic" panose="020B0502020202020204" pitchFamily="34" charset="0"/>
            </a:endParaRPr>
          </a:p>
        </p:txBody>
      </p:sp>
      <p:sp>
        <p:nvSpPr>
          <p:cNvPr id="24" name="Rounded Rectangle 23"/>
          <p:cNvSpPr/>
          <p:nvPr/>
        </p:nvSpPr>
        <p:spPr>
          <a:xfrm>
            <a:off x="10399674" y="298418"/>
            <a:ext cx="1563548" cy="822037"/>
          </a:xfrm>
          <a:prstGeom prst="roundRect">
            <a:avLst/>
          </a:prstGeom>
          <a:solidFill>
            <a:schemeClr val="accent6">
              <a:lumMod val="20000"/>
              <a:lumOff val="80000"/>
            </a:schemeClr>
          </a:solidFill>
          <a:scene3d>
            <a:camera prst="orthographicFront"/>
            <a:lightRig rig="threePt" dir="t"/>
          </a:scene3d>
          <a:sp3d>
            <a:bevelT prst="convex"/>
          </a:sp3d>
        </p:spPr>
        <p:style>
          <a:lnRef idx="3">
            <a:schemeClr val="lt1"/>
          </a:lnRef>
          <a:fillRef idx="1">
            <a:schemeClr val="dk1"/>
          </a:fillRef>
          <a:effectRef idx="1">
            <a:schemeClr val="dk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Model answer</a:t>
            </a:r>
            <a:endParaRPr lang="en-GB" sz="2000" b="1" dirty="0">
              <a:solidFill>
                <a:schemeClr val="tx1"/>
              </a:solidFill>
              <a:latin typeface="Century Gothic" panose="020B0502020202020204" pitchFamily="34" charset="0"/>
            </a:endParaRPr>
          </a:p>
        </p:txBody>
      </p:sp>
      <p:sp>
        <p:nvSpPr>
          <p:cNvPr id="30" name="Rectangle 29"/>
          <p:cNvSpPr/>
          <p:nvPr/>
        </p:nvSpPr>
        <p:spPr>
          <a:xfrm>
            <a:off x="1845068" y="2050133"/>
            <a:ext cx="7515498" cy="400110"/>
          </a:xfrm>
          <a:prstGeom prst="rect">
            <a:avLst/>
          </a:prstGeom>
          <a:solidFill>
            <a:schemeClr val="accent1">
              <a:lumMod val="40000"/>
              <a:lumOff val="60000"/>
            </a:schemeClr>
          </a:solidFill>
          <a:scene3d>
            <a:camera prst="orthographicFront"/>
            <a:lightRig rig="threePt" dir="t"/>
          </a:scene3d>
          <a:sp3d>
            <a:bevelT prst="convex"/>
          </a:sp3d>
        </p:spPr>
        <p:txBody>
          <a:bodyPr wrap="square">
            <a:spAutoFit/>
          </a:bodyPr>
          <a:lstStyle/>
          <a:p>
            <a:r>
              <a:rPr lang="en-US" sz="2000" dirty="0">
                <a:latin typeface="Century Gothic" panose="020B0502020202020204" pitchFamily="34" charset="0"/>
              </a:rPr>
              <a:t>My new </a:t>
            </a:r>
            <a:r>
              <a:rPr lang="en-US" sz="2000" dirty="0" err="1" smtClean="0">
                <a:latin typeface="Century Gothic" panose="020B0502020202020204" pitchFamily="34" charset="0"/>
              </a:rPr>
              <a:t>neighbour</a:t>
            </a:r>
            <a:r>
              <a:rPr lang="en-US" sz="2000" dirty="0" smtClean="0">
                <a:latin typeface="Century Gothic" panose="020B0502020202020204" pitchFamily="34" charset="0"/>
              </a:rPr>
              <a:t> </a:t>
            </a:r>
            <a:r>
              <a:rPr lang="en-US" sz="2000" b="1" dirty="0">
                <a:solidFill>
                  <a:srgbClr val="FF0000"/>
                </a:solidFill>
                <a:latin typeface="Century Gothic" panose="020B0502020202020204" pitchFamily="34" charset="0"/>
              </a:rPr>
              <a:t>who (that)</a:t>
            </a:r>
            <a:r>
              <a:rPr lang="en-US" sz="2000" dirty="0">
                <a:latin typeface="Century Gothic" panose="020B0502020202020204" pitchFamily="34" charset="0"/>
              </a:rPr>
              <a:t> I met yesterday is curious  </a:t>
            </a:r>
          </a:p>
        </p:txBody>
      </p:sp>
      <p:sp>
        <p:nvSpPr>
          <p:cNvPr id="32" name="Rectangle 31"/>
          <p:cNvSpPr/>
          <p:nvPr/>
        </p:nvSpPr>
        <p:spPr>
          <a:xfrm>
            <a:off x="642725" y="2900955"/>
            <a:ext cx="9588507" cy="400110"/>
          </a:xfrm>
          <a:prstGeom prst="rect">
            <a:avLst/>
          </a:prstGeom>
          <a:solidFill>
            <a:schemeClr val="accent4">
              <a:lumMod val="20000"/>
              <a:lumOff val="80000"/>
            </a:schemeClr>
          </a:solidFill>
          <a:scene3d>
            <a:camera prst="orthographicFront"/>
            <a:lightRig rig="threePt" dir="t"/>
          </a:scene3d>
          <a:sp3d>
            <a:bevelT prst="convex"/>
          </a:sp3d>
        </p:spPr>
        <p:txBody>
          <a:bodyPr wrap="square">
            <a:spAutoFit/>
          </a:bodyPr>
          <a:lstStyle/>
          <a:p>
            <a:r>
              <a:rPr lang="en-US" sz="2000" dirty="0">
                <a:latin typeface="Century Gothic" panose="020B0502020202020204" pitchFamily="34" charset="0"/>
              </a:rPr>
              <a:t>2. This is the </a:t>
            </a:r>
            <a:r>
              <a:rPr lang="en-US" sz="2000" dirty="0" smtClean="0">
                <a:latin typeface="Century Gothic" panose="020B0502020202020204" pitchFamily="34" charset="0"/>
              </a:rPr>
              <a:t>university. </a:t>
            </a:r>
            <a:r>
              <a:rPr lang="en-US" sz="2000" dirty="0">
                <a:latin typeface="Century Gothic" panose="020B0502020202020204" pitchFamily="34" charset="0"/>
              </a:rPr>
              <a:t>I met my best friend</a:t>
            </a:r>
            <a:endParaRPr lang="en-GB" sz="2000" dirty="0">
              <a:latin typeface="Century Gothic" panose="020B0502020202020204" pitchFamily="34" charset="0"/>
            </a:endParaRPr>
          </a:p>
        </p:txBody>
      </p:sp>
      <p:sp>
        <p:nvSpPr>
          <p:cNvPr id="33" name="Rectangle 32"/>
          <p:cNvSpPr/>
          <p:nvPr/>
        </p:nvSpPr>
        <p:spPr>
          <a:xfrm>
            <a:off x="974400" y="3570273"/>
            <a:ext cx="8386165" cy="400110"/>
          </a:xfrm>
          <a:prstGeom prst="rect">
            <a:avLst/>
          </a:prstGeom>
          <a:solidFill>
            <a:schemeClr val="accent1">
              <a:lumMod val="40000"/>
              <a:lumOff val="60000"/>
            </a:schemeClr>
          </a:solidFill>
        </p:spPr>
        <p:txBody>
          <a:bodyPr wrap="square">
            <a:spAutoFit/>
          </a:bodyPr>
          <a:lstStyle/>
          <a:p>
            <a:endParaRPr lang="en-US" sz="2000" dirty="0">
              <a:latin typeface="Century Gothic" panose="020B0502020202020204" pitchFamily="34" charset="0"/>
            </a:endParaRPr>
          </a:p>
        </p:txBody>
      </p:sp>
      <p:sp>
        <p:nvSpPr>
          <p:cNvPr id="34" name="Rectangle 33"/>
          <p:cNvSpPr/>
          <p:nvPr/>
        </p:nvSpPr>
        <p:spPr>
          <a:xfrm>
            <a:off x="642725" y="4501343"/>
            <a:ext cx="9569257" cy="400110"/>
          </a:xfrm>
          <a:prstGeom prst="rect">
            <a:avLst/>
          </a:prstGeom>
          <a:solidFill>
            <a:schemeClr val="accent4">
              <a:lumMod val="20000"/>
              <a:lumOff val="80000"/>
            </a:schemeClr>
          </a:solidFill>
          <a:scene3d>
            <a:camera prst="orthographicFront"/>
            <a:lightRig rig="threePt" dir="t"/>
          </a:scene3d>
          <a:sp3d>
            <a:bevelT prst="convex"/>
          </a:sp3d>
        </p:spPr>
        <p:txBody>
          <a:bodyPr wrap="square">
            <a:spAutoFit/>
          </a:bodyPr>
          <a:lstStyle/>
          <a:p>
            <a:r>
              <a:rPr lang="en-US" sz="2000" dirty="0">
                <a:latin typeface="Century Gothic" panose="020B0502020202020204" pitchFamily="34" charset="0"/>
              </a:rPr>
              <a:t>3. I bought the handbag yesterday. You told me about.</a:t>
            </a:r>
            <a:endParaRPr lang="en-GB" sz="2000" dirty="0"/>
          </a:p>
        </p:txBody>
      </p:sp>
      <p:sp>
        <p:nvSpPr>
          <p:cNvPr id="38" name="Rectangle 37"/>
          <p:cNvSpPr/>
          <p:nvPr/>
        </p:nvSpPr>
        <p:spPr>
          <a:xfrm>
            <a:off x="842856" y="5209849"/>
            <a:ext cx="8386165" cy="400110"/>
          </a:xfrm>
          <a:prstGeom prst="rect">
            <a:avLst/>
          </a:prstGeom>
          <a:solidFill>
            <a:schemeClr val="accent1">
              <a:lumMod val="40000"/>
              <a:lumOff val="60000"/>
            </a:schemeClr>
          </a:solidFill>
        </p:spPr>
        <p:txBody>
          <a:bodyPr wrap="square">
            <a:spAutoFit/>
          </a:bodyPr>
          <a:lstStyle/>
          <a:p>
            <a:endParaRPr lang="en-US" sz="2000" b="1" dirty="0">
              <a:solidFill>
                <a:srgbClr val="FF0000"/>
              </a:solidFill>
              <a:latin typeface="Century Gothic" panose="020B0502020202020204" pitchFamily="34" charset="0"/>
            </a:endParaRPr>
          </a:p>
        </p:txBody>
      </p:sp>
      <p:sp>
        <p:nvSpPr>
          <p:cNvPr id="2" name="Rectangle 1"/>
          <p:cNvSpPr/>
          <p:nvPr/>
        </p:nvSpPr>
        <p:spPr>
          <a:xfrm>
            <a:off x="346528" y="2034855"/>
            <a:ext cx="1410964" cy="400110"/>
          </a:xfrm>
          <a:prstGeom prst="rect">
            <a:avLst/>
          </a:prstGeom>
        </p:spPr>
        <p:txBody>
          <a:bodyPr wrap="none">
            <a:spAutoFit/>
          </a:bodyPr>
          <a:lstStyle/>
          <a:p>
            <a:r>
              <a:rPr lang="en-US" sz="2000" b="1" dirty="0">
                <a:solidFill>
                  <a:schemeClr val="accent5">
                    <a:lumMod val="50000"/>
                  </a:schemeClr>
                </a:solidFill>
                <a:latin typeface="Century Gothic" panose="020B0502020202020204" pitchFamily="34" charset="0"/>
              </a:rPr>
              <a:t>Example :</a:t>
            </a:r>
            <a:endParaRPr lang="en-GB" sz="2000" dirty="0">
              <a:solidFill>
                <a:schemeClr val="accent5">
                  <a:lumMod val="50000"/>
                </a:schemeClr>
              </a:solidFill>
            </a:endParaRPr>
          </a:p>
        </p:txBody>
      </p:sp>
      <p:sp>
        <p:nvSpPr>
          <p:cNvPr id="14" name="Rectangle 13"/>
          <p:cNvSpPr/>
          <p:nvPr/>
        </p:nvSpPr>
        <p:spPr>
          <a:xfrm>
            <a:off x="974400" y="3570273"/>
            <a:ext cx="8386165" cy="400110"/>
          </a:xfrm>
          <a:prstGeom prst="rect">
            <a:avLst/>
          </a:prstGeom>
          <a:solidFill>
            <a:schemeClr val="accent1">
              <a:lumMod val="40000"/>
              <a:lumOff val="60000"/>
            </a:schemeClr>
          </a:solidFill>
          <a:scene3d>
            <a:camera prst="orthographicFront"/>
            <a:lightRig rig="threePt" dir="t"/>
          </a:scene3d>
          <a:sp3d>
            <a:bevelT prst="convex"/>
          </a:sp3d>
        </p:spPr>
        <p:txBody>
          <a:bodyPr wrap="square">
            <a:spAutoFit/>
          </a:bodyPr>
          <a:lstStyle/>
          <a:p>
            <a:r>
              <a:rPr lang="en-US" sz="2000" dirty="0">
                <a:latin typeface="Century Gothic" panose="020B0502020202020204" pitchFamily="34" charset="0"/>
              </a:rPr>
              <a:t>This is the university </a:t>
            </a:r>
            <a:r>
              <a:rPr lang="en-US" sz="2000" b="1" dirty="0">
                <a:solidFill>
                  <a:srgbClr val="FF0000"/>
                </a:solidFill>
                <a:latin typeface="Century Gothic" panose="020B0502020202020204" pitchFamily="34" charset="0"/>
              </a:rPr>
              <a:t>where</a:t>
            </a:r>
            <a:r>
              <a:rPr lang="en-US" sz="2000" dirty="0">
                <a:latin typeface="Century Gothic" panose="020B0502020202020204" pitchFamily="34" charset="0"/>
              </a:rPr>
              <a:t> I met my best friend.</a:t>
            </a:r>
          </a:p>
        </p:txBody>
      </p:sp>
      <p:sp>
        <p:nvSpPr>
          <p:cNvPr id="15" name="Rectangle 14"/>
          <p:cNvSpPr/>
          <p:nvPr/>
        </p:nvSpPr>
        <p:spPr>
          <a:xfrm>
            <a:off x="842856" y="5209849"/>
            <a:ext cx="8386165" cy="400110"/>
          </a:xfrm>
          <a:prstGeom prst="rect">
            <a:avLst/>
          </a:prstGeom>
          <a:solidFill>
            <a:schemeClr val="accent1">
              <a:lumMod val="40000"/>
              <a:lumOff val="60000"/>
            </a:schemeClr>
          </a:solidFill>
          <a:scene3d>
            <a:camera prst="orthographicFront"/>
            <a:lightRig rig="threePt" dir="t"/>
          </a:scene3d>
          <a:sp3d>
            <a:bevelT prst="convex"/>
          </a:sp3d>
        </p:spPr>
        <p:txBody>
          <a:bodyPr wrap="square">
            <a:spAutoFit/>
          </a:bodyPr>
          <a:lstStyle/>
          <a:p>
            <a:r>
              <a:rPr lang="en-US" sz="2000" dirty="0">
                <a:latin typeface="Century Gothic" panose="020B0502020202020204" pitchFamily="34" charset="0"/>
              </a:rPr>
              <a:t>I bought the handbag </a:t>
            </a:r>
            <a:r>
              <a:rPr lang="en-US" sz="2000" b="1" dirty="0">
                <a:solidFill>
                  <a:srgbClr val="FF0000"/>
                </a:solidFill>
                <a:latin typeface="Century Gothic" panose="020B0502020202020204" pitchFamily="34" charset="0"/>
              </a:rPr>
              <a:t>which (that) </a:t>
            </a:r>
            <a:r>
              <a:rPr lang="en-US" sz="2000" dirty="0">
                <a:latin typeface="Century Gothic" panose="020B0502020202020204" pitchFamily="34" charset="0"/>
              </a:rPr>
              <a:t>you( had) told me about. </a:t>
            </a:r>
          </a:p>
        </p:txBody>
      </p:sp>
      <p:sp>
        <p:nvSpPr>
          <p:cNvPr id="13" name="TextBox 12">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00562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4"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842856" y="1413792"/>
            <a:ext cx="9223563" cy="400110"/>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solidFill>
                  <a:srgbClr val="000000"/>
                </a:solidFill>
                <a:latin typeface="Century Gothic" panose="020B0502020202020204" pitchFamily="34" charset="0"/>
              </a:rPr>
              <a:t>1. I really hate people who </a:t>
            </a:r>
            <a:r>
              <a:rPr lang="en-US" sz="2000" dirty="0" smtClean="0">
                <a:solidFill>
                  <a:srgbClr val="000000"/>
                </a:solidFill>
                <a:latin typeface="Century Gothic" panose="020B0502020202020204" pitchFamily="34" charset="0"/>
              </a:rPr>
              <a:t>-------------------------.</a:t>
            </a:r>
            <a:endParaRPr lang="en-GB" sz="2000" dirty="0">
              <a:latin typeface="Century Gothic" panose="020B0502020202020204" pitchFamily="34" charset="0"/>
            </a:endParaRPr>
          </a:p>
        </p:txBody>
      </p:sp>
      <p:sp>
        <p:nvSpPr>
          <p:cNvPr id="17" name="Rectangle 16"/>
          <p:cNvSpPr/>
          <p:nvPr/>
        </p:nvSpPr>
        <p:spPr>
          <a:xfrm>
            <a:off x="842855" y="477398"/>
            <a:ext cx="9223563" cy="830997"/>
          </a:xfrm>
          <a:prstGeom prst="rect">
            <a:avLst/>
          </a:prstGeom>
          <a:solidFill>
            <a:schemeClr val="accent6">
              <a:lumMod val="20000"/>
              <a:lumOff val="80000"/>
            </a:schemeClr>
          </a:solidFill>
          <a:scene3d>
            <a:camera prst="orthographicFront"/>
            <a:lightRig rig="threePt" dir="t"/>
          </a:scene3d>
          <a:sp3d>
            <a:bevelT prst="relaxedInset"/>
          </a:sp3d>
        </p:spPr>
        <p:txBody>
          <a:bodyPr wrap="square">
            <a:spAutoFit/>
          </a:bodyPr>
          <a:lstStyle/>
          <a:p>
            <a:pPr algn="ctr"/>
            <a:r>
              <a:rPr lang="en-US" sz="2400" b="1" dirty="0">
                <a:latin typeface="Century Gothic" panose="020B0502020202020204" pitchFamily="34" charset="0"/>
              </a:rPr>
              <a:t>Complete the sentences, using the defining relative clause to express your opinion: </a:t>
            </a:r>
            <a:endParaRPr lang="en-GB" sz="2400" b="1" dirty="0">
              <a:latin typeface="Century Gothic" panose="020B0502020202020204" pitchFamily="34" charset="0"/>
            </a:endParaRPr>
          </a:p>
        </p:txBody>
      </p:sp>
      <p:sp>
        <p:nvSpPr>
          <p:cNvPr id="24" name="Rounded Rectangle 23"/>
          <p:cNvSpPr/>
          <p:nvPr/>
        </p:nvSpPr>
        <p:spPr>
          <a:xfrm>
            <a:off x="10447801" y="477398"/>
            <a:ext cx="1563548" cy="822037"/>
          </a:xfrm>
          <a:prstGeom prst="roundRect">
            <a:avLst/>
          </a:prstGeom>
          <a:solidFill>
            <a:schemeClr val="accent6">
              <a:lumMod val="20000"/>
              <a:lumOff val="80000"/>
            </a:schemeClr>
          </a:solidFill>
          <a:scene3d>
            <a:camera prst="orthographicFront"/>
            <a:lightRig rig="threePt" dir="t"/>
          </a:scene3d>
          <a:sp3d>
            <a:bevelT prst="relaxedInset"/>
          </a:sp3d>
        </p:spPr>
        <p:style>
          <a:lnRef idx="3">
            <a:schemeClr val="lt1"/>
          </a:lnRef>
          <a:fillRef idx="1">
            <a:schemeClr val="dk1"/>
          </a:fillRef>
          <a:effectRef idx="1">
            <a:schemeClr val="dk1"/>
          </a:effectRef>
          <a:fontRef idx="minor">
            <a:schemeClr val="lt1"/>
          </a:fontRef>
        </p:style>
        <p:txBody>
          <a:bodyPr rtlCol="0" anchor="ctr"/>
          <a:lstStyle/>
          <a:p>
            <a:pPr algn="ctr"/>
            <a:r>
              <a:rPr lang="en-US" sz="2000" b="1" dirty="0">
                <a:solidFill>
                  <a:schemeClr val="accent5">
                    <a:lumMod val="50000"/>
                  </a:schemeClr>
                </a:solidFill>
                <a:latin typeface="Century Gothic" panose="020B0502020202020204" pitchFamily="34" charset="0"/>
              </a:rPr>
              <a:t>Model answer</a:t>
            </a:r>
            <a:endParaRPr lang="en-GB" sz="2000" b="1" dirty="0">
              <a:solidFill>
                <a:schemeClr val="accent5">
                  <a:lumMod val="50000"/>
                </a:schemeClr>
              </a:solidFill>
              <a:latin typeface="Century Gothic" panose="020B0502020202020204" pitchFamily="34" charset="0"/>
            </a:endParaRPr>
          </a:p>
        </p:txBody>
      </p:sp>
      <p:sp>
        <p:nvSpPr>
          <p:cNvPr id="30" name="Rectangle 29"/>
          <p:cNvSpPr/>
          <p:nvPr/>
        </p:nvSpPr>
        <p:spPr>
          <a:xfrm>
            <a:off x="842856" y="2048201"/>
            <a:ext cx="911973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endParaRPr lang="en-US" sz="2000" dirty="0">
              <a:latin typeface="Century Gothic" panose="020B0502020202020204" pitchFamily="34" charset="0"/>
            </a:endParaRPr>
          </a:p>
        </p:txBody>
      </p:sp>
      <p:sp>
        <p:nvSpPr>
          <p:cNvPr id="32" name="Rectangle 31"/>
          <p:cNvSpPr/>
          <p:nvPr/>
        </p:nvSpPr>
        <p:spPr>
          <a:xfrm>
            <a:off x="842856" y="2874662"/>
            <a:ext cx="9223563" cy="400110"/>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2. The most unforgettable moment was </a:t>
            </a:r>
            <a:r>
              <a:rPr lang="en-US" sz="2000" dirty="0" smtClean="0">
                <a:solidFill>
                  <a:srgbClr val="000000"/>
                </a:solidFill>
                <a:latin typeface="Century Gothic" panose="020B0502020202020204" pitchFamily="34" charset="0"/>
              </a:rPr>
              <a:t>----------------------------------.</a:t>
            </a:r>
            <a:r>
              <a:rPr lang="en-US" sz="2000" dirty="0" smtClean="0">
                <a:latin typeface="Century Gothic" panose="020B0502020202020204" pitchFamily="34" charset="0"/>
              </a:rPr>
              <a:t> </a:t>
            </a:r>
            <a:endParaRPr lang="en-GB" sz="2000" dirty="0">
              <a:latin typeface="Century Gothic" panose="020B0502020202020204" pitchFamily="34" charset="0"/>
            </a:endParaRPr>
          </a:p>
        </p:txBody>
      </p:sp>
      <p:sp>
        <p:nvSpPr>
          <p:cNvPr id="33" name="Rectangle 32"/>
          <p:cNvSpPr/>
          <p:nvPr/>
        </p:nvSpPr>
        <p:spPr>
          <a:xfrm>
            <a:off x="842856" y="3570273"/>
            <a:ext cx="9092019"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endParaRPr lang="en-US" sz="2000" dirty="0">
              <a:latin typeface="Century Gothic" panose="020B0502020202020204" pitchFamily="34" charset="0"/>
            </a:endParaRPr>
          </a:p>
        </p:txBody>
      </p:sp>
      <p:sp>
        <p:nvSpPr>
          <p:cNvPr id="34" name="Rectangle 33"/>
          <p:cNvSpPr/>
          <p:nvPr/>
        </p:nvSpPr>
        <p:spPr>
          <a:xfrm>
            <a:off x="842856" y="4501343"/>
            <a:ext cx="9223563" cy="400110"/>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3. Places I advice people to visit </a:t>
            </a:r>
            <a:r>
              <a:rPr lang="en-US" sz="2000" dirty="0" smtClean="0">
                <a:solidFill>
                  <a:srgbClr val="000000"/>
                </a:solidFill>
                <a:latin typeface="Century Gothic" panose="020B0502020202020204" pitchFamily="34" charset="0"/>
              </a:rPr>
              <a:t>--------------------------------------</a:t>
            </a:r>
            <a:r>
              <a:rPr lang="en-US" sz="2000" dirty="0" smtClean="0">
                <a:latin typeface="Century Gothic" panose="020B0502020202020204" pitchFamily="34" charset="0"/>
              </a:rPr>
              <a:t>.</a:t>
            </a:r>
            <a:endParaRPr lang="en-GB" sz="2000" dirty="0"/>
          </a:p>
        </p:txBody>
      </p:sp>
      <p:sp>
        <p:nvSpPr>
          <p:cNvPr id="38" name="Rectangle 37"/>
          <p:cNvSpPr/>
          <p:nvPr/>
        </p:nvSpPr>
        <p:spPr>
          <a:xfrm>
            <a:off x="842856" y="5209849"/>
            <a:ext cx="9071337"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endParaRPr lang="en-US" sz="2000" b="1" dirty="0">
              <a:solidFill>
                <a:srgbClr val="FF0000"/>
              </a:solidFill>
              <a:latin typeface="Century Gothic" panose="020B0502020202020204" pitchFamily="34" charset="0"/>
            </a:endParaRPr>
          </a:p>
        </p:txBody>
      </p:sp>
      <p:sp>
        <p:nvSpPr>
          <p:cNvPr id="14" name="Rectangle 13"/>
          <p:cNvSpPr/>
          <p:nvPr/>
        </p:nvSpPr>
        <p:spPr>
          <a:xfrm>
            <a:off x="842856" y="3556424"/>
            <a:ext cx="9223562"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The most unforgettable moment was </a:t>
            </a:r>
            <a:r>
              <a:rPr lang="en-US" sz="2000" b="1" dirty="0">
                <a:solidFill>
                  <a:srgbClr val="FF0000"/>
                </a:solidFill>
                <a:latin typeface="Century Gothic" panose="020B0502020202020204" pitchFamily="34" charset="0"/>
              </a:rPr>
              <a:t>when</a:t>
            </a:r>
            <a:r>
              <a:rPr lang="en-US" sz="2000" dirty="0">
                <a:latin typeface="Century Gothic" panose="020B0502020202020204" pitchFamily="34" charset="0"/>
              </a:rPr>
              <a:t> I graduated from university </a:t>
            </a:r>
          </a:p>
        </p:txBody>
      </p:sp>
      <p:sp>
        <p:nvSpPr>
          <p:cNvPr id="15" name="Rectangle 14"/>
          <p:cNvSpPr/>
          <p:nvPr/>
        </p:nvSpPr>
        <p:spPr>
          <a:xfrm>
            <a:off x="842856" y="5152934"/>
            <a:ext cx="9223562" cy="707886"/>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3. </a:t>
            </a:r>
            <a:r>
              <a:rPr lang="en-US" sz="2000">
                <a:latin typeface="Century Gothic" panose="020B0502020202020204" pitchFamily="34" charset="0"/>
              </a:rPr>
              <a:t>The </a:t>
            </a:r>
            <a:r>
              <a:rPr lang="en-US" sz="2000" smtClean="0">
                <a:latin typeface="Century Gothic" panose="020B0502020202020204" pitchFamily="34" charset="0"/>
              </a:rPr>
              <a:t>places </a:t>
            </a:r>
            <a:r>
              <a:rPr lang="en-US" sz="2000" dirty="0">
                <a:latin typeface="Century Gothic" panose="020B0502020202020204" pitchFamily="34" charset="0"/>
              </a:rPr>
              <a:t>I advice people to visit are places </a:t>
            </a:r>
            <a:r>
              <a:rPr lang="en-US" sz="2000" b="1" dirty="0">
                <a:solidFill>
                  <a:srgbClr val="FF0000"/>
                </a:solidFill>
                <a:latin typeface="Century Gothic" panose="020B0502020202020204" pitchFamily="34" charset="0"/>
              </a:rPr>
              <a:t>where</a:t>
            </a:r>
            <a:r>
              <a:rPr lang="en-US" sz="2000" dirty="0">
                <a:latin typeface="Century Gothic" panose="020B0502020202020204" pitchFamily="34" charset="0"/>
              </a:rPr>
              <a:t> they can  feel free and try new things.</a:t>
            </a:r>
            <a:endParaRPr lang="en-GB" sz="2000" dirty="0"/>
          </a:p>
        </p:txBody>
      </p:sp>
      <p:sp>
        <p:nvSpPr>
          <p:cNvPr id="13" name="Rectangle 12"/>
          <p:cNvSpPr/>
          <p:nvPr/>
        </p:nvSpPr>
        <p:spPr>
          <a:xfrm>
            <a:off x="842855" y="2040198"/>
            <a:ext cx="9223563"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I really hate people </a:t>
            </a:r>
            <a:r>
              <a:rPr lang="en-US" sz="2000" b="1" dirty="0">
                <a:solidFill>
                  <a:srgbClr val="FF0000"/>
                </a:solidFill>
                <a:latin typeface="Century Gothic" panose="020B0502020202020204" pitchFamily="34" charset="0"/>
              </a:rPr>
              <a:t>who </a:t>
            </a:r>
            <a:r>
              <a:rPr lang="en-US" sz="2000" dirty="0">
                <a:latin typeface="Century Gothic" panose="020B0502020202020204" pitchFamily="34" charset="0"/>
              </a:rPr>
              <a:t>are moody and bad-tempered.  </a:t>
            </a:r>
          </a:p>
        </p:txBody>
      </p:sp>
      <p:sp>
        <p:nvSpPr>
          <p:cNvPr id="16" name="TextBox 15">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41284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4" grpId="0" animBg="1"/>
      <p:bldP spid="15"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095375" y="1857376"/>
            <a:ext cx="9834135" cy="2933700"/>
          </a:xfrm>
          <a:prstGeom prst="rect">
            <a:avLst/>
          </a:prstGeom>
          <a:noFill/>
        </p:spPr>
        <p:style>
          <a:lnRef idx="3">
            <a:schemeClr val="lt1"/>
          </a:lnRef>
          <a:fillRef idx="1">
            <a:schemeClr val="accent4"/>
          </a:fillRef>
          <a:effectRef idx="1">
            <a:schemeClr val="accent4"/>
          </a:effectRef>
          <a:fontRef idx="minor">
            <a:schemeClr val="lt1"/>
          </a:fontRef>
        </p:style>
        <p:txBody>
          <a:bodyPr rtlCol="0" anchor="ctr"/>
          <a:lstStyle/>
          <a:p>
            <a:pPr algn="ctr"/>
            <a:r>
              <a:rPr lang="en-US" sz="5400" b="1" dirty="0">
                <a:solidFill>
                  <a:schemeClr val="tx1"/>
                </a:solidFill>
                <a:latin typeface="Century Gothic" panose="020B0502020202020204" pitchFamily="34" charset="0"/>
              </a:rPr>
              <a:t>End of the lesson </a:t>
            </a:r>
          </a:p>
        </p:txBody>
      </p:sp>
      <p:sp>
        <p:nvSpPr>
          <p:cNvPr id="3" name="TextBox 2">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345768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8B8721A7-816F-4C99-BE89-D02CB058B1C7}"/>
              </a:ext>
            </a:extLst>
          </p:cNvPr>
          <p:cNvSpPr/>
          <p:nvPr/>
        </p:nvSpPr>
        <p:spPr>
          <a:xfrm>
            <a:off x="434003" y="762253"/>
            <a:ext cx="3319850" cy="8620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400" b="1" dirty="0" smtClean="0">
                <a:solidFill>
                  <a:srgbClr val="C00000"/>
                </a:solidFill>
                <a:effectLst>
                  <a:outerShdw blurRad="38100" dist="38100" dir="2700000" algn="tl">
                    <a:srgbClr val="000000">
                      <a:alpha val="43137"/>
                    </a:srgbClr>
                  </a:outerShdw>
                </a:effectLst>
                <a:latin typeface="Century Gothic" panose="020B0502020202020204" pitchFamily="34" charset="0"/>
              </a:rPr>
              <a:t>Objectives</a:t>
            </a:r>
            <a:endParaRPr lang="en-GB" sz="4400" b="1" dirty="0">
              <a:solidFill>
                <a:srgbClr val="C00000"/>
              </a:solidFill>
              <a:effectLst>
                <a:outerShdw blurRad="38100" dist="38100" dir="2700000" algn="tl">
                  <a:srgbClr val="000000">
                    <a:alpha val="43137"/>
                  </a:srgbClr>
                </a:outerShdw>
              </a:effectLst>
              <a:latin typeface="Century Gothic" panose="020B0502020202020204" pitchFamily="34" charset="0"/>
            </a:endParaRPr>
          </a:p>
        </p:txBody>
      </p:sp>
      <p:sp>
        <p:nvSpPr>
          <p:cNvPr id="3" name="Rectangle 2"/>
          <p:cNvSpPr/>
          <p:nvPr/>
        </p:nvSpPr>
        <p:spPr>
          <a:xfrm>
            <a:off x="802324" y="1866900"/>
            <a:ext cx="9867900" cy="4238625"/>
          </a:xfrm>
          <a:prstGeom prst="rect">
            <a:avLst/>
          </a:prstGeom>
          <a:noFill/>
          <a:ln>
            <a:noFill/>
          </a:ln>
        </p:spPr>
        <p:style>
          <a:lnRef idx="1">
            <a:schemeClr val="accent4"/>
          </a:lnRef>
          <a:fillRef idx="2">
            <a:schemeClr val="accent4"/>
          </a:fillRef>
          <a:effectRef idx="1">
            <a:schemeClr val="accent4"/>
          </a:effectRef>
          <a:fontRef idx="minor">
            <a:schemeClr val="dk1"/>
          </a:fontRef>
        </p:style>
        <p:txBody>
          <a:bodyPr rtlCol="0" anchor="ctr"/>
          <a:lstStyle/>
          <a:p>
            <a:r>
              <a:rPr lang="en-GB" sz="2800" b="1" dirty="0">
                <a:latin typeface="Century Gothic" panose="020B0502020202020204" pitchFamily="34" charset="0"/>
              </a:rPr>
              <a:t>By the end of the lesson, you will be able </a:t>
            </a:r>
            <a:r>
              <a:rPr lang="en-GB" sz="2800" b="1" dirty="0" smtClean="0">
                <a:latin typeface="Century Gothic" panose="020B0502020202020204" pitchFamily="34" charset="0"/>
              </a:rPr>
              <a:t>to</a:t>
            </a:r>
            <a:r>
              <a:rPr lang="ar-BH" sz="2800" b="1" dirty="0" smtClean="0">
                <a:latin typeface="Century Gothic" panose="020B0502020202020204" pitchFamily="34" charset="0"/>
              </a:rPr>
              <a:t> </a:t>
            </a:r>
            <a:r>
              <a:rPr lang="en-GB" sz="2800" b="1" dirty="0" smtClean="0">
                <a:latin typeface="Century Gothic" panose="020B0502020202020204" pitchFamily="34" charset="0"/>
              </a:rPr>
              <a:t> </a:t>
            </a:r>
            <a:endParaRPr lang="en-GB" sz="2800" b="1" dirty="0">
              <a:latin typeface="Century Gothic" panose="020B0502020202020204" pitchFamily="34" charset="0"/>
            </a:endParaRPr>
          </a:p>
          <a:p>
            <a:endParaRPr lang="en-GB" sz="2800" b="1" dirty="0">
              <a:latin typeface="Century Gothic" panose="020B0502020202020204" pitchFamily="34" charset="0"/>
            </a:endParaRPr>
          </a:p>
          <a:p>
            <a:pPr marL="342900" indent="-342900">
              <a:buAutoNum type="arabicPeriod"/>
            </a:pPr>
            <a:r>
              <a:rPr lang="en-GB" sz="2800" dirty="0" smtClean="0">
                <a:latin typeface="Century Gothic" panose="020B0502020202020204" pitchFamily="34" charset="0"/>
              </a:rPr>
              <a:t>extract </a:t>
            </a:r>
            <a:r>
              <a:rPr lang="en-GB" sz="2800" dirty="0">
                <a:latin typeface="Century Gothic" panose="020B0502020202020204" pitchFamily="34" charset="0"/>
              </a:rPr>
              <a:t>information from a text.</a:t>
            </a:r>
          </a:p>
          <a:p>
            <a:pPr marL="342900" indent="-342900">
              <a:buAutoNum type="arabicPeriod"/>
            </a:pPr>
            <a:r>
              <a:rPr lang="en-GB" sz="2800" dirty="0" smtClean="0">
                <a:latin typeface="Century Gothic" panose="020B0502020202020204" pitchFamily="34" charset="0"/>
              </a:rPr>
              <a:t>identify </a:t>
            </a:r>
            <a:r>
              <a:rPr lang="en-GB" sz="2800" dirty="0">
                <a:latin typeface="Century Gothic" panose="020B0502020202020204" pitchFamily="34" charset="0"/>
              </a:rPr>
              <a:t>the defining relative clauses.</a:t>
            </a:r>
          </a:p>
          <a:p>
            <a:pPr marL="342900" indent="-342900">
              <a:buAutoNum type="arabicPeriod"/>
            </a:pPr>
            <a:r>
              <a:rPr lang="en-GB" sz="2800" dirty="0" smtClean="0">
                <a:latin typeface="Century Gothic" panose="020B0502020202020204" pitchFamily="34" charset="0"/>
              </a:rPr>
              <a:t> </a:t>
            </a:r>
            <a:r>
              <a:rPr lang="en-GB" sz="2800" dirty="0">
                <a:latin typeface="Century Gothic" panose="020B0502020202020204" pitchFamily="34" charset="0"/>
              </a:rPr>
              <a:t>u</a:t>
            </a:r>
            <a:r>
              <a:rPr lang="en-GB" sz="2800" dirty="0" smtClean="0">
                <a:latin typeface="Century Gothic" panose="020B0502020202020204" pitchFamily="34" charset="0"/>
              </a:rPr>
              <a:t>se </a:t>
            </a:r>
            <a:r>
              <a:rPr lang="en-GB" sz="2800" dirty="0">
                <a:latin typeface="Century Gothic" panose="020B0502020202020204" pitchFamily="34" charset="0"/>
              </a:rPr>
              <a:t>defining relative </a:t>
            </a:r>
            <a:r>
              <a:rPr lang="en-GB" sz="2800" dirty="0" smtClean="0">
                <a:latin typeface="Century Gothic" panose="020B0502020202020204" pitchFamily="34" charset="0"/>
              </a:rPr>
              <a:t>clauses. </a:t>
            </a:r>
            <a:endParaRPr lang="en-GB" sz="2800" dirty="0">
              <a:latin typeface="Century Gothic" panose="020B0502020202020204" pitchFamily="34" charset="0"/>
            </a:endParaRPr>
          </a:p>
        </p:txBody>
      </p:sp>
    </p:spTree>
    <p:extLst>
      <p:ext uri="{BB962C8B-B14F-4D97-AF65-F5344CB8AC3E}">
        <p14:creationId xmlns:p14="http://schemas.microsoft.com/office/powerpoint/2010/main" val="276331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64311" y="648008"/>
            <a:ext cx="2691763" cy="584775"/>
          </a:xfrm>
          <a:prstGeom prst="rect">
            <a:avLst/>
          </a:prstGeom>
        </p:spPr>
        <p:txBody>
          <a:bodyPr wrap="none">
            <a:spAutoFit/>
          </a:bodyPr>
          <a:lstStyle/>
          <a:p>
            <a:r>
              <a:rPr lang="en-GB" sz="3200" b="1" dirty="0" smtClean="0">
                <a:solidFill>
                  <a:srgbClr val="C00000"/>
                </a:solidFill>
                <a:latin typeface="Century Gothic" panose="020B0502020202020204" pitchFamily="34" charset="0"/>
              </a:rPr>
              <a:t>Introduction </a:t>
            </a:r>
            <a:endParaRPr lang="en-GB" sz="3200" b="1" dirty="0">
              <a:solidFill>
                <a:srgbClr val="C00000"/>
              </a:solidFill>
              <a:latin typeface="Century Gothic" panose="020B0502020202020204" pitchFamily="34" charset="0"/>
            </a:endParaRPr>
          </a:p>
        </p:txBody>
      </p:sp>
      <p:sp>
        <p:nvSpPr>
          <p:cNvPr id="3" name="Rectangle 2"/>
          <p:cNvSpPr/>
          <p:nvPr/>
        </p:nvSpPr>
        <p:spPr>
          <a:xfrm>
            <a:off x="564311" y="1495426"/>
            <a:ext cx="9867900" cy="1733550"/>
          </a:xfrm>
          <a:prstGeom prst="rect">
            <a:avLst/>
          </a:prstGeom>
          <a:solidFill>
            <a:schemeClr val="accent4">
              <a:lumMod val="20000"/>
              <a:lumOff val="80000"/>
            </a:schemeClr>
          </a:solidFill>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rtlCol="0" anchor="ctr"/>
          <a:lstStyle/>
          <a:p>
            <a:r>
              <a:rPr lang="en-US" sz="2400" b="1" dirty="0">
                <a:latin typeface="Century Gothic" panose="020B0502020202020204" pitchFamily="34" charset="0"/>
              </a:rPr>
              <a:t>Answer the following question: </a:t>
            </a:r>
          </a:p>
          <a:p>
            <a:endParaRPr lang="en-GB" sz="2400" b="1" dirty="0">
              <a:latin typeface="Century Gothic" panose="020B0502020202020204" pitchFamily="34" charset="0"/>
            </a:endParaRPr>
          </a:p>
          <a:p>
            <a:pPr marL="342900" indent="-342900">
              <a:buAutoNum type="arabicPeriod"/>
            </a:pPr>
            <a:r>
              <a:rPr lang="en-GB" sz="2400" dirty="0">
                <a:latin typeface="Century Gothic" panose="020B0502020202020204" pitchFamily="34" charset="0"/>
              </a:rPr>
              <a:t>In your opinion, what are the qualities of a good teacher? </a:t>
            </a:r>
          </a:p>
        </p:txBody>
      </p:sp>
      <p:sp>
        <p:nvSpPr>
          <p:cNvPr id="4" name="Rectangle 3"/>
          <p:cNvSpPr/>
          <p:nvPr/>
        </p:nvSpPr>
        <p:spPr>
          <a:xfrm>
            <a:off x="651258" y="4479009"/>
            <a:ext cx="9867900" cy="1733550"/>
          </a:xfrm>
          <a:prstGeom prst="rect">
            <a:avLst/>
          </a:prstGeom>
          <a:solidFill>
            <a:schemeClr val="accent4">
              <a:lumMod val="20000"/>
              <a:lumOff val="80000"/>
            </a:schemeClr>
          </a:solidFill>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rtlCol="0" anchor="ctr"/>
          <a:lstStyle/>
          <a:p>
            <a:endParaRPr lang="en-GB" sz="2400" b="1" dirty="0">
              <a:latin typeface="Century Gothic" panose="020B0502020202020204" pitchFamily="34" charset="0"/>
            </a:endParaRPr>
          </a:p>
          <a:p>
            <a:pPr marL="342900" indent="-342900">
              <a:buAutoNum type="arabicPeriod"/>
            </a:pPr>
            <a:r>
              <a:rPr lang="en-GB" sz="2400" dirty="0">
                <a:latin typeface="Century Gothic" panose="020B0502020202020204" pitchFamily="34" charset="0"/>
              </a:rPr>
              <a:t>A good teacher should be tolerant and sympathetic. </a:t>
            </a:r>
            <a:r>
              <a:rPr lang="en-GB" sz="2400" dirty="0" smtClean="0">
                <a:latin typeface="Century Gothic" panose="020B0502020202020204" pitchFamily="34" charset="0"/>
              </a:rPr>
              <a:t>He/ She </a:t>
            </a:r>
            <a:r>
              <a:rPr lang="en-GB" sz="2400" dirty="0">
                <a:latin typeface="Century Gothic" panose="020B0502020202020204" pitchFamily="34" charset="0"/>
              </a:rPr>
              <a:t>should be caring and fair. </a:t>
            </a:r>
            <a:r>
              <a:rPr lang="en-GB" sz="2400" dirty="0" smtClean="0">
                <a:latin typeface="Century Gothic" panose="020B0502020202020204" pitchFamily="34" charset="0"/>
              </a:rPr>
              <a:t>He/ She </a:t>
            </a:r>
            <a:r>
              <a:rPr lang="en-GB" sz="2400" dirty="0">
                <a:latin typeface="Century Gothic" panose="020B0502020202020204" pitchFamily="34" charset="0"/>
              </a:rPr>
              <a:t>should also be patient and organised.</a:t>
            </a:r>
          </a:p>
        </p:txBody>
      </p:sp>
      <p:sp>
        <p:nvSpPr>
          <p:cNvPr id="5" name="Rounded Rectangle 4"/>
          <p:cNvSpPr/>
          <p:nvPr/>
        </p:nvSpPr>
        <p:spPr>
          <a:xfrm>
            <a:off x="651258" y="3343506"/>
            <a:ext cx="3114626" cy="821512"/>
          </a:xfrm>
          <a:prstGeom prst="roundRect">
            <a:avLst/>
          </a:prstGeom>
          <a:scene3d>
            <a:camera prst="orthographicFront"/>
            <a:lightRig rig="threePt" dir="t"/>
          </a:scene3d>
          <a:sp3d>
            <a:bevelT w="139700" prst="cross"/>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a:latin typeface="Century Gothic" panose="020B0502020202020204" pitchFamily="34" charset="0"/>
              </a:rPr>
              <a:t>Possible answer </a:t>
            </a:r>
            <a:endParaRPr lang="en-GB" sz="2400" b="1" dirty="0">
              <a:latin typeface="Century Gothic" panose="020B0502020202020204" pitchFamily="34" charset="0"/>
            </a:endParaRPr>
          </a:p>
        </p:txBody>
      </p:sp>
      <p:sp>
        <p:nvSpPr>
          <p:cNvPr id="6" name="TextBox 5">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31903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467080" y="1566166"/>
            <a:ext cx="10600252" cy="5078313"/>
          </a:xfrm>
          <a:prstGeom prst="rect">
            <a:avLst/>
          </a:prstGeom>
        </p:spPr>
        <p:txBody>
          <a:bodyPr wrap="square">
            <a:spAutoFit/>
          </a:bodyPr>
          <a:lstStyle/>
          <a:p>
            <a:r>
              <a:rPr lang="en-US" sz="2400" b="1" dirty="0">
                <a:solidFill>
                  <a:schemeClr val="accent5">
                    <a:lumMod val="75000"/>
                  </a:schemeClr>
                </a:solidFill>
                <a:latin typeface="Century Gothic" panose="020B0502020202020204" pitchFamily="34" charset="0"/>
              </a:rPr>
              <a:t>Maria Montessori</a:t>
            </a:r>
          </a:p>
          <a:p>
            <a:endParaRPr lang="en-US" sz="2000" dirty="0">
              <a:latin typeface="Century Gothic" panose="020B0502020202020204" pitchFamily="34" charset="0"/>
            </a:endParaRPr>
          </a:p>
          <a:p>
            <a:r>
              <a:rPr lang="en-US" sz="2000" dirty="0" smtClean="0">
                <a:latin typeface="Century Gothic" panose="020B0502020202020204" pitchFamily="34" charset="0"/>
              </a:rPr>
              <a:t>	Maria </a:t>
            </a:r>
            <a:r>
              <a:rPr lang="en-US" sz="2000" dirty="0">
                <a:latin typeface="Century Gothic" panose="020B0502020202020204" pitchFamily="34" charset="0"/>
              </a:rPr>
              <a:t>Montessori is an Italian physician, educator, and innovator, acclaimed </a:t>
            </a:r>
            <a:endParaRPr lang="en-US" sz="2000" dirty="0" smtClean="0">
              <a:latin typeface="Century Gothic" panose="020B0502020202020204" pitchFamily="34" charset="0"/>
            </a:endParaRPr>
          </a:p>
          <a:p>
            <a:r>
              <a:rPr lang="en-US" sz="2000" dirty="0" smtClean="0">
                <a:latin typeface="Century Gothic" panose="020B0502020202020204" pitchFamily="34" charset="0"/>
              </a:rPr>
              <a:t>for </a:t>
            </a:r>
            <a:r>
              <a:rPr lang="en-US" sz="2000" dirty="0">
                <a:latin typeface="Century Gothic" panose="020B0502020202020204" pitchFamily="34" charset="0"/>
              </a:rPr>
              <a:t>her educational method </a:t>
            </a:r>
            <a:r>
              <a:rPr lang="en-US" sz="2000" dirty="0">
                <a:solidFill>
                  <a:srgbClr val="FF0000"/>
                </a:solidFill>
                <a:latin typeface="Century Gothic" panose="020B0502020202020204" pitchFamily="34" charset="0"/>
              </a:rPr>
              <a:t>that </a:t>
            </a:r>
            <a:r>
              <a:rPr lang="en-US" sz="2000" dirty="0">
                <a:latin typeface="Century Gothic" panose="020B0502020202020204" pitchFamily="34" charset="0"/>
              </a:rPr>
              <a:t>builds on the way children learn naturally.</a:t>
            </a:r>
          </a:p>
          <a:p>
            <a:r>
              <a:rPr lang="en-US" sz="2000" dirty="0">
                <a:latin typeface="Century Gothic" panose="020B0502020202020204" pitchFamily="34" charset="0"/>
              </a:rPr>
              <a:t>Maria Montessori was born on August 31, 1870, in the provincial town of </a:t>
            </a:r>
            <a:r>
              <a:rPr lang="en-US" sz="2000" dirty="0" err="1">
                <a:latin typeface="Century Gothic" panose="020B0502020202020204" pitchFamily="34" charset="0"/>
              </a:rPr>
              <a:t>Chiaravalle</a:t>
            </a:r>
            <a:r>
              <a:rPr lang="en-US" sz="2000" dirty="0">
                <a:latin typeface="Century Gothic" panose="020B0502020202020204" pitchFamily="34" charset="0"/>
              </a:rPr>
              <a:t>, Italy. Montessori became the first female doctor in her country after she graduated from medical school in 1896. Later, working with deprived children, she set up a “children’s house” in Rome and there she developed the Montessori Method.</a:t>
            </a:r>
          </a:p>
          <a:p>
            <a:r>
              <a:rPr lang="en-US" sz="2000" dirty="0" smtClean="0">
                <a:latin typeface="Century Gothic" panose="020B0502020202020204" pitchFamily="34" charset="0"/>
              </a:rPr>
              <a:t>	The </a:t>
            </a:r>
            <a:r>
              <a:rPr lang="en-US" sz="2000" dirty="0">
                <a:latin typeface="Century Gothic" panose="020B0502020202020204" pitchFamily="34" charset="0"/>
              </a:rPr>
              <a:t>Montessori Method is </a:t>
            </a:r>
            <a:r>
              <a:rPr lang="en-US" sz="2000" dirty="0" err="1" smtClean="0">
                <a:latin typeface="Century Gothic" panose="020B0502020202020204" pitchFamily="34" charset="0"/>
              </a:rPr>
              <a:t>characterised</a:t>
            </a:r>
            <a:r>
              <a:rPr lang="en-US" sz="2000" dirty="0" smtClean="0">
                <a:latin typeface="Century Gothic" panose="020B0502020202020204" pitchFamily="34" charset="0"/>
              </a:rPr>
              <a:t> </a:t>
            </a:r>
            <a:r>
              <a:rPr lang="en-US" sz="2000" dirty="0">
                <a:latin typeface="Century Gothic" panose="020B0502020202020204" pitchFamily="34" charset="0"/>
              </a:rPr>
              <a:t>by providing a prepared environment: tidy, pleasing in appearance, simple and real, </a:t>
            </a:r>
            <a:r>
              <a:rPr lang="en-US" sz="2000" dirty="0">
                <a:solidFill>
                  <a:srgbClr val="FF0000"/>
                </a:solidFill>
                <a:latin typeface="Century Gothic" panose="020B0502020202020204" pitchFamily="34" charset="0"/>
              </a:rPr>
              <a:t>where</a:t>
            </a:r>
            <a:r>
              <a:rPr lang="en-US" sz="2000" dirty="0">
                <a:latin typeface="Century Gothic" panose="020B0502020202020204" pitchFamily="34" charset="0"/>
              </a:rPr>
              <a:t> each element exists for a reason in order to help in the development of the child.  The prepared environment offers the child opportunities to commit to interesting and freely chosen work, which brings out long periods of concentration that should not be interrupted. Freedom develops within clear limits, and this allows children to live in harmony with others in the small society they belong to in the classroom.</a:t>
            </a:r>
          </a:p>
          <a:p>
            <a:r>
              <a:rPr lang="en-US" sz="2000" dirty="0">
                <a:latin typeface="Century Gothic" panose="020B0502020202020204" pitchFamily="34" charset="0"/>
              </a:rPr>
              <a:t> </a:t>
            </a:r>
          </a:p>
        </p:txBody>
      </p:sp>
      <p:sp>
        <p:nvSpPr>
          <p:cNvPr id="3" name="Rectangle 2"/>
          <p:cNvSpPr/>
          <p:nvPr/>
        </p:nvSpPr>
        <p:spPr>
          <a:xfrm>
            <a:off x="467080" y="709903"/>
            <a:ext cx="4958409" cy="584775"/>
          </a:xfrm>
          <a:prstGeom prst="rect">
            <a:avLst/>
          </a:prstGeom>
        </p:spPr>
        <p:txBody>
          <a:bodyPr wrap="none">
            <a:spAutoFit/>
          </a:bodyPr>
          <a:lstStyle/>
          <a:p>
            <a:r>
              <a:rPr lang="en-GB" sz="3200" b="1" dirty="0">
                <a:solidFill>
                  <a:srgbClr val="C00000"/>
                </a:solidFill>
                <a:latin typeface="Century Gothic" panose="020B0502020202020204" pitchFamily="34" charset="0"/>
              </a:rPr>
              <a:t>Read the following text :</a:t>
            </a:r>
          </a:p>
        </p:txBody>
      </p:sp>
      <p:sp>
        <p:nvSpPr>
          <p:cNvPr id="5" name="TextBox 4">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0258810" y="72217"/>
            <a:ext cx="1617043" cy="2156058"/>
          </a:xfrm>
          <a:prstGeom prst="rect">
            <a:avLst/>
          </a:prstGeom>
          <a:effectLst>
            <a:glow rad="63500">
              <a:schemeClr val="accent5">
                <a:satMod val="175000"/>
                <a:alpha val="40000"/>
              </a:schemeClr>
            </a:glow>
          </a:effectLst>
        </p:spPr>
      </p:pic>
    </p:spTree>
    <p:extLst>
      <p:ext uri="{BB962C8B-B14F-4D97-AF65-F5344CB8AC3E}">
        <p14:creationId xmlns:p14="http://schemas.microsoft.com/office/powerpoint/2010/main" val="1058636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92867" y="523142"/>
            <a:ext cx="11726679" cy="5632311"/>
          </a:xfrm>
          <a:prstGeom prst="rect">
            <a:avLst/>
          </a:prstGeom>
        </p:spPr>
        <p:txBody>
          <a:bodyPr wrap="square">
            <a:spAutoFit/>
          </a:bodyPr>
          <a:lstStyle/>
          <a:p>
            <a:r>
              <a:rPr lang="en-US" sz="2000" dirty="0" smtClean="0">
                <a:latin typeface="Century Gothic" panose="020B0502020202020204" pitchFamily="34" charset="0"/>
              </a:rPr>
              <a:t>	Maria </a:t>
            </a:r>
            <a:r>
              <a:rPr lang="en-US" sz="2000" dirty="0">
                <a:latin typeface="Century Gothic" panose="020B0502020202020204" pitchFamily="34" charset="0"/>
              </a:rPr>
              <a:t>wanted children to work with concrete materials that were scientifically designed, which provide them </a:t>
            </a:r>
            <a:r>
              <a:rPr lang="en-US" sz="2000" dirty="0" smtClean="0">
                <a:latin typeface="Century Gothic" panose="020B0502020202020204" pitchFamily="34" charset="0"/>
              </a:rPr>
              <a:t>with the </a:t>
            </a:r>
            <a:r>
              <a:rPr lang="en-US" sz="2000" dirty="0">
                <a:latin typeface="Century Gothic" panose="020B0502020202020204" pitchFamily="34" charset="0"/>
              </a:rPr>
              <a:t>keys to explore our world and develop basic cognitive abilities. The materials are designed to allow the child to </a:t>
            </a:r>
            <a:r>
              <a:rPr lang="en-US" sz="2000" dirty="0" err="1" smtClean="0">
                <a:latin typeface="Century Gothic" panose="020B0502020202020204" pitchFamily="34" charset="0"/>
              </a:rPr>
              <a:t>recognise</a:t>
            </a:r>
            <a:r>
              <a:rPr lang="en-US" sz="2000" dirty="0" smtClean="0">
                <a:latin typeface="Century Gothic" panose="020B0502020202020204" pitchFamily="34" charset="0"/>
              </a:rPr>
              <a:t> </a:t>
            </a:r>
            <a:r>
              <a:rPr lang="en-US" sz="2000" dirty="0">
                <a:latin typeface="Century Gothic" panose="020B0502020202020204" pitchFamily="34" charset="0"/>
              </a:rPr>
              <a:t>the error by him/herself and become responsible for his/her own learning. This method promotes socialization, respect and solidarity among them naturally.</a:t>
            </a:r>
          </a:p>
          <a:p>
            <a:r>
              <a:rPr lang="en-US" sz="2000" dirty="0">
                <a:latin typeface="Century Gothic" panose="020B0502020202020204" pitchFamily="34" charset="0"/>
              </a:rPr>
              <a:t>The adult is an observer and a guide: he/she helps and stimulates the child with all his/her effort. This allows children to act, want and think by themselves, and helps them to develop confidence and inner discipline.</a:t>
            </a:r>
          </a:p>
          <a:p>
            <a:r>
              <a:rPr lang="en-US" sz="2000" dirty="0">
                <a:latin typeface="Century Gothic" panose="020B0502020202020204" pitchFamily="34" charset="0"/>
              </a:rPr>
              <a:t> </a:t>
            </a:r>
            <a:r>
              <a:rPr lang="en-US" sz="2000" dirty="0" smtClean="0">
                <a:latin typeface="Century Gothic" panose="020B0502020202020204" pitchFamily="34" charset="0"/>
              </a:rPr>
              <a:t>	The </a:t>
            </a:r>
            <a:r>
              <a:rPr lang="en-US" sz="2000" dirty="0">
                <a:latin typeface="Century Gothic" panose="020B0502020202020204" pitchFamily="34" charset="0"/>
              </a:rPr>
              <a:t>Montessori environment is proportional to children's height and size, and it has low shelves and tables and chairs of different sizes where children can sit individually or in groups. The classroom is divided into theme areas where related materials and bibliography are exposed on the shelves, allowing great freedom of movement. Children can work in groups or individually, respecting their own style and </a:t>
            </a:r>
            <a:r>
              <a:rPr lang="en-US" sz="2000" dirty="0" smtClean="0">
                <a:latin typeface="Century Gothic" panose="020B0502020202020204" pitchFamily="34" charset="0"/>
              </a:rPr>
              <a:t>rhythm</a:t>
            </a:r>
            <a:r>
              <a:rPr lang="en-US" sz="2000" dirty="0">
                <a:latin typeface="Century Gothic" panose="020B0502020202020204" pitchFamily="34" charset="0"/>
              </a:rPr>
              <a:t>. Each child uses the material he chose by taking it from the shelf and putting it back in its place so others can use it.</a:t>
            </a:r>
          </a:p>
          <a:p>
            <a:r>
              <a:rPr lang="en-US" sz="2000" dirty="0" smtClean="0">
                <a:latin typeface="Century Gothic" panose="020B0502020202020204" pitchFamily="34" charset="0"/>
              </a:rPr>
              <a:t>	The </a:t>
            </a:r>
            <a:r>
              <a:rPr lang="en-US" sz="2000" dirty="0">
                <a:latin typeface="Century Gothic" panose="020B0502020202020204" pitchFamily="34" charset="0"/>
              </a:rPr>
              <a:t>environment promotes the child’s independence in the exploring and learning process. Freedom and self-discipline make possible that each child finds activities that respond to their evolutionary needs.</a:t>
            </a:r>
          </a:p>
          <a:p>
            <a:r>
              <a:rPr lang="en-US" sz="2000" dirty="0">
                <a:latin typeface="Century Gothic" panose="020B0502020202020204" pitchFamily="34" charset="0"/>
              </a:rPr>
              <a:t>Maria Montessori helped spread the method and trained many teachers to use her method. </a:t>
            </a:r>
          </a:p>
        </p:txBody>
      </p:sp>
      <p:sp>
        <p:nvSpPr>
          <p:cNvPr id="3" name="TextBox 2">
            <a:extLst>
              <a:ext uri="{FF2B5EF4-FFF2-40B4-BE49-F238E27FC236}">
                <a16:creationId xmlns:a16="http://schemas.microsoft.com/office/drawing/2014/main" xmlns="" id="{1C597E4E-8C5C-4AA1-9716-197B00329E25}"/>
              </a:ext>
            </a:extLst>
          </p:cNvPr>
          <p:cNvSpPr txBox="1"/>
          <p:nvPr/>
        </p:nvSpPr>
        <p:spPr>
          <a:xfrm>
            <a:off x="4624475" y="6519446"/>
            <a:ext cx="2766786" cy="276999"/>
          </a:xfrm>
          <a:prstGeom prst="rect">
            <a:avLst/>
          </a:prstGeom>
          <a:noFill/>
        </p:spPr>
        <p:txBody>
          <a:bodyPr wrap="square" rtlCol="0">
            <a:spAutoFit/>
          </a:bodyPr>
          <a:lstStyle/>
          <a:p>
            <a:r>
              <a:rPr lang="en-GB" sz="1200" dirty="0">
                <a:effectLst>
                  <a:outerShdw blurRad="38100" dist="38100" dir="2700000" algn="tl">
                    <a:srgbClr val="000000">
                      <a:alpha val="43137"/>
                    </a:srgbClr>
                  </a:outerShdw>
                </a:effectLst>
                <a:latin typeface="+mj-lt"/>
                <a:cs typeface="Sultan bold" pitchFamily="2" charset="-78"/>
              </a:rPr>
              <a:t>ENG </a:t>
            </a:r>
            <a:r>
              <a:rPr lang="en-GB" sz="1200" dirty="0" smtClean="0">
                <a:effectLst>
                  <a:outerShdw blurRad="38100" dist="38100" dir="2700000" algn="tl">
                    <a:srgbClr val="000000">
                      <a:alpha val="43137"/>
                    </a:srgbClr>
                  </a:outerShdw>
                </a:effectLst>
                <a:latin typeface="+mj-lt"/>
                <a:cs typeface="Sultan bold" pitchFamily="2" charset="-78"/>
              </a:rPr>
              <a:t>201 </a:t>
            </a:r>
            <a:r>
              <a:rPr lang="en-GB" sz="1100" dirty="0">
                <a:latin typeface="Century Gothic" panose="020B0502020202090204" pitchFamily="34" charset="0"/>
              </a:rPr>
              <a:t>6.2-</a:t>
            </a:r>
            <a:r>
              <a:rPr lang="fr-FR" sz="1100" dirty="0">
                <a:latin typeface="Century Gothic" panose="020B0502020202090204" pitchFamily="34" charset="0"/>
              </a:rPr>
              <a:t> </a:t>
            </a:r>
            <a:r>
              <a:rPr lang="en-US" sz="1200" dirty="0" smtClean="0">
                <a:latin typeface="Century Gothic" panose="020B0502020202090204" pitchFamily="34" charset="0"/>
              </a:rPr>
              <a:t>Montessori</a:t>
            </a:r>
            <a:endParaRPr lang="en-GB" sz="12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197371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92327" y="370026"/>
            <a:ext cx="4833374" cy="461665"/>
          </a:xfrm>
          <a:prstGeom prst="rect">
            <a:avLst/>
          </a:prstGeom>
        </p:spPr>
        <p:txBody>
          <a:bodyPr wrap="none">
            <a:spAutoFit/>
          </a:bodyPr>
          <a:lstStyle/>
          <a:p>
            <a:r>
              <a:rPr lang="en-GB" sz="2400" b="1" dirty="0">
                <a:solidFill>
                  <a:srgbClr val="C00000"/>
                </a:solidFill>
                <a:latin typeface="Century Gothic" panose="020B0502020202020204" pitchFamily="34" charset="0"/>
              </a:rPr>
              <a:t>Answer the following questions:</a:t>
            </a:r>
          </a:p>
        </p:txBody>
      </p:sp>
      <p:sp>
        <p:nvSpPr>
          <p:cNvPr id="4" name="Rectangle 3"/>
          <p:cNvSpPr/>
          <p:nvPr/>
        </p:nvSpPr>
        <p:spPr>
          <a:xfrm>
            <a:off x="307832" y="780037"/>
            <a:ext cx="11550793" cy="551598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342900" indent="-342900">
              <a:buAutoNum type="arabicPeriod"/>
            </a:pPr>
            <a:r>
              <a:rPr lang="en-US" sz="2400" b="1" dirty="0">
                <a:latin typeface="Century Gothic" panose="020B0502020202020204" pitchFamily="34" charset="0"/>
              </a:rPr>
              <a:t>correct the mistakes in the sentences below:</a:t>
            </a:r>
          </a:p>
          <a:p>
            <a:endParaRPr lang="en-US" sz="2400" b="1" dirty="0">
              <a:latin typeface="Century Gothic" panose="020B0502020202020204" pitchFamily="34" charset="0"/>
            </a:endParaRPr>
          </a:p>
          <a:p>
            <a:pPr marL="800100" lvl="1" indent="-342900">
              <a:buFontTx/>
              <a:buAutoNum type="arabicPeriod"/>
            </a:pPr>
            <a:r>
              <a:rPr lang="en-US" sz="2000" dirty="0">
                <a:latin typeface="Century Gothic" panose="020B0502020202020204" pitchFamily="34" charset="0"/>
              </a:rPr>
              <a:t>After graduation, Maria became the first educationalist in her country.</a:t>
            </a:r>
          </a:p>
          <a:p>
            <a:pPr lvl="1"/>
            <a:r>
              <a:rPr lang="en-US" sz="2000" dirty="0">
                <a:latin typeface="Century Gothic" panose="020B0502020202020204" pitchFamily="34" charset="0"/>
              </a:rPr>
              <a:t> </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2. Maria wanted children to work with concrete materials to develop their social abilities.</a:t>
            </a:r>
          </a:p>
          <a:p>
            <a:pPr lvl="1"/>
            <a:r>
              <a:rPr lang="en-US" sz="2000" dirty="0">
                <a:latin typeface="Century Gothic" panose="020B0502020202020204" pitchFamily="34" charset="0"/>
              </a:rPr>
              <a:t>     </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3. The main role of the teacher/ adult in a Montessori classroom is to teach and explain.</a:t>
            </a:r>
          </a:p>
          <a:p>
            <a:pPr lvl="1"/>
            <a:endParaRPr lang="en-US" sz="2000" dirty="0">
              <a:latin typeface="Century Gothic" panose="020B0502020202020204" pitchFamily="34" charset="0"/>
            </a:endParaRPr>
          </a:p>
          <a:p>
            <a:pPr lvl="1"/>
            <a:endParaRPr lang="en-US" sz="2000" dirty="0">
              <a:latin typeface="Century Gothic" panose="020B0502020202020204" pitchFamily="34" charset="0"/>
            </a:endParaRPr>
          </a:p>
          <a:p>
            <a:pPr lvl="1"/>
            <a:r>
              <a:rPr lang="en-US" sz="2000" dirty="0">
                <a:latin typeface="Century Gothic" panose="020B0502020202020204" pitchFamily="34" charset="0"/>
              </a:rPr>
              <a:t>4. In a Montessori classroom, students have to sit in groups. </a:t>
            </a:r>
          </a:p>
          <a:p>
            <a:pPr lvl="1"/>
            <a:endParaRPr lang="en-US" sz="2000" dirty="0">
              <a:latin typeface="Century Gothic" panose="020B0502020202020204" pitchFamily="34" charset="0"/>
            </a:endParaRPr>
          </a:p>
          <a:p>
            <a:pPr lvl="1"/>
            <a:endParaRPr lang="en-US" sz="2000" dirty="0">
              <a:latin typeface="Century Gothic" panose="020B0502020202020204" pitchFamily="34" charset="0"/>
            </a:endParaRPr>
          </a:p>
          <a:p>
            <a:pPr lvl="1"/>
            <a:r>
              <a:rPr lang="en-US" sz="2000" dirty="0">
                <a:latin typeface="Century Gothic" panose="020B0502020202020204" pitchFamily="34" charset="0"/>
              </a:rPr>
              <a:t>5. Each child uses the material he chose by asking the nanny to give it to him / her.</a:t>
            </a:r>
          </a:p>
          <a:p>
            <a:endParaRPr lang="en-US" sz="2000" dirty="0">
              <a:latin typeface="Century Gothic" panose="020B0502020202020204" pitchFamily="34" charset="0"/>
            </a:endParaRPr>
          </a:p>
        </p:txBody>
      </p:sp>
      <p:sp>
        <p:nvSpPr>
          <p:cNvPr id="8" name="Rectangle 7"/>
          <p:cNvSpPr/>
          <p:nvPr/>
        </p:nvSpPr>
        <p:spPr>
          <a:xfrm>
            <a:off x="307831" y="780037"/>
            <a:ext cx="11550793" cy="5515987"/>
          </a:xfrm>
          <a:prstGeom prst="rect">
            <a:avLst/>
          </a:prstGeom>
          <a:solidFill>
            <a:schemeClr val="accent4">
              <a:lumMod val="20000"/>
              <a:lumOff val="80000"/>
            </a:schemeClr>
          </a:solidFill>
          <a:scene3d>
            <a:camera prst="orthographicFront"/>
            <a:lightRig rig="threePt" dir="t"/>
          </a:scene3d>
          <a:sp3d>
            <a:bevelT w="139700" prst="cross"/>
          </a:sp3d>
        </p:spPr>
        <p:style>
          <a:lnRef idx="1">
            <a:schemeClr val="accent4"/>
          </a:lnRef>
          <a:fillRef idx="2">
            <a:schemeClr val="accent4"/>
          </a:fillRef>
          <a:effectRef idx="1">
            <a:schemeClr val="accent4"/>
          </a:effectRef>
          <a:fontRef idx="minor">
            <a:schemeClr val="dk1"/>
          </a:fontRef>
        </p:style>
        <p:txBody>
          <a:bodyPr rtlCol="0" anchor="ctr"/>
          <a:lstStyle/>
          <a:p>
            <a:pPr marL="342900" indent="-342900">
              <a:buFont typeface="Arial" panose="020B0604020202020204" pitchFamily="34" charset="0"/>
              <a:buChar char="•"/>
            </a:pPr>
            <a:r>
              <a:rPr lang="en-US" sz="2400" b="1" dirty="0">
                <a:solidFill>
                  <a:schemeClr val="accent5"/>
                </a:solidFill>
                <a:latin typeface="Century Gothic" panose="020B0502020202020204" pitchFamily="34" charset="0"/>
              </a:rPr>
              <a:t>C</a:t>
            </a:r>
            <a:r>
              <a:rPr lang="en-US" sz="2400" b="1" dirty="0" smtClean="0">
                <a:solidFill>
                  <a:schemeClr val="accent5"/>
                </a:solidFill>
                <a:latin typeface="Century Gothic" panose="020B0502020202020204" pitchFamily="34" charset="0"/>
              </a:rPr>
              <a:t>orrect </a:t>
            </a:r>
            <a:r>
              <a:rPr lang="en-US" sz="2400" b="1" dirty="0">
                <a:solidFill>
                  <a:schemeClr val="accent5"/>
                </a:solidFill>
                <a:latin typeface="Century Gothic" panose="020B0502020202020204" pitchFamily="34" charset="0"/>
              </a:rPr>
              <a:t>the mistakes in the sentences below:</a:t>
            </a:r>
          </a:p>
          <a:p>
            <a:pPr lvl="1"/>
            <a:r>
              <a:rPr lang="en-US" sz="2000" dirty="0">
                <a:latin typeface="Century Gothic" panose="020B0502020202020204" pitchFamily="34" charset="0"/>
              </a:rPr>
              <a:t>1. After graduation, Maria became the first </a:t>
            </a:r>
            <a:r>
              <a:rPr lang="en-US" sz="2000" u="sng" dirty="0">
                <a:latin typeface="Century Gothic" panose="020B0502020202020204" pitchFamily="34" charset="0"/>
              </a:rPr>
              <a:t>educationalist</a:t>
            </a:r>
            <a:r>
              <a:rPr lang="en-US" sz="2000" dirty="0">
                <a:latin typeface="Century Gothic" panose="020B0502020202020204" pitchFamily="34" charset="0"/>
              </a:rPr>
              <a:t> in her country.</a:t>
            </a:r>
          </a:p>
          <a:p>
            <a:pPr lvl="1"/>
            <a:r>
              <a:rPr lang="en-US" sz="2000" dirty="0">
                <a:latin typeface="Century Gothic" panose="020B0502020202020204" pitchFamily="34" charset="0"/>
              </a:rPr>
              <a:t>1.  After graduation, Maria became the first </a:t>
            </a:r>
            <a:r>
              <a:rPr lang="en-US" sz="2000" b="1" dirty="0">
                <a:solidFill>
                  <a:srgbClr val="FF0000"/>
                </a:solidFill>
                <a:latin typeface="Century Gothic" panose="020B0502020202020204" pitchFamily="34" charset="0"/>
              </a:rPr>
              <a:t>female doctor </a:t>
            </a:r>
            <a:r>
              <a:rPr lang="en-US" sz="2000" dirty="0">
                <a:latin typeface="Century Gothic" panose="020B0502020202020204" pitchFamily="34" charset="0"/>
              </a:rPr>
              <a:t>in her country.</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2. Maria wanted children to work with concrete materials to develop their </a:t>
            </a:r>
            <a:r>
              <a:rPr lang="en-US" sz="2000" u="sng" dirty="0">
                <a:latin typeface="Century Gothic" panose="020B0502020202020204" pitchFamily="34" charset="0"/>
              </a:rPr>
              <a:t>social</a:t>
            </a:r>
            <a:r>
              <a:rPr lang="en-US" sz="2000" dirty="0">
                <a:latin typeface="Century Gothic" panose="020B0502020202020204" pitchFamily="34" charset="0"/>
              </a:rPr>
              <a:t> abilities.</a:t>
            </a:r>
          </a:p>
          <a:p>
            <a:pPr lvl="1"/>
            <a:r>
              <a:rPr lang="en-US" sz="2000" dirty="0">
                <a:latin typeface="Century Gothic" panose="020B0502020202020204" pitchFamily="34" charset="0"/>
              </a:rPr>
              <a:t>2. Maria wanted children to work with concrete materials to develop their </a:t>
            </a:r>
            <a:r>
              <a:rPr lang="en-US" sz="2000" b="1" dirty="0">
                <a:solidFill>
                  <a:srgbClr val="FF0000"/>
                </a:solidFill>
                <a:latin typeface="Century Gothic" panose="020B0502020202020204" pitchFamily="34" charset="0"/>
              </a:rPr>
              <a:t>cognitive</a:t>
            </a:r>
            <a:r>
              <a:rPr lang="en-US" sz="2000" dirty="0">
                <a:latin typeface="Century Gothic" panose="020B0502020202020204" pitchFamily="34" charset="0"/>
              </a:rPr>
              <a:t> abilities.</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3. The main role of the teacher/ adult in a Montessori classroom is to </a:t>
            </a:r>
            <a:r>
              <a:rPr lang="en-US" sz="2000" u="sng" dirty="0">
                <a:latin typeface="Century Gothic" panose="020B0502020202020204" pitchFamily="34" charset="0"/>
              </a:rPr>
              <a:t>teach and explain</a:t>
            </a:r>
            <a:r>
              <a:rPr lang="en-US" sz="2000" dirty="0">
                <a:latin typeface="Century Gothic" panose="020B0502020202020204" pitchFamily="34" charset="0"/>
              </a:rPr>
              <a:t>.</a:t>
            </a:r>
          </a:p>
          <a:p>
            <a:pPr lvl="1"/>
            <a:r>
              <a:rPr lang="en-US" sz="2000" dirty="0">
                <a:latin typeface="Century Gothic" panose="020B0502020202020204" pitchFamily="34" charset="0"/>
              </a:rPr>
              <a:t>3. The main role of the teacher/ adult in a Montessori classroom is to </a:t>
            </a:r>
            <a:r>
              <a:rPr lang="en-US" sz="2000" b="1" dirty="0">
                <a:solidFill>
                  <a:srgbClr val="FF0000"/>
                </a:solidFill>
                <a:latin typeface="Century Gothic" panose="020B0502020202020204" pitchFamily="34" charset="0"/>
              </a:rPr>
              <a:t>guide the children</a:t>
            </a:r>
            <a:r>
              <a:rPr lang="en-US" sz="2000" dirty="0">
                <a:latin typeface="Century Gothic" panose="020B0502020202020204" pitchFamily="34" charset="0"/>
              </a:rPr>
              <a:t>.</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4. In a Montessori classroom, students </a:t>
            </a:r>
            <a:r>
              <a:rPr lang="en-US" sz="2000" u="sng" dirty="0">
                <a:latin typeface="Century Gothic" panose="020B0502020202020204" pitchFamily="34" charset="0"/>
              </a:rPr>
              <a:t>have to sit in groups</a:t>
            </a:r>
            <a:r>
              <a:rPr lang="en-US" sz="2000" dirty="0">
                <a:latin typeface="Century Gothic" panose="020B0502020202020204" pitchFamily="34" charset="0"/>
              </a:rPr>
              <a:t>. </a:t>
            </a:r>
          </a:p>
          <a:p>
            <a:pPr lvl="1"/>
            <a:r>
              <a:rPr lang="en-US" sz="2000" dirty="0">
                <a:latin typeface="Century Gothic" panose="020B0502020202020204" pitchFamily="34" charset="0"/>
              </a:rPr>
              <a:t>4. In a Montessori classroom, students </a:t>
            </a:r>
            <a:r>
              <a:rPr lang="en-US" sz="2000" b="1" dirty="0">
                <a:solidFill>
                  <a:srgbClr val="FF0000"/>
                </a:solidFill>
                <a:latin typeface="Century Gothic" panose="020B0502020202020204" pitchFamily="34" charset="0"/>
              </a:rPr>
              <a:t>can sit individually or in groups. </a:t>
            </a:r>
          </a:p>
          <a:p>
            <a:pPr lvl="1"/>
            <a:endParaRPr lang="en-US" sz="2000" dirty="0">
              <a:latin typeface="Century Gothic" panose="020B0502020202020204" pitchFamily="34" charset="0"/>
            </a:endParaRPr>
          </a:p>
          <a:p>
            <a:pPr lvl="1"/>
            <a:r>
              <a:rPr lang="en-US" sz="2000" dirty="0">
                <a:latin typeface="Century Gothic" panose="020B0502020202020204" pitchFamily="34" charset="0"/>
              </a:rPr>
              <a:t>5. Each child uses the material he chose by </a:t>
            </a:r>
            <a:r>
              <a:rPr lang="en-US" sz="2000" u="sng" dirty="0">
                <a:latin typeface="Century Gothic" panose="020B0502020202020204" pitchFamily="34" charset="0"/>
              </a:rPr>
              <a:t>asking the nanny to give it to </a:t>
            </a:r>
            <a:r>
              <a:rPr lang="en-US" sz="2000" u="sng" dirty="0" smtClean="0">
                <a:latin typeface="Century Gothic" panose="020B0502020202020204" pitchFamily="34" charset="0"/>
              </a:rPr>
              <a:t>him/her</a:t>
            </a:r>
            <a:r>
              <a:rPr lang="en-US" sz="2000" dirty="0">
                <a:latin typeface="Century Gothic" panose="020B0502020202020204" pitchFamily="34" charset="0"/>
              </a:rPr>
              <a:t>.</a:t>
            </a:r>
          </a:p>
          <a:p>
            <a:pPr marL="0" lvl="1"/>
            <a:r>
              <a:rPr lang="en-US" sz="2000" dirty="0">
                <a:latin typeface="Century Gothic" panose="020B0502020202020204" pitchFamily="34" charset="0"/>
              </a:rPr>
              <a:t>      5. Each child uses the material he chose by </a:t>
            </a:r>
            <a:r>
              <a:rPr lang="en-US" sz="2000" b="1" dirty="0">
                <a:solidFill>
                  <a:srgbClr val="FF0000"/>
                </a:solidFill>
                <a:latin typeface="Century Gothic" panose="020B0502020202020204" pitchFamily="34" charset="0"/>
              </a:rPr>
              <a:t>taking it from the shelf</a:t>
            </a:r>
            <a:r>
              <a:rPr lang="en-US" sz="2000" dirty="0">
                <a:latin typeface="Century Gothic" panose="020B0502020202020204" pitchFamily="34" charset="0"/>
              </a:rPr>
              <a:t>.</a:t>
            </a:r>
          </a:p>
          <a:p>
            <a:endParaRPr lang="en-US" sz="2000" dirty="0">
              <a:latin typeface="Century Gothic" panose="020B0502020202020204" pitchFamily="34" charset="0"/>
            </a:endParaRPr>
          </a:p>
        </p:txBody>
      </p:sp>
      <p:sp>
        <p:nvSpPr>
          <p:cNvPr id="5" name="Rounded Rectangle 4"/>
          <p:cNvSpPr/>
          <p:nvPr/>
        </p:nvSpPr>
        <p:spPr>
          <a:xfrm>
            <a:off x="8361947" y="304357"/>
            <a:ext cx="3612182" cy="685376"/>
          </a:xfrm>
          <a:prstGeom prst="roundRect">
            <a:avLst/>
          </a:prstGeom>
          <a:scene3d>
            <a:camera prst="orthographicFront"/>
            <a:lightRig rig="threePt" dir="t"/>
          </a:scene3d>
          <a:sp3d>
            <a:bevelT w="139700" prst="cross"/>
          </a:sp3d>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a:latin typeface="Century Gothic" panose="020B0502020202020204" pitchFamily="34" charset="0"/>
              </a:rPr>
              <a:t>Model answer</a:t>
            </a:r>
            <a:endParaRPr lang="en-GB" sz="2400" b="1" dirty="0">
              <a:latin typeface="Century Gothic" panose="020B0502020202020204" pitchFamily="34" charset="0"/>
            </a:endParaRPr>
          </a:p>
        </p:txBody>
      </p:sp>
      <p:sp>
        <p:nvSpPr>
          <p:cNvPr id="6" name="TextBox 5">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09987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68027" y="640134"/>
            <a:ext cx="5227713" cy="584775"/>
          </a:xfrm>
          <a:prstGeom prst="rect">
            <a:avLst/>
          </a:prstGeom>
          <a:solidFill>
            <a:schemeClr val="accent4">
              <a:lumMod val="20000"/>
              <a:lumOff val="80000"/>
            </a:schemeClr>
          </a:solidFill>
          <a:scene3d>
            <a:camera prst="orthographicFront"/>
            <a:lightRig rig="threePt" dir="t"/>
          </a:scene3d>
          <a:sp3d>
            <a:bevelT w="139700" prst="cross"/>
          </a:sp3d>
        </p:spPr>
        <p:txBody>
          <a:bodyPr wrap="none">
            <a:spAutoFit/>
          </a:bodyPr>
          <a:lstStyle/>
          <a:p>
            <a:r>
              <a:rPr lang="en-GB" sz="3200" b="1" dirty="0">
                <a:latin typeface="Century Gothic" panose="020B0502020202020204" pitchFamily="34" charset="0"/>
              </a:rPr>
              <a:t>Defining Relative clauses:</a:t>
            </a:r>
          </a:p>
        </p:txBody>
      </p:sp>
      <p:sp>
        <p:nvSpPr>
          <p:cNvPr id="5" name="Rectangle 4"/>
          <p:cNvSpPr/>
          <p:nvPr/>
        </p:nvSpPr>
        <p:spPr>
          <a:xfrm>
            <a:off x="481263" y="2242816"/>
            <a:ext cx="10794895" cy="830997"/>
          </a:xfrm>
          <a:prstGeom prst="rect">
            <a:avLst/>
          </a:prstGeom>
        </p:spPr>
        <p:txBody>
          <a:bodyPr wrap="square">
            <a:spAutoFit/>
          </a:bodyPr>
          <a:lstStyle/>
          <a:p>
            <a:r>
              <a:rPr lang="en-US" sz="2400" dirty="0">
                <a:latin typeface="Century Gothic" panose="020B0502020202020204" pitchFamily="34" charset="0"/>
              </a:rPr>
              <a:t>1. Montessori is acclaimed for her educational method </a:t>
            </a:r>
            <a:r>
              <a:rPr lang="en-US" sz="2400" dirty="0">
                <a:solidFill>
                  <a:srgbClr val="FF0000"/>
                </a:solidFill>
                <a:latin typeface="Century Gothic" panose="020B0502020202020204" pitchFamily="34" charset="0"/>
              </a:rPr>
              <a:t>that </a:t>
            </a:r>
            <a:r>
              <a:rPr lang="en-US" sz="2400" dirty="0">
                <a:latin typeface="Century Gothic" panose="020B0502020202020204" pitchFamily="34" charset="0"/>
              </a:rPr>
              <a:t>builds on the way children learn naturally.</a:t>
            </a:r>
            <a:endParaRPr lang="en-GB" sz="2400" dirty="0"/>
          </a:p>
        </p:txBody>
      </p:sp>
      <p:sp>
        <p:nvSpPr>
          <p:cNvPr id="6" name="Rectangle 5"/>
          <p:cNvSpPr/>
          <p:nvPr/>
        </p:nvSpPr>
        <p:spPr>
          <a:xfrm>
            <a:off x="589858" y="3220110"/>
            <a:ext cx="11348479" cy="830997"/>
          </a:xfrm>
          <a:prstGeom prst="rect">
            <a:avLst/>
          </a:prstGeom>
        </p:spPr>
        <p:txBody>
          <a:bodyPr wrap="square">
            <a:spAutoFit/>
          </a:bodyPr>
          <a:lstStyle/>
          <a:p>
            <a:r>
              <a:rPr lang="en-US" sz="2400" dirty="0">
                <a:latin typeface="Century Gothic" panose="020B0502020202020204" pitchFamily="34" charset="0"/>
              </a:rPr>
              <a:t>2. A Montessori classroom is </a:t>
            </a:r>
            <a:r>
              <a:rPr lang="en-US" sz="2400" dirty="0" smtClean="0">
                <a:latin typeface="Century Gothic" panose="020B0502020202020204" pitchFamily="34" charset="0"/>
              </a:rPr>
              <a:t>tidy</a:t>
            </a:r>
            <a:r>
              <a:rPr lang="en-US" sz="2400" dirty="0">
                <a:latin typeface="Century Gothic" panose="020B0502020202020204" pitchFamily="34" charset="0"/>
              </a:rPr>
              <a:t>, pleasing in appearance, simple and real, </a:t>
            </a:r>
            <a:r>
              <a:rPr lang="en-US" sz="2400" dirty="0">
                <a:solidFill>
                  <a:srgbClr val="FF0000"/>
                </a:solidFill>
                <a:latin typeface="Century Gothic" panose="020B0502020202020204" pitchFamily="34" charset="0"/>
              </a:rPr>
              <a:t>where</a:t>
            </a:r>
            <a:r>
              <a:rPr lang="en-US" sz="2400" dirty="0">
                <a:latin typeface="Century Gothic" panose="020B0502020202020204" pitchFamily="34" charset="0"/>
              </a:rPr>
              <a:t> each element exists for a reason. </a:t>
            </a:r>
            <a:endParaRPr lang="en-GB" sz="2400" dirty="0"/>
          </a:p>
        </p:txBody>
      </p:sp>
      <p:sp>
        <p:nvSpPr>
          <p:cNvPr id="11" name="Rectangle 10"/>
          <p:cNvSpPr/>
          <p:nvPr/>
        </p:nvSpPr>
        <p:spPr>
          <a:xfrm>
            <a:off x="266888" y="1376601"/>
            <a:ext cx="11845542" cy="523220"/>
          </a:xfrm>
          <a:prstGeom prst="rect">
            <a:avLst/>
          </a:prstGeom>
          <a:solidFill>
            <a:schemeClr val="accent6">
              <a:lumMod val="20000"/>
              <a:lumOff val="80000"/>
            </a:schemeClr>
          </a:solidFill>
          <a:scene3d>
            <a:camera prst="orthographicFront"/>
            <a:lightRig rig="threePt" dir="t"/>
          </a:scene3d>
          <a:sp3d>
            <a:bevelT w="139700" prst="cross"/>
          </a:sp3d>
        </p:spPr>
        <p:txBody>
          <a:bodyPr wrap="square">
            <a:spAutoFit/>
          </a:bodyPr>
          <a:lstStyle/>
          <a:p>
            <a:r>
              <a:rPr lang="en-GB" sz="2800" b="1" dirty="0">
                <a:latin typeface="Century Gothic" panose="020B0502020202020204" pitchFamily="34" charset="0"/>
              </a:rPr>
              <a:t>Look at the following defining relative clauses from the text: </a:t>
            </a:r>
          </a:p>
        </p:txBody>
      </p:sp>
      <p:sp>
        <p:nvSpPr>
          <p:cNvPr id="7" name="Rectangle 6"/>
          <p:cNvSpPr/>
          <p:nvPr/>
        </p:nvSpPr>
        <p:spPr>
          <a:xfrm>
            <a:off x="650107" y="5174698"/>
            <a:ext cx="9696048" cy="830997"/>
          </a:xfrm>
          <a:prstGeom prst="rect">
            <a:avLst/>
          </a:prstGeom>
        </p:spPr>
        <p:txBody>
          <a:bodyPr wrap="square">
            <a:spAutoFit/>
          </a:bodyPr>
          <a:lstStyle/>
          <a:p>
            <a:r>
              <a:rPr lang="en-US" sz="2400" dirty="0">
                <a:solidFill>
                  <a:srgbClr val="000000"/>
                </a:solidFill>
                <a:latin typeface="Century Gothic" panose="020B0502020202020204" pitchFamily="34" charset="0"/>
              </a:rPr>
              <a:t>Defining relative clauses </a:t>
            </a:r>
            <a:r>
              <a:rPr lang="en-US" sz="2400" dirty="0" smtClean="0">
                <a:solidFill>
                  <a:srgbClr val="000000"/>
                </a:solidFill>
                <a:latin typeface="Century Gothic" panose="020B0502020202020204" pitchFamily="34" charset="0"/>
              </a:rPr>
              <a:t>gives </a:t>
            </a:r>
            <a:r>
              <a:rPr lang="en-US" sz="2400" dirty="0">
                <a:solidFill>
                  <a:srgbClr val="000000"/>
                </a:solidFill>
                <a:latin typeface="Century Gothic" panose="020B0502020202020204" pitchFamily="34" charset="0"/>
              </a:rPr>
              <a:t>us </a:t>
            </a:r>
            <a:r>
              <a:rPr lang="en-US" sz="2400" dirty="0" smtClean="0">
                <a:solidFill>
                  <a:srgbClr val="000000"/>
                </a:solidFill>
                <a:latin typeface="Century Gothic" panose="020B0502020202020204" pitchFamily="34" charset="0"/>
              </a:rPr>
              <a:t>information </a:t>
            </a:r>
            <a:r>
              <a:rPr lang="en-US" sz="2400" dirty="0">
                <a:solidFill>
                  <a:srgbClr val="000000"/>
                </a:solidFill>
                <a:latin typeface="Century Gothic" panose="020B0502020202020204" pitchFamily="34" charset="0"/>
              </a:rPr>
              <a:t>about </a:t>
            </a:r>
            <a:r>
              <a:rPr lang="en-US" sz="2400" dirty="0">
                <a:solidFill>
                  <a:srgbClr val="FF0000"/>
                </a:solidFill>
                <a:latin typeface="Century Gothic" panose="020B0502020202020204" pitchFamily="34" charset="0"/>
              </a:rPr>
              <a:t>who</a:t>
            </a:r>
            <a:r>
              <a:rPr lang="en-US" sz="2400" dirty="0">
                <a:solidFill>
                  <a:srgbClr val="000000"/>
                </a:solidFill>
                <a:latin typeface="Century Gothic" panose="020B0502020202020204" pitchFamily="34" charset="0"/>
              </a:rPr>
              <a:t> or </a:t>
            </a:r>
            <a:r>
              <a:rPr lang="en-US" sz="2400" dirty="0">
                <a:solidFill>
                  <a:srgbClr val="FF0000"/>
                </a:solidFill>
                <a:latin typeface="Century Gothic" panose="020B0502020202020204" pitchFamily="34" charset="0"/>
              </a:rPr>
              <a:t>what</a:t>
            </a:r>
            <a:r>
              <a:rPr lang="en-US" sz="2400" dirty="0">
                <a:solidFill>
                  <a:srgbClr val="000000"/>
                </a:solidFill>
                <a:latin typeface="Century Gothic" panose="020B0502020202020204" pitchFamily="34" charset="0"/>
              </a:rPr>
              <a:t> we are talking about.</a:t>
            </a:r>
            <a:endParaRPr lang="en-GB" sz="2400" dirty="0">
              <a:latin typeface="Century Gothic" panose="020B0502020202020204" pitchFamily="34" charset="0"/>
            </a:endParaRPr>
          </a:p>
        </p:txBody>
      </p:sp>
      <p:sp>
        <p:nvSpPr>
          <p:cNvPr id="17" name="Rectangle 16"/>
          <p:cNvSpPr/>
          <p:nvPr/>
        </p:nvSpPr>
        <p:spPr>
          <a:xfrm>
            <a:off x="650107" y="4355169"/>
            <a:ext cx="6375463" cy="523220"/>
          </a:xfrm>
          <a:prstGeom prst="rect">
            <a:avLst/>
          </a:prstGeom>
          <a:solidFill>
            <a:schemeClr val="accent6">
              <a:lumMod val="20000"/>
              <a:lumOff val="80000"/>
            </a:schemeClr>
          </a:solidFill>
          <a:scene3d>
            <a:camera prst="orthographicFront"/>
            <a:lightRig rig="threePt" dir="t"/>
          </a:scene3d>
          <a:sp3d>
            <a:bevelT w="139700" prst="cross"/>
          </a:sp3d>
        </p:spPr>
        <p:txBody>
          <a:bodyPr wrap="none">
            <a:spAutoFit/>
          </a:bodyPr>
          <a:lstStyle/>
          <a:p>
            <a:r>
              <a:rPr lang="en-GB" sz="2800" b="1" dirty="0">
                <a:latin typeface="Century Gothic" panose="020B0502020202020204" pitchFamily="34" charset="0"/>
              </a:rPr>
              <a:t>What are Defining Relative </a:t>
            </a:r>
            <a:r>
              <a:rPr lang="en-GB" sz="2800" b="1" dirty="0" smtClean="0">
                <a:latin typeface="Century Gothic" panose="020B0502020202020204" pitchFamily="34" charset="0"/>
              </a:rPr>
              <a:t>clauses?</a:t>
            </a:r>
            <a:endParaRPr lang="en-GB" sz="2800" b="1" dirty="0">
              <a:latin typeface="Century Gothic" panose="020B0502020202020204" pitchFamily="34" charset="0"/>
            </a:endParaRPr>
          </a:p>
        </p:txBody>
      </p:sp>
      <p:sp>
        <p:nvSpPr>
          <p:cNvPr id="8" name="TextBox 7">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266082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9016871" y="1955101"/>
            <a:ext cx="2969736" cy="3632862"/>
          </a:xfrm>
          <a:prstGeom prst="rect">
            <a:avLst/>
          </a:prstGeom>
          <a:solidFill>
            <a:schemeClr val="bg1">
              <a:lumMod val="75000"/>
            </a:schemeClr>
          </a:soli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11873" y="1474492"/>
            <a:ext cx="2126578" cy="1015663"/>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Used to give information about a person </a:t>
            </a:r>
            <a:endParaRPr lang="en-GB" sz="2000" dirty="0">
              <a:latin typeface="Century Gothic" panose="020B0502020202020204" pitchFamily="34" charset="0"/>
            </a:endParaRPr>
          </a:p>
        </p:txBody>
      </p:sp>
      <p:sp>
        <p:nvSpPr>
          <p:cNvPr id="17" name="Rectangle 16"/>
          <p:cNvSpPr/>
          <p:nvPr/>
        </p:nvSpPr>
        <p:spPr>
          <a:xfrm>
            <a:off x="488338" y="635517"/>
            <a:ext cx="9326592" cy="523220"/>
          </a:xfrm>
          <a:prstGeom prst="rect">
            <a:avLst/>
          </a:prstGeom>
          <a:solidFill>
            <a:schemeClr val="accent6">
              <a:lumMod val="20000"/>
              <a:lumOff val="80000"/>
            </a:schemeClr>
          </a:solidFill>
          <a:scene3d>
            <a:camera prst="orthographicFront"/>
            <a:lightRig rig="threePt" dir="t"/>
          </a:scene3d>
          <a:sp3d>
            <a:bevelT prst="relaxedInset"/>
          </a:sp3d>
        </p:spPr>
        <p:txBody>
          <a:bodyPr wrap="none">
            <a:spAutoFit/>
          </a:bodyPr>
          <a:lstStyle/>
          <a:p>
            <a:r>
              <a:rPr lang="en-GB" sz="2800" b="1" dirty="0">
                <a:latin typeface="Century Gothic" panose="020B0502020202020204" pitchFamily="34" charset="0"/>
              </a:rPr>
              <a:t>Match the defining relative </a:t>
            </a:r>
            <a:r>
              <a:rPr lang="en-GB" sz="2800" b="1" dirty="0" smtClean="0">
                <a:latin typeface="Century Gothic" panose="020B0502020202020204" pitchFamily="34" charset="0"/>
              </a:rPr>
              <a:t>clauses </a:t>
            </a:r>
            <a:r>
              <a:rPr lang="en-GB" sz="2800" b="1" dirty="0">
                <a:latin typeface="Century Gothic" panose="020B0502020202020204" pitchFamily="34" charset="0"/>
              </a:rPr>
              <a:t>to </a:t>
            </a:r>
            <a:r>
              <a:rPr lang="en-GB" sz="2800" b="1" dirty="0" smtClean="0">
                <a:latin typeface="Century Gothic" panose="020B0502020202020204" pitchFamily="34" charset="0"/>
              </a:rPr>
              <a:t>their right use. </a:t>
            </a:r>
            <a:endParaRPr lang="en-GB" sz="2800" b="1" dirty="0">
              <a:latin typeface="Century Gothic" panose="020B0502020202020204" pitchFamily="34" charset="0"/>
            </a:endParaRPr>
          </a:p>
        </p:txBody>
      </p:sp>
      <p:sp>
        <p:nvSpPr>
          <p:cNvPr id="8" name="Rectangle 7"/>
          <p:cNvSpPr/>
          <p:nvPr/>
        </p:nvSpPr>
        <p:spPr>
          <a:xfrm>
            <a:off x="711873" y="2729379"/>
            <a:ext cx="2126578" cy="1323439"/>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Used to give information about things or ideas </a:t>
            </a:r>
            <a:endParaRPr lang="en-GB" sz="2000" dirty="0">
              <a:latin typeface="Century Gothic" panose="020B0502020202020204" pitchFamily="34" charset="0"/>
            </a:endParaRPr>
          </a:p>
        </p:txBody>
      </p:sp>
      <p:sp>
        <p:nvSpPr>
          <p:cNvPr id="9" name="Rectangle 8"/>
          <p:cNvSpPr/>
          <p:nvPr/>
        </p:nvSpPr>
        <p:spPr>
          <a:xfrm>
            <a:off x="6094456" y="2184714"/>
            <a:ext cx="2126578" cy="1015663"/>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Used to give information about a place </a:t>
            </a:r>
            <a:endParaRPr lang="en-GB" sz="2000" dirty="0">
              <a:latin typeface="Century Gothic" panose="020B0502020202020204" pitchFamily="34" charset="0"/>
            </a:endParaRPr>
          </a:p>
        </p:txBody>
      </p:sp>
      <p:sp>
        <p:nvSpPr>
          <p:cNvPr id="10" name="Rectangle 9"/>
          <p:cNvSpPr/>
          <p:nvPr/>
        </p:nvSpPr>
        <p:spPr>
          <a:xfrm>
            <a:off x="6094456" y="4236832"/>
            <a:ext cx="2126578" cy="1015663"/>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Used to give information about time</a:t>
            </a:r>
            <a:endParaRPr lang="en-GB" sz="2000" dirty="0">
              <a:latin typeface="Century Gothic" panose="020B0502020202020204" pitchFamily="34" charset="0"/>
            </a:endParaRPr>
          </a:p>
        </p:txBody>
      </p:sp>
      <p:sp>
        <p:nvSpPr>
          <p:cNvPr id="12" name="Rectangle 11"/>
          <p:cNvSpPr/>
          <p:nvPr/>
        </p:nvSpPr>
        <p:spPr>
          <a:xfrm>
            <a:off x="711873" y="4356346"/>
            <a:ext cx="2126578" cy="1631216"/>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Used to give information about a person’s belongings  </a:t>
            </a:r>
            <a:endParaRPr lang="en-GB" sz="2000" dirty="0">
              <a:latin typeface="Century Gothic" panose="020B0502020202020204" pitchFamily="34" charset="0"/>
            </a:endParaRPr>
          </a:p>
        </p:txBody>
      </p:sp>
      <p:sp>
        <p:nvSpPr>
          <p:cNvPr id="13" name="Rectangle 12"/>
          <p:cNvSpPr/>
          <p:nvPr/>
        </p:nvSpPr>
        <p:spPr>
          <a:xfrm>
            <a:off x="9318632" y="4683659"/>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Who/that </a:t>
            </a:r>
            <a:endParaRPr lang="en-GB" sz="2000" dirty="0">
              <a:latin typeface="Century Gothic" panose="020B0502020202020204" pitchFamily="34" charset="0"/>
            </a:endParaRPr>
          </a:p>
        </p:txBody>
      </p:sp>
      <p:sp>
        <p:nvSpPr>
          <p:cNvPr id="14" name="Rectangle 13"/>
          <p:cNvSpPr/>
          <p:nvPr/>
        </p:nvSpPr>
        <p:spPr>
          <a:xfrm>
            <a:off x="9318632" y="3050988"/>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Which /that </a:t>
            </a:r>
            <a:endParaRPr lang="en-GB" sz="2000" dirty="0">
              <a:latin typeface="Century Gothic" panose="020B0502020202020204" pitchFamily="34" charset="0"/>
            </a:endParaRPr>
          </a:p>
        </p:txBody>
      </p:sp>
      <p:sp>
        <p:nvSpPr>
          <p:cNvPr id="15" name="Rectangle 14"/>
          <p:cNvSpPr/>
          <p:nvPr/>
        </p:nvSpPr>
        <p:spPr>
          <a:xfrm>
            <a:off x="9318632" y="3587772"/>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When </a:t>
            </a:r>
            <a:endParaRPr lang="en-GB" sz="2000" dirty="0">
              <a:latin typeface="Century Gothic" panose="020B0502020202020204" pitchFamily="34" charset="0"/>
            </a:endParaRPr>
          </a:p>
        </p:txBody>
      </p:sp>
      <p:sp>
        <p:nvSpPr>
          <p:cNvPr id="16" name="Rectangle 15"/>
          <p:cNvSpPr/>
          <p:nvPr/>
        </p:nvSpPr>
        <p:spPr>
          <a:xfrm>
            <a:off x="9318632" y="4129221"/>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Where </a:t>
            </a:r>
            <a:endParaRPr lang="en-GB" sz="2000" dirty="0">
              <a:latin typeface="Century Gothic" panose="020B0502020202020204" pitchFamily="34" charset="0"/>
            </a:endParaRPr>
          </a:p>
        </p:txBody>
      </p:sp>
      <p:sp>
        <p:nvSpPr>
          <p:cNvPr id="18" name="Rectangle 17"/>
          <p:cNvSpPr/>
          <p:nvPr/>
        </p:nvSpPr>
        <p:spPr>
          <a:xfrm>
            <a:off x="9318632" y="2468087"/>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Whose </a:t>
            </a:r>
            <a:endParaRPr lang="en-GB" sz="2000" dirty="0">
              <a:latin typeface="Century Gothic" panose="020B0502020202020204" pitchFamily="34" charset="0"/>
            </a:endParaRPr>
          </a:p>
        </p:txBody>
      </p:sp>
      <p:sp>
        <p:nvSpPr>
          <p:cNvPr id="19" name="Rectangle 18"/>
          <p:cNvSpPr/>
          <p:nvPr/>
        </p:nvSpPr>
        <p:spPr>
          <a:xfrm>
            <a:off x="3133185" y="1779931"/>
            <a:ext cx="2402288" cy="404783"/>
          </a:xfrm>
          <a:prstGeom prst="rect">
            <a:avLst/>
          </a:prstGeom>
          <a:solidFill>
            <a:schemeClr val="accent1">
              <a:lumMod val="40000"/>
              <a:lumOff val="60000"/>
            </a:schemeClr>
          </a:solidFill>
        </p:spPr>
        <p:txBody>
          <a:bodyPr wrap="square">
            <a:spAutoFit/>
          </a:bodyPr>
          <a:lstStyle/>
          <a:p>
            <a:pPr algn="ctr"/>
            <a:endParaRPr lang="en-GB" sz="2000" dirty="0">
              <a:latin typeface="Century Gothic" panose="020B0502020202020204" pitchFamily="34" charset="0"/>
            </a:endParaRPr>
          </a:p>
        </p:txBody>
      </p:sp>
      <p:sp>
        <p:nvSpPr>
          <p:cNvPr id="20" name="Rectangle 19"/>
          <p:cNvSpPr/>
          <p:nvPr/>
        </p:nvSpPr>
        <p:spPr>
          <a:xfrm>
            <a:off x="3133185" y="3188706"/>
            <a:ext cx="2402288" cy="404783"/>
          </a:xfrm>
          <a:prstGeom prst="rect">
            <a:avLst/>
          </a:prstGeom>
          <a:solidFill>
            <a:schemeClr val="accent1">
              <a:lumMod val="40000"/>
              <a:lumOff val="60000"/>
            </a:schemeClr>
          </a:solidFill>
        </p:spPr>
        <p:txBody>
          <a:bodyPr wrap="square">
            <a:spAutoFit/>
          </a:bodyPr>
          <a:lstStyle/>
          <a:p>
            <a:pPr algn="ctr"/>
            <a:endParaRPr lang="en-GB" sz="2000" dirty="0">
              <a:latin typeface="Century Gothic" panose="020B0502020202020204" pitchFamily="34" charset="0"/>
            </a:endParaRPr>
          </a:p>
        </p:txBody>
      </p:sp>
      <p:sp>
        <p:nvSpPr>
          <p:cNvPr id="21" name="Rectangle 20"/>
          <p:cNvSpPr/>
          <p:nvPr/>
        </p:nvSpPr>
        <p:spPr>
          <a:xfrm>
            <a:off x="3154738" y="4979187"/>
            <a:ext cx="2402288" cy="404783"/>
          </a:xfrm>
          <a:prstGeom prst="rect">
            <a:avLst/>
          </a:prstGeom>
          <a:solidFill>
            <a:schemeClr val="accent1">
              <a:lumMod val="40000"/>
              <a:lumOff val="60000"/>
            </a:schemeClr>
          </a:solidFill>
        </p:spPr>
        <p:txBody>
          <a:bodyPr wrap="square">
            <a:spAutoFit/>
          </a:bodyPr>
          <a:lstStyle/>
          <a:p>
            <a:pPr algn="ctr"/>
            <a:endParaRPr lang="en-GB" sz="2000" dirty="0">
              <a:latin typeface="Century Gothic" panose="020B0502020202020204" pitchFamily="34" charset="0"/>
            </a:endParaRPr>
          </a:p>
        </p:txBody>
      </p:sp>
      <p:sp>
        <p:nvSpPr>
          <p:cNvPr id="22" name="Rectangle 21"/>
          <p:cNvSpPr/>
          <p:nvPr/>
        </p:nvSpPr>
        <p:spPr>
          <a:xfrm>
            <a:off x="5965102" y="3480940"/>
            <a:ext cx="2402288" cy="404783"/>
          </a:xfrm>
          <a:prstGeom prst="rect">
            <a:avLst/>
          </a:prstGeom>
          <a:solidFill>
            <a:schemeClr val="accent1">
              <a:lumMod val="40000"/>
              <a:lumOff val="60000"/>
            </a:schemeClr>
          </a:solidFill>
        </p:spPr>
        <p:txBody>
          <a:bodyPr wrap="square">
            <a:spAutoFit/>
          </a:bodyPr>
          <a:lstStyle/>
          <a:p>
            <a:pPr algn="ctr"/>
            <a:endParaRPr lang="en-GB" sz="2000" dirty="0">
              <a:latin typeface="Century Gothic" panose="020B0502020202020204" pitchFamily="34" charset="0"/>
            </a:endParaRPr>
          </a:p>
        </p:txBody>
      </p:sp>
      <p:sp>
        <p:nvSpPr>
          <p:cNvPr id="23" name="Rectangle 22"/>
          <p:cNvSpPr/>
          <p:nvPr/>
        </p:nvSpPr>
        <p:spPr>
          <a:xfrm>
            <a:off x="5965102" y="5499763"/>
            <a:ext cx="2402288" cy="404783"/>
          </a:xfrm>
          <a:prstGeom prst="rect">
            <a:avLst/>
          </a:prstGeom>
          <a:solidFill>
            <a:schemeClr val="accent1">
              <a:lumMod val="40000"/>
              <a:lumOff val="60000"/>
            </a:schemeClr>
          </a:solidFill>
        </p:spPr>
        <p:txBody>
          <a:bodyPr wrap="square">
            <a:spAutoFit/>
          </a:bodyPr>
          <a:lstStyle/>
          <a:p>
            <a:pPr algn="ctr"/>
            <a:endParaRPr lang="en-GB" sz="2000" dirty="0">
              <a:latin typeface="Century Gothic" panose="020B0502020202020204" pitchFamily="34" charset="0"/>
            </a:endParaRPr>
          </a:p>
        </p:txBody>
      </p:sp>
      <p:sp>
        <p:nvSpPr>
          <p:cNvPr id="4" name="Left Arrow 3"/>
          <p:cNvSpPr/>
          <p:nvPr/>
        </p:nvSpPr>
        <p:spPr>
          <a:xfrm>
            <a:off x="8447008" y="3535808"/>
            <a:ext cx="734944" cy="638192"/>
          </a:xfrm>
          <a:prstGeom prst="leftArrow">
            <a:avLst/>
          </a:prstGeom>
          <a:solidFill>
            <a:schemeClr val="bg1">
              <a:lumMod val="85000"/>
            </a:schemeClr>
          </a:solidFill>
          <a:ln>
            <a:solidFill>
              <a:schemeClr val="tx1">
                <a:lumMod val="65000"/>
                <a:lumOff val="35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ounded Rectangle 23"/>
          <p:cNvSpPr/>
          <p:nvPr/>
        </p:nvSpPr>
        <p:spPr>
          <a:xfrm>
            <a:off x="8833364" y="1344623"/>
            <a:ext cx="3153243" cy="496191"/>
          </a:xfrm>
          <a:prstGeom prst="roundRect">
            <a:avLst/>
          </a:prstGeom>
          <a:solidFill>
            <a:schemeClr val="bg1">
              <a:lumMod val="95000"/>
            </a:schemeClr>
          </a:solidFill>
          <a:ln>
            <a:solidFill>
              <a:schemeClr val="accent5"/>
            </a:solidFill>
          </a:ln>
        </p:spPr>
        <p:style>
          <a:lnRef idx="3">
            <a:schemeClr val="lt1"/>
          </a:lnRef>
          <a:fillRef idx="1">
            <a:schemeClr val="dk1"/>
          </a:fillRef>
          <a:effectRef idx="1">
            <a:schemeClr val="dk1"/>
          </a:effectRef>
          <a:fontRef idx="minor">
            <a:schemeClr val="lt1"/>
          </a:fontRef>
        </p:style>
        <p:txBody>
          <a:bodyPr rtlCol="0" anchor="ctr"/>
          <a:lstStyle/>
          <a:p>
            <a:pPr algn="ctr"/>
            <a:r>
              <a:rPr lang="en-US" sz="2000" b="1" dirty="0">
                <a:solidFill>
                  <a:schemeClr val="accent5"/>
                </a:solidFill>
                <a:latin typeface="Century Gothic" panose="020B0502020202020204" pitchFamily="34" charset="0"/>
              </a:rPr>
              <a:t>Model answer</a:t>
            </a:r>
            <a:endParaRPr lang="en-GB" sz="2000" b="1" dirty="0">
              <a:solidFill>
                <a:schemeClr val="accent5"/>
              </a:solidFill>
              <a:latin typeface="Century Gothic" panose="020B0502020202020204" pitchFamily="34" charset="0"/>
            </a:endParaRPr>
          </a:p>
        </p:txBody>
      </p:sp>
      <p:sp>
        <p:nvSpPr>
          <p:cNvPr id="26" name="Rectangle 25"/>
          <p:cNvSpPr/>
          <p:nvPr/>
        </p:nvSpPr>
        <p:spPr>
          <a:xfrm>
            <a:off x="3142987" y="1779931"/>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Who/that </a:t>
            </a:r>
            <a:endParaRPr lang="en-GB" sz="2000" dirty="0">
              <a:latin typeface="Century Gothic" panose="020B0502020202020204" pitchFamily="34" charset="0"/>
            </a:endParaRPr>
          </a:p>
        </p:txBody>
      </p:sp>
      <p:sp>
        <p:nvSpPr>
          <p:cNvPr id="27" name="Rectangle 26"/>
          <p:cNvSpPr/>
          <p:nvPr/>
        </p:nvSpPr>
        <p:spPr>
          <a:xfrm>
            <a:off x="3143462" y="3200377"/>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Which /that </a:t>
            </a:r>
            <a:endParaRPr lang="en-GB" sz="2000" dirty="0">
              <a:latin typeface="Century Gothic" panose="020B0502020202020204" pitchFamily="34" charset="0"/>
            </a:endParaRPr>
          </a:p>
        </p:txBody>
      </p:sp>
      <p:sp>
        <p:nvSpPr>
          <p:cNvPr id="28" name="Rectangle 27"/>
          <p:cNvSpPr/>
          <p:nvPr/>
        </p:nvSpPr>
        <p:spPr>
          <a:xfrm>
            <a:off x="5965102" y="5497419"/>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When </a:t>
            </a:r>
            <a:endParaRPr lang="en-GB" sz="2000" dirty="0">
              <a:latin typeface="Century Gothic" panose="020B0502020202020204" pitchFamily="34" charset="0"/>
            </a:endParaRPr>
          </a:p>
        </p:txBody>
      </p:sp>
      <p:sp>
        <p:nvSpPr>
          <p:cNvPr id="29" name="Rectangle 28"/>
          <p:cNvSpPr/>
          <p:nvPr/>
        </p:nvSpPr>
        <p:spPr>
          <a:xfrm>
            <a:off x="5965102" y="3484130"/>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Where </a:t>
            </a:r>
            <a:endParaRPr lang="en-GB" sz="2000" dirty="0">
              <a:latin typeface="Century Gothic" panose="020B0502020202020204" pitchFamily="34" charset="0"/>
            </a:endParaRPr>
          </a:p>
        </p:txBody>
      </p:sp>
      <p:sp>
        <p:nvSpPr>
          <p:cNvPr id="31" name="Rectangle 30"/>
          <p:cNvSpPr/>
          <p:nvPr/>
        </p:nvSpPr>
        <p:spPr>
          <a:xfrm>
            <a:off x="3154738" y="4972820"/>
            <a:ext cx="2402288" cy="404783"/>
          </a:xfrm>
          <a:prstGeom prst="rect">
            <a:avLst/>
          </a:prstGeom>
          <a:solidFill>
            <a:schemeClr val="accent4">
              <a:lumMod val="40000"/>
              <a:lumOff val="60000"/>
            </a:schemeClr>
          </a:solidFill>
          <a:scene3d>
            <a:camera prst="orthographicFront"/>
            <a:lightRig rig="threePt" dir="t"/>
          </a:scene3d>
          <a:sp3d>
            <a:bevelT prst="relaxedInset"/>
          </a:sp3d>
        </p:spPr>
        <p:txBody>
          <a:bodyPr wrap="square">
            <a:spAutoFit/>
          </a:bodyPr>
          <a:lstStyle/>
          <a:p>
            <a:pPr algn="ctr"/>
            <a:r>
              <a:rPr lang="en-US" sz="2000" dirty="0">
                <a:solidFill>
                  <a:srgbClr val="000000"/>
                </a:solidFill>
                <a:latin typeface="Century Gothic" panose="020B0502020202020204" pitchFamily="34" charset="0"/>
              </a:rPr>
              <a:t>Whose </a:t>
            </a:r>
            <a:endParaRPr lang="en-GB" sz="2000" dirty="0">
              <a:latin typeface="Century Gothic" panose="020B0502020202020204" pitchFamily="34" charset="0"/>
            </a:endParaRPr>
          </a:p>
        </p:txBody>
      </p:sp>
      <p:sp>
        <p:nvSpPr>
          <p:cNvPr id="30" name="TextBox 29">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35961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1000"/>
                                        <p:tgtEl>
                                          <p:spTgt spid="16"/>
                                        </p:tgtEl>
                                      </p:cBhvr>
                                    </p:animEffect>
                                    <p:anim calcmode="lin" valueType="num">
                                      <p:cBhvr>
                                        <p:cTn id="23" dur="1000" fill="hold"/>
                                        <p:tgtEl>
                                          <p:spTgt spid="16"/>
                                        </p:tgtEl>
                                        <p:attrNameLst>
                                          <p:attrName>ppt_x</p:attrName>
                                        </p:attrNameLst>
                                      </p:cBhvr>
                                      <p:tavLst>
                                        <p:tav tm="0">
                                          <p:val>
                                            <p:strVal val="#ppt_x"/>
                                          </p:val>
                                        </p:tav>
                                        <p:tav tm="100000">
                                          <p:val>
                                            <p:strVal val="#ppt_x"/>
                                          </p:val>
                                        </p:tav>
                                      </p:tavLst>
                                    </p:anim>
                                    <p:anim calcmode="lin" valueType="num">
                                      <p:cBhvr>
                                        <p:cTn id="24" dur="1000" fill="hold"/>
                                        <p:tgtEl>
                                          <p:spTgt spid="1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additive="base">
                                        <p:cTn id="34" dur="500" fill="hold"/>
                                        <p:tgtEl>
                                          <p:spTgt spid="24"/>
                                        </p:tgtEl>
                                        <p:attrNameLst>
                                          <p:attrName>ppt_x</p:attrName>
                                        </p:attrNameLst>
                                      </p:cBhvr>
                                      <p:tavLst>
                                        <p:tav tm="0">
                                          <p:val>
                                            <p:strVal val="#ppt_x"/>
                                          </p:val>
                                        </p:tav>
                                        <p:tav tm="100000">
                                          <p:val>
                                            <p:strVal val="#ppt_x"/>
                                          </p:val>
                                        </p:tav>
                                      </p:tavLst>
                                    </p:anim>
                                    <p:anim calcmode="lin" valueType="num">
                                      <p:cBhvr additive="base">
                                        <p:cTn id="3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 calcmode="lin" valueType="num">
                                      <p:cBhvr additive="base">
                                        <p:cTn id="40" dur="500" fill="hold"/>
                                        <p:tgtEl>
                                          <p:spTgt spid="31"/>
                                        </p:tgtEl>
                                        <p:attrNameLst>
                                          <p:attrName>ppt_x</p:attrName>
                                        </p:attrNameLst>
                                      </p:cBhvr>
                                      <p:tavLst>
                                        <p:tav tm="0">
                                          <p:val>
                                            <p:strVal val="#ppt_x"/>
                                          </p:val>
                                        </p:tav>
                                        <p:tav tm="100000">
                                          <p:val>
                                            <p:strVal val="#ppt_x"/>
                                          </p:val>
                                        </p:tav>
                                      </p:tavLst>
                                    </p:anim>
                                    <p:anim calcmode="lin" valueType="num">
                                      <p:cBhvr additive="base">
                                        <p:cTn id="41" dur="500" fill="hold"/>
                                        <p:tgtEl>
                                          <p:spTgt spid="31"/>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ppt_x"/>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additive="base">
                                        <p:cTn id="52" dur="500" fill="hold"/>
                                        <p:tgtEl>
                                          <p:spTgt spid="29"/>
                                        </p:tgtEl>
                                        <p:attrNameLst>
                                          <p:attrName>ppt_x</p:attrName>
                                        </p:attrNameLst>
                                      </p:cBhvr>
                                      <p:tavLst>
                                        <p:tav tm="0">
                                          <p:val>
                                            <p:strVal val="#ppt_x"/>
                                          </p:val>
                                        </p:tav>
                                        <p:tav tm="100000">
                                          <p:val>
                                            <p:strVal val="#ppt_x"/>
                                          </p:val>
                                        </p:tav>
                                      </p:tavLst>
                                    </p:anim>
                                    <p:anim calcmode="lin" valueType="num">
                                      <p:cBhvr additive="base">
                                        <p:cTn id="53" dur="500" fill="hold"/>
                                        <p:tgtEl>
                                          <p:spTgt spid="29"/>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additive="base">
                                        <p:cTn id="56" dur="500" fill="hold"/>
                                        <p:tgtEl>
                                          <p:spTgt spid="28"/>
                                        </p:tgtEl>
                                        <p:attrNameLst>
                                          <p:attrName>ppt_x</p:attrName>
                                        </p:attrNameLst>
                                      </p:cBhvr>
                                      <p:tavLst>
                                        <p:tav tm="0">
                                          <p:val>
                                            <p:strVal val="#ppt_x"/>
                                          </p:val>
                                        </p:tav>
                                        <p:tav tm="100000">
                                          <p:val>
                                            <p:strVal val="#ppt_x"/>
                                          </p:val>
                                        </p:tav>
                                      </p:tavLst>
                                    </p:anim>
                                    <p:anim calcmode="lin" valueType="num">
                                      <p:cBhvr additive="base">
                                        <p:cTn id="5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8" grpId="0" animBg="1"/>
      <p:bldP spid="24" grpId="0" animBg="1"/>
      <p:bldP spid="26" grpId="0" animBg="1"/>
      <p:bldP spid="27" grpId="0" animBg="1"/>
      <p:bldP spid="28" grpId="0" animBg="1"/>
      <p:bldP spid="29"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642725" y="1292705"/>
            <a:ext cx="10878066" cy="707886"/>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solidFill>
                  <a:srgbClr val="000000"/>
                </a:solidFill>
                <a:latin typeface="Century Gothic" panose="020B0502020202020204" pitchFamily="34" charset="0"/>
              </a:rPr>
              <a:t>1. Maria Montessori is an educationalist  ------------- influenced many students to learn </a:t>
            </a:r>
            <a:r>
              <a:rPr lang="en-US" sz="2000" dirty="0" smtClean="0">
                <a:solidFill>
                  <a:srgbClr val="000000"/>
                </a:solidFill>
                <a:latin typeface="Century Gothic" panose="020B0502020202020204" pitchFamily="34" charset="0"/>
              </a:rPr>
              <a:t>independently.   </a:t>
            </a:r>
            <a:endParaRPr lang="en-GB" sz="2000" dirty="0">
              <a:latin typeface="Century Gothic" panose="020B0502020202020204" pitchFamily="34" charset="0"/>
            </a:endParaRPr>
          </a:p>
        </p:txBody>
      </p:sp>
      <p:sp>
        <p:nvSpPr>
          <p:cNvPr id="17" name="Rectangle 16"/>
          <p:cNvSpPr/>
          <p:nvPr/>
        </p:nvSpPr>
        <p:spPr>
          <a:xfrm>
            <a:off x="690458" y="559821"/>
            <a:ext cx="5791970" cy="584775"/>
          </a:xfrm>
          <a:prstGeom prst="rect">
            <a:avLst/>
          </a:prstGeom>
          <a:solidFill>
            <a:schemeClr val="accent6">
              <a:lumMod val="20000"/>
              <a:lumOff val="80000"/>
            </a:schemeClr>
          </a:solidFill>
          <a:scene3d>
            <a:camera prst="orthographicFront"/>
            <a:lightRig rig="threePt" dir="t"/>
          </a:scene3d>
          <a:sp3d>
            <a:bevelT prst="relaxedInset"/>
          </a:sp3d>
        </p:spPr>
        <p:txBody>
          <a:bodyPr wrap="none">
            <a:spAutoFit/>
          </a:bodyPr>
          <a:lstStyle/>
          <a:p>
            <a:r>
              <a:rPr lang="en-GB" sz="3200" b="1" dirty="0">
                <a:latin typeface="Century Gothic" panose="020B0502020202020204" pitchFamily="34" charset="0"/>
              </a:rPr>
              <a:t>Choose the correct answer :</a:t>
            </a:r>
          </a:p>
        </p:txBody>
      </p:sp>
      <p:sp>
        <p:nvSpPr>
          <p:cNvPr id="24" name="Rounded Rectangle 23"/>
          <p:cNvSpPr/>
          <p:nvPr/>
        </p:nvSpPr>
        <p:spPr>
          <a:xfrm>
            <a:off x="9228220" y="174451"/>
            <a:ext cx="2739357" cy="545327"/>
          </a:xfrm>
          <a:prstGeom prst="roundRect">
            <a:avLst/>
          </a:prstGeom>
          <a:solidFill>
            <a:schemeClr val="accent6">
              <a:lumMod val="20000"/>
              <a:lumOff val="80000"/>
            </a:schemeClr>
          </a:solidFill>
          <a:scene3d>
            <a:camera prst="orthographicFront"/>
            <a:lightRig rig="threePt" dir="t"/>
          </a:scene3d>
          <a:sp3d>
            <a:bevelT prst="relaxedInset"/>
          </a:sp3d>
        </p:spPr>
        <p:style>
          <a:lnRef idx="3">
            <a:schemeClr val="lt1"/>
          </a:lnRef>
          <a:fillRef idx="1">
            <a:schemeClr val="dk1"/>
          </a:fillRef>
          <a:effectRef idx="1">
            <a:schemeClr val="dk1"/>
          </a:effectRef>
          <a:fontRef idx="minor">
            <a:schemeClr val="lt1"/>
          </a:fontRef>
        </p:style>
        <p:txBody>
          <a:bodyPr rtlCol="0" anchor="ctr"/>
          <a:lstStyle/>
          <a:p>
            <a:pPr algn="ctr"/>
            <a:r>
              <a:rPr lang="en-US" sz="2000" b="1" dirty="0">
                <a:solidFill>
                  <a:schemeClr val="tx1"/>
                </a:solidFill>
                <a:latin typeface="Century Gothic" panose="020B0502020202020204" pitchFamily="34" charset="0"/>
              </a:rPr>
              <a:t>Model answer</a:t>
            </a:r>
            <a:endParaRPr lang="en-GB" sz="2000" b="1" dirty="0">
              <a:solidFill>
                <a:schemeClr val="tx1"/>
              </a:solidFill>
              <a:latin typeface="Century Gothic" panose="020B0502020202020204" pitchFamily="34" charset="0"/>
            </a:endParaRPr>
          </a:p>
        </p:txBody>
      </p:sp>
      <p:sp>
        <p:nvSpPr>
          <p:cNvPr id="30" name="Rectangle 29"/>
          <p:cNvSpPr/>
          <p:nvPr/>
        </p:nvSpPr>
        <p:spPr>
          <a:xfrm>
            <a:off x="1199794" y="2201919"/>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dirty="0">
                <a:latin typeface="Century Gothic" panose="020B0502020202020204" pitchFamily="34" charset="0"/>
              </a:rPr>
              <a:t>Which                                 B. Who                                  C. Whose</a:t>
            </a:r>
          </a:p>
        </p:txBody>
      </p:sp>
      <p:sp>
        <p:nvSpPr>
          <p:cNvPr id="32" name="Rectangle 31"/>
          <p:cNvSpPr/>
          <p:nvPr/>
        </p:nvSpPr>
        <p:spPr>
          <a:xfrm>
            <a:off x="642725" y="2861767"/>
            <a:ext cx="10906549" cy="707886"/>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2. Maria wanted children to work with concrete materials </a:t>
            </a:r>
            <a:r>
              <a:rPr lang="en-US" sz="2000" dirty="0">
                <a:solidFill>
                  <a:srgbClr val="000000"/>
                </a:solidFill>
                <a:latin typeface="Century Gothic" panose="020B0502020202020204" pitchFamily="34" charset="0"/>
              </a:rPr>
              <a:t>------------- </a:t>
            </a:r>
            <a:r>
              <a:rPr lang="en-US" sz="2000" dirty="0">
                <a:latin typeface="Century Gothic" panose="020B0502020202020204" pitchFamily="34" charset="0"/>
              </a:rPr>
              <a:t>were scientifically </a:t>
            </a:r>
            <a:r>
              <a:rPr lang="en-US" sz="2000" dirty="0" smtClean="0">
                <a:latin typeface="Century Gothic" panose="020B0502020202020204" pitchFamily="34" charset="0"/>
              </a:rPr>
              <a:t>designed.</a:t>
            </a:r>
            <a:endParaRPr lang="en-GB" sz="2000" dirty="0">
              <a:latin typeface="Century Gothic" panose="020B0502020202020204" pitchFamily="34" charset="0"/>
            </a:endParaRPr>
          </a:p>
        </p:txBody>
      </p:sp>
      <p:sp>
        <p:nvSpPr>
          <p:cNvPr id="33" name="Rectangle 32"/>
          <p:cNvSpPr/>
          <p:nvPr/>
        </p:nvSpPr>
        <p:spPr>
          <a:xfrm>
            <a:off x="1199794" y="3865870"/>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dirty="0">
                <a:latin typeface="Century Gothic" panose="020B0502020202020204" pitchFamily="34" charset="0"/>
              </a:rPr>
              <a:t>Which                                 B. when                                   C. where</a:t>
            </a:r>
          </a:p>
        </p:txBody>
      </p:sp>
      <p:sp>
        <p:nvSpPr>
          <p:cNvPr id="34" name="Rectangle 33"/>
          <p:cNvSpPr/>
          <p:nvPr/>
        </p:nvSpPr>
        <p:spPr>
          <a:xfrm>
            <a:off x="642725" y="4501343"/>
            <a:ext cx="10906549" cy="707886"/>
          </a:xfrm>
          <a:prstGeom prst="rect">
            <a:avLst/>
          </a:prstGeom>
          <a:solidFill>
            <a:schemeClr val="accent4">
              <a:lumMod val="20000"/>
              <a:lumOff val="80000"/>
            </a:schemeClr>
          </a:solidFill>
          <a:scene3d>
            <a:camera prst="orthographicFront"/>
            <a:lightRig rig="threePt" dir="t"/>
          </a:scene3d>
          <a:sp3d>
            <a:bevelT prst="relaxedInset"/>
          </a:sp3d>
        </p:spPr>
        <p:txBody>
          <a:bodyPr wrap="square">
            <a:spAutoFit/>
          </a:bodyPr>
          <a:lstStyle/>
          <a:p>
            <a:r>
              <a:rPr lang="en-US" sz="2000" dirty="0">
                <a:latin typeface="Century Gothic" panose="020B0502020202020204" pitchFamily="34" charset="0"/>
              </a:rPr>
              <a:t>3. Montessori provided a tidy and pleasing environment  </a:t>
            </a:r>
            <a:r>
              <a:rPr lang="en-US" sz="2000" dirty="0">
                <a:solidFill>
                  <a:srgbClr val="000000"/>
                </a:solidFill>
                <a:latin typeface="Century Gothic" panose="020B0502020202020204" pitchFamily="34" charset="0"/>
              </a:rPr>
              <a:t>------------- </a:t>
            </a:r>
            <a:r>
              <a:rPr lang="en-US" sz="2000" dirty="0">
                <a:latin typeface="Century Gothic" panose="020B0502020202020204" pitchFamily="34" charset="0"/>
              </a:rPr>
              <a:t>children can learn </a:t>
            </a:r>
            <a:r>
              <a:rPr lang="en-US" sz="2000" dirty="0" smtClean="0">
                <a:latin typeface="Century Gothic" panose="020B0502020202020204" pitchFamily="34" charset="0"/>
              </a:rPr>
              <a:t>naturally. </a:t>
            </a:r>
            <a:endParaRPr lang="en-GB" sz="2000" dirty="0"/>
          </a:p>
        </p:txBody>
      </p:sp>
      <p:sp>
        <p:nvSpPr>
          <p:cNvPr id="35" name="Rectangle 34"/>
          <p:cNvSpPr/>
          <p:nvPr/>
        </p:nvSpPr>
        <p:spPr>
          <a:xfrm>
            <a:off x="1199794" y="5475785"/>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dirty="0">
                <a:latin typeface="Century Gothic" panose="020B0502020202020204" pitchFamily="34" charset="0"/>
              </a:rPr>
              <a:t>when                                 B. Who                                  C. where</a:t>
            </a:r>
          </a:p>
        </p:txBody>
      </p:sp>
      <p:sp>
        <p:nvSpPr>
          <p:cNvPr id="36" name="Rectangle 35"/>
          <p:cNvSpPr/>
          <p:nvPr/>
        </p:nvSpPr>
        <p:spPr>
          <a:xfrm>
            <a:off x="1199794" y="2194465"/>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dirty="0">
                <a:latin typeface="Century Gothic" panose="020B0502020202020204" pitchFamily="34" charset="0"/>
              </a:rPr>
              <a:t>Which                                 B. </a:t>
            </a:r>
            <a:r>
              <a:rPr lang="en-US" sz="2000" b="1" dirty="0">
                <a:solidFill>
                  <a:srgbClr val="FF0000"/>
                </a:solidFill>
                <a:latin typeface="Century Gothic" panose="020B0502020202020204" pitchFamily="34" charset="0"/>
              </a:rPr>
              <a:t>Who</a:t>
            </a:r>
            <a:r>
              <a:rPr lang="en-US" sz="2000" dirty="0">
                <a:latin typeface="Century Gothic" panose="020B0502020202020204" pitchFamily="34" charset="0"/>
              </a:rPr>
              <a:t>                                  C. Whose</a:t>
            </a:r>
          </a:p>
        </p:txBody>
      </p:sp>
      <p:sp>
        <p:nvSpPr>
          <p:cNvPr id="37" name="Rectangle 36"/>
          <p:cNvSpPr/>
          <p:nvPr/>
        </p:nvSpPr>
        <p:spPr>
          <a:xfrm>
            <a:off x="1199794" y="3854430"/>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b="1" dirty="0">
                <a:solidFill>
                  <a:srgbClr val="FF0000"/>
                </a:solidFill>
                <a:latin typeface="Century Gothic" panose="020B0502020202020204" pitchFamily="34" charset="0"/>
              </a:rPr>
              <a:t>Which</a:t>
            </a:r>
            <a:r>
              <a:rPr lang="en-US" sz="2000" dirty="0">
                <a:latin typeface="Century Gothic" panose="020B0502020202020204" pitchFamily="34" charset="0"/>
              </a:rPr>
              <a:t>                                 B. when                                   C. where</a:t>
            </a:r>
          </a:p>
        </p:txBody>
      </p:sp>
      <p:sp>
        <p:nvSpPr>
          <p:cNvPr id="38" name="Rectangle 37"/>
          <p:cNvSpPr/>
          <p:nvPr/>
        </p:nvSpPr>
        <p:spPr>
          <a:xfrm>
            <a:off x="1218241" y="5463753"/>
            <a:ext cx="8386165" cy="400110"/>
          </a:xfrm>
          <a:prstGeom prst="rect">
            <a:avLst/>
          </a:prstGeom>
          <a:solidFill>
            <a:schemeClr val="accent1">
              <a:lumMod val="40000"/>
              <a:lumOff val="60000"/>
            </a:schemeClr>
          </a:solidFill>
          <a:scene3d>
            <a:camera prst="orthographicFront"/>
            <a:lightRig rig="threePt" dir="t"/>
          </a:scene3d>
          <a:sp3d>
            <a:bevelT prst="relaxedInset"/>
          </a:sp3d>
        </p:spPr>
        <p:txBody>
          <a:bodyPr wrap="square">
            <a:spAutoFit/>
          </a:bodyPr>
          <a:lstStyle/>
          <a:p>
            <a:pPr marL="457200" indent="-457200">
              <a:buAutoNum type="alphaUcPeriod"/>
            </a:pPr>
            <a:r>
              <a:rPr lang="en-US" sz="2000" dirty="0">
                <a:latin typeface="Century Gothic" panose="020B0502020202020204" pitchFamily="34" charset="0"/>
              </a:rPr>
              <a:t>when                                 B. Who                                  C</a:t>
            </a:r>
            <a:r>
              <a:rPr lang="en-US" sz="2000" b="1" dirty="0">
                <a:solidFill>
                  <a:srgbClr val="FF0000"/>
                </a:solidFill>
                <a:latin typeface="Century Gothic" panose="020B0502020202020204" pitchFamily="34" charset="0"/>
              </a:rPr>
              <a:t>. where</a:t>
            </a:r>
          </a:p>
        </p:txBody>
      </p:sp>
      <p:sp>
        <p:nvSpPr>
          <p:cNvPr id="13" name="TextBox 12">
            <a:extLst>
              <a:ext uri="{FF2B5EF4-FFF2-40B4-BE49-F238E27FC236}">
                <a16:creationId xmlns:a16="http://schemas.microsoft.com/office/drawing/2014/main" xmlns="" id="{1C597E4E-8C5C-4AA1-9716-197B00329E25}"/>
              </a:ext>
            </a:extLst>
          </p:cNvPr>
          <p:cNvSpPr txBox="1"/>
          <p:nvPr/>
        </p:nvSpPr>
        <p:spPr>
          <a:xfrm>
            <a:off x="1741086" y="6475202"/>
            <a:ext cx="2766786"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 </a:t>
            </a:r>
            <a:r>
              <a:rPr lang="en-GB" sz="1600" dirty="0" smtClean="0">
                <a:effectLst>
                  <a:outerShdw blurRad="38100" dist="38100" dir="2700000" algn="tl">
                    <a:srgbClr val="000000">
                      <a:alpha val="43137"/>
                    </a:srgbClr>
                  </a:outerShdw>
                </a:effectLst>
                <a:latin typeface="+mj-lt"/>
                <a:cs typeface="Sultan bold" pitchFamily="2" charset="-78"/>
              </a:rPr>
              <a:t>201 </a:t>
            </a:r>
            <a:r>
              <a:rPr lang="en-GB" sz="1400" dirty="0">
                <a:latin typeface="Century Gothic" panose="020B0502020202090204" pitchFamily="34" charset="0"/>
              </a:rPr>
              <a:t>6.2-</a:t>
            </a:r>
            <a:r>
              <a:rPr lang="fr-FR" sz="1400" dirty="0">
                <a:latin typeface="Century Gothic" panose="020B0502020202090204" pitchFamily="34" charset="0"/>
              </a:rPr>
              <a:t> </a:t>
            </a:r>
            <a:r>
              <a:rPr lang="en-US" sz="1600" dirty="0" smtClean="0">
                <a:latin typeface="Century Gothic" panose="020B0502020202090204" pitchFamily="34" charset="0"/>
              </a:rPr>
              <a:t>Montessori</a:t>
            </a:r>
            <a:endParaRPr lang="en-GB" sz="1600" dirty="0">
              <a:effectLst>
                <a:outerShdw blurRad="38100" dist="38100" dir="2700000" algn="tl">
                  <a:srgbClr val="000000">
                    <a:alpha val="43137"/>
                  </a:srgbClr>
                </a:outerShdw>
              </a:effectLst>
              <a:latin typeface="+mj-lt"/>
              <a:cs typeface="Sultan bold" pitchFamily="2" charset="-78"/>
            </a:endParaRPr>
          </a:p>
        </p:txBody>
      </p:sp>
    </p:spTree>
    <p:extLst>
      <p:ext uri="{BB962C8B-B14F-4D97-AF65-F5344CB8AC3E}">
        <p14:creationId xmlns:p14="http://schemas.microsoft.com/office/powerpoint/2010/main" val="50541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additive="base">
                                        <p:cTn id="17" dur="500" fill="hold"/>
                                        <p:tgtEl>
                                          <p:spTgt spid="37"/>
                                        </p:tgtEl>
                                        <p:attrNameLst>
                                          <p:attrName>ppt_x</p:attrName>
                                        </p:attrNameLst>
                                      </p:cBhvr>
                                      <p:tavLst>
                                        <p:tav tm="0">
                                          <p:val>
                                            <p:strVal val="#ppt_x"/>
                                          </p:val>
                                        </p:tav>
                                        <p:tav tm="100000">
                                          <p:val>
                                            <p:strVal val="#ppt_x"/>
                                          </p:val>
                                        </p:tav>
                                      </p:tavLst>
                                    </p:anim>
                                    <p:anim calcmode="lin" valueType="num">
                                      <p:cBhvr additive="base">
                                        <p:cTn id="18" dur="500" fill="hold"/>
                                        <p:tgtEl>
                                          <p:spTgt spid="3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additive="base">
                                        <p:cTn id="21" dur="500" fill="hold"/>
                                        <p:tgtEl>
                                          <p:spTgt spid="36"/>
                                        </p:tgtEl>
                                        <p:attrNameLst>
                                          <p:attrName>ppt_x</p:attrName>
                                        </p:attrNameLst>
                                      </p:cBhvr>
                                      <p:tavLst>
                                        <p:tav tm="0">
                                          <p:val>
                                            <p:strVal val="#ppt_x"/>
                                          </p:val>
                                        </p:tav>
                                        <p:tav tm="100000">
                                          <p:val>
                                            <p:strVal val="#ppt_x"/>
                                          </p:val>
                                        </p:tav>
                                      </p:tavLst>
                                    </p:anim>
                                    <p:anim calcmode="lin" valueType="num">
                                      <p:cBhvr additive="base">
                                        <p:cTn id="22"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animBg="1"/>
      <p:bldP spid="37" grpId="0" animBg="1"/>
      <p:bldP spid="3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TMPLT.potx</Template>
  <TotalTime>2966</TotalTime>
  <Words>805</Words>
  <Application>Microsoft Office PowerPoint</Application>
  <PresentationFormat>Widescreen</PresentationFormat>
  <Paragraphs>122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Sultan bold</vt:lpstr>
      <vt:lpstr>Office Theme</vt:lpstr>
      <vt:lpstr>Eng.201  New Language Leader Grade 11    First Semester                                              Unit 6 –  Education   6.2- Montessori (pages 58-59)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103</cp:revision>
  <dcterms:created xsi:type="dcterms:W3CDTF">2020-03-04T10:47:58Z</dcterms:created>
  <dcterms:modified xsi:type="dcterms:W3CDTF">2020-12-21T11:30:28Z</dcterms:modified>
</cp:coreProperties>
</file>