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300" r:id="rId2"/>
    <p:sldId id="312" r:id="rId3"/>
    <p:sldId id="318" r:id="rId4"/>
    <p:sldId id="319" r:id="rId5"/>
    <p:sldId id="321" r:id="rId6"/>
    <p:sldId id="323" r:id="rId7"/>
    <p:sldId id="322" r:id="rId8"/>
    <p:sldId id="275" r:id="rId9"/>
    <p:sldId id="307" r:id="rId10"/>
    <p:sldId id="29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1" initials="u" lastIdx="0" clrIdx="0">
    <p:extLst>
      <p:ext uri="{19B8F6BF-5375-455C-9EA6-DF929625EA0E}">
        <p15:presenceInfo xmlns:p15="http://schemas.microsoft.com/office/powerpoint/2012/main" userId="user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A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75943" autoAdjust="0"/>
  </p:normalViewPr>
  <p:slideViewPr>
    <p:cSldViewPr snapToGrid="0">
      <p:cViewPr varScale="1">
        <p:scale>
          <a:sx n="56" d="100"/>
          <a:sy n="56" d="100"/>
        </p:scale>
        <p:origin x="12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1F32CD-D139-48A3-9444-FE80E05112C6}" type="doc">
      <dgm:prSet loTypeId="urn:microsoft.com/office/officeart/2005/8/layout/process1" loCatId="process" qsTypeId="urn:microsoft.com/office/officeart/2005/8/quickstyle/simple3" qsCatId="simple" csTypeId="urn:microsoft.com/office/officeart/2005/8/colors/colorful4" csCatId="colorful" phldr="1"/>
      <dgm:spPr/>
      <dgm:t>
        <a:bodyPr/>
        <a:lstStyle/>
        <a:p>
          <a:pPr rtl="1"/>
          <a:endParaRPr lang="ar-BH"/>
        </a:p>
      </dgm:t>
    </dgm:pt>
    <dgm:pt modelId="{F0A8FC6C-C089-44A6-9B48-54BF03E9AAC6}">
      <dgm:prSet phldrT="[Text]"/>
      <dgm:spPr/>
      <dgm:t>
        <a:bodyPr/>
        <a:lstStyle/>
        <a:p>
          <a:pPr rtl="1"/>
          <a:r>
            <a:rPr lang="en-US" b="1" dirty="0" smtClean="0">
              <a:effectLst/>
              <a:latin typeface="Century Gothic" panose="020B0502020202020204" pitchFamily="34" charset="0"/>
              <a:ea typeface="Times New Roman" panose="02020603050405020304" pitchFamily="18" charset="0"/>
              <a:cs typeface="Arial" panose="020B0604020202020204" pitchFamily="34" charset="0"/>
            </a:rPr>
            <a:t>She said , “The sink </a:t>
          </a:r>
          <a:r>
            <a:rPr lang="en-US" b="1" dirty="0" smtClean="0">
              <a:solidFill>
                <a:srgbClr val="FF0000"/>
              </a:solidFill>
              <a:effectLst/>
              <a:latin typeface="Century Gothic" panose="020B0502020202020204" pitchFamily="34" charset="0"/>
              <a:ea typeface="Times New Roman" panose="02020603050405020304" pitchFamily="18" charset="0"/>
              <a:cs typeface="Arial" panose="020B0604020202020204" pitchFamily="34" charset="0"/>
            </a:rPr>
            <a:t>is </a:t>
          </a:r>
          <a:r>
            <a:rPr lang="en-US" b="1" dirty="0" smtClean="0">
              <a:effectLst/>
              <a:latin typeface="Century Gothic" panose="020B0502020202020204" pitchFamily="34" charset="0"/>
              <a:ea typeface="Times New Roman" panose="02020603050405020304" pitchFamily="18" charset="0"/>
              <a:cs typeface="Arial" panose="020B0604020202020204" pitchFamily="34" charset="0"/>
            </a:rPr>
            <a:t>clogged–up.”</a:t>
          </a:r>
          <a:endParaRPr lang="ar-BH" b="1" dirty="0">
            <a:latin typeface="Century Gothic" panose="020B0502020202020204" pitchFamily="34" charset="0"/>
          </a:endParaRPr>
        </a:p>
      </dgm:t>
    </dgm:pt>
    <dgm:pt modelId="{60F58FFF-583B-4799-B8A7-0285F122183D}" type="parTrans" cxnId="{4110D425-CF13-4E94-801F-54E06727984C}">
      <dgm:prSet/>
      <dgm:spPr/>
      <dgm:t>
        <a:bodyPr/>
        <a:lstStyle/>
        <a:p>
          <a:pPr rtl="1"/>
          <a:endParaRPr lang="ar-BH"/>
        </a:p>
      </dgm:t>
    </dgm:pt>
    <dgm:pt modelId="{F8258BB8-50B9-4534-9A88-CBDF3BDDC56F}" type="sibTrans" cxnId="{4110D425-CF13-4E94-801F-54E06727984C}">
      <dgm:prSet/>
      <dgm:spPr/>
      <dgm:t>
        <a:bodyPr/>
        <a:lstStyle/>
        <a:p>
          <a:pPr rtl="1"/>
          <a:endParaRPr lang="ar-BH"/>
        </a:p>
      </dgm:t>
    </dgm:pt>
    <dgm:pt modelId="{663029F2-B4AB-4969-9F9F-2C686B620CE2}">
      <dgm:prSet phldrT="[Text]"/>
      <dgm:spPr/>
      <dgm:t>
        <a:bodyPr/>
        <a:lstStyle/>
        <a:p>
          <a:pPr rtl="1"/>
          <a:r>
            <a:rPr lang="en-US" b="1" dirty="0" smtClean="0">
              <a:effectLst/>
              <a:latin typeface="Century Gothic" panose="020B0502020202020204" pitchFamily="34" charset="0"/>
              <a:ea typeface="Times New Roman" panose="02020603050405020304" pitchFamily="18" charset="0"/>
              <a:cs typeface="Arial" panose="020B0604020202020204" pitchFamily="34" charset="0"/>
            </a:rPr>
            <a:t>She said that the sink </a:t>
          </a:r>
          <a:r>
            <a:rPr lang="en-US" b="1" dirty="0" smtClean="0">
              <a:solidFill>
                <a:srgbClr val="FF0000"/>
              </a:solidFill>
              <a:effectLst/>
              <a:latin typeface="Century Gothic" panose="020B0502020202020204" pitchFamily="34" charset="0"/>
              <a:ea typeface="Times New Roman" panose="02020603050405020304" pitchFamily="18" charset="0"/>
              <a:cs typeface="Arial" panose="020B0604020202020204" pitchFamily="34" charset="0"/>
            </a:rPr>
            <a:t>was </a:t>
          </a:r>
          <a:r>
            <a:rPr lang="en-US" b="1" dirty="0" smtClean="0">
              <a:effectLst/>
              <a:latin typeface="Century Gothic" panose="020B0502020202020204" pitchFamily="34" charset="0"/>
              <a:ea typeface="Times New Roman" panose="02020603050405020304" pitchFamily="18" charset="0"/>
              <a:cs typeface="Arial" panose="020B0604020202020204" pitchFamily="34" charset="0"/>
            </a:rPr>
            <a:t>clogged–up.</a:t>
          </a:r>
          <a:endParaRPr lang="ar-BH" b="1" dirty="0">
            <a:latin typeface="Century Gothic" panose="020B0502020202020204" pitchFamily="34" charset="0"/>
          </a:endParaRPr>
        </a:p>
      </dgm:t>
    </dgm:pt>
    <dgm:pt modelId="{287B1454-2857-4B66-AF55-809B688A0AF4}" type="parTrans" cxnId="{FC971A62-6CC9-4573-810F-C9D59D660D06}">
      <dgm:prSet/>
      <dgm:spPr/>
      <dgm:t>
        <a:bodyPr/>
        <a:lstStyle/>
        <a:p>
          <a:pPr rtl="1"/>
          <a:endParaRPr lang="ar-BH"/>
        </a:p>
      </dgm:t>
    </dgm:pt>
    <dgm:pt modelId="{7108CE3C-DD11-4963-8FD6-581CB54AB260}" type="sibTrans" cxnId="{FC971A62-6CC9-4573-810F-C9D59D660D06}">
      <dgm:prSet/>
      <dgm:spPr/>
      <dgm:t>
        <a:bodyPr/>
        <a:lstStyle/>
        <a:p>
          <a:pPr rtl="1"/>
          <a:endParaRPr lang="ar-BH"/>
        </a:p>
      </dgm:t>
    </dgm:pt>
    <dgm:pt modelId="{9CA51F70-E14E-40CE-A346-4B3EBCDCD59E}" type="pres">
      <dgm:prSet presAssocID="{C91F32CD-D139-48A3-9444-FE80E05112C6}" presName="Name0" presStyleCnt="0">
        <dgm:presLayoutVars>
          <dgm:dir/>
          <dgm:resizeHandles val="exact"/>
        </dgm:presLayoutVars>
      </dgm:prSet>
      <dgm:spPr/>
      <dgm:t>
        <a:bodyPr/>
        <a:lstStyle/>
        <a:p>
          <a:pPr rtl="1"/>
          <a:endParaRPr lang="ar-BH"/>
        </a:p>
      </dgm:t>
    </dgm:pt>
    <dgm:pt modelId="{2C225AAF-E2FB-48E8-8D47-5DABD1363E93}" type="pres">
      <dgm:prSet presAssocID="{F0A8FC6C-C089-44A6-9B48-54BF03E9AAC6}" presName="node" presStyleLbl="node1" presStyleIdx="0" presStyleCnt="2" custScaleX="128366" custLinFactNeighborX="2900" custLinFactNeighborY="-644">
        <dgm:presLayoutVars>
          <dgm:bulletEnabled val="1"/>
        </dgm:presLayoutVars>
      </dgm:prSet>
      <dgm:spPr/>
      <dgm:t>
        <a:bodyPr/>
        <a:lstStyle/>
        <a:p>
          <a:pPr rtl="1"/>
          <a:endParaRPr lang="ar-BH"/>
        </a:p>
      </dgm:t>
    </dgm:pt>
    <dgm:pt modelId="{30CD230E-56B5-4C07-831E-0675CE98480C}" type="pres">
      <dgm:prSet presAssocID="{F8258BB8-50B9-4534-9A88-CBDF3BDDC56F}" presName="sibTrans" presStyleLbl="sibTrans2D1" presStyleIdx="0" presStyleCnt="1"/>
      <dgm:spPr/>
      <dgm:t>
        <a:bodyPr/>
        <a:lstStyle/>
        <a:p>
          <a:pPr rtl="1"/>
          <a:endParaRPr lang="ar-BH"/>
        </a:p>
      </dgm:t>
    </dgm:pt>
    <dgm:pt modelId="{2EF6A397-A22A-495E-9AC5-4E9355DFD8E8}" type="pres">
      <dgm:prSet presAssocID="{F8258BB8-50B9-4534-9A88-CBDF3BDDC56F}" presName="connectorText" presStyleLbl="sibTrans2D1" presStyleIdx="0" presStyleCnt="1"/>
      <dgm:spPr/>
      <dgm:t>
        <a:bodyPr/>
        <a:lstStyle/>
        <a:p>
          <a:pPr rtl="1"/>
          <a:endParaRPr lang="ar-BH"/>
        </a:p>
      </dgm:t>
    </dgm:pt>
    <dgm:pt modelId="{D04C297F-B484-42D1-81B4-1B7AD6754150}" type="pres">
      <dgm:prSet presAssocID="{663029F2-B4AB-4969-9F9F-2C686B620CE2}" presName="node" presStyleLbl="node1" presStyleIdx="1" presStyleCnt="2" custScaleX="127927">
        <dgm:presLayoutVars>
          <dgm:bulletEnabled val="1"/>
        </dgm:presLayoutVars>
      </dgm:prSet>
      <dgm:spPr/>
      <dgm:t>
        <a:bodyPr/>
        <a:lstStyle/>
        <a:p>
          <a:pPr rtl="1"/>
          <a:endParaRPr lang="ar-BH"/>
        </a:p>
      </dgm:t>
    </dgm:pt>
  </dgm:ptLst>
  <dgm:cxnLst>
    <dgm:cxn modelId="{FC971A62-6CC9-4573-810F-C9D59D660D06}" srcId="{C91F32CD-D139-48A3-9444-FE80E05112C6}" destId="{663029F2-B4AB-4969-9F9F-2C686B620CE2}" srcOrd="1" destOrd="0" parTransId="{287B1454-2857-4B66-AF55-809B688A0AF4}" sibTransId="{7108CE3C-DD11-4963-8FD6-581CB54AB260}"/>
    <dgm:cxn modelId="{4756E065-B9B4-4C9B-B489-645348FE56F3}" type="presOf" srcId="{F8258BB8-50B9-4534-9A88-CBDF3BDDC56F}" destId="{30CD230E-56B5-4C07-831E-0675CE98480C}" srcOrd="0" destOrd="0" presId="urn:microsoft.com/office/officeart/2005/8/layout/process1"/>
    <dgm:cxn modelId="{3C10630A-A1B9-4B49-B490-E5642307980D}" type="presOf" srcId="{F0A8FC6C-C089-44A6-9B48-54BF03E9AAC6}" destId="{2C225AAF-E2FB-48E8-8D47-5DABD1363E93}" srcOrd="0" destOrd="0" presId="urn:microsoft.com/office/officeart/2005/8/layout/process1"/>
    <dgm:cxn modelId="{4110D425-CF13-4E94-801F-54E06727984C}" srcId="{C91F32CD-D139-48A3-9444-FE80E05112C6}" destId="{F0A8FC6C-C089-44A6-9B48-54BF03E9AAC6}" srcOrd="0" destOrd="0" parTransId="{60F58FFF-583B-4799-B8A7-0285F122183D}" sibTransId="{F8258BB8-50B9-4534-9A88-CBDF3BDDC56F}"/>
    <dgm:cxn modelId="{D1F5221D-8EAC-456B-B0E7-FADA4261EE1A}" type="presOf" srcId="{C91F32CD-D139-48A3-9444-FE80E05112C6}" destId="{9CA51F70-E14E-40CE-A346-4B3EBCDCD59E}" srcOrd="0" destOrd="0" presId="urn:microsoft.com/office/officeart/2005/8/layout/process1"/>
    <dgm:cxn modelId="{DFE32EF1-1E9B-4EBF-8BAD-92B71776E180}" type="presOf" srcId="{F8258BB8-50B9-4534-9A88-CBDF3BDDC56F}" destId="{2EF6A397-A22A-495E-9AC5-4E9355DFD8E8}" srcOrd="1" destOrd="0" presId="urn:microsoft.com/office/officeart/2005/8/layout/process1"/>
    <dgm:cxn modelId="{30F84D47-32C8-4620-9856-6D039551D6D2}" type="presOf" srcId="{663029F2-B4AB-4969-9F9F-2C686B620CE2}" destId="{D04C297F-B484-42D1-81B4-1B7AD6754150}" srcOrd="0" destOrd="0" presId="urn:microsoft.com/office/officeart/2005/8/layout/process1"/>
    <dgm:cxn modelId="{6C470A99-58B2-48F2-9FB1-3767AA322FAF}" type="presParOf" srcId="{9CA51F70-E14E-40CE-A346-4B3EBCDCD59E}" destId="{2C225AAF-E2FB-48E8-8D47-5DABD1363E93}" srcOrd="0" destOrd="0" presId="urn:microsoft.com/office/officeart/2005/8/layout/process1"/>
    <dgm:cxn modelId="{3C12BEA4-AB48-41CD-BC1A-C222423E8091}" type="presParOf" srcId="{9CA51F70-E14E-40CE-A346-4B3EBCDCD59E}" destId="{30CD230E-56B5-4C07-831E-0675CE98480C}" srcOrd="1" destOrd="0" presId="urn:microsoft.com/office/officeart/2005/8/layout/process1"/>
    <dgm:cxn modelId="{11A4DD9C-95A4-481F-8E36-E3D7577B055D}" type="presParOf" srcId="{30CD230E-56B5-4C07-831E-0675CE98480C}" destId="{2EF6A397-A22A-495E-9AC5-4E9355DFD8E8}" srcOrd="0" destOrd="0" presId="urn:microsoft.com/office/officeart/2005/8/layout/process1"/>
    <dgm:cxn modelId="{6636DCE1-7695-4D78-9A26-1F179B061FF7}" type="presParOf" srcId="{9CA51F70-E14E-40CE-A346-4B3EBCDCD59E}" destId="{D04C297F-B484-42D1-81B4-1B7AD6754150}"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1F32CD-D139-48A3-9444-FE80E05112C6}" type="doc">
      <dgm:prSet loTypeId="urn:microsoft.com/office/officeart/2005/8/layout/process1" loCatId="process" qsTypeId="urn:microsoft.com/office/officeart/2005/8/quickstyle/simple3" qsCatId="simple" csTypeId="urn:microsoft.com/office/officeart/2005/8/colors/colorful4" csCatId="colorful" phldr="1"/>
      <dgm:spPr/>
      <dgm:t>
        <a:bodyPr/>
        <a:lstStyle/>
        <a:p>
          <a:pPr rtl="1"/>
          <a:endParaRPr lang="ar-BH"/>
        </a:p>
      </dgm:t>
    </dgm:pt>
    <dgm:pt modelId="{F0A8FC6C-C089-44A6-9B48-54BF03E9AAC6}">
      <dgm:prSet phldrT="[Text]" custT="1"/>
      <dgm:spPr/>
      <dgm:t>
        <a:bodyPr/>
        <a:lstStyle/>
        <a:p>
          <a:pPr rtl="1"/>
          <a:r>
            <a:rPr lang="en-US" sz="2200" b="1" dirty="0" smtClean="0">
              <a:effectLst/>
              <a:latin typeface="Century Gothic" panose="020B0502020202020204" pitchFamily="34" charset="0"/>
            </a:rPr>
            <a:t>She told her husband , “ I </a:t>
          </a:r>
          <a:r>
            <a:rPr lang="en-US" sz="2200" b="1" dirty="0" smtClean="0">
              <a:solidFill>
                <a:srgbClr val="FF0000"/>
              </a:solidFill>
              <a:effectLst/>
              <a:latin typeface="Century Gothic" panose="020B0502020202020204" pitchFamily="34" charset="0"/>
            </a:rPr>
            <a:t>spoke</a:t>
          </a:r>
          <a:r>
            <a:rPr lang="en-US" sz="2200" b="1" dirty="0" smtClean="0">
              <a:effectLst/>
              <a:latin typeface="Century Gothic" panose="020B0502020202020204" pitchFamily="34" charset="0"/>
            </a:rPr>
            <a:t> to the landlord.”</a:t>
          </a:r>
          <a:endParaRPr lang="ar-BH" sz="2200" b="1" dirty="0">
            <a:latin typeface="Century Gothic" panose="020B0502020202020204" pitchFamily="34" charset="0"/>
          </a:endParaRPr>
        </a:p>
      </dgm:t>
    </dgm:pt>
    <dgm:pt modelId="{60F58FFF-583B-4799-B8A7-0285F122183D}" type="parTrans" cxnId="{4110D425-CF13-4E94-801F-54E06727984C}">
      <dgm:prSet/>
      <dgm:spPr/>
      <dgm:t>
        <a:bodyPr/>
        <a:lstStyle/>
        <a:p>
          <a:pPr rtl="1"/>
          <a:endParaRPr lang="ar-BH"/>
        </a:p>
      </dgm:t>
    </dgm:pt>
    <dgm:pt modelId="{F8258BB8-50B9-4534-9A88-CBDF3BDDC56F}" type="sibTrans" cxnId="{4110D425-CF13-4E94-801F-54E06727984C}">
      <dgm:prSet/>
      <dgm:spPr/>
      <dgm:t>
        <a:bodyPr/>
        <a:lstStyle/>
        <a:p>
          <a:pPr rtl="1"/>
          <a:endParaRPr lang="ar-BH"/>
        </a:p>
      </dgm:t>
    </dgm:pt>
    <dgm:pt modelId="{663029F2-B4AB-4969-9F9F-2C686B620CE2}">
      <dgm:prSet phldrT="[Text]"/>
      <dgm:spPr/>
      <dgm:t>
        <a:bodyPr/>
        <a:lstStyle/>
        <a:p>
          <a:pPr rtl="1"/>
          <a:r>
            <a:rPr lang="en-US" b="1" dirty="0" smtClean="0">
              <a:effectLst/>
              <a:latin typeface="Century Gothic" panose="020B0502020202020204" pitchFamily="34" charset="0"/>
            </a:rPr>
            <a:t>She told her husband ( that ) she </a:t>
          </a:r>
          <a:r>
            <a:rPr lang="en-US" b="1" dirty="0" smtClean="0">
              <a:solidFill>
                <a:srgbClr val="FF0000"/>
              </a:solidFill>
              <a:effectLst/>
              <a:latin typeface="Century Gothic" panose="020B0502020202020204" pitchFamily="34" charset="0"/>
            </a:rPr>
            <a:t>had spoken </a:t>
          </a:r>
          <a:r>
            <a:rPr lang="en-US" b="1" dirty="0" smtClean="0">
              <a:effectLst/>
              <a:latin typeface="Century Gothic" panose="020B0502020202020204" pitchFamily="34" charset="0"/>
            </a:rPr>
            <a:t>to the landlord.</a:t>
          </a:r>
          <a:endParaRPr lang="ar-BH" b="1" dirty="0">
            <a:latin typeface="Century Gothic" panose="020B0502020202020204" pitchFamily="34" charset="0"/>
          </a:endParaRPr>
        </a:p>
      </dgm:t>
    </dgm:pt>
    <dgm:pt modelId="{287B1454-2857-4B66-AF55-809B688A0AF4}" type="parTrans" cxnId="{FC971A62-6CC9-4573-810F-C9D59D660D06}">
      <dgm:prSet/>
      <dgm:spPr/>
      <dgm:t>
        <a:bodyPr/>
        <a:lstStyle/>
        <a:p>
          <a:pPr rtl="1"/>
          <a:endParaRPr lang="ar-BH"/>
        </a:p>
      </dgm:t>
    </dgm:pt>
    <dgm:pt modelId="{7108CE3C-DD11-4963-8FD6-581CB54AB260}" type="sibTrans" cxnId="{FC971A62-6CC9-4573-810F-C9D59D660D06}">
      <dgm:prSet/>
      <dgm:spPr/>
      <dgm:t>
        <a:bodyPr/>
        <a:lstStyle/>
        <a:p>
          <a:pPr rtl="1"/>
          <a:endParaRPr lang="ar-BH"/>
        </a:p>
      </dgm:t>
    </dgm:pt>
    <dgm:pt modelId="{9CA51F70-E14E-40CE-A346-4B3EBCDCD59E}" type="pres">
      <dgm:prSet presAssocID="{C91F32CD-D139-48A3-9444-FE80E05112C6}" presName="Name0" presStyleCnt="0">
        <dgm:presLayoutVars>
          <dgm:dir/>
          <dgm:resizeHandles val="exact"/>
        </dgm:presLayoutVars>
      </dgm:prSet>
      <dgm:spPr/>
      <dgm:t>
        <a:bodyPr/>
        <a:lstStyle/>
        <a:p>
          <a:pPr rtl="1"/>
          <a:endParaRPr lang="ar-BH"/>
        </a:p>
      </dgm:t>
    </dgm:pt>
    <dgm:pt modelId="{2C225AAF-E2FB-48E8-8D47-5DABD1363E93}" type="pres">
      <dgm:prSet presAssocID="{F0A8FC6C-C089-44A6-9B48-54BF03E9AAC6}" presName="node" presStyleLbl="node1" presStyleIdx="0" presStyleCnt="2" custScaleX="128366" custLinFactNeighborX="2900" custLinFactNeighborY="-1705">
        <dgm:presLayoutVars>
          <dgm:bulletEnabled val="1"/>
        </dgm:presLayoutVars>
      </dgm:prSet>
      <dgm:spPr/>
      <dgm:t>
        <a:bodyPr/>
        <a:lstStyle/>
        <a:p>
          <a:pPr rtl="1"/>
          <a:endParaRPr lang="ar-BH"/>
        </a:p>
      </dgm:t>
    </dgm:pt>
    <dgm:pt modelId="{30CD230E-56B5-4C07-831E-0675CE98480C}" type="pres">
      <dgm:prSet presAssocID="{F8258BB8-50B9-4534-9A88-CBDF3BDDC56F}" presName="sibTrans" presStyleLbl="sibTrans2D1" presStyleIdx="0" presStyleCnt="1"/>
      <dgm:spPr/>
      <dgm:t>
        <a:bodyPr/>
        <a:lstStyle/>
        <a:p>
          <a:pPr rtl="1"/>
          <a:endParaRPr lang="ar-BH"/>
        </a:p>
      </dgm:t>
    </dgm:pt>
    <dgm:pt modelId="{2EF6A397-A22A-495E-9AC5-4E9355DFD8E8}" type="pres">
      <dgm:prSet presAssocID="{F8258BB8-50B9-4534-9A88-CBDF3BDDC56F}" presName="connectorText" presStyleLbl="sibTrans2D1" presStyleIdx="0" presStyleCnt="1"/>
      <dgm:spPr/>
      <dgm:t>
        <a:bodyPr/>
        <a:lstStyle/>
        <a:p>
          <a:pPr rtl="1"/>
          <a:endParaRPr lang="ar-BH"/>
        </a:p>
      </dgm:t>
    </dgm:pt>
    <dgm:pt modelId="{D04C297F-B484-42D1-81B4-1B7AD6754150}" type="pres">
      <dgm:prSet presAssocID="{663029F2-B4AB-4969-9F9F-2C686B620CE2}" presName="node" presStyleLbl="node1" presStyleIdx="1" presStyleCnt="2" custScaleX="127927">
        <dgm:presLayoutVars>
          <dgm:bulletEnabled val="1"/>
        </dgm:presLayoutVars>
      </dgm:prSet>
      <dgm:spPr/>
      <dgm:t>
        <a:bodyPr/>
        <a:lstStyle/>
        <a:p>
          <a:pPr rtl="1"/>
          <a:endParaRPr lang="ar-BH"/>
        </a:p>
      </dgm:t>
    </dgm:pt>
  </dgm:ptLst>
  <dgm:cxnLst>
    <dgm:cxn modelId="{FC971A62-6CC9-4573-810F-C9D59D660D06}" srcId="{C91F32CD-D139-48A3-9444-FE80E05112C6}" destId="{663029F2-B4AB-4969-9F9F-2C686B620CE2}" srcOrd="1" destOrd="0" parTransId="{287B1454-2857-4B66-AF55-809B688A0AF4}" sibTransId="{7108CE3C-DD11-4963-8FD6-581CB54AB260}"/>
    <dgm:cxn modelId="{4110D425-CF13-4E94-801F-54E06727984C}" srcId="{C91F32CD-D139-48A3-9444-FE80E05112C6}" destId="{F0A8FC6C-C089-44A6-9B48-54BF03E9AAC6}" srcOrd="0" destOrd="0" parTransId="{60F58FFF-583B-4799-B8A7-0285F122183D}" sibTransId="{F8258BB8-50B9-4534-9A88-CBDF3BDDC56F}"/>
    <dgm:cxn modelId="{B2002EF9-8DFB-409C-B408-D5CDB6B419EF}" type="presOf" srcId="{F8258BB8-50B9-4534-9A88-CBDF3BDDC56F}" destId="{2EF6A397-A22A-495E-9AC5-4E9355DFD8E8}" srcOrd="1" destOrd="0" presId="urn:microsoft.com/office/officeart/2005/8/layout/process1"/>
    <dgm:cxn modelId="{D14FCB9B-2981-43C2-A36B-9047E2651B80}" type="presOf" srcId="{F8258BB8-50B9-4534-9A88-CBDF3BDDC56F}" destId="{30CD230E-56B5-4C07-831E-0675CE98480C}" srcOrd="0" destOrd="0" presId="urn:microsoft.com/office/officeart/2005/8/layout/process1"/>
    <dgm:cxn modelId="{259D467B-8F93-4E06-B74D-4885A3AAC382}" type="presOf" srcId="{C91F32CD-D139-48A3-9444-FE80E05112C6}" destId="{9CA51F70-E14E-40CE-A346-4B3EBCDCD59E}" srcOrd="0" destOrd="0" presId="urn:microsoft.com/office/officeart/2005/8/layout/process1"/>
    <dgm:cxn modelId="{F827D685-362A-45F3-9422-DD0F9BD12638}" type="presOf" srcId="{F0A8FC6C-C089-44A6-9B48-54BF03E9AAC6}" destId="{2C225AAF-E2FB-48E8-8D47-5DABD1363E93}" srcOrd="0" destOrd="0" presId="urn:microsoft.com/office/officeart/2005/8/layout/process1"/>
    <dgm:cxn modelId="{14F16C0A-6340-4A0C-BB9A-08353AF51DD8}" type="presOf" srcId="{663029F2-B4AB-4969-9F9F-2C686B620CE2}" destId="{D04C297F-B484-42D1-81B4-1B7AD6754150}" srcOrd="0" destOrd="0" presId="urn:microsoft.com/office/officeart/2005/8/layout/process1"/>
    <dgm:cxn modelId="{8CBDA1A1-9D88-4E68-8E6F-C445C919B065}" type="presParOf" srcId="{9CA51F70-E14E-40CE-A346-4B3EBCDCD59E}" destId="{2C225AAF-E2FB-48E8-8D47-5DABD1363E93}" srcOrd="0" destOrd="0" presId="urn:microsoft.com/office/officeart/2005/8/layout/process1"/>
    <dgm:cxn modelId="{A0CCCE2C-9AD1-48BA-8276-635887094026}" type="presParOf" srcId="{9CA51F70-E14E-40CE-A346-4B3EBCDCD59E}" destId="{30CD230E-56B5-4C07-831E-0675CE98480C}" srcOrd="1" destOrd="0" presId="urn:microsoft.com/office/officeart/2005/8/layout/process1"/>
    <dgm:cxn modelId="{2DAC8A62-EF6B-49B4-8D5C-743651F0BFE1}" type="presParOf" srcId="{30CD230E-56B5-4C07-831E-0675CE98480C}" destId="{2EF6A397-A22A-495E-9AC5-4E9355DFD8E8}" srcOrd="0" destOrd="0" presId="urn:microsoft.com/office/officeart/2005/8/layout/process1"/>
    <dgm:cxn modelId="{AD0584CB-5EB8-422B-A070-3E7FF75AE842}" type="presParOf" srcId="{9CA51F70-E14E-40CE-A346-4B3EBCDCD59E}" destId="{D04C297F-B484-42D1-81B4-1B7AD6754150}"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1F32CD-D139-48A3-9444-FE80E05112C6}" type="doc">
      <dgm:prSet loTypeId="urn:microsoft.com/office/officeart/2005/8/layout/process1" loCatId="process" qsTypeId="urn:microsoft.com/office/officeart/2005/8/quickstyle/simple3" qsCatId="simple" csTypeId="urn:microsoft.com/office/officeart/2005/8/colors/colorful4" csCatId="colorful" phldr="1"/>
      <dgm:spPr/>
      <dgm:t>
        <a:bodyPr/>
        <a:lstStyle/>
        <a:p>
          <a:pPr rtl="1"/>
          <a:endParaRPr lang="ar-BH"/>
        </a:p>
      </dgm:t>
    </dgm:pt>
    <dgm:pt modelId="{F0A8FC6C-C089-44A6-9B48-54BF03E9AAC6}">
      <dgm:prSet phldrT="[Text]" custT="1"/>
      <dgm:spPr/>
      <dgm:t>
        <a:bodyPr/>
        <a:lstStyle/>
        <a:p>
          <a:pPr rtl="1"/>
          <a:r>
            <a:rPr lang="en-US" sz="2200" b="1" dirty="0" smtClean="0">
              <a:effectLst/>
              <a:latin typeface="Century Gothic" panose="020B0502020202020204" pitchFamily="34" charset="0"/>
            </a:rPr>
            <a:t>He told her , “Turn off the water.”</a:t>
          </a:r>
          <a:endParaRPr lang="ar-BH" sz="2200" b="1" dirty="0">
            <a:effectLst/>
            <a:latin typeface="Century Gothic" panose="020B0502020202020204" pitchFamily="34" charset="0"/>
          </a:endParaRPr>
        </a:p>
      </dgm:t>
    </dgm:pt>
    <dgm:pt modelId="{60F58FFF-583B-4799-B8A7-0285F122183D}" type="parTrans" cxnId="{4110D425-CF13-4E94-801F-54E06727984C}">
      <dgm:prSet/>
      <dgm:spPr/>
      <dgm:t>
        <a:bodyPr/>
        <a:lstStyle/>
        <a:p>
          <a:pPr rtl="1"/>
          <a:endParaRPr lang="ar-BH"/>
        </a:p>
      </dgm:t>
    </dgm:pt>
    <dgm:pt modelId="{F8258BB8-50B9-4534-9A88-CBDF3BDDC56F}" type="sibTrans" cxnId="{4110D425-CF13-4E94-801F-54E06727984C}">
      <dgm:prSet/>
      <dgm:spPr/>
      <dgm:t>
        <a:bodyPr/>
        <a:lstStyle/>
        <a:p>
          <a:pPr rtl="1"/>
          <a:endParaRPr lang="ar-BH"/>
        </a:p>
      </dgm:t>
    </dgm:pt>
    <dgm:pt modelId="{663029F2-B4AB-4969-9F9F-2C686B620CE2}">
      <dgm:prSet phldrT="[Text]" custT="1"/>
      <dgm:spPr/>
      <dgm:t>
        <a:bodyPr/>
        <a:lstStyle/>
        <a:p>
          <a:pPr rtl="1"/>
          <a:r>
            <a:rPr lang="en-US" sz="2200" b="1" dirty="0" smtClean="0">
              <a:latin typeface="Century Gothic" panose="020B0502020202020204" pitchFamily="34" charset="0"/>
            </a:rPr>
            <a:t>He told her to turn off the water.</a:t>
          </a:r>
          <a:endParaRPr lang="ar-BH" sz="2200" b="1" dirty="0">
            <a:latin typeface="Century Gothic" panose="020B0502020202020204" pitchFamily="34" charset="0"/>
          </a:endParaRPr>
        </a:p>
      </dgm:t>
    </dgm:pt>
    <dgm:pt modelId="{287B1454-2857-4B66-AF55-809B688A0AF4}" type="parTrans" cxnId="{FC971A62-6CC9-4573-810F-C9D59D660D06}">
      <dgm:prSet/>
      <dgm:spPr/>
      <dgm:t>
        <a:bodyPr/>
        <a:lstStyle/>
        <a:p>
          <a:pPr rtl="1"/>
          <a:endParaRPr lang="ar-BH"/>
        </a:p>
      </dgm:t>
    </dgm:pt>
    <dgm:pt modelId="{7108CE3C-DD11-4963-8FD6-581CB54AB260}" type="sibTrans" cxnId="{FC971A62-6CC9-4573-810F-C9D59D660D06}">
      <dgm:prSet/>
      <dgm:spPr/>
      <dgm:t>
        <a:bodyPr/>
        <a:lstStyle/>
        <a:p>
          <a:pPr rtl="1"/>
          <a:endParaRPr lang="ar-BH"/>
        </a:p>
      </dgm:t>
    </dgm:pt>
    <dgm:pt modelId="{9CA51F70-E14E-40CE-A346-4B3EBCDCD59E}" type="pres">
      <dgm:prSet presAssocID="{C91F32CD-D139-48A3-9444-FE80E05112C6}" presName="Name0" presStyleCnt="0">
        <dgm:presLayoutVars>
          <dgm:dir/>
          <dgm:resizeHandles val="exact"/>
        </dgm:presLayoutVars>
      </dgm:prSet>
      <dgm:spPr/>
      <dgm:t>
        <a:bodyPr/>
        <a:lstStyle/>
        <a:p>
          <a:pPr rtl="1"/>
          <a:endParaRPr lang="ar-BH"/>
        </a:p>
      </dgm:t>
    </dgm:pt>
    <dgm:pt modelId="{2C225AAF-E2FB-48E8-8D47-5DABD1363E93}" type="pres">
      <dgm:prSet presAssocID="{F0A8FC6C-C089-44A6-9B48-54BF03E9AAC6}" presName="node" presStyleLbl="node1" presStyleIdx="0" presStyleCnt="2" custScaleX="128366" custLinFactNeighborX="2900" custLinFactNeighborY="-644">
        <dgm:presLayoutVars>
          <dgm:bulletEnabled val="1"/>
        </dgm:presLayoutVars>
      </dgm:prSet>
      <dgm:spPr/>
      <dgm:t>
        <a:bodyPr/>
        <a:lstStyle/>
        <a:p>
          <a:pPr rtl="1"/>
          <a:endParaRPr lang="ar-BH"/>
        </a:p>
      </dgm:t>
    </dgm:pt>
    <dgm:pt modelId="{30CD230E-56B5-4C07-831E-0675CE98480C}" type="pres">
      <dgm:prSet presAssocID="{F8258BB8-50B9-4534-9A88-CBDF3BDDC56F}" presName="sibTrans" presStyleLbl="sibTrans2D1" presStyleIdx="0" presStyleCnt="1"/>
      <dgm:spPr/>
      <dgm:t>
        <a:bodyPr/>
        <a:lstStyle/>
        <a:p>
          <a:pPr rtl="1"/>
          <a:endParaRPr lang="ar-BH"/>
        </a:p>
      </dgm:t>
    </dgm:pt>
    <dgm:pt modelId="{2EF6A397-A22A-495E-9AC5-4E9355DFD8E8}" type="pres">
      <dgm:prSet presAssocID="{F8258BB8-50B9-4534-9A88-CBDF3BDDC56F}" presName="connectorText" presStyleLbl="sibTrans2D1" presStyleIdx="0" presStyleCnt="1"/>
      <dgm:spPr/>
      <dgm:t>
        <a:bodyPr/>
        <a:lstStyle/>
        <a:p>
          <a:pPr rtl="1"/>
          <a:endParaRPr lang="ar-BH"/>
        </a:p>
      </dgm:t>
    </dgm:pt>
    <dgm:pt modelId="{D04C297F-B484-42D1-81B4-1B7AD6754150}" type="pres">
      <dgm:prSet presAssocID="{663029F2-B4AB-4969-9F9F-2C686B620CE2}" presName="node" presStyleLbl="node1" presStyleIdx="1" presStyleCnt="2" custScaleX="127927">
        <dgm:presLayoutVars>
          <dgm:bulletEnabled val="1"/>
        </dgm:presLayoutVars>
      </dgm:prSet>
      <dgm:spPr/>
      <dgm:t>
        <a:bodyPr/>
        <a:lstStyle/>
        <a:p>
          <a:pPr rtl="1"/>
          <a:endParaRPr lang="ar-BH"/>
        </a:p>
      </dgm:t>
    </dgm:pt>
  </dgm:ptLst>
  <dgm:cxnLst>
    <dgm:cxn modelId="{7B84967C-D123-414B-93BF-E4BF9C75ADB5}" type="presOf" srcId="{663029F2-B4AB-4969-9F9F-2C686B620CE2}" destId="{D04C297F-B484-42D1-81B4-1B7AD6754150}" srcOrd="0" destOrd="0" presId="urn:microsoft.com/office/officeart/2005/8/layout/process1"/>
    <dgm:cxn modelId="{D5168713-82AD-48F2-9A9B-CDFA4471EE0E}" type="presOf" srcId="{F0A8FC6C-C089-44A6-9B48-54BF03E9AAC6}" destId="{2C225AAF-E2FB-48E8-8D47-5DABD1363E93}" srcOrd="0" destOrd="0" presId="urn:microsoft.com/office/officeart/2005/8/layout/process1"/>
    <dgm:cxn modelId="{4110D425-CF13-4E94-801F-54E06727984C}" srcId="{C91F32CD-D139-48A3-9444-FE80E05112C6}" destId="{F0A8FC6C-C089-44A6-9B48-54BF03E9AAC6}" srcOrd="0" destOrd="0" parTransId="{60F58FFF-583B-4799-B8A7-0285F122183D}" sibTransId="{F8258BB8-50B9-4534-9A88-CBDF3BDDC56F}"/>
    <dgm:cxn modelId="{3DD858DD-DCFE-4EC6-AF25-2C0237B475B7}" type="presOf" srcId="{F8258BB8-50B9-4534-9A88-CBDF3BDDC56F}" destId="{2EF6A397-A22A-495E-9AC5-4E9355DFD8E8}" srcOrd="1" destOrd="0" presId="urn:microsoft.com/office/officeart/2005/8/layout/process1"/>
    <dgm:cxn modelId="{A30786F3-9B06-4CF4-AD3E-4322D01FEB6A}" type="presOf" srcId="{C91F32CD-D139-48A3-9444-FE80E05112C6}" destId="{9CA51F70-E14E-40CE-A346-4B3EBCDCD59E}" srcOrd="0" destOrd="0" presId="urn:microsoft.com/office/officeart/2005/8/layout/process1"/>
    <dgm:cxn modelId="{FC971A62-6CC9-4573-810F-C9D59D660D06}" srcId="{C91F32CD-D139-48A3-9444-FE80E05112C6}" destId="{663029F2-B4AB-4969-9F9F-2C686B620CE2}" srcOrd="1" destOrd="0" parTransId="{287B1454-2857-4B66-AF55-809B688A0AF4}" sibTransId="{7108CE3C-DD11-4963-8FD6-581CB54AB260}"/>
    <dgm:cxn modelId="{219924F7-8DC0-4091-8186-904576737EF5}" type="presOf" srcId="{F8258BB8-50B9-4534-9A88-CBDF3BDDC56F}" destId="{30CD230E-56B5-4C07-831E-0675CE98480C}" srcOrd="0" destOrd="0" presId="urn:microsoft.com/office/officeart/2005/8/layout/process1"/>
    <dgm:cxn modelId="{14690295-3C58-4B88-84E6-6B9349C873B9}" type="presParOf" srcId="{9CA51F70-E14E-40CE-A346-4B3EBCDCD59E}" destId="{2C225AAF-E2FB-48E8-8D47-5DABD1363E93}" srcOrd="0" destOrd="0" presId="urn:microsoft.com/office/officeart/2005/8/layout/process1"/>
    <dgm:cxn modelId="{E94CC25C-1DA8-473E-BACA-A475C64648B9}" type="presParOf" srcId="{9CA51F70-E14E-40CE-A346-4B3EBCDCD59E}" destId="{30CD230E-56B5-4C07-831E-0675CE98480C}" srcOrd="1" destOrd="0" presId="urn:microsoft.com/office/officeart/2005/8/layout/process1"/>
    <dgm:cxn modelId="{66CBF04A-8895-4413-9CBA-75C638B16770}" type="presParOf" srcId="{30CD230E-56B5-4C07-831E-0675CE98480C}" destId="{2EF6A397-A22A-495E-9AC5-4E9355DFD8E8}" srcOrd="0" destOrd="0" presId="urn:microsoft.com/office/officeart/2005/8/layout/process1"/>
    <dgm:cxn modelId="{A3649BF8-F67C-4B5B-A20B-2D5311E0DD1D}" type="presParOf" srcId="{9CA51F70-E14E-40CE-A346-4B3EBCDCD59E}" destId="{D04C297F-B484-42D1-81B4-1B7AD6754150}" srcOrd="2"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1F32CD-D139-48A3-9444-FE80E05112C6}" type="doc">
      <dgm:prSet loTypeId="urn:microsoft.com/office/officeart/2005/8/layout/process1" loCatId="process" qsTypeId="urn:microsoft.com/office/officeart/2005/8/quickstyle/simple3" qsCatId="simple" csTypeId="urn:microsoft.com/office/officeart/2005/8/colors/colorful4" csCatId="colorful" phldr="1"/>
      <dgm:spPr/>
      <dgm:t>
        <a:bodyPr/>
        <a:lstStyle/>
        <a:p>
          <a:pPr rtl="1"/>
          <a:endParaRPr lang="ar-BH"/>
        </a:p>
      </dgm:t>
    </dgm:pt>
    <dgm:pt modelId="{F0A8FC6C-C089-44A6-9B48-54BF03E9AAC6}">
      <dgm:prSet phldrT="[Text]" custT="1"/>
      <dgm:spPr/>
      <dgm:t>
        <a:bodyPr/>
        <a:lstStyle/>
        <a:p>
          <a:pPr rtl="1"/>
          <a:r>
            <a:rPr lang="en-US" sz="2200" b="1" dirty="0" smtClean="0">
              <a:effectLst/>
              <a:latin typeface="Century Gothic" panose="020B0502020202020204" pitchFamily="34" charset="0"/>
            </a:rPr>
            <a:t>He said , “ Don’t turn on the heat .” </a:t>
          </a:r>
          <a:endParaRPr lang="ar-BH" sz="2200" b="1" dirty="0">
            <a:effectLst/>
            <a:latin typeface="Century Gothic" panose="020B0502020202020204" pitchFamily="34" charset="0"/>
          </a:endParaRPr>
        </a:p>
      </dgm:t>
    </dgm:pt>
    <dgm:pt modelId="{60F58FFF-583B-4799-B8A7-0285F122183D}" type="parTrans" cxnId="{4110D425-CF13-4E94-801F-54E06727984C}">
      <dgm:prSet/>
      <dgm:spPr/>
      <dgm:t>
        <a:bodyPr/>
        <a:lstStyle/>
        <a:p>
          <a:pPr rtl="1"/>
          <a:endParaRPr lang="ar-BH"/>
        </a:p>
      </dgm:t>
    </dgm:pt>
    <dgm:pt modelId="{F8258BB8-50B9-4534-9A88-CBDF3BDDC56F}" type="sibTrans" cxnId="{4110D425-CF13-4E94-801F-54E06727984C}">
      <dgm:prSet/>
      <dgm:spPr/>
      <dgm:t>
        <a:bodyPr/>
        <a:lstStyle/>
        <a:p>
          <a:pPr rtl="1"/>
          <a:endParaRPr lang="ar-BH"/>
        </a:p>
      </dgm:t>
    </dgm:pt>
    <dgm:pt modelId="{663029F2-B4AB-4969-9F9F-2C686B620CE2}">
      <dgm:prSet phldrT="[Text]" custT="1"/>
      <dgm:spPr/>
      <dgm:t>
        <a:bodyPr/>
        <a:lstStyle/>
        <a:p>
          <a:pPr rtl="1"/>
          <a:r>
            <a:rPr lang="en-US" sz="2200" b="1" dirty="0" smtClean="0">
              <a:latin typeface="Century Gothic" panose="020B0502020202020204" pitchFamily="34" charset="0"/>
            </a:rPr>
            <a:t>He said not to turn on the heat .</a:t>
          </a:r>
          <a:endParaRPr lang="ar-BH" sz="2200" b="1" dirty="0">
            <a:latin typeface="Century Gothic" panose="020B0502020202020204" pitchFamily="34" charset="0"/>
          </a:endParaRPr>
        </a:p>
      </dgm:t>
    </dgm:pt>
    <dgm:pt modelId="{287B1454-2857-4B66-AF55-809B688A0AF4}" type="parTrans" cxnId="{FC971A62-6CC9-4573-810F-C9D59D660D06}">
      <dgm:prSet/>
      <dgm:spPr/>
      <dgm:t>
        <a:bodyPr/>
        <a:lstStyle/>
        <a:p>
          <a:pPr rtl="1"/>
          <a:endParaRPr lang="ar-BH"/>
        </a:p>
      </dgm:t>
    </dgm:pt>
    <dgm:pt modelId="{7108CE3C-DD11-4963-8FD6-581CB54AB260}" type="sibTrans" cxnId="{FC971A62-6CC9-4573-810F-C9D59D660D06}">
      <dgm:prSet/>
      <dgm:spPr/>
      <dgm:t>
        <a:bodyPr/>
        <a:lstStyle/>
        <a:p>
          <a:pPr rtl="1"/>
          <a:endParaRPr lang="ar-BH"/>
        </a:p>
      </dgm:t>
    </dgm:pt>
    <dgm:pt modelId="{9CA51F70-E14E-40CE-A346-4B3EBCDCD59E}" type="pres">
      <dgm:prSet presAssocID="{C91F32CD-D139-48A3-9444-FE80E05112C6}" presName="Name0" presStyleCnt="0">
        <dgm:presLayoutVars>
          <dgm:dir/>
          <dgm:resizeHandles val="exact"/>
        </dgm:presLayoutVars>
      </dgm:prSet>
      <dgm:spPr/>
      <dgm:t>
        <a:bodyPr/>
        <a:lstStyle/>
        <a:p>
          <a:pPr rtl="1"/>
          <a:endParaRPr lang="ar-BH"/>
        </a:p>
      </dgm:t>
    </dgm:pt>
    <dgm:pt modelId="{2C225AAF-E2FB-48E8-8D47-5DABD1363E93}" type="pres">
      <dgm:prSet presAssocID="{F0A8FC6C-C089-44A6-9B48-54BF03E9AAC6}" presName="node" presStyleLbl="node1" presStyleIdx="0" presStyleCnt="2" custScaleX="128366" custLinFactNeighborX="2900" custLinFactNeighborY="-644">
        <dgm:presLayoutVars>
          <dgm:bulletEnabled val="1"/>
        </dgm:presLayoutVars>
      </dgm:prSet>
      <dgm:spPr/>
      <dgm:t>
        <a:bodyPr/>
        <a:lstStyle/>
        <a:p>
          <a:pPr rtl="1"/>
          <a:endParaRPr lang="ar-BH"/>
        </a:p>
      </dgm:t>
    </dgm:pt>
    <dgm:pt modelId="{30CD230E-56B5-4C07-831E-0675CE98480C}" type="pres">
      <dgm:prSet presAssocID="{F8258BB8-50B9-4534-9A88-CBDF3BDDC56F}" presName="sibTrans" presStyleLbl="sibTrans2D1" presStyleIdx="0" presStyleCnt="1"/>
      <dgm:spPr/>
      <dgm:t>
        <a:bodyPr/>
        <a:lstStyle/>
        <a:p>
          <a:pPr rtl="1"/>
          <a:endParaRPr lang="ar-BH"/>
        </a:p>
      </dgm:t>
    </dgm:pt>
    <dgm:pt modelId="{2EF6A397-A22A-495E-9AC5-4E9355DFD8E8}" type="pres">
      <dgm:prSet presAssocID="{F8258BB8-50B9-4534-9A88-CBDF3BDDC56F}" presName="connectorText" presStyleLbl="sibTrans2D1" presStyleIdx="0" presStyleCnt="1"/>
      <dgm:spPr/>
      <dgm:t>
        <a:bodyPr/>
        <a:lstStyle/>
        <a:p>
          <a:pPr rtl="1"/>
          <a:endParaRPr lang="ar-BH"/>
        </a:p>
      </dgm:t>
    </dgm:pt>
    <dgm:pt modelId="{D04C297F-B484-42D1-81B4-1B7AD6754150}" type="pres">
      <dgm:prSet presAssocID="{663029F2-B4AB-4969-9F9F-2C686B620CE2}" presName="node" presStyleLbl="node1" presStyleIdx="1" presStyleCnt="2" custScaleX="127927">
        <dgm:presLayoutVars>
          <dgm:bulletEnabled val="1"/>
        </dgm:presLayoutVars>
      </dgm:prSet>
      <dgm:spPr/>
      <dgm:t>
        <a:bodyPr/>
        <a:lstStyle/>
        <a:p>
          <a:pPr rtl="1"/>
          <a:endParaRPr lang="ar-BH"/>
        </a:p>
      </dgm:t>
    </dgm:pt>
  </dgm:ptLst>
  <dgm:cxnLst>
    <dgm:cxn modelId="{4D45A245-320B-4350-8C48-35A216F513EC}" type="presOf" srcId="{F8258BB8-50B9-4534-9A88-CBDF3BDDC56F}" destId="{30CD230E-56B5-4C07-831E-0675CE98480C}" srcOrd="0" destOrd="0" presId="urn:microsoft.com/office/officeart/2005/8/layout/process1"/>
    <dgm:cxn modelId="{414DE4B4-FC39-4BCE-95DA-9864D7C29C4B}" type="presOf" srcId="{C91F32CD-D139-48A3-9444-FE80E05112C6}" destId="{9CA51F70-E14E-40CE-A346-4B3EBCDCD59E}" srcOrd="0" destOrd="0" presId="urn:microsoft.com/office/officeart/2005/8/layout/process1"/>
    <dgm:cxn modelId="{2DAC51C6-284E-42C6-8FB8-D658C312912E}" type="presOf" srcId="{F0A8FC6C-C089-44A6-9B48-54BF03E9AAC6}" destId="{2C225AAF-E2FB-48E8-8D47-5DABD1363E93}" srcOrd="0" destOrd="0" presId="urn:microsoft.com/office/officeart/2005/8/layout/process1"/>
    <dgm:cxn modelId="{4110D425-CF13-4E94-801F-54E06727984C}" srcId="{C91F32CD-D139-48A3-9444-FE80E05112C6}" destId="{F0A8FC6C-C089-44A6-9B48-54BF03E9AAC6}" srcOrd="0" destOrd="0" parTransId="{60F58FFF-583B-4799-B8A7-0285F122183D}" sibTransId="{F8258BB8-50B9-4534-9A88-CBDF3BDDC56F}"/>
    <dgm:cxn modelId="{B7D178CA-9D03-44C8-A8C0-DCF0E381FF50}" type="presOf" srcId="{663029F2-B4AB-4969-9F9F-2C686B620CE2}" destId="{D04C297F-B484-42D1-81B4-1B7AD6754150}" srcOrd="0" destOrd="0" presId="urn:microsoft.com/office/officeart/2005/8/layout/process1"/>
    <dgm:cxn modelId="{3D6BCF5B-F6B6-40A9-9D1F-B9BEB7276381}" type="presOf" srcId="{F8258BB8-50B9-4534-9A88-CBDF3BDDC56F}" destId="{2EF6A397-A22A-495E-9AC5-4E9355DFD8E8}" srcOrd="1" destOrd="0" presId="urn:microsoft.com/office/officeart/2005/8/layout/process1"/>
    <dgm:cxn modelId="{FC971A62-6CC9-4573-810F-C9D59D660D06}" srcId="{C91F32CD-D139-48A3-9444-FE80E05112C6}" destId="{663029F2-B4AB-4969-9F9F-2C686B620CE2}" srcOrd="1" destOrd="0" parTransId="{287B1454-2857-4B66-AF55-809B688A0AF4}" sibTransId="{7108CE3C-DD11-4963-8FD6-581CB54AB260}"/>
    <dgm:cxn modelId="{841254E5-78C9-4F9B-8013-B134B9995AD6}" type="presParOf" srcId="{9CA51F70-E14E-40CE-A346-4B3EBCDCD59E}" destId="{2C225AAF-E2FB-48E8-8D47-5DABD1363E93}" srcOrd="0" destOrd="0" presId="urn:microsoft.com/office/officeart/2005/8/layout/process1"/>
    <dgm:cxn modelId="{B3818B3A-DF99-449A-94F4-6BD6A9903471}" type="presParOf" srcId="{9CA51F70-E14E-40CE-A346-4B3EBCDCD59E}" destId="{30CD230E-56B5-4C07-831E-0675CE98480C}" srcOrd="1" destOrd="0" presId="urn:microsoft.com/office/officeart/2005/8/layout/process1"/>
    <dgm:cxn modelId="{59E0EC49-FCD0-40ED-A360-CAEF99B1D9C5}" type="presParOf" srcId="{30CD230E-56B5-4C07-831E-0675CE98480C}" destId="{2EF6A397-A22A-495E-9AC5-4E9355DFD8E8}" srcOrd="0" destOrd="0" presId="urn:microsoft.com/office/officeart/2005/8/layout/process1"/>
    <dgm:cxn modelId="{3299340E-6CF6-46BF-9EA5-A41C1D3680AB}" type="presParOf" srcId="{9CA51F70-E14E-40CE-A346-4B3EBCDCD59E}" destId="{D04C297F-B484-42D1-81B4-1B7AD6754150}" srcOrd="2" destOrd="0" presId="urn:microsoft.com/office/officeart/2005/8/layout/process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225AAF-E2FB-48E8-8D47-5DABD1363E93}">
      <dsp:nvSpPr>
        <dsp:cNvPr id="0" name=""/>
        <dsp:cNvSpPr/>
      </dsp:nvSpPr>
      <dsp:spPr>
        <a:xfrm>
          <a:off x="32341" y="0"/>
          <a:ext cx="3446625" cy="1117155"/>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en-US" sz="2200" b="1" kern="1200" dirty="0" smtClean="0">
              <a:effectLst/>
              <a:latin typeface="Century Gothic" panose="020B0502020202020204" pitchFamily="34" charset="0"/>
              <a:ea typeface="Times New Roman" panose="02020603050405020304" pitchFamily="18" charset="0"/>
              <a:cs typeface="Arial" panose="020B0604020202020204" pitchFamily="34" charset="0"/>
            </a:rPr>
            <a:t>She said , “The sink </a:t>
          </a:r>
          <a:r>
            <a:rPr lang="en-US" sz="2200" b="1" kern="1200" dirty="0" smtClean="0">
              <a:solidFill>
                <a:srgbClr val="FF0000"/>
              </a:solidFill>
              <a:effectLst/>
              <a:latin typeface="Century Gothic" panose="020B0502020202020204" pitchFamily="34" charset="0"/>
              <a:ea typeface="Times New Roman" panose="02020603050405020304" pitchFamily="18" charset="0"/>
              <a:cs typeface="Arial" panose="020B0604020202020204" pitchFamily="34" charset="0"/>
            </a:rPr>
            <a:t>is </a:t>
          </a:r>
          <a:r>
            <a:rPr lang="en-US" sz="2200" b="1" kern="1200" dirty="0" smtClean="0">
              <a:effectLst/>
              <a:latin typeface="Century Gothic" panose="020B0502020202020204" pitchFamily="34" charset="0"/>
              <a:ea typeface="Times New Roman" panose="02020603050405020304" pitchFamily="18" charset="0"/>
              <a:cs typeface="Arial" panose="020B0604020202020204" pitchFamily="34" charset="0"/>
            </a:rPr>
            <a:t>clogged–up.”</a:t>
          </a:r>
          <a:endParaRPr lang="ar-BH" sz="2200" b="1" kern="1200" dirty="0">
            <a:latin typeface="Century Gothic" panose="020B0502020202020204" pitchFamily="34" charset="0"/>
          </a:endParaRPr>
        </a:p>
      </dsp:txBody>
      <dsp:txXfrm>
        <a:off x="65061" y="32720"/>
        <a:ext cx="3381185" cy="1051715"/>
      </dsp:txXfrm>
    </dsp:sp>
    <dsp:sp modelId="{30CD230E-56B5-4C07-831E-0675CE98480C}">
      <dsp:nvSpPr>
        <dsp:cNvPr id="0" name=""/>
        <dsp:cNvSpPr/>
      </dsp:nvSpPr>
      <dsp:spPr>
        <a:xfrm>
          <a:off x="3739680" y="225637"/>
          <a:ext cx="552712" cy="665879"/>
        </a:xfrm>
        <a:prstGeom prst="rightArrow">
          <a:avLst>
            <a:gd name="adj1" fmla="val 6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BH" sz="1700" kern="1200"/>
        </a:p>
      </dsp:txBody>
      <dsp:txXfrm>
        <a:off x="3739680" y="358813"/>
        <a:ext cx="386898" cy="399527"/>
      </dsp:txXfrm>
    </dsp:sp>
    <dsp:sp modelId="{D04C297F-B484-42D1-81B4-1B7AD6754150}">
      <dsp:nvSpPr>
        <dsp:cNvPr id="0" name=""/>
        <dsp:cNvSpPr/>
      </dsp:nvSpPr>
      <dsp:spPr>
        <a:xfrm>
          <a:off x="4521820" y="0"/>
          <a:ext cx="3434838" cy="1117155"/>
        </a:xfrm>
        <a:prstGeom prst="roundRect">
          <a:avLst>
            <a:gd name="adj" fmla="val 10000"/>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en-US" sz="2200" b="1" kern="1200" dirty="0" smtClean="0">
              <a:effectLst/>
              <a:latin typeface="Century Gothic" panose="020B0502020202020204" pitchFamily="34" charset="0"/>
              <a:ea typeface="Times New Roman" panose="02020603050405020304" pitchFamily="18" charset="0"/>
              <a:cs typeface="Arial" panose="020B0604020202020204" pitchFamily="34" charset="0"/>
            </a:rPr>
            <a:t>She said that the sink </a:t>
          </a:r>
          <a:r>
            <a:rPr lang="en-US" sz="2200" b="1" kern="1200" dirty="0" smtClean="0">
              <a:solidFill>
                <a:srgbClr val="FF0000"/>
              </a:solidFill>
              <a:effectLst/>
              <a:latin typeface="Century Gothic" panose="020B0502020202020204" pitchFamily="34" charset="0"/>
              <a:ea typeface="Times New Roman" panose="02020603050405020304" pitchFamily="18" charset="0"/>
              <a:cs typeface="Arial" panose="020B0604020202020204" pitchFamily="34" charset="0"/>
            </a:rPr>
            <a:t>was </a:t>
          </a:r>
          <a:r>
            <a:rPr lang="en-US" sz="2200" b="1" kern="1200" dirty="0" smtClean="0">
              <a:effectLst/>
              <a:latin typeface="Century Gothic" panose="020B0502020202020204" pitchFamily="34" charset="0"/>
              <a:ea typeface="Times New Roman" panose="02020603050405020304" pitchFamily="18" charset="0"/>
              <a:cs typeface="Arial" panose="020B0604020202020204" pitchFamily="34" charset="0"/>
            </a:rPr>
            <a:t>clogged–up.</a:t>
          </a:r>
          <a:endParaRPr lang="ar-BH" sz="2200" b="1" kern="1200" dirty="0">
            <a:latin typeface="Century Gothic" panose="020B0502020202020204" pitchFamily="34" charset="0"/>
          </a:endParaRPr>
        </a:p>
      </dsp:txBody>
      <dsp:txXfrm>
        <a:off x="4554540" y="32720"/>
        <a:ext cx="3369398" cy="10517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225AAF-E2FB-48E8-8D47-5DABD1363E93}">
      <dsp:nvSpPr>
        <dsp:cNvPr id="0" name=""/>
        <dsp:cNvSpPr/>
      </dsp:nvSpPr>
      <dsp:spPr>
        <a:xfrm>
          <a:off x="36195" y="0"/>
          <a:ext cx="3443259" cy="1117155"/>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en-US" sz="2200" b="1" kern="1200" dirty="0" smtClean="0">
              <a:effectLst/>
              <a:latin typeface="Century Gothic" panose="020B0502020202020204" pitchFamily="34" charset="0"/>
            </a:rPr>
            <a:t>She told her husband , “ I </a:t>
          </a:r>
          <a:r>
            <a:rPr lang="en-US" sz="2200" b="1" kern="1200" dirty="0" smtClean="0">
              <a:solidFill>
                <a:srgbClr val="FF0000"/>
              </a:solidFill>
              <a:effectLst/>
              <a:latin typeface="Century Gothic" panose="020B0502020202020204" pitchFamily="34" charset="0"/>
            </a:rPr>
            <a:t>spoke</a:t>
          </a:r>
          <a:r>
            <a:rPr lang="en-US" sz="2200" b="1" kern="1200" dirty="0" smtClean="0">
              <a:effectLst/>
              <a:latin typeface="Century Gothic" panose="020B0502020202020204" pitchFamily="34" charset="0"/>
            </a:rPr>
            <a:t> to the landlord.”</a:t>
          </a:r>
          <a:endParaRPr lang="ar-BH" sz="2200" b="1" kern="1200" dirty="0">
            <a:latin typeface="Century Gothic" panose="020B0502020202020204" pitchFamily="34" charset="0"/>
          </a:endParaRPr>
        </a:p>
      </dsp:txBody>
      <dsp:txXfrm>
        <a:off x="68915" y="32720"/>
        <a:ext cx="3377819" cy="1051715"/>
      </dsp:txXfrm>
    </dsp:sp>
    <dsp:sp modelId="{30CD230E-56B5-4C07-831E-0675CE98480C}">
      <dsp:nvSpPr>
        <dsp:cNvPr id="0" name=""/>
        <dsp:cNvSpPr/>
      </dsp:nvSpPr>
      <dsp:spPr>
        <a:xfrm>
          <a:off x="3739914" y="225962"/>
          <a:ext cx="552172" cy="665229"/>
        </a:xfrm>
        <a:prstGeom prst="rightArrow">
          <a:avLst>
            <a:gd name="adj1" fmla="val 6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BH" sz="1600" kern="1200"/>
        </a:p>
      </dsp:txBody>
      <dsp:txXfrm>
        <a:off x="3739914" y="359008"/>
        <a:ext cx="386520" cy="399137"/>
      </dsp:txXfrm>
    </dsp:sp>
    <dsp:sp modelId="{D04C297F-B484-42D1-81B4-1B7AD6754150}">
      <dsp:nvSpPr>
        <dsp:cNvPr id="0" name=""/>
        <dsp:cNvSpPr/>
      </dsp:nvSpPr>
      <dsp:spPr>
        <a:xfrm>
          <a:off x="4521290" y="0"/>
          <a:ext cx="3431484" cy="1117155"/>
        </a:xfrm>
        <a:prstGeom prst="roundRect">
          <a:avLst>
            <a:gd name="adj" fmla="val 10000"/>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b="1" kern="1200" dirty="0" smtClean="0">
              <a:effectLst/>
              <a:latin typeface="Century Gothic" panose="020B0502020202020204" pitchFamily="34" charset="0"/>
            </a:rPr>
            <a:t>She told her husband ( that ) she </a:t>
          </a:r>
          <a:r>
            <a:rPr lang="en-US" sz="2000" b="1" kern="1200" dirty="0" smtClean="0">
              <a:solidFill>
                <a:srgbClr val="FF0000"/>
              </a:solidFill>
              <a:effectLst/>
              <a:latin typeface="Century Gothic" panose="020B0502020202020204" pitchFamily="34" charset="0"/>
            </a:rPr>
            <a:t>had spoken </a:t>
          </a:r>
          <a:r>
            <a:rPr lang="en-US" sz="2000" b="1" kern="1200" dirty="0" smtClean="0">
              <a:effectLst/>
              <a:latin typeface="Century Gothic" panose="020B0502020202020204" pitchFamily="34" charset="0"/>
            </a:rPr>
            <a:t>to the landlord.</a:t>
          </a:r>
          <a:endParaRPr lang="ar-BH" sz="2000" b="1" kern="1200" dirty="0">
            <a:latin typeface="Century Gothic" panose="020B0502020202020204" pitchFamily="34" charset="0"/>
          </a:endParaRPr>
        </a:p>
      </dsp:txBody>
      <dsp:txXfrm>
        <a:off x="4554010" y="32720"/>
        <a:ext cx="3366044" cy="10517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225AAF-E2FB-48E8-8D47-5DABD1363E93}">
      <dsp:nvSpPr>
        <dsp:cNvPr id="0" name=""/>
        <dsp:cNvSpPr/>
      </dsp:nvSpPr>
      <dsp:spPr>
        <a:xfrm>
          <a:off x="32341" y="0"/>
          <a:ext cx="3446625" cy="1117155"/>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en-US" sz="2200" b="1" kern="1200" dirty="0" smtClean="0">
              <a:effectLst/>
              <a:latin typeface="Century Gothic" panose="020B0502020202020204" pitchFamily="34" charset="0"/>
            </a:rPr>
            <a:t>He told her , “Turn off the water.”</a:t>
          </a:r>
          <a:endParaRPr lang="ar-BH" sz="2200" b="1" kern="1200" dirty="0">
            <a:effectLst/>
            <a:latin typeface="Century Gothic" panose="020B0502020202020204" pitchFamily="34" charset="0"/>
          </a:endParaRPr>
        </a:p>
      </dsp:txBody>
      <dsp:txXfrm>
        <a:off x="65061" y="32720"/>
        <a:ext cx="3381185" cy="1051715"/>
      </dsp:txXfrm>
    </dsp:sp>
    <dsp:sp modelId="{30CD230E-56B5-4C07-831E-0675CE98480C}">
      <dsp:nvSpPr>
        <dsp:cNvPr id="0" name=""/>
        <dsp:cNvSpPr/>
      </dsp:nvSpPr>
      <dsp:spPr>
        <a:xfrm>
          <a:off x="3739680" y="225637"/>
          <a:ext cx="552712" cy="665879"/>
        </a:xfrm>
        <a:prstGeom prst="rightArrow">
          <a:avLst>
            <a:gd name="adj1" fmla="val 6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333500" rtl="1">
            <a:lnSpc>
              <a:spcPct val="90000"/>
            </a:lnSpc>
            <a:spcBef>
              <a:spcPct val="0"/>
            </a:spcBef>
            <a:spcAft>
              <a:spcPct val="35000"/>
            </a:spcAft>
          </a:pPr>
          <a:endParaRPr lang="ar-BH" sz="3000" kern="1200"/>
        </a:p>
      </dsp:txBody>
      <dsp:txXfrm>
        <a:off x="3739680" y="358813"/>
        <a:ext cx="386898" cy="399527"/>
      </dsp:txXfrm>
    </dsp:sp>
    <dsp:sp modelId="{D04C297F-B484-42D1-81B4-1B7AD6754150}">
      <dsp:nvSpPr>
        <dsp:cNvPr id="0" name=""/>
        <dsp:cNvSpPr/>
      </dsp:nvSpPr>
      <dsp:spPr>
        <a:xfrm>
          <a:off x="4521820" y="0"/>
          <a:ext cx="3434838" cy="1117155"/>
        </a:xfrm>
        <a:prstGeom prst="roundRect">
          <a:avLst>
            <a:gd name="adj" fmla="val 10000"/>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en-US" sz="2200" b="1" kern="1200" dirty="0" smtClean="0">
              <a:latin typeface="Century Gothic" panose="020B0502020202020204" pitchFamily="34" charset="0"/>
            </a:rPr>
            <a:t>He told her to turn off the water.</a:t>
          </a:r>
          <a:endParaRPr lang="ar-BH" sz="2200" b="1" kern="1200" dirty="0">
            <a:latin typeface="Century Gothic" panose="020B0502020202020204" pitchFamily="34" charset="0"/>
          </a:endParaRPr>
        </a:p>
      </dsp:txBody>
      <dsp:txXfrm>
        <a:off x="4554540" y="32720"/>
        <a:ext cx="3369398" cy="10517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225AAF-E2FB-48E8-8D47-5DABD1363E93}">
      <dsp:nvSpPr>
        <dsp:cNvPr id="0" name=""/>
        <dsp:cNvSpPr/>
      </dsp:nvSpPr>
      <dsp:spPr>
        <a:xfrm>
          <a:off x="36195" y="0"/>
          <a:ext cx="3443259" cy="1117155"/>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en-US" sz="2200" b="1" kern="1200" dirty="0" smtClean="0">
              <a:effectLst/>
              <a:latin typeface="Century Gothic" panose="020B0502020202020204" pitchFamily="34" charset="0"/>
            </a:rPr>
            <a:t>He said , “ Don’t turn on the heat .” </a:t>
          </a:r>
          <a:endParaRPr lang="ar-BH" sz="2200" b="1" kern="1200" dirty="0">
            <a:effectLst/>
            <a:latin typeface="Century Gothic" panose="020B0502020202020204" pitchFamily="34" charset="0"/>
          </a:endParaRPr>
        </a:p>
      </dsp:txBody>
      <dsp:txXfrm>
        <a:off x="68915" y="32720"/>
        <a:ext cx="3377819" cy="1051715"/>
      </dsp:txXfrm>
    </dsp:sp>
    <dsp:sp modelId="{30CD230E-56B5-4C07-831E-0675CE98480C}">
      <dsp:nvSpPr>
        <dsp:cNvPr id="0" name=""/>
        <dsp:cNvSpPr/>
      </dsp:nvSpPr>
      <dsp:spPr>
        <a:xfrm>
          <a:off x="3739914" y="225962"/>
          <a:ext cx="552172" cy="665229"/>
        </a:xfrm>
        <a:prstGeom prst="rightArrow">
          <a:avLst>
            <a:gd name="adj1" fmla="val 6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333500" rtl="1">
            <a:lnSpc>
              <a:spcPct val="90000"/>
            </a:lnSpc>
            <a:spcBef>
              <a:spcPct val="0"/>
            </a:spcBef>
            <a:spcAft>
              <a:spcPct val="35000"/>
            </a:spcAft>
          </a:pPr>
          <a:endParaRPr lang="ar-BH" sz="3000" kern="1200"/>
        </a:p>
      </dsp:txBody>
      <dsp:txXfrm>
        <a:off x="3739914" y="359008"/>
        <a:ext cx="386520" cy="399137"/>
      </dsp:txXfrm>
    </dsp:sp>
    <dsp:sp modelId="{D04C297F-B484-42D1-81B4-1B7AD6754150}">
      <dsp:nvSpPr>
        <dsp:cNvPr id="0" name=""/>
        <dsp:cNvSpPr/>
      </dsp:nvSpPr>
      <dsp:spPr>
        <a:xfrm>
          <a:off x="4521290" y="0"/>
          <a:ext cx="3431484" cy="1117155"/>
        </a:xfrm>
        <a:prstGeom prst="roundRect">
          <a:avLst>
            <a:gd name="adj" fmla="val 10000"/>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en-US" sz="2200" b="1" kern="1200" dirty="0" smtClean="0">
              <a:latin typeface="Century Gothic" panose="020B0502020202020204" pitchFamily="34" charset="0"/>
            </a:rPr>
            <a:t>He said not to turn on the heat .</a:t>
          </a:r>
          <a:endParaRPr lang="ar-BH" sz="2200" b="1" kern="1200" dirty="0">
            <a:latin typeface="Century Gothic" panose="020B0502020202020204" pitchFamily="34" charset="0"/>
          </a:endParaRPr>
        </a:p>
      </dsp:txBody>
      <dsp:txXfrm>
        <a:off x="4554010" y="32720"/>
        <a:ext cx="3366044" cy="105171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27DEA7-329E-4213-85B3-E72B72A43767}" type="datetimeFigureOut">
              <a:rPr lang="en-US" smtClean="0"/>
              <a:t>4/1/2020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D94AC2-E679-4FE9-9ADE-A60B424EAB7A}" type="slidenum">
              <a:rPr lang="en-US" smtClean="0"/>
              <a:t>‹#›</a:t>
            </a:fld>
            <a:endParaRPr lang="en-US"/>
          </a:p>
        </p:txBody>
      </p:sp>
    </p:spTree>
    <p:extLst>
      <p:ext uri="{BB962C8B-B14F-4D97-AF65-F5344CB8AC3E}">
        <p14:creationId xmlns:p14="http://schemas.microsoft.com/office/powerpoint/2010/main" val="6387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Dear grade 11 student, welcome to this presentation which is going to cover lessons 2 from unit 11 of New Language Leader 2.</a:t>
            </a:r>
          </a:p>
          <a:p>
            <a:r>
              <a:rPr lang="en-GB" dirty="0" smtClean="0"/>
              <a:t>.</a:t>
            </a:r>
            <a:r>
              <a:rPr lang="en-US" sz="1200" b="0" i="1" dirty="0" smtClean="0">
                <a:solidFill>
                  <a:srgbClr val="000000"/>
                </a:solidFill>
                <a:effectLst/>
                <a:latin typeface="TimesNewRomanPS-ItalicMT"/>
              </a:rPr>
              <a:t> </a:t>
            </a:r>
            <a:endParaRPr lang="en-US" dirty="0"/>
          </a:p>
        </p:txBody>
      </p:sp>
      <p:sp>
        <p:nvSpPr>
          <p:cNvPr id="4" name="Slide Number Placeholder 3"/>
          <p:cNvSpPr>
            <a:spLocks noGrp="1"/>
          </p:cNvSpPr>
          <p:nvPr>
            <p:ph type="sldNum" sz="quarter" idx="10"/>
          </p:nvPr>
        </p:nvSpPr>
        <p:spPr/>
        <p:txBody>
          <a:bodyPr/>
          <a:lstStyle/>
          <a:p>
            <a:fld id="{879211F7-C5E7-4DCA-9B99-BD034280A927}" type="slidenum">
              <a:rPr lang="en-US" smtClean="0"/>
              <a:t>1</a:t>
            </a:fld>
            <a:endParaRPr lang="en-US"/>
          </a:p>
        </p:txBody>
      </p:sp>
    </p:spTree>
    <p:extLst>
      <p:ext uri="{BB962C8B-B14F-4D97-AF65-F5344CB8AC3E}">
        <p14:creationId xmlns:p14="http://schemas.microsoft.com/office/powerpoint/2010/main" val="4059458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0" kern="1200" dirty="0">
                <a:solidFill>
                  <a:schemeClr val="tx1"/>
                </a:solidFill>
                <a:effectLst/>
                <a:latin typeface="+mn-lt"/>
                <a:ea typeface="+mn-ea"/>
                <a:cs typeface="+mn-cs"/>
              </a:rPr>
              <a:t>This presentation is going to </a:t>
            </a:r>
            <a:r>
              <a:rPr lang="en-US" sz="1200" b="1" i="0" kern="1200" baseline="0" dirty="0">
                <a:solidFill>
                  <a:schemeClr val="tx1"/>
                </a:solidFill>
                <a:effectLst/>
                <a:latin typeface="+mn-lt"/>
                <a:ea typeface="+mn-ea"/>
                <a:cs typeface="+mn-cs"/>
              </a:rPr>
              <a:t>help you achieve the objectives stated in front of you .please be informed that you should press the enter key to move to the following slide, once you understand the instructions and the content of each slide .</a:t>
            </a:r>
            <a:r>
              <a:rPr lang="en-US" sz="1200" b="1" i="0" kern="1200" dirty="0">
                <a:solidFill>
                  <a:schemeClr val="tx1"/>
                </a:solidFill>
                <a:effectLst/>
                <a:latin typeface="+mn-lt"/>
                <a:ea typeface="+mn-ea"/>
                <a:cs typeface="+mn-cs"/>
              </a:rPr>
              <a:t> </a:t>
            </a:r>
            <a:endParaRPr lang="en-US" sz="1200" b="1" i="0" kern="1200" baseline="0" dirty="0">
              <a:solidFill>
                <a:schemeClr val="tx1"/>
              </a:solidFill>
              <a:effectLst/>
              <a:latin typeface="+mn-lt"/>
              <a:ea typeface="+mn-ea"/>
              <a:cs typeface="+mn-cs"/>
            </a:endParaRPr>
          </a:p>
          <a:p>
            <a:pPr algn="l"/>
            <a:r>
              <a:rPr lang="en-US" sz="1200" b="1" i="0" kern="1200" dirty="0">
                <a:solidFill>
                  <a:schemeClr val="tx1"/>
                </a:solidFill>
                <a:effectLst/>
                <a:latin typeface="+mn-lt"/>
                <a:ea typeface="+mn-ea"/>
                <a:cs typeface="+mn-cs"/>
              </a:rPr>
              <a:t>Remember</a:t>
            </a:r>
            <a:r>
              <a:rPr lang="en-US" sz="1200" b="1" i="0" kern="1200" baseline="0" dirty="0">
                <a:solidFill>
                  <a:schemeClr val="tx1"/>
                </a:solidFill>
                <a:effectLst/>
                <a:latin typeface="+mn-lt"/>
                <a:ea typeface="+mn-ea"/>
                <a:cs typeface="+mn-cs"/>
              </a:rPr>
              <a:t> y</a:t>
            </a:r>
            <a:r>
              <a:rPr lang="en-US" sz="1200" b="1" i="0" kern="1200" dirty="0">
                <a:solidFill>
                  <a:schemeClr val="tx1"/>
                </a:solidFill>
                <a:effectLst/>
                <a:latin typeface="+mn-lt"/>
                <a:ea typeface="+mn-ea"/>
                <a:cs typeface="+mn-cs"/>
              </a:rPr>
              <a:t>ou need to have your textbook, a pen or a pencil and a notebook in front of you . You may also need a dictionary.</a:t>
            </a:r>
            <a:endParaRPr lang="en-US" b="1" i="0" dirty="0"/>
          </a:p>
          <a:p>
            <a:pPr marL="0" marR="0" indent="0" algn="l" defTabSz="914400" rtl="1"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When you are ready , press the “enter” key to move on to the next slide.</a:t>
            </a:r>
            <a:endParaRPr lang="en-US" sz="1200" kern="1200" dirty="0">
              <a:solidFill>
                <a:schemeClr val="tx1"/>
              </a:solidFill>
              <a:effectLst/>
              <a:latin typeface="+mn-lt"/>
              <a:ea typeface="+mn-ea"/>
              <a:cs typeface="+mn-cs"/>
            </a:endParaRPr>
          </a:p>
          <a:p>
            <a:pPr marL="0" marR="0" indent="0" algn="l" defTabSz="914400" rtl="1" eaLnBrk="1" fontAlgn="auto" latinLnBrk="0" hangingPunct="1">
              <a:lnSpc>
                <a:spcPct val="100000"/>
              </a:lnSpc>
              <a:spcBef>
                <a:spcPts val="0"/>
              </a:spcBef>
              <a:spcAft>
                <a:spcPts val="0"/>
              </a:spcAft>
              <a:buClrTx/>
              <a:buSzTx/>
              <a:buFontTx/>
              <a:buNone/>
              <a:tabLst/>
              <a:defRPr/>
            </a:pPr>
            <a:endParaRPr lang="en-US" sz="120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32F7D30-CB39-474E-BE7B-5936E9C26967}" type="slidenum">
              <a:rPr lang="ar-BH" smtClean="0"/>
              <a:t>2</a:t>
            </a:fld>
            <a:endParaRPr lang="ar-BH"/>
          </a:p>
        </p:txBody>
      </p:sp>
      <p:sp>
        <p:nvSpPr>
          <p:cNvPr id="5" name="Footer Placeholder 4"/>
          <p:cNvSpPr>
            <a:spLocks noGrp="1"/>
          </p:cNvSpPr>
          <p:nvPr>
            <p:ph type="ftr" sz="quarter" idx="11"/>
          </p:nvPr>
        </p:nvSpPr>
        <p:spPr/>
        <p:txBody>
          <a:bodyPr/>
          <a:lstStyle/>
          <a:p>
            <a:endParaRPr lang="ar-BH"/>
          </a:p>
        </p:txBody>
      </p:sp>
    </p:spTree>
    <p:extLst>
      <p:ext uri="{BB962C8B-B14F-4D97-AF65-F5344CB8AC3E}">
        <p14:creationId xmlns:p14="http://schemas.microsoft.com/office/powerpoint/2010/main" val="4063445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Ok .</a:t>
            </a:r>
            <a:r>
              <a:rPr lang="en-US" sz="1200" b="1" dirty="0" err="1" smtClean="0">
                <a:latin typeface="Arial" panose="020B0604020202020204" pitchFamily="34" charset="0"/>
                <a:cs typeface="Arial" panose="020B0604020202020204" pitchFamily="34" charset="0"/>
              </a:rPr>
              <a:t>Lets’s</a:t>
            </a:r>
            <a:r>
              <a:rPr lang="en-US" sz="1200" b="1" dirty="0" smtClean="0">
                <a:latin typeface="Arial" panose="020B0604020202020204" pitchFamily="34" charset="0"/>
                <a:cs typeface="Arial" panose="020B0604020202020204" pitchFamily="34" charset="0"/>
              </a:rPr>
              <a:t> start</a:t>
            </a:r>
            <a:r>
              <a:rPr lang="en-US" sz="1200" b="1" baseline="0" dirty="0" smtClean="0">
                <a:latin typeface="Arial" panose="020B0604020202020204" pitchFamily="34" charset="0"/>
                <a:cs typeface="Arial" panose="020B0604020202020204" pitchFamily="34" charset="0"/>
              </a:rPr>
              <a:t> by defining the reported speech . R</a:t>
            </a:r>
            <a:r>
              <a:rPr lang="en-US" sz="1200" b="1" dirty="0" smtClean="0">
                <a:latin typeface="Arial" panose="020B0604020202020204" pitchFamily="34" charset="0"/>
                <a:cs typeface="Arial" panose="020B0604020202020204" pitchFamily="34" charset="0"/>
              </a:rPr>
              <a:t>eported or indirect speech is </a:t>
            </a:r>
            <a:r>
              <a:rPr lang="en-GB" sz="1200" b="1" dirty="0" smtClean="0"/>
              <a:t>used to communicate what someone else said ,but without using the exact words</a:t>
            </a:r>
            <a:r>
              <a:rPr lang="en-GB" b="1" dirty="0" smtClean="0"/>
              <a:t>.</a:t>
            </a: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The</a:t>
            </a:r>
            <a:r>
              <a:rPr lang="en-US" sz="1200" b="1" baseline="0" dirty="0" smtClean="0">
                <a:latin typeface="Arial" panose="020B0604020202020204" pitchFamily="34" charset="0"/>
                <a:cs typeface="Arial" panose="020B0604020202020204" pitchFamily="34" charset="0"/>
              </a:rPr>
              <a:t> reported speech is usually </a:t>
            </a:r>
            <a:r>
              <a:rPr lang="en-US" sz="1200" b="1" dirty="0" smtClean="0">
                <a:latin typeface="Arial" panose="020B0604020202020204" pitchFamily="34" charset="0"/>
                <a:cs typeface="Arial" panose="020B0604020202020204" pitchFamily="34" charset="0"/>
              </a:rPr>
              <a:t>used to talk about the past, so we normally change the tense of the words spoken. For example ,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She said , “The sink </a:t>
            </a:r>
            <a:r>
              <a:rPr lang="en-US" sz="1200" b="1" kern="12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is</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clogged –up.” = this statement is in</a:t>
            </a:r>
            <a:r>
              <a:rPr lang="en-US" sz="1200" b="1" kern="1200" baseline="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direct speech .when we report what she said to another person the statement becomes as follows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She said that the sink </a:t>
            </a:r>
            <a:r>
              <a:rPr lang="en-US" sz="1200" b="1" kern="12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was</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clogged –up.</a:t>
            </a:r>
            <a:endParaRPr lang="en-US" sz="12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effectLst/>
                <a:latin typeface="Calibri" panose="020F0502020204030204" pitchFamily="34" charset="0"/>
                <a:ea typeface="Calibri" panose="020F0502020204030204" pitchFamily="34" charset="0"/>
                <a:cs typeface="Arial" panose="020B0604020202020204" pitchFamily="34" charset="0"/>
              </a:rPr>
              <a:t>As we can see the inverted commas are removed and</a:t>
            </a:r>
            <a:r>
              <a:rPr lang="en-US" sz="1200" b="1" baseline="0" dirty="0" smtClean="0">
                <a:effectLst/>
                <a:latin typeface="Calibri" panose="020F0502020204030204" pitchFamily="34" charset="0"/>
                <a:ea typeface="Calibri" panose="020F0502020204030204" pitchFamily="34" charset="0"/>
                <a:cs typeface="Arial" panose="020B0604020202020204" pitchFamily="34" charset="0"/>
              </a:rPr>
              <a:t> the verb to is turs into was .For further explanations press the enter key to move to the following slide .</a:t>
            </a:r>
            <a:endParaRPr lang="en-US" sz="12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1D94AC2-E679-4FE9-9ADE-A60B424EAB7A}" type="slidenum">
              <a:rPr lang="en-US" smtClean="0"/>
              <a:t>3</a:t>
            </a:fld>
            <a:endParaRPr lang="en-US"/>
          </a:p>
        </p:txBody>
      </p:sp>
    </p:spTree>
    <p:extLst>
      <p:ext uri="{BB962C8B-B14F-4D97-AF65-F5344CB8AC3E}">
        <p14:creationId xmlns:p14="http://schemas.microsoft.com/office/powerpoint/2010/main" val="4189142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As we mentioned earlier </a:t>
            </a:r>
            <a:r>
              <a:rPr lang="en-US" sz="1200" b="1" dirty="0" smtClean="0">
                <a:solidFill>
                  <a:srgbClr val="FF0000"/>
                </a:solidFill>
              </a:rPr>
              <a:t>The tenses, word-order, pronouns in the indirect speech  may be different from those in the direct speech sentence.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FF0000"/>
                </a:solidFill>
              </a:rPr>
              <a:t>The table in front</a:t>
            </a:r>
            <a:r>
              <a:rPr lang="en-US" sz="1200" b="1" baseline="0" dirty="0" smtClean="0">
                <a:solidFill>
                  <a:srgbClr val="FF0000"/>
                </a:solidFill>
              </a:rPr>
              <a:t> of you shows the change in tenses  when changing the sentence from direct speech to reported  speech.  For example, if the verb is in the present in the direct speech it turns into the past simple in the reported speech.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solidFill>
                  <a:srgbClr val="FF0000"/>
                </a:solidFill>
              </a:rPr>
              <a:t>Click the enter key for more details in the following slide. </a:t>
            </a:r>
            <a:endParaRPr lang="en-US" sz="1200" b="1"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51D94AC2-E679-4FE9-9ADE-A60B424EAB7A}" type="slidenum">
              <a:rPr lang="en-US" smtClean="0"/>
              <a:t>4</a:t>
            </a:fld>
            <a:endParaRPr lang="en-US"/>
          </a:p>
        </p:txBody>
      </p:sp>
    </p:spTree>
    <p:extLst>
      <p:ext uri="{BB962C8B-B14F-4D97-AF65-F5344CB8AC3E}">
        <p14:creationId xmlns:p14="http://schemas.microsoft.com/office/powerpoint/2010/main" val="3195544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D94AC2-E679-4FE9-9ADE-A60B424EAB7A}" type="slidenum">
              <a:rPr lang="en-US" smtClean="0"/>
              <a:t>6</a:t>
            </a:fld>
            <a:endParaRPr lang="en-US"/>
          </a:p>
        </p:txBody>
      </p:sp>
    </p:spTree>
    <p:extLst>
      <p:ext uri="{BB962C8B-B14F-4D97-AF65-F5344CB8AC3E}">
        <p14:creationId xmlns:p14="http://schemas.microsoft.com/office/powerpoint/2010/main" val="2493649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As we mentioned earlier </a:t>
            </a:r>
            <a:r>
              <a:rPr lang="en-US" sz="1200" b="1" dirty="0" smtClean="0">
                <a:solidFill>
                  <a:srgbClr val="FF0000"/>
                </a:solidFill>
              </a:rPr>
              <a:t>The tenses, word-order, pronouns in the indirect speech  may be different from those in the direct speech sentence.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FF0000"/>
                </a:solidFill>
              </a:rPr>
              <a:t>The table in front</a:t>
            </a:r>
            <a:r>
              <a:rPr lang="en-US" sz="1200" b="1" baseline="0" dirty="0" smtClean="0">
                <a:solidFill>
                  <a:srgbClr val="FF0000"/>
                </a:solidFill>
              </a:rPr>
              <a:t> of you shows the change in tenses  when changing the sentence from direct speech to reported  speech.  For example, if the verb is in the present in the direct speech it turns into the past simple in the reported speech.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solidFill>
                  <a:srgbClr val="FF0000"/>
                </a:solidFill>
              </a:rPr>
              <a:t>Click the enter key for more details in the following slide. </a:t>
            </a:r>
            <a:endParaRPr lang="en-US" sz="1200" b="1"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51D94AC2-E679-4FE9-9ADE-A60B424EAB7A}" type="slidenum">
              <a:rPr lang="en-US" smtClean="0"/>
              <a:t>7</a:t>
            </a:fld>
            <a:endParaRPr lang="en-US"/>
          </a:p>
        </p:txBody>
      </p:sp>
    </p:spTree>
    <p:extLst>
      <p:ext uri="{BB962C8B-B14F-4D97-AF65-F5344CB8AC3E}">
        <p14:creationId xmlns:p14="http://schemas.microsoft.com/office/powerpoint/2010/main" val="724628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Arial" panose="020B0604020202020204" pitchFamily="34" charset="0"/>
                <a:ea typeface="+mn-ea"/>
                <a:cs typeface="Arial" panose="020B0604020202020204" pitchFamily="34" charset="0"/>
              </a:rPr>
              <a:t>Now that you are familiar with the reported speech , read the statements in direct speech and complete the reported speech statements. </a:t>
            </a:r>
            <a:r>
              <a:rPr lang="en-US" sz="1200" b="1" i="0" kern="1200" baseline="0" dirty="0" smtClean="0">
                <a:solidFill>
                  <a:schemeClr val="tx1"/>
                </a:solidFill>
                <a:effectLst/>
                <a:latin typeface="Arial" panose="020B0604020202020204" pitchFamily="34" charset="0"/>
                <a:ea typeface="+mn-ea"/>
                <a:cs typeface="Arial" panose="020B0604020202020204" pitchFamily="34" charset="0"/>
              </a:rPr>
              <a:t> </a:t>
            </a:r>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When</a:t>
            </a:r>
            <a:r>
              <a:rPr lang="en-US" b="1" baseline="0" dirty="0" smtClean="0">
                <a:latin typeface="Arial" panose="020B0604020202020204" pitchFamily="34" charset="0"/>
                <a:cs typeface="Arial" panose="020B0604020202020204" pitchFamily="34" charset="0"/>
              </a:rPr>
              <a:t> you are done , press the enter key to check your answers .</a:t>
            </a:r>
          </a:p>
          <a:p>
            <a:r>
              <a:rPr lang="en-US" b="1" baseline="0" dirty="0" smtClean="0">
                <a:latin typeface="Arial" panose="020B0604020202020204" pitchFamily="34" charset="0"/>
                <a:cs typeface="Arial" panose="020B0604020202020204" pitchFamily="34" charset="0"/>
              </a:rPr>
              <a:t>Good . Now check your answers and correct the wrong ones .</a:t>
            </a:r>
          </a:p>
          <a:p>
            <a:r>
              <a:rPr lang="en-US" b="1" baseline="0" dirty="0" smtClean="0">
                <a:latin typeface="Arial" panose="020B0604020202020204" pitchFamily="34" charset="0"/>
                <a:cs typeface="Arial" panose="020B0604020202020204" pitchFamily="34" charset="0"/>
              </a:rPr>
              <a:t>Once you are done , press the enter key to move to following slide .</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1D94AC2-E679-4FE9-9ADE-A60B424EAB7A}" type="slidenum">
              <a:rPr lang="en-US" smtClean="0"/>
              <a:t>8</a:t>
            </a:fld>
            <a:endParaRPr lang="en-US"/>
          </a:p>
        </p:txBody>
      </p:sp>
    </p:spTree>
    <p:extLst>
      <p:ext uri="{BB962C8B-B14F-4D97-AF65-F5344CB8AC3E}">
        <p14:creationId xmlns:p14="http://schemas.microsoft.com/office/powerpoint/2010/main" val="1505706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a:t>
            </a:r>
            <a:r>
              <a:rPr lang="en-US" sz="1200" b="1" dirty="0" smtClean="0">
                <a:solidFill>
                  <a:srgbClr val="C00000"/>
                </a:solidFill>
              </a:rPr>
              <a:t> Imagine that a plumber gives you the following advice for taking care of your plumbing. Rewrite each imperative as reported speech. Use the reporting verb in parentheses. </a:t>
            </a:r>
          </a:p>
          <a:p>
            <a:r>
              <a:rPr lang="en-US" sz="1200" b="1" kern="1200" dirty="0" smtClean="0">
                <a:solidFill>
                  <a:schemeClr val="tx1"/>
                </a:solidFill>
                <a:effectLst/>
                <a:latin typeface="+mn-lt"/>
                <a:ea typeface="+mn-ea"/>
                <a:cs typeface="+mn-cs"/>
              </a:rPr>
              <a:t>Once you are done ,</a:t>
            </a:r>
            <a:r>
              <a:rPr lang="en-US" sz="1200" b="1" kern="1200" baseline="0" dirty="0" smtClean="0">
                <a:solidFill>
                  <a:schemeClr val="tx1"/>
                </a:solidFill>
                <a:effectLst/>
                <a:latin typeface="+mn-lt"/>
                <a:ea typeface="+mn-ea"/>
                <a:cs typeface="+mn-cs"/>
              </a:rPr>
              <a:t> cl</a:t>
            </a:r>
            <a:r>
              <a:rPr lang="en-US" sz="1200" b="1" kern="1200" dirty="0" smtClean="0">
                <a:solidFill>
                  <a:schemeClr val="tx1"/>
                </a:solidFill>
                <a:effectLst/>
                <a:latin typeface="+mn-lt"/>
                <a:ea typeface="+mn-ea"/>
                <a:cs typeface="+mn-cs"/>
              </a:rPr>
              <a:t>ick the enter key to check your answers  .Correct the wrong answers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Give yourself a Mark out of ……. / 5. Good!</a:t>
            </a:r>
          </a:p>
          <a:p>
            <a:endParaRPr lang="en-US" dirty="0"/>
          </a:p>
        </p:txBody>
      </p:sp>
      <p:sp>
        <p:nvSpPr>
          <p:cNvPr id="4" name="Slide Number Placeholder 3"/>
          <p:cNvSpPr>
            <a:spLocks noGrp="1"/>
          </p:cNvSpPr>
          <p:nvPr>
            <p:ph type="sldNum" sz="quarter" idx="10"/>
          </p:nvPr>
        </p:nvSpPr>
        <p:spPr/>
        <p:txBody>
          <a:bodyPr/>
          <a:lstStyle/>
          <a:p>
            <a:fld id="{51D94AC2-E679-4FE9-9ADE-A60B424EAB7A}" type="slidenum">
              <a:rPr lang="en-US" smtClean="0"/>
              <a:t>9</a:t>
            </a:fld>
            <a:endParaRPr lang="en-US"/>
          </a:p>
        </p:txBody>
      </p:sp>
    </p:spTree>
    <p:extLst>
      <p:ext uri="{BB962C8B-B14F-4D97-AF65-F5344CB8AC3E}">
        <p14:creationId xmlns:p14="http://schemas.microsoft.com/office/powerpoint/2010/main" val="303258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Great job! You did well today! Unfortunately, our presentation has come to an end.  Thanks for interacting.  We wish you have enjoyed and profited from it.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Looking forward to our next lesson!  Good Bye!</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1D94AC2-E679-4FE9-9ADE-A60B424EAB7A}" type="slidenum">
              <a:rPr lang="en-US" smtClean="0"/>
              <a:t>10</a:t>
            </a:fld>
            <a:endParaRPr lang="en-US"/>
          </a:p>
        </p:txBody>
      </p:sp>
    </p:spTree>
    <p:extLst>
      <p:ext uri="{BB962C8B-B14F-4D97-AF65-F5344CB8AC3E}">
        <p14:creationId xmlns:p14="http://schemas.microsoft.com/office/powerpoint/2010/main" val="734708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4D739-BAE0-4B01-8F02-C606B2BCDC58}"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20601053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4D739-BAE0-4B01-8F02-C606B2BCDC58}"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41162982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4D739-BAE0-4B01-8F02-C606B2BCDC58}"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15422463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4D739-BAE0-4B01-8F02-C606B2BCDC58}"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28645357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4D739-BAE0-4B01-8F02-C606B2BCDC58}"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22113857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4D739-BAE0-4B01-8F02-C606B2BCDC58}"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38030356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4D739-BAE0-4B01-8F02-C606B2BCDC58}"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21222678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4D739-BAE0-4B01-8F02-C606B2BCDC58}"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32601498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4D739-BAE0-4B01-8F02-C606B2BCDC58}"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19562324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4D739-BAE0-4B01-8F02-C606B2BCDC58}"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20601125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4D739-BAE0-4B01-8F02-C606B2BCDC58}"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24797149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4D739-BAE0-4B01-8F02-C606B2BCDC58}" type="datetimeFigureOut">
              <a:rPr lang="en-US" smtClean="0"/>
              <a:t>4/1/2020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4CA4E-7686-4DF4-A054-235E7621447D}" type="slidenum">
              <a:rPr lang="en-US" smtClean="0"/>
              <a:t>‹#›</a:t>
            </a:fld>
            <a:endParaRPr lang="en-US"/>
          </a:p>
        </p:txBody>
      </p:sp>
    </p:spTree>
    <p:extLst>
      <p:ext uri="{BB962C8B-B14F-4D97-AF65-F5344CB8AC3E}">
        <p14:creationId xmlns:p14="http://schemas.microsoft.com/office/powerpoint/2010/main" val="22554171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3.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113257" y="417215"/>
            <a:ext cx="7162800" cy="1182210"/>
          </a:xfrm>
          <a:prstGeom prst="rect">
            <a:avLst/>
          </a:prstGeom>
        </p:spPr>
      </p:pic>
      <p:sp>
        <p:nvSpPr>
          <p:cNvPr id="5" name="Title 4"/>
          <p:cNvSpPr>
            <a:spLocks noGrp="1"/>
          </p:cNvSpPr>
          <p:nvPr>
            <p:ph type="ctrTitle"/>
          </p:nvPr>
        </p:nvSpPr>
        <p:spPr>
          <a:xfrm>
            <a:off x="1447541" y="1888985"/>
            <a:ext cx="9144000" cy="4633735"/>
          </a:xfrm>
          <a:noFill/>
          <a:ln>
            <a:solidFill>
              <a:schemeClr val="accent4">
                <a:lumMod val="50000"/>
              </a:schemeClr>
            </a:solidFill>
          </a:ln>
        </p:spPr>
        <p:txBody>
          <a:bodyPr anchor="ctr">
            <a:normAutofit/>
          </a:bodyPr>
          <a:lstStyle/>
          <a:p>
            <a:r>
              <a:rPr lang="en-US" sz="5300" b="1" dirty="0" smtClean="0">
                <a:latin typeface="Century Gothic" panose="020B0502020202020204" pitchFamily="34" charset="0"/>
              </a:rPr>
              <a:t>New Language Leader 2</a:t>
            </a:r>
            <a:br>
              <a:rPr lang="en-US" sz="5300" b="1" dirty="0" smtClean="0">
                <a:latin typeface="Century Gothic" panose="020B0502020202020204" pitchFamily="34" charset="0"/>
              </a:rPr>
            </a:br>
            <a:r>
              <a:rPr lang="en-US" sz="4400" b="1" dirty="0">
                <a:solidFill>
                  <a:srgbClr val="C00000"/>
                </a:solidFill>
                <a:latin typeface="Century Gothic" panose="020B0502020202020204" pitchFamily="34" charset="0"/>
              </a:rPr>
              <a:t>Class 11</a:t>
            </a:r>
            <a:br>
              <a:rPr lang="en-US" sz="4400" b="1" dirty="0">
                <a:solidFill>
                  <a:srgbClr val="C00000"/>
                </a:solidFill>
                <a:latin typeface="Century Gothic" panose="020B0502020202020204" pitchFamily="34" charset="0"/>
              </a:rPr>
            </a:br>
            <a:r>
              <a:rPr lang="en-US" sz="4400" b="1" dirty="0">
                <a:solidFill>
                  <a:srgbClr val="C00000"/>
                </a:solidFill>
                <a:latin typeface="Century Gothic" panose="020B0502020202020204" pitchFamily="34" charset="0"/>
              </a:rPr>
              <a:t>English 202</a:t>
            </a:r>
            <a:r>
              <a:rPr lang="en-US" sz="3600" b="1" dirty="0">
                <a:solidFill>
                  <a:srgbClr val="C00000"/>
                </a:solidFill>
                <a:latin typeface="Century Gothic" panose="020B0502020202020204" pitchFamily="34" charset="0"/>
              </a:rPr>
              <a:t/>
            </a:r>
            <a:br>
              <a:rPr lang="en-US" sz="3600" b="1" dirty="0">
                <a:solidFill>
                  <a:srgbClr val="C00000"/>
                </a:solidFill>
                <a:latin typeface="Century Gothic" panose="020B0502020202020204" pitchFamily="34" charset="0"/>
              </a:rPr>
            </a:br>
            <a:r>
              <a:rPr lang="en-US" sz="3600" b="1" dirty="0" smtClean="0">
                <a:latin typeface="Century Gothic" panose="020B0502020202020204" pitchFamily="34" charset="0"/>
              </a:rPr>
              <a:t>Unit 11 - Lesson 2</a:t>
            </a:r>
            <a:r>
              <a:rPr lang="en-US" sz="3600" b="1" dirty="0" smtClean="0">
                <a:solidFill>
                  <a:srgbClr val="C00000"/>
                </a:solidFill>
                <a:latin typeface="Century Gothic" panose="020B0502020202020204" pitchFamily="34" charset="0"/>
              </a:rPr>
              <a:t/>
            </a:r>
            <a:br>
              <a:rPr lang="en-US" sz="3600" b="1" dirty="0" smtClean="0">
                <a:solidFill>
                  <a:srgbClr val="C00000"/>
                </a:solidFill>
                <a:latin typeface="Century Gothic" panose="020B0502020202020204" pitchFamily="34" charset="0"/>
              </a:rPr>
            </a:br>
            <a:r>
              <a:rPr lang="en-US" sz="4000" b="1" dirty="0" smtClean="0">
                <a:latin typeface="Century Gothic" panose="020B0502020202020204" pitchFamily="34" charset="0"/>
                <a:cs typeface="Al-Mateen" panose="02060803050605020204" pitchFamily="18" charset="-78"/>
              </a:rPr>
              <a:t>Direct and reported speech</a:t>
            </a:r>
            <a:endParaRPr lang="en-US" sz="4000" dirty="0">
              <a:solidFill>
                <a:srgbClr val="C00000"/>
              </a:solidFill>
              <a:latin typeface="Century Gothic" panose="020B0502020202020204" pitchFamily="34" charset="0"/>
            </a:endParaRPr>
          </a:p>
        </p:txBody>
      </p:sp>
    </p:spTree>
    <p:extLst>
      <p:ext uri="{BB962C8B-B14F-4D97-AF65-F5344CB8AC3E}">
        <p14:creationId xmlns:p14="http://schemas.microsoft.com/office/powerpoint/2010/main" val="150853198"/>
      </p:ext>
    </p:extLst>
  </p:cSld>
  <p:clrMapOvr>
    <a:masterClrMapping/>
  </p:clrMapOvr>
  <mc:AlternateContent xmlns:mc="http://schemas.openxmlformats.org/markup-compatibility/2006" xmlns:p14="http://schemas.microsoft.com/office/powerpoint/2010/main">
    <mc:Choice Requires="p14">
      <p:transition spd="slow" p14:dur="1500" advTm="12871">
        <p:split orient="vert"/>
      </p:transition>
    </mc:Choice>
    <mc:Fallback xmlns="">
      <p:transition spd="slow" advTm="12871">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471" y="1825625"/>
            <a:ext cx="11592731" cy="2212975"/>
          </a:xfrm>
          <a:solidFill>
            <a:schemeClr val="accent6">
              <a:lumMod val="20000"/>
              <a:lumOff val="80000"/>
            </a:schemeClr>
          </a:solidFill>
          <a:ln>
            <a:solidFill>
              <a:schemeClr val="accent4">
                <a:lumMod val="50000"/>
              </a:schemeClr>
            </a:solidFill>
          </a:ln>
        </p:spPr>
        <p:txBody>
          <a:bodyPr>
            <a:normAutofit/>
          </a:bodyPr>
          <a:lstStyle/>
          <a:p>
            <a:pPr marL="0" indent="0" algn="ctr">
              <a:buNone/>
            </a:pPr>
            <a:r>
              <a:rPr lang="en-GB" sz="6600" b="1" dirty="0" smtClean="0">
                <a:solidFill>
                  <a:srgbClr val="C00000"/>
                </a:solidFill>
                <a:latin typeface="Arial" panose="020B0604020202020204" pitchFamily="34" charset="0"/>
                <a:cs typeface="Arial" panose="020B0604020202020204" pitchFamily="34" charset="0"/>
              </a:rPr>
              <a:t>Thank you for  your perseverance and hard work</a:t>
            </a:r>
            <a:endParaRPr lang="en-US" sz="6600" b="1" dirty="0">
              <a:solidFill>
                <a:srgbClr val="C00000"/>
              </a:solidFill>
              <a:latin typeface="Arial" panose="020B0604020202020204" pitchFamily="34" charset="0"/>
              <a:cs typeface="Arial" panose="020B0604020202020204" pitchFamily="34" charset="0"/>
            </a:endParaRPr>
          </a:p>
        </p:txBody>
      </p:sp>
      <p:cxnSp>
        <p:nvCxnSpPr>
          <p:cNvPr id="6" name="Straight Connector 5"/>
          <p:cNvCxnSpPr/>
          <p:nvPr/>
        </p:nvCxnSpPr>
        <p:spPr>
          <a:xfrm>
            <a:off x="152185" y="6496277"/>
            <a:ext cx="1153947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Box 5"/>
          <p:cNvSpPr txBox="1"/>
          <p:nvPr/>
        </p:nvSpPr>
        <p:spPr>
          <a:xfrm>
            <a:off x="275771" y="6557948"/>
            <a:ext cx="2962521"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t>Ministry of Education-2020</a:t>
            </a:r>
            <a:endParaRPr lang="en-US" sz="1400" b="1" dirty="0"/>
          </a:p>
        </p:txBody>
      </p:sp>
    </p:spTree>
    <p:extLst>
      <p:ext uri="{BB962C8B-B14F-4D97-AF65-F5344CB8AC3E}">
        <p14:creationId xmlns:p14="http://schemas.microsoft.com/office/powerpoint/2010/main" val="36747070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585879" y="1648312"/>
            <a:ext cx="11167971" cy="3742112"/>
          </a:xfrm>
          <a:solidFill>
            <a:schemeClr val="accent2">
              <a:lumMod val="20000"/>
              <a:lumOff val="80000"/>
            </a:schemeClr>
          </a:solidFill>
        </p:spPr>
        <p:txBody>
          <a:bodyPr>
            <a:normAutofit/>
          </a:bodyPr>
          <a:lstStyle/>
          <a:p>
            <a:pPr marL="0" indent="0" algn="l" rtl="0">
              <a:buNone/>
            </a:pPr>
            <a:r>
              <a:rPr lang="en-US" b="1" dirty="0">
                <a:solidFill>
                  <a:srgbClr val="0000FF"/>
                </a:solidFill>
                <a:latin typeface="Century Gothic" panose="020B0502020202020204" pitchFamily="34" charset="0"/>
              </a:rPr>
              <a:t>   </a:t>
            </a:r>
            <a:r>
              <a:rPr lang="en-US" b="1" dirty="0">
                <a:latin typeface="Century Gothic" panose="020B0502020202020204" pitchFamily="34" charset="0"/>
                <a:cs typeface="Arial" panose="020B0604020202020204" pitchFamily="34" charset="0"/>
              </a:rPr>
              <a:t>By the end of the lesson, you should have, </a:t>
            </a:r>
          </a:p>
          <a:p>
            <a:pPr marL="0" indent="0" algn="l" rtl="0">
              <a:buNone/>
            </a:pPr>
            <a:endParaRPr lang="en-US" b="1" dirty="0">
              <a:latin typeface="Century Gothic" panose="020B0502020202020204" pitchFamily="34" charset="0"/>
              <a:cs typeface="Arial" panose="020B0604020202020204" pitchFamily="34" charset="0"/>
            </a:endParaRPr>
          </a:p>
          <a:p>
            <a:r>
              <a:rPr lang="en-US" sz="3200" dirty="0" smtClean="0">
                <a:latin typeface="Century Gothic" panose="020B0502020202020204" pitchFamily="34" charset="0"/>
              </a:rPr>
              <a:t> identified the use of </a:t>
            </a:r>
            <a:r>
              <a:rPr lang="en-GB" sz="3200" dirty="0">
                <a:latin typeface="Century Gothic" panose="020B0502020202020204" pitchFamily="34" charset="0"/>
              </a:rPr>
              <a:t>direct and reported speech</a:t>
            </a:r>
            <a:r>
              <a:rPr lang="en-GB" sz="3200" dirty="0" smtClean="0">
                <a:latin typeface="Century Gothic" panose="020B0502020202020204" pitchFamily="34" charset="0"/>
              </a:rPr>
              <a:t>.</a:t>
            </a:r>
            <a:endParaRPr lang="en-US" sz="3200" dirty="0" smtClean="0">
              <a:latin typeface="Century Gothic" panose="020B0502020202020204" pitchFamily="34" charset="0"/>
            </a:endParaRPr>
          </a:p>
          <a:p>
            <a:r>
              <a:rPr lang="en-GB" sz="3200" dirty="0" smtClean="0">
                <a:latin typeface="Century Gothic" panose="020B0502020202020204" pitchFamily="34" charset="0"/>
              </a:rPr>
              <a:t>distinguished </a:t>
            </a:r>
            <a:r>
              <a:rPr lang="en-GB" sz="3200" dirty="0">
                <a:latin typeface="Century Gothic" panose="020B0502020202020204" pitchFamily="34" charset="0"/>
              </a:rPr>
              <a:t>between </a:t>
            </a:r>
            <a:r>
              <a:rPr lang="en-GB" sz="3200" dirty="0" smtClean="0">
                <a:latin typeface="Century Gothic" panose="020B0502020202020204" pitchFamily="34" charset="0"/>
              </a:rPr>
              <a:t>direct and reported speech.</a:t>
            </a:r>
          </a:p>
          <a:p>
            <a:r>
              <a:rPr lang="en-GB" sz="3200" dirty="0" smtClean="0">
                <a:latin typeface="Century Gothic" panose="020B0502020202020204" pitchFamily="34" charset="0"/>
              </a:rPr>
              <a:t>Written sentences using reported speech.</a:t>
            </a:r>
          </a:p>
          <a:p>
            <a:endParaRPr lang="en-GB" sz="3200" dirty="0" smtClean="0">
              <a:latin typeface="Century Gothic" panose="020B0502020202020204" pitchFamily="34" charset="0"/>
            </a:endParaRPr>
          </a:p>
          <a:p>
            <a:endParaRPr lang="en-GB" sz="3200" dirty="0">
              <a:latin typeface="Century Gothic" panose="020B0502020202020204" pitchFamily="34" charset="0"/>
            </a:endParaRPr>
          </a:p>
        </p:txBody>
      </p:sp>
      <p:sp>
        <p:nvSpPr>
          <p:cNvPr id="4" name="TextBox 3"/>
          <p:cNvSpPr txBox="1"/>
          <p:nvPr/>
        </p:nvSpPr>
        <p:spPr>
          <a:xfrm>
            <a:off x="401636" y="266887"/>
            <a:ext cx="4033203" cy="830997"/>
          </a:xfrm>
          <a:prstGeom prst="rect">
            <a:avLst/>
          </a:prstGeom>
          <a:noFill/>
        </p:spPr>
        <p:txBody>
          <a:bodyPr wrap="square" rtlCol="1">
            <a:spAutoFit/>
          </a:bodyPr>
          <a:lstStyle/>
          <a:p>
            <a:r>
              <a:rPr lang="en-US" sz="4800" b="1" dirty="0">
                <a:solidFill>
                  <a:schemeClr val="accent1">
                    <a:lumMod val="50000"/>
                  </a:schemeClr>
                </a:solidFill>
                <a:latin typeface="Century Gothic" panose="020B0502020202020204" pitchFamily="34" charset="0"/>
              </a:rPr>
              <a:t>Objectives </a:t>
            </a:r>
            <a:endParaRPr lang="ar-BH" sz="4800" b="1" dirty="0">
              <a:solidFill>
                <a:schemeClr val="accent1">
                  <a:lumMod val="50000"/>
                </a:schemeClr>
              </a:solidFill>
              <a:latin typeface="Century Gothic" panose="020B0502020202020204" pitchFamily="34" charset="0"/>
            </a:endParaRPr>
          </a:p>
        </p:txBody>
      </p:sp>
      <p:sp>
        <p:nvSpPr>
          <p:cNvPr id="6" name="Slide Number Placeholder 5"/>
          <p:cNvSpPr>
            <a:spLocks noGrp="1"/>
          </p:cNvSpPr>
          <p:nvPr>
            <p:ph type="sldNum" sz="quarter" idx="12"/>
          </p:nvPr>
        </p:nvSpPr>
        <p:spPr>
          <a:xfrm>
            <a:off x="8610600" y="6356350"/>
            <a:ext cx="3526416" cy="365125"/>
          </a:xfrm>
        </p:spPr>
        <p:txBody>
          <a:bodyPr/>
          <a:lstStyle/>
          <a:p>
            <a:fld id="{86F20112-F681-4D23-BAD6-386DBC2EFDE9}" type="slidenum">
              <a:rPr lang="en-US" smtClean="0">
                <a:latin typeface="Century Gothic" panose="020B0502020202020204" pitchFamily="34" charset="0"/>
              </a:rPr>
              <a:t>2</a:t>
            </a:fld>
            <a:endParaRPr lang="en-US">
              <a:latin typeface="Century Gothic" panose="020B050202020202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5812" y="0"/>
            <a:ext cx="2116188" cy="1460310"/>
          </a:xfrm>
          <a:prstGeom prst="rect">
            <a:avLst/>
          </a:prstGeom>
        </p:spPr>
      </p:pic>
    </p:spTree>
    <p:extLst>
      <p:ext uri="{BB962C8B-B14F-4D97-AF65-F5344CB8AC3E}">
        <p14:creationId xmlns:p14="http://schemas.microsoft.com/office/powerpoint/2010/main" val="380845294"/>
      </p:ext>
    </p:extLst>
  </p:cSld>
  <p:clrMapOvr>
    <a:masterClrMapping/>
  </p:clrMapOvr>
  <p:transition spd="slow" advTm="24197">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09044" y="401952"/>
            <a:ext cx="10182611" cy="523220"/>
          </a:xfrm>
          <a:prstGeom prst="rect">
            <a:avLst/>
          </a:prstGeom>
          <a:solidFill>
            <a:schemeClr val="accent1">
              <a:lumMod val="20000"/>
              <a:lumOff val="80000"/>
            </a:schemeClr>
          </a:solidFill>
          <a:ln>
            <a:solidFill>
              <a:srgbClr val="C00000"/>
            </a:solidFill>
          </a:ln>
        </p:spPr>
        <p:txBody>
          <a:bodyPr wrap="square" rtlCol="0">
            <a:spAutoFit/>
          </a:bodyPr>
          <a:lstStyle/>
          <a:p>
            <a:r>
              <a:rPr lang="en-GB" sz="2800" b="1" dirty="0" smtClean="0">
                <a:solidFill>
                  <a:srgbClr val="C00000"/>
                </a:solidFill>
                <a:latin typeface="Century Gothic" panose="020B0502020202020204" pitchFamily="34" charset="0"/>
              </a:rPr>
              <a:t>Read the following sentences and note the differences.</a:t>
            </a:r>
            <a:endParaRPr lang="en-US" b="1" dirty="0">
              <a:latin typeface="Century Gothic" panose="020B0502020202020204" pitchFamily="34" charset="0"/>
            </a:endParaRPr>
          </a:p>
        </p:txBody>
      </p:sp>
      <p:cxnSp>
        <p:nvCxnSpPr>
          <p:cNvPr id="6" name="Straight Connector 5"/>
          <p:cNvCxnSpPr/>
          <p:nvPr/>
        </p:nvCxnSpPr>
        <p:spPr>
          <a:xfrm>
            <a:off x="152185" y="6496277"/>
            <a:ext cx="1153947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Box 5"/>
          <p:cNvSpPr txBox="1"/>
          <p:nvPr/>
        </p:nvSpPr>
        <p:spPr>
          <a:xfrm>
            <a:off x="275771" y="6557948"/>
            <a:ext cx="2962521"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t>Ministry of Education-2020</a:t>
            </a:r>
            <a:endParaRPr lang="en-US" sz="1400" b="1" dirty="0"/>
          </a:p>
        </p:txBody>
      </p:sp>
      <p:sp>
        <p:nvSpPr>
          <p:cNvPr id="10" name="TextBox 9"/>
          <p:cNvSpPr txBox="1"/>
          <p:nvPr/>
        </p:nvSpPr>
        <p:spPr>
          <a:xfrm>
            <a:off x="156279" y="1748092"/>
            <a:ext cx="2962521" cy="4154984"/>
          </a:xfrm>
          <a:prstGeom prst="rect">
            <a:avLst/>
          </a:prstGeom>
          <a:solidFill>
            <a:schemeClr val="accent1">
              <a:lumMod val="20000"/>
              <a:lumOff val="80000"/>
            </a:schemeClr>
          </a:solidFill>
          <a:ln>
            <a:solidFill>
              <a:srgbClr val="C00000"/>
            </a:solidFill>
          </a:ln>
        </p:spPr>
        <p:txBody>
          <a:bodyPr wrap="square" rtlCol="0">
            <a:spAutoFit/>
          </a:bodyPr>
          <a:lstStyle/>
          <a:p>
            <a:r>
              <a:rPr lang="en-GB" sz="2400" b="1" dirty="0" smtClean="0">
                <a:solidFill>
                  <a:srgbClr val="C00000"/>
                </a:solidFill>
                <a:latin typeface="Century Gothic" panose="020B0502020202020204" pitchFamily="34" charset="0"/>
              </a:rPr>
              <a:t>- Reported speech (indirect speech) </a:t>
            </a:r>
            <a:r>
              <a:rPr lang="en-GB" sz="2400" b="1" dirty="0" smtClean="0">
                <a:latin typeface="Century Gothic" panose="020B0502020202020204" pitchFamily="34" charset="0"/>
              </a:rPr>
              <a:t>is used to </a:t>
            </a:r>
            <a:r>
              <a:rPr lang="en-GB" sz="2400" b="1" dirty="0" smtClean="0">
                <a:solidFill>
                  <a:srgbClr val="7030A0"/>
                </a:solidFill>
                <a:latin typeface="Century Gothic" panose="020B0502020202020204" pitchFamily="34" charset="0"/>
              </a:rPr>
              <a:t>communicate</a:t>
            </a:r>
            <a:r>
              <a:rPr lang="en-GB" sz="2400" b="1" dirty="0" smtClean="0">
                <a:latin typeface="Century Gothic" panose="020B0502020202020204" pitchFamily="34" charset="0"/>
              </a:rPr>
              <a:t> </a:t>
            </a:r>
            <a:r>
              <a:rPr lang="en-GB" sz="2400" b="1" i="1" u="sng" dirty="0" smtClean="0">
                <a:latin typeface="Century Gothic" panose="020B0502020202020204" pitchFamily="34" charset="0"/>
              </a:rPr>
              <a:t>what someone else said</a:t>
            </a:r>
            <a:r>
              <a:rPr lang="en-GB" sz="2400" b="1" dirty="0" smtClean="0">
                <a:latin typeface="Century Gothic" panose="020B0502020202020204" pitchFamily="34" charset="0"/>
              </a:rPr>
              <a:t>, </a:t>
            </a:r>
            <a:r>
              <a:rPr lang="en-GB" sz="2400" b="1" dirty="0" smtClean="0">
                <a:solidFill>
                  <a:srgbClr val="FF0000"/>
                </a:solidFill>
                <a:latin typeface="Century Gothic" panose="020B0502020202020204" pitchFamily="34" charset="0"/>
              </a:rPr>
              <a:t>but </a:t>
            </a:r>
            <a:r>
              <a:rPr lang="en-GB" sz="2400" b="1" dirty="0" smtClean="0">
                <a:solidFill>
                  <a:schemeClr val="accent6">
                    <a:lumMod val="50000"/>
                  </a:schemeClr>
                </a:solidFill>
                <a:latin typeface="Century Gothic" panose="020B0502020202020204" pitchFamily="34" charset="0"/>
              </a:rPr>
              <a:t>without using the </a:t>
            </a:r>
            <a:r>
              <a:rPr lang="en-GB" sz="2400" b="1" dirty="0" smtClean="0">
                <a:solidFill>
                  <a:srgbClr val="0070C0"/>
                </a:solidFill>
                <a:latin typeface="Century Gothic" panose="020B0502020202020204" pitchFamily="34" charset="0"/>
              </a:rPr>
              <a:t>exact words.</a:t>
            </a:r>
          </a:p>
          <a:p>
            <a:r>
              <a:rPr lang="en-GB" sz="2400" b="1" dirty="0" smtClean="0">
                <a:latin typeface="Century Gothic" panose="020B0502020202020204" pitchFamily="34" charset="0"/>
              </a:rPr>
              <a:t>- It </a:t>
            </a:r>
            <a:r>
              <a:rPr lang="en-US" sz="2400" b="1" dirty="0">
                <a:latin typeface="Century Gothic" panose="020B0502020202020204" pitchFamily="34" charset="0"/>
                <a:cs typeface="Arial" panose="020B0604020202020204" pitchFamily="34" charset="0"/>
              </a:rPr>
              <a:t>usually used to </a:t>
            </a:r>
            <a:r>
              <a:rPr lang="en-US" sz="2400" b="1" dirty="0">
                <a:solidFill>
                  <a:srgbClr val="C00000"/>
                </a:solidFill>
                <a:latin typeface="Century Gothic" panose="020B0502020202020204" pitchFamily="34" charset="0"/>
                <a:cs typeface="Arial" panose="020B0604020202020204" pitchFamily="34" charset="0"/>
              </a:rPr>
              <a:t>talk about the </a:t>
            </a:r>
            <a:r>
              <a:rPr lang="en-US" sz="2400" b="1" dirty="0" smtClean="0">
                <a:solidFill>
                  <a:srgbClr val="C00000"/>
                </a:solidFill>
                <a:latin typeface="Century Gothic" panose="020B0502020202020204" pitchFamily="34" charset="0"/>
                <a:cs typeface="Arial" panose="020B0604020202020204" pitchFamily="34" charset="0"/>
              </a:rPr>
              <a:t>past.</a:t>
            </a:r>
            <a:endParaRPr lang="en-US" sz="2400" b="1" dirty="0">
              <a:solidFill>
                <a:srgbClr val="C00000"/>
              </a:solidFill>
              <a:latin typeface="Century Gothic" panose="020B0502020202020204" pitchFamily="34" charset="0"/>
            </a:endParaRPr>
          </a:p>
        </p:txBody>
      </p:sp>
      <p:sp>
        <p:nvSpPr>
          <p:cNvPr id="11" name="Rectangle 10"/>
          <p:cNvSpPr/>
          <p:nvPr/>
        </p:nvSpPr>
        <p:spPr>
          <a:xfrm>
            <a:off x="4074204" y="1056708"/>
            <a:ext cx="2371162" cy="461665"/>
          </a:xfrm>
          <a:prstGeom prst="rect">
            <a:avLst/>
          </a:prstGeom>
        </p:spPr>
        <p:txBody>
          <a:bodyPr wrap="none">
            <a:spAutoFit/>
          </a:bodyPr>
          <a:lstStyle/>
          <a:p>
            <a:r>
              <a:rPr lang="en-US" sz="24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Direct Speech </a:t>
            </a:r>
            <a:endParaRPr lang="ar-BH" sz="2400" dirty="0">
              <a:solidFill>
                <a:srgbClr val="FF0000"/>
              </a:solidFill>
              <a:latin typeface="Century Gothic" panose="020B0502020202020204" pitchFamily="34" charset="0"/>
            </a:endParaRPr>
          </a:p>
        </p:txBody>
      </p:sp>
      <p:sp>
        <p:nvSpPr>
          <p:cNvPr id="12" name="Rectangle 11"/>
          <p:cNvSpPr/>
          <p:nvPr/>
        </p:nvSpPr>
        <p:spPr>
          <a:xfrm>
            <a:off x="8093754" y="1126280"/>
            <a:ext cx="2864887" cy="461665"/>
          </a:xfrm>
          <a:prstGeom prst="rect">
            <a:avLst/>
          </a:prstGeom>
        </p:spPr>
        <p:txBody>
          <a:bodyPr wrap="none">
            <a:spAutoFit/>
          </a:bodyPr>
          <a:lstStyle/>
          <a:p>
            <a:r>
              <a:rPr lang="en-US" sz="2400" b="1" dirty="0">
                <a:solidFill>
                  <a:srgbClr val="FF0000"/>
                </a:solidFill>
                <a:latin typeface="Century Gothic" panose="020B0502020202020204" pitchFamily="34" charset="0"/>
                <a:ea typeface="Times New Roman" panose="02020603050405020304" pitchFamily="18" charset="0"/>
                <a:cs typeface="Arial" panose="020B0604020202020204" pitchFamily="34" charset="0"/>
              </a:rPr>
              <a:t>Reported Speech </a:t>
            </a:r>
            <a:endParaRPr lang="ar-BH" sz="2400" dirty="0">
              <a:solidFill>
                <a:srgbClr val="FF0000"/>
              </a:solidFill>
              <a:latin typeface="Century Gothic" panose="020B0502020202020204" pitchFamily="34" charset="0"/>
            </a:endParaRPr>
          </a:p>
        </p:txBody>
      </p:sp>
      <p:graphicFrame>
        <p:nvGraphicFramePr>
          <p:cNvPr id="9" name="Diagram 8"/>
          <p:cNvGraphicFramePr/>
          <p:nvPr>
            <p:extLst>
              <p:ext uri="{D42A27DB-BD31-4B8C-83A1-F6EECF244321}">
                <p14:modId xmlns:p14="http://schemas.microsoft.com/office/powerpoint/2010/main" val="2972010994"/>
              </p:ext>
            </p:extLst>
          </p:nvPr>
        </p:nvGraphicFramePr>
        <p:xfrm>
          <a:off x="3581400" y="1748092"/>
          <a:ext cx="7957855" cy="11171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p:cNvGraphicFramePr/>
          <p:nvPr>
            <p:extLst>
              <p:ext uri="{D42A27DB-BD31-4B8C-83A1-F6EECF244321}">
                <p14:modId xmlns:p14="http://schemas.microsoft.com/office/powerpoint/2010/main" val="2196130465"/>
              </p:ext>
            </p:extLst>
          </p:nvPr>
        </p:nvGraphicFramePr>
        <p:xfrm>
          <a:off x="3562350" y="2929192"/>
          <a:ext cx="7957855" cy="111715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4" name="Diagram 13"/>
          <p:cNvGraphicFramePr/>
          <p:nvPr>
            <p:extLst>
              <p:ext uri="{D42A27DB-BD31-4B8C-83A1-F6EECF244321}">
                <p14:modId xmlns:p14="http://schemas.microsoft.com/office/powerpoint/2010/main" val="1497627744"/>
              </p:ext>
            </p:extLst>
          </p:nvPr>
        </p:nvGraphicFramePr>
        <p:xfrm>
          <a:off x="3543300" y="4140645"/>
          <a:ext cx="7957855" cy="1117155"/>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5" name="Diagram 14"/>
          <p:cNvGraphicFramePr/>
          <p:nvPr>
            <p:extLst>
              <p:ext uri="{D42A27DB-BD31-4B8C-83A1-F6EECF244321}">
                <p14:modId xmlns:p14="http://schemas.microsoft.com/office/powerpoint/2010/main" val="3769559160"/>
              </p:ext>
            </p:extLst>
          </p:nvPr>
        </p:nvGraphicFramePr>
        <p:xfrm>
          <a:off x="3543300" y="5288393"/>
          <a:ext cx="7957855" cy="1117155"/>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3" name="Right Arrow 2"/>
          <p:cNvSpPr/>
          <p:nvPr/>
        </p:nvSpPr>
        <p:spPr>
          <a:xfrm>
            <a:off x="152184" y="1450117"/>
            <a:ext cx="3391115" cy="2557208"/>
          </a:xfrm>
          <a:prstGeom prst="rightArrow">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solidFill>
                  <a:schemeClr val="tx1"/>
                </a:solidFill>
                <a:latin typeface="Century Gothic" panose="020B0502020202020204" pitchFamily="34" charset="0"/>
              </a:rPr>
              <a:t>Statement </a:t>
            </a:r>
            <a:endParaRPr lang="ar-BH" sz="3200" b="1" dirty="0">
              <a:solidFill>
                <a:schemeClr val="tx1"/>
              </a:solidFill>
              <a:latin typeface="Century Gothic" panose="020B0502020202020204" pitchFamily="34" charset="0"/>
            </a:endParaRPr>
          </a:p>
        </p:txBody>
      </p:sp>
      <p:sp>
        <p:nvSpPr>
          <p:cNvPr id="16" name="Right Arrow 15"/>
          <p:cNvSpPr/>
          <p:nvPr/>
        </p:nvSpPr>
        <p:spPr>
          <a:xfrm>
            <a:off x="152184" y="4000740"/>
            <a:ext cx="3391115" cy="2557208"/>
          </a:xfrm>
          <a:prstGeom prst="rightArrow">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solidFill>
                  <a:schemeClr val="tx1"/>
                </a:solidFill>
                <a:latin typeface="Century Gothic" panose="020B0502020202020204" pitchFamily="34" charset="0"/>
              </a:rPr>
              <a:t>Imperative </a:t>
            </a:r>
            <a:endParaRPr lang="ar-BH" sz="32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2477562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p:bldP spid="12" grpId="0"/>
      <p:bldP spid="3"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7459" y="289742"/>
            <a:ext cx="7978140" cy="614589"/>
          </a:xfrm>
          <a:solidFill>
            <a:schemeClr val="accent5">
              <a:lumMod val="20000"/>
              <a:lumOff val="80000"/>
            </a:schemeClr>
          </a:solidFill>
          <a:ln>
            <a:solidFill>
              <a:schemeClr val="accent4">
                <a:lumMod val="50000"/>
              </a:schemeClr>
            </a:solidFill>
          </a:ln>
        </p:spPr>
        <p:txBody>
          <a:bodyPr>
            <a:noAutofit/>
          </a:bodyPr>
          <a:lstStyle/>
          <a:p>
            <a:r>
              <a:rPr lang="en-US" sz="3200" b="1" dirty="0" smtClean="0">
                <a:solidFill>
                  <a:srgbClr val="C00000"/>
                </a:solidFill>
                <a:latin typeface="Century Gothic" panose="020B0502020202020204" pitchFamily="34" charset="0"/>
              </a:rPr>
              <a:t>Converting Direct to reported speech </a:t>
            </a:r>
            <a:endParaRPr lang="en-US" sz="3200" dirty="0">
              <a:solidFill>
                <a:srgbClr val="C00000"/>
              </a:solidFill>
              <a:latin typeface="Century Gothic" panose="020B0502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798061360"/>
              </p:ext>
            </p:extLst>
          </p:nvPr>
        </p:nvGraphicFramePr>
        <p:xfrm>
          <a:off x="152185" y="1122430"/>
          <a:ext cx="5769735" cy="2367708"/>
        </p:xfrm>
        <a:graphic>
          <a:graphicData uri="http://schemas.openxmlformats.org/drawingml/2006/table">
            <a:tbl>
              <a:tblPr>
                <a:tableStyleId>{BDBED569-4797-4DF1-A0F4-6AAB3CD982D8}</a:tableStyleId>
              </a:tblPr>
              <a:tblGrid>
                <a:gridCol w="1389177"/>
                <a:gridCol w="1885017"/>
                <a:gridCol w="2495541"/>
              </a:tblGrid>
              <a:tr h="687320">
                <a:tc>
                  <a:txBody>
                    <a:bodyPr/>
                    <a:lstStyle/>
                    <a:p>
                      <a:pPr algn="ctr"/>
                      <a:r>
                        <a:rPr lang="en-US" sz="1800" b="1" dirty="0" smtClean="0">
                          <a:effectLst/>
                          <a:latin typeface="Century Gothic" panose="020B0502020202020204" pitchFamily="34" charset="0"/>
                        </a:rPr>
                        <a:t> type of speech</a:t>
                      </a:r>
                      <a:endParaRPr lang="en-US" sz="1800" b="1" dirty="0">
                        <a:solidFill>
                          <a:srgbClr val="000000"/>
                        </a:solidFill>
                        <a:effectLst/>
                        <a:latin typeface="Century Gothic" panose="020B0502020202020204" pitchFamily="34" charset="0"/>
                      </a:endParaRPr>
                    </a:p>
                  </a:txBody>
                  <a:tcPr marL="40231" marR="40231" marT="40231" marB="40231" anchor="ctr">
                    <a:solidFill>
                      <a:schemeClr val="accent1">
                        <a:lumMod val="20000"/>
                        <a:lumOff val="80000"/>
                      </a:schemeClr>
                    </a:solidFill>
                  </a:tcPr>
                </a:tc>
                <a:tc>
                  <a:txBody>
                    <a:bodyPr/>
                    <a:lstStyle/>
                    <a:p>
                      <a:pPr algn="ctr"/>
                      <a:r>
                        <a:rPr lang="en-US" sz="2000" b="1" dirty="0" smtClean="0">
                          <a:solidFill>
                            <a:srgbClr val="C00000"/>
                          </a:solidFill>
                          <a:effectLst/>
                          <a:latin typeface="Century Gothic" panose="020B0502020202020204" pitchFamily="34" charset="0"/>
                        </a:rPr>
                        <a:t>Direct </a:t>
                      </a:r>
                      <a:r>
                        <a:rPr lang="en-US" sz="2000" b="1" dirty="0">
                          <a:solidFill>
                            <a:srgbClr val="C00000"/>
                          </a:solidFill>
                          <a:effectLst/>
                          <a:latin typeface="Century Gothic" panose="020B0502020202020204" pitchFamily="34" charset="0"/>
                        </a:rPr>
                        <a:t>speech</a:t>
                      </a:r>
                    </a:p>
                  </a:txBody>
                  <a:tcPr marL="40231" marR="40231" marT="40231" marB="40231" anchor="ctr">
                    <a:solidFill>
                      <a:schemeClr val="accent4">
                        <a:lumMod val="20000"/>
                        <a:lumOff val="80000"/>
                      </a:schemeClr>
                    </a:solidFill>
                  </a:tcPr>
                </a:tc>
                <a:tc>
                  <a:txBody>
                    <a:bodyPr/>
                    <a:lstStyle/>
                    <a:p>
                      <a:pPr algn="ctr"/>
                      <a:r>
                        <a:rPr lang="en-US" sz="2000" b="1" dirty="0" smtClean="0">
                          <a:solidFill>
                            <a:srgbClr val="C00000"/>
                          </a:solidFill>
                          <a:latin typeface="Century Gothic" panose="020B0502020202020204" pitchFamily="34" charset="0"/>
                        </a:rPr>
                        <a:t>Reported Speech</a:t>
                      </a:r>
                      <a:endParaRPr lang="en-US" sz="2000" b="1" dirty="0">
                        <a:solidFill>
                          <a:srgbClr val="C00000"/>
                        </a:solidFill>
                        <a:latin typeface="Century Gothic" panose="020B0502020202020204" pitchFamily="34" charset="0"/>
                      </a:endParaRPr>
                    </a:p>
                  </a:txBody>
                  <a:tcPr marL="77243" marR="77243" marT="38621" marB="38621" anchor="ctr">
                    <a:solidFill>
                      <a:schemeClr val="accent4">
                        <a:lumMod val="20000"/>
                        <a:lumOff val="80000"/>
                      </a:schemeClr>
                    </a:solidFill>
                  </a:tcPr>
                </a:tc>
              </a:tr>
              <a:tr h="435408">
                <a:tc>
                  <a:txBody>
                    <a:bodyPr/>
                    <a:lstStyle/>
                    <a:p>
                      <a:pPr algn="ctr"/>
                      <a:r>
                        <a:rPr lang="en-US" sz="2000" b="1" dirty="0" smtClean="0">
                          <a:solidFill>
                            <a:srgbClr val="000000"/>
                          </a:solidFill>
                          <a:effectLst/>
                          <a:latin typeface="Century Gothic" panose="020B0502020202020204" pitchFamily="34" charset="0"/>
                        </a:rPr>
                        <a:t>Tenses </a:t>
                      </a:r>
                      <a:endParaRPr lang="en-US" sz="2000" b="1" dirty="0">
                        <a:solidFill>
                          <a:srgbClr val="000000"/>
                        </a:solidFill>
                        <a:effectLst/>
                        <a:latin typeface="Century Gothic" panose="020B0502020202020204" pitchFamily="34" charset="0"/>
                      </a:endParaRPr>
                    </a:p>
                  </a:txBody>
                  <a:tcPr marL="40231" marR="40231" marT="40231" marB="40231" anchor="ctr">
                    <a:solidFill>
                      <a:schemeClr val="accent1">
                        <a:lumMod val="20000"/>
                        <a:lumOff val="80000"/>
                      </a:schemeClr>
                    </a:solidFill>
                  </a:tcPr>
                </a:tc>
                <a:tc>
                  <a:txBody>
                    <a:bodyPr/>
                    <a:lstStyle/>
                    <a:p>
                      <a:pPr algn="ctr"/>
                      <a:r>
                        <a:rPr lang="en-US" sz="2000" b="1" dirty="0">
                          <a:solidFill>
                            <a:schemeClr val="tx1"/>
                          </a:solidFill>
                          <a:effectLst/>
                          <a:latin typeface="Century Gothic" panose="020B0502020202020204" pitchFamily="34" charset="0"/>
                        </a:rPr>
                        <a:t>Simple Present</a:t>
                      </a:r>
                    </a:p>
                  </a:txBody>
                  <a:tcPr marL="40231" marR="40231" marT="40231" marB="40231" anchor="ctr">
                    <a:solidFill>
                      <a:schemeClr val="accent4">
                        <a:lumMod val="20000"/>
                        <a:lumOff val="80000"/>
                      </a:schemeClr>
                    </a:solidFill>
                  </a:tcPr>
                </a:tc>
                <a:tc>
                  <a:txBody>
                    <a:bodyPr/>
                    <a:lstStyle/>
                    <a:p>
                      <a:pPr algn="ctr"/>
                      <a:r>
                        <a:rPr lang="en-US" sz="2000" b="1" dirty="0">
                          <a:solidFill>
                            <a:schemeClr val="tx1"/>
                          </a:solidFill>
                          <a:effectLst/>
                          <a:latin typeface="Century Gothic" panose="020B0502020202020204" pitchFamily="34" charset="0"/>
                        </a:rPr>
                        <a:t>Simple Past</a:t>
                      </a:r>
                    </a:p>
                  </a:txBody>
                  <a:tcPr marL="40231" marR="40231" marT="40231" marB="40231" anchor="ctr">
                    <a:solidFill>
                      <a:schemeClr val="accent4">
                        <a:lumMod val="20000"/>
                        <a:lumOff val="80000"/>
                      </a:schemeClr>
                    </a:solidFill>
                  </a:tcPr>
                </a:tc>
              </a:tr>
              <a:tr h="273430">
                <a:tc rowSpan="2">
                  <a:txBody>
                    <a:bodyPr/>
                    <a:lstStyle/>
                    <a:p>
                      <a:pPr algn="ctr"/>
                      <a:r>
                        <a:rPr lang="en-US" sz="2000" b="1" dirty="0" smtClean="0">
                          <a:solidFill>
                            <a:srgbClr val="000000"/>
                          </a:solidFill>
                          <a:effectLst/>
                          <a:latin typeface="Century Gothic" panose="020B0502020202020204" pitchFamily="34" charset="0"/>
                        </a:rPr>
                        <a:t>Example </a:t>
                      </a:r>
                    </a:p>
                  </a:txBody>
                  <a:tcPr marL="40231" marR="40231" marT="40231" marB="40231"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effectLst/>
                          <a:latin typeface="Century Gothic" panose="020B0502020202020204" pitchFamily="34" charset="0"/>
                        </a:rPr>
                        <a:t>Ann said:</a:t>
                      </a:r>
                    </a:p>
                  </a:txBody>
                  <a:tcPr marL="40231" marR="40231" marT="40231" marB="40231" anchor="ctr">
                    <a:lnB w="12700" cap="flat" cmpd="sng" algn="ctr">
                      <a:solidFill>
                        <a:schemeClr val="tx1"/>
                      </a:solidFill>
                      <a:prstDash val="solid"/>
                      <a:round/>
                      <a:headEnd type="none" w="med" len="med"/>
                      <a:tailEnd type="none" w="med" len="med"/>
                    </a:lnB>
                  </a:tcPr>
                </a:tc>
                <a:tc hMerge="1">
                  <a:txBody>
                    <a:bodyPr/>
                    <a:lstStyle/>
                    <a:p>
                      <a:pPr rtl="1"/>
                      <a:endParaRPr lang="ar-BH"/>
                    </a:p>
                  </a:txBody>
                  <a:tcPr/>
                </a:tc>
              </a:tr>
              <a:tr h="890198">
                <a:tc vMerge="1">
                  <a:txBody>
                    <a:bodyPr/>
                    <a:lstStyle/>
                    <a:p>
                      <a:pPr rtl="1"/>
                      <a:endParaRPr lang="ar-BH"/>
                    </a:p>
                  </a:txBody>
                  <a:tcPr/>
                </a:tc>
                <a:tc>
                  <a:txBody>
                    <a:bodyPr/>
                    <a:lstStyle/>
                    <a:p>
                      <a:pPr algn="ctr"/>
                      <a:r>
                        <a:rPr lang="en-US" sz="2000" dirty="0">
                          <a:effectLst/>
                          <a:latin typeface="Century Gothic" panose="020B0502020202020204" pitchFamily="34" charset="0"/>
                        </a:rPr>
                        <a:t>"I </a:t>
                      </a:r>
                      <a:r>
                        <a:rPr lang="en-US" sz="2000" b="1" dirty="0">
                          <a:solidFill>
                            <a:srgbClr val="FF0000"/>
                          </a:solidFill>
                          <a:effectLst/>
                          <a:latin typeface="Century Gothic" panose="020B0502020202020204" pitchFamily="34" charset="0"/>
                        </a:rPr>
                        <a:t>want</a:t>
                      </a:r>
                      <a:r>
                        <a:rPr lang="en-US" sz="2000" b="1" dirty="0">
                          <a:effectLst/>
                          <a:latin typeface="Century Gothic" panose="020B0502020202020204" pitchFamily="34" charset="0"/>
                        </a:rPr>
                        <a:t> </a:t>
                      </a:r>
                      <a:r>
                        <a:rPr lang="en-US" sz="2000" b="0" dirty="0" smtClean="0">
                          <a:effectLst/>
                          <a:latin typeface="Century Gothic" panose="020B0502020202020204" pitchFamily="34" charset="0"/>
                        </a:rPr>
                        <a:t>an</a:t>
                      </a:r>
                      <a:r>
                        <a:rPr lang="en-US" sz="2000" b="1" dirty="0" smtClean="0">
                          <a:effectLst/>
                          <a:latin typeface="Century Gothic" panose="020B0502020202020204" pitchFamily="34" charset="0"/>
                        </a:rPr>
                        <a:t> </a:t>
                      </a:r>
                      <a:r>
                        <a:rPr lang="en-US" sz="2000" dirty="0" smtClean="0">
                          <a:effectLst/>
                          <a:latin typeface="Century Gothic" panose="020B0502020202020204" pitchFamily="34" charset="0"/>
                        </a:rPr>
                        <a:t>ice-cream</a:t>
                      </a:r>
                      <a:r>
                        <a:rPr lang="en-US" sz="2000" dirty="0">
                          <a:effectLst/>
                          <a:latin typeface="Century Gothic" panose="020B0502020202020204" pitchFamily="34" charset="0"/>
                        </a:rPr>
                        <a:t>."</a:t>
                      </a:r>
                      <a:endParaRPr lang="en-US" sz="2000" dirty="0">
                        <a:solidFill>
                          <a:srgbClr val="000000"/>
                        </a:solidFill>
                        <a:effectLst/>
                        <a:latin typeface="Century Gothic" panose="020B0502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c>
                  <a:txBody>
                    <a:bodyPr/>
                    <a:lstStyle/>
                    <a:p>
                      <a:pPr algn="ctr"/>
                      <a:r>
                        <a:rPr lang="en-US" sz="2000" b="0" dirty="0" smtClean="0">
                          <a:solidFill>
                            <a:schemeClr val="tx1"/>
                          </a:solidFill>
                          <a:effectLst/>
                          <a:latin typeface="Century Gothic" panose="020B0502020202020204" pitchFamily="34" charset="0"/>
                        </a:rPr>
                        <a:t>she</a:t>
                      </a:r>
                      <a:r>
                        <a:rPr lang="en-US" sz="2000" b="1" dirty="0">
                          <a:solidFill>
                            <a:srgbClr val="FF0000"/>
                          </a:solidFill>
                          <a:effectLst/>
                          <a:latin typeface="Century Gothic" panose="020B0502020202020204" pitchFamily="34" charset="0"/>
                        </a:rPr>
                        <a:t> </a:t>
                      </a:r>
                      <a:r>
                        <a:rPr lang="en-US" sz="2000" b="1" dirty="0" smtClean="0">
                          <a:solidFill>
                            <a:srgbClr val="FF0000"/>
                          </a:solidFill>
                          <a:effectLst/>
                          <a:latin typeface="Century Gothic" panose="020B0502020202020204" pitchFamily="34" charset="0"/>
                        </a:rPr>
                        <a:t>wanted</a:t>
                      </a:r>
                      <a:r>
                        <a:rPr lang="en-US" sz="2000" b="1" dirty="0">
                          <a:solidFill>
                            <a:srgbClr val="FF0000"/>
                          </a:solidFill>
                          <a:effectLst/>
                          <a:latin typeface="Century Gothic" panose="020B0502020202020204" pitchFamily="34" charset="0"/>
                        </a:rPr>
                        <a:t> </a:t>
                      </a:r>
                      <a:r>
                        <a:rPr lang="en-US" sz="2000" b="0" dirty="0" smtClean="0">
                          <a:solidFill>
                            <a:schemeClr val="tx1"/>
                          </a:solidFill>
                          <a:effectLst/>
                          <a:latin typeface="Century Gothic" panose="020B0502020202020204" pitchFamily="34" charset="0"/>
                        </a:rPr>
                        <a:t>an</a:t>
                      </a:r>
                      <a:r>
                        <a:rPr lang="en-US" sz="2000" b="1" dirty="0" smtClean="0">
                          <a:solidFill>
                            <a:srgbClr val="FF0000"/>
                          </a:solidFill>
                          <a:effectLst/>
                          <a:latin typeface="Century Gothic" panose="020B0502020202020204" pitchFamily="34" charset="0"/>
                        </a:rPr>
                        <a:t> </a:t>
                      </a:r>
                      <a:r>
                        <a:rPr lang="en-US" sz="2000" b="0" dirty="0" smtClean="0">
                          <a:solidFill>
                            <a:schemeClr val="tx1"/>
                          </a:solidFill>
                          <a:effectLst/>
                          <a:latin typeface="Century Gothic" panose="020B0502020202020204" pitchFamily="34" charset="0"/>
                        </a:rPr>
                        <a:t>ice-cream</a:t>
                      </a:r>
                      <a:r>
                        <a:rPr lang="en-US" sz="2000" b="0" dirty="0">
                          <a:solidFill>
                            <a:schemeClr val="tx1"/>
                          </a:solidFill>
                          <a:effectLst/>
                          <a:latin typeface="Century Gothic" panose="020B0502020202020204" pitchFamily="34" charset="0"/>
                        </a:rPr>
                        <a:t>.</a:t>
                      </a:r>
                    </a:p>
                  </a:txBody>
                  <a:tcPr marL="40231" marR="40231" marT="40231" marB="40231" anchor="ctr">
                    <a:lnT w="12700" cap="flat" cmpd="sng" algn="ctr">
                      <a:solidFill>
                        <a:schemeClr val="tx1"/>
                      </a:solidFill>
                      <a:prstDash val="solid"/>
                      <a:round/>
                      <a:headEnd type="none" w="med" len="med"/>
                      <a:tailEnd type="none" w="med" len="med"/>
                    </a:lnT>
                  </a:tcPr>
                </a:tc>
              </a:tr>
            </a:tbl>
          </a:graphicData>
        </a:graphic>
      </p:graphicFrame>
      <p:cxnSp>
        <p:nvCxnSpPr>
          <p:cNvPr id="6" name="Straight Connector 5"/>
          <p:cNvCxnSpPr/>
          <p:nvPr/>
        </p:nvCxnSpPr>
        <p:spPr>
          <a:xfrm>
            <a:off x="152185" y="6496277"/>
            <a:ext cx="1153947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5"/>
          <p:cNvSpPr txBox="1"/>
          <p:nvPr/>
        </p:nvSpPr>
        <p:spPr>
          <a:xfrm>
            <a:off x="275771" y="6557948"/>
            <a:ext cx="2962521"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t>Ministry of Education-2020</a:t>
            </a:r>
            <a:endParaRPr lang="en-US" sz="1400" b="1" dirty="0"/>
          </a:p>
        </p:txBody>
      </p:sp>
      <p:cxnSp>
        <p:nvCxnSpPr>
          <p:cNvPr id="9" name="Straight Arrow Connector 8"/>
          <p:cNvCxnSpPr/>
          <p:nvPr/>
        </p:nvCxnSpPr>
        <p:spPr>
          <a:xfrm>
            <a:off x="3487486" y="1991874"/>
            <a:ext cx="29350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487486" y="3249174"/>
            <a:ext cx="29350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2746046999"/>
              </p:ext>
            </p:extLst>
          </p:nvPr>
        </p:nvGraphicFramePr>
        <p:xfrm>
          <a:off x="152185" y="3732280"/>
          <a:ext cx="5769735" cy="2472372"/>
        </p:xfrm>
        <a:graphic>
          <a:graphicData uri="http://schemas.openxmlformats.org/drawingml/2006/table">
            <a:tbl>
              <a:tblPr>
                <a:tableStyleId>{BDBED569-4797-4DF1-A0F4-6AAB3CD982D8}</a:tableStyleId>
              </a:tblPr>
              <a:tblGrid>
                <a:gridCol w="1389177"/>
                <a:gridCol w="1885017"/>
                <a:gridCol w="2495541"/>
              </a:tblGrid>
              <a:tr h="687320">
                <a:tc>
                  <a:txBody>
                    <a:bodyPr/>
                    <a:lstStyle/>
                    <a:p>
                      <a:pPr algn="ctr"/>
                      <a:r>
                        <a:rPr lang="en-US" sz="1800" b="1" dirty="0" smtClean="0">
                          <a:effectLst/>
                          <a:latin typeface="Century Gothic" panose="020B0502020202020204" pitchFamily="34" charset="0"/>
                        </a:rPr>
                        <a:t> type of speech</a:t>
                      </a:r>
                      <a:endParaRPr lang="en-US" sz="1800" b="1" dirty="0">
                        <a:solidFill>
                          <a:srgbClr val="000000"/>
                        </a:solidFill>
                        <a:effectLst/>
                        <a:latin typeface="Century Gothic" panose="020B0502020202020204" pitchFamily="34" charset="0"/>
                      </a:endParaRPr>
                    </a:p>
                  </a:txBody>
                  <a:tcPr marL="40231" marR="40231" marT="40231" marB="40231" anchor="ctr">
                    <a:solidFill>
                      <a:schemeClr val="accent1">
                        <a:lumMod val="20000"/>
                        <a:lumOff val="80000"/>
                      </a:schemeClr>
                    </a:solidFill>
                  </a:tcPr>
                </a:tc>
                <a:tc>
                  <a:txBody>
                    <a:bodyPr/>
                    <a:lstStyle/>
                    <a:p>
                      <a:pPr algn="ctr"/>
                      <a:r>
                        <a:rPr lang="en-US" sz="2000" b="1" dirty="0" smtClean="0">
                          <a:solidFill>
                            <a:srgbClr val="C00000"/>
                          </a:solidFill>
                          <a:effectLst/>
                          <a:latin typeface="Century Gothic" panose="020B0502020202020204" pitchFamily="34" charset="0"/>
                        </a:rPr>
                        <a:t>Direct </a:t>
                      </a:r>
                      <a:r>
                        <a:rPr lang="en-US" sz="2000" b="1" dirty="0">
                          <a:solidFill>
                            <a:srgbClr val="C00000"/>
                          </a:solidFill>
                          <a:effectLst/>
                          <a:latin typeface="Century Gothic" panose="020B0502020202020204" pitchFamily="34" charset="0"/>
                        </a:rPr>
                        <a:t>speech</a:t>
                      </a:r>
                    </a:p>
                  </a:txBody>
                  <a:tcPr marL="40231" marR="40231" marT="40231" marB="40231" anchor="ctr">
                    <a:solidFill>
                      <a:schemeClr val="accent4">
                        <a:lumMod val="20000"/>
                        <a:lumOff val="80000"/>
                      </a:schemeClr>
                    </a:solidFill>
                  </a:tcPr>
                </a:tc>
                <a:tc>
                  <a:txBody>
                    <a:bodyPr/>
                    <a:lstStyle/>
                    <a:p>
                      <a:pPr algn="ctr"/>
                      <a:r>
                        <a:rPr lang="en-US" sz="2000" b="1" dirty="0" smtClean="0">
                          <a:solidFill>
                            <a:srgbClr val="C00000"/>
                          </a:solidFill>
                          <a:latin typeface="Century Gothic" panose="020B0502020202020204" pitchFamily="34" charset="0"/>
                        </a:rPr>
                        <a:t>Reported Speech</a:t>
                      </a:r>
                      <a:endParaRPr lang="en-US" sz="2000" b="1" dirty="0">
                        <a:solidFill>
                          <a:srgbClr val="C00000"/>
                        </a:solidFill>
                        <a:latin typeface="Century Gothic" panose="020B0502020202020204" pitchFamily="34" charset="0"/>
                      </a:endParaRPr>
                    </a:p>
                  </a:txBody>
                  <a:tcPr marL="77243" marR="77243" marT="38621" marB="38621" anchor="ctr">
                    <a:solidFill>
                      <a:schemeClr val="accent4">
                        <a:lumMod val="20000"/>
                        <a:lumOff val="80000"/>
                      </a:schemeClr>
                    </a:solidFill>
                  </a:tcPr>
                </a:tc>
              </a:tr>
              <a:tr h="435408">
                <a:tc>
                  <a:txBody>
                    <a:bodyPr/>
                    <a:lstStyle/>
                    <a:p>
                      <a:pPr algn="ctr"/>
                      <a:r>
                        <a:rPr lang="en-US" sz="2000" b="1" dirty="0" smtClean="0">
                          <a:solidFill>
                            <a:srgbClr val="000000"/>
                          </a:solidFill>
                          <a:effectLst/>
                          <a:latin typeface="Century Gothic" panose="020B0502020202020204" pitchFamily="34" charset="0"/>
                        </a:rPr>
                        <a:t>Tenses </a:t>
                      </a:r>
                      <a:endParaRPr lang="en-US" sz="2000" b="1" dirty="0">
                        <a:solidFill>
                          <a:srgbClr val="000000"/>
                        </a:solidFill>
                        <a:effectLst/>
                        <a:latin typeface="Century Gothic" panose="020B0502020202020204" pitchFamily="34" charset="0"/>
                      </a:endParaRPr>
                    </a:p>
                  </a:txBody>
                  <a:tcPr marL="40231" marR="40231" marT="40231" marB="40231" anchor="ctr">
                    <a:solidFill>
                      <a:schemeClr val="accent1">
                        <a:lumMod val="20000"/>
                        <a:lumOff val="80000"/>
                      </a:schemeClr>
                    </a:solidFill>
                  </a:tcPr>
                </a:tc>
                <a:tc>
                  <a:txBody>
                    <a:bodyPr/>
                    <a:lstStyle/>
                    <a:p>
                      <a:pPr algn="ctr"/>
                      <a:r>
                        <a:rPr lang="en-US" sz="2000" b="1" kern="1200" dirty="0" smtClean="0">
                          <a:solidFill>
                            <a:schemeClr val="tx1"/>
                          </a:solidFill>
                          <a:effectLst/>
                          <a:latin typeface="Century Gothic" panose="020B0502020202020204" pitchFamily="34" charset="0"/>
                          <a:ea typeface="+mn-ea"/>
                          <a:cs typeface="+mn-cs"/>
                        </a:rPr>
                        <a:t>Simple Past</a:t>
                      </a:r>
                      <a:endParaRPr lang="en-US" sz="2000" b="1" kern="1200" dirty="0">
                        <a:solidFill>
                          <a:schemeClr val="tx1"/>
                        </a:solidFill>
                        <a:effectLst/>
                        <a:latin typeface="Century Gothic" panose="020B0502020202020204" pitchFamily="34" charset="0"/>
                        <a:ea typeface="+mn-ea"/>
                        <a:cs typeface="+mn-cs"/>
                      </a:endParaRPr>
                    </a:p>
                  </a:txBody>
                  <a:tcPr marL="40231" marR="40231" marT="40231" marB="40231" anchor="ctr">
                    <a:solidFill>
                      <a:schemeClr val="accent4">
                        <a:lumMod val="20000"/>
                        <a:lumOff val="80000"/>
                      </a:schemeClr>
                    </a:solidFill>
                  </a:tcPr>
                </a:tc>
                <a:tc>
                  <a:txBody>
                    <a:bodyPr/>
                    <a:lstStyle/>
                    <a:p>
                      <a:pPr algn="ctr"/>
                      <a:r>
                        <a:rPr lang="en-US" sz="2000" b="1" kern="1200" dirty="0" smtClean="0">
                          <a:solidFill>
                            <a:schemeClr val="tx1"/>
                          </a:solidFill>
                          <a:effectLst/>
                          <a:latin typeface="Century Gothic" panose="020B0502020202020204" pitchFamily="34" charset="0"/>
                          <a:ea typeface="+mn-ea"/>
                          <a:cs typeface="+mn-cs"/>
                        </a:rPr>
                        <a:t>Past Perfect</a:t>
                      </a:r>
                      <a:endParaRPr lang="en-US" sz="2000" b="1" kern="1200" dirty="0">
                        <a:solidFill>
                          <a:schemeClr val="tx1"/>
                        </a:solidFill>
                        <a:effectLst/>
                        <a:latin typeface="Century Gothic" panose="020B0502020202020204" pitchFamily="34" charset="0"/>
                        <a:ea typeface="+mn-ea"/>
                        <a:cs typeface="+mn-cs"/>
                      </a:endParaRPr>
                    </a:p>
                  </a:txBody>
                  <a:tcPr marL="40231" marR="40231" marT="40231" marB="40231" anchor="ctr">
                    <a:solidFill>
                      <a:schemeClr val="accent4">
                        <a:lumMod val="20000"/>
                        <a:lumOff val="80000"/>
                      </a:schemeClr>
                    </a:solidFill>
                  </a:tcPr>
                </a:tc>
              </a:tr>
              <a:tr h="273430">
                <a:tc rowSpan="2">
                  <a:txBody>
                    <a:bodyPr/>
                    <a:lstStyle/>
                    <a:p>
                      <a:pPr algn="ctr"/>
                      <a:r>
                        <a:rPr lang="en-US" sz="2000" b="1" dirty="0" smtClean="0">
                          <a:solidFill>
                            <a:srgbClr val="000000"/>
                          </a:solidFill>
                          <a:effectLst/>
                          <a:latin typeface="Century Gothic" panose="020B0502020202020204" pitchFamily="34" charset="0"/>
                        </a:rPr>
                        <a:t>Example </a:t>
                      </a:r>
                    </a:p>
                  </a:txBody>
                  <a:tcPr marL="40231" marR="40231" marT="40231" marB="40231"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effectLst/>
                          <a:latin typeface="Century Gothic" panose="020B0502020202020204" pitchFamily="34" charset="0"/>
                        </a:rPr>
                        <a:t>Ann said:</a:t>
                      </a:r>
                    </a:p>
                  </a:txBody>
                  <a:tcPr marL="40231" marR="40231" marT="40231" marB="40231" anchor="ctr">
                    <a:lnB w="12700" cap="flat" cmpd="sng" algn="ctr">
                      <a:solidFill>
                        <a:schemeClr val="tx1"/>
                      </a:solidFill>
                      <a:prstDash val="solid"/>
                      <a:round/>
                      <a:headEnd type="none" w="med" len="med"/>
                      <a:tailEnd type="none" w="med" len="med"/>
                    </a:lnB>
                  </a:tcPr>
                </a:tc>
                <a:tc hMerge="1">
                  <a:txBody>
                    <a:bodyPr/>
                    <a:lstStyle/>
                    <a:p>
                      <a:pPr rtl="1"/>
                      <a:endParaRPr lang="ar-BH"/>
                    </a:p>
                  </a:txBody>
                  <a:tcPr/>
                </a:tc>
              </a:tr>
              <a:tr h="890198">
                <a:tc vMerge="1">
                  <a:txBody>
                    <a:bodyPr/>
                    <a:lstStyle/>
                    <a:p>
                      <a:pPr rtl="1"/>
                      <a:endParaRPr lang="ar-BH"/>
                    </a:p>
                  </a:txBody>
                  <a:tcPr/>
                </a:tc>
                <a:tc>
                  <a:txBody>
                    <a:bodyPr/>
                    <a:lstStyle/>
                    <a:p>
                      <a:pPr algn="ctr"/>
                      <a:r>
                        <a:rPr lang="en-US" sz="1800" b="0" dirty="0" smtClean="0">
                          <a:solidFill>
                            <a:schemeClr val="tx1"/>
                          </a:solidFill>
                          <a:effectLst/>
                          <a:latin typeface="Century Gothic" panose="020B0502020202020204" pitchFamily="34" charset="0"/>
                        </a:rPr>
                        <a:t>she</a:t>
                      </a:r>
                      <a:r>
                        <a:rPr lang="en-US" sz="1800" b="1" dirty="0" smtClean="0">
                          <a:solidFill>
                            <a:srgbClr val="FF0000"/>
                          </a:solidFill>
                          <a:effectLst/>
                          <a:latin typeface="Century Gothic" panose="020B0502020202020204" pitchFamily="34" charset="0"/>
                        </a:rPr>
                        <a:t> asked </a:t>
                      </a:r>
                      <a:r>
                        <a:rPr lang="en-US" sz="1800" b="0" dirty="0" smtClean="0">
                          <a:solidFill>
                            <a:schemeClr val="tx1"/>
                          </a:solidFill>
                          <a:effectLst/>
                          <a:latin typeface="Century Gothic" panose="020B0502020202020204" pitchFamily="34" charset="0"/>
                        </a:rPr>
                        <a:t>for</a:t>
                      </a:r>
                      <a:r>
                        <a:rPr lang="en-US" sz="1800" b="1" dirty="0" smtClean="0">
                          <a:solidFill>
                            <a:srgbClr val="FF0000"/>
                          </a:solidFill>
                          <a:effectLst/>
                          <a:latin typeface="Century Gothic" panose="020B0502020202020204" pitchFamily="34" charset="0"/>
                        </a:rPr>
                        <a:t> </a:t>
                      </a:r>
                      <a:r>
                        <a:rPr lang="en-US" sz="1800" b="0" dirty="0" smtClean="0">
                          <a:solidFill>
                            <a:schemeClr val="tx1"/>
                          </a:solidFill>
                          <a:effectLst/>
                          <a:latin typeface="Century Gothic" panose="020B0502020202020204" pitchFamily="34" charset="0"/>
                        </a:rPr>
                        <a:t>an</a:t>
                      </a:r>
                      <a:r>
                        <a:rPr lang="en-US" sz="1800" b="1" dirty="0" smtClean="0">
                          <a:solidFill>
                            <a:srgbClr val="FF0000"/>
                          </a:solidFill>
                          <a:effectLst/>
                          <a:latin typeface="Century Gothic" panose="020B0502020202020204" pitchFamily="34" charset="0"/>
                        </a:rPr>
                        <a:t> </a:t>
                      </a:r>
                      <a:r>
                        <a:rPr lang="en-US" sz="1800" b="0" dirty="0" smtClean="0">
                          <a:solidFill>
                            <a:schemeClr val="tx1"/>
                          </a:solidFill>
                          <a:effectLst/>
                          <a:latin typeface="Century Gothic" panose="020B0502020202020204" pitchFamily="34" charset="0"/>
                        </a:rPr>
                        <a:t>ice-cream.</a:t>
                      </a:r>
                      <a:endParaRPr lang="en-US" sz="1800" b="0" dirty="0">
                        <a:solidFill>
                          <a:schemeClr val="tx1"/>
                        </a:solidFill>
                        <a:effectLst/>
                        <a:latin typeface="Century Gothic" panose="020B0502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c>
                  <a:txBody>
                    <a:bodyPr/>
                    <a:lstStyle/>
                    <a:p>
                      <a:pPr algn="ctr"/>
                      <a:r>
                        <a:rPr lang="en-US" sz="2000" b="0" dirty="0" smtClean="0">
                          <a:solidFill>
                            <a:schemeClr val="tx1"/>
                          </a:solidFill>
                          <a:effectLst/>
                          <a:latin typeface="Century Gothic" panose="020B0502020202020204" pitchFamily="34" charset="0"/>
                        </a:rPr>
                        <a:t>(that)She </a:t>
                      </a:r>
                      <a:r>
                        <a:rPr lang="en-US" sz="2000" b="1" dirty="0" smtClean="0">
                          <a:solidFill>
                            <a:srgbClr val="FF0000"/>
                          </a:solidFill>
                          <a:effectLst/>
                          <a:latin typeface="Century Gothic" panose="020B0502020202020204" pitchFamily="34" charset="0"/>
                        </a:rPr>
                        <a:t>had asked </a:t>
                      </a:r>
                      <a:r>
                        <a:rPr lang="en-US" sz="2000" b="0" dirty="0" smtClean="0">
                          <a:solidFill>
                            <a:schemeClr val="tx1"/>
                          </a:solidFill>
                          <a:effectLst/>
                          <a:latin typeface="Century Gothic" panose="020B0502020202020204" pitchFamily="34" charset="0"/>
                        </a:rPr>
                        <a:t>for an ice-</a:t>
                      </a:r>
                      <a:r>
                        <a:rPr lang="en-US" sz="2000" b="0" baseline="0" dirty="0" smtClean="0">
                          <a:solidFill>
                            <a:schemeClr val="tx1"/>
                          </a:solidFill>
                          <a:effectLst/>
                          <a:latin typeface="Century Gothic" panose="020B0502020202020204" pitchFamily="34" charset="0"/>
                        </a:rPr>
                        <a:t> cream</a:t>
                      </a:r>
                      <a:endParaRPr lang="en-US" sz="2000" b="0" dirty="0">
                        <a:solidFill>
                          <a:schemeClr val="tx1"/>
                        </a:solidFill>
                        <a:effectLst/>
                        <a:latin typeface="Century Gothic" panose="020B0502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r>
            </a:tbl>
          </a:graphicData>
        </a:graphic>
      </p:graphicFrame>
      <p:cxnSp>
        <p:nvCxnSpPr>
          <p:cNvPr id="14" name="Straight Arrow Connector 13"/>
          <p:cNvCxnSpPr/>
          <p:nvPr/>
        </p:nvCxnSpPr>
        <p:spPr>
          <a:xfrm>
            <a:off x="3487486" y="6038850"/>
            <a:ext cx="29350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442880" y="4620774"/>
            <a:ext cx="29350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Table 22"/>
          <p:cNvGraphicFramePr>
            <a:graphicFrameLocks noGrp="1"/>
          </p:cNvGraphicFramePr>
          <p:nvPr>
            <p:extLst>
              <p:ext uri="{D42A27DB-BD31-4B8C-83A1-F6EECF244321}">
                <p14:modId xmlns:p14="http://schemas.microsoft.com/office/powerpoint/2010/main" val="3427578350"/>
              </p:ext>
            </p:extLst>
          </p:nvPr>
        </p:nvGraphicFramePr>
        <p:xfrm>
          <a:off x="6133885" y="1095004"/>
          <a:ext cx="5769735" cy="2472372"/>
        </p:xfrm>
        <a:graphic>
          <a:graphicData uri="http://schemas.openxmlformats.org/drawingml/2006/table">
            <a:tbl>
              <a:tblPr>
                <a:tableStyleId>{BDBED569-4797-4DF1-A0F4-6AAB3CD982D8}</a:tableStyleId>
              </a:tblPr>
              <a:tblGrid>
                <a:gridCol w="1389177"/>
                <a:gridCol w="1885017"/>
                <a:gridCol w="2495541"/>
              </a:tblGrid>
              <a:tr h="687320">
                <a:tc>
                  <a:txBody>
                    <a:bodyPr/>
                    <a:lstStyle/>
                    <a:p>
                      <a:pPr algn="ctr"/>
                      <a:r>
                        <a:rPr lang="en-US" sz="1800" b="1" dirty="0" smtClean="0">
                          <a:effectLst/>
                          <a:latin typeface="Century Gothic" panose="020B0502020202020204" pitchFamily="34" charset="0"/>
                        </a:rPr>
                        <a:t> type of speech</a:t>
                      </a:r>
                      <a:endParaRPr lang="en-US" sz="1800" b="1" dirty="0">
                        <a:solidFill>
                          <a:srgbClr val="000000"/>
                        </a:solidFill>
                        <a:effectLst/>
                        <a:latin typeface="Century Gothic" panose="020B0502020202020204" pitchFamily="34" charset="0"/>
                      </a:endParaRPr>
                    </a:p>
                  </a:txBody>
                  <a:tcPr marL="40231" marR="40231" marT="40231" marB="40231" anchor="ctr">
                    <a:solidFill>
                      <a:schemeClr val="accent1">
                        <a:lumMod val="20000"/>
                        <a:lumOff val="80000"/>
                      </a:schemeClr>
                    </a:solidFill>
                  </a:tcPr>
                </a:tc>
                <a:tc>
                  <a:txBody>
                    <a:bodyPr/>
                    <a:lstStyle/>
                    <a:p>
                      <a:pPr algn="ctr"/>
                      <a:r>
                        <a:rPr lang="en-US" sz="2000" b="1" dirty="0" smtClean="0">
                          <a:solidFill>
                            <a:srgbClr val="C00000"/>
                          </a:solidFill>
                          <a:effectLst/>
                          <a:latin typeface="Century Gothic" panose="020B0502020202020204" pitchFamily="34" charset="0"/>
                        </a:rPr>
                        <a:t>Direct </a:t>
                      </a:r>
                      <a:r>
                        <a:rPr lang="en-US" sz="2000" b="1" dirty="0">
                          <a:solidFill>
                            <a:srgbClr val="C00000"/>
                          </a:solidFill>
                          <a:effectLst/>
                          <a:latin typeface="Century Gothic" panose="020B0502020202020204" pitchFamily="34" charset="0"/>
                        </a:rPr>
                        <a:t>speech</a:t>
                      </a:r>
                    </a:p>
                  </a:txBody>
                  <a:tcPr marL="40231" marR="40231" marT="40231" marB="40231" anchor="ctr">
                    <a:solidFill>
                      <a:schemeClr val="accent4">
                        <a:lumMod val="20000"/>
                        <a:lumOff val="80000"/>
                      </a:schemeClr>
                    </a:solidFill>
                  </a:tcPr>
                </a:tc>
                <a:tc>
                  <a:txBody>
                    <a:bodyPr/>
                    <a:lstStyle/>
                    <a:p>
                      <a:pPr algn="ctr"/>
                      <a:r>
                        <a:rPr lang="en-US" sz="2000" b="1" dirty="0" smtClean="0">
                          <a:solidFill>
                            <a:srgbClr val="C00000"/>
                          </a:solidFill>
                          <a:latin typeface="Century Gothic" panose="020B0502020202020204" pitchFamily="34" charset="0"/>
                        </a:rPr>
                        <a:t>Reported Speech</a:t>
                      </a:r>
                      <a:endParaRPr lang="en-US" sz="2000" b="1" dirty="0">
                        <a:solidFill>
                          <a:srgbClr val="C00000"/>
                        </a:solidFill>
                        <a:latin typeface="Century Gothic" panose="020B0502020202020204" pitchFamily="34" charset="0"/>
                      </a:endParaRPr>
                    </a:p>
                  </a:txBody>
                  <a:tcPr marL="77243" marR="77243" marT="38621" marB="38621" anchor="ctr">
                    <a:solidFill>
                      <a:schemeClr val="accent4">
                        <a:lumMod val="20000"/>
                        <a:lumOff val="80000"/>
                      </a:schemeClr>
                    </a:solidFill>
                  </a:tcPr>
                </a:tc>
              </a:tr>
              <a:tr h="435408">
                <a:tc>
                  <a:txBody>
                    <a:bodyPr/>
                    <a:lstStyle/>
                    <a:p>
                      <a:pPr algn="ctr"/>
                      <a:r>
                        <a:rPr lang="en-US" sz="2000" b="1" dirty="0" smtClean="0">
                          <a:solidFill>
                            <a:srgbClr val="000000"/>
                          </a:solidFill>
                          <a:effectLst/>
                          <a:latin typeface="Century Gothic" panose="020B0502020202020204" pitchFamily="34" charset="0"/>
                        </a:rPr>
                        <a:t>Tenses </a:t>
                      </a:r>
                      <a:endParaRPr lang="en-US" sz="2000" b="1" dirty="0">
                        <a:solidFill>
                          <a:srgbClr val="000000"/>
                        </a:solidFill>
                        <a:effectLst/>
                        <a:latin typeface="Century Gothic" panose="020B0502020202020204" pitchFamily="34" charset="0"/>
                      </a:endParaRPr>
                    </a:p>
                  </a:txBody>
                  <a:tcPr marL="40231" marR="40231" marT="40231" marB="40231" anchor="ctr">
                    <a:solidFill>
                      <a:schemeClr val="accent1">
                        <a:lumMod val="20000"/>
                        <a:lumOff val="80000"/>
                      </a:schemeClr>
                    </a:solidFill>
                  </a:tcPr>
                </a:tc>
                <a:tc>
                  <a:txBody>
                    <a:bodyPr/>
                    <a:lstStyle/>
                    <a:p>
                      <a:pPr marL="0" algn="ctr" defTabSz="914400" rtl="0" eaLnBrk="1" latinLnBrk="0" hangingPunct="1"/>
                      <a:r>
                        <a:rPr lang="en-US" sz="1800" b="1" kern="1200" dirty="0" smtClean="0">
                          <a:solidFill>
                            <a:schemeClr val="tx1"/>
                          </a:solidFill>
                          <a:effectLst/>
                          <a:latin typeface="Century Gothic" panose="020B0502020202020204" pitchFamily="34" charset="0"/>
                          <a:ea typeface="+mn-ea"/>
                          <a:cs typeface="+mn-cs"/>
                        </a:rPr>
                        <a:t>Present Perfect</a:t>
                      </a:r>
                      <a:endParaRPr lang="en-US" sz="1800" b="1" kern="1200" dirty="0">
                        <a:solidFill>
                          <a:schemeClr val="tx1"/>
                        </a:solidFill>
                        <a:effectLst/>
                        <a:latin typeface="Century Gothic" panose="020B0502020202020204" pitchFamily="34" charset="0"/>
                        <a:ea typeface="+mn-ea"/>
                        <a:cs typeface="+mn-cs"/>
                      </a:endParaRPr>
                    </a:p>
                  </a:txBody>
                  <a:tcPr marL="40231" marR="40231" marT="40231" marB="40231" anchor="ctr">
                    <a:solidFill>
                      <a:schemeClr val="accent4">
                        <a:lumMod val="20000"/>
                        <a:lumOff val="80000"/>
                      </a:schemeClr>
                    </a:solidFill>
                  </a:tcPr>
                </a:tc>
                <a:tc>
                  <a:txBody>
                    <a:bodyPr/>
                    <a:lstStyle/>
                    <a:p>
                      <a:pPr marL="0" algn="ctr" defTabSz="914400" rtl="0" eaLnBrk="1" latinLnBrk="0" hangingPunct="1"/>
                      <a:r>
                        <a:rPr lang="en-US" sz="2000" b="1" kern="1200" dirty="0" smtClean="0">
                          <a:solidFill>
                            <a:schemeClr val="tx1"/>
                          </a:solidFill>
                          <a:effectLst/>
                          <a:latin typeface="Century Gothic" panose="020B0502020202020204" pitchFamily="34" charset="0"/>
                          <a:ea typeface="+mn-ea"/>
                          <a:cs typeface="+mn-cs"/>
                        </a:rPr>
                        <a:t>Past Perfect</a:t>
                      </a:r>
                      <a:endParaRPr lang="en-US" sz="2000" b="1" kern="1200" dirty="0">
                        <a:solidFill>
                          <a:schemeClr val="tx1"/>
                        </a:solidFill>
                        <a:effectLst/>
                        <a:latin typeface="Century Gothic" panose="020B0502020202020204" pitchFamily="34" charset="0"/>
                        <a:ea typeface="+mn-ea"/>
                        <a:cs typeface="+mn-cs"/>
                      </a:endParaRPr>
                    </a:p>
                  </a:txBody>
                  <a:tcPr marL="40231" marR="40231" marT="40231" marB="40231" anchor="ctr">
                    <a:solidFill>
                      <a:schemeClr val="accent4">
                        <a:lumMod val="20000"/>
                        <a:lumOff val="80000"/>
                      </a:schemeClr>
                    </a:solidFill>
                  </a:tcPr>
                </a:tc>
              </a:tr>
              <a:tr h="273430">
                <a:tc rowSpan="2">
                  <a:txBody>
                    <a:bodyPr/>
                    <a:lstStyle/>
                    <a:p>
                      <a:pPr algn="ctr"/>
                      <a:r>
                        <a:rPr lang="en-US" sz="2000" b="1" dirty="0" smtClean="0">
                          <a:solidFill>
                            <a:srgbClr val="000000"/>
                          </a:solidFill>
                          <a:effectLst/>
                          <a:latin typeface="Century Gothic" panose="020B0502020202020204" pitchFamily="34" charset="0"/>
                        </a:rPr>
                        <a:t>Example </a:t>
                      </a:r>
                    </a:p>
                  </a:txBody>
                  <a:tcPr marL="40231" marR="40231" marT="40231" marB="40231"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effectLst/>
                          <a:latin typeface="Century Gothic" panose="020B0502020202020204" pitchFamily="34" charset="0"/>
                        </a:rPr>
                        <a:t>Ann said:</a:t>
                      </a:r>
                    </a:p>
                  </a:txBody>
                  <a:tcPr marL="40231" marR="40231" marT="40231" marB="40231" anchor="ctr">
                    <a:lnB w="12700" cap="flat" cmpd="sng" algn="ctr">
                      <a:solidFill>
                        <a:schemeClr val="tx1"/>
                      </a:solidFill>
                      <a:prstDash val="solid"/>
                      <a:round/>
                      <a:headEnd type="none" w="med" len="med"/>
                      <a:tailEnd type="none" w="med" len="med"/>
                    </a:lnB>
                  </a:tcPr>
                </a:tc>
                <a:tc hMerge="1">
                  <a:txBody>
                    <a:bodyPr/>
                    <a:lstStyle/>
                    <a:p>
                      <a:pPr rtl="1"/>
                      <a:endParaRPr lang="ar-BH"/>
                    </a:p>
                  </a:txBody>
                  <a:tcPr/>
                </a:tc>
              </a:tr>
              <a:tr h="890198">
                <a:tc vMerge="1">
                  <a:txBody>
                    <a:bodyPr/>
                    <a:lstStyle/>
                    <a:p>
                      <a:pPr rtl="1"/>
                      <a:endParaRPr lang="ar-BH"/>
                    </a:p>
                  </a:txBody>
                  <a:tcPr/>
                </a:tc>
                <a:tc>
                  <a:txBody>
                    <a:bodyPr/>
                    <a:lstStyle/>
                    <a:p>
                      <a:pPr algn="ctr"/>
                      <a:r>
                        <a:rPr lang="en-US" sz="2000" b="0" dirty="0" smtClean="0">
                          <a:solidFill>
                            <a:schemeClr val="tx1"/>
                          </a:solidFill>
                          <a:effectLst/>
                          <a:latin typeface="Century Gothic" panose="020B0502020202020204" pitchFamily="34" charset="0"/>
                        </a:rPr>
                        <a:t>(that)She </a:t>
                      </a:r>
                      <a:r>
                        <a:rPr lang="en-US" sz="2000" b="1" dirty="0" smtClean="0">
                          <a:solidFill>
                            <a:srgbClr val="FF0000"/>
                          </a:solidFill>
                          <a:effectLst/>
                          <a:latin typeface="Century Gothic" panose="020B0502020202020204" pitchFamily="34" charset="0"/>
                        </a:rPr>
                        <a:t>has asked </a:t>
                      </a:r>
                      <a:r>
                        <a:rPr lang="en-US" sz="2000" b="0" dirty="0" smtClean="0">
                          <a:solidFill>
                            <a:schemeClr val="tx1"/>
                          </a:solidFill>
                          <a:effectLst/>
                          <a:latin typeface="Century Gothic" panose="020B0502020202020204" pitchFamily="34" charset="0"/>
                        </a:rPr>
                        <a:t>for an ice-</a:t>
                      </a:r>
                      <a:r>
                        <a:rPr lang="en-US" sz="2000" b="0" baseline="0" dirty="0" smtClean="0">
                          <a:solidFill>
                            <a:schemeClr val="tx1"/>
                          </a:solidFill>
                          <a:effectLst/>
                          <a:latin typeface="Century Gothic" panose="020B0502020202020204" pitchFamily="34" charset="0"/>
                        </a:rPr>
                        <a:t> cream</a:t>
                      </a:r>
                      <a:endParaRPr lang="en-US" sz="2000" b="0" dirty="0">
                        <a:solidFill>
                          <a:schemeClr val="tx1"/>
                        </a:solidFill>
                        <a:effectLst/>
                        <a:latin typeface="Century Gothic" panose="020B0502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c>
                  <a:txBody>
                    <a:bodyPr/>
                    <a:lstStyle/>
                    <a:p>
                      <a:pPr algn="ctr"/>
                      <a:r>
                        <a:rPr lang="en-US" sz="2000" b="0" dirty="0" smtClean="0">
                          <a:solidFill>
                            <a:schemeClr val="tx1"/>
                          </a:solidFill>
                          <a:effectLst/>
                          <a:latin typeface="Century Gothic" panose="020B0502020202020204" pitchFamily="34" charset="0"/>
                        </a:rPr>
                        <a:t>She </a:t>
                      </a:r>
                      <a:r>
                        <a:rPr lang="en-US" sz="2000" b="1" dirty="0" smtClean="0">
                          <a:solidFill>
                            <a:srgbClr val="FF0000"/>
                          </a:solidFill>
                          <a:effectLst/>
                          <a:latin typeface="Century Gothic" panose="020B0502020202020204" pitchFamily="34" charset="0"/>
                        </a:rPr>
                        <a:t>had asked </a:t>
                      </a:r>
                      <a:r>
                        <a:rPr lang="en-US" sz="2000" b="0" dirty="0" smtClean="0">
                          <a:solidFill>
                            <a:schemeClr val="tx1"/>
                          </a:solidFill>
                          <a:effectLst/>
                          <a:latin typeface="Century Gothic" panose="020B0502020202020204" pitchFamily="34" charset="0"/>
                        </a:rPr>
                        <a:t>for an ice-</a:t>
                      </a:r>
                      <a:r>
                        <a:rPr lang="en-US" sz="2000" b="0" baseline="0" dirty="0" smtClean="0">
                          <a:solidFill>
                            <a:schemeClr val="tx1"/>
                          </a:solidFill>
                          <a:effectLst/>
                          <a:latin typeface="Century Gothic" panose="020B0502020202020204" pitchFamily="34" charset="0"/>
                        </a:rPr>
                        <a:t> cream</a:t>
                      </a:r>
                      <a:endParaRPr lang="en-US" sz="2000" b="0" dirty="0">
                        <a:solidFill>
                          <a:schemeClr val="tx1"/>
                        </a:solidFill>
                        <a:effectLst/>
                        <a:latin typeface="Century Gothic" panose="020B0502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r>
            </a:tbl>
          </a:graphicData>
        </a:graphic>
      </p:graphicFrame>
      <p:cxnSp>
        <p:nvCxnSpPr>
          <p:cNvPr id="24" name="Straight Arrow Connector 23"/>
          <p:cNvCxnSpPr/>
          <p:nvPr/>
        </p:nvCxnSpPr>
        <p:spPr>
          <a:xfrm>
            <a:off x="9450136" y="1991874"/>
            <a:ext cx="29350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9476945" y="3249174"/>
            <a:ext cx="29350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6" name="Table 25"/>
          <p:cNvGraphicFramePr>
            <a:graphicFrameLocks noGrp="1"/>
          </p:cNvGraphicFramePr>
          <p:nvPr>
            <p:extLst>
              <p:ext uri="{D42A27DB-BD31-4B8C-83A1-F6EECF244321}">
                <p14:modId xmlns:p14="http://schemas.microsoft.com/office/powerpoint/2010/main" val="1286063032"/>
              </p:ext>
            </p:extLst>
          </p:nvPr>
        </p:nvGraphicFramePr>
        <p:xfrm>
          <a:off x="6133885" y="3704854"/>
          <a:ext cx="5769735" cy="2472372"/>
        </p:xfrm>
        <a:graphic>
          <a:graphicData uri="http://schemas.openxmlformats.org/drawingml/2006/table">
            <a:tbl>
              <a:tblPr>
                <a:tableStyleId>{BDBED569-4797-4DF1-A0F4-6AAB3CD982D8}</a:tableStyleId>
              </a:tblPr>
              <a:tblGrid>
                <a:gridCol w="1389177"/>
                <a:gridCol w="1885017"/>
                <a:gridCol w="2495541"/>
              </a:tblGrid>
              <a:tr h="687320">
                <a:tc>
                  <a:txBody>
                    <a:bodyPr/>
                    <a:lstStyle/>
                    <a:p>
                      <a:pPr algn="ctr"/>
                      <a:r>
                        <a:rPr lang="en-US" sz="1800" b="1" dirty="0" smtClean="0">
                          <a:effectLst/>
                          <a:latin typeface="Century Gothic" panose="020B0502020202020204" pitchFamily="34" charset="0"/>
                        </a:rPr>
                        <a:t> type of speech</a:t>
                      </a:r>
                      <a:endParaRPr lang="en-US" sz="1800" b="1" dirty="0">
                        <a:solidFill>
                          <a:srgbClr val="000000"/>
                        </a:solidFill>
                        <a:effectLst/>
                        <a:latin typeface="Century Gothic" panose="020B0502020202020204" pitchFamily="34" charset="0"/>
                      </a:endParaRPr>
                    </a:p>
                  </a:txBody>
                  <a:tcPr marL="40231" marR="40231" marT="40231" marB="40231" anchor="ctr">
                    <a:solidFill>
                      <a:schemeClr val="accent1">
                        <a:lumMod val="20000"/>
                        <a:lumOff val="80000"/>
                      </a:schemeClr>
                    </a:solidFill>
                  </a:tcPr>
                </a:tc>
                <a:tc>
                  <a:txBody>
                    <a:bodyPr/>
                    <a:lstStyle/>
                    <a:p>
                      <a:pPr algn="ctr"/>
                      <a:r>
                        <a:rPr lang="en-US" sz="2000" b="1" dirty="0" smtClean="0">
                          <a:solidFill>
                            <a:srgbClr val="C00000"/>
                          </a:solidFill>
                          <a:effectLst/>
                          <a:latin typeface="Century Gothic" panose="020B0502020202020204" pitchFamily="34" charset="0"/>
                        </a:rPr>
                        <a:t>Direct </a:t>
                      </a:r>
                      <a:r>
                        <a:rPr lang="en-US" sz="2000" b="1" dirty="0">
                          <a:solidFill>
                            <a:srgbClr val="C00000"/>
                          </a:solidFill>
                          <a:effectLst/>
                          <a:latin typeface="Century Gothic" panose="020B0502020202020204" pitchFamily="34" charset="0"/>
                        </a:rPr>
                        <a:t>speech</a:t>
                      </a:r>
                    </a:p>
                  </a:txBody>
                  <a:tcPr marL="40231" marR="40231" marT="40231" marB="40231" anchor="ctr">
                    <a:solidFill>
                      <a:schemeClr val="accent4">
                        <a:lumMod val="20000"/>
                        <a:lumOff val="80000"/>
                      </a:schemeClr>
                    </a:solidFill>
                  </a:tcPr>
                </a:tc>
                <a:tc>
                  <a:txBody>
                    <a:bodyPr/>
                    <a:lstStyle/>
                    <a:p>
                      <a:pPr algn="ctr"/>
                      <a:r>
                        <a:rPr lang="en-US" sz="2000" b="1" dirty="0" smtClean="0">
                          <a:solidFill>
                            <a:srgbClr val="C00000"/>
                          </a:solidFill>
                          <a:latin typeface="Century Gothic" panose="020B0502020202020204" pitchFamily="34" charset="0"/>
                        </a:rPr>
                        <a:t>Reported Speech</a:t>
                      </a:r>
                      <a:endParaRPr lang="en-US" sz="2000" b="1" dirty="0">
                        <a:solidFill>
                          <a:srgbClr val="C00000"/>
                        </a:solidFill>
                        <a:latin typeface="Century Gothic" panose="020B0502020202020204" pitchFamily="34" charset="0"/>
                      </a:endParaRPr>
                    </a:p>
                  </a:txBody>
                  <a:tcPr marL="77243" marR="77243" marT="38621" marB="38621" anchor="ctr">
                    <a:solidFill>
                      <a:schemeClr val="accent4">
                        <a:lumMod val="20000"/>
                        <a:lumOff val="80000"/>
                      </a:schemeClr>
                    </a:solidFill>
                  </a:tcPr>
                </a:tc>
              </a:tr>
              <a:tr h="435408">
                <a:tc>
                  <a:txBody>
                    <a:bodyPr/>
                    <a:lstStyle/>
                    <a:p>
                      <a:pPr algn="ctr"/>
                      <a:r>
                        <a:rPr lang="en-US" sz="2000" b="1" dirty="0" smtClean="0">
                          <a:solidFill>
                            <a:srgbClr val="000000"/>
                          </a:solidFill>
                          <a:effectLst/>
                          <a:latin typeface="Century Gothic" panose="020B0502020202020204" pitchFamily="34" charset="0"/>
                        </a:rPr>
                        <a:t>Tenses </a:t>
                      </a:r>
                      <a:endParaRPr lang="en-US" sz="2000" b="1" dirty="0">
                        <a:solidFill>
                          <a:srgbClr val="000000"/>
                        </a:solidFill>
                        <a:effectLst/>
                        <a:latin typeface="Century Gothic" panose="020B0502020202020204" pitchFamily="34" charset="0"/>
                      </a:endParaRPr>
                    </a:p>
                  </a:txBody>
                  <a:tcPr marL="40231" marR="40231" marT="40231" marB="40231" anchor="ctr">
                    <a:solidFill>
                      <a:schemeClr val="accent1">
                        <a:lumMod val="20000"/>
                        <a:lumOff val="80000"/>
                      </a:schemeClr>
                    </a:solidFill>
                  </a:tcPr>
                </a:tc>
                <a:tc>
                  <a:txBody>
                    <a:bodyPr/>
                    <a:lstStyle/>
                    <a:p>
                      <a:pPr marL="0" algn="ctr" defTabSz="914400" rtl="0" eaLnBrk="1" latinLnBrk="0" hangingPunct="1"/>
                      <a:r>
                        <a:rPr lang="en-US" sz="2000" b="1" kern="1200" dirty="0" smtClean="0">
                          <a:solidFill>
                            <a:schemeClr val="tx1"/>
                          </a:solidFill>
                          <a:effectLst/>
                          <a:latin typeface="Century Gothic" panose="020B0502020202020204" pitchFamily="34" charset="0"/>
                          <a:ea typeface="+mn-ea"/>
                          <a:cs typeface="+mn-cs"/>
                        </a:rPr>
                        <a:t>Past Perfect</a:t>
                      </a:r>
                      <a:endParaRPr lang="en-US" sz="2000" b="1" kern="1200" dirty="0">
                        <a:solidFill>
                          <a:schemeClr val="tx1"/>
                        </a:solidFill>
                        <a:effectLst/>
                        <a:latin typeface="Century Gothic" panose="020B0502020202020204" pitchFamily="34" charset="0"/>
                        <a:ea typeface="+mn-ea"/>
                        <a:cs typeface="+mn-cs"/>
                      </a:endParaRPr>
                    </a:p>
                  </a:txBody>
                  <a:tcPr marL="40231" marR="40231" marT="40231" marB="40231" anchor="ctr">
                    <a:solidFill>
                      <a:schemeClr val="accent4">
                        <a:lumMod val="20000"/>
                        <a:lumOff val="80000"/>
                      </a:schemeClr>
                    </a:solidFill>
                  </a:tcPr>
                </a:tc>
                <a:tc>
                  <a:txBody>
                    <a:bodyPr/>
                    <a:lstStyle/>
                    <a:p>
                      <a:pPr marL="0" algn="ctr" defTabSz="914400" rtl="0" eaLnBrk="1" latinLnBrk="0" hangingPunct="1"/>
                      <a:r>
                        <a:rPr lang="en-US" sz="2000" b="1" kern="1200" dirty="0" smtClean="0">
                          <a:solidFill>
                            <a:schemeClr val="tx1"/>
                          </a:solidFill>
                          <a:effectLst/>
                          <a:latin typeface="Century Gothic" panose="020B0502020202020204" pitchFamily="34" charset="0"/>
                          <a:ea typeface="+mn-ea"/>
                          <a:cs typeface="+mn-cs"/>
                        </a:rPr>
                        <a:t>Past Perfect</a:t>
                      </a:r>
                      <a:endParaRPr lang="en-US" sz="2000" b="1" kern="1200" dirty="0">
                        <a:solidFill>
                          <a:schemeClr val="tx1"/>
                        </a:solidFill>
                        <a:effectLst/>
                        <a:latin typeface="Century Gothic" panose="020B0502020202020204" pitchFamily="34" charset="0"/>
                        <a:ea typeface="+mn-ea"/>
                        <a:cs typeface="+mn-cs"/>
                      </a:endParaRPr>
                    </a:p>
                  </a:txBody>
                  <a:tcPr marL="40231" marR="40231" marT="40231" marB="40231" anchor="ctr">
                    <a:solidFill>
                      <a:schemeClr val="accent4">
                        <a:lumMod val="20000"/>
                        <a:lumOff val="80000"/>
                      </a:schemeClr>
                    </a:solidFill>
                  </a:tcPr>
                </a:tc>
              </a:tr>
              <a:tr h="273430">
                <a:tc rowSpan="2">
                  <a:txBody>
                    <a:bodyPr/>
                    <a:lstStyle/>
                    <a:p>
                      <a:pPr algn="ctr"/>
                      <a:r>
                        <a:rPr lang="en-US" sz="2000" b="1" dirty="0" smtClean="0">
                          <a:solidFill>
                            <a:srgbClr val="000000"/>
                          </a:solidFill>
                          <a:effectLst/>
                          <a:latin typeface="Century Gothic" panose="020B0502020202020204" pitchFamily="34" charset="0"/>
                        </a:rPr>
                        <a:t>Example </a:t>
                      </a:r>
                    </a:p>
                  </a:txBody>
                  <a:tcPr marL="40231" marR="40231" marT="40231" marB="40231"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effectLst/>
                          <a:latin typeface="Century Gothic" panose="020B0502020202020204" pitchFamily="34" charset="0"/>
                        </a:rPr>
                        <a:t>Ann said:</a:t>
                      </a:r>
                    </a:p>
                  </a:txBody>
                  <a:tcPr marL="40231" marR="40231" marT="40231" marB="40231" anchor="ctr">
                    <a:lnB w="12700" cap="flat" cmpd="sng" algn="ctr">
                      <a:solidFill>
                        <a:schemeClr val="tx1"/>
                      </a:solidFill>
                      <a:prstDash val="solid"/>
                      <a:round/>
                      <a:headEnd type="none" w="med" len="med"/>
                      <a:tailEnd type="none" w="med" len="med"/>
                    </a:lnB>
                  </a:tcPr>
                </a:tc>
                <a:tc hMerge="1">
                  <a:txBody>
                    <a:bodyPr/>
                    <a:lstStyle/>
                    <a:p>
                      <a:pPr rtl="1"/>
                      <a:endParaRPr lang="ar-BH"/>
                    </a:p>
                  </a:txBody>
                  <a:tcPr/>
                </a:tc>
              </a:tr>
              <a:tr h="890198">
                <a:tc vMerge="1">
                  <a:txBody>
                    <a:bodyPr/>
                    <a:lstStyle/>
                    <a:p>
                      <a:pPr rtl="1"/>
                      <a:endParaRPr lang="ar-BH"/>
                    </a:p>
                  </a:txBody>
                  <a:tcPr/>
                </a:tc>
                <a:tc>
                  <a:txBody>
                    <a:bodyPr/>
                    <a:lstStyle/>
                    <a:p>
                      <a:pPr algn="ctr"/>
                      <a:r>
                        <a:rPr lang="en-US" sz="2000" b="0" dirty="0" smtClean="0">
                          <a:solidFill>
                            <a:schemeClr val="tx1"/>
                          </a:solidFill>
                          <a:effectLst/>
                          <a:latin typeface="Century Gothic" panose="020B0502020202020204" pitchFamily="34" charset="0"/>
                        </a:rPr>
                        <a:t>She </a:t>
                      </a:r>
                      <a:r>
                        <a:rPr lang="en-US" sz="2000" b="1" dirty="0" smtClean="0">
                          <a:solidFill>
                            <a:srgbClr val="FF0000"/>
                          </a:solidFill>
                          <a:effectLst/>
                          <a:latin typeface="Century Gothic" panose="020B0502020202020204" pitchFamily="34" charset="0"/>
                        </a:rPr>
                        <a:t>had asked </a:t>
                      </a:r>
                      <a:r>
                        <a:rPr lang="en-US" sz="2000" b="0" dirty="0" smtClean="0">
                          <a:solidFill>
                            <a:schemeClr val="tx1"/>
                          </a:solidFill>
                          <a:effectLst/>
                          <a:latin typeface="Century Gothic" panose="020B0502020202020204" pitchFamily="34" charset="0"/>
                        </a:rPr>
                        <a:t>for an ice-</a:t>
                      </a:r>
                      <a:r>
                        <a:rPr lang="en-US" sz="2000" b="0" baseline="0" dirty="0" smtClean="0">
                          <a:solidFill>
                            <a:schemeClr val="tx1"/>
                          </a:solidFill>
                          <a:effectLst/>
                          <a:latin typeface="Century Gothic" panose="020B0502020202020204" pitchFamily="34" charset="0"/>
                        </a:rPr>
                        <a:t> cream</a:t>
                      </a:r>
                      <a:endParaRPr lang="en-US" sz="2000" b="0" dirty="0">
                        <a:solidFill>
                          <a:schemeClr val="tx1"/>
                        </a:solidFill>
                        <a:effectLst/>
                        <a:latin typeface="Century Gothic" panose="020B0502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c>
                  <a:txBody>
                    <a:bodyPr/>
                    <a:lstStyle/>
                    <a:p>
                      <a:pPr algn="ctr"/>
                      <a:r>
                        <a:rPr lang="en-US" sz="2000" b="0" dirty="0" smtClean="0">
                          <a:solidFill>
                            <a:schemeClr val="tx1"/>
                          </a:solidFill>
                          <a:effectLst/>
                          <a:latin typeface="Century Gothic" panose="020B0502020202020204" pitchFamily="34" charset="0"/>
                        </a:rPr>
                        <a:t>She </a:t>
                      </a:r>
                      <a:r>
                        <a:rPr lang="en-US" sz="2000" b="1" dirty="0" smtClean="0">
                          <a:solidFill>
                            <a:srgbClr val="FF0000"/>
                          </a:solidFill>
                          <a:effectLst/>
                          <a:latin typeface="Century Gothic" panose="020B0502020202020204" pitchFamily="34" charset="0"/>
                        </a:rPr>
                        <a:t>had asked </a:t>
                      </a:r>
                      <a:r>
                        <a:rPr lang="en-US" sz="2000" b="0" dirty="0" smtClean="0">
                          <a:solidFill>
                            <a:schemeClr val="tx1"/>
                          </a:solidFill>
                          <a:effectLst/>
                          <a:latin typeface="Century Gothic" panose="020B0502020202020204" pitchFamily="34" charset="0"/>
                        </a:rPr>
                        <a:t>for an ice-</a:t>
                      </a:r>
                      <a:r>
                        <a:rPr lang="en-US" sz="2000" b="0" baseline="0" dirty="0" smtClean="0">
                          <a:solidFill>
                            <a:schemeClr val="tx1"/>
                          </a:solidFill>
                          <a:effectLst/>
                          <a:latin typeface="Century Gothic" panose="020B0502020202020204" pitchFamily="34" charset="0"/>
                        </a:rPr>
                        <a:t> cream</a:t>
                      </a:r>
                      <a:endParaRPr lang="en-US" sz="2000" b="0" dirty="0">
                        <a:solidFill>
                          <a:schemeClr val="tx1"/>
                        </a:solidFill>
                        <a:effectLst/>
                        <a:latin typeface="Century Gothic" panose="020B0502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r>
            </a:tbl>
          </a:graphicData>
        </a:graphic>
      </p:graphicFrame>
      <p:cxnSp>
        <p:nvCxnSpPr>
          <p:cNvPr id="27" name="Straight Arrow Connector 26"/>
          <p:cNvCxnSpPr/>
          <p:nvPr/>
        </p:nvCxnSpPr>
        <p:spPr>
          <a:xfrm>
            <a:off x="9438845" y="4620774"/>
            <a:ext cx="29350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476945" y="5859024"/>
            <a:ext cx="29350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4672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ppt_x"/>
                                          </p:val>
                                        </p:tav>
                                        <p:tav tm="100000">
                                          <p:val>
                                            <p:strVal val="#ppt_x"/>
                                          </p:val>
                                        </p:tav>
                                      </p:tavLst>
                                    </p:anim>
                                    <p:anim calcmode="lin" valueType="num">
                                      <p:cBhvr additive="base">
                                        <p:cTn id="30" dur="500" fill="hold"/>
                                        <p:tgtEl>
                                          <p:spTgt spid="23"/>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ppt_x"/>
                                          </p:val>
                                        </p:tav>
                                        <p:tav tm="100000">
                                          <p:val>
                                            <p:strVal val="#ppt_x"/>
                                          </p:val>
                                        </p:tav>
                                      </p:tavLst>
                                    </p:anim>
                                    <p:anim calcmode="lin" valueType="num">
                                      <p:cBhvr additive="base">
                                        <p:cTn id="34" dur="500" fill="hold"/>
                                        <p:tgtEl>
                                          <p:spTgt spid="2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500" fill="hold"/>
                                        <p:tgtEl>
                                          <p:spTgt spid="27"/>
                                        </p:tgtEl>
                                        <p:attrNameLst>
                                          <p:attrName>ppt_x</p:attrName>
                                        </p:attrNameLst>
                                      </p:cBhvr>
                                      <p:tavLst>
                                        <p:tav tm="0">
                                          <p:val>
                                            <p:strVal val="#ppt_x"/>
                                          </p:val>
                                        </p:tav>
                                        <p:tav tm="100000">
                                          <p:val>
                                            <p:strVal val="#ppt_x"/>
                                          </p:val>
                                        </p:tav>
                                      </p:tavLst>
                                    </p:anim>
                                    <p:anim calcmode="lin" valueType="num">
                                      <p:cBhvr additive="base">
                                        <p:cTn id="48" dur="500" fill="hold"/>
                                        <p:tgtEl>
                                          <p:spTgt spid="27"/>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additive="base">
                                        <p:cTn id="51" dur="500" fill="hold"/>
                                        <p:tgtEl>
                                          <p:spTgt spid="28"/>
                                        </p:tgtEl>
                                        <p:attrNameLst>
                                          <p:attrName>ppt_x</p:attrName>
                                        </p:attrNameLst>
                                      </p:cBhvr>
                                      <p:tavLst>
                                        <p:tav tm="0">
                                          <p:val>
                                            <p:strVal val="#ppt_x"/>
                                          </p:val>
                                        </p:tav>
                                        <p:tav tm="100000">
                                          <p:val>
                                            <p:strVal val="#ppt_x"/>
                                          </p:val>
                                        </p:tav>
                                      </p:tavLst>
                                    </p:anim>
                                    <p:anim calcmode="lin" valueType="num">
                                      <p:cBhvr additive="base">
                                        <p:cTn id="5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094962" y="1756597"/>
            <a:ext cx="2095500" cy="123825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smtClean="0">
                <a:solidFill>
                  <a:schemeClr val="tx1"/>
                </a:solidFill>
                <a:latin typeface="Century Gothic" panose="020B0502020202020204" pitchFamily="34" charset="0"/>
              </a:rPr>
              <a:t>Simple past</a:t>
            </a:r>
            <a:endParaRPr lang="ar-BH" sz="2400" b="1" dirty="0">
              <a:solidFill>
                <a:schemeClr val="tx1"/>
              </a:solidFill>
              <a:latin typeface="Century Gothic" panose="020B0502020202020204" pitchFamily="34" charset="0"/>
            </a:endParaRPr>
          </a:p>
        </p:txBody>
      </p:sp>
      <p:sp>
        <p:nvSpPr>
          <p:cNvPr id="5" name="Oval 4"/>
          <p:cNvSpPr/>
          <p:nvPr/>
        </p:nvSpPr>
        <p:spPr>
          <a:xfrm>
            <a:off x="5094962" y="3171059"/>
            <a:ext cx="2095500" cy="123825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smtClean="0">
                <a:solidFill>
                  <a:schemeClr val="tx1"/>
                </a:solidFill>
                <a:latin typeface="Century Gothic" panose="020B0502020202020204" pitchFamily="34" charset="0"/>
              </a:rPr>
              <a:t>Present prefect</a:t>
            </a:r>
            <a:endParaRPr lang="ar-BH" sz="2400" b="1" dirty="0">
              <a:solidFill>
                <a:schemeClr val="tx1"/>
              </a:solidFill>
              <a:latin typeface="Century Gothic" panose="020B0502020202020204" pitchFamily="34" charset="0"/>
            </a:endParaRPr>
          </a:p>
        </p:txBody>
      </p:sp>
      <p:sp>
        <p:nvSpPr>
          <p:cNvPr id="6" name="Oval 5"/>
          <p:cNvSpPr/>
          <p:nvPr/>
        </p:nvSpPr>
        <p:spPr>
          <a:xfrm>
            <a:off x="5094962" y="4585521"/>
            <a:ext cx="2095500" cy="123825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smtClean="0">
                <a:solidFill>
                  <a:schemeClr val="tx1"/>
                </a:solidFill>
                <a:latin typeface="Century Gothic" panose="020B0502020202020204" pitchFamily="34" charset="0"/>
              </a:rPr>
              <a:t>Past perfect</a:t>
            </a:r>
            <a:endParaRPr lang="ar-BH" sz="2400" b="1" dirty="0">
              <a:solidFill>
                <a:schemeClr val="tx1"/>
              </a:solidFill>
              <a:latin typeface="Century Gothic" panose="020B0502020202020204" pitchFamily="34" charset="0"/>
            </a:endParaRPr>
          </a:p>
        </p:txBody>
      </p:sp>
      <p:sp>
        <p:nvSpPr>
          <p:cNvPr id="8" name="Rounded Rectangle 7"/>
          <p:cNvSpPr/>
          <p:nvPr/>
        </p:nvSpPr>
        <p:spPr>
          <a:xfrm>
            <a:off x="8990688" y="3075809"/>
            <a:ext cx="2266950" cy="13335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b="1" dirty="0" smtClean="0">
                <a:solidFill>
                  <a:schemeClr val="tx1"/>
                </a:solidFill>
                <a:latin typeface="Century Gothic" panose="020B0502020202020204" pitchFamily="34" charset="0"/>
              </a:rPr>
              <a:t>Past prefect </a:t>
            </a:r>
            <a:endParaRPr lang="ar-BH" sz="2800" b="1" dirty="0">
              <a:solidFill>
                <a:schemeClr val="tx1"/>
              </a:solidFill>
              <a:latin typeface="Century Gothic" panose="020B0502020202020204" pitchFamily="34" charset="0"/>
            </a:endParaRPr>
          </a:p>
        </p:txBody>
      </p:sp>
      <p:cxnSp>
        <p:nvCxnSpPr>
          <p:cNvPr id="10" name="Straight Arrow Connector 9"/>
          <p:cNvCxnSpPr>
            <a:stCxn id="4" idx="6"/>
            <a:endCxn id="8" idx="1"/>
          </p:cNvCxnSpPr>
          <p:nvPr/>
        </p:nvCxnSpPr>
        <p:spPr>
          <a:xfrm>
            <a:off x="7190462" y="2375722"/>
            <a:ext cx="1800226" cy="136683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6"/>
            <a:endCxn id="8" idx="1"/>
          </p:cNvCxnSpPr>
          <p:nvPr/>
        </p:nvCxnSpPr>
        <p:spPr>
          <a:xfrm flipV="1">
            <a:off x="7190462" y="3742559"/>
            <a:ext cx="1800226" cy="476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6"/>
            <a:endCxn id="8" idx="1"/>
          </p:cNvCxnSpPr>
          <p:nvPr/>
        </p:nvCxnSpPr>
        <p:spPr>
          <a:xfrm flipV="1">
            <a:off x="7190462" y="3742559"/>
            <a:ext cx="1800226" cy="146208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667808" y="1646238"/>
            <a:ext cx="2095500" cy="123825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smtClean="0">
                <a:solidFill>
                  <a:schemeClr val="tx1"/>
                </a:solidFill>
                <a:latin typeface="Century Gothic" panose="020B0502020202020204" pitchFamily="34" charset="0"/>
              </a:rPr>
              <a:t>Simple present </a:t>
            </a:r>
            <a:endParaRPr lang="ar-BH" sz="2400" b="1" dirty="0">
              <a:solidFill>
                <a:schemeClr val="tx1"/>
              </a:solidFill>
              <a:latin typeface="Century Gothic" panose="020B0502020202020204" pitchFamily="34" charset="0"/>
            </a:endParaRPr>
          </a:p>
        </p:txBody>
      </p:sp>
      <p:sp>
        <p:nvSpPr>
          <p:cNvPr id="16" name="Rounded Rectangle 15"/>
          <p:cNvSpPr/>
          <p:nvPr/>
        </p:nvSpPr>
        <p:spPr>
          <a:xfrm>
            <a:off x="582083" y="4210051"/>
            <a:ext cx="2266950" cy="13335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b="1" dirty="0" smtClean="0">
                <a:solidFill>
                  <a:schemeClr val="tx1"/>
                </a:solidFill>
                <a:latin typeface="Century Gothic" panose="020B0502020202020204" pitchFamily="34" charset="0"/>
              </a:rPr>
              <a:t>Simple past</a:t>
            </a:r>
            <a:endParaRPr lang="ar-BH" sz="2800" b="1" dirty="0">
              <a:solidFill>
                <a:schemeClr val="tx1"/>
              </a:solidFill>
              <a:latin typeface="Century Gothic" panose="020B0502020202020204" pitchFamily="34" charset="0"/>
            </a:endParaRPr>
          </a:p>
        </p:txBody>
      </p:sp>
      <p:cxnSp>
        <p:nvCxnSpPr>
          <p:cNvPr id="18" name="Straight Arrow Connector 17"/>
          <p:cNvCxnSpPr>
            <a:stCxn id="15" idx="4"/>
            <a:endCxn id="16" idx="0"/>
          </p:cNvCxnSpPr>
          <p:nvPr/>
        </p:nvCxnSpPr>
        <p:spPr>
          <a:xfrm>
            <a:off x="1715558" y="2884488"/>
            <a:ext cx="0" cy="13255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2573655" y="413317"/>
            <a:ext cx="7978140" cy="614589"/>
          </a:xfrm>
          <a:prstGeom prst="rect">
            <a:avLst/>
          </a:prstGeom>
          <a:solidFill>
            <a:schemeClr val="accent5">
              <a:lumMod val="20000"/>
              <a:lumOff val="80000"/>
            </a:schemeClr>
          </a:solidFill>
          <a:ln>
            <a:solidFill>
              <a:schemeClr val="accent4">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latin typeface="Century Gothic" panose="020B0502020202020204" pitchFamily="34" charset="0"/>
              </a:rPr>
              <a:t/>
            </a:r>
            <a:br>
              <a:rPr lang="en-US" sz="3200" b="1" dirty="0" smtClean="0">
                <a:latin typeface="Century Gothic" panose="020B0502020202020204" pitchFamily="34" charset="0"/>
              </a:rPr>
            </a:br>
            <a:r>
              <a:rPr lang="en-US" sz="3200" b="1" dirty="0">
                <a:solidFill>
                  <a:srgbClr val="C00000"/>
                </a:solidFill>
                <a:latin typeface="Century Gothic" panose="020B0502020202020204" pitchFamily="34" charset="0"/>
              </a:rPr>
              <a:t>summary of Reported speech rules</a:t>
            </a:r>
            <a:br>
              <a:rPr lang="en-US" sz="3200" b="1" dirty="0">
                <a:solidFill>
                  <a:srgbClr val="C00000"/>
                </a:solidFill>
                <a:latin typeface="Century Gothic" panose="020B0502020202020204" pitchFamily="34" charset="0"/>
              </a:rPr>
            </a:br>
            <a:endParaRPr lang="en-US" sz="3200" b="1" dirty="0">
              <a:solidFill>
                <a:srgbClr val="C00000"/>
              </a:solidFill>
              <a:latin typeface="Century Gothic" panose="020B0502020202020204" pitchFamily="34" charset="0"/>
            </a:endParaRPr>
          </a:p>
        </p:txBody>
      </p:sp>
    </p:spTree>
    <p:extLst>
      <p:ext uri="{BB962C8B-B14F-4D97-AF65-F5344CB8AC3E}">
        <p14:creationId xmlns:p14="http://schemas.microsoft.com/office/powerpoint/2010/main" val="35208888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arn(inVertical)">
                                      <p:cBhvr>
                                        <p:cTn id="10" dur="500"/>
                                        <p:tgtEl>
                                          <p:spTgt spid="16"/>
                                        </p:tgtEl>
                                      </p:cBhvr>
                                    </p:animEffect>
                                  </p:childTnLst>
                                </p:cTn>
                              </p:par>
                              <p:par>
                                <p:cTn id="11" presetID="16" presetClass="entr" presetSubtype="21"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arn(inVertical)">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par>
                                <p:cTn id="19" presetID="16" presetClass="entr" presetSubtype="21"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Vertical)">
                                      <p:cBhvr>
                                        <p:cTn id="21" dur="500"/>
                                        <p:tgtEl>
                                          <p:spTgt spid="10"/>
                                        </p:tgtEl>
                                      </p:cBhvr>
                                    </p:animEffect>
                                  </p:childTnLst>
                                </p:cTn>
                              </p:par>
                              <p:par>
                                <p:cTn id="22" presetID="16" presetClass="entr" presetSubtype="21"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arn(inVertical)">
                                      <p:cBhvr>
                                        <p:cTn id="30" dur="500"/>
                                        <p:tgtEl>
                                          <p:spTgt spid="5"/>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arn(inVertical)">
                                      <p:cBhvr>
                                        <p:cTn id="33" dur="500"/>
                                        <p:tgtEl>
                                          <p:spTgt spid="4"/>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arn(inVertical)">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6939" y="351412"/>
            <a:ext cx="7709962" cy="614589"/>
          </a:xfrm>
          <a:solidFill>
            <a:schemeClr val="accent5">
              <a:lumMod val="20000"/>
              <a:lumOff val="80000"/>
            </a:schemeClr>
          </a:solidFill>
          <a:ln>
            <a:solidFill>
              <a:schemeClr val="accent4">
                <a:lumMod val="50000"/>
              </a:schemeClr>
            </a:solidFill>
          </a:ln>
        </p:spPr>
        <p:txBody>
          <a:bodyPr>
            <a:noAutofit/>
          </a:bodyPr>
          <a:lstStyle/>
          <a:p>
            <a:r>
              <a:rPr lang="en-US" sz="3200" b="1" dirty="0" smtClean="0">
                <a:solidFill>
                  <a:srgbClr val="C00000"/>
                </a:solidFill>
                <a:latin typeface="Century Gothic" panose="020B0502020202020204" pitchFamily="34" charset="0"/>
              </a:rPr>
              <a:t>Converting direct to reported speech.</a:t>
            </a:r>
            <a:endParaRPr lang="en-US" sz="3200" dirty="0">
              <a:solidFill>
                <a:srgbClr val="C00000"/>
              </a:solidFill>
              <a:latin typeface="Century Gothic" panose="020B0502020202020204" pitchFamily="34" charset="0"/>
            </a:endParaRPr>
          </a:p>
        </p:txBody>
      </p:sp>
      <p:cxnSp>
        <p:nvCxnSpPr>
          <p:cNvPr id="6" name="Straight Connector 5"/>
          <p:cNvCxnSpPr/>
          <p:nvPr/>
        </p:nvCxnSpPr>
        <p:spPr>
          <a:xfrm>
            <a:off x="152185" y="6496277"/>
            <a:ext cx="1153947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5"/>
          <p:cNvSpPr txBox="1"/>
          <p:nvPr/>
        </p:nvSpPr>
        <p:spPr>
          <a:xfrm>
            <a:off x="275771" y="6557948"/>
            <a:ext cx="2962521"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t>Ministry of Education-2020</a:t>
            </a:r>
            <a:endParaRPr lang="en-US" sz="1400" b="1" dirty="0"/>
          </a:p>
        </p:txBody>
      </p:sp>
      <p:graphicFrame>
        <p:nvGraphicFramePr>
          <p:cNvPr id="17" name="Table 16"/>
          <p:cNvGraphicFramePr>
            <a:graphicFrameLocks noGrp="1"/>
          </p:cNvGraphicFramePr>
          <p:nvPr>
            <p:extLst>
              <p:ext uri="{D42A27DB-BD31-4B8C-83A1-F6EECF244321}">
                <p14:modId xmlns:p14="http://schemas.microsoft.com/office/powerpoint/2010/main" val="2715514652"/>
              </p:ext>
            </p:extLst>
          </p:nvPr>
        </p:nvGraphicFramePr>
        <p:xfrm>
          <a:off x="4548577" y="1094664"/>
          <a:ext cx="5935979" cy="4981702"/>
        </p:xfrm>
        <a:graphic>
          <a:graphicData uri="http://schemas.openxmlformats.org/drawingml/2006/table">
            <a:tbl>
              <a:tblPr firstRow="1" firstCol="1" bandRow="1"/>
              <a:tblGrid>
                <a:gridCol w="1441269"/>
                <a:gridCol w="1434308"/>
                <a:gridCol w="3060402"/>
              </a:tblGrid>
              <a:tr h="0">
                <a:tc>
                  <a:txBody>
                    <a:bodyPr/>
                    <a:lstStyle/>
                    <a:p>
                      <a:pPr marL="0" marR="0">
                        <a:lnSpc>
                          <a:spcPct val="107000"/>
                        </a:lnSpc>
                        <a:spcBef>
                          <a:spcPts val="0"/>
                        </a:spcBef>
                        <a:spcAft>
                          <a:spcPts val="0"/>
                        </a:spcAft>
                      </a:pPr>
                      <a:r>
                        <a:rPr lang="en-US" sz="1800" dirty="0">
                          <a:solidFill>
                            <a:srgbClr val="000000"/>
                          </a:solidFill>
                          <a:effectLst/>
                          <a:latin typeface="Helvetica" panose="020B0604020202020204" pitchFamily="34" charset="0"/>
                          <a:ea typeface="Times New Roman" panose="02020603050405020304" pitchFamily="18" charset="0"/>
                          <a:cs typeface="+mn-cs"/>
                        </a:rPr>
                        <a:t> </a:t>
                      </a:r>
                      <a:endParaRPr lang="en-US" sz="1600" dirty="0">
                        <a:effectLst/>
                        <a:latin typeface="Calibri" panose="020F0502020204030204" pitchFamily="34" charset="0"/>
                        <a:ea typeface="Calibri" panose="020F0502020204030204" pitchFamily="34" charset="0"/>
                        <a:cs typeface="+mn-cs"/>
                      </a:endParaRPr>
                    </a:p>
                  </a:txBody>
                  <a:tcPr marL="47625" marR="47625" marT="47625" marB="47625" anchor="ctr">
                    <a:lnL w="12700" cap="flat" cmpd="sng" algn="ctr">
                      <a:solidFill>
                        <a:srgbClr val="111111"/>
                      </a:solidFill>
                      <a:prstDash val="solid"/>
                      <a:round/>
                      <a:headEnd type="none" w="med" len="med"/>
                      <a:tailEnd type="none" w="med" len="med"/>
                    </a:lnL>
                    <a:lnR>
                      <a:noFill/>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a:solidFill>
                            <a:srgbClr val="000000"/>
                          </a:solidFill>
                          <a:effectLst/>
                          <a:latin typeface="Helvetica" panose="020B0604020202020204" pitchFamily="34" charset="0"/>
                          <a:ea typeface="Times New Roman" panose="02020603050405020304" pitchFamily="18" charset="0"/>
                          <a:cs typeface="+mn-cs"/>
                        </a:rPr>
                        <a:t> Direct speech</a:t>
                      </a:r>
                      <a:endParaRPr lang="en-US" sz="1600" b="1" dirty="0">
                        <a:effectLst/>
                        <a:latin typeface="Calibri" panose="020F0502020204030204" pitchFamily="34" charset="0"/>
                        <a:ea typeface="Calibri" panose="020F0502020204030204" pitchFamily="34" charset="0"/>
                        <a:cs typeface="+mn-cs"/>
                      </a:endParaRPr>
                    </a:p>
                  </a:txBody>
                  <a:tcPr marL="47625" marR="47625" marT="47625" marB="47625">
                    <a:lnL>
                      <a:noFill/>
                    </a:lnL>
                    <a:lnR>
                      <a:noFill/>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1800" b="1" dirty="0">
                          <a:solidFill>
                            <a:srgbClr val="000000"/>
                          </a:solidFill>
                          <a:effectLst/>
                          <a:latin typeface="Helvetica" panose="020B0604020202020204" pitchFamily="34" charset="0"/>
                          <a:ea typeface="Times New Roman" panose="02020603050405020304" pitchFamily="18" charset="0"/>
                          <a:cs typeface="+mn-cs"/>
                        </a:rPr>
                        <a:t> Reported </a:t>
                      </a:r>
                      <a:r>
                        <a:rPr lang="en-US" sz="1800" b="1" dirty="0" smtClean="0">
                          <a:solidFill>
                            <a:srgbClr val="000000"/>
                          </a:solidFill>
                          <a:effectLst/>
                          <a:latin typeface="Helvetica" panose="020B0604020202020204" pitchFamily="34" charset="0"/>
                          <a:ea typeface="Times New Roman" panose="02020603050405020304" pitchFamily="18" charset="0"/>
                          <a:cs typeface="+mn-cs"/>
                        </a:rPr>
                        <a:t>speech</a:t>
                      </a:r>
                      <a:br>
                        <a:rPr lang="en-US" sz="1800" b="1" dirty="0" smtClean="0">
                          <a:solidFill>
                            <a:srgbClr val="000000"/>
                          </a:solidFill>
                          <a:effectLst/>
                          <a:latin typeface="Helvetica" panose="020B0604020202020204" pitchFamily="34" charset="0"/>
                          <a:ea typeface="Times New Roman" panose="02020603050405020304" pitchFamily="18" charset="0"/>
                          <a:cs typeface="+mn-cs"/>
                        </a:rPr>
                      </a:br>
                      <a:r>
                        <a:rPr lang="en-US" sz="1800" b="1" dirty="0" smtClean="0">
                          <a:solidFill>
                            <a:srgbClr val="000000"/>
                          </a:solidFill>
                          <a:effectLst/>
                          <a:latin typeface="Helvetica" panose="020B0604020202020204" pitchFamily="34" charset="0"/>
                          <a:ea typeface="Times New Roman" panose="02020603050405020304" pitchFamily="18" charset="0"/>
                          <a:cs typeface="+mn-cs"/>
                        </a:rPr>
                        <a:t> </a:t>
                      </a:r>
                      <a:r>
                        <a:rPr lang="en-US" sz="1800" b="1" dirty="0">
                          <a:solidFill>
                            <a:srgbClr val="000000"/>
                          </a:solidFill>
                          <a:effectLst/>
                          <a:latin typeface="Helvetica" panose="020B0604020202020204" pitchFamily="34" charset="0"/>
                          <a:ea typeface="Times New Roman" panose="02020603050405020304" pitchFamily="18" charset="0"/>
                          <a:cs typeface="+mn-cs"/>
                        </a:rPr>
                        <a:t>Indirect speech</a:t>
                      </a:r>
                      <a:endParaRPr lang="en-US" sz="1600" b="1" dirty="0">
                        <a:effectLst/>
                        <a:latin typeface="Calibri" panose="020F0502020204030204" pitchFamily="34" charset="0"/>
                        <a:ea typeface="Calibri" panose="020F0502020204030204" pitchFamily="34" charset="0"/>
                        <a:cs typeface="+mn-cs"/>
                      </a:endParaRPr>
                    </a:p>
                  </a:txBody>
                  <a:tcPr marL="47625" marR="47625" marT="47625" marB="47625">
                    <a:lnL>
                      <a:noFill/>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solidFill>
                      <a:schemeClr val="accent6">
                        <a:lumMod val="20000"/>
                        <a:lumOff val="80000"/>
                      </a:schemeClr>
                    </a:solidFill>
                  </a:tcPr>
                </a:tc>
              </a:tr>
              <a:tr h="0">
                <a:tc>
                  <a:txBody>
                    <a:bodyPr/>
                    <a:lstStyle/>
                    <a:p>
                      <a:pPr marL="0" marR="0" algn="ctr">
                        <a:lnSpc>
                          <a:spcPct val="107000"/>
                        </a:lnSpc>
                        <a:spcBef>
                          <a:spcPts val="0"/>
                        </a:spcBef>
                        <a:spcAft>
                          <a:spcPts val="0"/>
                        </a:spcAft>
                      </a:pPr>
                      <a:r>
                        <a:rPr lang="en-US" sz="1800" b="1" dirty="0">
                          <a:solidFill>
                            <a:srgbClr val="000000"/>
                          </a:solidFill>
                          <a:effectLst/>
                          <a:latin typeface="Helvetica" panose="020B0604020202020204" pitchFamily="34" charset="0"/>
                          <a:ea typeface="Times New Roman" panose="02020603050405020304" pitchFamily="18" charset="0"/>
                          <a:cs typeface="+mn-cs"/>
                        </a:rPr>
                        <a:t>Change of pronouns</a:t>
                      </a:r>
                      <a:endParaRPr lang="en-US" sz="1600" dirty="0">
                        <a:effectLst/>
                        <a:latin typeface="Calibri" panose="020F0502020204030204" pitchFamily="34" charset="0"/>
                        <a:ea typeface="Calibri" panose="020F0502020204030204" pitchFamily="34" charset="0"/>
                        <a:cs typeface="+mn-cs"/>
                      </a:endParaRPr>
                    </a:p>
                  </a:txBody>
                  <a:tcPr marL="47625" marR="47625" marT="47625" marB="47625" anchor="ctr">
                    <a:lnL w="12700" cap="flat" cmpd="sng" algn="ctr">
                      <a:solidFill>
                        <a:srgbClr val="111111"/>
                      </a:solidFill>
                      <a:prstDash val="solid"/>
                      <a:round/>
                      <a:headEnd type="none" w="med" len="med"/>
                      <a:tailEnd type="none" w="med" len="med"/>
                    </a:lnL>
                    <a:lnR>
                      <a:noFill/>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marL="0" marR="0">
                        <a:lnSpc>
                          <a:spcPct val="107000"/>
                        </a:lnSpc>
                        <a:spcBef>
                          <a:spcPts val="0"/>
                        </a:spcBef>
                        <a:spcAft>
                          <a:spcPts val="1350"/>
                        </a:spcAft>
                      </a:pPr>
                      <a:r>
                        <a:rPr lang="en-US" sz="1800" dirty="0">
                          <a:solidFill>
                            <a:srgbClr val="000000"/>
                          </a:solidFill>
                          <a:effectLst/>
                          <a:latin typeface="Helvetica" panose="020B0604020202020204" pitchFamily="34" charset="0"/>
                          <a:ea typeface="Times New Roman" panose="02020603050405020304" pitchFamily="18" charset="0"/>
                          <a:cs typeface="+mn-cs"/>
                        </a:rPr>
                        <a:t> I</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We</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my</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your</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our</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me</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us</a:t>
                      </a:r>
                      <a:endParaRPr lang="en-US" sz="1600" dirty="0">
                        <a:effectLst/>
                        <a:latin typeface="Calibri" panose="020F0502020204030204" pitchFamily="34" charset="0"/>
                        <a:ea typeface="Calibri" panose="020F0502020204030204" pitchFamily="34" charset="0"/>
                        <a:cs typeface="+mn-cs"/>
                      </a:endParaRPr>
                    </a:p>
                  </a:txBody>
                  <a:tcPr marL="47625" marR="47625" marT="47625" marB="47625">
                    <a:lnL>
                      <a:noFill/>
                    </a:lnL>
                    <a:lnR>
                      <a:noFill/>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1350"/>
                        </a:spcAft>
                      </a:pP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he/she</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they</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his/her</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my</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their</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him/her</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them</a:t>
                      </a:r>
                      <a:endParaRPr lang="en-US" sz="1600" dirty="0">
                        <a:effectLst/>
                        <a:latin typeface="Calibri" panose="020F0502020204030204" pitchFamily="34" charset="0"/>
                        <a:ea typeface="Calibri" panose="020F0502020204030204" pitchFamily="34" charset="0"/>
                        <a:cs typeface="+mn-cs"/>
                      </a:endParaRPr>
                    </a:p>
                  </a:txBody>
                  <a:tcPr marL="47625" marR="47625" marT="47625" marB="47625">
                    <a:lnL>
                      <a:noFill/>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solidFill>
                      <a:schemeClr val="accent6">
                        <a:lumMod val="20000"/>
                        <a:lumOff val="80000"/>
                      </a:schemeClr>
                    </a:solidFill>
                  </a:tcPr>
                </a:tc>
              </a:tr>
              <a:tr h="0">
                <a:tc>
                  <a:txBody>
                    <a:bodyPr/>
                    <a:lstStyle/>
                    <a:p>
                      <a:pPr marL="0" marR="0" algn="ctr">
                        <a:lnSpc>
                          <a:spcPct val="107000"/>
                        </a:lnSpc>
                        <a:spcBef>
                          <a:spcPts val="0"/>
                        </a:spcBef>
                        <a:spcAft>
                          <a:spcPts val="0"/>
                        </a:spcAft>
                      </a:pPr>
                      <a:r>
                        <a:rPr lang="en-US" sz="1800" b="1" dirty="0">
                          <a:solidFill>
                            <a:srgbClr val="000000"/>
                          </a:solidFill>
                          <a:effectLst/>
                          <a:latin typeface="Helvetica" panose="020B0604020202020204" pitchFamily="34" charset="0"/>
                          <a:ea typeface="Times New Roman" panose="02020603050405020304" pitchFamily="18" charset="0"/>
                          <a:cs typeface="+mn-cs"/>
                        </a:rPr>
                        <a:t>Change of place and time words</a:t>
                      </a:r>
                      <a:endParaRPr lang="en-US" sz="1600" dirty="0">
                        <a:effectLst/>
                        <a:latin typeface="Calibri" panose="020F0502020204030204" pitchFamily="34" charset="0"/>
                        <a:ea typeface="Calibri" panose="020F0502020204030204" pitchFamily="34" charset="0"/>
                        <a:cs typeface="+mn-cs"/>
                      </a:endParaRPr>
                    </a:p>
                  </a:txBody>
                  <a:tcPr marL="47625" marR="47625" marT="47625" marB="47625" anchor="ctr">
                    <a:lnL w="12700" cap="flat" cmpd="sng" algn="ctr">
                      <a:solidFill>
                        <a:srgbClr val="111111"/>
                      </a:solidFill>
                      <a:prstDash val="solid"/>
                      <a:round/>
                      <a:headEnd type="none" w="med" len="med"/>
                      <a:tailEnd type="none" w="med" len="med"/>
                    </a:lnL>
                    <a:lnR>
                      <a:noFill/>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rgbClr val="000000"/>
                          </a:solidFill>
                          <a:effectLst/>
                          <a:latin typeface="Helvetica" panose="020B0604020202020204" pitchFamily="34" charset="0"/>
                          <a:ea typeface="Times New Roman" panose="02020603050405020304" pitchFamily="18" charset="0"/>
                          <a:cs typeface="+mn-cs"/>
                        </a:rPr>
                        <a:t> here</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today</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this morning</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yesterday</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tomorrow</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next week</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next month</a:t>
                      </a:r>
                      <a:endParaRPr lang="en-US" sz="1600" dirty="0">
                        <a:effectLst/>
                        <a:latin typeface="Calibri" panose="020F0502020204030204" pitchFamily="34" charset="0"/>
                        <a:ea typeface="Calibri" panose="020F0502020204030204" pitchFamily="34" charset="0"/>
                        <a:cs typeface="+mn-cs"/>
                      </a:endParaRPr>
                    </a:p>
                  </a:txBody>
                  <a:tcPr marL="47625" marR="47625" marT="47625" marB="47625">
                    <a:lnL>
                      <a:noFill/>
                    </a:lnL>
                    <a:lnR>
                      <a:noFill/>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there</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that day</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that morning</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the day before</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the next day</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the following week</a:t>
                      </a:r>
                      <a:br>
                        <a:rPr lang="en-US" sz="1800" dirty="0">
                          <a:solidFill>
                            <a:srgbClr val="000000"/>
                          </a:solidFill>
                          <a:effectLst/>
                          <a:latin typeface="Helvetica" panose="020B0604020202020204" pitchFamily="34" charset="0"/>
                          <a:ea typeface="Times New Roman" panose="02020603050405020304" pitchFamily="18" charset="0"/>
                          <a:cs typeface="+mn-cs"/>
                        </a:rPr>
                      </a:br>
                      <a:r>
                        <a:rPr lang="en-US" sz="1800" dirty="0">
                          <a:solidFill>
                            <a:srgbClr val="000000"/>
                          </a:solidFill>
                          <a:effectLst/>
                          <a:latin typeface="Helvetica" panose="020B0604020202020204" pitchFamily="34" charset="0"/>
                          <a:ea typeface="Times New Roman" panose="02020603050405020304" pitchFamily="18" charset="0"/>
                          <a:cs typeface="+mn-cs"/>
                        </a:rPr>
                        <a:t> </a:t>
                      </a:r>
                      <a:r>
                        <a:rPr lang="en-US" sz="1800" dirty="0">
                          <a:solidFill>
                            <a:srgbClr val="000000"/>
                          </a:solidFill>
                          <a:effectLst/>
                          <a:latin typeface="Cambria Math" panose="02040503050406030204" pitchFamily="18" charset="0"/>
                          <a:ea typeface="Times New Roman" panose="02020603050405020304" pitchFamily="18" charset="0"/>
                          <a:cs typeface="+mn-cs"/>
                        </a:rPr>
                        <a:t>⇒</a:t>
                      </a:r>
                      <a:r>
                        <a:rPr lang="en-US" sz="1800" dirty="0">
                          <a:solidFill>
                            <a:srgbClr val="000000"/>
                          </a:solidFill>
                          <a:effectLst/>
                          <a:latin typeface="Helvetica" panose="020B0604020202020204" pitchFamily="34" charset="0"/>
                          <a:ea typeface="Times New Roman" panose="02020603050405020304" pitchFamily="18" charset="0"/>
                          <a:cs typeface="+mn-cs"/>
                        </a:rPr>
                        <a:t>  the following month</a:t>
                      </a:r>
                      <a:endParaRPr lang="en-US" sz="1600" dirty="0">
                        <a:effectLst/>
                        <a:latin typeface="Calibri" panose="020F0502020204030204" pitchFamily="34" charset="0"/>
                        <a:ea typeface="Calibri" panose="020F0502020204030204" pitchFamily="34" charset="0"/>
                        <a:cs typeface="+mn-cs"/>
                      </a:endParaRPr>
                    </a:p>
                  </a:txBody>
                  <a:tcPr marL="47625" marR="47625" marT="47625" marB="47625">
                    <a:lnL>
                      <a:noFill/>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solidFill>
                      <a:schemeClr val="accent6">
                        <a:lumMod val="20000"/>
                        <a:lumOff val="80000"/>
                      </a:schemeClr>
                    </a:solidFill>
                  </a:tcPr>
                </a:tc>
              </a:tr>
            </a:tbl>
          </a:graphicData>
        </a:graphic>
      </p:graphicFrame>
      <p:sp>
        <p:nvSpPr>
          <p:cNvPr id="3" name="Oval Callout 2"/>
          <p:cNvSpPr/>
          <p:nvPr/>
        </p:nvSpPr>
        <p:spPr>
          <a:xfrm>
            <a:off x="152185" y="1360139"/>
            <a:ext cx="3489648" cy="4189323"/>
          </a:xfrm>
          <a:prstGeom prst="wedgeEllipseCallout">
            <a:avLst>
              <a:gd name="adj1" fmla="val 74203"/>
              <a:gd name="adj2" fmla="val 862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defRPr/>
            </a:pPr>
            <a:r>
              <a:rPr lang="en-US" sz="2000" b="1" dirty="0" smtClean="0">
                <a:solidFill>
                  <a:srgbClr val="FF0000"/>
                </a:solidFill>
                <a:latin typeface="Century Gothic" panose="020B0502020202020204" pitchFamily="34" charset="0"/>
                <a:ea typeface="Times New Roman" panose="02020603050405020304" pitchFamily="18" charset="0"/>
                <a:cs typeface="Arial" panose="020B0604020202020204" pitchFamily="34" charset="0"/>
              </a:rPr>
              <a:t>Remember:</a:t>
            </a:r>
            <a:r>
              <a:rPr lang="en-US" sz="2000" b="1" dirty="0" smtClean="0">
                <a:solidFill>
                  <a:srgbClr val="000000"/>
                </a:solidFill>
                <a:latin typeface="Century Gothic" panose="020B0502020202020204" pitchFamily="34" charset="0"/>
                <a:ea typeface="Times New Roman" panose="02020603050405020304" pitchFamily="18" charset="0"/>
                <a:cs typeface="Arial" panose="020B0604020202020204" pitchFamily="34" charset="0"/>
              </a:rPr>
              <a:t> </a:t>
            </a:r>
            <a:br>
              <a:rPr lang="en-US" sz="2000" b="1" dirty="0" smtClean="0">
                <a:solidFill>
                  <a:srgbClr val="000000"/>
                </a:solidFill>
                <a:latin typeface="Century Gothic" panose="020B0502020202020204" pitchFamily="34" charset="0"/>
                <a:ea typeface="Times New Roman" panose="02020603050405020304" pitchFamily="18" charset="0"/>
                <a:cs typeface="Arial" panose="020B0604020202020204" pitchFamily="34" charset="0"/>
              </a:rPr>
            </a:br>
            <a:r>
              <a:rPr lang="en-US" sz="2000" b="1" dirty="0" smtClean="0">
                <a:solidFill>
                  <a:srgbClr val="7030A0"/>
                </a:solidFill>
                <a:latin typeface="Century Gothic" panose="020B0502020202020204" pitchFamily="34" charset="0"/>
                <a:ea typeface="Times New Roman" panose="02020603050405020304" pitchFamily="18" charset="0"/>
                <a:cs typeface="Arial" panose="020B0604020202020204" pitchFamily="34" charset="0"/>
              </a:rPr>
              <a:t>when changing direct to reported speech there will be </a:t>
            </a:r>
            <a:r>
              <a:rPr lang="en-US" sz="2000" b="1" dirty="0">
                <a:solidFill>
                  <a:srgbClr val="7030A0"/>
                </a:solidFill>
                <a:latin typeface="Century Gothic" panose="020B0502020202020204" pitchFamily="34" charset="0"/>
                <a:ea typeface="Times New Roman" panose="02020603050405020304" pitchFamily="18" charset="0"/>
                <a:cs typeface="Arial" panose="020B0604020202020204" pitchFamily="34" charset="0"/>
              </a:rPr>
              <a:t>changes </a:t>
            </a:r>
            <a:r>
              <a:rPr lang="en-US" sz="2000" b="1" dirty="0" smtClean="0">
                <a:solidFill>
                  <a:srgbClr val="7030A0"/>
                </a:solidFill>
                <a:latin typeface="Century Gothic" panose="020B0502020202020204" pitchFamily="34" charset="0"/>
                <a:ea typeface="Times New Roman" panose="02020603050405020304" pitchFamily="18" charset="0"/>
                <a:cs typeface="Arial" panose="020B0604020202020204" pitchFamily="34" charset="0"/>
              </a:rPr>
              <a:t>in the </a:t>
            </a:r>
            <a:r>
              <a:rPr lang="en-US" sz="2000" b="1" dirty="0" smtClean="0">
                <a:solidFill>
                  <a:srgbClr val="C00000"/>
                </a:solidFill>
                <a:latin typeface="Century Gothic" panose="020B0502020202020204" pitchFamily="34" charset="0"/>
                <a:ea typeface="Times New Roman" panose="02020603050405020304" pitchFamily="18" charset="0"/>
                <a:cs typeface="Arial" panose="020B0604020202020204" pitchFamily="34" charset="0"/>
              </a:rPr>
              <a:t>tenses, pronouns, place </a:t>
            </a:r>
            <a:r>
              <a:rPr lang="en-US" sz="2000" b="1" dirty="0">
                <a:solidFill>
                  <a:srgbClr val="C00000"/>
                </a:solidFill>
                <a:latin typeface="Century Gothic" panose="020B0502020202020204" pitchFamily="34" charset="0"/>
                <a:ea typeface="Times New Roman" panose="02020603050405020304" pitchFamily="18" charset="0"/>
                <a:cs typeface="Arial" panose="020B0604020202020204" pitchFamily="34" charset="0"/>
              </a:rPr>
              <a:t>and time words</a:t>
            </a:r>
            <a:r>
              <a:rPr lang="en-US" sz="20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as shown in the </a:t>
            </a:r>
            <a:r>
              <a:rPr lang="en-US" sz="2000" b="1" dirty="0" smtClean="0">
                <a:solidFill>
                  <a:srgbClr val="000000"/>
                </a:solidFill>
                <a:latin typeface="Century Gothic" panose="020B0502020202020204" pitchFamily="34" charset="0"/>
                <a:ea typeface="Times New Roman" panose="02020603050405020304" pitchFamily="18" charset="0"/>
                <a:cs typeface="Arial" panose="020B0604020202020204" pitchFamily="34" charset="0"/>
              </a:rPr>
              <a:t>table.</a:t>
            </a:r>
            <a:endParaRPr lang="en-US" sz="20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800129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7459" y="289742"/>
            <a:ext cx="10327038" cy="614589"/>
          </a:xfrm>
          <a:solidFill>
            <a:schemeClr val="accent5">
              <a:lumMod val="20000"/>
              <a:lumOff val="80000"/>
            </a:schemeClr>
          </a:solidFill>
          <a:ln>
            <a:solidFill>
              <a:schemeClr val="accent4">
                <a:lumMod val="50000"/>
              </a:schemeClr>
            </a:solidFill>
          </a:ln>
        </p:spPr>
        <p:txBody>
          <a:bodyPr>
            <a:noAutofit/>
          </a:bodyPr>
          <a:lstStyle/>
          <a:p>
            <a:r>
              <a:rPr lang="en-US" sz="3200" b="1" dirty="0" smtClean="0">
                <a:solidFill>
                  <a:srgbClr val="C00000"/>
                </a:solidFill>
                <a:latin typeface="Century Gothic" panose="020B0502020202020204" pitchFamily="34" charset="0"/>
              </a:rPr>
              <a:t>Converting  imperative to reported speech </a:t>
            </a:r>
            <a:endParaRPr lang="en-US" sz="3200" dirty="0">
              <a:solidFill>
                <a:srgbClr val="C00000"/>
              </a:solidFill>
              <a:latin typeface="Century Gothic" panose="020B0502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86586949"/>
              </p:ext>
            </p:extLst>
          </p:nvPr>
        </p:nvGraphicFramePr>
        <p:xfrm>
          <a:off x="152185" y="1122430"/>
          <a:ext cx="5769735" cy="2036964"/>
        </p:xfrm>
        <a:graphic>
          <a:graphicData uri="http://schemas.openxmlformats.org/drawingml/2006/table">
            <a:tbl>
              <a:tblPr>
                <a:tableStyleId>{BDBED569-4797-4DF1-A0F4-6AAB3CD982D8}</a:tableStyleId>
              </a:tblPr>
              <a:tblGrid>
                <a:gridCol w="1389177"/>
                <a:gridCol w="1885017"/>
                <a:gridCol w="2495541"/>
              </a:tblGrid>
              <a:tr h="687320">
                <a:tc>
                  <a:txBody>
                    <a:bodyPr/>
                    <a:lstStyle/>
                    <a:p>
                      <a:pPr algn="ctr"/>
                      <a:r>
                        <a:rPr lang="en-US" sz="1800" b="1" dirty="0" smtClean="0">
                          <a:effectLst/>
                          <a:latin typeface="Century Gothic" panose="020B0502020202020204" pitchFamily="34" charset="0"/>
                        </a:rPr>
                        <a:t> type of speech</a:t>
                      </a:r>
                      <a:endParaRPr lang="en-US" sz="1800" b="1" dirty="0">
                        <a:solidFill>
                          <a:srgbClr val="000000"/>
                        </a:solidFill>
                        <a:effectLst/>
                        <a:latin typeface="Century Gothic" panose="020B0502020202020204" pitchFamily="34" charset="0"/>
                      </a:endParaRPr>
                    </a:p>
                  </a:txBody>
                  <a:tcPr marL="40231" marR="40231" marT="40231" marB="40231" anchor="ctr">
                    <a:solidFill>
                      <a:schemeClr val="accent1">
                        <a:lumMod val="20000"/>
                        <a:lumOff val="80000"/>
                      </a:schemeClr>
                    </a:solidFill>
                  </a:tcPr>
                </a:tc>
                <a:tc>
                  <a:txBody>
                    <a:bodyPr/>
                    <a:lstStyle/>
                    <a:p>
                      <a:pPr algn="ctr"/>
                      <a:r>
                        <a:rPr lang="en-US" sz="2000" b="1" dirty="0" smtClean="0">
                          <a:solidFill>
                            <a:srgbClr val="C00000"/>
                          </a:solidFill>
                          <a:effectLst/>
                          <a:latin typeface="Century Gothic" panose="020B0502020202020204" pitchFamily="34" charset="0"/>
                        </a:rPr>
                        <a:t>Question </a:t>
                      </a:r>
                      <a:endParaRPr lang="en-US" sz="2000" b="1" dirty="0">
                        <a:solidFill>
                          <a:srgbClr val="C00000"/>
                        </a:solidFill>
                        <a:effectLst/>
                        <a:latin typeface="Century Gothic" panose="020B0502020202020204" pitchFamily="34" charset="0"/>
                      </a:endParaRPr>
                    </a:p>
                  </a:txBody>
                  <a:tcPr marL="40231" marR="40231" marT="40231" marB="40231" anchor="ctr">
                    <a:solidFill>
                      <a:schemeClr val="accent4">
                        <a:lumMod val="20000"/>
                        <a:lumOff val="80000"/>
                      </a:schemeClr>
                    </a:solidFill>
                  </a:tcPr>
                </a:tc>
                <a:tc>
                  <a:txBody>
                    <a:bodyPr/>
                    <a:lstStyle/>
                    <a:p>
                      <a:pPr algn="ctr"/>
                      <a:r>
                        <a:rPr lang="en-US" sz="2000" b="1" dirty="0" smtClean="0">
                          <a:solidFill>
                            <a:srgbClr val="C00000"/>
                          </a:solidFill>
                          <a:latin typeface="Century Gothic" panose="020B0502020202020204" pitchFamily="34" charset="0"/>
                        </a:rPr>
                        <a:t>Reported Speech</a:t>
                      </a:r>
                      <a:endParaRPr lang="en-US" sz="2000" b="1" dirty="0">
                        <a:solidFill>
                          <a:srgbClr val="C00000"/>
                        </a:solidFill>
                        <a:latin typeface="Century Gothic" panose="020B0502020202020204" pitchFamily="34" charset="0"/>
                      </a:endParaRPr>
                    </a:p>
                  </a:txBody>
                  <a:tcPr marL="77243" marR="77243" marT="38621" marB="38621" anchor="ctr">
                    <a:solidFill>
                      <a:schemeClr val="accent4">
                        <a:lumMod val="20000"/>
                        <a:lumOff val="80000"/>
                      </a:schemeClr>
                    </a:solidFill>
                  </a:tcPr>
                </a:tc>
              </a:tr>
              <a:tr h="273430">
                <a:tc rowSpan="2">
                  <a:txBody>
                    <a:bodyPr/>
                    <a:lstStyle/>
                    <a:p>
                      <a:pPr algn="ctr"/>
                      <a:r>
                        <a:rPr lang="en-US" sz="2000" b="1" dirty="0" smtClean="0">
                          <a:solidFill>
                            <a:srgbClr val="000000"/>
                          </a:solidFill>
                          <a:effectLst/>
                          <a:latin typeface="Century Gothic" panose="020B0502020202020204" pitchFamily="34" charset="0"/>
                        </a:rPr>
                        <a:t>Example </a:t>
                      </a:r>
                    </a:p>
                  </a:txBody>
                  <a:tcPr marL="40231" marR="40231" marT="40231" marB="40231"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effectLst/>
                        <a:latin typeface="Century Gothic" panose="020B0502020202020204" pitchFamily="34" charset="0"/>
                      </a:endParaRPr>
                    </a:p>
                  </a:txBody>
                  <a:tcPr marL="40231" marR="40231" marT="40231" marB="40231" anchor="ctr">
                    <a:lnB w="12700" cap="flat" cmpd="sng" algn="ctr">
                      <a:solidFill>
                        <a:schemeClr val="tx1"/>
                      </a:solidFill>
                      <a:prstDash val="solid"/>
                      <a:round/>
                      <a:headEnd type="none" w="med" len="med"/>
                      <a:tailEnd type="none" w="med" len="med"/>
                    </a:lnB>
                  </a:tcPr>
                </a:tc>
                <a:tc hMerge="1">
                  <a:txBody>
                    <a:bodyPr/>
                    <a:lstStyle/>
                    <a:p>
                      <a:pPr rtl="1"/>
                      <a:endParaRPr lang="ar-BH"/>
                    </a:p>
                  </a:txBody>
                  <a:tcPr/>
                </a:tc>
              </a:tr>
              <a:tr h="890198">
                <a:tc vMerge="1">
                  <a:txBody>
                    <a:bodyPr/>
                    <a:lstStyle/>
                    <a:p>
                      <a:pPr rtl="1"/>
                      <a:endParaRPr lang="ar-BH"/>
                    </a:p>
                  </a:txBody>
                  <a:tcPr/>
                </a:tc>
                <a:tc>
                  <a:txBody>
                    <a:bodyPr/>
                    <a:lstStyle/>
                    <a:p>
                      <a:pPr algn="ctr"/>
                      <a:r>
                        <a:rPr lang="en-US" sz="2000" dirty="0" smtClean="0">
                          <a:solidFill>
                            <a:srgbClr val="000000"/>
                          </a:solidFill>
                          <a:ea typeface="Times New Roman" panose="02020603050405020304" pitchFamily="18" charset="0"/>
                          <a:cs typeface="Arial" panose="020B0604020202020204" pitchFamily="34" charset="0"/>
                        </a:rPr>
                        <a:t> "Do you like your Math class?"</a:t>
                      </a:r>
                      <a:endParaRPr lang="en-US" sz="2000" dirty="0">
                        <a:solidFill>
                          <a:srgbClr val="000000"/>
                        </a:solidFill>
                        <a:effectLst/>
                        <a:latin typeface="Century Gothic" panose="020B0502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c>
                  <a:txBody>
                    <a:bodyPr/>
                    <a:lstStyle/>
                    <a:p>
                      <a:pPr algn="ctr"/>
                      <a:r>
                        <a:rPr lang="en-US" sz="2000" dirty="0" smtClean="0">
                          <a:solidFill>
                            <a:srgbClr val="000000"/>
                          </a:solidFill>
                          <a:ea typeface="Times New Roman" panose="02020603050405020304" pitchFamily="18" charset="0"/>
                          <a:cs typeface="Arial" panose="020B0604020202020204" pitchFamily="34" charset="0"/>
                        </a:rPr>
                        <a:t> She asked me if/whether I liked my Math class.</a:t>
                      </a:r>
                      <a:endParaRPr lang="en-US" sz="2000" b="0" dirty="0">
                        <a:solidFill>
                          <a:schemeClr val="tx1"/>
                        </a:solidFill>
                        <a:effectLst/>
                        <a:latin typeface="Century Gothic" panose="020B0502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r>
            </a:tbl>
          </a:graphicData>
        </a:graphic>
      </p:graphicFrame>
      <p:cxnSp>
        <p:nvCxnSpPr>
          <p:cNvPr id="6" name="Straight Connector 5"/>
          <p:cNvCxnSpPr/>
          <p:nvPr/>
        </p:nvCxnSpPr>
        <p:spPr>
          <a:xfrm>
            <a:off x="152185" y="6496277"/>
            <a:ext cx="1153947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5"/>
          <p:cNvSpPr txBox="1"/>
          <p:nvPr/>
        </p:nvSpPr>
        <p:spPr>
          <a:xfrm>
            <a:off x="275771" y="6557948"/>
            <a:ext cx="2962521"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t>Ministry of Education-2020</a:t>
            </a:r>
            <a:endParaRPr lang="en-US" sz="1400" b="1" dirty="0"/>
          </a:p>
        </p:txBody>
      </p:sp>
      <p:cxnSp>
        <p:nvCxnSpPr>
          <p:cNvPr id="11" name="Straight Arrow Connector 10"/>
          <p:cNvCxnSpPr/>
          <p:nvPr/>
        </p:nvCxnSpPr>
        <p:spPr>
          <a:xfrm>
            <a:off x="3340731" y="2697381"/>
            <a:ext cx="29350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1822994112"/>
              </p:ext>
            </p:extLst>
          </p:nvPr>
        </p:nvGraphicFramePr>
        <p:xfrm>
          <a:off x="152185" y="3734251"/>
          <a:ext cx="5769735" cy="1932300"/>
        </p:xfrm>
        <a:graphic>
          <a:graphicData uri="http://schemas.openxmlformats.org/drawingml/2006/table">
            <a:tbl>
              <a:tblPr>
                <a:tableStyleId>{BDBED569-4797-4DF1-A0F4-6AAB3CD982D8}</a:tableStyleId>
              </a:tblPr>
              <a:tblGrid>
                <a:gridCol w="1389177"/>
                <a:gridCol w="1885017"/>
                <a:gridCol w="2495541"/>
              </a:tblGrid>
              <a:tr h="687320">
                <a:tc>
                  <a:txBody>
                    <a:bodyPr/>
                    <a:lstStyle/>
                    <a:p>
                      <a:pPr algn="ctr"/>
                      <a:r>
                        <a:rPr lang="en-US" sz="1800" b="1" dirty="0" smtClean="0">
                          <a:effectLst/>
                          <a:latin typeface="Century Gothic" panose="020B0502020202020204" pitchFamily="34" charset="0"/>
                        </a:rPr>
                        <a:t> type of speech</a:t>
                      </a:r>
                      <a:endParaRPr lang="en-US" sz="1800" b="1" dirty="0">
                        <a:solidFill>
                          <a:srgbClr val="000000"/>
                        </a:solidFill>
                        <a:effectLst/>
                        <a:latin typeface="Century Gothic" panose="020B0502020202020204" pitchFamily="34" charset="0"/>
                      </a:endParaRPr>
                    </a:p>
                  </a:txBody>
                  <a:tcPr marL="40231" marR="40231" marT="40231" marB="40231" anchor="ctr">
                    <a:solidFill>
                      <a:schemeClr val="accent1">
                        <a:lumMod val="20000"/>
                        <a:lumOff val="80000"/>
                      </a:schemeClr>
                    </a:solidFill>
                  </a:tcPr>
                </a:tc>
                <a:tc>
                  <a:txBody>
                    <a:bodyPr/>
                    <a:lstStyle/>
                    <a:p>
                      <a:pPr algn="ctr"/>
                      <a:r>
                        <a:rPr lang="en-US" sz="2000" b="1" dirty="0" smtClean="0">
                          <a:solidFill>
                            <a:srgbClr val="C00000"/>
                          </a:solidFill>
                          <a:effectLst/>
                          <a:latin typeface="Century Gothic" panose="020B0502020202020204" pitchFamily="34" charset="0"/>
                        </a:rPr>
                        <a:t>Question </a:t>
                      </a:r>
                      <a:endParaRPr lang="en-US" sz="2000" b="1" dirty="0">
                        <a:solidFill>
                          <a:srgbClr val="C00000"/>
                        </a:solidFill>
                        <a:effectLst/>
                        <a:latin typeface="Century Gothic" panose="020B0502020202020204" pitchFamily="34" charset="0"/>
                      </a:endParaRPr>
                    </a:p>
                  </a:txBody>
                  <a:tcPr marL="40231" marR="40231" marT="40231" marB="40231" anchor="ctr">
                    <a:solidFill>
                      <a:schemeClr val="accent4">
                        <a:lumMod val="20000"/>
                        <a:lumOff val="80000"/>
                      </a:schemeClr>
                    </a:solidFill>
                  </a:tcPr>
                </a:tc>
                <a:tc>
                  <a:txBody>
                    <a:bodyPr/>
                    <a:lstStyle/>
                    <a:p>
                      <a:pPr algn="ctr"/>
                      <a:r>
                        <a:rPr lang="en-US" sz="2000" b="1" dirty="0" smtClean="0">
                          <a:solidFill>
                            <a:srgbClr val="C00000"/>
                          </a:solidFill>
                          <a:latin typeface="Century Gothic" panose="020B0502020202020204" pitchFamily="34" charset="0"/>
                        </a:rPr>
                        <a:t>Reported Speech</a:t>
                      </a:r>
                      <a:endParaRPr lang="en-US" sz="2000" b="1" dirty="0">
                        <a:solidFill>
                          <a:srgbClr val="C00000"/>
                        </a:solidFill>
                        <a:latin typeface="Century Gothic" panose="020B0502020202020204" pitchFamily="34" charset="0"/>
                      </a:endParaRPr>
                    </a:p>
                  </a:txBody>
                  <a:tcPr marL="77243" marR="77243" marT="38621" marB="38621" anchor="ctr">
                    <a:solidFill>
                      <a:schemeClr val="accent4">
                        <a:lumMod val="20000"/>
                        <a:lumOff val="80000"/>
                      </a:schemeClr>
                    </a:solidFill>
                  </a:tcPr>
                </a:tc>
              </a:tr>
              <a:tr h="273430">
                <a:tc rowSpan="2">
                  <a:txBody>
                    <a:bodyPr/>
                    <a:lstStyle/>
                    <a:p>
                      <a:pPr algn="ctr"/>
                      <a:r>
                        <a:rPr lang="en-US" sz="2000" b="1" dirty="0" smtClean="0">
                          <a:solidFill>
                            <a:srgbClr val="000000"/>
                          </a:solidFill>
                          <a:effectLst/>
                          <a:latin typeface="Century Gothic" panose="020B0502020202020204" pitchFamily="34" charset="0"/>
                        </a:rPr>
                        <a:t>Example </a:t>
                      </a:r>
                    </a:p>
                  </a:txBody>
                  <a:tcPr marL="40231" marR="40231" marT="40231" marB="40231"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effectLst/>
                        <a:latin typeface="Century Gothic" panose="020B0502020202020204" pitchFamily="34" charset="0"/>
                      </a:endParaRPr>
                    </a:p>
                  </a:txBody>
                  <a:tcPr marL="40231" marR="40231" marT="40231" marB="40231" anchor="ctr">
                    <a:lnB w="12700" cap="flat" cmpd="sng" algn="ctr">
                      <a:solidFill>
                        <a:schemeClr val="tx1"/>
                      </a:solidFill>
                      <a:prstDash val="solid"/>
                      <a:round/>
                      <a:headEnd type="none" w="med" len="med"/>
                      <a:tailEnd type="none" w="med" len="med"/>
                    </a:lnB>
                  </a:tcPr>
                </a:tc>
                <a:tc hMerge="1">
                  <a:txBody>
                    <a:bodyPr/>
                    <a:lstStyle/>
                    <a:p>
                      <a:pPr rtl="1"/>
                      <a:endParaRPr lang="ar-BH"/>
                    </a:p>
                  </a:txBody>
                  <a:tcPr/>
                </a:tc>
              </a:tr>
              <a:tr h="890198">
                <a:tc vMerge="1">
                  <a:txBody>
                    <a:bodyPr/>
                    <a:lstStyle/>
                    <a:p>
                      <a:pPr rtl="1"/>
                      <a:endParaRPr lang="ar-BH"/>
                    </a:p>
                  </a:txBody>
                  <a:tcPr/>
                </a:tc>
                <a:tc>
                  <a:txBody>
                    <a:bodyPr/>
                    <a:lstStyle/>
                    <a:p>
                      <a:pPr algn="ctr"/>
                      <a:r>
                        <a:rPr lang="en-US" sz="2000" dirty="0" smtClean="0">
                          <a:solidFill>
                            <a:srgbClr val="000000"/>
                          </a:solidFill>
                          <a:ea typeface="Times New Roman" panose="02020603050405020304" pitchFamily="18" charset="0"/>
                          <a:cs typeface="Arial" panose="020B0604020202020204" pitchFamily="34" charset="0"/>
                        </a:rPr>
                        <a:t>“</a:t>
                      </a:r>
                      <a:r>
                        <a:rPr lang="en-US" sz="2000" b="1" dirty="0" smtClean="0">
                          <a:solidFill>
                            <a:srgbClr val="FF0000"/>
                          </a:solidFill>
                          <a:ea typeface="Times New Roman" panose="02020603050405020304" pitchFamily="18" charset="0"/>
                          <a:cs typeface="Arial" panose="020B0604020202020204" pitchFamily="34" charset="0"/>
                        </a:rPr>
                        <a:t>Who</a:t>
                      </a:r>
                      <a:r>
                        <a:rPr lang="en-US" sz="2000" dirty="0" smtClean="0">
                          <a:solidFill>
                            <a:srgbClr val="000000"/>
                          </a:solidFill>
                          <a:ea typeface="Times New Roman" panose="02020603050405020304" pitchFamily="18" charset="0"/>
                          <a:cs typeface="Arial" panose="020B0604020202020204" pitchFamily="34" charset="0"/>
                        </a:rPr>
                        <a:t> is your friend?”</a:t>
                      </a:r>
                      <a:endParaRPr lang="en-US" sz="2000" dirty="0">
                        <a:solidFill>
                          <a:srgbClr val="000000"/>
                        </a:solidFill>
                        <a:effectLst/>
                        <a:latin typeface="Century Gothic" panose="020B0502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c>
                  <a:txBody>
                    <a:bodyPr/>
                    <a:lstStyle/>
                    <a:p>
                      <a:pPr algn="ctr"/>
                      <a:r>
                        <a:rPr lang="en-US" sz="2000" dirty="0" smtClean="0">
                          <a:solidFill>
                            <a:srgbClr val="000000"/>
                          </a:solidFill>
                          <a:ea typeface="Times New Roman" panose="02020603050405020304" pitchFamily="18" charset="0"/>
                          <a:cs typeface="Arial" panose="020B0604020202020204" pitchFamily="34" charset="0"/>
                        </a:rPr>
                        <a:t>She asked me </a:t>
                      </a:r>
                      <a:r>
                        <a:rPr lang="en-US" sz="2000" b="1" dirty="0" smtClean="0">
                          <a:solidFill>
                            <a:srgbClr val="FF0000"/>
                          </a:solidFill>
                          <a:ea typeface="Times New Roman" panose="02020603050405020304" pitchFamily="18" charset="0"/>
                          <a:cs typeface="Arial" panose="020B0604020202020204" pitchFamily="34" charset="0"/>
                        </a:rPr>
                        <a:t>who</a:t>
                      </a:r>
                      <a:r>
                        <a:rPr lang="en-US" sz="2000" dirty="0" smtClean="0">
                          <a:solidFill>
                            <a:srgbClr val="000000"/>
                          </a:solidFill>
                          <a:ea typeface="Times New Roman" panose="02020603050405020304" pitchFamily="18" charset="0"/>
                          <a:cs typeface="Arial" panose="020B0604020202020204" pitchFamily="34" charset="0"/>
                        </a:rPr>
                        <a:t> my friend was.</a:t>
                      </a:r>
                      <a:endParaRPr lang="en-US" sz="2000" b="0" dirty="0">
                        <a:solidFill>
                          <a:schemeClr val="tx1"/>
                        </a:solidFill>
                        <a:effectLst/>
                        <a:latin typeface="Century Gothic" panose="020B0502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r>
            </a:tbl>
          </a:graphicData>
        </a:graphic>
      </p:graphicFrame>
      <p:cxnSp>
        <p:nvCxnSpPr>
          <p:cNvPr id="18" name="Straight Arrow Connector 17"/>
          <p:cNvCxnSpPr/>
          <p:nvPr/>
        </p:nvCxnSpPr>
        <p:spPr>
          <a:xfrm>
            <a:off x="3340731" y="5309202"/>
            <a:ext cx="29350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extLst>
              <p:ext uri="{D42A27DB-BD31-4B8C-83A1-F6EECF244321}">
                <p14:modId xmlns:p14="http://schemas.microsoft.com/office/powerpoint/2010/main" val="1340944587"/>
              </p:ext>
            </p:extLst>
          </p:nvPr>
        </p:nvGraphicFramePr>
        <p:xfrm>
          <a:off x="6157168" y="1164472"/>
          <a:ext cx="5769735" cy="1932300"/>
        </p:xfrm>
        <a:graphic>
          <a:graphicData uri="http://schemas.openxmlformats.org/drawingml/2006/table">
            <a:tbl>
              <a:tblPr>
                <a:tableStyleId>{BDBED569-4797-4DF1-A0F4-6AAB3CD982D8}</a:tableStyleId>
              </a:tblPr>
              <a:tblGrid>
                <a:gridCol w="1389177"/>
                <a:gridCol w="1885017"/>
                <a:gridCol w="2495541"/>
              </a:tblGrid>
              <a:tr h="687320">
                <a:tc>
                  <a:txBody>
                    <a:bodyPr/>
                    <a:lstStyle/>
                    <a:p>
                      <a:pPr algn="ctr"/>
                      <a:r>
                        <a:rPr lang="en-US" sz="1800" b="1" dirty="0" smtClean="0">
                          <a:effectLst/>
                          <a:latin typeface="Century Gothic" panose="020B0502020202020204" pitchFamily="34" charset="0"/>
                        </a:rPr>
                        <a:t> type of speech</a:t>
                      </a:r>
                      <a:endParaRPr lang="en-US" sz="1800" b="1" dirty="0">
                        <a:solidFill>
                          <a:srgbClr val="000000"/>
                        </a:solidFill>
                        <a:effectLst/>
                        <a:latin typeface="Century Gothic" panose="020B0502020202020204" pitchFamily="34" charset="0"/>
                      </a:endParaRPr>
                    </a:p>
                  </a:txBody>
                  <a:tcPr marL="40231" marR="40231" marT="40231" marB="40231" anchor="ctr">
                    <a:solidFill>
                      <a:schemeClr val="accent1">
                        <a:lumMod val="20000"/>
                        <a:lumOff val="80000"/>
                      </a:schemeClr>
                    </a:solidFill>
                  </a:tcPr>
                </a:tc>
                <a:tc>
                  <a:txBody>
                    <a:bodyPr/>
                    <a:lstStyle/>
                    <a:p>
                      <a:pPr algn="ctr"/>
                      <a:r>
                        <a:rPr lang="en-US" sz="2000" b="1" dirty="0" smtClean="0">
                          <a:solidFill>
                            <a:srgbClr val="C00000"/>
                          </a:solidFill>
                          <a:effectLst/>
                          <a:latin typeface="Century Gothic" panose="020B0502020202020204" pitchFamily="34" charset="0"/>
                        </a:rPr>
                        <a:t>Command </a:t>
                      </a:r>
                      <a:endParaRPr lang="en-US" sz="2000" b="1" dirty="0">
                        <a:solidFill>
                          <a:srgbClr val="C00000"/>
                        </a:solidFill>
                        <a:effectLst/>
                        <a:latin typeface="Century Gothic" panose="020B0502020202020204" pitchFamily="34" charset="0"/>
                      </a:endParaRPr>
                    </a:p>
                  </a:txBody>
                  <a:tcPr marL="40231" marR="40231" marT="40231" marB="40231" anchor="ctr">
                    <a:solidFill>
                      <a:schemeClr val="accent4">
                        <a:lumMod val="20000"/>
                        <a:lumOff val="80000"/>
                      </a:schemeClr>
                    </a:solidFill>
                  </a:tcPr>
                </a:tc>
                <a:tc>
                  <a:txBody>
                    <a:bodyPr/>
                    <a:lstStyle/>
                    <a:p>
                      <a:pPr algn="ctr"/>
                      <a:r>
                        <a:rPr lang="en-US" sz="2000" b="1" dirty="0" smtClean="0">
                          <a:solidFill>
                            <a:srgbClr val="C00000"/>
                          </a:solidFill>
                          <a:latin typeface="Century Gothic" panose="020B0502020202020204" pitchFamily="34" charset="0"/>
                        </a:rPr>
                        <a:t>Reported Speech</a:t>
                      </a:r>
                      <a:endParaRPr lang="en-US" sz="2000" b="1" dirty="0">
                        <a:solidFill>
                          <a:srgbClr val="C00000"/>
                        </a:solidFill>
                        <a:latin typeface="Century Gothic" panose="020B0502020202020204" pitchFamily="34" charset="0"/>
                      </a:endParaRPr>
                    </a:p>
                  </a:txBody>
                  <a:tcPr marL="77243" marR="77243" marT="38621" marB="38621" anchor="ctr">
                    <a:solidFill>
                      <a:schemeClr val="accent4">
                        <a:lumMod val="20000"/>
                        <a:lumOff val="80000"/>
                      </a:schemeClr>
                    </a:solidFill>
                  </a:tcPr>
                </a:tc>
              </a:tr>
              <a:tr h="273430">
                <a:tc rowSpan="2">
                  <a:txBody>
                    <a:bodyPr/>
                    <a:lstStyle/>
                    <a:p>
                      <a:pPr algn="ctr"/>
                      <a:r>
                        <a:rPr lang="en-US" sz="2000" b="1" dirty="0" smtClean="0">
                          <a:solidFill>
                            <a:srgbClr val="000000"/>
                          </a:solidFill>
                          <a:effectLst/>
                          <a:latin typeface="Century Gothic" panose="020B0502020202020204" pitchFamily="34" charset="0"/>
                        </a:rPr>
                        <a:t>Example </a:t>
                      </a:r>
                    </a:p>
                  </a:txBody>
                  <a:tcPr marL="40231" marR="40231" marT="40231" marB="40231"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effectLst/>
                        <a:latin typeface="Century Gothic" panose="020B0502020202020204" pitchFamily="34" charset="0"/>
                      </a:endParaRPr>
                    </a:p>
                  </a:txBody>
                  <a:tcPr marL="40231" marR="40231" marT="40231" marB="40231" anchor="ctr">
                    <a:lnB w="12700" cap="flat" cmpd="sng" algn="ctr">
                      <a:solidFill>
                        <a:schemeClr val="tx1"/>
                      </a:solidFill>
                      <a:prstDash val="solid"/>
                      <a:round/>
                      <a:headEnd type="none" w="med" len="med"/>
                      <a:tailEnd type="none" w="med" len="med"/>
                    </a:lnB>
                  </a:tcPr>
                </a:tc>
                <a:tc hMerge="1">
                  <a:txBody>
                    <a:bodyPr/>
                    <a:lstStyle/>
                    <a:p>
                      <a:pPr rtl="1"/>
                      <a:endParaRPr lang="ar-BH"/>
                    </a:p>
                  </a:txBody>
                  <a:tcPr/>
                </a:tc>
              </a:tr>
              <a:tr h="890198">
                <a:tc vMerge="1">
                  <a:txBody>
                    <a:bodyPr/>
                    <a:lstStyle/>
                    <a:p>
                      <a:pPr rtl="1"/>
                      <a:endParaRPr lang="ar-BH"/>
                    </a:p>
                  </a:txBody>
                  <a:tcPr/>
                </a:tc>
                <a:tc>
                  <a:txBody>
                    <a:bodyPr/>
                    <a:lstStyle/>
                    <a:p>
                      <a:pPr algn="ctr"/>
                      <a:r>
                        <a:rPr lang="en-US" sz="2000" dirty="0" smtClean="0">
                          <a:solidFill>
                            <a:srgbClr val="000000"/>
                          </a:solidFill>
                          <a:ea typeface="Times New Roman" panose="02020603050405020304" pitchFamily="18" charset="0"/>
                          <a:cs typeface="Arial" panose="020B0604020202020204" pitchFamily="34" charset="0"/>
                        </a:rPr>
                        <a:t>“Drink a lot of tea!“ </a:t>
                      </a:r>
                      <a:endParaRPr lang="en-US" sz="2000" dirty="0">
                        <a:solidFill>
                          <a:srgbClr val="000000"/>
                        </a:solidFill>
                        <a:effectLst/>
                        <a:latin typeface="Century Gothic" panose="020B0502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c>
                  <a:txBody>
                    <a:bodyPr/>
                    <a:lstStyle/>
                    <a:p>
                      <a:pPr marL="0" marR="0" indent="0" algn="ctr">
                        <a:lnSpc>
                          <a:spcPts val="2400"/>
                        </a:lnSpc>
                        <a:spcBef>
                          <a:spcPts val="0"/>
                        </a:spcBef>
                        <a:spcAft>
                          <a:spcPts val="0"/>
                        </a:spcAft>
                        <a:buNone/>
                      </a:pPr>
                      <a:r>
                        <a:rPr lang="en-US" sz="2000" dirty="0" smtClean="0">
                          <a:solidFill>
                            <a:srgbClr val="000000"/>
                          </a:solidFill>
                          <a:ea typeface="Times New Roman" panose="02020603050405020304" pitchFamily="18" charset="0"/>
                          <a:cs typeface="Arial" panose="020B0604020202020204" pitchFamily="34" charset="0"/>
                        </a:rPr>
                        <a:t>He told us </a:t>
                      </a:r>
                      <a:r>
                        <a:rPr lang="en-US" sz="2000" b="1" dirty="0" smtClean="0">
                          <a:solidFill>
                            <a:srgbClr val="000000"/>
                          </a:solidFill>
                          <a:ea typeface="Times New Roman" panose="02020603050405020304" pitchFamily="18" charset="0"/>
                          <a:cs typeface="Arial" panose="020B0604020202020204" pitchFamily="34" charset="0"/>
                        </a:rPr>
                        <a:t>to drink</a:t>
                      </a:r>
                      <a:r>
                        <a:rPr lang="en-US" sz="2000" dirty="0" smtClean="0">
                          <a:solidFill>
                            <a:srgbClr val="000000"/>
                          </a:solidFill>
                          <a:ea typeface="Times New Roman" panose="02020603050405020304" pitchFamily="18" charset="0"/>
                          <a:cs typeface="Arial" panose="020B0604020202020204" pitchFamily="34" charset="0"/>
                        </a:rPr>
                        <a:t> a lot of tea.</a:t>
                      </a:r>
                      <a:endParaRPr lang="en-US" sz="2000" dirty="0">
                        <a:ea typeface="Calibri" panose="020F0502020204030204" pitchFamily="34" charset="0"/>
                        <a:cs typeface="Arial" panose="020B0604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r>
            </a:tbl>
          </a:graphicData>
        </a:graphic>
      </p:graphicFrame>
      <p:cxnSp>
        <p:nvCxnSpPr>
          <p:cNvPr id="20" name="Straight Arrow Connector 19"/>
          <p:cNvCxnSpPr/>
          <p:nvPr/>
        </p:nvCxnSpPr>
        <p:spPr>
          <a:xfrm>
            <a:off x="9345714" y="2739423"/>
            <a:ext cx="29350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980114504"/>
              </p:ext>
            </p:extLst>
          </p:nvPr>
        </p:nvGraphicFramePr>
        <p:xfrm>
          <a:off x="6164762" y="3702719"/>
          <a:ext cx="5769735" cy="1932300"/>
        </p:xfrm>
        <a:graphic>
          <a:graphicData uri="http://schemas.openxmlformats.org/drawingml/2006/table">
            <a:tbl>
              <a:tblPr>
                <a:tableStyleId>{BDBED569-4797-4DF1-A0F4-6AAB3CD982D8}</a:tableStyleId>
              </a:tblPr>
              <a:tblGrid>
                <a:gridCol w="1308093"/>
                <a:gridCol w="1966101"/>
                <a:gridCol w="2495541"/>
              </a:tblGrid>
              <a:tr h="687320">
                <a:tc>
                  <a:txBody>
                    <a:bodyPr/>
                    <a:lstStyle/>
                    <a:p>
                      <a:pPr algn="ctr"/>
                      <a:r>
                        <a:rPr lang="en-US" sz="1800" b="1" dirty="0" smtClean="0">
                          <a:effectLst/>
                          <a:latin typeface="Century Gothic" panose="020B0502020202020204" pitchFamily="34" charset="0"/>
                        </a:rPr>
                        <a:t> type of speech</a:t>
                      </a:r>
                      <a:endParaRPr lang="en-US" sz="1800" b="1" dirty="0">
                        <a:solidFill>
                          <a:srgbClr val="000000"/>
                        </a:solidFill>
                        <a:effectLst/>
                        <a:latin typeface="Century Gothic" panose="020B0502020202020204" pitchFamily="34" charset="0"/>
                      </a:endParaRPr>
                    </a:p>
                  </a:txBody>
                  <a:tcPr marL="40231" marR="40231" marT="40231" marB="40231" anchor="ctr">
                    <a:solidFill>
                      <a:schemeClr val="accent1">
                        <a:lumMod val="20000"/>
                        <a:lumOff val="80000"/>
                      </a:schemeClr>
                    </a:solidFill>
                  </a:tcPr>
                </a:tc>
                <a:tc>
                  <a:txBody>
                    <a:bodyPr/>
                    <a:lstStyle/>
                    <a:p>
                      <a:pPr algn="ctr"/>
                      <a:r>
                        <a:rPr lang="en-US" sz="2000" b="1" dirty="0" smtClean="0">
                          <a:solidFill>
                            <a:srgbClr val="C00000"/>
                          </a:solidFill>
                          <a:effectLst/>
                          <a:latin typeface="Century Gothic" panose="020B0502020202020204" pitchFamily="34" charset="0"/>
                        </a:rPr>
                        <a:t>Negatives</a:t>
                      </a:r>
                      <a:endParaRPr lang="en-US" sz="2000" b="1" dirty="0">
                        <a:solidFill>
                          <a:srgbClr val="C00000"/>
                        </a:solidFill>
                        <a:effectLst/>
                        <a:latin typeface="Century Gothic" panose="020B0502020202020204" pitchFamily="34" charset="0"/>
                      </a:endParaRPr>
                    </a:p>
                  </a:txBody>
                  <a:tcPr marL="40231" marR="40231" marT="40231" marB="40231" anchor="ctr">
                    <a:solidFill>
                      <a:schemeClr val="accent4">
                        <a:lumMod val="20000"/>
                        <a:lumOff val="80000"/>
                      </a:schemeClr>
                    </a:solidFill>
                  </a:tcPr>
                </a:tc>
                <a:tc>
                  <a:txBody>
                    <a:bodyPr/>
                    <a:lstStyle/>
                    <a:p>
                      <a:pPr algn="ctr"/>
                      <a:r>
                        <a:rPr lang="en-US" sz="2000" b="1" dirty="0" smtClean="0">
                          <a:solidFill>
                            <a:srgbClr val="C00000"/>
                          </a:solidFill>
                          <a:latin typeface="Century Gothic" panose="020B0502020202020204" pitchFamily="34" charset="0"/>
                        </a:rPr>
                        <a:t>Reported Speech</a:t>
                      </a:r>
                      <a:endParaRPr lang="en-US" sz="2000" b="1" dirty="0">
                        <a:solidFill>
                          <a:srgbClr val="C00000"/>
                        </a:solidFill>
                        <a:latin typeface="Century Gothic" panose="020B0502020202020204" pitchFamily="34" charset="0"/>
                      </a:endParaRPr>
                    </a:p>
                  </a:txBody>
                  <a:tcPr marL="77243" marR="77243" marT="38621" marB="38621" anchor="ctr">
                    <a:solidFill>
                      <a:schemeClr val="accent4">
                        <a:lumMod val="20000"/>
                        <a:lumOff val="80000"/>
                      </a:schemeClr>
                    </a:solidFill>
                  </a:tcPr>
                </a:tc>
              </a:tr>
              <a:tr h="273430">
                <a:tc rowSpan="2">
                  <a:txBody>
                    <a:bodyPr/>
                    <a:lstStyle/>
                    <a:p>
                      <a:pPr algn="ctr"/>
                      <a:r>
                        <a:rPr lang="en-US" sz="2000" b="1" dirty="0" smtClean="0">
                          <a:solidFill>
                            <a:srgbClr val="000000"/>
                          </a:solidFill>
                          <a:effectLst/>
                          <a:latin typeface="Century Gothic" panose="020B0502020202020204" pitchFamily="34" charset="0"/>
                        </a:rPr>
                        <a:t>Example </a:t>
                      </a:r>
                    </a:p>
                  </a:txBody>
                  <a:tcPr marL="40231" marR="40231" marT="40231" marB="40231"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effectLst/>
                        <a:latin typeface="Century Gothic" panose="020B0502020202020204" pitchFamily="34" charset="0"/>
                      </a:endParaRPr>
                    </a:p>
                  </a:txBody>
                  <a:tcPr marL="40231" marR="40231" marT="40231" marB="40231" anchor="ctr">
                    <a:lnB w="12700" cap="flat" cmpd="sng" algn="ctr">
                      <a:solidFill>
                        <a:schemeClr val="tx1"/>
                      </a:solidFill>
                      <a:prstDash val="solid"/>
                      <a:round/>
                      <a:headEnd type="none" w="med" len="med"/>
                      <a:tailEnd type="none" w="med" len="med"/>
                    </a:lnB>
                  </a:tcPr>
                </a:tc>
                <a:tc hMerge="1">
                  <a:txBody>
                    <a:bodyPr/>
                    <a:lstStyle/>
                    <a:p>
                      <a:pPr rtl="1"/>
                      <a:endParaRPr lang="ar-BH"/>
                    </a:p>
                  </a:txBody>
                  <a:tcPr/>
                </a:tc>
              </a:tr>
              <a:tr h="890198">
                <a:tc vMerge="1">
                  <a:txBody>
                    <a:bodyPr/>
                    <a:lstStyle/>
                    <a:p>
                      <a:pPr rtl="1"/>
                      <a:endParaRPr lang="ar-BH"/>
                    </a:p>
                  </a:txBody>
                  <a:tcPr/>
                </a:tc>
                <a:tc>
                  <a:txBody>
                    <a:bodyPr/>
                    <a:lstStyle/>
                    <a:p>
                      <a:pPr marL="0" algn="ctr" defTabSz="914400" rtl="0" eaLnBrk="1" latinLnBrk="0" hangingPunct="1"/>
                      <a:r>
                        <a:rPr lang="en-US" sz="2000" b="1" kern="1200" dirty="0" smtClean="0">
                          <a:solidFill>
                            <a:srgbClr val="FF0000"/>
                          </a:solidFill>
                          <a:latin typeface="+mn-lt"/>
                          <a:ea typeface="Times New Roman" panose="02020603050405020304" pitchFamily="18" charset="0"/>
                          <a:cs typeface="Arial" panose="020B0604020202020204" pitchFamily="34" charset="0"/>
                        </a:rPr>
                        <a:t>Don't</a:t>
                      </a:r>
                      <a:r>
                        <a:rPr lang="en-US" sz="2000" kern="1200" dirty="0" smtClean="0">
                          <a:solidFill>
                            <a:srgbClr val="000000"/>
                          </a:solidFill>
                          <a:latin typeface="+mn-lt"/>
                          <a:ea typeface="Times New Roman" panose="02020603050405020304" pitchFamily="18" charset="0"/>
                          <a:cs typeface="Arial" panose="020B0604020202020204" pitchFamily="34" charset="0"/>
                        </a:rPr>
                        <a:t> eat my strawberries.</a:t>
                      </a:r>
                      <a:endParaRPr lang="en-US" sz="2000" kern="1200" dirty="0">
                        <a:solidFill>
                          <a:srgbClr val="000000"/>
                        </a:solidFill>
                        <a:latin typeface="+mn-lt"/>
                        <a:ea typeface="Times New Roman" panose="02020603050405020304" pitchFamily="18" charset="0"/>
                        <a:cs typeface="Arial" panose="020B0604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c>
                  <a:txBody>
                    <a:bodyPr/>
                    <a:lstStyle/>
                    <a:p>
                      <a:pPr marL="0" algn="ctr" defTabSz="914400" rtl="0" eaLnBrk="1" latinLnBrk="0" hangingPunct="1"/>
                      <a:r>
                        <a:rPr lang="en-US" sz="2000" b="1" kern="1200" dirty="0" smtClean="0">
                          <a:solidFill>
                            <a:srgbClr val="FF0000"/>
                          </a:solidFill>
                          <a:latin typeface="+mn-lt"/>
                          <a:ea typeface="Times New Roman" panose="02020603050405020304" pitchFamily="18" charset="0"/>
                          <a:cs typeface="Arial" panose="020B0604020202020204" pitchFamily="34" charset="0"/>
                        </a:rPr>
                        <a:t>Don't</a:t>
                      </a:r>
                      <a:r>
                        <a:rPr lang="en-US" sz="2000" kern="1200" dirty="0" smtClean="0">
                          <a:solidFill>
                            <a:srgbClr val="000000"/>
                          </a:solidFill>
                          <a:latin typeface="+mn-lt"/>
                          <a:ea typeface="Times New Roman" panose="02020603050405020304" pitchFamily="18" charset="0"/>
                          <a:cs typeface="Arial" panose="020B0604020202020204" pitchFamily="34" charset="0"/>
                        </a:rPr>
                        <a:t> eat my strawberries.</a:t>
                      </a:r>
                      <a:endParaRPr lang="en-US" sz="2000" kern="1200" dirty="0">
                        <a:solidFill>
                          <a:srgbClr val="000000"/>
                        </a:solidFill>
                        <a:latin typeface="+mn-lt"/>
                        <a:ea typeface="Times New Roman" panose="02020603050405020304" pitchFamily="18" charset="0"/>
                        <a:cs typeface="Arial" panose="020B0604020202020204" pitchFamily="34" charset="0"/>
                      </a:endParaRPr>
                    </a:p>
                  </a:txBody>
                  <a:tcPr marL="40231" marR="40231" marT="40231" marB="40231" anchor="ctr">
                    <a:lnT w="12700" cap="flat" cmpd="sng" algn="ctr">
                      <a:solidFill>
                        <a:schemeClr val="tx1"/>
                      </a:solidFill>
                      <a:prstDash val="solid"/>
                      <a:round/>
                      <a:headEnd type="none" w="med" len="med"/>
                      <a:tailEnd type="none" w="med" len="med"/>
                    </a:lnT>
                  </a:tcPr>
                </a:tc>
              </a:tr>
            </a:tbl>
          </a:graphicData>
        </a:graphic>
      </p:graphicFrame>
      <p:cxnSp>
        <p:nvCxnSpPr>
          <p:cNvPr id="22" name="Straight Arrow Connector 21"/>
          <p:cNvCxnSpPr/>
          <p:nvPr/>
        </p:nvCxnSpPr>
        <p:spPr>
          <a:xfrm>
            <a:off x="9353308" y="5277670"/>
            <a:ext cx="29350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3394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500" y="2161191"/>
            <a:ext cx="11169100" cy="4034628"/>
          </a:xfrm>
          <a:solidFill>
            <a:schemeClr val="accent6">
              <a:lumMod val="20000"/>
              <a:lumOff val="80000"/>
            </a:schemeClr>
          </a:solidFill>
          <a:ln>
            <a:solidFill>
              <a:schemeClr val="accent4">
                <a:lumMod val="50000"/>
              </a:schemeClr>
            </a:solidFill>
          </a:ln>
        </p:spPr>
        <p:txBody>
          <a:bodyPr>
            <a:noAutofit/>
          </a:bodyPr>
          <a:lstStyle/>
          <a:p>
            <a:pPr marL="0" indent="0">
              <a:lnSpc>
                <a:spcPct val="150000"/>
              </a:lnSpc>
              <a:buNone/>
            </a:pPr>
            <a:r>
              <a:rPr lang="en-US" sz="2400" b="1" dirty="0" smtClean="0"/>
              <a:t>1</a:t>
            </a:r>
            <a:r>
              <a:rPr lang="en-US" sz="2400" dirty="0" smtClean="0"/>
              <a:t>.</a:t>
            </a:r>
            <a:r>
              <a:rPr lang="en-US" sz="2400" b="1" dirty="0" smtClean="0"/>
              <a:t>Lena </a:t>
            </a:r>
            <a:r>
              <a:rPr lang="en-US" sz="2400" b="1" dirty="0"/>
              <a:t>said, “Our kitchen sink is </a:t>
            </a:r>
            <a:r>
              <a:rPr lang="en-US" sz="2400" b="1" dirty="0" smtClean="0"/>
              <a:t>clogged </a:t>
            </a:r>
            <a:r>
              <a:rPr lang="en-US" sz="2400" b="1" dirty="0"/>
              <a:t>up.” </a:t>
            </a:r>
            <a:r>
              <a:rPr lang="en-US" sz="2400" b="1" dirty="0" smtClean="0"/>
              <a:t> </a:t>
            </a:r>
            <a:r>
              <a:rPr lang="en-US" sz="2400" dirty="0" smtClean="0"/>
              <a:t>Lena </a:t>
            </a:r>
            <a:r>
              <a:rPr lang="en-US" sz="2400" dirty="0"/>
              <a:t>said that their kitchen sink </a:t>
            </a:r>
            <a:r>
              <a:rPr lang="en-US" sz="2400" dirty="0" smtClean="0"/>
              <a:t>0 </a:t>
            </a:r>
            <a:r>
              <a:rPr lang="en-US" sz="2400" b="1" u="sng" dirty="0" smtClean="0">
                <a:solidFill>
                  <a:srgbClr val="C00000"/>
                </a:solidFill>
              </a:rPr>
              <a:t>was</a:t>
            </a:r>
            <a:r>
              <a:rPr lang="en-US" sz="2400" dirty="0" smtClean="0"/>
              <a:t> </a:t>
            </a:r>
            <a:r>
              <a:rPr lang="en-US" sz="2400" dirty="0"/>
              <a:t>clogged up.                                                                                                </a:t>
            </a:r>
            <a:endParaRPr lang="en-US" sz="2400" dirty="0" smtClean="0"/>
          </a:p>
          <a:p>
            <a:pPr marL="0" indent="0">
              <a:lnSpc>
                <a:spcPct val="150000"/>
              </a:lnSpc>
              <a:buNone/>
            </a:pPr>
            <a:r>
              <a:rPr lang="en-US" sz="2400" b="1" dirty="0" smtClean="0"/>
              <a:t>2.Marcos </a:t>
            </a:r>
            <a:r>
              <a:rPr lang="en-US" sz="2400" b="1" dirty="0"/>
              <a:t>told Lena, “Your landlord sounds awful. </a:t>
            </a:r>
            <a:r>
              <a:rPr lang="en-US" sz="2400" b="1" dirty="0" smtClean="0"/>
              <a:t>”  </a:t>
            </a:r>
            <a:r>
              <a:rPr lang="en-US" sz="2400" dirty="0" smtClean="0"/>
              <a:t>Marcos </a:t>
            </a:r>
            <a:r>
              <a:rPr lang="en-US" sz="2400" dirty="0"/>
              <a:t>told Lena </a:t>
            </a:r>
            <a:r>
              <a:rPr lang="en-US" sz="2400" dirty="0" smtClean="0"/>
              <a:t>that </a:t>
            </a:r>
            <a:r>
              <a:rPr lang="en-US" sz="2400" b="1" dirty="0" smtClean="0"/>
              <a:t>1</a:t>
            </a:r>
            <a:r>
              <a:rPr lang="en-US" sz="2400" dirty="0" smtClean="0"/>
              <a:t>--------- landlord </a:t>
            </a:r>
            <a:r>
              <a:rPr lang="en-US" sz="2400" b="1" dirty="0" smtClean="0"/>
              <a:t>2</a:t>
            </a:r>
            <a:r>
              <a:rPr lang="en-US" sz="2400" dirty="0" smtClean="0"/>
              <a:t>--------------------awful</a:t>
            </a:r>
            <a:r>
              <a:rPr lang="en-US" sz="2400" dirty="0"/>
              <a:t>.                                                                                                         </a:t>
            </a:r>
            <a:endParaRPr lang="en-US" sz="2400" dirty="0" smtClean="0"/>
          </a:p>
          <a:p>
            <a:pPr marL="0" indent="0">
              <a:lnSpc>
                <a:spcPct val="150000"/>
              </a:lnSpc>
              <a:buNone/>
            </a:pPr>
            <a:r>
              <a:rPr lang="en-US" sz="2400" b="1" dirty="0" smtClean="0"/>
              <a:t>3.Marcos told her, “You have rights. ” </a:t>
            </a:r>
            <a:r>
              <a:rPr lang="en-US" sz="2400" dirty="0" smtClean="0"/>
              <a:t>Marcos told her </a:t>
            </a:r>
            <a:r>
              <a:rPr lang="en-US" sz="2400" b="1" dirty="0" smtClean="0"/>
              <a:t>3</a:t>
            </a:r>
            <a:r>
              <a:rPr lang="en-US" sz="2400" dirty="0" smtClean="0"/>
              <a:t>-----------------------------.                                                                                                                                                           </a:t>
            </a:r>
            <a:r>
              <a:rPr lang="en-US" sz="2400" b="1" dirty="0" smtClean="0"/>
              <a:t>4.She said, “I don’t want to complain.”  </a:t>
            </a:r>
            <a:r>
              <a:rPr lang="en-US" sz="2400" dirty="0" smtClean="0"/>
              <a:t>She said </a:t>
            </a:r>
            <a:r>
              <a:rPr lang="en-US" sz="2400" b="1" dirty="0" smtClean="0"/>
              <a:t>4</a:t>
            </a:r>
            <a:r>
              <a:rPr lang="en-US" sz="2400" dirty="0" smtClean="0"/>
              <a:t> -----------------------------------------------.   </a:t>
            </a:r>
          </a:p>
        </p:txBody>
      </p:sp>
      <p:sp>
        <p:nvSpPr>
          <p:cNvPr id="4" name="Rectangle 3"/>
          <p:cNvSpPr/>
          <p:nvPr/>
        </p:nvSpPr>
        <p:spPr>
          <a:xfrm>
            <a:off x="865323" y="1107150"/>
            <a:ext cx="10869477" cy="830997"/>
          </a:xfrm>
          <a:prstGeom prst="rect">
            <a:avLst/>
          </a:prstGeom>
          <a:solidFill>
            <a:schemeClr val="accent4">
              <a:lumMod val="20000"/>
              <a:lumOff val="80000"/>
            </a:schemeClr>
          </a:solidFill>
          <a:ln>
            <a:solidFill>
              <a:schemeClr val="accent4">
                <a:lumMod val="50000"/>
              </a:schemeClr>
            </a:solidFill>
          </a:ln>
        </p:spPr>
        <p:txBody>
          <a:bodyPr wrap="square">
            <a:spAutoFit/>
          </a:bodyPr>
          <a:lstStyle/>
          <a:p>
            <a:r>
              <a:rPr lang="en-US" sz="2400" b="1" dirty="0"/>
              <a:t> </a:t>
            </a:r>
            <a:r>
              <a:rPr lang="en-US" sz="2400" b="1" dirty="0" smtClean="0">
                <a:solidFill>
                  <a:srgbClr val="C00000"/>
                </a:solidFill>
              </a:rPr>
              <a:t> </a:t>
            </a:r>
            <a:r>
              <a:rPr lang="en-US" sz="2400" b="1" dirty="0">
                <a:solidFill>
                  <a:srgbClr val="C00000"/>
                </a:solidFill>
              </a:rPr>
              <a:t>Read the statements in direct </a:t>
            </a:r>
            <a:r>
              <a:rPr lang="en-US" sz="2400" b="1" dirty="0" smtClean="0">
                <a:solidFill>
                  <a:srgbClr val="C00000"/>
                </a:solidFill>
              </a:rPr>
              <a:t>speech and Complete </a:t>
            </a:r>
            <a:r>
              <a:rPr lang="en-US" sz="2400" b="1" dirty="0">
                <a:solidFill>
                  <a:srgbClr val="C00000"/>
                </a:solidFill>
              </a:rPr>
              <a:t>the reported speech statements. </a:t>
            </a:r>
          </a:p>
        </p:txBody>
      </p:sp>
      <p:sp>
        <p:nvSpPr>
          <p:cNvPr id="6" name="Rectangle 5"/>
          <p:cNvSpPr/>
          <p:nvPr/>
        </p:nvSpPr>
        <p:spPr>
          <a:xfrm>
            <a:off x="10557666" y="3391783"/>
            <a:ext cx="606256" cy="461665"/>
          </a:xfrm>
          <a:prstGeom prst="rect">
            <a:avLst/>
          </a:prstGeom>
        </p:spPr>
        <p:txBody>
          <a:bodyPr wrap="none">
            <a:spAutoFit/>
          </a:bodyPr>
          <a:lstStyle/>
          <a:p>
            <a:r>
              <a:rPr lang="en-US" sz="2400" b="1" i="1" u="sng" dirty="0">
                <a:solidFill>
                  <a:srgbClr val="C00000"/>
                </a:solidFill>
              </a:rPr>
              <a:t>her</a:t>
            </a:r>
            <a:endParaRPr lang="ar-BH" dirty="0"/>
          </a:p>
        </p:txBody>
      </p:sp>
      <p:sp>
        <p:nvSpPr>
          <p:cNvPr id="7" name="Rectangle 6"/>
          <p:cNvSpPr/>
          <p:nvPr/>
        </p:nvSpPr>
        <p:spPr>
          <a:xfrm>
            <a:off x="2422590" y="3947672"/>
            <a:ext cx="1266693" cy="461665"/>
          </a:xfrm>
          <a:prstGeom prst="rect">
            <a:avLst/>
          </a:prstGeom>
        </p:spPr>
        <p:txBody>
          <a:bodyPr wrap="none">
            <a:spAutoFit/>
          </a:bodyPr>
          <a:lstStyle/>
          <a:p>
            <a:r>
              <a:rPr lang="en-US" sz="2400" b="1" i="1" u="sng" dirty="0">
                <a:solidFill>
                  <a:srgbClr val="C00000"/>
                </a:solidFill>
              </a:rPr>
              <a:t>sounded</a:t>
            </a:r>
            <a:endParaRPr lang="ar-BH" sz="2400" dirty="0"/>
          </a:p>
        </p:txBody>
      </p:sp>
      <p:sp>
        <p:nvSpPr>
          <p:cNvPr id="8" name="Rectangle 7"/>
          <p:cNvSpPr/>
          <p:nvPr/>
        </p:nvSpPr>
        <p:spPr>
          <a:xfrm>
            <a:off x="8276112" y="4533743"/>
            <a:ext cx="2584682" cy="461665"/>
          </a:xfrm>
          <a:prstGeom prst="rect">
            <a:avLst/>
          </a:prstGeom>
        </p:spPr>
        <p:txBody>
          <a:bodyPr wrap="none">
            <a:spAutoFit/>
          </a:bodyPr>
          <a:lstStyle/>
          <a:p>
            <a:r>
              <a:rPr lang="en-US" sz="2400" b="1" i="1" u="sng" dirty="0">
                <a:solidFill>
                  <a:srgbClr val="C00000"/>
                </a:solidFill>
              </a:rPr>
              <a:t>that she had </a:t>
            </a:r>
            <a:r>
              <a:rPr lang="en-US" sz="2400" b="1" i="1" u="sng" dirty="0" smtClean="0">
                <a:solidFill>
                  <a:srgbClr val="C00000"/>
                </a:solidFill>
              </a:rPr>
              <a:t>rights</a:t>
            </a:r>
            <a:endParaRPr lang="ar-BH" sz="2400" dirty="0"/>
          </a:p>
        </p:txBody>
      </p:sp>
      <p:sp>
        <p:nvSpPr>
          <p:cNvPr id="9" name="Rectangle 8"/>
          <p:cNvSpPr/>
          <p:nvPr/>
        </p:nvSpPr>
        <p:spPr>
          <a:xfrm>
            <a:off x="7322502" y="5133948"/>
            <a:ext cx="4412298" cy="461665"/>
          </a:xfrm>
          <a:prstGeom prst="rect">
            <a:avLst/>
          </a:prstGeom>
        </p:spPr>
        <p:txBody>
          <a:bodyPr wrap="none">
            <a:spAutoFit/>
          </a:bodyPr>
          <a:lstStyle/>
          <a:p>
            <a:r>
              <a:rPr lang="en-US" sz="2400" b="1" i="1" u="sng" dirty="0">
                <a:solidFill>
                  <a:srgbClr val="C00000"/>
                </a:solidFill>
              </a:rPr>
              <a:t>that she didn’t want to complain </a:t>
            </a:r>
            <a:endParaRPr lang="ar-BH" sz="2400" dirty="0"/>
          </a:p>
        </p:txBody>
      </p:sp>
      <p:cxnSp>
        <p:nvCxnSpPr>
          <p:cNvPr id="10" name="Straight Connector 9"/>
          <p:cNvCxnSpPr/>
          <p:nvPr/>
        </p:nvCxnSpPr>
        <p:spPr>
          <a:xfrm>
            <a:off x="152185" y="6496277"/>
            <a:ext cx="1153947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5"/>
          <p:cNvSpPr txBox="1"/>
          <p:nvPr/>
        </p:nvSpPr>
        <p:spPr>
          <a:xfrm>
            <a:off x="275771" y="6557948"/>
            <a:ext cx="2962521"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t>Ministry of Education-2020</a:t>
            </a:r>
            <a:endParaRPr lang="en-US" sz="1400" b="1" dirty="0"/>
          </a:p>
        </p:txBody>
      </p:sp>
      <p:sp>
        <p:nvSpPr>
          <p:cNvPr id="13" name="Up Ribbon 12"/>
          <p:cNvSpPr/>
          <p:nvPr/>
        </p:nvSpPr>
        <p:spPr>
          <a:xfrm>
            <a:off x="475683" y="229982"/>
            <a:ext cx="2562696" cy="691979"/>
          </a:xfrm>
          <a:prstGeom prst="ribbon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Century Gothic" panose="020B0502020202020204" pitchFamily="34" charset="0"/>
                <a:cs typeface="Arial" panose="020B0604020202020204" pitchFamily="34" charset="0"/>
              </a:rPr>
              <a:t>example</a:t>
            </a:r>
            <a:endParaRPr lang="en-US" b="1" dirty="0">
              <a:latin typeface="Century Gothic" panose="020B0502020202020204" pitchFamily="34" charset="0"/>
              <a:cs typeface="Arial" panose="020B0604020202020204" pitchFamily="34" charset="0"/>
            </a:endParaRPr>
          </a:p>
        </p:txBody>
      </p:sp>
      <p:sp>
        <p:nvSpPr>
          <p:cNvPr id="14" name="Up Ribbon 13"/>
          <p:cNvSpPr/>
          <p:nvPr/>
        </p:nvSpPr>
        <p:spPr>
          <a:xfrm>
            <a:off x="493240" y="229982"/>
            <a:ext cx="2562696" cy="691979"/>
          </a:xfrm>
          <a:prstGeom prst="ribbon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Century Gothic" panose="020B0502020202020204" pitchFamily="34" charset="0"/>
                <a:cs typeface="Arial" panose="020B0604020202020204" pitchFamily="34" charset="0"/>
              </a:rPr>
              <a:t>Model answer</a:t>
            </a:r>
            <a:endParaRPr lang="en-US" b="1" dirty="0">
              <a:latin typeface="Century Gothic" panose="020B0502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9069975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98121" y="1707845"/>
            <a:ext cx="11841480" cy="4878935"/>
          </a:xfrm>
          <a:prstGeom prst="rect">
            <a:avLst/>
          </a:prstGeom>
          <a:solidFill>
            <a:schemeClr val="accent6">
              <a:lumMod val="20000"/>
              <a:lumOff val="80000"/>
            </a:schemeClr>
          </a:solidFill>
          <a:ln>
            <a:solidFill>
              <a:schemeClr val="accent4">
                <a:lumMod val="5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50000"/>
              </a:lnSpc>
              <a:buFont typeface="Arial" panose="020B0604020202020204" pitchFamily="34" charset="0"/>
              <a:buNone/>
            </a:pPr>
            <a:r>
              <a:rPr lang="en-US" sz="2000" dirty="0" smtClean="0"/>
              <a:t>1.“</a:t>
            </a:r>
            <a:r>
              <a:rPr lang="en-US" sz="2100" dirty="0" smtClean="0"/>
              <a:t>Pay attention to your drains.” (tell) </a:t>
            </a:r>
            <a:r>
              <a:rPr lang="en-US" sz="2100" b="1" dirty="0" smtClean="0"/>
              <a:t>0</a:t>
            </a:r>
            <a:r>
              <a:rPr lang="en-US" sz="2100" dirty="0" smtClean="0"/>
              <a:t> </a:t>
            </a:r>
            <a:r>
              <a:rPr lang="en-US" sz="1800" b="1" i="1" u="sng" dirty="0" smtClean="0">
                <a:solidFill>
                  <a:srgbClr val="C00000"/>
                </a:solidFill>
              </a:rPr>
              <a:t>He told me to pay attention to my drains</a:t>
            </a:r>
            <a:r>
              <a:rPr lang="en-US" sz="2100" i="1" u="sng" dirty="0" smtClean="0">
                <a:solidFill>
                  <a:srgbClr val="C00000"/>
                </a:solidFill>
              </a:rPr>
              <a:t>.</a:t>
            </a:r>
            <a:r>
              <a:rPr lang="en-US" sz="2100" dirty="0" smtClean="0">
                <a:solidFill>
                  <a:srgbClr val="C00000"/>
                </a:solidFill>
              </a:rPr>
              <a:t>                                                     </a:t>
            </a:r>
            <a:r>
              <a:rPr lang="en-US" sz="2100" dirty="0" smtClean="0"/>
              <a:t>2.“Pour boiling water down the drain once a month.” (tell)  </a:t>
            </a:r>
            <a:r>
              <a:rPr lang="en-US" sz="2100" b="1" dirty="0" smtClean="0"/>
              <a:t>1</a:t>
            </a:r>
            <a:r>
              <a:rPr lang="en-US" sz="2100" dirty="0" smtClean="0"/>
              <a:t> --------------------------------------------------------                                                                             3.“Put a screen over the drain.” (say)    </a:t>
            </a:r>
            <a:r>
              <a:rPr lang="en-US" sz="2100" b="1" dirty="0" smtClean="0"/>
              <a:t>2</a:t>
            </a:r>
            <a:r>
              <a:rPr lang="en-US" sz="2100" dirty="0" smtClean="0"/>
              <a:t> ------------------------------------------------------------------------------------                                                                                                                4.“Don’t throw paper towels into the toilet.” (tell) </a:t>
            </a:r>
            <a:r>
              <a:rPr lang="en-US" sz="2100" b="1" dirty="0" smtClean="0"/>
              <a:t>3 </a:t>
            </a:r>
            <a:r>
              <a:rPr lang="en-US" sz="2100" dirty="0" smtClean="0"/>
              <a:t>---------------------------------------------------------------------                                                                                            5.“Call me as soon as you have a problem</a:t>
            </a:r>
            <a:r>
              <a:rPr lang="en-US" sz="2000" dirty="0" smtClean="0"/>
              <a:t>.” (ask) </a:t>
            </a:r>
            <a:r>
              <a:rPr lang="en-US" sz="2000" b="1" dirty="0" smtClean="0"/>
              <a:t>4</a:t>
            </a:r>
            <a:r>
              <a:rPr lang="en-US" sz="2000" dirty="0" smtClean="0"/>
              <a:t>  --------------------------------------------------------------------------</a:t>
            </a:r>
          </a:p>
          <a:p>
            <a:pPr>
              <a:lnSpc>
                <a:spcPct val="200000"/>
              </a:lnSpc>
            </a:pPr>
            <a:endParaRPr lang="en-US" sz="2000" dirty="0"/>
          </a:p>
        </p:txBody>
      </p:sp>
      <p:sp>
        <p:nvSpPr>
          <p:cNvPr id="2" name="Rectangle 1"/>
          <p:cNvSpPr/>
          <p:nvPr/>
        </p:nvSpPr>
        <p:spPr>
          <a:xfrm>
            <a:off x="446103" y="315575"/>
            <a:ext cx="11425857" cy="830997"/>
          </a:xfrm>
          <a:prstGeom prst="rect">
            <a:avLst/>
          </a:prstGeom>
          <a:solidFill>
            <a:schemeClr val="accent4">
              <a:lumMod val="20000"/>
              <a:lumOff val="80000"/>
            </a:schemeClr>
          </a:solidFill>
          <a:ln>
            <a:solidFill>
              <a:schemeClr val="accent4">
                <a:lumMod val="50000"/>
              </a:schemeClr>
            </a:solidFill>
          </a:ln>
        </p:spPr>
        <p:txBody>
          <a:bodyPr wrap="square">
            <a:spAutoFit/>
          </a:bodyPr>
          <a:lstStyle/>
          <a:p>
            <a:r>
              <a:rPr lang="en-US" sz="2400" b="1" dirty="0" smtClean="0">
                <a:solidFill>
                  <a:srgbClr val="C00000"/>
                </a:solidFill>
              </a:rPr>
              <a:t>B. Imagine that a plumber gives you the following advice for taking care of your plumbing. Rewrite each imperative as reported speech. </a:t>
            </a:r>
            <a:endParaRPr lang="en-US" sz="2400" b="1" dirty="0">
              <a:solidFill>
                <a:srgbClr val="C00000"/>
              </a:solidFill>
            </a:endParaRPr>
          </a:p>
        </p:txBody>
      </p:sp>
      <p:sp>
        <p:nvSpPr>
          <p:cNvPr id="5" name="Rectangle 4"/>
          <p:cNvSpPr/>
          <p:nvPr/>
        </p:nvSpPr>
        <p:spPr>
          <a:xfrm>
            <a:off x="6860627" y="2781449"/>
            <a:ext cx="4455073" cy="646331"/>
          </a:xfrm>
          <a:prstGeom prst="rect">
            <a:avLst/>
          </a:prstGeom>
        </p:spPr>
        <p:txBody>
          <a:bodyPr wrap="square">
            <a:spAutoFit/>
          </a:bodyPr>
          <a:lstStyle/>
          <a:p>
            <a:r>
              <a:rPr lang="en-US" b="1" i="1" u="sng" dirty="0">
                <a:solidFill>
                  <a:srgbClr val="C00000"/>
                </a:solidFill>
              </a:rPr>
              <a:t>He / She told me to pour boiling water </a:t>
            </a:r>
            <a:r>
              <a:rPr lang="en-US" b="1" i="1" u="sng" dirty="0" smtClean="0">
                <a:solidFill>
                  <a:srgbClr val="C00000"/>
                </a:solidFill>
              </a:rPr>
              <a:t>down </a:t>
            </a:r>
            <a:r>
              <a:rPr lang="en-US" b="1" i="1" u="sng" dirty="0">
                <a:solidFill>
                  <a:srgbClr val="C00000"/>
                </a:solidFill>
              </a:rPr>
              <a:t>the drain once a month</a:t>
            </a:r>
            <a:r>
              <a:rPr lang="en-US" b="1" i="1" u="sng" dirty="0" smtClean="0">
                <a:solidFill>
                  <a:srgbClr val="C00000"/>
                </a:solidFill>
              </a:rPr>
              <a:t>.</a:t>
            </a:r>
            <a:endParaRPr lang="ar-BH" dirty="0"/>
          </a:p>
        </p:txBody>
      </p:sp>
      <p:sp>
        <p:nvSpPr>
          <p:cNvPr id="6" name="Rectangle 5"/>
          <p:cNvSpPr/>
          <p:nvPr/>
        </p:nvSpPr>
        <p:spPr>
          <a:xfrm>
            <a:off x="5894129" y="4417500"/>
            <a:ext cx="5748048" cy="369332"/>
          </a:xfrm>
          <a:prstGeom prst="rect">
            <a:avLst/>
          </a:prstGeom>
        </p:spPr>
        <p:txBody>
          <a:bodyPr wrap="none">
            <a:spAutoFit/>
          </a:bodyPr>
          <a:lstStyle/>
          <a:p>
            <a:r>
              <a:rPr lang="en-US" b="1" i="1" u="sng" dirty="0">
                <a:solidFill>
                  <a:srgbClr val="C00000"/>
                </a:solidFill>
              </a:rPr>
              <a:t>He / She told me not to throw paper towels into the toilet.</a:t>
            </a:r>
          </a:p>
        </p:txBody>
      </p:sp>
      <p:sp>
        <p:nvSpPr>
          <p:cNvPr id="7" name="Rectangle 6"/>
          <p:cNvSpPr/>
          <p:nvPr/>
        </p:nvSpPr>
        <p:spPr>
          <a:xfrm>
            <a:off x="5729059" y="5199127"/>
            <a:ext cx="6242177" cy="369332"/>
          </a:xfrm>
          <a:prstGeom prst="rect">
            <a:avLst/>
          </a:prstGeom>
        </p:spPr>
        <p:txBody>
          <a:bodyPr wrap="square">
            <a:spAutoFit/>
          </a:bodyPr>
          <a:lstStyle/>
          <a:p>
            <a:r>
              <a:rPr lang="en-US" b="1" i="1" u="sng" dirty="0">
                <a:solidFill>
                  <a:srgbClr val="C00000"/>
                </a:solidFill>
              </a:rPr>
              <a:t>He / She asked me to call him/her as soon as I </a:t>
            </a:r>
            <a:r>
              <a:rPr lang="en-US" b="1" i="1" u="sng" dirty="0" smtClean="0">
                <a:solidFill>
                  <a:srgbClr val="C00000"/>
                </a:solidFill>
              </a:rPr>
              <a:t>have a problem.</a:t>
            </a:r>
            <a:endParaRPr lang="ar-BH" dirty="0"/>
          </a:p>
        </p:txBody>
      </p:sp>
      <p:cxnSp>
        <p:nvCxnSpPr>
          <p:cNvPr id="10" name="Straight Connector 9"/>
          <p:cNvCxnSpPr/>
          <p:nvPr/>
        </p:nvCxnSpPr>
        <p:spPr>
          <a:xfrm>
            <a:off x="152185" y="6496277"/>
            <a:ext cx="1153947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extBox 5"/>
          <p:cNvSpPr txBox="1"/>
          <p:nvPr/>
        </p:nvSpPr>
        <p:spPr>
          <a:xfrm>
            <a:off x="275771" y="6557948"/>
            <a:ext cx="2962521"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t>Ministry of Education-2020</a:t>
            </a:r>
            <a:endParaRPr lang="en-US" sz="1400" b="1" dirty="0"/>
          </a:p>
        </p:txBody>
      </p:sp>
      <p:sp>
        <p:nvSpPr>
          <p:cNvPr id="12" name="Rectangle 11"/>
          <p:cNvSpPr/>
          <p:nvPr/>
        </p:nvSpPr>
        <p:spPr>
          <a:xfrm>
            <a:off x="4633090" y="3577861"/>
            <a:ext cx="6892160" cy="369332"/>
          </a:xfrm>
          <a:prstGeom prst="rect">
            <a:avLst/>
          </a:prstGeom>
        </p:spPr>
        <p:txBody>
          <a:bodyPr wrap="square">
            <a:spAutoFit/>
          </a:bodyPr>
          <a:lstStyle/>
          <a:p>
            <a:r>
              <a:rPr lang="en-US" b="1" i="1" u="sng" dirty="0">
                <a:solidFill>
                  <a:srgbClr val="C00000"/>
                </a:solidFill>
              </a:rPr>
              <a:t>He / She told me to </a:t>
            </a:r>
            <a:r>
              <a:rPr lang="en-US" b="1" i="1" u="sng" dirty="0" smtClean="0">
                <a:solidFill>
                  <a:srgbClr val="C00000"/>
                </a:solidFill>
              </a:rPr>
              <a:t>put a screen over the drain.</a:t>
            </a:r>
            <a:endParaRPr lang="ar-BH" dirty="0"/>
          </a:p>
        </p:txBody>
      </p:sp>
      <p:sp>
        <p:nvSpPr>
          <p:cNvPr id="13" name="Up Ribbon 12"/>
          <p:cNvSpPr/>
          <p:nvPr/>
        </p:nvSpPr>
        <p:spPr>
          <a:xfrm>
            <a:off x="9140804" y="1007073"/>
            <a:ext cx="2562696" cy="691979"/>
          </a:xfrm>
          <a:prstGeom prst="ribbon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Century Gothic" panose="020B0502020202020204" pitchFamily="34" charset="0"/>
                <a:cs typeface="Arial" panose="020B0604020202020204" pitchFamily="34" charset="0"/>
              </a:rPr>
              <a:t>example</a:t>
            </a:r>
            <a:endParaRPr lang="en-US" b="1" dirty="0">
              <a:latin typeface="Century Gothic" panose="020B0502020202020204" pitchFamily="34" charset="0"/>
              <a:cs typeface="Arial" panose="020B0604020202020204" pitchFamily="34" charset="0"/>
            </a:endParaRPr>
          </a:p>
        </p:txBody>
      </p:sp>
      <p:sp>
        <p:nvSpPr>
          <p:cNvPr id="14" name="Up Ribbon 13"/>
          <p:cNvSpPr/>
          <p:nvPr/>
        </p:nvSpPr>
        <p:spPr>
          <a:xfrm>
            <a:off x="9128960" y="1023526"/>
            <a:ext cx="2562696" cy="691979"/>
          </a:xfrm>
          <a:prstGeom prst="ribbon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Century Gothic" panose="020B0502020202020204" pitchFamily="34" charset="0"/>
                <a:cs typeface="Arial" panose="020B0604020202020204" pitchFamily="34" charset="0"/>
              </a:rPr>
              <a:t>Model answer</a:t>
            </a:r>
            <a:endParaRPr lang="en-US" b="1" dirty="0">
              <a:latin typeface="Century Gothic" panose="020B0502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1847180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2" grpId="0"/>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5.6"/>
</p:tagLst>
</file>

<file path=ppt/tags/tag2.xml><?xml version="1.0" encoding="utf-8"?>
<p:tagLst xmlns:a="http://schemas.openxmlformats.org/drawingml/2006/main" xmlns:r="http://schemas.openxmlformats.org/officeDocument/2006/relationships" xmlns:p="http://schemas.openxmlformats.org/presentationml/2006/main">
  <p:tag name="TIMING" val="|23.9"/>
</p:tagLst>
</file>

<file path=ppt/theme/theme1.xml><?xml version="1.0" encoding="utf-8"?>
<a:theme xmlns:a="http://schemas.openxmlformats.org/drawingml/2006/main" name="PPT TMPL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Template>
  <TotalTime>2166</TotalTime>
  <Words>1227</Words>
  <Application>Microsoft Office PowerPoint</Application>
  <PresentationFormat>Widescreen</PresentationFormat>
  <Paragraphs>165</Paragraphs>
  <Slides>10</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Al-Mateen</vt:lpstr>
      <vt:lpstr>Arial</vt:lpstr>
      <vt:lpstr>Calibri</vt:lpstr>
      <vt:lpstr>Calibri Light</vt:lpstr>
      <vt:lpstr>Cambria Math</vt:lpstr>
      <vt:lpstr>Century Gothic</vt:lpstr>
      <vt:lpstr>Helvetica</vt:lpstr>
      <vt:lpstr>Times New Roman</vt:lpstr>
      <vt:lpstr>TimesNewRomanPS-ItalicMT</vt:lpstr>
      <vt:lpstr>PPT TMPLT</vt:lpstr>
      <vt:lpstr>New Language Leader 2 Class 11 English 202 Unit 11 - Lesson 2 Direct and reported speech</vt:lpstr>
      <vt:lpstr>PowerPoint Presentation</vt:lpstr>
      <vt:lpstr>PowerPoint Presentation</vt:lpstr>
      <vt:lpstr>Converting Direct to reported speech </vt:lpstr>
      <vt:lpstr>PowerPoint Presentation</vt:lpstr>
      <vt:lpstr>Converting direct to reported speech.</vt:lpstr>
      <vt:lpstr>Converting  imperative to reported speech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Susan at Work and Play Lessons  1-6</dc:title>
  <dc:creator>user1</dc:creator>
  <cp:lastModifiedBy>Admin</cp:lastModifiedBy>
  <cp:revision>377</cp:revision>
  <dcterms:created xsi:type="dcterms:W3CDTF">2020-03-03T04:42:32Z</dcterms:created>
  <dcterms:modified xsi:type="dcterms:W3CDTF">2020-04-01T12:14:02Z</dcterms:modified>
</cp:coreProperties>
</file>