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328" r:id="rId3"/>
    <p:sldId id="327" r:id="rId4"/>
    <p:sldId id="316" r:id="rId5"/>
    <p:sldId id="321" r:id="rId6"/>
    <p:sldId id="319" r:id="rId7"/>
    <p:sldId id="322" r:id="rId8"/>
    <p:sldId id="323" r:id="rId9"/>
    <p:sldId id="329" r:id="rId10"/>
    <p:sldId id="330" r:id="rId11"/>
    <p:sldId id="3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نحراوي" initials="يوسف" lastIdx="1" clrIdx="0">
    <p:extLst>
      <p:ext uri="{19B8F6BF-5375-455C-9EA6-DF929625EA0E}">
        <p15:presenceInfo xmlns:p15="http://schemas.microsoft.com/office/powerpoint/2012/main" userId="39d7a4a9b0a1f3e9" providerId="Windows Live"/>
      </p:ext>
    </p:extLst>
  </p:cmAuthor>
  <p:cmAuthor id="2" name="Yousef Yousef Abdullah" initials="YYA" lastIdx="1" clrIdx="1">
    <p:extLst>
      <p:ext uri="{19B8F6BF-5375-455C-9EA6-DF929625EA0E}">
        <p15:presenceInfo xmlns:p15="http://schemas.microsoft.com/office/powerpoint/2012/main" userId="Yousef Yousef Abdull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7A9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9" autoAdjust="0"/>
    <p:restoredTop sz="89247" autoAdjust="0"/>
  </p:normalViewPr>
  <p:slideViewPr>
    <p:cSldViewPr snapToGrid="0">
      <p:cViewPr varScale="1">
        <p:scale>
          <a:sx n="66" d="100"/>
          <a:sy n="66" d="100"/>
        </p:scale>
        <p:origin x="3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D16A7-CAC5-4364-BD18-22F8BABEA08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D8AEB-C861-4249-A018-BB44CEAE2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D8AEB-C861-4249-A018-BB44CEAE21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8494C004-1779-40F4-B3DF-667047AC9DD3}"/>
              </a:ext>
            </a:extLst>
          </p:cNvPr>
          <p:cNvSpPr txBox="1">
            <a:spLocks/>
          </p:cNvSpPr>
          <p:nvPr/>
        </p:nvSpPr>
        <p:spPr>
          <a:xfrm>
            <a:off x="2823659" y="4322883"/>
            <a:ext cx="6344265" cy="1152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Bonjour les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langues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çon1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 langue arabe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ar-B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xmlns="" id="{C2260230-42CA-4EA1-9D7A-7D59FEAAB5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5362" y="1690057"/>
            <a:ext cx="498987" cy="49898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76191387-7DB8-44A8-988D-E1F509365FA3}"/>
              </a:ext>
            </a:extLst>
          </p:cNvPr>
          <p:cNvSpPr txBox="1">
            <a:spLocks/>
          </p:cNvSpPr>
          <p:nvPr/>
        </p:nvSpPr>
        <p:spPr>
          <a:xfrm>
            <a:off x="4304778" y="5475277"/>
            <a:ext cx="3582444" cy="549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2ème séance </a:t>
            </a:r>
            <a:endParaRPr lang="ar-BH" sz="4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xmlns="" id="{C1207073-D879-45F7-A4B9-621C7C1C68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588.21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5362" y="2762117"/>
            <a:ext cx="498987" cy="4989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619D7E-6CEF-4526-93DD-46CB407753FF}"/>
              </a:ext>
            </a:extLst>
          </p:cNvPr>
          <p:cNvSpPr/>
          <p:nvPr/>
        </p:nvSpPr>
        <p:spPr>
          <a:xfrm>
            <a:off x="2823659" y="1369279"/>
            <a:ext cx="6096000" cy="29203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Français</a:t>
            </a:r>
          </a:p>
          <a:p>
            <a:pPr algn="ctr">
              <a:lnSpc>
                <a:spcPct val="170000"/>
              </a:lnSpc>
            </a:pP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fr-FR" sz="2800" b="1" cap="all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er</a:t>
            </a: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semestre</a:t>
            </a:r>
          </a:p>
          <a:p>
            <a:pPr algn="ctr">
              <a:lnSpc>
                <a:spcPct val="170000"/>
              </a:lnSpc>
            </a:pP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Première année lycée</a:t>
            </a:r>
            <a:b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fr-FR" sz="2800" b="1" cap="all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</a:t>
            </a: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113</a:t>
            </a:r>
            <a:endParaRPr lang="ar-BH" sz="2800" b="1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  <p:transition spd="slow" advClick="0" advTm="3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15" t="6353" r="6587" b="2724"/>
          <a:stretch/>
        </p:blipFill>
        <p:spPr>
          <a:xfrm>
            <a:off x="1017639" y="368710"/>
            <a:ext cx="10250130" cy="58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590"/>
      </p:ext>
    </p:extLst>
  </p:cSld>
  <p:clrMapOvr>
    <a:masterClrMapping/>
  </p:clrMapOvr>
  <p:transition spd="slow" advClick="0" advTm="4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1729"/>
            <a:ext cx="10515600" cy="5985234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99939" y="2672367"/>
            <a:ext cx="99360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Merci </a:t>
            </a:r>
            <a:r>
              <a:rPr lang="fr-F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pour </a:t>
            </a:r>
            <a:r>
              <a:rPr lang="fr-F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votre  attention</a:t>
            </a:r>
          </a:p>
        </p:txBody>
      </p:sp>
    </p:spTree>
  </p:cSld>
  <p:clrMapOvr>
    <a:masterClrMapping/>
  </p:clrMapOvr>
  <p:transition spd="slow" advClick="0" advTm="1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4" y="1465483"/>
            <a:ext cx="2448186" cy="348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236732"/>
            <a:ext cx="452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La </a:t>
            </a:r>
            <a:r>
              <a:rPr lang="en-US" sz="2000" b="1" dirty="0" err="1">
                <a:latin typeface="Century Gothic" panose="020B0502020202020204" pitchFamily="34" charset="0"/>
              </a:rPr>
              <a:t>journée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internationale</a:t>
            </a:r>
            <a:r>
              <a:rPr lang="en-US" sz="2000" b="1" dirty="0">
                <a:latin typeface="Century Gothic" panose="020B0502020202020204" pitchFamily="34" charset="0"/>
              </a:rPr>
              <a:t> de la langue </a:t>
            </a:r>
            <a:r>
              <a:rPr lang="en-US" sz="2000" b="1" dirty="0" err="1">
                <a:latin typeface="Century Gothic" panose="020B0502020202020204" pitchFamily="34" charset="0"/>
              </a:rPr>
              <a:t>arabe</a:t>
            </a:r>
            <a:r>
              <a:rPr lang="en-US" sz="2000" b="1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6169" y="455166"/>
            <a:ext cx="2056011" cy="6369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</a:t>
            </a:r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ar-B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0" y="488515"/>
            <a:ext cx="635098" cy="63509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28127"/>
              </p:ext>
            </p:extLst>
          </p:nvPr>
        </p:nvGraphicFramePr>
        <p:xfrm>
          <a:off x="4601497" y="90373"/>
          <a:ext cx="718246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671">
                  <a:extLst>
                    <a:ext uri="{9D8B030D-6E8A-4147-A177-3AD203B41FA5}">
                      <a16:colId xmlns:a16="http://schemas.microsoft.com/office/drawing/2014/main" xmlns="" val="1813535144"/>
                    </a:ext>
                  </a:extLst>
                </a:gridCol>
                <a:gridCol w="1769354">
                  <a:extLst>
                    <a:ext uri="{9D8B030D-6E8A-4147-A177-3AD203B41FA5}">
                      <a16:colId xmlns:a16="http://schemas.microsoft.com/office/drawing/2014/main" xmlns="" val="1750801194"/>
                    </a:ext>
                  </a:extLst>
                </a:gridCol>
                <a:gridCol w="1738996">
                  <a:extLst>
                    <a:ext uri="{9D8B030D-6E8A-4147-A177-3AD203B41FA5}">
                      <a16:colId xmlns:a16="http://schemas.microsoft.com/office/drawing/2014/main" xmlns="" val="3603112404"/>
                    </a:ext>
                  </a:extLst>
                </a:gridCol>
                <a:gridCol w="2225443">
                  <a:extLst>
                    <a:ext uri="{9D8B030D-6E8A-4147-A177-3AD203B41FA5}">
                      <a16:colId xmlns:a16="http://schemas.microsoft.com/office/drawing/2014/main" xmlns="" val="3573110385"/>
                    </a:ext>
                  </a:extLst>
                </a:gridCol>
              </a:tblGrid>
              <a:tr h="5615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Pays </a:t>
                      </a: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arabes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Langue </a:t>
                      </a: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officielle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Classement</a:t>
                      </a:r>
                      <a:r>
                        <a:rPr lang="en-US" sz="2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76112758"/>
                  </a:ext>
                </a:extLst>
              </a:tr>
              <a:tr h="21604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437 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L’arabe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anglais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chinois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hindi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français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espagnol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arabe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portugai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s.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2794734"/>
                  </a:ext>
                </a:extLst>
              </a:tr>
            </a:tbl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>
          <a:xfrm>
            <a:off x="5217631" y="3372850"/>
            <a:ext cx="6271107" cy="9009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1- Entoure la bonne réponse: </a:t>
            </a:r>
          </a:p>
          <a:p>
            <a:pPr marL="0" indent="0">
              <a:buNone/>
            </a:pPr>
            <a:r>
              <a:rPr lang="fr-FR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</a:t>
            </a:r>
            <a:r>
              <a:rPr lang="fr-FR" sz="1600" b="1" dirty="0">
                <a:latin typeface="Century Gothic" panose="020B0502020202020204" pitchFamily="34" charset="0"/>
              </a:rPr>
              <a:t>L’arabe est la langue officielle de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>
                <a:latin typeface="Century Gothic" panose="020B0502020202020204" pitchFamily="34" charset="0"/>
              </a:rPr>
              <a:t>      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84382" y="4281258"/>
            <a:ext cx="4862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Century Gothic" panose="020B0502020202020204" pitchFamily="34" charset="0"/>
              </a:rPr>
              <a:t>- 52 pays                - 42 pays              - 25 pays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17631" y="4825891"/>
            <a:ext cx="639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2- Quel est le classement de la langue arabe dans le monde ?</a:t>
            </a:r>
          </a:p>
          <a:p>
            <a:endParaRPr lang="fr-FR" sz="16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……………………………………………………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5399359"/>
            <a:ext cx="157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Sixième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557359" y="4169587"/>
            <a:ext cx="1628383" cy="58479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1400">
              <a:latin typeface="Century Gothic" panose="020B0502020202020204" pitchFamily="34" charset="0"/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xmlns="" id="{591B6D82-FC04-481A-8162-544872121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83441"/>
      </p:ext>
    </p:extLst>
  </p:cSld>
  <p:clrMapOvr>
    <a:masterClrMapping/>
  </p:clrMapOvr>
  <p:transition spd="slow" advTm="2069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3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  <p:bldP spid="7" grpId="0" animBg="1"/>
      <p:bldP spid="10" grpId="0"/>
      <p:bldP spid="15" grpId="0"/>
      <p:bldP spid="17" grpId="0"/>
      <p:bldP spid="1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 bright="-20000" contrast="-56000"/>
          </a:blip>
          <a:stretch>
            <a:fillRect/>
          </a:stretch>
        </p:blipFill>
        <p:spPr>
          <a:xfrm>
            <a:off x="0" y="0"/>
            <a:ext cx="56633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63380" y="2107156"/>
            <a:ext cx="6424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Consolider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le sentiment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d’appurtenance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  Identifier les moyens qui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servent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à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exprimer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la cause.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Exprimer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la cause.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0347" y="644538"/>
            <a:ext cx="483325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Objectifs</a:t>
            </a:r>
            <a:endParaRPr lang="ar-BH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86708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980" y="1076633"/>
            <a:ext cx="12015019" cy="260602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Puisque</a:t>
            </a:r>
            <a:r>
              <a:rPr lang="fr-FR" sz="2450" dirty="0">
                <a:solidFill>
                  <a:srgbClr val="C00000"/>
                </a:solidFill>
                <a:latin typeface="Century Gothic" panose="020B0502020202020204" pitchFamily="34" charset="0"/>
              </a:rPr>
              <a:t> + </a:t>
            </a:r>
            <a:r>
              <a:rPr lang="fr-FR" sz="245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proposition: </a:t>
            </a:r>
            <a:r>
              <a:rPr lang="en-US" sz="2450" dirty="0">
                <a:latin typeface="Century Gothic" panose="020B0502020202020204" pitchFamily="34" charset="0"/>
              </a:rPr>
              <a:t>(</a:t>
            </a:r>
            <a:r>
              <a:rPr lang="en-US" sz="245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2450" dirty="0" err="1">
                <a:latin typeface="Century Gothic" panose="020B0502020202020204" pitchFamily="34" charset="0"/>
              </a:rPr>
              <a:t>sert</a:t>
            </a:r>
            <a:r>
              <a:rPr lang="en-US" sz="2450" dirty="0">
                <a:latin typeface="Century Gothic" panose="020B0502020202020204" pitchFamily="34" charset="0"/>
              </a:rPr>
              <a:t> à </a:t>
            </a:r>
            <a:r>
              <a:rPr lang="en-US" sz="2450" dirty="0" err="1">
                <a:latin typeface="Century Gothic" panose="020B0502020202020204" pitchFamily="34" charset="0"/>
              </a:rPr>
              <a:t>relier</a:t>
            </a:r>
            <a:r>
              <a:rPr lang="en-US" sz="2450" dirty="0">
                <a:latin typeface="Century Gothic" panose="020B0502020202020204" pitchFamily="34" charset="0"/>
              </a:rPr>
              <a:t> </a:t>
            </a:r>
            <a:r>
              <a:rPr lang="en-US" sz="2450" dirty="0" err="1">
                <a:latin typeface="Century Gothic" panose="020B0502020202020204" pitchFamily="34" charset="0"/>
              </a:rPr>
              <a:t>une</a:t>
            </a:r>
            <a:r>
              <a:rPr lang="en-US" sz="2450" dirty="0">
                <a:latin typeface="Century Gothic" panose="020B0502020202020204" pitchFamily="34" charset="0"/>
              </a:rPr>
              <a:t> cause et </a:t>
            </a:r>
            <a:r>
              <a:rPr lang="en-US" sz="2450" dirty="0" err="1">
                <a:latin typeface="Century Gothic" panose="020B0502020202020204" pitchFamily="34" charset="0"/>
              </a:rPr>
              <a:t>une</a:t>
            </a:r>
            <a:r>
              <a:rPr lang="en-US" sz="2450" dirty="0">
                <a:latin typeface="Century Gothic" panose="020B0502020202020204" pitchFamily="34" charset="0"/>
              </a:rPr>
              <a:t> </a:t>
            </a:r>
            <a:r>
              <a:rPr lang="en-US" sz="2450" dirty="0" err="1">
                <a:latin typeface="Century Gothic" panose="020B0502020202020204" pitchFamily="34" charset="0"/>
              </a:rPr>
              <a:t>conséquence</a:t>
            </a:r>
            <a:r>
              <a:rPr lang="en-US" sz="245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450" dirty="0" err="1" smtClean="0">
                <a:latin typeface="Century Gothic" panose="020B0502020202020204" pitchFamily="34" charset="0"/>
              </a:rPr>
              <a:t>Exemple</a:t>
            </a:r>
            <a:r>
              <a:rPr lang="en-US" sz="2450" dirty="0" smtClean="0">
                <a:latin typeface="Century Gothic" panose="020B0502020202020204" pitchFamily="34" charset="0"/>
              </a:rPr>
              <a:t>:  </a:t>
            </a:r>
            <a:r>
              <a:rPr lang="fr-FR" sz="2450" b="1" u="sng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Puisque</a:t>
            </a:r>
            <a:r>
              <a:rPr lang="fr-FR" sz="2450" dirty="0">
                <a:solidFill>
                  <a:srgbClr val="0099CC"/>
                </a:solidFill>
                <a:latin typeface="Century Gothic" panose="020B0502020202020204" pitchFamily="34" charset="0"/>
              </a:rPr>
              <a:t> François va partir en Egypte, il décide d’apprendre l’arabe.</a:t>
            </a:r>
          </a:p>
          <a:p>
            <a:pPr marL="0" indent="0">
              <a:buNone/>
            </a:pPr>
            <a:r>
              <a:rPr lang="fr-FR" sz="2450" dirty="0">
                <a:latin typeface="Century Gothic" panose="020B0502020202020204" pitchFamily="34" charset="0"/>
              </a:rPr>
              <a:t>                             - </a:t>
            </a:r>
            <a:r>
              <a:rPr lang="fr-FR" sz="2450" dirty="0" smtClean="0">
                <a:latin typeface="Century Gothic" panose="020B0502020202020204" pitchFamily="34" charset="0"/>
              </a:rPr>
              <a:t>Il </a:t>
            </a:r>
            <a:r>
              <a:rPr lang="fr-FR" sz="2450" dirty="0">
                <a:latin typeface="Century Gothic" panose="020B0502020202020204" pitchFamily="34" charset="0"/>
              </a:rPr>
              <a:t>décide d’apprendre l’arabe = </a:t>
            </a:r>
            <a:r>
              <a:rPr lang="fr-FR" sz="245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conséquence</a:t>
            </a:r>
          </a:p>
          <a:p>
            <a:pPr marL="0" indent="0">
              <a:buNone/>
            </a:pPr>
            <a:r>
              <a:rPr lang="fr-FR" sz="2450" dirty="0">
                <a:latin typeface="Century Gothic" panose="020B0502020202020204" pitchFamily="34" charset="0"/>
              </a:rPr>
              <a:t>                             - François va partir en Egypte = </a:t>
            </a:r>
            <a:r>
              <a:rPr lang="fr-FR" sz="245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cause</a:t>
            </a:r>
            <a:r>
              <a:rPr lang="fr-FR" sz="245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2450" dirty="0">
                <a:latin typeface="Century Gothic" panose="020B0502020202020204" pitchFamily="34" charset="0"/>
              </a:rPr>
              <a:t>                   </a:t>
            </a:r>
            <a:r>
              <a:rPr lang="fr-FR" sz="2450" dirty="0">
                <a:solidFill>
                  <a:srgbClr val="FF0000"/>
                </a:solidFill>
                <a:latin typeface="Century Gothic" panose="020B0502020202020204" pitchFamily="34" charset="0"/>
              </a:rPr>
              <a:t>« </a:t>
            </a:r>
            <a:r>
              <a:rPr lang="fr-FR" sz="2450" dirty="0">
                <a:latin typeface="Century Gothic" panose="020B0502020202020204" pitchFamily="34" charset="0"/>
              </a:rPr>
              <a:t> </a:t>
            </a:r>
            <a:r>
              <a:rPr lang="fr-FR" sz="2450" i="1" dirty="0">
                <a:solidFill>
                  <a:srgbClr val="FF0000"/>
                </a:solidFill>
                <a:latin typeface="Century Gothic" panose="020B0502020202020204" pitchFamily="34" charset="0"/>
              </a:rPr>
              <a:t>Puisque »  exprime une cause déjà connue, évidente.</a:t>
            </a:r>
          </a:p>
          <a:p>
            <a:pPr marL="0" indent="0">
              <a:buNone/>
            </a:pPr>
            <a:endParaRPr lang="fr-FR" sz="245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fr-FR" sz="2450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2E1CD56-8ED9-49D8-AA49-D2859436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374" y="9487"/>
            <a:ext cx="6085998" cy="1223963"/>
          </a:xfrm>
        </p:spPr>
        <p:txBody>
          <a:bodyPr>
            <a:noAutofit/>
          </a:bodyPr>
          <a:lstStyle/>
          <a:p>
            <a:r>
              <a:rPr lang="en-GB" sz="3200" b="1" u="sng" dirty="0">
                <a:latin typeface="Century Gothic" panose="020B0502020202020204" pitchFamily="34" charset="0"/>
                <a:cs typeface="Times New Roman" pitchFamily="18" charset="0"/>
              </a:rPr>
              <a:t> L </a:t>
            </a:r>
            <a:r>
              <a:rPr lang="en-US" sz="3200" b="1" u="sng" dirty="0">
                <a:latin typeface="Century Gothic" panose="020B0502020202020204" pitchFamily="34" charset="0"/>
                <a:cs typeface="Times New Roman" pitchFamily="18" charset="0"/>
              </a:rPr>
              <a:t>’expression de la cause</a:t>
            </a:r>
            <a:r>
              <a:rPr lang="en-US" sz="2800" b="1" dirty="0">
                <a:latin typeface="Century Gothic" panose="020B0502020202020204" pitchFamily="34" charset="0"/>
              </a:rPr>
              <a:t/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(La cause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connue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évidente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en-US" sz="1800" b="1" u="sng" dirty="0">
                <a:latin typeface="Century Gothic" panose="020B0502020202020204" pitchFamily="34" charset="0"/>
              </a:rPr>
              <a:t/>
            </a:r>
            <a:br>
              <a:rPr lang="en-US" sz="1800" b="1" u="sng" dirty="0">
                <a:latin typeface="Century Gothic" panose="020B0502020202020204" pitchFamily="34" charset="0"/>
              </a:rPr>
            </a:br>
            <a:endParaRPr lang="en-GB" sz="1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5434.233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2581" y="194185"/>
            <a:ext cx="1029929" cy="1029929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521109" y="2990434"/>
            <a:ext cx="722671" cy="29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2444" y="284572"/>
            <a:ext cx="2038978" cy="568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2</a:t>
            </a:r>
            <a:endParaRPr lang="ar-B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15258"/>
            <a:ext cx="652888" cy="652888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6981" y="3763768"/>
            <a:ext cx="12015019" cy="2606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fr-FR" sz="2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Comme</a:t>
            </a:r>
            <a:r>
              <a:rPr lang="fr-FR" sz="2200" dirty="0">
                <a:solidFill>
                  <a:srgbClr val="C00000"/>
                </a:solidFill>
                <a:latin typeface="Century Gothic" panose="020B0502020202020204" pitchFamily="34" charset="0"/>
              </a:rPr>
              <a:t> + proposition :  </a:t>
            </a:r>
            <a:r>
              <a:rPr lang="fr-FR" sz="2200" dirty="0">
                <a:latin typeface="Century Gothic" panose="020B0502020202020204" pitchFamily="34" charset="0"/>
              </a:rPr>
              <a:t>( sert à relier une cause et une conséquence )</a:t>
            </a:r>
          </a:p>
          <a:p>
            <a:pPr marL="0" indent="0">
              <a:buNone/>
            </a:pPr>
            <a:r>
              <a:rPr lang="fr-FR" sz="2200" dirty="0">
                <a:latin typeface="Century Gothic" panose="020B0502020202020204" pitchFamily="34" charset="0"/>
              </a:rPr>
              <a:t>Exemple :  </a:t>
            </a:r>
            <a:r>
              <a:rPr lang="fr-FR" sz="2200" b="1" u="sng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Comme</a:t>
            </a:r>
            <a:r>
              <a:rPr lang="fr-FR" sz="2200" dirty="0">
                <a:solidFill>
                  <a:srgbClr val="0099CC"/>
                </a:solidFill>
                <a:latin typeface="Century Gothic" panose="020B0502020202020204" pitchFamily="34" charset="0"/>
              </a:rPr>
              <a:t> </a:t>
            </a:r>
            <a:r>
              <a:rPr lang="fr-FR" sz="2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a lu beaucoup de livres en arabe, il sait écrire correctement dans cette langue.</a:t>
            </a:r>
          </a:p>
          <a:p>
            <a:pPr marL="0" indent="0">
              <a:buNone/>
            </a:pPr>
            <a:r>
              <a:rPr lang="fr-FR" sz="2200" dirty="0">
                <a:latin typeface="Century Gothic" panose="020B0502020202020204" pitchFamily="34" charset="0"/>
              </a:rPr>
              <a:t>                             - </a:t>
            </a:r>
            <a:r>
              <a:rPr lang="fr-FR" sz="2200" dirty="0" smtClean="0">
                <a:latin typeface="Century Gothic" panose="020B0502020202020204" pitchFamily="34" charset="0"/>
              </a:rPr>
              <a:t>Il</a:t>
            </a:r>
            <a:r>
              <a:rPr lang="fr-FR" sz="2200" dirty="0" smtClean="0">
                <a:solidFill>
                  <a:srgbClr val="0099CC"/>
                </a:solidFill>
                <a:latin typeface="Century Gothic" panose="020B0502020202020204" pitchFamily="34" charset="0"/>
              </a:rPr>
              <a:t> </a:t>
            </a:r>
            <a:r>
              <a:rPr lang="fr-FR" sz="2200" dirty="0">
                <a:latin typeface="Century Gothic" panose="020B0502020202020204" pitchFamily="34" charset="0"/>
              </a:rPr>
              <a:t>sait écrire correctement dans cette langue = </a:t>
            </a:r>
            <a:r>
              <a:rPr lang="fr-FR" sz="2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conséquence</a:t>
            </a:r>
          </a:p>
          <a:p>
            <a:pPr marL="0" indent="0">
              <a:buNone/>
            </a:pPr>
            <a:r>
              <a:rPr lang="fr-FR" sz="2200" dirty="0">
                <a:latin typeface="Century Gothic" panose="020B0502020202020204" pitchFamily="34" charset="0"/>
              </a:rPr>
              <a:t>                             - </a:t>
            </a:r>
            <a:r>
              <a:rPr lang="fr-FR" sz="2200" dirty="0">
                <a:latin typeface="Century Gothic" panose="020B0502020202020204" pitchFamily="34" charset="0"/>
              </a:rPr>
              <a:t>I</a:t>
            </a:r>
            <a:r>
              <a:rPr lang="fr-FR" sz="2200" dirty="0" smtClean="0">
                <a:latin typeface="Century Gothic" panose="020B0502020202020204" pitchFamily="34" charset="0"/>
              </a:rPr>
              <a:t>l </a:t>
            </a:r>
            <a:r>
              <a:rPr lang="fr-FR" sz="2200" dirty="0">
                <a:latin typeface="Century Gothic" panose="020B0502020202020204" pitchFamily="34" charset="0"/>
              </a:rPr>
              <a:t>a lu beaucoup de livres en arabe = </a:t>
            </a:r>
            <a:r>
              <a:rPr lang="fr-FR" sz="2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cause</a:t>
            </a:r>
          </a:p>
          <a:p>
            <a:pPr marL="0" indent="0">
              <a:buNone/>
            </a:pPr>
            <a:r>
              <a:rPr lang="fr-FR" sz="2200" i="1" dirty="0">
                <a:latin typeface="Century Gothic" panose="020B0502020202020204" pitchFamily="34" charset="0"/>
              </a:rPr>
              <a:t>             </a:t>
            </a:r>
            <a:r>
              <a:rPr lang="fr-FR" sz="22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« comme » exprime une cause connue de tous. Il se place en début de phrase.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fr-FR" sz="2200" dirty="0">
              <a:latin typeface="Century Gothic" panose="020B0502020202020204" pitchFamily="34" charset="0"/>
            </a:endParaRPr>
          </a:p>
        </p:txBody>
      </p:sp>
      <p:sp>
        <p:nvSpPr>
          <p:cNvPr id="11" name="Flèche droite 6"/>
          <p:cNvSpPr/>
          <p:nvPr/>
        </p:nvSpPr>
        <p:spPr>
          <a:xfrm>
            <a:off x="410463" y="5903322"/>
            <a:ext cx="722671" cy="29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 advClick="0" advTm="8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3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3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3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3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3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3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3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503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503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503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3503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8503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503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503"/>
                            </p:stCondLst>
                            <p:childTnLst>
                              <p:par>
                                <p:cTn id="8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 animBg="1"/>
      <p:bldP spid="4" grpId="0"/>
      <p:bldP spid="7" grpId="0" animBg="1"/>
      <p:bldP spid="8" grpId="0" animBg="1"/>
      <p:bldP spid="10" grpId="0" build="allAtOnce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69355"/>
              </p:ext>
            </p:extLst>
          </p:nvPr>
        </p:nvGraphicFramePr>
        <p:xfrm>
          <a:off x="282444" y="1336894"/>
          <a:ext cx="11691842" cy="472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1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2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025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Phrase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Cause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Conséquence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7937">
                <a:tc>
                  <a:txBody>
                    <a:bodyPr/>
                    <a:lstStyle/>
                    <a:p>
                      <a:pPr algn="just"/>
                      <a:r>
                        <a:rPr lang="fr-FR" sz="2000" b="0" i="0" u="none" strike="noStrike" kern="1200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 Comme</a:t>
                      </a: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l’Orient a fasciné l’Occident, beaucoup de Français se sont mis à apprendre l’arabe.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573">
                <a:tc>
                  <a:txBody>
                    <a:bodyPr/>
                    <a:lstStyle/>
                    <a:p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 Il a fait ses études en Égypte, </a:t>
                      </a:r>
                      <a:r>
                        <a:rPr lang="fr-FR" sz="2000" b="0" i="0" u="none" strike="noStrike" kern="1200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donc</a:t>
                      </a: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il parle couramment l’arabe.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7937">
                <a:tc>
                  <a:txBody>
                    <a:bodyPr/>
                    <a:lstStyle/>
                    <a:p>
                      <a:r>
                        <a:rPr lang="fr-FR" sz="2000" b="0" i="0" u="none" strike="noStrike" kern="1200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 Puisque</a:t>
                      </a: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la civilisation arabe était très évoluée, elle a influencé le monde occidental.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7937">
                <a:tc>
                  <a:txBody>
                    <a:bodyPr/>
                    <a:lstStyle/>
                    <a:p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4. Olivier va suivre un stage au Koweït, </a:t>
                      </a:r>
                      <a:r>
                        <a:rPr lang="fr-FR" sz="2000" b="0" i="0" u="none" strike="noStrike" kern="1200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 conséquent</a:t>
                      </a: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il va apprendre l’arabe.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615">
                <a:tc>
                  <a:txBody>
                    <a:bodyPr/>
                    <a:lstStyle/>
                    <a:p>
                      <a:r>
                        <a:rPr lang="fr-FR" sz="2000" b="0" i="0" u="none" strike="noStrike" kern="1200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5. Puisqu’</a:t>
                      </a:r>
                      <a:r>
                        <a:rPr lang="fr-FR" sz="20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elle a suivi des cours d’arabe, elle peut lire les journaux locaux.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1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87" end="69982.21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4810" y="152733"/>
            <a:ext cx="734961" cy="734961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84903" y="302741"/>
            <a:ext cx="1919750" cy="4626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</a:t>
            </a:r>
            <a:r>
              <a:rPr lang="ar-BH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ar-BH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" y="170457"/>
            <a:ext cx="589935" cy="589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2513" y="241692"/>
            <a:ext cx="4921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Coche la bonne case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84379" y="2147282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√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64452" y="2905396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21915" y="3700858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7364" y="4697484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66856" y="5439997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43042673"/>
      </p:ext>
    </p:extLst>
  </p:cSld>
  <p:clrMapOvr>
    <a:masterClrMapping/>
  </p:clrMapOvr>
  <p:transition spd="slow" advClick="0" advTm="3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8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5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679" y="738324"/>
            <a:ext cx="12029015" cy="66491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Mets les mots qui expriment la cause dans le triangle et les mots qui expriment la conséquence dans le cercle:</a:t>
            </a:r>
          </a:p>
          <a:p>
            <a:pPr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Triangle isocèle 4"/>
          <p:cNvSpPr/>
          <p:nvPr/>
        </p:nvSpPr>
        <p:spPr>
          <a:xfrm>
            <a:off x="325678" y="1448314"/>
            <a:ext cx="4709785" cy="44750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fr-FR" sz="2400" dirty="0">
              <a:latin typeface="Century Gothic" panose="020B0502020202020204" pitchFamily="34" charset="0"/>
            </a:endParaRPr>
          </a:p>
          <a:p>
            <a:pPr algn="ctr"/>
            <a:endParaRPr lang="fr-FR" sz="2400" dirty="0">
              <a:latin typeface="Century Gothic" panose="020B0502020202020204" pitchFamily="34" charset="0"/>
            </a:endParaRPr>
          </a:p>
          <a:p>
            <a:pPr algn="ctr"/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800783" y="1540725"/>
            <a:ext cx="4190764" cy="4524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20302" y="1474839"/>
            <a:ext cx="2836940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BF27A9"/>
                </a:solidFill>
                <a:latin typeface="Century Gothic" panose="020B0502020202020204" pitchFamily="34" charset="0"/>
              </a:rPr>
              <a:t>Comme</a:t>
            </a:r>
          </a:p>
          <a:p>
            <a:pPr algn="ctr"/>
            <a:r>
              <a:rPr lang="fr-FR" sz="2400" dirty="0">
                <a:solidFill>
                  <a:srgbClr val="BF27A9"/>
                </a:solidFill>
                <a:latin typeface="Century Gothic" panose="020B0502020202020204" pitchFamily="34" charset="0"/>
              </a:rPr>
              <a:t>Par conséquent</a:t>
            </a:r>
          </a:p>
          <a:p>
            <a:pPr algn="ctr"/>
            <a:r>
              <a:rPr lang="fr-FR" sz="2400" dirty="0">
                <a:solidFill>
                  <a:srgbClr val="BF27A9"/>
                </a:solidFill>
                <a:latin typeface="Century Gothic" panose="020B0502020202020204" pitchFamily="34" charset="0"/>
              </a:rPr>
              <a:t>À cause de </a:t>
            </a:r>
          </a:p>
          <a:p>
            <a:pPr algn="ctr"/>
            <a:r>
              <a:rPr lang="fr-FR" sz="2400" dirty="0">
                <a:solidFill>
                  <a:srgbClr val="BF27A9"/>
                </a:solidFill>
                <a:latin typeface="Century Gothic" panose="020B0502020202020204" pitchFamily="34" charset="0"/>
              </a:rPr>
              <a:t>Donc</a:t>
            </a:r>
          </a:p>
          <a:p>
            <a:pPr algn="ctr"/>
            <a:r>
              <a:rPr lang="fr-FR" sz="2400" dirty="0">
                <a:solidFill>
                  <a:srgbClr val="BF27A9"/>
                </a:solidFill>
                <a:latin typeface="Century Gothic" panose="020B0502020202020204" pitchFamily="34" charset="0"/>
              </a:rPr>
              <a:t>Alors </a:t>
            </a:r>
          </a:p>
          <a:p>
            <a:pPr algn="ctr"/>
            <a:r>
              <a:rPr lang="fr-FR" sz="2400" dirty="0">
                <a:solidFill>
                  <a:srgbClr val="BF27A9"/>
                </a:solidFill>
                <a:latin typeface="Century Gothic" panose="020B0502020202020204" pitchFamily="34" charset="0"/>
              </a:rPr>
              <a:t>Grâce à</a:t>
            </a:r>
          </a:p>
          <a:p>
            <a:pPr algn="ctr"/>
            <a:r>
              <a:rPr lang="fr-FR" sz="2400" dirty="0">
                <a:solidFill>
                  <a:srgbClr val="BF27A9"/>
                </a:solidFill>
                <a:latin typeface="Century Gothic" panose="020B0502020202020204" pitchFamily="34" charset="0"/>
              </a:rPr>
              <a:t>Car </a:t>
            </a:r>
          </a:p>
          <a:p>
            <a:pPr algn="ctr"/>
            <a:r>
              <a:rPr lang="fr-FR" sz="2400" dirty="0">
                <a:solidFill>
                  <a:srgbClr val="BF27A9"/>
                </a:solidFill>
                <a:latin typeface="Century Gothic" panose="020B0502020202020204" pitchFamily="34" charset="0"/>
              </a:rPr>
              <a:t>Puisque</a:t>
            </a:r>
          </a:p>
          <a:p>
            <a:pPr algn="ctr"/>
            <a:r>
              <a:rPr lang="fr-FR" sz="2400" dirty="0">
                <a:solidFill>
                  <a:srgbClr val="BF27A9"/>
                </a:solidFill>
                <a:latin typeface="Century Gothic" panose="020B0502020202020204" pitchFamily="34" charset="0"/>
              </a:rPr>
              <a:t>Parce que 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1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287.21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96165" y="228168"/>
            <a:ext cx="658761" cy="65876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17639" y="165764"/>
            <a:ext cx="1925258" cy="4350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</a:t>
            </a:r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" y="1"/>
            <a:ext cx="536960" cy="678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29809" y="3557392"/>
            <a:ext cx="2880986" cy="726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Par conséquent</a:t>
            </a:r>
            <a:endParaRPr lang="ar-BH" sz="24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2437" y="2392471"/>
            <a:ext cx="2179529" cy="726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A</a:t>
            </a:r>
            <a:r>
              <a:rPr lang="fr-FR" sz="2400" dirty="0" smtClean="0">
                <a:latin typeface="Century Gothic" panose="020B0502020202020204" pitchFamily="34" charset="0"/>
              </a:rPr>
              <a:t>lors</a:t>
            </a:r>
            <a:endParaRPr lang="ar-BH" sz="24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6401" y="4684735"/>
            <a:ext cx="2179529" cy="726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D</a:t>
            </a:r>
            <a:r>
              <a:rPr lang="fr-FR" sz="2400" dirty="0" smtClean="0">
                <a:latin typeface="Century Gothic" panose="020B0502020202020204" pitchFamily="34" charset="0"/>
              </a:rPr>
              <a:t>onc</a:t>
            </a:r>
            <a:endParaRPr lang="ar-BH" sz="24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9413" y="2642991"/>
            <a:ext cx="1691014" cy="726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Co</a:t>
            </a:r>
            <a:r>
              <a:rPr lang="en-US" sz="2400" dirty="0" err="1">
                <a:latin typeface="Century Gothic" panose="020B0502020202020204" pitchFamily="34" charset="0"/>
              </a:rPr>
              <a:t>mme</a:t>
            </a:r>
            <a:endParaRPr lang="ar-BH" sz="24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5063" y="3712349"/>
            <a:ext cx="1691014" cy="726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6" name="Rectangle 15"/>
          <p:cNvSpPr/>
          <p:nvPr/>
        </p:nvSpPr>
        <p:spPr>
          <a:xfrm>
            <a:off x="1701419" y="3373741"/>
            <a:ext cx="2018812" cy="546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À cause de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96861" y="3987515"/>
            <a:ext cx="2461364" cy="664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Grâce 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34854" y="4568762"/>
            <a:ext cx="1972849" cy="664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Puisque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2641" y="2123761"/>
            <a:ext cx="1691014" cy="664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Car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6861" y="5192637"/>
            <a:ext cx="2461364" cy="664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Parce que </a:t>
            </a:r>
          </a:p>
        </p:txBody>
      </p:sp>
      <p:pic>
        <p:nvPicPr>
          <p:cNvPr id="21" name="19">
            <a:hlinkClick r:id="" action="ppaction://media"/>
            <a:extLst>
              <a:ext uri="{FF2B5EF4-FFF2-40B4-BE49-F238E27FC236}">
                <a16:creationId xmlns:a16="http://schemas.microsoft.com/office/drawing/2014/main" xmlns="" id="{640CDC22-876C-4B1A-81DB-F7D1FD455C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88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5930" y="1533293"/>
            <a:ext cx="658761" cy="658761"/>
          </a:xfrm>
          <a:prstGeom prst="rect">
            <a:avLst/>
          </a:prstGeom>
        </p:spPr>
      </p:pic>
    </p:spTree>
  </p:cSld>
  <p:clrMapOvr>
    <a:masterClrMapping/>
  </p:clrMapOvr>
  <p:transition spd="slow" advClick="0" advTm="4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30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80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80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 showWhenStopped="0">
                <p:cTn id="1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11" grpId="0" animBg="1"/>
      <p:bldP spid="2" grpId="0"/>
      <p:bldP spid="10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5" y="1251528"/>
            <a:ext cx="11547986" cy="50460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Complète les phrases par la conjonction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convenable: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1-André a la chance de vivre en Arabie-saoudite,  </a:t>
            </a:r>
            <a:r>
              <a:rPr lang="fr-FR" sz="2400" dirty="0"/>
              <a:t>(par conséquent/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Puisque)</a:t>
            </a:r>
            <a:r>
              <a:rPr lang="fr-FR" sz="2400" b="1" dirty="0"/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en profite pour découvrir la culture arabe.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2- </a:t>
            </a:r>
            <a:r>
              <a:rPr lang="fr-FR" sz="2400" dirty="0"/>
              <a:t>( Puisque/ par conséquent )</a:t>
            </a:r>
            <a:r>
              <a:rPr lang="fr-FR" sz="2400" dirty="0">
                <a:solidFill>
                  <a:srgbClr val="FF0000"/>
                </a:solidFill>
              </a:rPr>
              <a:t> 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langue française a accueilli des mots arabes, elle est devenue plus riche.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3- Elle a peur d’être contaminée,  </a:t>
            </a:r>
            <a:r>
              <a:rPr lang="fr-FR" sz="2400" dirty="0"/>
              <a:t>( comme /donc)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elle décide de rester chez elle.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4-</a:t>
            </a:r>
            <a:r>
              <a:rPr lang="fr-FR" sz="2400" dirty="0"/>
              <a:t> (par conséquent/Puisque)</a:t>
            </a:r>
            <a:r>
              <a:rPr lang="fr-FR" sz="2400" b="1" dirty="0"/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 travailles à la maison, je vais t’envoyer les cours par e-mail.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5-</a:t>
            </a:r>
            <a:r>
              <a:rPr lang="fr-FR" sz="2400" dirty="0"/>
              <a:t> (donc/Comme)</a:t>
            </a:r>
            <a:r>
              <a:rPr lang="fr-FR" sz="2400" b="1" dirty="0"/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confinement est terminé, on peut aller se promener dans un parc.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4902" y="196054"/>
            <a:ext cx="2020529" cy="716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5</a:t>
            </a:r>
            <a:endParaRPr lang="ar-B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" y="95301"/>
            <a:ext cx="589935" cy="74535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01424" y="1590805"/>
            <a:ext cx="1966587" cy="7515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2905431" y="3883068"/>
            <a:ext cx="1115423" cy="6012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Oval 6"/>
          <p:cNvSpPr/>
          <p:nvPr/>
        </p:nvSpPr>
        <p:spPr>
          <a:xfrm>
            <a:off x="5918645" y="3419606"/>
            <a:ext cx="638927" cy="5135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Oval 9"/>
          <p:cNvSpPr/>
          <p:nvPr/>
        </p:nvSpPr>
        <p:spPr>
          <a:xfrm>
            <a:off x="1602724" y="4346531"/>
            <a:ext cx="1115423" cy="6012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Oval 10"/>
          <p:cNvSpPr/>
          <p:nvPr/>
        </p:nvSpPr>
        <p:spPr>
          <a:xfrm>
            <a:off x="965713" y="2542785"/>
            <a:ext cx="1132092" cy="5135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CD45A5A2-4C04-4DCA-96FC-5E53638A4C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6007"/>
      </p:ext>
    </p:extLst>
  </p:cSld>
  <p:clrMapOvr>
    <a:masterClrMapping/>
  </p:clrMapOvr>
  <p:transition spd="slow" advClick="0" advTm="963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  <p:bldP spid="8" grpId="0" animBg="1"/>
      <p:bldP spid="2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17638" y="358789"/>
            <a:ext cx="1843548" cy="4350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6</a:t>
            </a: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4" y="313150"/>
            <a:ext cx="445088" cy="5623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5406" y="1253008"/>
            <a:ext cx="11044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Relie les deux propositions pour exprimer la cause et la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conséquence: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2400" dirty="0"/>
              <a:t>1- François veut apprendre la langue arabe   /  il décide de partir au </a:t>
            </a:r>
            <a:r>
              <a:rPr lang="fr-FR" sz="2400" dirty="0" smtClean="0"/>
              <a:t>Bahreïn.</a:t>
            </a:r>
            <a:endParaRPr lang="fr-FR" sz="2400" dirty="0"/>
          </a:p>
          <a:p>
            <a:pPr>
              <a:buNone/>
            </a:pPr>
            <a:r>
              <a:rPr lang="fr-FR" sz="2400" dirty="0">
                <a:solidFill>
                  <a:srgbClr val="00B050"/>
                </a:solidFill>
              </a:rPr>
              <a:t>* Un rapport de cause: </a:t>
            </a:r>
          </a:p>
          <a:p>
            <a:pPr>
              <a:buNone/>
            </a:pPr>
            <a:r>
              <a:rPr lang="fr-FR" sz="2400" dirty="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Un rapport de conséquence:</a:t>
            </a:r>
          </a:p>
          <a:p>
            <a:pPr>
              <a:buNone/>
            </a:pPr>
            <a:r>
              <a:rPr lang="fr-FR" sz="2400" dirty="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</a:t>
            </a:r>
            <a:endParaRPr lang="fr-FR" sz="2400" dirty="0"/>
          </a:p>
          <a:p>
            <a:pPr>
              <a:buNone/>
            </a:pPr>
            <a:r>
              <a:rPr lang="fr-FR" sz="2400" dirty="0"/>
              <a:t>2- L’Espagne a été arabe pendant des siècles  /  il y a beaucoup de mots arabes dans la langue espagnole.</a:t>
            </a:r>
          </a:p>
          <a:p>
            <a:pPr>
              <a:buNone/>
            </a:pPr>
            <a:r>
              <a:rPr lang="fr-FR" sz="2400" dirty="0">
                <a:solidFill>
                  <a:srgbClr val="00B050"/>
                </a:solidFill>
              </a:rPr>
              <a:t>* Un rapport de cause: </a:t>
            </a:r>
          </a:p>
          <a:p>
            <a:pPr>
              <a:buNone/>
            </a:pPr>
            <a:r>
              <a:rPr lang="fr-FR" sz="2400" dirty="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Un rapport de conséquence:</a:t>
            </a:r>
          </a:p>
          <a:p>
            <a:pPr>
              <a:buNone/>
            </a:pPr>
            <a:r>
              <a:rPr lang="fr-FR" sz="2400" dirty="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</a:t>
            </a:r>
            <a:endParaRPr lang="fr-F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2274" y="2310632"/>
            <a:ext cx="905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 veut apprendre la langue arabe, il décide de partir au Bahreïn.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326" y="3035525"/>
            <a:ext cx="905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 veut apprendre la langue arabe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conséquent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décide de partir au Bahreïn.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326" y="4512280"/>
            <a:ext cx="1103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Puisque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l’Espagne a été arabe pendant des siècles, il y a beaucoup de mots arabes dans la langue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espagnole.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326" y="5237173"/>
            <a:ext cx="1045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L’Espagne a été arabe pendant des siècles, </a:t>
            </a: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donc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y a beaucoup de mots arabes dans la langue  espagnole 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44BB51EF-8A27-434D-B11C-9D045A2BE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6007"/>
      </p:ext>
    </p:extLst>
  </p:cSld>
  <p:clrMapOvr>
    <a:masterClrMapping/>
  </p:clrMapOvr>
  <p:transition spd="slow" advClick="0" advTm="4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14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64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46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17637" y="358789"/>
            <a:ext cx="1902543" cy="538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7</a:t>
            </a: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2" y="232800"/>
            <a:ext cx="551145" cy="696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205" y="1043215"/>
            <a:ext cx="1101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A. Mets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ordre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les mots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suivants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pour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obtenir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phrase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correcte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811" y="1690541"/>
            <a:ext cx="1026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1- recherches. / arabes / ont effectué /d’importantes /Les savants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2492" y="3919294"/>
            <a:ext cx="6894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Ils ont contribué au progrès de la science.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205" y="4783252"/>
            <a:ext cx="1164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Relie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les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deux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phrases par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conjonction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qui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exprime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la cause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évidente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5732" y="2444155"/>
            <a:ext cx="882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Les savants arabes ont effectué d’importantes recherches.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778" y="3147861"/>
            <a:ext cx="94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2- la science.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ont contribué/ au progrès /Ils/de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2492" y="5446300"/>
            <a:ext cx="10704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Puisque</a:t>
            </a: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les savants arabes ont effectué d’importantes recherches, ils ont contribué au progrès de la science.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F217953-A0A3-429B-93D6-995DC3E1F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96179"/>
      </p:ext>
    </p:extLst>
  </p:cSld>
  <p:clrMapOvr>
    <a:masterClrMapping/>
  </p:clrMapOvr>
  <p:transition spd="slow" advTm="2235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3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9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95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4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450"/>
                            </p:stCondLst>
                            <p:childTnLst>
                              <p:par>
                                <p:cTn id="73" presetID="2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45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3927</TotalTime>
  <Words>738</Words>
  <Application>Microsoft Office PowerPoint</Application>
  <PresentationFormat>Widescreen</PresentationFormat>
  <Paragraphs>120</Paragraphs>
  <Slides>11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PowerPoint Presentation</vt:lpstr>
      <vt:lpstr>Activité 1</vt:lpstr>
      <vt:lpstr>PowerPoint Presentation</vt:lpstr>
      <vt:lpstr> L ’expression de la cause  (La cause connue ou évidente)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Admin</cp:lastModifiedBy>
  <cp:revision>359</cp:revision>
  <dcterms:created xsi:type="dcterms:W3CDTF">2020-03-04T10:47:58Z</dcterms:created>
  <dcterms:modified xsi:type="dcterms:W3CDTF">2020-10-08T14:17:54Z</dcterms:modified>
</cp:coreProperties>
</file>