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3" r:id="rId3"/>
    <p:sldId id="269" r:id="rId4"/>
    <p:sldId id="283" r:id="rId5"/>
    <p:sldId id="302" r:id="rId6"/>
    <p:sldId id="317" r:id="rId7"/>
    <p:sldId id="318" r:id="rId8"/>
    <p:sldId id="310" r:id="rId9"/>
    <p:sldId id="315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نحراوي" initials="يوسف" lastIdx="1" clrIdx="0">
    <p:extLst>
      <p:ext uri="{19B8F6BF-5375-455C-9EA6-DF929625EA0E}">
        <p15:presenceInfo xmlns:p15="http://schemas.microsoft.com/office/powerpoint/2012/main" userId="39d7a4a9b0a1f3e9" providerId="Windows Live"/>
      </p:ext>
    </p:extLst>
  </p:cmAuthor>
  <p:cmAuthor id="2" name="Yousef Yousef Abdullah" initials="YYA" lastIdx="1" clrIdx="1">
    <p:extLst>
      <p:ext uri="{19B8F6BF-5375-455C-9EA6-DF929625EA0E}">
        <p15:presenceInfo xmlns:p15="http://schemas.microsoft.com/office/powerpoint/2012/main" userId="Yousef Yousef Abdullah" providerId="None"/>
      </p:ext>
    </p:extLst>
  </p:cmAuthor>
  <p:cmAuthor id="3" name="ALI" initials="ALI" lastIdx="1" clrIdx="2">
    <p:extLst>
      <p:ext uri="{19B8F6BF-5375-455C-9EA6-DF929625EA0E}">
        <p15:presenceInfo xmlns:p15="http://schemas.microsoft.com/office/powerpoint/2012/main" userId="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D16A7-CAC5-4364-BD18-22F8BABEA08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D8AEB-C861-4249-A018-BB44CEAE2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WAV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WAV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A5AA4B-961C-45B9-AE01-EB3C43E7FB76}"/>
              </a:ext>
            </a:extLst>
          </p:cNvPr>
          <p:cNvSpPr/>
          <p:nvPr/>
        </p:nvSpPr>
        <p:spPr>
          <a:xfrm>
            <a:off x="2917372" y="4361944"/>
            <a:ext cx="6096000" cy="9961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</a:t>
            </a:r>
            <a:r>
              <a:rPr lang="fr-F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  <a:r>
              <a:rPr lang="en-US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Bonjour les </a:t>
            </a:r>
            <a:r>
              <a:rPr lang="en-US" sz="28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langues</a:t>
            </a:r>
            <a:r>
              <a:rPr lang="en-US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!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</a:t>
            </a:r>
            <a:r>
              <a:rPr lang="fr-FR" sz="28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çon</a:t>
            </a:r>
            <a:r>
              <a:rPr lang="fr-FR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1</a:t>
            </a:r>
            <a:r>
              <a:rPr lang="fr-FR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</a:t>
            </a:r>
            <a:r>
              <a:rPr lang="ar-BH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fr-FR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 langue arabe</a:t>
            </a:r>
          </a:p>
        </p:txBody>
      </p:sp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xmlns="" id="{34CC4A7C-0C3C-4B20-B3D6-A3A1AAF0D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0545" y="2386457"/>
            <a:ext cx="618309" cy="6183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463CF9-6E8D-46C1-85AA-4674617798E0}"/>
              </a:ext>
            </a:extLst>
          </p:cNvPr>
          <p:cNvSpPr/>
          <p:nvPr/>
        </p:nvSpPr>
        <p:spPr>
          <a:xfrm>
            <a:off x="3814187" y="5703070"/>
            <a:ext cx="430237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28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fr-FR" sz="2800" b="1" u="sng" baseline="30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ème</a:t>
            </a:r>
            <a:r>
              <a:rPr lang="fr-FR" sz="2800" b="1" u="sng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séance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21AE67-03C6-4C5D-9A7E-A80154CCDD60}"/>
              </a:ext>
            </a:extLst>
          </p:cNvPr>
          <p:cNvSpPr/>
          <p:nvPr/>
        </p:nvSpPr>
        <p:spPr>
          <a:xfrm>
            <a:off x="2917372" y="1352932"/>
            <a:ext cx="6096000" cy="29203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</a:pP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Français</a:t>
            </a:r>
          </a:p>
          <a:p>
            <a:pPr algn="ctr">
              <a:lnSpc>
                <a:spcPct val="170000"/>
              </a:lnSpc>
            </a:pP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fr-FR" sz="2800" b="1" cap="all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er</a:t>
            </a: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semestre</a:t>
            </a:r>
          </a:p>
          <a:p>
            <a:pPr algn="ctr">
              <a:lnSpc>
                <a:spcPct val="170000"/>
              </a:lnSpc>
            </a:pP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Première année lycée</a:t>
            </a:r>
            <a:b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fr-FR" sz="2800" b="1" cap="all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</a:t>
            </a:r>
            <a:r>
              <a:rPr lang="fr-FR" sz="2800" b="1" cap="al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113</a:t>
            </a:r>
            <a:endParaRPr lang="ar-BH" sz="2800" b="1" cap="al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p:transition advClick="0" advTm="4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1729"/>
            <a:ext cx="10515600" cy="5985234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40526" y="2508068"/>
            <a:ext cx="102216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  <a:cs typeface="Andalus" pitchFamily="18" charset="-78"/>
              </a:rPr>
              <a:t>Merci  </a:t>
            </a:r>
            <a:r>
              <a:rPr lang="fr-F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  <a:cs typeface="Andalus" pitchFamily="18" charset="-78"/>
              </a:rPr>
              <a:t>pour </a:t>
            </a:r>
            <a:r>
              <a:rPr lang="fr-F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  <a:cs typeface="Andalus" pitchFamily="18" charset="-78"/>
              </a:rPr>
              <a:t>votre  attention</a:t>
            </a:r>
          </a:p>
        </p:txBody>
      </p:sp>
      <p:pic>
        <p:nvPicPr>
          <p:cNvPr id="5" name="2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163.21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1462" y="938347"/>
            <a:ext cx="629195" cy="629195"/>
          </a:xfrm>
          <a:prstGeom prst="rect">
            <a:avLst/>
          </a:prstGeom>
        </p:spPr>
      </p:pic>
    </p:spTree>
  </p:cSld>
  <p:clrMapOvr>
    <a:masterClrMapping/>
  </p:clrMapOvr>
  <p:transition advClick="0" advTm="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6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900"/>
                            </p:stCondLst>
                            <p:childTnLst>
                              <p:par>
                                <p:cTn id="20" presetID="45" presetClass="exit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  <p:bldP spid="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39.18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1766" y="1554905"/>
            <a:ext cx="657497" cy="657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4915" t="24498" r="62797" b="43851"/>
          <a:stretch/>
        </p:blipFill>
        <p:spPr>
          <a:xfrm>
            <a:off x="3845169" y="1328556"/>
            <a:ext cx="4501996" cy="2973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6737" y="4526382"/>
            <a:ext cx="652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/>
              </a:rPr>
              <a:t>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quelle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sourate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trouve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mot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783" y="5133657"/>
            <a:ext cx="421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Dans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sourate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“Al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Alaaq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3037" y="5623702"/>
            <a:ext cx="532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  <a:sym typeface="Wingdings"/>
              </a:rPr>
              <a:t></a:t>
            </a:r>
            <a:r>
              <a:rPr lang="en-US" dirty="0" err="1">
                <a:latin typeface="Century Gothic" panose="020B0502020202020204" pitchFamily="34" charset="0"/>
              </a:rPr>
              <a:t>Traduis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l’expression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ar-BH" dirty="0">
                <a:latin typeface="Century Gothic" panose="020B0502020202020204" pitchFamily="34" charset="0"/>
              </a:rPr>
              <a:t>"الخط العربي"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7013" y="6113747"/>
            <a:ext cx="410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La </a:t>
            </a:r>
            <a:r>
              <a:rPr lang="en-US" dirty="0" err="1">
                <a:latin typeface="Century Gothic" panose="020B0502020202020204" pitchFamily="34" charset="0"/>
              </a:rPr>
              <a:t>calligraphie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arabe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8" y="478381"/>
            <a:ext cx="592269" cy="5922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4139F1-074D-4BDF-9622-2F79DCB62EC2}"/>
              </a:ext>
            </a:extLst>
          </p:cNvPr>
          <p:cNvSpPr/>
          <p:nvPr/>
        </p:nvSpPr>
        <p:spPr>
          <a:xfrm>
            <a:off x="3253153" y="484687"/>
            <a:ext cx="5685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raditional Arabic" panose="02020603050405020304" pitchFamily="18" charset="-78"/>
              </a:rPr>
              <a:t>Mise en situation</a:t>
            </a:r>
            <a:r>
              <a:rPr lang="ar-B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DF67960-61CA-47BC-8B69-055D9FA9AD03}"/>
              </a:ext>
            </a:extLst>
          </p:cNvPr>
          <p:cNvSpPr txBox="1">
            <a:spLocks/>
          </p:cNvSpPr>
          <p:nvPr/>
        </p:nvSpPr>
        <p:spPr>
          <a:xfrm>
            <a:off x="1069857" y="618445"/>
            <a:ext cx="2067784" cy="508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1</a:t>
            </a:r>
            <a:endParaRPr lang="ar-B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ransition advClick="0" advTm="5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8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8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8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8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lum bright="-34000" contrast="22000"/>
          </a:blip>
          <a:stretch>
            <a:fillRect/>
          </a:stretch>
        </p:blipFill>
        <p:spPr>
          <a:xfrm>
            <a:off x="169818" y="222069"/>
            <a:ext cx="11756571" cy="62701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2727" y="1658170"/>
            <a:ext cx="1024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93" y="2819759"/>
            <a:ext cx="94557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Consolider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le sentiment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d’appurtenance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Décrire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les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spécificités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de la langue </a:t>
            </a:r>
            <a:r>
              <a:rPr lang="en-US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arabe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  </a:t>
            </a:r>
            <a:r>
              <a:rPr lang="ar-BH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Expliquer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et justifier son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choix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/ </a:t>
            </a:r>
            <a:r>
              <a:rPr lang="en-US" sz="28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ses</a:t>
            </a:r>
            <a:r>
              <a:rPr lang="en-US" sz="2800" b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sentiments.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9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8844" y="1108165"/>
            <a:ext cx="707571" cy="707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195" y="1826869"/>
            <a:ext cx="304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u="sng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Objectifs</a:t>
            </a: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:</a:t>
            </a:r>
            <a:endParaRPr lang="ar-BH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67637"/>
      </p:ext>
    </p:extLst>
  </p:cSld>
  <p:clrMapOvr>
    <a:masterClrMapping/>
  </p:clrMapOvr>
  <p:transition advClick="0" advTm="3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581" y="942740"/>
            <a:ext cx="9831881" cy="2791614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ar-BH" sz="24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La langue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arabe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est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la plus riche des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langues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l’Orient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;[…]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il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y a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jusqu’à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mille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synonymes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pour le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même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mot.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Cette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langue [</a:t>
            </a:r>
            <a:r>
              <a:rPr lang="en-US" sz="2000" b="1" i="1" dirty="0">
                <a:latin typeface="Century Gothic" panose="020B0502020202020204" pitchFamily="34" charset="0"/>
                <a:cs typeface="Times New Roman" pitchFamily="18" charset="0"/>
              </a:rPr>
              <a:t>se </a:t>
            </a:r>
            <a:r>
              <a:rPr lang="en-US" sz="2000" b="1" i="1" dirty="0" err="1">
                <a:latin typeface="Century Gothic" panose="020B0502020202020204" pitchFamily="34" charset="0"/>
                <a:cs typeface="Times New Roman" pitchFamily="18" charset="0"/>
              </a:rPr>
              <a:t>caractérise</a:t>
            </a:r>
            <a:r>
              <a:rPr lang="en-US" sz="2000" b="1" i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Century Gothic" panose="020B0502020202020204" pitchFamily="34" charset="0"/>
                <a:cs typeface="Times New Roman" pitchFamily="18" charset="0"/>
              </a:rPr>
              <a:t>aussi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] par son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harmonie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concision,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force et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</a:rPr>
              <a:t>majesté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…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Cette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langue,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bien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étudiée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, nous fait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mieux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connaître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l’histoire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, les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mœurs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et la religion des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Arabes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. […] Elle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est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surtout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précieuse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par les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trésors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littéraires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qu’elle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possède</a:t>
            </a:r>
            <a:r>
              <a:rPr lang="en-US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.</a:t>
            </a:r>
            <a:r>
              <a:rPr lang="ar-BH" sz="2000" b="1" dirty="0">
                <a:latin typeface="Century Gothic" panose="020B0502020202020204" pitchFamily="34" charset="0"/>
                <a:cs typeface="Times New Roman" pitchFamily="18" charset="0"/>
                <a:sym typeface="Symbol"/>
              </a:rPr>
              <a:t>"</a:t>
            </a:r>
            <a:endParaRPr lang="en-US" sz="2000" b="1" dirty="0">
              <a:latin typeface="Century Gothic" panose="020B0502020202020204" pitchFamily="34" charset="0"/>
              <a:cs typeface="Times New Roman" pitchFamily="18" charset="0"/>
              <a:sym typeface="Symbol"/>
            </a:endParaRPr>
          </a:p>
          <a:p>
            <a:pPr marL="0" indent="457200" algn="just">
              <a:lnSpc>
                <a:spcPct val="100000"/>
              </a:lnSpc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  <a:sym typeface="Symbol"/>
              </a:rPr>
              <a:t>               D’ après: 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Symbol"/>
              </a:rPr>
              <a:t>Jean Pierre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sym typeface="Symbol"/>
              </a:rPr>
              <a:t>L.Humbert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Symbol"/>
              </a:rPr>
              <a:t>Discours sur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  <a:sym typeface="Symbol"/>
              </a:rPr>
              <a:t>l’utilité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  <a:sym typeface="Symbol"/>
              </a:rPr>
              <a:t> de la langue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  <a:sym typeface="Symbol"/>
              </a:rPr>
              <a:t>arabe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sym typeface="Symbol"/>
              </a:rPr>
              <a:t>, 1823</a:t>
            </a:r>
            <a:endParaRPr lang="en-US" sz="1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Image 4" descr="Capture discours.png"/>
          <p:cNvPicPr>
            <a:picLocks noChangeAspect="1"/>
          </p:cNvPicPr>
          <p:nvPr/>
        </p:nvPicPr>
        <p:blipFill rotWithShape="1">
          <a:blip r:embed="rId4"/>
          <a:srcRect l="8612" t="5931" r="16900" b="12713"/>
          <a:stretch/>
        </p:blipFill>
        <p:spPr>
          <a:xfrm>
            <a:off x="2955470" y="3888958"/>
            <a:ext cx="4465238" cy="254035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48709" y="241970"/>
            <a:ext cx="828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Lis le texte suivant puis réponds aux questions. </a:t>
            </a:r>
          </a:p>
        </p:txBody>
      </p:sp>
      <p:pic>
        <p:nvPicPr>
          <p:cNvPr id="11" name="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1627.25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2462" y="125239"/>
            <a:ext cx="718458" cy="71845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1407" y="267669"/>
            <a:ext cx="2127302" cy="4860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2</a:t>
            </a:r>
            <a:endParaRPr lang="ar-B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0" y="241970"/>
            <a:ext cx="484996" cy="4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88189"/>
      </p:ext>
    </p:extLst>
  </p:cSld>
  <p:clrMapOvr>
    <a:masterClrMapping/>
  </p:clrMapOvr>
  <p:transition advClick="0" advTm="4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  <p:bldP spid="10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460" y="91588"/>
            <a:ext cx="5207148" cy="744584"/>
          </a:xfrm>
        </p:spPr>
        <p:txBody>
          <a:bodyPr>
            <a:normAutofit fontScale="9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Entoure la bonne réponse :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18938"/>
              </p:ext>
            </p:extLst>
          </p:nvPr>
        </p:nvGraphicFramePr>
        <p:xfrm>
          <a:off x="844061" y="3019270"/>
          <a:ext cx="10530992" cy="306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7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2010"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Vrai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117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1- La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langue arabe se caractérise par son harmonie.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17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2- La langue arabe est connue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par 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 pauvreté de son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vocabulaire.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117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3- L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a concision est une caractéristique de l</a:t>
                      </a:r>
                      <a:r>
                        <a:rPr lang="fr-FR" sz="2000" dirty="0">
                          <a:latin typeface="Century Gothic" panose="020B0502020202020204" pitchFamily="34" charset="0"/>
                        </a:rPr>
                        <a:t>a langue arabe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117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4-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La langue arabe n’est pas belle.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117"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Century Gothic" panose="020B0502020202020204" pitchFamily="34" charset="0"/>
                        </a:rPr>
                        <a:t>5-</a:t>
                      </a:r>
                      <a:r>
                        <a:rPr lang="fr-FR" sz="2000" baseline="0" dirty="0">
                          <a:latin typeface="Century Gothic" panose="020B0502020202020204" pitchFamily="34" charset="0"/>
                        </a:rPr>
                        <a:t> La langue arabe contient des trésors littéraires.</a:t>
                      </a:r>
                      <a:endParaRPr lang="fr-FR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939.21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6650" y="5458017"/>
            <a:ext cx="751957" cy="751957"/>
          </a:xfrm>
          <a:prstGeom prst="rect">
            <a:avLst/>
          </a:prstGeom>
        </p:spPr>
      </p:pic>
      <p:pic>
        <p:nvPicPr>
          <p:cNvPr id="21" name="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636" end="34069.21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2056" y="6141169"/>
            <a:ext cx="779417" cy="77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7384" y="5615353"/>
            <a:ext cx="351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ar-BH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7384" y="3798277"/>
            <a:ext cx="351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ar-BH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1912" y="4267198"/>
            <a:ext cx="351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ar-BH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7384" y="4708357"/>
            <a:ext cx="351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ar-BH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8805" y="5145197"/>
            <a:ext cx="351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endParaRPr lang="ar-BH" sz="2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061" y="617701"/>
            <a:ext cx="8897816" cy="1499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dirty="0">
                <a:latin typeface="Century Gothic" panose="020B0502020202020204" pitchFamily="34" charset="0"/>
              </a:rPr>
              <a:t>« La langue arabe est la plus riche des langues … »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Century Gothic" panose="020B0502020202020204" pitchFamily="34" charset="0"/>
              </a:rPr>
              <a:t>                                                               a -   de l’Orient.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Century Gothic" panose="020B0502020202020204" pitchFamily="34" charset="0"/>
              </a:rPr>
              <a:t>                                                               b -  de l’Occident.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00600" y="998730"/>
            <a:ext cx="2428352" cy="5713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TextBox 12"/>
          <p:cNvSpPr txBox="1"/>
          <p:nvPr/>
        </p:nvSpPr>
        <p:spPr>
          <a:xfrm>
            <a:off x="691666" y="2424564"/>
            <a:ext cx="5081953" cy="62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457200" indent="-457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2. Coche « </a:t>
            </a: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Vrai</a:t>
            </a:r>
            <a:r>
              <a:rPr lang="fr-FR" dirty="0">
                <a:latin typeface="Century Gothic" panose="020B0502020202020204" pitchFamily="34" charset="0"/>
              </a:rPr>
              <a:t> » ou « </a:t>
            </a: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Faux</a:t>
            </a:r>
            <a:r>
              <a:rPr lang="fr-FR" dirty="0">
                <a:latin typeface="Century Gothic" panose="020B0502020202020204" pitchFamily="34" charset="0"/>
              </a:rPr>
              <a:t> » :</a:t>
            </a:r>
          </a:p>
          <a:p>
            <a:endParaRPr lang="ar-BH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advClick="0" advTm="6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296003" y="1413243"/>
            <a:ext cx="3239589" cy="463664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Langue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Grammaire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Vocabulaire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Sport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Culture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Civilisation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2912" y="473372"/>
            <a:ext cx="438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Chasse </a:t>
            </a:r>
            <a:r>
              <a:rPr lang="en-US" sz="36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l’intrus</a:t>
            </a:r>
            <a:endParaRPr lang="en-US" sz="36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6170" y="507274"/>
            <a:ext cx="2194047" cy="492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3</a:t>
            </a:r>
            <a:endParaRPr lang="ar-B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70586" y="3821728"/>
            <a:ext cx="1946030" cy="7151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4" y="418455"/>
            <a:ext cx="598074" cy="59807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7647357A-AF6F-4CF0-8169-05525506C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9739"/>
      </p:ext>
    </p:extLst>
  </p:cSld>
  <p:clrMapOvr>
    <a:masterClrMapping/>
  </p:clrMapOvr>
  <p:transition advClick="0" advTm="109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4725" y="455057"/>
            <a:ext cx="949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Ouvre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ton livre à la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page16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et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fais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l’exercice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7118" r="7382" b="46875"/>
          <a:stretch/>
        </p:blipFill>
        <p:spPr>
          <a:xfrm>
            <a:off x="365928" y="1666018"/>
            <a:ext cx="11231373" cy="3526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6040" y="2758176"/>
            <a:ext cx="44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2255" y="3246792"/>
            <a:ext cx="44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4778" y="2753861"/>
            <a:ext cx="6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4009" y="3246792"/>
            <a:ext cx="44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0534" y="3762330"/>
            <a:ext cx="44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1592" y="3688027"/>
            <a:ext cx="44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9815" y="4273903"/>
            <a:ext cx="49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8180" y="4285626"/>
            <a:ext cx="50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76170" y="525935"/>
            <a:ext cx="2183237" cy="492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4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5" y="476982"/>
            <a:ext cx="479370" cy="479370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xmlns="" id="{568F2F00-9AC8-4511-81DD-E110C3B01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2894"/>
      </p:ext>
    </p:extLst>
  </p:cSld>
  <p:clrMapOvr>
    <a:masterClrMapping/>
  </p:clrMapOvr>
  <p:transition advTm="1621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1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1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1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1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1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100"/>
                            </p:stCondLst>
                            <p:childTnLst>
                              <p:par>
                                <p:cTn id="58" presetID="56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100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100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100"/>
                            </p:stCondLst>
                            <p:childTnLst>
                              <p:par>
                                <p:cTn id="79" presetID="56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9" y="225707"/>
            <a:ext cx="4077789" cy="56313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Production écrite </a:t>
            </a:r>
            <a:endParaRPr lang="ar-B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83" y="1369916"/>
            <a:ext cx="11308479" cy="316289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Réorganise les phrases suivantes pour obtenir un paragraphe cohérent</a:t>
            </a:r>
            <a:r>
              <a:rPr lang="fr-FR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2400" dirty="0">
                <a:latin typeface="Century Gothic" panose="020B0502020202020204" pitchFamily="34" charset="0"/>
              </a:rPr>
              <a:t>a-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Ensuite</a:t>
            </a:r>
            <a:r>
              <a:rPr lang="fr-FR" sz="2400" dirty="0">
                <a:latin typeface="Century Gothic" panose="020B0502020202020204" pitchFamily="34" charset="0"/>
              </a:rPr>
              <a:t>, puisqu’elle est la langue du Coran, je dois l’apprendre pour comprendre ma religion.</a:t>
            </a:r>
          </a:p>
          <a:p>
            <a:pPr marL="0" indent="0">
              <a:buNone/>
            </a:pPr>
            <a:r>
              <a:rPr lang="fr-FR" sz="2400" dirty="0">
                <a:latin typeface="Century Gothic" panose="020B0502020202020204" pitchFamily="34" charset="0"/>
              </a:rPr>
              <a:t>b-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De plus</a:t>
            </a:r>
            <a:r>
              <a:rPr lang="fr-FR" sz="2400" dirty="0">
                <a:latin typeface="Century Gothic" panose="020B0502020202020204" pitchFamily="34" charset="0"/>
              </a:rPr>
              <a:t>, comme je suis bahreïnien , la langue arabe est la langue officielle de ma patrie.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2400" dirty="0">
                <a:latin typeface="Century Gothic" panose="020B0502020202020204" pitchFamily="34" charset="0"/>
              </a:rPr>
              <a:t>c- 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D’abord</a:t>
            </a:r>
            <a:r>
              <a:rPr lang="fr-FR" sz="2400" dirty="0">
                <a:latin typeface="Century Gothic" panose="020B0502020202020204" pitchFamily="34" charset="0"/>
              </a:rPr>
              <a:t>, J’aime la langue arabe 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parce qu</a:t>
            </a:r>
            <a:r>
              <a:rPr lang="fr-FR" sz="2400" dirty="0">
                <a:latin typeface="Century Gothic" panose="020B0502020202020204" pitchFamily="34" charset="0"/>
              </a:rPr>
              <a:t>’elle est ma langue maternelle. </a:t>
            </a:r>
          </a:p>
          <a:p>
            <a:pPr marL="0" indent="0">
              <a:buNone/>
            </a:pPr>
            <a:r>
              <a:rPr lang="fr-FR" sz="2400" dirty="0">
                <a:latin typeface="Century Gothic" panose="020B0502020202020204" pitchFamily="34" charset="0"/>
              </a:rPr>
              <a:t>d-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Enfin</a:t>
            </a:r>
            <a:r>
              <a:rPr lang="fr-FR" sz="2400" dirty="0">
                <a:latin typeface="Century Gothic" panose="020B0502020202020204" pitchFamily="34" charset="0"/>
              </a:rPr>
              <a:t>, la langue arabe fait partie des langues de l’UNESCO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79195"/>
              </p:ext>
            </p:extLst>
          </p:nvPr>
        </p:nvGraphicFramePr>
        <p:xfrm>
          <a:off x="2182022" y="4781005"/>
          <a:ext cx="81280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845615853"/>
                    </a:ext>
                  </a:extLst>
                </a:gridCol>
              </a:tblGrid>
              <a:tr h="33833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41" end="58835.256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7486" y="507275"/>
            <a:ext cx="851262" cy="8512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64090" y="277655"/>
            <a:ext cx="1930445" cy="492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é 5</a:t>
            </a: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" y="202798"/>
            <a:ext cx="584387" cy="584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2308" y="5040924"/>
            <a:ext cx="5040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ar-BH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7289" y="5064371"/>
            <a:ext cx="5040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ar-BH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2489" y="5074028"/>
            <a:ext cx="5040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ar-BH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0213" y="5083684"/>
            <a:ext cx="5040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ar-BH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4586" y="883032"/>
            <a:ext cx="485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Pourquoi aimes-tu la langue arabe?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85638"/>
      </p:ext>
    </p:extLst>
  </p:cSld>
  <p:clrMapOvr>
    <a:masterClrMapping/>
  </p:clrMapOvr>
  <p:transition advClick="0" advTm="10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49" presetClass="entr" presetSubtype="0" decel="10000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6000"/>
                            </p:stCondLst>
                            <p:childTnLst>
                              <p:par>
                                <p:cTn id="90" presetID="49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30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10" grpId="0" animBg="1"/>
      <p:bldP spid="5" grpId="0"/>
      <p:bldP spid="12" grpId="0"/>
      <p:bldP spid="13" grpId="0"/>
      <p:bldP spid="1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3987" y="875211"/>
            <a:ext cx="276262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retiens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8311" t="16668" r="4366" b="57837"/>
          <a:stretch/>
        </p:blipFill>
        <p:spPr>
          <a:xfrm>
            <a:off x="1698171" y="2338250"/>
            <a:ext cx="8582967" cy="232519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52355229"/>
      </p:ext>
    </p:extLst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2988</TotalTime>
  <Words>404</Words>
  <Application>Microsoft Office PowerPoint</Application>
  <PresentationFormat>Widescreen</PresentationFormat>
  <Paragraphs>74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Andalus</vt:lpstr>
      <vt:lpstr>Arial</vt:lpstr>
      <vt:lpstr>Calibri</vt:lpstr>
      <vt:lpstr>Calibri Light</vt:lpstr>
      <vt:lpstr>Century Gothic</vt:lpstr>
      <vt:lpstr>Symbol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Activité 2</vt:lpstr>
      <vt:lpstr>Entoure la bonne réponse : </vt:lpstr>
      <vt:lpstr>PowerPoint Presentation</vt:lpstr>
      <vt:lpstr>PowerPoint Presentation</vt:lpstr>
      <vt:lpstr>Production écrite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271</cp:revision>
  <dcterms:created xsi:type="dcterms:W3CDTF">2020-03-04T10:47:58Z</dcterms:created>
  <dcterms:modified xsi:type="dcterms:W3CDTF">2020-10-13T11:16:42Z</dcterms:modified>
</cp:coreProperties>
</file>