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60" r:id="rId4"/>
    <p:sldId id="261" r:id="rId5"/>
    <p:sldId id="25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04F0BE-26CA-411D-964D-60DCFF20E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6BA6B6-AD3F-46EE-9BEC-9CF9278F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98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69CEE-F70C-467B-89C9-C1E3B24E4FC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4000" y="6270171"/>
            <a:ext cx="986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E599989-F86F-49C2-8347-93CBE3CF44F9}"/>
              </a:ext>
            </a:extLst>
          </p:cNvPr>
          <p:cNvSpPr txBox="1"/>
          <p:nvPr userDrawn="1"/>
        </p:nvSpPr>
        <p:spPr>
          <a:xfrm>
            <a:off x="7434468" y="6343057"/>
            <a:ext cx="357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cs typeface="AL-Mohanad" pitchFamily="2" charset="-78"/>
              </a:rPr>
              <a:t>وزارة التربية والتعليم – </a:t>
            </a:r>
            <a:r>
              <a:rPr lang="en-US" b="1" dirty="0">
                <a:cs typeface="AL-Mohanad" pitchFamily="2" charset="-78"/>
              </a:rPr>
              <a:t>2020</a:t>
            </a:r>
            <a:r>
              <a:rPr lang="ar-BH" b="1" dirty="0">
                <a:cs typeface="AL-Mohanad" pitchFamily="2" charset="-78"/>
              </a:rPr>
              <a:t>م</a:t>
            </a:r>
            <a:endParaRPr lang="en-US" b="1" dirty="0">
              <a:cs typeface="AL-Mohana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547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A0152-AA7C-46E3-93B3-055F47FB1767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C7377-43A6-4927-B2FF-24F1A6D20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3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50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mp3"/><Relationship Id="rId7" Type="http://schemas.openxmlformats.org/officeDocument/2006/relationships/image" Target="../media/image15.png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p3"/><Relationship Id="rId7" Type="http://schemas.openxmlformats.org/officeDocument/2006/relationships/image" Target="../media/image20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p3"/><Relationship Id="rId7" Type="http://schemas.openxmlformats.org/officeDocument/2006/relationships/image" Target="../media/image23.png"/><Relationship Id="rId2" Type="http://schemas.microsoft.com/office/2007/relationships/media" Target="../media/media8.mp3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2FB545-6B88-4B3A-9CB9-6D8579C4676E}"/>
              </a:ext>
            </a:extLst>
          </p:cNvPr>
          <p:cNvGrpSpPr/>
          <p:nvPr/>
        </p:nvGrpSpPr>
        <p:grpSpPr>
          <a:xfrm>
            <a:off x="2863753" y="2602575"/>
            <a:ext cx="6464494" cy="743357"/>
            <a:chOff x="2597427" y="2493607"/>
            <a:chExt cx="6464494" cy="743357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9C15D2D2-AA7C-4C91-A772-F5A3A680AF01}"/>
                </a:ext>
              </a:extLst>
            </p:cNvPr>
            <p:cNvSpPr/>
            <p:nvPr/>
          </p:nvSpPr>
          <p:spPr>
            <a:xfrm>
              <a:off x="2597427" y="2493607"/>
              <a:ext cx="4386469" cy="731520"/>
            </a:xfrm>
            <a:prstGeom prst="homePlate">
              <a:avLst/>
            </a:prstGeom>
            <a:solidFill>
              <a:srgbClr val="7030A0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BH" sz="3200" b="1" dirty="0"/>
                <a:t>الرياضيات (</a:t>
              </a:r>
              <a:r>
                <a:rPr lang="en-US" sz="3200" b="1" dirty="0"/>
                <a:t>4</a:t>
              </a:r>
              <a:r>
                <a:rPr lang="ar-BH" sz="3200" b="1" dirty="0"/>
                <a:t>) ريض </a:t>
              </a:r>
              <a:r>
                <a:rPr lang="en-US" sz="3200" b="1" dirty="0" smtClean="0"/>
                <a:t>262</a:t>
              </a:r>
              <a:endParaRPr lang="en-US" sz="3200" b="1" dirty="0"/>
            </a:p>
          </p:txBody>
        </p:sp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1E09EDF0-B18F-4BE1-9B6E-1AF44703518E}"/>
                </a:ext>
              </a:extLst>
            </p:cNvPr>
            <p:cNvSpPr/>
            <p:nvPr/>
          </p:nvSpPr>
          <p:spPr>
            <a:xfrm flipH="1">
              <a:off x="6997147" y="2505444"/>
              <a:ext cx="2064774" cy="731520"/>
            </a:xfrm>
            <a:prstGeom prst="homePlate">
              <a:avLst/>
            </a:prstGeom>
            <a:solidFill>
              <a:srgbClr val="7030A0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/>
                <a:t>رمز المقرر</a:t>
              </a:r>
              <a:endParaRPr lang="en-US" sz="3200" b="1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1D823BC-6289-4B84-9D7A-FEC54B141961}"/>
              </a:ext>
            </a:extLst>
          </p:cNvPr>
          <p:cNvSpPr/>
          <p:nvPr/>
        </p:nvSpPr>
        <p:spPr>
          <a:xfrm>
            <a:off x="4409481" y="1799111"/>
            <a:ext cx="3373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الصف </a:t>
            </a:r>
            <a:r>
              <a:rPr lang="ar-BH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الثاني ثانوي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B204042E-BAE2-4856-BC41-882D08E3B832}"/>
              </a:ext>
            </a:extLst>
          </p:cNvPr>
          <p:cNvSpPr/>
          <p:nvPr/>
        </p:nvSpPr>
        <p:spPr>
          <a:xfrm>
            <a:off x="530321" y="4137862"/>
            <a:ext cx="11131358" cy="2231591"/>
          </a:xfrm>
          <a:prstGeom prst="roundRect">
            <a:avLst>
              <a:gd name="adj" fmla="val 46268"/>
            </a:avLst>
          </a:prstGeom>
          <a:solidFill>
            <a:srgbClr val="009900"/>
          </a:solidFill>
          <a:ln w="57150"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6000" b="1" dirty="0">
                <a:solidFill>
                  <a:srgbClr val="FFFF00"/>
                </a:solidFill>
              </a:rPr>
              <a:t>الدوال المثلثية </a:t>
            </a:r>
            <a:r>
              <a:rPr lang="ar-BH" sz="6000" b="1" dirty="0" smtClean="0">
                <a:solidFill>
                  <a:srgbClr val="FFFF00"/>
                </a:solidFill>
              </a:rPr>
              <a:t>للزوايا</a:t>
            </a:r>
          </a:p>
          <a:p>
            <a:pPr algn="ctr" rtl="1"/>
            <a:r>
              <a:rPr lang="en-US" sz="4400" b="1" dirty="0" smtClean="0">
                <a:solidFill>
                  <a:schemeClr val="bg1"/>
                </a:solidFill>
              </a:rPr>
              <a:t>Trigonometric  </a:t>
            </a:r>
            <a:r>
              <a:rPr lang="en-US" sz="4400" b="1" dirty="0">
                <a:solidFill>
                  <a:schemeClr val="bg1"/>
                </a:solidFill>
              </a:rPr>
              <a:t>Functions of General Angles</a:t>
            </a:r>
            <a:endParaRPr lang="ar-BH" sz="4400" b="1" dirty="0">
              <a:solidFill>
                <a:schemeClr val="bg1"/>
              </a:solidFill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 Diagonal Corner Rectangle 1"/>
              <p:cNvSpPr/>
              <p:nvPr/>
            </p:nvSpPr>
            <p:spPr>
              <a:xfrm>
                <a:off x="645579" y="131933"/>
                <a:ext cx="10522039" cy="1687890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</a:pPr>
                <a:r>
                  <a:rPr lang="ar-BH" sz="3600" dirty="0">
                    <a:solidFill>
                      <a:schemeClr val="dk1"/>
                    </a:solidFill>
                    <a:latin typeface="Arial" panose="020B0604020202020204" pitchFamily="34" charset="0"/>
                  </a:rPr>
                  <a:t>يمكن استعمال قيم الدوال المثلثية للزوايا التي قياساتها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36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° ,  </m:t>
                    </m:r>
                    <m:r>
                      <a:rPr lang="en-US" sz="36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36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°  , </m:t>
                    </m:r>
                    <m:r>
                      <a:rPr lang="en-US" sz="36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36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solidFill>
                    <a:schemeClr val="dk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ound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79" y="131933"/>
                <a:ext cx="10522039" cy="1687890"/>
              </a:xfrm>
              <a:prstGeom prst="round2DiagRect">
                <a:avLst>
                  <a:gd name="adj1" fmla="val 16667"/>
                  <a:gd name="adj2" fmla="val 50000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414" t="51013" r="24990" b="12720"/>
          <a:stretch/>
        </p:blipFill>
        <p:spPr>
          <a:xfrm>
            <a:off x="772732" y="1970468"/>
            <a:ext cx="10701410" cy="31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762772" y="738275"/>
            <a:ext cx="3619515" cy="510778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lang="ar-BH" sz="2400" b="1" dirty="0"/>
              <a:t>أوجد القيمة الفعلية لكل مما يأتي</a:t>
            </a:r>
            <a:r>
              <a:rPr lang="ar-BH" sz="2400" b="1" dirty="0" smtClean="0"/>
              <a:t>:</a:t>
            </a:r>
            <a:endParaRPr lang="ar-BH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46" t="65052" r="77952" b="7439"/>
          <a:stretch/>
        </p:blipFill>
        <p:spPr>
          <a:xfrm>
            <a:off x="386115" y="4189342"/>
            <a:ext cx="2433286" cy="2012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1284" t="32879" r="30731" b="46633"/>
          <a:stretch/>
        </p:blipFill>
        <p:spPr>
          <a:xfrm>
            <a:off x="3044687" y="1678652"/>
            <a:ext cx="6243434" cy="14988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346" t="32879" r="78512" b="36850"/>
          <a:stretch/>
        </p:blipFill>
        <p:spPr>
          <a:xfrm>
            <a:off x="386115" y="1789495"/>
            <a:ext cx="2360399" cy="22144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3932" t="58798" r="30730" b="7440"/>
          <a:stretch/>
        </p:blipFill>
        <p:spPr>
          <a:xfrm>
            <a:off x="3293165" y="3752850"/>
            <a:ext cx="5898878" cy="2430058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B100DD2-2CA4-40D0-84D1-208A820C2027}"/>
              </a:ext>
            </a:extLst>
          </p:cNvPr>
          <p:cNvSpPr txBox="1"/>
          <p:nvPr/>
        </p:nvSpPr>
        <p:spPr>
          <a:xfrm>
            <a:off x="3009901" y="58899"/>
            <a:ext cx="6267450" cy="61222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810" marR="0" algn="just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b="1" dirty="0"/>
              <a:t>استعمال زاوية الإسناد لإيجاد قيمة دالة مثلثية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48EA9-6F37-4021-AA71-937EAD14C130}"/>
              </a:ext>
            </a:extLst>
          </p:cNvPr>
          <p:cNvSpPr txBox="1"/>
          <p:nvPr/>
        </p:nvSpPr>
        <p:spPr>
          <a:xfrm>
            <a:off x="10524793" y="582511"/>
            <a:ext cx="1145278" cy="141059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rgbClr val="FF0000"/>
                </a:solidFill>
              </a:rPr>
              <a:t>مثال(4)</a:t>
            </a:r>
            <a:endParaRPr lang="en-US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572530" y="3114993"/>
                <a:ext cx="1809735" cy="7210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en-US" sz="2800" b="1" dirty="0" smtClean="0"/>
                  <a:t>b</a:t>
                </a:r>
                <a:r>
                  <a:rPr lang="ar-BH" sz="2800" b="1" dirty="0" smtClean="0"/>
                  <a:t> ) </a:t>
                </a:r>
                <a:r>
                  <a:rPr lang="en-US" sz="2800" b="1" dirty="0" smtClean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𝐜𝐬𝐜</m:t>
                        </m:r>
                      </m:fName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</m:e>
                    </m:func>
                  </m:oMath>
                </a14:m>
                <a:endParaRPr lang="ar-BH" sz="28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30" y="3114993"/>
                <a:ext cx="1809735" cy="721031"/>
              </a:xfrm>
              <a:prstGeom prst="rect">
                <a:avLst/>
              </a:prstGeom>
              <a:blipFill rotWithShape="0">
                <a:blip r:embed="rId4"/>
                <a:stretch>
                  <a:fillRect r="-7407" b="-11017"/>
                </a:stretch>
              </a:blipFill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E7F84B3-74EC-4B47-9077-271B4E84C91A}"/>
              </a:ext>
            </a:extLst>
          </p:cNvPr>
          <p:cNvSpPr txBox="1"/>
          <p:nvPr/>
        </p:nvSpPr>
        <p:spPr>
          <a:xfrm>
            <a:off x="9192043" y="1875405"/>
            <a:ext cx="1145278" cy="523220"/>
          </a:xfrm>
          <a:prstGeom prst="flowChartOnlineStorage">
            <a:avLst/>
          </a:prstGeom>
          <a:solidFill>
            <a:srgbClr val="00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ar-BH" dirty="0"/>
              <a:t>الحل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7F84B3-74EC-4B47-9077-271B4E84C91A}"/>
              </a:ext>
            </a:extLst>
          </p:cNvPr>
          <p:cNvSpPr txBox="1"/>
          <p:nvPr/>
        </p:nvSpPr>
        <p:spPr>
          <a:xfrm>
            <a:off x="9236987" y="3927732"/>
            <a:ext cx="1145278" cy="523220"/>
          </a:xfrm>
          <a:prstGeom prst="flowChartOnlineStorage">
            <a:avLst/>
          </a:prstGeom>
          <a:solidFill>
            <a:srgbClr val="00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ar-BH" dirty="0"/>
              <a:t>الحل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6762750" y="1202258"/>
                <a:ext cx="3619515" cy="5132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/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𝒄𝒐𝒔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𝟐𝟒𝟎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400" b="1" dirty="0"/>
                  <a:t>(</a:t>
                </a:r>
                <a:r>
                  <a:rPr lang="en-US" sz="2400" b="1" dirty="0" smtClean="0"/>
                  <a:t>a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2750" y="1202258"/>
                <a:ext cx="3619515" cy="513282"/>
              </a:xfrm>
              <a:prstGeom prst="rect">
                <a:avLst/>
              </a:prstGeom>
              <a:blipFill rotWithShape="0">
                <a:blip r:embed="rId5"/>
                <a:stretch>
                  <a:fillRect r="-2862" b="-261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0808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4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4" grpId="0"/>
      <p:bldP spid="11" grpId="0" animBg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 Diagonal Corner Rectangle 14"/>
              <p:cNvSpPr>
                <a:spLocks noChangeArrowheads="1"/>
              </p:cNvSpPr>
              <p:nvPr/>
            </p:nvSpPr>
            <p:spPr bwMode="auto">
              <a:xfrm>
                <a:off x="2286000" y="1862467"/>
                <a:ext cx="8892862" cy="3424342"/>
              </a:xfrm>
              <a:prstGeom prst="round2DiagRect">
                <a:avLst>
                  <a:gd name="adj1" fmla="val 31131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/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/>
                <a:r>
                  <a:rPr lang="ar-SA" sz="4400" b="1" dirty="0" smtClean="0"/>
                  <a:t>أوجد القيمة الفعلية لكل مما يأتي</a:t>
                </a:r>
                <a:r>
                  <a:rPr lang="ar-BH" sz="4400" b="1" dirty="0"/>
                  <a:t>:</a:t>
                </a:r>
              </a:p>
              <a:p>
                <a:pPr algn="r" rtl="1"/>
                <a:r>
                  <a:rPr lang="en-US" sz="4400" dirty="0" smtClean="0"/>
                  <a:t>(A</a:t>
                </a:r>
                <a:r>
                  <a:rPr lang="ar-BH" sz="4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135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400" dirty="0" smtClean="0"/>
              </a:p>
              <a:p>
                <a:pPr algn="r" rtl="1"/>
                <a:endParaRPr lang="en-US" sz="4400" dirty="0" smtClean="0"/>
              </a:p>
              <a:p>
                <a:pPr algn="r" rtl="1"/>
                <a:r>
                  <a:rPr lang="en-US" sz="4000" dirty="0" smtClean="0"/>
                  <a:t>(B</a:t>
                </a:r>
                <a:r>
                  <a:rPr lang="ar-SA" sz="40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tan</m:t>
                    </m:r>
                    <m:f>
                      <m:fPr>
                        <m:ctrlPr>
                          <a:rPr lang="el-GR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l-GR" sz="4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ar-SA" sz="4000" b="1" dirty="0">
                  <a:latin typeface="Simplified Arabic" panose="02020603050405020304" pitchFamily="18" charset="-78"/>
                  <a:cs typeface="Simplified Arabic" panose="02020603050405020304" pitchFamily="18" charset="-78"/>
                </a:endParaRPr>
              </a:p>
            </p:txBody>
          </p:sp>
        </mc:Choice>
        <mc:Fallback xmlns="">
          <p:sp>
            <p:nvSpPr>
              <p:cNvPr id="15" name="Round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1862467"/>
                <a:ext cx="8892862" cy="3424342"/>
              </a:xfrm>
              <a:prstGeom prst="round2DiagRect">
                <a:avLst>
                  <a:gd name="adj1" fmla="val 31131"/>
                  <a:gd name="adj2" fmla="val 0"/>
                </a:avLst>
              </a:prstGeom>
              <a:blipFill rotWithShape="0">
                <a:blip r:embed="rId2"/>
                <a:stretch>
                  <a:fillRect b="-533"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2EF7C07-2EE8-48D3-896C-19EB0C1775A5}"/>
              </a:ext>
            </a:extLst>
          </p:cNvPr>
          <p:cNvSpPr txBox="1"/>
          <p:nvPr/>
        </p:nvSpPr>
        <p:spPr>
          <a:xfrm>
            <a:off x="9601200" y="884936"/>
            <a:ext cx="2154826" cy="82230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chemeClr val="tx1"/>
                </a:solidFill>
              </a:rPr>
              <a:t>تدريب(4)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228600" y="605135"/>
            <a:ext cx="11734800" cy="5146953"/>
          </a:xfrm>
          <a:prstGeom prst="verticalScroll">
            <a:avLst>
              <a:gd name="adj" fmla="val 1175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9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انتهى الدرس</a:t>
            </a:r>
          </a:p>
          <a:p>
            <a:pPr algn="ctr"/>
            <a:endParaRPr lang="ar-BH" sz="8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  <a:p>
            <a:pPr algn="ctr"/>
            <a:r>
              <a:rPr lang="ar-BH" sz="8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تمنياتنا لك بدوام التوفيق والنجاح</a:t>
            </a:r>
            <a:endParaRPr lang="en-US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73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863373-4E45-4843-8088-FA0656230688}"/>
              </a:ext>
            </a:extLst>
          </p:cNvPr>
          <p:cNvSpPr/>
          <p:nvPr/>
        </p:nvSpPr>
        <p:spPr>
          <a:xfrm>
            <a:off x="4950493" y="1561366"/>
            <a:ext cx="22910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6600" b="1" dirty="0"/>
              <a:t>الأهداف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527BC-1116-4280-BE31-106953E07ACF}"/>
              </a:ext>
            </a:extLst>
          </p:cNvPr>
          <p:cNvSpPr txBox="1"/>
          <p:nvPr/>
        </p:nvSpPr>
        <p:spPr>
          <a:xfrm>
            <a:off x="938320" y="2585343"/>
            <a:ext cx="10540445" cy="646986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3200" b="1" dirty="0"/>
              <a:t>يتوقع منك عزيزي الطالب بعد نهاية هذا الدرس، أن تكون </a:t>
            </a:r>
            <a:r>
              <a:rPr lang="ar-BH" sz="3200" b="1" dirty="0" smtClean="0"/>
              <a:t>قادرًا </a:t>
            </a:r>
            <a:r>
              <a:rPr lang="ar-BH" sz="3200" b="1" dirty="0"/>
              <a:t>على أن: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8ADE9-4179-4BF0-93F6-B729AA20BEFE}"/>
              </a:ext>
            </a:extLst>
          </p:cNvPr>
          <p:cNvSpPr txBox="1"/>
          <p:nvPr/>
        </p:nvSpPr>
        <p:spPr>
          <a:xfrm>
            <a:off x="990599" y="3408939"/>
            <a:ext cx="10210799" cy="714851"/>
          </a:xfrm>
          <a:prstGeom prst="roundRect">
            <a:avLst>
              <a:gd name="adj" fmla="val 32234"/>
            </a:avLst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pPr algn="r"/>
            <a:r>
              <a:rPr lang="ar-BH" dirty="0">
                <a:solidFill>
                  <a:sysClr val="windowText" lastClr="000000"/>
                </a:solidFill>
              </a:rPr>
              <a:t>1. أن توجد قيم الدوال المثلثية لأي زاوية.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F28C5-1AC0-460E-9DED-7EC0B4210725}"/>
              </a:ext>
            </a:extLst>
          </p:cNvPr>
          <p:cNvSpPr txBox="1"/>
          <p:nvPr/>
        </p:nvSpPr>
        <p:spPr>
          <a:xfrm>
            <a:off x="990599" y="4177447"/>
            <a:ext cx="10210799" cy="714851"/>
          </a:xfrm>
          <a:prstGeom prst="roundRect">
            <a:avLst>
              <a:gd name="adj" fmla="val 32234"/>
            </a:avLst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pPr algn="r"/>
            <a:r>
              <a:rPr lang="ar-BH" dirty="0" smtClean="0">
                <a:solidFill>
                  <a:sysClr val="windowText" lastClr="000000"/>
                </a:solidFill>
              </a:rPr>
              <a:t>2. </a:t>
            </a:r>
            <a:r>
              <a:rPr lang="ar-BH" dirty="0">
                <a:solidFill>
                  <a:sysClr val="windowText" lastClr="000000"/>
                </a:solidFill>
              </a:rPr>
              <a:t>أن توجد قيم الدوال المثلثية باستعمال زوايا الإسناد.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FEBEEF8-7262-4850-B06B-5F89998B3E2B}"/>
              </a:ext>
            </a:extLst>
          </p:cNvPr>
          <p:cNvSpPr txBox="1"/>
          <p:nvPr/>
        </p:nvSpPr>
        <p:spPr>
          <a:xfrm>
            <a:off x="2232559" y="345637"/>
            <a:ext cx="6714493" cy="824339"/>
          </a:xfrm>
          <a:prstGeom prst="roundRect">
            <a:avLst>
              <a:gd name="adj" fmla="val 50000"/>
            </a:avLst>
          </a:prstGeom>
          <a:solidFill>
            <a:srgbClr val="009900"/>
          </a:solidFill>
          <a:ln w="57150"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6000" b="1">
                <a:solidFill>
                  <a:srgbClr val="FFFF00"/>
                </a:solidFill>
              </a:defRPr>
            </a:lvl1pPr>
          </a:lstStyle>
          <a:p>
            <a:r>
              <a:rPr lang="ar-BH" sz="4800" dirty="0"/>
              <a:t>الدوال المثلثية للزوايا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727" t="36075" r="70210" b="24765"/>
          <a:stretch/>
        </p:blipFill>
        <p:spPr>
          <a:xfrm>
            <a:off x="450760" y="1931831"/>
            <a:ext cx="3000778" cy="3174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1886" t="54767" r="7635" b="35038"/>
          <a:stretch/>
        </p:blipFill>
        <p:spPr>
          <a:xfrm>
            <a:off x="3889419" y="3790068"/>
            <a:ext cx="7868991" cy="826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0219" t="30804" r="6926" b="45207"/>
          <a:stretch/>
        </p:blipFill>
        <p:spPr>
          <a:xfrm>
            <a:off x="3580324" y="1544463"/>
            <a:ext cx="8178086" cy="1944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BEEF8-7262-4850-B06B-5F89998B3E2B}"/>
              </a:ext>
            </a:extLst>
          </p:cNvPr>
          <p:cNvSpPr txBox="1"/>
          <p:nvPr/>
        </p:nvSpPr>
        <p:spPr>
          <a:xfrm>
            <a:off x="2738754" y="345637"/>
            <a:ext cx="6714493" cy="824339"/>
          </a:xfrm>
          <a:prstGeom prst="roundRect">
            <a:avLst>
              <a:gd name="adj" fmla="val 50000"/>
            </a:avLst>
          </a:prstGeom>
          <a:solidFill>
            <a:srgbClr val="009900"/>
          </a:solidFill>
          <a:ln w="57150"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6000" b="1">
                <a:solidFill>
                  <a:srgbClr val="FFFF00"/>
                </a:solidFill>
              </a:defRPr>
            </a:lvl1pPr>
          </a:lstStyle>
          <a:p>
            <a:r>
              <a:rPr lang="ar-BH" sz="4800" dirty="0"/>
              <a:t>الدوال المثلثية للزوايا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886" t="64433" r="7635" b="24739"/>
          <a:stretch/>
        </p:blipFill>
        <p:spPr>
          <a:xfrm>
            <a:off x="3889419" y="4912174"/>
            <a:ext cx="7868991" cy="877787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97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145" t="59815" r="16576" b="30321"/>
          <a:stretch/>
        </p:blipFill>
        <p:spPr>
          <a:xfrm>
            <a:off x="2565434" y="4182764"/>
            <a:ext cx="7608197" cy="600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486782" y="704435"/>
                <a:ext cx="10320118" cy="919401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just" rtl="1"/>
                <a:r>
                  <a:rPr lang="ar-BH" sz="2400" b="1" dirty="0">
                    <a:solidFill>
                      <a:schemeClr val="dk1"/>
                    </a:solidFill>
                  </a:rPr>
                  <a:t>إذا كان الضلع النهائي للزاوية </a:t>
                </a:r>
                <a:r>
                  <a:rPr lang="en-US" sz="2400" b="1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ar-BH" sz="2400" b="1" dirty="0">
                    <a:solidFill>
                      <a:schemeClr val="dk1"/>
                    </a:solidFill>
                  </a:rPr>
                  <a:t>المرسومة في الوضع القياسي</a:t>
                </a:r>
                <a:r>
                  <a:rPr lang="en-US" sz="2400" b="1" dirty="0">
                    <a:solidFill>
                      <a:schemeClr val="dk1"/>
                    </a:solidFill>
                  </a:rPr>
                  <a:t> </a:t>
                </a:r>
                <a:r>
                  <a:rPr lang="ar-BH" sz="2400" b="1" dirty="0">
                    <a:solidFill>
                      <a:schemeClr val="dk1"/>
                    </a:solidFill>
                  </a:rPr>
                  <a:t>يمر بالنقطة </a:t>
                </a:r>
                <a14:m>
                  <m:oMath xmlns:m="http://schemas.openxmlformats.org/officeDocument/2006/math">
                    <m:r>
                      <a:rPr lang="ar-BH" sz="2400" b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 −</m:t>
                    </m:r>
                    <m:r>
                      <a:rPr lang="en-US" sz="2400" b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ar-BH" sz="2400" b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sz="2400" b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ar-BH" sz="2400" b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EG" sz="2400" b="1" dirty="0">
                    <a:solidFill>
                      <a:schemeClr val="dk1"/>
                    </a:solidFill>
                  </a:rPr>
                  <a:t>، </a:t>
                </a:r>
                <a:r>
                  <a:rPr lang="ar-BH" sz="2400" b="1" dirty="0">
                    <a:solidFill>
                      <a:schemeClr val="dk1"/>
                    </a:solidFill>
                  </a:rPr>
                  <a:t>فأوجد القيم الفعلية للدوال المثلثية</a:t>
                </a:r>
                <a:r>
                  <a:rPr lang="en-US" sz="2400" b="1" dirty="0">
                    <a:solidFill>
                      <a:schemeClr val="dk1"/>
                    </a:solidFill>
                  </a:rPr>
                  <a:t> </a:t>
                </a:r>
                <a:r>
                  <a:rPr lang="ar-BH" sz="2400" b="1" dirty="0">
                    <a:solidFill>
                      <a:schemeClr val="dk1"/>
                    </a:solidFill>
                  </a:rPr>
                  <a:t>الست للزاوية.</a:t>
                </a:r>
                <a:endParaRPr lang="ar-SA" sz="2400" b="1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782" y="704435"/>
                <a:ext cx="10320118" cy="919401"/>
              </a:xfrm>
              <a:prstGeom prst="roundRect">
                <a:avLst/>
              </a:prstGeom>
              <a:blipFill rotWithShape="0">
                <a:blip r:embed="rId6"/>
                <a:stretch>
                  <a:fillRect l="-1180" t="-658" r="-413" b="-8553"/>
                </a:stretch>
              </a:blipFill>
              <a:extLst/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6488810" y="1821438"/>
                <a:ext cx="4458187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/>
                <a:r>
                  <a:rPr lang="ar-BH" sz="2800" b="1" dirty="0"/>
                  <a:t>1</a:t>
                </a:r>
                <a:r>
                  <a:rPr lang="ar-SA" sz="2800" b="1" dirty="0"/>
                  <a:t>)</a:t>
                </a:r>
                <a:r>
                  <a:rPr lang="ar-BH" sz="2800" dirty="0"/>
                  <a:t> ارسم الزاوية، ثم أوجد قيمة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ar-SA" sz="2800" i="1" dirty="0"/>
                  <a:t> </a:t>
                </a:r>
                <a:r>
                  <a:rPr lang="ar-SA" sz="2800" i="1" dirty="0" smtClean="0"/>
                  <a:t>.</a:t>
                </a:r>
              </a:p>
              <a:p>
                <a:pPr algn="r" rtl="1"/>
                <a:endParaRPr lang="ar-SA" sz="2800" b="1" dirty="0">
                  <a:latin typeface="Simplified Arabic" panose="02020603050405020304" pitchFamily="18" charset="-78"/>
                  <a:cs typeface="Simplified Arabic" panose="02020603050405020304" pitchFamily="18" charset="-78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8810" y="1821438"/>
                <a:ext cx="4458187" cy="954107"/>
              </a:xfrm>
              <a:prstGeom prst="rect">
                <a:avLst/>
              </a:prstGeom>
              <a:blipFill rotWithShape="0">
                <a:blip r:embed="rId7"/>
                <a:stretch>
                  <a:fillRect t="-6410" r="-2869" b="-179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61153" t="74428" r="26969" b="17650"/>
          <a:stretch/>
        </p:blipFill>
        <p:spPr>
          <a:xfrm>
            <a:off x="4545775" y="3124808"/>
            <a:ext cx="1545465" cy="57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61465" t="61957" r="18144" b="26775"/>
          <a:stretch/>
        </p:blipFill>
        <p:spPr>
          <a:xfrm>
            <a:off x="4595616" y="2397208"/>
            <a:ext cx="2653048" cy="824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59601" t="53360" r="25848" b="36957"/>
          <a:stretch/>
        </p:blipFill>
        <p:spPr>
          <a:xfrm>
            <a:off x="4371911" y="1855225"/>
            <a:ext cx="1893194" cy="708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2134220" y="3882463"/>
                <a:ext cx="9000723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/>
                <a:r>
                  <a:rPr lang="ar-SA" sz="2800" b="1" dirty="0"/>
                  <a:t>2)</a:t>
                </a:r>
                <a:r>
                  <a:rPr lang="ar-BH" sz="2800" dirty="0"/>
                  <a:t> استعمل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= −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= −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EG" sz="2800" dirty="0"/>
                  <a:t> </a:t>
                </a:r>
                <a:r>
                  <a:rPr lang="ar-BH" sz="2800" dirty="0"/>
                  <a:t>لكتابة النسب المثلثية </a:t>
                </a:r>
                <a:r>
                  <a:rPr lang="ar-BH" sz="2800" dirty="0" smtClean="0"/>
                  <a:t>الست</a:t>
                </a:r>
                <a:r>
                  <a:rPr lang="ar-SA" sz="2800" i="1" dirty="0" smtClean="0"/>
                  <a:t>.</a:t>
                </a:r>
                <a:endParaRPr lang="ar-SA" sz="2800" b="1" dirty="0">
                  <a:latin typeface="Simplified Arabic" panose="02020603050405020304" pitchFamily="18" charset="-78"/>
                  <a:cs typeface="Simplified Arabic" panose="02020603050405020304" pitchFamily="18" charset="-78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4220" y="3882463"/>
                <a:ext cx="9000723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083" t="-17442" r="-1422" b="-3372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 Diagonal Corner Rectangle 10"/>
              <p:cNvSpPr>
                <a:spLocks noChangeArrowheads="1"/>
              </p:cNvSpPr>
              <p:nvPr/>
            </p:nvSpPr>
            <p:spPr bwMode="auto">
              <a:xfrm>
                <a:off x="808382" y="5425407"/>
                <a:ext cx="10138615" cy="783193"/>
              </a:xfrm>
              <a:prstGeom prst="round2DiagRect">
                <a:avLst>
                  <a:gd name="adj1" fmla="val 35280"/>
                  <a:gd name="adj2" fmla="val 0"/>
                </a:avLst>
              </a:prstGeom>
              <a:solidFill>
                <a:srgbClr val="FFC000"/>
              </a:solidFill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2000" b="1" dirty="0" smtClean="0">
                    <a:solidFill>
                      <a:schemeClr val="dk1"/>
                    </a:solidFill>
                  </a:rPr>
                  <a:t>إذا </a:t>
                </a:r>
                <a:r>
                  <a:rPr lang="ar-BH" sz="2000" b="1" dirty="0">
                    <a:solidFill>
                      <a:schemeClr val="dk1"/>
                    </a:solidFill>
                  </a:rPr>
                  <a:t>كان الضلع النهائي للزاوية</a:t>
                </a:r>
                <a:r>
                  <a:rPr lang="ar-SA" sz="2000" b="1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ar-SA" sz="2000" b="1" dirty="0">
                    <a:solidFill>
                      <a:schemeClr val="dk1"/>
                    </a:solidFill>
                  </a:rPr>
                  <a:t> </a:t>
                </a:r>
                <a:r>
                  <a:rPr lang="ar-BH" sz="2000" b="1" dirty="0">
                    <a:solidFill>
                      <a:schemeClr val="dk1"/>
                    </a:solidFill>
                  </a:rPr>
                  <a:t>المرسومة في الوضع القياسي يمر بالنقطة ( 2 , 6-). فأوجد القيم الفعلية</a:t>
                </a:r>
                <a:r>
                  <a:rPr lang="ar-SA" sz="2000" b="1" dirty="0">
                    <a:solidFill>
                      <a:schemeClr val="dk1"/>
                    </a:solidFill>
                  </a:rPr>
                  <a:t> </a:t>
                </a:r>
                <a:r>
                  <a:rPr lang="ar-BH" sz="2000" b="1" dirty="0">
                    <a:solidFill>
                      <a:schemeClr val="dk1"/>
                    </a:solidFill>
                  </a:rPr>
                  <a:t>للدوال المثلثية الست للزاوية</a:t>
                </a:r>
                <a:r>
                  <a:rPr lang="ar-SA" sz="2000" b="1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ar-SA" sz="2000" b="1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1" name="Round Diagonal Corner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8382" y="5425407"/>
                <a:ext cx="10138615" cy="783193"/>
              </a:xfrm>
              <a:prstGeom prst="round2DiagRect">
                <a:avLst>
                  <a:gd name="adj1" fmla="val 35280"/>
                  <a:gd name="adj2" fmla="val 0"/>
                </a:avLst>
              </a:prstGeom>
              <a:blipFill rotWithShape="0">
                <a:blip r:embed="rId10"/>
                <a:stretch>
                  <a:fillRect b="-13846"/>
                </a:stretch>
              </a:blipFill>
              <a:extLst/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5128" t="26032" r="68061" b="36166"/>
          <a:stretch/>
        </p:blipFill>
        <p:spPr>
          <a:xfrm>
            <a:off x="228064" y="1673255"/>
            <a:ext cx="2886198" cy="2287778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8B100DD2-2CA4-40D0-84D1-208A820C2027}"/>
              </a:ext>
            </a:extLst>
          </p:cNvPr>
          <p:cNvSpPr txBox="1"/>
          <p:nvPr/>
        </p:nvSpPr>
        <p:spPr>
          <a:xfrm>
            <a:off x="3604607" y="58899"/>
            <a:ext cx="4982787" cy="57888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2800" b="1" dirty="0"/>
              <a:t>إيجاد قيم الدوال المثلثية بمعلومية نقطة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E48EA9-6F37-4021-AA71-937EAD14C130}"/>
              </a:ext>
            </a:extLst>
          </p:cNvPr>
          <p:cNvSpPr txBox="1"/>
          <p:nvPr/>
        </p:nvSpPr>
        <p:spPr>
          <a:xfrm>
            <a:off x="10910425" y="307907"/>
            <a:ext cx="1145278" cy="141059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rgbClr val="FF0000"/>
                </a:solidFill>
              </a:rPr>
              <a:t>مثال(1)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7F84B3-74EC-4B47-9077-271B4E84C91A}"/>
              </a:ext>
            </a:extLst>
          </p:cNvPr>
          <p:cNvSpPr txBox="1"/>
          <p:nvPr/>
        </p:nvSpPr>
        <p:spPr>
          <a:xfrm>
            <a:off x="10910425" y="1821438"/>
            <a:ext cx="1145278" cy="523220"/>
          </a:xfrm>
          <a:prstGeom prst="flowChartOnlineStorage">
            <a:avLst/>
          </a:prstGeom>
          <a:solidFill>
            <a:srgbClr val="00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ar-BH" dirty="0"/>
              <a:t>الحل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EF7C07-2EE8-48D3-896C-19EB0C1775A5}"/>
              </a:ext>
            </a:extLst>
          </p:cNvPr>
          <p:cNvSpPr txBox="1"/>
          <p:nvPr/>
        </p:nvSpPr>
        <p:spPr>
          <a:xfrm>
            <a:off x="11015675" y="5185542"/>
            <a:ext cx="1040028" cy="99542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2000" b="1" dirty="0" smtClean="0">
                <a:solidFill>
                  <a:schemeClr val="tx1"/>
                </a:solidFill>
              </a:rPr>
              <a:t>تدريب(1)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8" name="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 rotWithShape="1">
          <a:blip r:embed="rId5"/>
          <a:srcRect l="12166" t="69302" r="17555" b="21802"/>
          <a:stretch/>
        </p:blipFill>
        <p:spPr>
          <a:xfrm>
            <a:off x="2461006" y="4795953"/>
            <a:ext cx="7608197" cy="5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6" grpId="0"/>
      <p:bldP spid="9" grpId="0"/>
      <p:bldP spid="11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206062" y="695220"/>
                <a:ext cx="11552349" cy="105560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/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/>
                <a:r>
                  <a:rPr lang="ar-BH" sz="2800" dirty="0"/>
                  <a:t>إذا وقع الضلع النهائي للزاوية </a:t>
                </a:r>
                <a:r>
                  <a:rPr lang="ar-BH" sz="2800" i="1" dirty="0"/>
                  <a:t> </a:t>
                </a:r>
                <a:r>
                  <a:rPr lang="ar-BH" sz="2800" dirty="0"/>
                  <a:t>المرسومة في الوضع القياسي على المحور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ar-BH" sz="2800" dirty="0"/>
                  <a:t>أو على المحور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، </a:t>
                </a:r>
                <a:r>
                  <a:rPr lang="ar-BH" sz="2800" dirty="0"/>
                  <a:t>فإن</a:t>
                </a:r>
                <a:r>
                  <a:rPr lang="ar-SA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ar-BH" sz="2800" dirty="0"/>
                  <a:t> الزاوية تسمى </a:t>
                </a:r>
                <a:r>
                  <a:rPr lang="ar-BH" sz="2800" b="1" dirty="0"/>
                  <a:t>زاوية ربعية</a:t>
                </a:r>
                <a:r>
                  <a:rPr lang="ar-BH" sz="2800" dirty="0"/>
                  <a:t>.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062" y="695220"/>
                <a:ext cx="11552349" cy="105560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blipFill rotWithShape="0">
                <a:blip r:embed="rId5"/>
                <a:stretch>
                  <a:fillRect b="-10286"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445" t="36577" r="77451" b="13071"/>
          <a:stretch/>
        </p:blipFill>
        <p:spPr>
          <a:xfrm>
            <a:off x="399245" y="2394463"/>
            <a:ext cx="2485622" cy="3683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4150" t="36577" r="55262" b="13071"/>
          <a:stretch/>
        </p:blipFill>
        <p:spPr>
          <a:xfrm>
            <a:off x="3258353" y="2394463"/>
            <a:ext cx="2678805" cy="3683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6437" t="36577" r="32677" b="13071"/>
          <a:stretch/>
        </p:blipFill>
        <p:spPr>
          <a:xfrm>
            <a:off x="6310647" y="2394463"/>
            <a:ext cx="2717442" cy="36833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69022" t="36577" r="11033" b="13071"/>
          <a:stretch/>
        </p:blipFill>
        <p:spPr>
          <a:xfrm>
            <a:off x="9272787" y="2394463"/>
            <a:ext cx="2595093" cy="3683358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B100DD2-2CA4-40D0-84D1-208A820C2027}"/>
              </a:ext>
            </a:extLst>
          </p:cNvPr>
          <p:cNvSpPr txBox="1"/>
          <p:nvPr/>
        </p:nvSpPr>
        <p:spPr>
          <a:xfrm>
            <a:off x="3604607" y="58899"/>
            <a:ext cx="4982787" cy="57888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2800" b="1" dirty="0" smtClean="0"/>
              <a:t>الزوايا الربعية</a:t>
            </a:r>
            <a:endParaRPr lang="ar-BH" sz="2800" b="1" dirty="0"/>
          </a:p>
        </p:txBody>
      </p:sp>
      <p:pic>
        <p:nvPicPr>
          <p:cNvPr id="6" name="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14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963566" y="679985"/>
                <a:ext cx="9804577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/>
                <a:r>
                  <a:rPr lang="ar-BH" sz="2800" b="1" dirty="0"/>
                  <a:t>إذا كان الضلع النهائي للزاوية </a:t>
                </a:r>
                <a:r>
                  <a:rPr lang="ar-BH" sz="2800" b="1" i="1" dirty="0"/>
                  <a:t> </a:t>
                </a:r>
                <a:r>
                  <a:rPr lang="ar-BH" sz="2800" b="1" dirty="0"/>
                  <a:t>المرسومة في الوضع القياسي يمر بالنقطة </a:t>
                </a:r>
                <a14:m>
                  <m:oMath xmlns:m="http://schemas.openxmlformats.org/officeDocument/2006/math">
                    <m:r>
                      <a:rPr lang="ar-BH" sz="2800" i="1" dirty="0"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ar-BH" sz="2800" i="1" dirty="0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BH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6</m:t>
                    </m:r>
                    <m:r>
                      <a:rPr lang="ar-BH" sz="28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ar-BH" sz="2800" b="1" dirty="0"/>
              </a:p>
              <a:p>
                <a:pPr algn="r" rtl="1"/>
                <a:r>
                  <a:rPr lang="ar-BH" sz="2800" b="1" dirty="0"/>
                  <a:t>فأوجد قيم الدوال المثلثية الست للزاوية</a:t>
                </a:r>
                <a:r>
                  <a:rPr lang="ar-SA" sz="2800" b="1" dirty="0"/>
                  <a:t> </a:t>
                </a:r>
                <a:r>
                  <a:rPr lang="ar-BH" sz="2800" b="1" dirty="0" smtClean="0"/>
                  <a:t>.</a:t>
                </a:r>
                <a:endParaRPr lang="ar-BH" sz="2800" b="1" dirty="0"/>
              </a:p>
            </p:txBody>
          </p:sp>
        </mc:Choice>
        <mc:Fallback xmlns="">
          <p:sp>
            <p:nvSpPr>
              <p:cNvPr id="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3566" y="679985"/>
                <a:ext cx="9804577" cy="954107"/>
              </a:xfrm>
              <a:prstGeom prst="rect">
                <a:avLst/>
              </a:prstGeom>
              <a:blipFill rotWithShape="0">
                <a:blip r:embed="rId5"/>
                <a:stretch>
                  <a:fillRect t="-6410" r="-1306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0472" t="47711" r="68527" b="30326"/>
          <a:stretch/>
        </p:blipFill>
        <p:spPr>
          <a:xfrm>
            <a:off x="1016358" y="3635705"/>
            <a:ext cx="2732467" cy="1606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64748" t="47711" r="7919" b="30326"/>
          <a:stretch/>
        </p:blipFill>
        <p:spPr>
          <a:xfrm>
            <a:off x="8151252" y="3688892"/>
            <a:ext cx="3556313" cy="1606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3667" t="47711" r="40103" b="30326"/>
          <a:stretch/>
        </p:blipFill>
        <p:spPr>
          <a:xfrm>
            <a:off x="4243588" y="3703258"/>
            <a:ext cx="3412901" cy="1606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0670" t="14216" r="71413" b="52861"/>
          <a:stretch/>
        </p:blipFill>
        <p:spPr>
          <a:xfrm>
            <a:off x="499591" y="1336168"/>
            <a:ext cx="2331077" cy="2408351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8B100DD2-2CA4-40D0-84D1-208A820C2027}"/>
              </a:ext>
            </a:extLst>
          </p:cNvPr>
          <p:cNvSpPr txBox="1"/>
          <p:nvPr/>
        </p:nvSpPr>
        <p:spPr>
          <a:xfrm>
            <a:off x="3604607" y="58899"/>
            <a:ext cx="4982787" cy="57888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2800" b="1" dirty="0" smtClean="0"/>
              <a:t>الزوايا الربعية</a:t>
            </a:r>
            <a:endParaRPr lang="ar-BH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F7C07-2EE8-48D3-896C-19EB0C1775A5}"/>
              </a:ext>
            </a:extLst>
          </p:cNvPr>
          <p:cNvSpPr txBox="1"/>
          <p:nvPr/>
        </p:nvSpPr>
        <p:spPr>
          <a:xfrm>
            <a:off x="10908141" y="5130382"/>
            <a:ext cx="1040028" cy="99542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2000" b="1" dirty="0" smtClean="0">
                <a:solidFill>
                  <a:schemeClr val="tx1"/>
                </a:solidFill>
              </a:rPr>
              <a:t>تدريب(2)</a:t>
            </a:r>
            <a:endParaRPr lang="en-US" sz="20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 Diagonal Corner Rectangle 13"/>
              <p:cNvSpPr>
                <a:spLocks noChangeArrowheads="1"/>
              </p:cNvSpPr>
              <p:nvPr/>
            </p:nvSpPr>
            <p:spPr bwMode="auto">
              <a:xfrm>
                <a:off x="689773" y="5275376"/>
                <a:ext cx="10138615" cy="885885"/>
              </a:xfrm>
              <a:prstGeom prst="round2DiagRect">
                <a:avLst>
                  <a:gd name="adj1" fmla="val 35280"/>
                  <a:gd name="adj2" fmla="val 0"/>
                </a:avLst>
              </a:prstGeom>
              <a:solidFill>
                <a:srgbClr val="FFC000"/>
              </a:solidFill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2000" b="1" dirty="0"/>
                  <a:t>إذا كان الضلع النهائي للزاوية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BH" sz="2000" b="1" dirty="0"/>
                  <a:t>المرسومة في الوضع القياسي يمر بالنقطة </a:t>
                </a:r>
                <a14:m>
                  <m:oMath xmlns:m="http://schemas.openxmlformats.org/officeDocument/2006/math">
                    <m:r>
                      <a:rPr lang="ar-BH" sz="2000" b="1" dirty="0"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sz="2000" b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ar-BH" sz="2000" b="1" dirty="0"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sz="2000" b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ar-BH" sz="2000" b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EG" sz="2000" b="1" dirty="0"/>
                  <a:t> </a:t>
                </a:r>
                <a:r>
                  <a:rPr lang="ar-BH" sz="2000" b="1" dirty="0"/>
                  <a:t>فأوجد قيم الدوال</a:t>
                </a:r>
                <a:r>
                  <a:rPr lang="ar-SA" sz="2000" b="1" dirty="0"/>
                  <a:t> </a:t>
                </a:r>
                <a:r>
                  <a:rPr lang="ar-BH" sz="2000" b="1" dirty="0"/>
                  <a:t>المثلثية الست للزاوية</a:t>
                </a:r>
                <a:r>
                  <a:rPr lang="en-US" sz="2000" b="1" dirty="0"/>
                  <a:t>  </a:t>
                </a:r>
                <a14:m>
                  <m:oMath xmlns:m="http://schemas.openxmlformats.org/officeDocument/2006/math">
                    <m:r>
                      <a:rPr lang="en-US" sz="2000" b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ar-SA" sz="2000" b="1" dirty="0"/>
                  <a:t>.</a:t>
                </a:r>
              </a:p>
            </p:txBody>
          </p:sp>
        </mc:Choice>
        <mc:Fallback xmlns="">
          <p:sp>
            <p:nvSpPr>
              <p:cNvPr id="14" name="Round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773" y="5275376"/>
                <a:ext cx="10138615" cy="885885"/>
              </a:xfrm>
              <a:prstGeom prst="round2DiagRect">
                <a:avLst>
                  <a:gd name="adj1" fmla="val 35280"/>
                  <a:gd name="adj2" fmla="val 0"/>
                </a:avLst>
              </a:prstGeom>
              <a:blipFill rotWithShape="0">
                <a:blip r:embed="rId8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5"/>
              <p:cNvSpPr>
                <a:spLocks noChangeArrowheads="1"/>
              </p:cNvSpPr>
              <p:nvPr/>
            </p:nvSpPr>
            <p:spPr bwMode="auto">
              <a:xfrm>
                <a:off x="4000500" y="2068978"/>
                <a:ext cx="7707065" cy="1815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/>
                <a:r>
                  <a:rPr lang="ar-BH" sz="2800" dirty="0"/>
                  <a:t>تقع النقطة </a:t>
                </a:r>
                <a14:m>
                  <m:oMath xmlns:m="http://schemas.openxmlformats.org/officeDocument/2006/math">
                    <m:r>
                      <a:rPr lang="ar-BH" sz="2800" i="1" dirty="0"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ar-BH" sz="2800" i="1" dirty="0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BH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6</m:t>
                    </m:r>
                    <m:r>
                      <a:rPr lang="ar-BH" sz="28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ar-BH" sz="2800" dirty="0"/>
                  <a:t>على الجزء الموجب من المحور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dirty="0"/>
                  <a:t>، </a:t>
                </a:r>
                <a:r>
                  <a:rPr lang="ar-BH" sz="2800" dirty="0"/>
                  <a:t>لذلك فإن</a:t>
                </a:r>
              </a:p>
              <a:p>
                <a:pPr algn="r" rtl="1"/>
                <a:r>
                  <a:rPr lang="ar-BH" sz="2800" dirty="0"/>
                  <a:t>قياس الزاوية الربعية لكتابة النسب</a:t>
                </a:r>
                <a:r>
                  <a:rPr lang="ar-SA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ar-BH" sz="2800" dirty="0"/>
                  <a:t> </a:t>
                </a:r>
                <a:r>
                  <a:rPr lang="ar-BH" sz="2800" i="1" dirty="0"/>
                  <a:t> </a:t>
                </a:r>
                <a:r>
                  <a:rPr lang="ar-BH" sz="2800" dirty="0"/>
                  <a:t>يساوي </a:t>
                </a:r>
                <a14:m>
                  <m:oMath xmlns:m="http://schemas.openxmlformats.org/officeDocument/2006/math">
                    <m:r>
                      <a:rPr lang="ar-BH" sz="2800" i="1" dirty="0">
                        <a:latin typeface="Cambria Math" panose="02040503050406030204" pitchFamily="18" charset="0"/>
                      </a:rPr>
                      <m:t>90</m:t>
                    </m:r>
                    <m:r>
                      <a:rPr lang="ar-BH" sz="2800" i="1" dirty="0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ar-BH" sz="2800" dirty="0"/>
                  <a:t>.</a:t>
                </a:r>
                <a:endParaRPr lang="ar-SA" sz="2800" dirty="0"/>
              </a:p>
              <a:p>
                <a:pPr algn="r" rtl="1"/>
                <a:r>
                  <a:rPr lang="ar-BH" sz="2800" dirty="0"/>
                  <a:t> استعمل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,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, 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sz="2800" dirty="0"/>
              </a:p>
              <a:p>
                <a:pPr algn="r" rtl="1"/>
                <a:r>
                  <a:rPr lang="ar-BH" sz="2800" dirty="0"/>
                  <a:t>لكتابة النسب المثلثية.</a:t>
                </a:r>
                <a:endParaRPr lang="ar-BH" sz="2800" b="1" dirty="0">
                  <a:latin typeface="Simplified Arabic" panose="02020603050405020304" pitchFamily="18" charset="-78"/>
                  <a:cs typeface="Simplified Arabic" panose="02020603050405020304" pitchFamily="18" charset="-78"/>
                </a:endParaRPr>
              </a:p>
            </p:txBody>
          </p:sp>
        </mc:Choice>
        <mc:Fallback xmlns="">
          <p:sp>
            <p:nvSpPr>
              <p:cNvPr id="1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0500" y="2068978"/>
                <a:ext cx="7707065" cy="1815882"/>
              </a:xfrm>
              <a:prstGeom prst="rect">
                <a:avLst/>
              </a:prstGeom>
              <a:blipFill rotWithShape="0">
                <a:blip r:embed="rId9"/>
                <a:stretch>
                  <a:fillRect t="-3020" r="-1581" b="-9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3E48EA9-6F37-4021-AA71-937EAD14C130}"/>
              </a:ext>
            </a:extLst>
          </p:cNvPr>
          <p:cNvSpPr txBox="1"/>
          <p:nvPr/>
        </p:nvSpPr>
        <p:spPr>
          <a:xfrm>
            <a:off x="10855516" y="43600"/>
            <a:ext cx="1145278" cy="141059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rgbClr val="FF0000"/>
                </a:solidFill>
              </a:rPr>
              <a:t>مثال(2)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7F84B3-74EC-4B47-9077-271B4E84C91A}"/>
              </a:ext>
            </a:extLst>
          </p:cNvPr>
          <p:cNvSpPr txBox="1"/>
          <p:nvPr/>
        </p:nvSpPr>
        <p:spPr>
          <a:xfrm>
            <a:off x="10768143" y="1502290"/>
            <a:ext cx="1145278" cy="523220"/>
          </a:xfrm>
          <a:prstGeom prst="flowChartOnlineStorage">
            <a:avLst/>
          </a:prstGeom>
          <a:solidFill>
            <a:srgbClr val="00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ar-BH" dirty="0"/>
              <a:t>الحل</a:t>
            </a:r>
            <a:endParaRPr lang="en-US" dirty="0"/>
          </a:p>
        </p:txBody>
      </p:sp>
      <p:pic>
        <p:nvPicPr>
          <p:cNvPr id="6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7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038" t="39041" r="78144" b="28389"/>
          <a:stretch/>
        </p:blipFill>
        <p:spPr>
          <a:xfrm>
            <a:off x="85976" y="552550"/>
            <a:ext cx="2555896" cy="2626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2557862" y="779067"/>
                <a:ext cx="9500788" cy="2229865"/>
              </a:xfrm>
              <a:prstGeom prst="round2DiagRect">
                <a:avLst>
                  <a:gd name="adj1" fmla="val 28647"/>
                  <a:gd name="adj2" fmla="val 0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/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</a:pPr>
                <a:r>
                  <a:rPr lang="ar-BH" sz="2800" dirty="0">
                    <a:latin typeface="Arial" panose="020B0604020202020204" pitchFamily="34" charset="0"/>
                  </a:rPr>
                  <a:t>إذا كانت</a:t>
                </a:r>
                <a:r>
                  <a:rPr lang="ar-SA" sz="2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ar-BH" sz="2800" dirty="0">
                    <a:latin typeface="Arial" panose="020B0604020202020204" pitchFamily="34" charset="0"/>
                  </a:rPr>
                  <a:t> زاوية غير ربعية مرسومة في</a:t>
                </a:r>
                <a:r>
                  <a:rPr lang="ar-SA" sz="2800" dirty="0">
                    <a:latin typeface="Arial" panose="020B0604020202020204" pitchFamily="34" charset="0"/>
                  </a:rPr>
                  <a:t> </a:t>
                </a:r>
                <a:r>
                  <a:rPr lang="ar-BH" sz="2800" dirty="0">
                    <a:latin typeface="Arial" panose="020B0604020202020204" pitchFamily="34" charset="0"/>
                  </a:rPr>
                  <a:t>الوضع القياسي، فإن زاوية إسنادها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BH" sz="2800" dirty="0">
                    <a:latin typeface="Arial" panose="020B0604020202020204" pitchFamily="34" charset="0"/>
                  </a:rPr>
                  <a:t> هي الزاوية الحادة المحصورة بين الضلع النهائي</a:t>
                </a:r>
                <a:r>
                  <a:rPr lang="ar-SA" sz="2800" dirty="0">
                    <a:latin typeface="Arial" panose="020B0604020202020204" pitchFamily="34" charset="0"/>
                  </a:rPr>
                  <a:t> </a:t>
                </a:r>
                <a:r>
                  <a:rPr lang="ar-BH" sz="2800" dirty="0">
                    <a:latin typeface="Arial" panose="020B0604020202020204" pitchFamily="34" charset="0"/>
                  </a:rPr>
                  <a:t>للزاوية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ar-BH" sz="2800" dirty="0">
                    <a:latin typeface="Arial" panose="020B0604020202020204" pitchFamily="34" charset="0"/>
                  </a:rPr>
                  <a:t> والمحور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ar-SA" sz="2800" dirty="0">
                    <a:latin typeface="Arial" panose="020B0604020202020204" pitchFamily="34" charset="0"/>
                  </a:rPr>
                  <a:t>،</a:t>
                </a:r>
                <a:r>
                  <a:rPr lang="en-US" sz="2800" dirty="0">
                    <a:latin typeface="Arial" panose="020B0604020202020204" pitchFamily="34" charset="0"/>
                  </a:rPr>
                  <a:t> </a:t>
                </a:r>
                <a:r>
                  <a:rPr lang="ar-BH" sz="2800" dirty="0">
                    <a:latin typeface="Arial" panose="020B0604020202020204" pitchFamily="34" charset="0"/>
                  </a:rPr>
                  <a:t>الجدول أدناه يبين قواعد إيجاد قياس زاوية الإسناد للزاوية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EG" sz="2800" dirty="0">
                    <a:latin typeface="Arial" panose="020B0604020202020204" pitchFamily="34" charset="0"/>
                  </a:rPr>
                  <a:t> </a:t>
                </a:r>
                <a:r>
                  <a:rPr lang="ar-BH" sz="2800" dirty="0">
                    <a:latin typeface="Arial" panose="020B0604020202020204" pitchFamily="34" charset="0"/>
                  </a:rPr>
                  <a:t>حيث</a:t>
                </a:r>
                <a:endParaRPr lang="ar-EG" sz="2800" dirty="0">
                  <a:latin typeface="Arial" panose="020B0604020202020204" pitchFamily="34" charset="0"/>
                </a:endParaRPr>
              </a:p>
              <a:p>
                <a:pPr algn="r" rtl="1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</a:pPr>
                <a:r>
                  <a:rPr lang="ar-BH" sz="2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ar-BH" sz="2800" dirty="0">
                        <a:latin typeface="Cambria Math" panose="02040503050406030204" pitchFamily="18" charset="0"/>
                      </a:rPr>
                      <m:t>° 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360</m:t>
                    </m:r>
                    <m:r>
                      <a:rPr lang="ar-BH" sz="2800" dirty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ar-BH" sz="28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BH" sz="2800" dirty="0">
                        <a:latin typeface="Cambria Math" panose="02040503050406030204" pitchFamily="18" charset="0"/>
                      </a:rPr>
                      <m:t>أو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ar-BH" sz="2800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ar-BH" sz="28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ar-SA" sz="28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r-BH" sz="2800">
                        <a:latin typeface="Cambria Math" panose="02040503050406030204" pitchFamily="18" charset="0"/>
                      </a:rPr>
                      <m:t>𝜋</m:t>
                    </m:r>
                    <m:r>
                      <a:rPr lang="ar-BH" sz="2800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ar-SA" sz="2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7862" y="779067"/>
                <a:ext cx="9500788" cy="2229865"/>
              </a:xfrm>
              <a:prstGeom prst="round2DiagRect">
                <a:avLst>
                  <a:gd name="adj1" fmla="val 28647"/>
                  <a:gd name="adj2" fmla="val 0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/>
              <a:extLst/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6612" t="37456" r="74185" b="11839"/>
          <a:stretch/>
        </p:blipFill>
        <p:spPr>
          <a:xfrm>
            <a:off x="2707783" y="3142556"/>
            <a:ext cx="2009104" cy="2982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7613" t="37456" r="52887" b="11839"/>
          <a:stretch/>
        </p:blipFill>
        <p:spPr>
          <a:xfrm>
            <a:off x="4837253" y="3142556"/>
            <a:ext cx="2037904" cy="2979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49505" t="37456" r="29906" b="11839"/>
          <a:stretch/>
        </p:blipFill>
        <p:spPr>
          <a:xfrm>
            <a:off x="6995523" y="3179444"/>
            <a:ext cx="2125055" cy="2942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72090" t="37456" r="9548" b="11839"/>
          <a:stretch/>
        </p:blipFill>
        <p:spPr>
          <a:xfrm>
            <a:off x="9240944" y="3182830"/>
            <a:ext cx="1893001" cy="2938998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8B100DD2-2CA4-40D0-84D1-208A820C2027}"/>
              </a:ext>
            </a:extLst>
          </p:cNvPr>
          <p:cNvSpPr txBox="1"/>
          <p:nvPr/>
        </p:nvSpPr>
        <p:spPr>
          <a:xfrm>
            <a:off x="3604607" y="96999"/>
            <a:ext cx="4982787" cy="58654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810" marR="0" algn="ct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b="1" dirty="0"/>
              <a:t>الدوال المثلثية باستعمال زوايا الاسناد 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7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5"/>
              <p:cNvSpPr>
                <a:spLocks noChangeArrowheads="1"/>
              </p:cNvSpPr>
              <p:nvPr/>
            </p:nvSpPr>
            <p:spPr bwMode="auto">
              <a:xfrm>
                <a:off x="8820248" y="1535457"/>
                <a:ext cx="1925162" cy="12266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4572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rtl="1"/>
                <a:r>
                  <a:rPr lang="en-US" sz="2800" dirty="0" smtClean="0"/>
                  <a:t>210</a:t>
                </a:r>
                <a:r>
                  <a:rPr lang="en-US" sz="2800" dirty="0"/>
                  <a:t>° (a</a:t>
                </a:r>
                <a:endParaRPr lang="ar-BH" sz="2800" b="1" dirty="0"/>
              </a:p>
              <a:p>
                <a:pPr algn="r" rtl="1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el-GR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l-GR" sz="32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ar-SA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 smtClean="0"/>
                  <a:t>  (</a:t>
                </a:r>
                <a:r>
                  <a:rPr lang="en-US" sz="2800" dirty="0"/>
                  <a:t>b</a:t>
                </a:r>
              </a:p>
            </p:txBody>
          </p:sp>
        </mc:Choice>
        <mc:Fallback xmlns="">
          <p:sp>
            <p:nvSpPr>
              <p:cNvPr id="2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20248" y="1535457"/>
                <a:ext cx="1925162" cy="1226682"/>
              </a:xfrm>
              <a:prstGeom prst="rect">
                <a:avLst/>
              </a:prstGeom>
              <a:blipFill rotWithShape="0">
                <a:blip r:embed="rId5"/>
                <a:stretch>
                  <a:fillRect t="-4975" r="-6646" b="-348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 Diagonal Corner Rectangle 5"/>
              <p:cNvSpPr>
                <a:spLocks noChangeArrowheads="1"/>
              </p:cNvSpPr>
              <p:nvPr/>
            </p:nvSpPr>
            <p:spPr bwMode="auto">
              <a:xfrm>
                <a:off x="845252" y="5114440"/>
                <a:ext cx="10119975" cy="1057123"/>
              </a:xfrm>
              <a:prstGeom prst="round2DiagRect">
                <a:avLst>
                  <a:gd name="adj1" fmla="val 35303"/>
                  <a:gd name="adj2" fmla="val 0"/>
                </a:avLst>
              </a:prstGeom>
              <a:solidFill>
                <a:srgbClr val="FFC000"/>
              </a:solidFill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2000" b="1" dirty="0">
                    <a:solidFill>
                      <a:schemeClr val="dk1"/>
                    </a:solidFill>
                  </a:rPr>
                  <a:t>ارسم الزاويتين المعطى قياس كل منهما فيما يأتي في الوضع القياسي، ثم أوجد زاوية الإسناد لكل منهما:</a:t>
                </a:r>
              </a:p>
              <a:p>
                <a:pPr algn="r" rtl="1"/>
                <a:r>
                  <a:rPr lang="en-US" sz="2000" b="1" dirty="0">
                    <a:solidFill>
                      <a:schemeClr val="dk1"/>
                    </a:solidFill>
                  </a:rPr>
                  <a:t>-110° </a:t>
                </a:r>
                <a:r>
                  <a:rPr lang="en-US" sz="2000" b="1" dirty="0" smtClean="0">
                    <a:solidFill>
                      <a:schemeClr val="dk1"/>
                    </a:solidFill>
                  </a:rPr>
                  <a:t>(A</a:t>
                </a:r>
                <a:r>
                  <a:rPr lang="ar-SA" sz="2000" b="1" dirty="0">
                    <a:solidFill>
                      <a:schemeClr val="dk1"/>
                    </a:solidFill>
                  </a:rPr>
                  <a:t>				</a:t>
                </a:r>
                <a:r>
                  <a:rPr lang="en-US" sz="2000" b="1" dirty="0" smtClean="0">
                    <a:solidFill>
                      <a:schemeClr val="dk1"/>
                    </a:solidFill>
                  </a:rPr>
                  <a:t>(B</a:t>
                </a:r>
                <a:r>
                  <a:rPr lang="ar-SA" sz="2000" b="1" dirty="0" smtClean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0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SA" sz="2000" b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2000" b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ar-SA" sz="2000" b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ar-SA" sz="2000" b="1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6" name="Round Diagonal Corner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5252" y="5114440"/>
                <a:ext cx="10119975" cy="1057123"/>
              </a:xfrm>
              <a:prstGeom prst="round2DiagRect">
                <a:avLst>
                  <a:gd name="adj1" fmla="val 35303"/>
                  <a:gd name="adj2" fmla="val 0"/>
                </a:avLst>
              </a:prstGeom>
              <a:blipFill rotWithShape="0">
                <a:blip r:embed="rId6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ar-B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50072" t="13336" r="26772" b="32199"/>
          <a:stretch/>
        </p:blipFill>
        <p:spPr>
          <a:xfrm>
            <a:off x="4470694" y="1535457"/>
            <a:ext cx="2635294" cy="34849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4615" t="13971" r="61812" b="21767"/>
          <a:stretch/>
        </p:blipFill>
        <p:spPr>
          <a:xfrm>
            <a:off x="656237" y="1621926"/>
            <a:ext cx="3245475" cy="3492514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B100DD2-2CA4-40D0-84D1-208A820C2027}"/>
              </a:ext>
            </a:extLst>
          </p:cNvPr>
          <p:cNvSpPr txBox="1"/>
          <p:nvPr/>
        </p:nvSpPr>
        <p:spPr>
          <a:xfrm>
            <a:off x="3604607" y="96999"/>
            <a:ext cx="4982787" cy="57888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sz="2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SA" sz="2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إيجاد زوايا الاسناد</a:t>
            </a:r>
            <a:endParaRPr lang="ar-BH" sz="28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48EA9-6F37-4021-AA71-937EAD14C130}"/>
              </a:ext>
            </a:extLst>
          </p:cNvPr>
          <p:cNvSpPr txBox="1"/>
          <p:nvPr/>
        </p:nvSpPr>
        <p:spPr>
          <a:xfrm>
            <a:off x="10867505" y="430415"/>
            <a:ext cx="1145278" cy="141059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3200" b="1" dirty="0" smtClean="0">
                <a:solidFill>
                  <a:srgbClr val="FF0000"/>
                </a:solidFill>
              </a:rPr>
              <a:t>مثال(3)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F84B3-74EC-4B47-9077-271B4E84C91A}"/>
              </a:ext>
            </a:extLst>
          </p:cNvPr>
          <p:cNvSpPr txBox="1"/>
          <p:nvPr/>
        </p:nvSpPr>
        <p:spPr>
          <a:xfrm>
            <a:off x="7674970" y="2051941"/>
            <a:ext cx="1145278" cy="523220"/>
          </a:xfrm>
          <a:prstGeom prst="flowChartOnlineStorage">
            <a:avLst/>
          </a:prstGeom>
          <a:solidFill>
            <a:srgbClr val="00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ar-BH" dirty="0"/>
              <a:t>الحل</a:t>
            </a:r>
            <a:endParaRPr lang="en-US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42975" y="703096"/>
            <a:ext cx="99245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/>
            <a:r>
              <a:rPr lang="ar-BH" sz="2800" b="1" dirty="0"/>
              <a:t>ارسم الزاويتين المعطى قياس كل منهما فيما يأتي في الوضع القياسي، ثم أوجد زاوية الإسناد لكل منهما</a:t>
            </a:r>
            <a:r>
              <a:rPr lang="ar-BH" sz="2800" b="1" dirty="0" smtClean="0"/>
              <a:t>: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EF7C07-2EE8-48D3-896C-19EB0C1775A5}"/>
              </a:ext>
            </a:extLst>
          </p:cNvPr>
          <p:cNvSpPr txBox="1"/>
          <p:nvPr/>
        </p:nvSpPr>
        <p:spPr>
          <a:xfrm>
            <a:off x="11075772" y="5138041"/>
            <a:ext cx="1040028" cy="99542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BH" sz="2000" b="1" dirty="0" smtClean="0">
                <a:solidFill>
                  <a:schemeClr val="tx1"/>
                </a:solidFill>
              </a:rPr>
              <a:t>تدريب(3)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9720" y="1472870"/>
            <a:ext cx="5597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ar-BH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57137" y="1472870"/>
            <a:ext cx="5806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ar-BH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0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6" grpId="0" animBg="1"/>
      <p:bldP spid="9" grpId="0" animBg="1"/>
      <p:bldP spid="10" grpId="0" animBg="1"/>
      <p:bldP spid="13" grpId="0"/>
      <p:bldP spid="14" grpId="0" animBg="1"/>
      <p:bldP spid="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047" t="51540" r="64811" b="13776"/>
          <a:stretch/>
        </p:blipFill>
        <p:spPr>
          <a:xfrm>
            <a:off x="1407271" y="1290340"/>
            <a:ext cx="3992451" cy="3515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2629" t="50132" r="29345" b="44204"/>
          <a:stretch/>
        </p:blipFill>
        <p:spPr>
          <a:xfrm>
            <a:off x="6141194" y="1405754"/>
            <a:ext cx="4779889" cy="54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1145" t="67239" r="29345" b="13776"/>
          <a:stretch/>
        </p:blipFill>
        <p:spPr>
          <a:xfrm>
            <a:off x="5865422" y="2917396"/>
            <a:ext cx="4973073" cy="1798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1359" t="58642" r="29345" b="35196"/>
          <a:stretch/>
        </p:blipFill>
        <p:spPr>
          <a:xfrm>
            <a:off x="5865422" y="2125463"/>
            <a:ext cx="4945169" cy="584797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8B100DD2-2CA4-40D0-84D1-208A820C2027}"/>
              </a:ext>
            </a:extLst>
          </p:cNvPr>
          <p:cNvSpPr txBox="1"/>
          <p:nvPr/>
        </p:nvSpPr>
        <p:spPr>
          <a:xfrm>
            <a:off x="3604607" y="58899"/>
            <a:ext cx="4982787" cy="57888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BH" sz="2800" b="1" dirty="0"/>
              <a:t> إيجاد قيم الدوال المثلثية</a:t>
            </a:r>
          </a:p>
        </p:txBody>
      </p:sp>
    </p:spTree>
    <p:extLst>
      <p:ext uri="{BB962C8B-B14F-4D97-AF65-F5344CB8AC3E}">
        <p14:creationId xmlns:p14="http://schemas.microsoft.com/office/powerpoint/2010/main" val="4279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353"/>
    </mc:Choice>
    <mc:Fallback xmlns="">
      <p:transition advTm="2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4.8|1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2|13.8|1.1|4.1|2.1|2.1|2|7.7|1.8|1.8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3|8.2|1.3|5.1|1.7|1.5|1.3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32.7|4.3|7.1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9|8.7|1.4|1.1|2|1.1|4.3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7|3|2.7|2.5|14.5|6.6|3.7"/>
</p:tagLst>
</file>

<file path=ppt/theme/theme1.xml><?xml version="1.0" encoding="utf-8"?>
<a:theme xmlns:a="http://schemas.openxmlformats.org/drawingml/2006/main" name="mo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1C1E25-72FA-48A1-A573-2DA283044DA2}" vid="{719BE681-BBB3-4C39-ABD3-B378B2BDEC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test</Template>
  <TotalTime>525</TotalTime>
  <Words>473</Words>
  <Application>Microsoft Office PowerPoint</Application>
  <PresentationFormat>Widescreen</PresentationFormat>
  <Paragraphs>63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AL-Mohanad</vt:lpstr>
      <vt:lpstr>Arial</vt:lpstr>
      <vt:lpstr>Calibri</vt:lpstr>
      <vt:lpstr>Calibri Light</vt:lpstr>
      <vt:lpstr>Cambria Math</vt:lpstr>
      <vt:lpstr>DecoType Naskh</vt:lpstr>
      <vt:lpstr>Simplified Arabic</vt:lpstr>
      <vt:lpstr>moe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OSAMA MOHAMED ABDALLAH BAHEIRY</dc:creator>
  <cp:lastModifiedBy>user</cp:lastModifiedBy>
  <cp:revision>114</cp:revision>
  <dcterms:created xsi:type="dcterms:W3CDTF">2020-03-05T05:14:18Z</dcterms:created>
  <dcterms:modified xsi:type="dcterms:W3CDTF">2020-03-26T06:19:06Z</dcterms:modified>
</cp:coreProperties>
</file>