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9" r:id="rId3"/>
    <p:sldId id="257" r:id="rId4"/>
    <p:sldId id="292" r:id="rId5"/>
    <p:sldId id="306" r:id="rId6"/>
    <p:sldId id="287" r:id="rId7"/>
    <p:sldId id="295" r:id="rId8"/>
    <p:sldId id="288" r:id="rId9"/>
    <p:sldId id="258" r:id="rId10"/>
    <p:sldId id="297" r:id="rId11"/>
    <p:sldId id="299" r:id="rId12"/>
    <p:sldId id="301" r:id="rId13"/>
    <p:sldId id="308" r:id="rId14"/>
    <p:sldId id="309" r:id="rId15"/>
    <p:sldId id="303" r:id="rId16"/>
    <p:sldId id="302" r:id="rId17"/>
    <p:sldId id="304" r:id="rId18"/>
    <p:sldId id="30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ar-BH" b="1" dirty="0"/>
              <a:t>احتمال طلبات البيتزا في الشهر</a:t>
            </a:r>
            <a:endParaRPr lang="en-US" b="1" dirty="0"/>
          </a:p>
        </c:rich>
      </c:tx>
      <c:layout>
        <c:manualLayout>
          <c:xMode val="edge"/>
          <c:yMode val="edge"/>
          <c:x val="0.30089262811344891"/>
          <c:y val="5.48047716450925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ar-BH"/>
        </a:p>
      </c:txPr>
    </c:title>
    <c:autoTitleDeleted val="0"/>
    <c:plotArea>
      <c:layout/>
      <c:barChart>
        <c:barDir val="col"/>
        <c:grouping val="clustered"/>
        <c:varyColors val="0"/>
        <c:ser>
          <c:idx val="0"/>
          <c:order val="0"/>
          <c:tx>
            <c:strRef>
              <c:f>Sheet1!$B$1</c:f>
              <c:strCache>
                <c:ptCount val="1"/>
                <c:pt idx="0">
                  <c:v>0</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0.1</c:v>
                </c:pt>
              </c:numCache>
            </c:numRef>
          </c:val>
          <c:extLst xmlns:c16r2="http://schemas.microsoft.com/office/drawing/2015/06/chart">
            <c:ext xmlns:c16="http://schemas.microsoft.com/office/drawing/2014/chart" uri="{C3380CC4-5D6E-409C-BE32-E72D297353CC}">
              <c16:uniqueId val="{00000000-CE0D-415C-BFD6-D14EDE888143}"/>
            </c:ext>
          </c:extLst>
        </c:ser>
        <c:ser>
          <c:idx val="1"/>
          <c:order val="1"/>
          <c:tx>
            <c:strRef>
              <c:f>Sheet1!$C$1</c:f>
              <c:strCache>
                <c:ptCount val="1"/>
                <c:pt idx="0">
                  <c:v>1</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0.12</c:v>
                </c:pt>
              </c:numCache>
            </c:numRef>
          </c:val>
          <c:extLst xmlns:c16r2="http://schemas.microsoft.com/office/drawing/2015/06/chart">
            <c:ext xmlns:c16="http://schemas.microsoft.com/office/drawing/2014/chart" uri="{C3380CC4-5D6E-409C-BE32-E72D297353CC}">
              <c16:uniqueId val="{00000001-CE0D-415C-BFD6-D14EDE888143}"/>
            </c:ext>
          </c:extLst>
        </c:ser>
        <c:ser>
          <c:idx val="2"/>
          <c:order val="2"/>
          <c:tx>
            <c:strRef>
              <c:f>Sheet1!$D$1</c:f>
              <c:strCache>
                <c:ptCount val="1"/>
                <c:pt idx="0">
                  <c:v>Series 3</c:v>
                </c:pt>
              </c:strCache>
            </c:strRef>
          </c:tx>
          <c:spPr>
            <a:solidFill>
              <a:schemeClr val="accent3"/>
            </a:solidFill>
            <a:ln>
              <a:noFill/>
            </a:ln>
            <a:effectLst/>
          </c:spPr>
          <c:invertIfNegative val="0"/>
          <c:cat>
            <c:strRef>
              <c:f>Sheet1!$A$2</c:f>
              <c:strCache>
                <c:ptCount val="1"/>
                <c:pt idx="0">
                  <c:v>Category 1</c:v>
                </c:pt>
              </c:strCache>
            </c:strRef>
          </c:cat>
          <c:val>
            <c:numRef>
              <c:f>Sheet1!$D$2</c:f>
              <c:numCache>
                <c:formatCode>General</c:formatCode>
                <c:ptCount val="1"/>
                <c:pt idx="0">
                  <c:v>0.44</c:v>
                </c:pt>
              </c:numCache>
            </c:numRef>
          </c:val>
          <c:extLst xmlns:c16r2="http://schemas.microsoft.com/office/drawing/2015/06/chart">
            <c:ext xmlns:c16="http://schemas.microsoft.com/office/drawing/2014/chart" uri="{C3380CC4-5D6E-409C-BE32-E72D297353CC}">
              <c16:uniqueId val="{00000002-CE0D-415C-BFD6-D14EDE888143}"/>
            </c:ext>
          </c:extLst>
        </c:ser>
        <c:ser>
          <c:idx val="3"/>
          <c:order val="3"/>
          <c:tx>
            <c:strRef>
              <c:f>Sheet1!$E$1</c:f>
              <c:strCache>
                <c:ptCount val="1"/>
                <c:pt idx="0">
                  <c:v>Series 4</c:v>
                </c:pt>
              </c:strCache>
            </c:strRef>
          </c:tx>
          <c:spPr>
            <a:solidFill>
              <a:schemeClr val="accent4"/>
            </a:solidFill>
            <a:ln>
              <a:noFill/>
            </a:ln>
            <a:effectLst/>
          </c:spPr>
          <c:invertIfNegative val="0"/>
          <c:cat>
            <c:strRef>
              <c:f>Sheet1!$A$2</c:f>
              <c:strCache>
                <c:ptCount val="1"/>
                <c:pt idx="0">
                  <c:v>Category 1</c:v>
                </c:pt>
              </c:strCache>
            </c:strRef>
          </c:cat>
          <c:val>
            <c:numRef>
              <c:f>Sheet1!$E$2</c:f>
              <c:numCache>
                <c:formatCode>General</c:formatCode>
                <c:ptCount val="1"/>
                <c:pt idx="0">
                  <c:v>0.24</c:v>
                </c:pt>
              </c:numCache>
            </c:numRef>
          </c:val>
          <c:extLst xmlns:c16r2="http://schemas.microsoft.com/office/drawing/2015/06/chart">
            <c:ext xmlns:c16="http://schemas.microsoft.com/office/drawing/2014/chart" uri="{C3380CC4-5D6E-409C-BE32-E72D297353CC}">
              <c16:uniqueId val="{00000003-CE0D-415C-BFD6-D14EDE888143}"/>
            </c:ext>
          </c:extLst>
        </c:ser>
        <c:ser>
          <c:idx val="4"/>
          <c:order val="4"/>
          <c:tx>
            <c:strRef>
              <c:f>Sheet1!$F$1</c:f>
              <c:strCache>
                <c:ptCount val="1"/>
                <c:pt idx="0">
                  <c:v>Series 5</c:v>
                </c:pt>
              </c:strCache>
            </c:strRef>
          </c:tx>
          <c:spPr>
            <a:solidFill>
              <a:schemeClr val="accent5"/>
            </a:solidFill>
            <a:ln>
              <a:noFill/>
            </a:ln>
            <a:effectLst/>
          </c:spPr>
          <c:invertIfNegative val="0"/>
          <c:cat>
            <c:strRef>
              <c:f>Sheet1!$A$2</c:f>
              <c:strCache>
                <c:ptCount val="1"/>
                <c:pt idx="0">
                  <c:v>Category 1</c:v>
                </c:pt>
              </c:strCache>
            </c:strRef>
          </c:cat>
          <c:val>
            <c:numRef>
              <c:f>Sheet1!$F$2</c:f>
              <c:numCache>
                <c:formatCode>General</c:formatCode>
                <c:ptCount val="1"/>
                <c:pt idx="0">
                  <c:v>0.1</c:v>
                </c:pt>
              </c:numCache>
            </c:numRef>
          </c:val>
          <c:extLst xmlns:c16r2="http://schemas.microsoft.com/office/drawing/2015/06/chart">
            <c:ext xmlns:c16="http://schemas.microsoft.com/office/drawing/2014/chart" uri="{C3380CC4-5D6E-409C-BE32-E72D297353CC}">
              <c16:uniqueId val="{00000004-CE0D-415C-BFD6-D14EDE888143}"/>
            </c:ext>
          </c:extLst>
        </c:ser>
        <c:dLbls>
          <c:showLegendKey val="0"/>
          <c:showVal val="0"/>
          <c:showCatName val="0"/>
          <c:showSerName val="0"/>
          <c:showPercent val="0"/>
          <c:showBubbleSize val="0"/>
        </c:dLbls>
        <c:gapWidth val="0"/>
        <c:axId val="-180059808"/>
        <c:axId val="-180066880"/>
      </c:barChart>
      <c:catAx>
        <c:axId val="-180059808"/>
        <c:scaling>
          <c:orientation val="minMax"/>
        </c:scaling>
        <c:delete val="1"/>
        <c:axPos val="b"/>
        <c:numFmt formatCode="General" sourceLinked="1"/>
        <c:majorTickMark val="none"/>
        <c:minorTickMark val="none"/>
        <c:tickLblPos val="nextTo"/>
        <c:crossAx val="-180066880"/>
        <c:crosses val="autoZero"/>
        <c:auto val="1"/>
        <c:lblAlgn val="ctr"/>
        <c:lblOffset val="100"/>
        <c:noMultiLvlLbl val="0"/>
      </c:catAx>
      <c:valAx>
        <c:axId val="-18006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ar-BH"/>
          </a:p>
        </c:txPr>
        <c:crossAx val="-180059808"/>
        <c:crosses val="autoZero"/>
        <c:crossBetween val="between"/>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ar-B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AEC75-965B-44B9-882C-1E66C0566582}" type="datetimeFigureOut">
              <a:rPr lang="en-US" smtClean="0"/>
              <a:t>8/5/2020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50AB7-3A30-4B67-8F7F-91CCA485761D}" type="slidenum">
              <a:rPr lang="en-US" smtClean="0"/>
              <a:t>‹#›</a:t>
            </a:fld>
            <a:endParaRPr lang="en-US"/>
          </a:p>
        </p:txBody>
      </p:sp>
    </p:spTree>
    <p:extLst>
      <p:ext uri="{BB962C8B-B14F-4D97-AF65-F5344CB8AC3E}">
        <p14:creationId xmlns:p14="http://schemas.microsoft.com/office/powerpoint/2010/main" val="90783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D7F93-4794-4756-9555-1F125F6CD678}" type="slidenum">
              <a:rPr lang="en-US" smtClean="0"/>
              <a:t>3</a:t>
            </a:fld>
            <a:endParaRPr lang="en-US"/>
          </a:p>
        </p:txBody>
      </p:sp>
    </p:spTree>
    <p:extLst>
      <p:ext uri="{BB962C8B-B14F-4D97-AF65-F5344CB8AC3E}">
        <p14:creationId xmlns:p14="http://schemas.microsoft.com/office/powerpoint/2010/main" val="191846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D7F93-4794-4756-9555-1F125F6CD678}" type="slidenum">
              <a:rPr lang="en-US" smtClean="0"/>
              <a:t>7</a:t>
            </a:fld>
            <a:endParaRPr lang="en-US"/>
          </a:p>
        </p:txBody>
      </p:sp>
    </p:spTree>
    <p:extLst>
      <p:ext uri="{BB962C8B-B14F-4D97-AF65-F5344CB8AC3E}">
        <p14:creationId xmlns:p14="http://schemas.microsoft.com/office/powerpoint/2010/main" val="1725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D7F93-4794-4756-9555-1F125F6CD678}" type="slidenum">
              <a:rPr lang="en-US" smtClean="0"/>
              <a:t>9</a:t>
            </a:fld>
            <a:endParaRPr lang="en-US"/>
          </a:p>
        </p:txBody>
      </p:sp>
    </p:spTree>
    <p:extLst>
      <p:ext uri="{BB962C8B-B14F-4D97-AF65-F5344CB8AC3E}">
        <p14:creationId xmlns:p14="http://schemas.microsoft.com/office/powerpoint/2010/main" val="342176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D7F93-4794-4756-9555-1F125F6CD678}" type="slidenum">
              <a:rPr lang="en-US" smtClean="0"/>
              <a:t>12</a:t>
            </a:fld>
            <a:endParaRPr lang="en-US"/>
          </a:p>
        </p:txBody>
      </p:sp>
    </p:spTree>
    <p:extLst>
      <p:ext uri="{BB962C8B-B14F-4D97-AF65-F5344CB8AC3E}">
        <p14:creationId xmlns:p14="http://schemas.microsoft.com/office/powerpoint/2010/main" val="405277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D7F93-4794-4756-9555-1F125F6CD678}" type="slidenum">
              <a:rPr lang="en-US" smtClean="0"/>
              <a:t>13</a:t>
            </a:fld>
            <a:endParaRPr lang="en-US"/>
          </a:p>
        </p:txBody>
      </p:sp>
    </p:spTree>
    <p:extLst>
      <p:ext uri="{BB962C8B-B14F-4D97-AF65-F5344CB8AC3E}">
        <p14:creationId xmlns:p14="http://schemas.microsoft.com/office/powerpoint/2010/main" val="117270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D7F93-4794-4756-9555-1F125F6CD678}" type="slidenum">
              <a:rPr lang="en-US" smtClean="0"/>
              <a:t>14</a:t>
            </a:fld>
            <a:endParaRPr lang="en-US"/>
          </a:p>
        </p:txBody>
      </p:sp>
    </p:spTree>
    <p:extLst>
      <p:ext uri="{BB962C8B-B14F-4D97-AF65-F5344CB8AC3E}">
        <p14:creationId xmlns:p14="http://schemas.microsoft.com/office/powerpoint/2010/main" val="3708226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304F0BE-26CA-411D-964D-60DCFF20E473}"/>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Tree>
    <p:extLst>
      <p:ext uri="{BB962C8B-B14F-4D97-AF65-F5344CB8AC3E}">
        <p14:creationId xmlns:p14="http://schemas.microsoft.com/office/powerpoint/2010/main" val="77543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06BA6B6-AD3F-46EE-9BEC-9CF9278FA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Tree>
    <p:extLst>
      <p:ext uri="{BB962C8B-B14F-4D97-AF65-F5344CB8AC3E}">
        <p14:creationId xmlns:p14="http://schemas.microsoft.com/office/powerpoint/2010/main" val="41083145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A5869CEE-F70C-467B-89C9-C1E3B24E4FC3}"/>
              </a:ext>
            </a:extLst>
          </p:cNvPr>
          <p:cNvCxnSpPr>
            <a:cxnSpLocks/>
          </p:cNvCxnSpPr>
          <p:nvPr/>
        </p:nvCxnSpPr>
        <p:spPr>
          <a:xfrm flipH="1">
            <a:off x="1164000" y="6270171"/>
            <a:ext cx="986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9E599989-F86F-49C2-8347-93CBE3CF44F9}"/>
              </a:ext>
            </a:extLst>
          </p:cNvPr>
          <p:cNvSpPr txBox="1"/>
          <p:nvPr/>
        </p:nvSpPr>
        <p:spPr>
          <a:xfrm>
            <a:off x="7434468" y="6343057"/>
            <a:ext cx="3578087" cy="369332"/>
          </a:xfrm>
          <a:prstGeom prst="rect">
            <a:avLst/>
          </a:prstGeom>
          <a:noFill/>
        </p:spPr>
        <p:txBody>
          <a:bodyPr wrap="square" rtlCol="0">
            <a:spAutoFit/>
          </a:bodyPr>
          <a:lstStyle/>
          <a:p>
            <a:pPr algn="r" rtl="1"/>
            <a:r>
              <a:rPr lang="ar-BH" b="1" dirty="0">
                <a:cs typeface="AL-Mohanad" pitchFamily="2" charset="-78"/>
              </a:rPr>
              <a:t>وزارة التربية والتعليم – </a:t>
            </a:r>
            <a:r>
              <a:rPr lang="en-US" b="1" dirty="0">
                <a:cs typeface="AL-Mohanad" pitchFamily="2" charset="-78"/>
              </a:rPr>
              <a:t>2020</a:t>
            </a:r>
            <a:r>
              <a:rPr lang="ar-BH" b="1" dirty="0">
                <a:cs typeface="AL-Mohanad" pitchFamily="2" charset="-78"/>
              </a:rPr>
              <a:t>م</a:t>
            </a:r>
            <a:endParaRPr lang="en-US" b="1" dirty="0">
              <a:cs typeface="AL-Mohanad" pitchFamily="2" charset="-78"/>
            </a:endParaRPr>
          </a:p>
        </p:txBody>
      </p:sp>
    </p:spTree>
    <p:extLst>
      <p:ext uri="{BB962C8B-B14F-4D97-AF65-F5344CB8AC3E}">
        <p14:creationId xmlns:p14="http://schemas.microsoft.com/office/powerpoint/2010/main" val="372622990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F7B9F2-F328-4D06-8D61-5ACC5510CD6B}" type="datetimeFigureOut">
              <a:rPr lang="en-US" smtClean="0"/>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F0E74-C5C1-42A1-BDBB-377F4D3AB9CB}" type="slidenum">
              <a:rPr lang="en-US" smtClean="0"/>
              <a:t>‹#›</a:t>
            </a:fld>
            <a:endParaRPr lang="en-US"/>
          </a:p>
        </p:txBody>
      </p:sp>
    </p:spTree>
    <p:extLst>
      <p:ext uri="{BB962C8B-B14F-4D97-AF65-F5344CB8AC3E}">
        <p14:creationId xmlns:p14="http://schemas.microsoft.com/office/powerpoint/2010/main" val="813231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7B9F2-F328-4D06-8D61-5ACC5510CD6B}" type="datetimeFigureOut">
              <a:rPr lang="en-US" smtClean="0"/>
              <a:t>8/5/2020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F0E74-C5C1-42A1-BDBB-377F4D3AB9CB}" type="slidenum">
              <a:rPr lang="en-US" smtClean="0"/>
              <a:t>‹#›</a:t>
            </a:fld>
            <a:endParaRPr lang="en-US"/>
          </a:p>
        </p:txBody>
      </p:sp>
    </p:spTree>
    <p:extLst>
      <p:ext uri="{BB962C8B-B14F-4D97-AF65-F5344CB8AC3E}">
        <p14:creationId xmlns:p14="http://schemas.microsoft.com/office/powerpoint/2010/main" val="3478913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30.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chart" Target="../charts/char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70.png"/><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2B7E20A-257B-4FC2-9207-1F8E2619F2A3}"/>
              </a:ext>
            </a:extLst>
          </p:cNvPr>
          <p:cNvSpPr/>
          <p:nvPr/>
        </p:nvSpPr>
        <p:spPr>
          <a:xfrm>
            <a:off x="2022231" y="3597474"/>
            <a:ext cx="8147538" cy="1591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ct val="0"/>
              </a:spcBef>
              <a:spcAft>
                <a:spcPts val="600"/>
              </a:spcAft>
            </a:pPr>
            <a:r>
              <a:rPr lang="en-US" sz="4000" b="1" dirty="0">
                <a:solidFill>
                  <a:schemeClr val="bg1"/>
                </a:solidFill>
              </a:rPr>
              <a:t> (3 – 4)</a:t>
            </a:r>
            <a:r>
              <a:rPr lang="ar-BH" sz="4000" b="1" dirty="0">
                <a:solidFill>
                  <a:schemeClr val="bg1"/>
                </a:solidFill>
              </a:rPr>
              <a:t>الاحتمال والتوزيعات الاحتمالية</a:t>
            </a:r>
          </a:p>
          <a:p>
            <a:pPr algn="ctr" rtl="1">
              <a:lnSpc>
                <a:spcPct val="90000"/>
              </a:lnSpc>
              <a:spcBef>
                <a:spcPct val="0"/>
              </a:spcBef>
              <a:spcAft>
                <a:spcPts val="600"/>
              </a:spcAft>
            </a:pPr>
            <a:r>
              <a:rPr lang="en-US" sz="4000" b="1" dirty="0">
                <a:solidFill>
                  <a:schemeClr val="bg1"/>
                </a:solidFill>
              </a:rPr>
              <a:t>Probability and probability Distributions</a:t>
            </a:r>
          </a:p>
        </p:txBody>
      </p:sp>
      <p:grpSp>
        <p:nvGrpSpPr>
          <p:cNvPr id="4" name="Group 3">
            <a:extLst>
              <a:ext uri="{FF2B5EF4-FFF2-40B4-BE49-F238E27FC236}">
                <a16:creationId xmlns:a16="http://schemas.microsoft.com/office/drawing/2014/main" xmlns="" id="{9761692C-E82F-4419-B116-AD0E523477C6}"/>
              </a:ext>
            </a:extLst>
          </p:cNvPr>
          <p:cNvGrpSpPr/>
          <p:nvPr/>
        </p:nvGrpSpPr>
        <p:grpSpPr>
          <a:xfrm>
            <a:off x="2863753" y="2552123"/>
            <a:ext cx="6464494" cy="743357"/>
            <a:chOff x="2597427" y="2493607"/>
            <a:chExt cx="6464494" cy="743357"/>
          </a:xfrm>
        </p:grpSpPr>
        <p:sp>
          <p:nvSpPr>
            <p:cNvPr id="5" name="Arrow: Pentagon 4">
              <a:extLst>
                <a:ext uri="{FF2B5EF4-FFF2-40B4-BE49-F238E27FC236}">
                  <a16:creationId xmlns:a16="http://schemas.microsoft.com/office/drawing/2014/main" xmlns="" id="{45597F75-6280-4DAD-AFB3-1266ED91BE28}"/>
                </a:ext>
              </a:extLst>
            </p:cNvPr>
            <p:cNvSpPr/>
            <p:nvPr/>
          </p:nvSpPr>
          <p:spPr>
            <a:xfrm>
              <a:off x="2597427" y="2493607"/>
              <a:ext cx="4386469" cy="731520"/>
            </a:xfrm>
            <a:prstGeom prst="homePlate">
              <a:avLst/>
            </a:prstGeom>
            <a:solidFill>
              <a:srgbClr val="7030A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t>الرياضيات (</a:t>
              </a:r>
              <a:r>
                <a:rPr lang="en-US" sz="3200" b="1" dirty="0"/>
                <a:t>4</a:t>
              </a:r>
              <a:r>
                <a:rPr lang="ar-BH" sz="3200" b="1" dirty="0"/>
                <a:t>) ريض </a:t>
              </a:r>
              <a:r>
                <a:rPr lang="en-US" sz="3200" b="1" dirty="0"/>
                <a:t>362</a:t>
              </a:r>
            </a:p>
          </p:txBody>
        </p:sp>
        <p:sp>
          <p:nvSpPr>
            <p:cNvPr id="6" name="Arrow: Pentagon 5">
              <a:extLst>
                <a:ext uri="{FF2B5EF4-FFF2-40B4-BE49-F238E27FC236}">
                  <a16:creationId xmlns:a16="http://schemas.microsoft.com/office/drawing/2014/main" xmlns="" id="{64E91D65-CA29-43F5-9022-8933CE6EE7A2}"/>
                </a:ext>
              </a:extLst>
            </p:cNvPr>
            <p:cNvSpPr/>
            <p:nvPr/>
          </p:nvSpPr>
          <p:spPr>
            <a:xfrm flipH="1">
              <a:off x="6997147" y="2505444"/>
              <a:ext cx="2064774" cy="731520"/>
            </a:xfrm>
            <a:prstGeom prst="homePlate">
              <a:avLst/>
            </a:prstGeom>
            <a:solidFill>
              <a:srgbClr val="7030A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t>رمز المقرر</a:t>
              </a:r>
              <a:endParaRPr lang="en-US" sz="3200" b="1" dirty="0"/>
            </a:p>
          </p:txBody>
        </p:sp>
      </p:grpSp>
      <p:sp>
        <p:nvSpPr>
          <p:cNvPr id="7" name="Rectangle: Rounded Corners 6">
            <a:extLst>
              <a:ext uri="{FF2B5EF4-FFF2-40B4-BE49-F238E27FC236}">
                <a16:creationId xmlns:a16="http://schemas.microsoft.com/office/drawing/2014/main" xmlns="" id="{7A38BB09-0241-497C-BF18-E0773658E56F}"/>
              </a:ext>
            </a:extLst>
          </p:cNvPr>
          <p:cNvSpPr/>
          <p:nvPr/>
        </p:nvSpPr>
        <p:spPr>
          <a:xfrm>
            <a:off x="4210149" y="1556204"/>
            <a:ext cx="3771703" cy="731520"/>
          </a:xfrm>
          <a:prstGeom prst="roundRect">
            <a:avLst>
              <a:gd name="adj" fmla="val 50000"/>
            </a:avLst>
          </a:prstGeom>
          <a:solidFill>
            <a:srgbClr val="7030A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a:t>الصف </a:t>
            </a:r>
            <a:r>
              <a:rPr lang="ar-BH" sz="3200" b="1" dirty="0"/>
              <a:t>الثالث </a:t>
            </a:r>
            <a:r>
              <a:rPr lang="ar-EG" sz="3200" b="1" dirty="0"/>
              <a:t>الثانوي</a:t>
            </a:r>
            <a:endParaRPr lang="en-US" sz="3200" b="1" dirty="0"/>
          </a:p>
        </p:txBody>
      </p:sp>
      <p:sp>
        <p:nvSpPr>
          <p:cNvPr id="8" name="Rectangle 7">
            <a:extLst>
              <a:ext uri="{FF2B5EF4-FFF2-40B4-BE49-F238E27FC236}">
                <a16:creationId xmlns:a16="http://schemas.microsoft.com/office/drawing/2014/main" xmlns="" id="{DE4D9223-7369-4A3B-808D-159C2BDEE9ED}"/>
              </a:ext>
            </a:extLst>
          </p:cNvPr>
          <p:cNvSpPr/>
          <p:nvPr/>
        </p:nvSpPr>
        <p:spPr>
          <a:xfrm>
            <a:off x="3891360" y="6022989"/>
            <a:ext cx="4409281" cy="5400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rtl="1"/>
            <a:r>
              <a:rPr lang="ar-BH" sz="4000" b="1" dirty="0">
                <a:solidFill>
                  <a:srgbClr val="7030A0"/>
                </a:solidFill>
                <a:effectLst>
                  <a:outerShdw blurRad="38100" dist="38100" dir="2700000" algn="tl">
                    <a:srgbClr val="000000">
                      <a:alpha val="43137"/>
                    </a:srgbClr>
                  </a:outerShdw>
                </a:effectLst>
              </a:rPr>
              <a:t>ص </a:t>
            </a:r>
            <a:r>
              <a:rPr lang="en-US" sz="4000" b="1" dirty="0">
                <a:solidFill>
                  <a:srgbClr val="7030A0"/>
                </a:solidFill>
                <a:effectLst>
                  <a:outerShdw blurRad="38100" dist="38100" dir="2700000" algn="tl">
                    <a:srgbClr val="000000">
                      <a:alpha val="43137"/>
                    </a:srgbClr>
                  </a:outerShdw>
                </a:effectLst>
              </a:rPr>
              <a:t>159</a:t>
            </a:r>
            <a:r>
              <a:rPr lang="ar-BH" sz="4000" b="1" dirty="0">
                <a:solidFill>
                  <a:srgbClr val="7030A0"/>
                </a:solidFill>
                <a:effectLst>
                  <a:outerShdw blurRad="38100" dist="38100" dir="2700000" algn="tl">
                    <a:srgbClr val="000000">
                      <a:alpha val="43137"/>
                    </a:srgbClr>
                  </a:outerShdw>
                </a:effectLst>
              </a:rPr>
              <a:t> – ص </a:t>
            </a:r>
            <a:r>
              <a:rPr lang="en-US" sz="4000" b="1" dirty="0">
                <a:solidFill>
                  <a:srgbClr val="7030A0"/>
                </a:solidFill>
                <a:effectLst>
                  <a:outerShdw blurRad="38100" dist="38100" dir="2700000" algn="tl">
                    <a:srgbClr val="000000">
                      <a:alpha val="43137"/>
                    </a:srgbClr>
                  </a:outerShdw>
                </a:effectLst>
              </a:rPr>
              <a:t>168</a:t>
            </a:r>
            <a:endParaRPr lang="ar-EG" sz="4000" b="1" dirty="0">
              <a:solidFill>
                <a:srgbClr val="7030A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xmlns="" id="{F5645F97-21D4-4D57-8057-C81A6E403EAE}"/>
              </a:ext>
            </a:extLst>
          </p:cNvPr>
          <p:cNvSpPr/>
          <p:nvPr/>
        </p:nvSpPr>
        <p:spPr>
          <a:xfrm>
            <a:off x="3891360" y="5252399"/>
            <a:ext cx="4409281" cy="5400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1"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rtl="1"/>
            <a:r>
              <a:rPr lang="ar-BH" sz="4000" b="1" dirty="0">
                <a:solidFill>
                  <a:srgbClr val="7030A0"/>
                </a:solidFill>
                <a:effectLst>
                  <a:outerShdw blurRad="38100" dist="38100" dir="2700000" algn="tl">
                    <a:srgbClr val="000000">
                      <a:alpha val="43137"/>
                    </a:srgbClr>
                  </a:outerShdw>
                </a:effectLst>
              </a:rPr>
              <a:t>الفصل الدراسي الأول</a:t>
            </a:r>
            <a:endParaRPr lang="ar-EG" sz="4000" b="1" dirty="0">
              <a:solidFill>
                <a:srgbClr val="7030A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xmlns="" id="{E8D158C0-6D81-460D-A783-3F8FF3D72DA8}"/>
              </a:ext>
            </a:extLst>
          </p:cNvPr>
          <p:cNvPicPr>
            <a:picLocks noChangeAspect="1"/>
          </p:cNvPicPr>
          <p:nvPr/>
        </p:nvPicPr>
        <p:blipFill rotWithShape="1">
          <a:blip r:embed="rId2"/>
          <a:srcRect l="3796" t="3958" r="3247" b="3058"/>
          <a:stretch/>
        </p:blipFill>
        <p:spPr>
          <a:xfrm>
            <a:off x="267837" y="1298351"/>
            <a:ext cx="2292484" cy="2308534"/>
          </a:xfrm>
          <a:prstGeom prst="ellipse">
            <a:avLst/>
          </a:prstGeom>
        </p:spPr>
      </p:pic>
    </p:spTree>
    <p:extLst>
      <p:ext uri="{BB962C8B-B14F-4D97-AF65-F5344CB8AC3E}">
        <p14:creationId xmlns:p14="http://schemas.microsoft.com/office/powerpoint/2010/main" val="192937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225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8139075-B635-4A3E-ADF0-3CB512A3D99A}"/>
              </a:ext>
            </a:extLst>
          </p:cNvPr>
          <p:cNvSpPr txBox="1"/>
          <p:nvPr/>
        </p:nvSpPr>
        <p:spPr>
          <a:xfrm>
            <a:off x="10302061" y="868878"/>
            <a:ext cx="1484241" cy="822305"/>
          </a:xfrm>
          <a:prstGeom prst="round2DiagRect">
            <a:avLst>
              <a:gd name="adj1" fmla="val 50000"/>
              <a:gd name="adj2" fmla="val 0"/>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dirty="0">
                <a:solidFill>
                  <a:schemeClr val="tx1"/>
                </a:solidFill>
              </a:rPr>
              <a:t>تدريب</a:t>
            </a:r>
            <a:endParaRPr lang="en-US" sz="3200" dirty="0">
              <a:solidFill>
                <a:schemeClr val="tx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7757102C-B640-476B-9779-96C185DF4478}"/>
                  </a:ext>
                </a:extLst>
              </p:cNvPr>
              <p:cNvSpPr txBox="1"/>
              <p:nvPr/>
            </p:nvSpPr>
            <p:spPr>
              <a:xfrm>
                <a:off x="1322364" y="1927991"/>
                <a:ext cx="9219028" cy="1668542"/>
              </a:xfrm>
              <a:prstGeom prst="flowChartAlternateProcess">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r" rtl="1">
                  <a:lnSpc>
                    <a:spcPct val="150000"/>
                  </a:lnSpc>
                </a:pPr>
                <a:r>
                  <a:rPr lang="ar-BH" sz="3200" dirty="0"/>
                  <a:t>اشترك صلاح، وعبد اللَّه، وسليم في سباق </a:t>
                </a:r>
                <a:r>
                  <a:rPr lang="en-US" sz="3200" dirty="0"/>
                  <a:t> </a:t>
                </a:r>
                <a14:m>
                  <m:oMath xmlns:m="http://schemas.openxmlformats.org/officeDocument/2006/math">
                    <m:r>
                      <a:rPr lang="en-US" sz="3200" i="1" dirty="0" smtClean="0">
                        <a:latin typeface="Cambria Math" panose="02040503050406030204" pitchFamily="18" charset="0"/>
                      </a:rPr>
                      <m:t>400</m:t>
                    </m:r>
                  </m:oMath>
                </a14:m>
                <a:r>
                  <a:rPr lang="en-US" sz="3200" dirty="0"/>
                  <a:t>m</a:t>
                </a:r>
                <a:r>
                  <a:rPr lang="ar-BH" sz="3200" dirty="0"/>
                  <a:t> مع خمسة رياضيين آخرين. </a:t>
                </a:r>
              </a:p>
              <a:p>
                <a:pPr algn="r" rtl="1">
                  <a:lnSpc>
                    <a:spcPct val="150000"/>
                  </a:lnSpc>
                </a:pPr>
                <a:r>
                  <a:rPr lang="ar-BH" sz="3200" dirty="0"/>
                  <a:t>ما احتمال أن ينهي هؤلاء الثلاثة السباق في المراكز الثلاثة الأولى؟</a:t>
                </a:r>
                <a:endParaRPr lang="en-US" sz="3200" b="1" dirty="0">
                  <a:solidFill>
                    <a:schemeClr val="tx1"/>
                  </a:solidFill>
                </a:endParaRPr>
              </a:p>
            </p:txBody>
          </p:sp>
        </mc:Choice>
        <mc:Fallback xmlns="">
          <p:sp>
            <p:nvSpPr>
              <p:cNvPr id="4" name="TextBox 3">
                <a:extLst>
                  <a:ext uri="{FF2B5EF4-FFF2-40B4-BE49-F238E27FC236}">
                    <a16:creationId xmlns:a16="http://schemas.microsoft.com/office/drawing/2014/main" id="{7757102C-B640-476B-9779-96C185DF4478}"/>
                  </a:ext>
                </a:extLst>
              </p:cNvPr>
              <p:cNvSpPr txBox="1">
                <a:spLocks noRot="1" noChangeAspect="1" noMove="1" noResize="1" noEditPoints="1" noAdjustHandles="1" noChangeArrowheads="1" noChangeShapeType="1" noTextEdit="1"/>
              </p:cNvSpPr>
              <p:nvPr/>
            </p:nvSpPr>
            <p:spPr>
              <a:xfrm>
                <a:off x="1322364" y="1927991"/>
                <a:ext cx="9219028" cy="1668542"/>
              </a:xfrm>
              <a:prstGeom prst="flowChartAlternateProcess">
                <a:avLst/>
              </a:prstGeom>
              <a:blipFill>
                <a:blip r:embed="rId2"/>
                <a:stretch>
                  <a:fillRect r="-727" b="-6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7B5661AA-59D8-4F36-8ADB-4B3B0CAC8CFC}"/>
                  </a:ext>
                </a:extLst>
              </p:cNvPr>
              <p:cNvSpPr txBox="1"/>
              <p:nvPr/>
            </p:nvSpPr>
            <p:spPr>
              <a:xfrm>
                <a:off x="4657311" y="4339486"/>
                <a:ext cx="2877378" cy="151247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BH" sz="2800" dirty="0"/>
                  <a:t>الاجابة الصحيحة</a:t>
                </a:r>
              </a:p>
              <a:p>
                <a:pPr algn="ctr" rtl="1"/>
                <a14:m>
                  <m:oMathPara xmlns:m="http://schemas.openxmlformats.org/officeDocument/2006/math">
                    <m:oMathParaPr>
                      <m:jc m:val="centerGroup"/>
                    </m:oMathParaPr>
                    <m:oMath xmlns:m="http://schemas.openxmlformats.org/officeDocument/2006/math">
                      <m:f>
                        <m:fPr>
                          <m:ctrlPr>
                            <a:rPr lang="ar-BH" sz="2800" i="1" smtClean="0">
                              <a:latin typeface="Cambria Math" panose="02040503050406030204" pitchFamily="18" charset="0"/>
                            </a:rPr>
                          </m:ctrlPr>
                        </m:fPr>
                        <m:num>
                          <m:r>
                            <a:rPr lang="ar-BH" sz="2800" b="0" i="1" smtClean="0">
                              <a:latin typeface="Cambria Math" panose="02040503050406030204" pitchFamily="18" charset="0"/>
                            </a:rPr>
                            <m:t>1</m:t>
                          </m:r>
                        </m:num>
                        <m:den>
                          <m:r>
                            <a:rPr lang="ar-BH" sz="2800" b="0" i="1" smtClean="0">
                              <a:latin typeface="Cambria Math" panose="02040503050406030204" pitchFamily="18" charset="0"/>
                            </a:rPr>
                            <m:t>56</m:t>
                          </m:r>
                        </m:den>
                      </m:f>
                      <m:r>
                        <a:rPr lang="ar-BH" sz="2800" b="0" i="1" smtClean="0">
                          <a:latin typeface="Cambria Math" panose="02040503050406030204" pitchFamily="18" charset="0"/>
                          <a:ea typeface="Cambria Math" panose="02040503050406030204" pitchFamily="18" charset="0"/>
                        </a:rPr>
                        <m:t>≈</m:t>
                      </m:r>
                      <m:r>
                        <a:rPr lang="ar-BH" sz="2800" b="0" i="1" smtClean="0">
                          <a:latin typeface="Cambria Math" panose="02040503050406030204" pitchFamily="18" charset="0"/>
                        </a:rPr>
                        <m:t>2</m:t>
                      </m:r>
                      <m:r>
                        <a:rPr lang="ar-BH" sz="2800" b="0" i="1" smtClean="0">
                          <a:latin typeface="Cambria Math" panose="02040503050406030204" pitchFamily="18" charset="0"/>
                        </a:rPr>
                        <m:t>%</m:t>
                      </m:r>
                    </m:oMath>
                  </m:oMathPara>
                </a14:m>
                <a:endParaRPr lang="ar-BH" sz="2800" dirty="0"/>
              </a:p>
            </p:txBody>
          </p:sp>
        </mc:Choice>
        <mc:Fallback xmlns="">
          <p:sp>
            <p:nvSpPr>
              <p:cNvPr id="6" name="TextBox 5">
                <a:extLst>
                  <a:ext uri="{FF2B5EF4-FFF2-40B4-BE49-F238E27FC236}">
                    <a16:creationId xmlns:a16="http://schemas.microsoft.com/office/drawing/2014/main" id="{7B5661AA-59D8-4F36-8ADB-4B3B0CAC8CFC}"/>
                  </a:ext>
                </a:extLst>
              </p:cNvPr>
              <p:cNvSpPr txBox="1">
                <a:spLocks noRot="1" noChangeAspect="1" noMove="1" noResize="1" noEditPoints="1" noAdjustHandles="1" noChangeArrowheads="1" noChangeShapeType="1" noTextEdit="1"/>
              </p:cNvSpPr>
              <p:nvPr/>
            </p:nvSpPr>
            <p:spPr>
              <a:xfrm>
                <a:off x="4657311" y="4339486"/>
                <a:ext cx="2877378" cy="1512471"/>
              </a:xfrm>
              <a:prstGeom prst="flowChartAlternateProcess">
                <a:avLst/>
              </a:prstGeom>
              <a:blipFill>
                <a:blip r:embed="rId3"/>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xmlns="" id="{6ADF161D-8214-4818-BC02-64F17283BB11}"/>
              </a:ext>
            </a:extLst>
          </p:cNvPr>
          <p:cNvGrpSpPr/>
          <p:nvPr/>
        </p:nvGrpSpPr>
        <p:grpSpPr>
          <a:xfrm>
            <a:off x="391551" y="140676"/>
            <a:ext cx="11408899" cy="1566915"/>
            <a:chOff x="391551" y="140676"/>
            <a:chExt cx="11408899" cy="1566915"/>
          </a:xfrm>
        </p:grpSpPr>
        <p:sp>
          <p:nvSpPr>
            <p:cNvPr id="8" name="Rounded Rectangle 2">
              <a:extLst>
                <a:ext uri="{FF2B5EF4-FFF2-40B4-BE49-F238E27FC236}">
                  <a16:creationId xmlns:a16="http://schemas.microsoft.com/office/drawing/2014/main" xmlns="" id="{9A4143A3-E718-4E01-A5E3-8EC4A3BF01BE}"/>
                </a:ext>
              </a:extLst>
            </p:cNvPr>
            <p:cNvSpPr/>
            <p:nvPr/>
          </p:nvSpPr>
          <p:spPr>
            <a:xfrm>
              <a:off x="391551" y="140676"/>
              <a:ext cx="11408899" cy="68035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dirty="0">
                  <a:solidFill>
                    <a:srgbClr val="C00000"/>
                  </a:solidFill>
                  <a:latin typeface="Sakkal Majalla" panose="02000000000000000000" pitchFamily="2" charset="-78"/>
                  <a:cs typeface="Sakkal Majalla" panose="02000000000000000000" pitchFamily="2" charset="-78"/>
                </a:rPr>
                <a:t>ملاحظة: أوقف العرض، وحل التدريب على ورقة خارجية ثم تابع العرض لتتأكد من حلك.</a:t>
              </a:r>
              <a:endParaRPr lang="en-US" sz="3600" dirty="0">
                <a:solidFill>
                  <a:srgbClr val="C00000"/>
                </a:solidFill>
                <a:latin typeface="Sakkal Majalla" panose="02000000000000000000" pitchFamily="2" charset="-78"/>
                <a:cs typeface="Sakkal Majalla" panose="02000000000000000000" pitchFamily="2" charset="-78"/>
              </a:endParaRPr>
            </a:p>
          </p:txBody>
        </p:sp>
        <p:sp>
          <p:nvSpPr>
            <p:cNvPr id="9" name="Rounded Rectangle 2">
              <a:extLst>
                <a:ext uri="{FF2B5EF4-FFF2-40B4-BE49-F238E27FC236}">
                  <a16:creationId xmlns:a16="http://schemas.microsoft.com/office/drawing/2014/main" xmlns="" id="{5692FCF8-FF83-4C0B-8726-874015E2558B}"/>
                </a:ext>
              </a:extLst>
            </p:cNvPr>
            <p:cNvSpPr/>
            <p:nvPr/>
          </p:nvSpPr>
          <p:spPr>
            <a:xfrm>
              <a:off x="421115" y="876770"/>
              <a:ext cx="3526302" cy="6803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BH" sz="3600" dirty="0">
                  <a:solidFill>
                    <a:sysClr val="windowText" lastClr="000000"/>
                  </a:solidFill>
                  <a:latin typeface="Sakkal Majalla" panose="02000000000000000000" pitchFamily="2" charset="-78"/>
                  <a:cs typeface="Sakkal Majalla" panose="02000000000000000000" pitchFamily="2" charset="-78"/>
                </a:rPr>
                <a:t>معك من الزمن </a:t>
              </a:r>
              <a:r>
                <a:rPr lang="en-US" sz="3600" dirty="0">
                  <a:solidFill>
                    <a:sysClr val="windowText" lastClr="000000"/>
                  </a:solidFill>
                  <a:latin typeface="Sakkal Majalla" panose="02000000000000000000" pitchFamily="2" charset="-78"/>
                  <a:cs typeface="Sakkal Majalla" panose="02000000000000000000" pitchFamily="2" charset="-78"/>
                </a:rPr>
                <a:t>5</a:t>
              </a:r>
              <a:r>
                <a:rPr lang="ar-BH" sz="3600" dirty="0">
                  <a:solidFill>
                    <a:sysClr val="windowText" lastClr="000000"/>
                  </a:solidFill>
                  <a:latin typeface="Sakkal Majalla" panose="02000000000000000000" pitchFamily="2" charset="-78"/>
                  <a:cs typeface="Sakkal Majalla" panose="02000000000000000000" pitchFamily="2" charset="-78"/>
                </a:rPr>
                <a:t> دقائق</a:t>
              </a:r>
              <a:endParaRPr lang="en-US" sz="3600" dirty="0">
                <a:solidFill>
                  <a:sysClr val="windowText" lastClr="000000"/>
                </a:solidFill>
                <a:latin typeface="Sakkal Majalla" panose="02000000000000000000" pitchFamily="2" charset="-78"/>
                <a:cs typeface="Sakkal Majalla" panose="02000000000000000000" pitchFamily="2" charset="-78"/>
              </a:endParaRPr>
            </a:p>
          </p:txBody>
        </p:sp>
        <p:pic>
          <p:nvPicPr>
            <p:cNvPr id="10" name="Graphic 9" descr="Stopwatch">
              <a:extLst>
                <a:ext uri="{FF2B5EF4-FFF2-40B4-BE49-F238E27FC236}">
                  <a16:creationId xmlns:a16="http://schemas.microsoft.com/office/drawing/2014/main" xmlns="" id="{89037D22-F053-4FB9-A338-5D76784BCB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994309" y="793191"/>
              <a:ext cx="914400" cy="914400"/>
            </a:xfrm>
            <a:prstGeom prst="rect">
              <a:avLst/>
            </a:prstGeom>
          </p:spPr>
        </p:pic>
      </p:grpSp>
      <p:sp>
        <p:nvSpPr>
          <p:cNvPr id="11" name="TextBox 10">
            <a:extLst>
              <a:ext uri="{FF2B5EF4-FFF2-40B4-BE49-F238E27FC236}">
                <a16:creationId xmlns:a16="http://schemas.microsoft.com/office/drawing/2014/main" xmlns="" id="{A00CC111-923D-445E-899F-4E526909EDFB}"/>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875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3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65135845-1CA7-4249-B75D-F11D9FC2CA3D}"/>
              </a:ext>
            </a:extLst>
          </p:cNvPr>
          <p:cNvSpPr/>
          <p:nvPr/>
        </p:nvSpPr>
        <p:spPr>
          <a:xfrm>
            <a:off x="4355059" y="134758"/>
            <a:ext cx="3481883" cy="744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t>التوزيعات الاحتمالية</a:t>
            </a:r>
          </a:p>
        </p:txBody>
      </p:sp>
      <p:sp>
        <p:nvSpPr>
          <p:cNvPr id="7" name="TextBox 6">
            <a:extLst>
              <a:ext uri="{FF2B5EF4-FFF2-40B4-BE49-F238E27FC236}">
                <a16:creationId xmlns:a16="http://schemas.microsoft.com/office/drawing/2014/main" xmlns="" id="{40C6F0D2-0641-4B62-BAB1-0355F3AE8CF7}"/>
              </a:ext>
            </a:extLst>
          </p:cNvPr>
          <p:cNvSpPr txBox="1"/>
          <p:nvPr/>
        </p:nvSpPr>
        <p:spPr>
          <a:xfrm>
            <a:off x="1272201" y="1029763"/>
            <a:ext cx="9647599" cy="1812548"/>
          </a:xfrm>
          <a:prstGeom prst="roundRect">
            <a:avLst>
              <a:gd name="adj" fmla="val 23964"/>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just" rtl="1">
              <a:defRPr sz="3600" b="1"/>
            </a:lvl1pPr>
          </a:lstStyle>
          <a:p>
            <a:pPr algn="r">
              <a:lnSpc>
                <a:spcPct val="150000"/>
              </a:lnSpc>
            </a:pPr>
            <a:r>
              <a:rPr lang="ar-BH" sz="3200" dirty="0">
                <a:solidFill>
                  <a:srgbClr val="FF0000"/>
                </a:solidFill>
                <a:highlight>
                  <a:srgbClr val="FFFF00"/>
                </a:highlight>
              </a:rPr>
              <a:t>التوزيع الاحتمالي </a:t>
            </a:r>
            <a:r>
              <a:rPr lang="ar-BH" sz="3200" dirty="0"/>
              <a:t>هو مجموعة احتمالات جميع القيم الممكنة للمتغير </a:t>
            </a:r>
            <a:r>
              <a:rPr lang="ar-BH" sz="3200" dirty="0" smtClean="0"/>
              <a:t>العشوائي. </a:t>
            </a:r>
            <a:endParaRPr lang="ar-BH" sz="3200" dirty="0"/>
          </a:p>
          <a:p>
            <a:pPr algn="r">
              <a:lnSpc>
                <a:spcPct val="150000"/>
              </a:lnSpc>
            </a:pPr>
            <a:r>
              <a:rPr lang="ar-BH" sz="3200" dirty="0"/>
              <a:t>وأما </a:t>
            </a:r>
            <a:r>
              <a:rPr lang="ar-BH" sz="3200" dirty="0">
                <a:solidFill>
                  <a:srgbClr val="FF0000"/>
                </a:solidFill>
                <a:highlight>
                  <a:srgbClr val="FFFF00"/>
                </a:highlight>
              </a:rPr>
              <a:t>المدرج الاحتمالي </a:t>
            </a:r>
            <a:r>
              <a:rPr lang="ar-BH" sz="3200" dirty="0"/>
              <a:t>فهو المدرج التكراري الذي يمثل التوزيع الاحتمالي. </a:t>
            </a:r>
          </a:p>
        </p:txBody>
      </p:sp>
      <p:pic>
        <p:nvPicPr>
          <p:cNvPr id="2" name="Picture 1">
            <a:extLst>
              <a:ext uri="{FF2B5EF4-FFF2-40B4-BE49-F238E27FC236}">
                <a16:creationId xmlns:a16="http://schemas.microsoft.com/office/drawing/2014/main" xmlns="" id="{96429576-A625-4C15-9011-F1F5D179A346}"/>
              </a:ext>
            </a:extLst>
          </p:cNvPr>
          <p:cNvPicPr>
            <a:picLocks noChangeAspect="1"/>
          </p:cNvPicPr>
          <p:nvPr/>
        </p:nvPicPr>
        <p:blipFill rotWithShape="1">
          <a:blip r:embed="rId2"/>
          <a:srcRect l="947"/>
          <a:stretch/>
        </p:blipFill>
        <p:spPr>
          <a:xfrm>
            <a:off x="162269" y="3150825"/>
            <a:ext cx="11931055" cy="2412000"/>
          </a:xfrm>
          <a:prstGeom prst="rect">
            <a:avLst/>
          </a:prstGeom>
        </p:spPr>
      </p:pic>
      <p:sp>
        <p:nvSpPr>
          <p:cNvPr id="6" name="TextBox 5">
            <a:extLst>
              <a:ext uri="{FF2B5EF4-FFF2-40B4-BE49-F238E27FC236}">
                <a16:creationId xmlns:a16="http://schemas.microsoft.com/office/drawing/2014/main" xmlns="" id="{683380C3-DB50-48A9-A14E-157167A96EFE}"/>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7004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xmlns="" id="{BE11C029-3268-488E-95BB-5AE0A033F70E}"/>
              </a:ext>
            </a:extLst>
          </p:cNvPr>
          <p:cNvSpPr/>
          <p:nvPr/>
        </p:nvSpPr>
        <p:spPr>
          <a:xfrm>
            <a:off x="3374394" y="970843"/>
            <a:ext cx="7006404" cy="122852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200" b="1" dirty="0">
                <a:solidFill>
                  <a:srgbClr val="002060"/>
                </a:solidFill>
              </a:rPr>
              <a:t>بيتزا: بين الجدول المجاور التوزيع الاحتمالي لعدد المرات التي يطلب فيها الزبون البيتزا في الشهر الواحد.</a:t>
            </a:r>
          </a:p>
        </p:txBody>
      </p:sp>
      <p:sp>
        <p:nvSpPr>
          <p:cNvPr id="6" name="TextBox 5">
            <a:extLst>
              <a:ext uri="{FF2B5EF4-FFF2-40B4-BE49-F238E27FC236}">
                <a16:creationId xmlns:a16="http://schemas.microsoft.com/office/drawing/2014/main" xmlns="" id="{225FB6F5-34BB-44C9-B67C-E0314478A0F0}"/>
              </a:ext>
            </a:extLst>
          </p:cNvPr>
          <p:cNvSpPr txBox="1"/>
          <p:nvPr/>
        </p:nvSpPr>
        <p:spPr>
          <a:xfrm>
            <a:off x="10714557" y="891311"/>
            <a:ext cx="1033666" cy="822305"/>
          </a:xfrm>
          <a:prstGeom prst="round2DiagRect">
            <a:avLst>
              <a:gd name="adj1" fmla="val 50000"/>
              <a:gd name="adj2" fmla="val 0"/>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rgbClr val="FF0000"/>
                </a:solidFill>
              </a:rPr>
              <a:t>مثال</a:t>
            </a:r>
            <a:endParaRPr lang="en-US" sz="3200" b="1" dirty="0">
              <a:solidFill>
                <a:srgbClr val="FF0000"/>
              </a:solidFill>
            </a:endParaRPr>
          </a:p>
        </p:txBody>
      </p:sp>
      <p:sp>
        <p:nvSpPr>
          <p:cNvPr id="8" name="TextBox 7">
            <a:extLst>
              <a:ext uri="{FF2B5EF4-FFF2-40B4-BE49-F238E27FC236}">
                <a16:creationId xmlns:a16="http://schemas.microsoft.com/office/drawing/2014/main" xmlns="" id="{A16182A3-1C15-4C57-A532-F5BFDD8F687A}"/>
              </a:ext>
            </a:extLst>
          </p:cNvPr>
          <p:cNvSpPr txBox="1"/>
          <p:nvPr/>
        </p:nvSpPr>
        <p:spPr>
          <a:xfrm>
            <a:off x="10541420" y="3351080"/>
            <a:ext cx="1178667" cy="523220"/>
          </a:xfrm>
          <a:prstGeom prst="flowChartOnlineStorage">
            <a:avLst/>
          </a:prstGeom>
          <a:solidFill>
            <a:srgbClr val="00FF00"/>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rtl="1">
              <a:defRPr sz="2800" b="1">
                <a:solidFill>
                  <a:srgbClr val="FF0000"/>
                </a:solidFill>
              </a:defRPr>
            </a:lvl1pPr>
          </a:lstStyle>
          <a:p>
            <a:r>
              <a:rPr lang="ar-BH" dirty="0"/>
              <a:t>الحل</a:t>
            </a:r>
            <a:endParaRPr lang="en-US" dirty="0"/>
          </a:p>
        </p:txBody>
      </p:sp>
      <p:sp>
        <p:nvSpPr>
          <p:cNvPr id="11" name="Flowchart: Alternate Process 10">
            <a:extLst>
              <a:ext uri="{FF2B5EF4-FFF2-40B4-BE49-F238E27FC236}">
                <a16:creationId xmlns:a16="http://schemas.microsoft.com/office/drawing/2014/main" xmlns="" id="{4FAC3F11-70BD-4BE4-8791-18153649E877}"/>
              </a:ext>
            </a:extLst>
          </p:cNvPr>
          <p:cNvSpPr/>
          <p:nvPr/>
        </p:nvSpPr>
        <p:spPr>
          <a:xfrm>
            <a:off x="3374393" y="2333221"/>
            <a:ext cx="7006404" cy="75600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chemeClr val="tx1"/>
                </a:solidFill>
              </a:rPr>
              <a:t>(</a:t>
            </a:r>
            <a:r>
              <a:rPr lang="en-US" sz="2800" b="1" dirty="0">
                <a:solidFill>
                  <a:schemeClr val="tx1"/>
                </a:solidFill>
              </a:rPr>
              <a:t>1</a:t>
            </a:r>
            <a:r>
              <a:rPr lang="ar-BH" sz="2800" b="1" dirty="0">
                <a:solidFill>
                  <a:schemeClr val="tx1"/>
                </a:solidFill>
              </a:rPr>
              <a:t>) بين أن التوزيع صحيح.</a:t>
            </a:r>
            <a:endParaRPr lang="en-US" sz="2800" b="1" dirty="0">
              <a:solidFill>
                <a:schemeClr val="tx1"/>
              </a:solidFill>
            </a:endParaRPr>
          </a:p>
        </p:txBody>
      </p:sp>
      <p:sp>
        <p:nvSpPr>
          <p:cNvPr id="17" name="TextBox 16">
            <a:extLst>
              <a:ext uri="{FF2B5EF4-FFF2-40B4-BE49-F238E27FC236}">
                <a16:creationId xmlns:a16="http://schemas.microsoft.com/office/drawing/2014/main" xmlns="" id="{A613801F-C8E1-483B-B77C-29A805EBD06D}"/>
              </a:ext>
            </a:extLst>
          </p:cNvPr>
          <p:cNvSpPr txBox="1"/>
          <p:nvPr/>
        </p:nvSpPr>
        <p:spPr>
          <a:xfrm>
            <a:off x="3374393" y="3341689"/>
            <a:ext cx="7022771" cy="1055608"/>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2800" dirty="0"/>
              <a:t>نلاحظ أن احتمال كل قيمة من </a:t>
            </a:r>
            <a:r>
              <a:rPr lang="ar-BH" sz="2800" dirty="0" smtClean="0"/>
              <a:t>قيم </a:t>
            </a:r>
            <a:r>
              <a:rPr lang="ar-BH" sz="2800" dirty="0"/>
              <a:t>المتغير العشوائي   أكبر من أو تساوي صفرا ، وأقل من أو تساوي واحد.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8DC06ADB-4806-4CB1-A4AB-19432E3B2B84}"/>
                  </a:ext>
                </a:extLst>
              </p:cNvPr>
              <p:cNvSpPr txBox="1"/>
              <p:nvPr/>
            </p:nvSpPr>
            <p:spPr>
              <a:xfrm>
                <a:off x="3374393" y="4697699"/>
                <a:ext cx="7009520" cy="1055608"/>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2800" dirty="0"/>
                  <a:t>مجموع احتمالات قيم المتغير العشوائي جميعها هو:</a:t>
                </a:r>
              </a:p>
              <a:p>
                <a:pPr algn="r" rtl="1"/>
                <a:r>
                  <a:rPr lang="ar-BH" sz="2800" dirty="0"/>
                  <a:t> </a:t>
                </a:r>
                <a14:m>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m:t>
                    </m:r>
                    <m:r>
                      <a:rPr lang="en-US" sz="2800" i="1" dirty="0" smtClean="0">
                        <a:latin typeface="Cambria Math" panose="02040503050406030204" pitchFamily="18" charset="0"/>
                      </a:rPr>
                      <m:t>+</m:t>
                    </m:r>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12</m:t>
                    </m:r>
                    <m:r>
                      <a:rPr lang="en-US" sz="2800" i="1" dirty="0" smtClean="0">
                        <a:latin typeface="Cambria Math" panose="02040503050406030204" pitchFamily="18" charset="0"/>
                      </a:rPr>
                      <m:t>+</m:t>
                    </m:r>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44</m:t>
                    </m:r>
                    <m:r>
                      <a:rPr lang="en-US" sz="2800" i="1" dirty="0" smtClean="0">
                        <a:latin typeface="Cambria Math" panose="02040503050406030204" pitchFamily="18" charset="0"/>
                      </a:rPr>
                      <m:t>+</m:t>
                    </m:r>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24</m:t>
                    </m:r>
                    <m:r>
                      <a:rPr lang="en-US" sz="2800" i="1" dirty="0" smtClean="0">
                        <a:latin typeface="Cambria Math" panose="02040503050406030204" pitchFamily="18" charset="0"/>
                      </a:rPr>
                      <m:t>+</m:t>
                    </m:r>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m:t>
                    </m:r>
                    <m:r>
                      <a:rPr lang="en-US" sz="2800" i="1" dirty="0" smtClean="0">
                        <a:latin typeface="Cambria Math" panose="02040503050406030204" pitchFamily="18" charset="0"/>
                      </a:rPr>
                      <m:t>=</m:t>
                    </m:r>
                    <m:r>
                      <a:rPr lang="en-US" sz="2800" i="1" dirty="0" smtClean="0">
                        <a:latin typeface="Cambria Math" panose="02040503050406030204" pitchFamily="18" charset="0"/>
                      </a:rPr>
                      <m:t>1</m:t>
                    </m:r>
                  </m:oMath>
                </a14:m>
                <a:endParaRPr lang="ar-BH" sz="2800" dirty="0"/>
              </a:p>
            </p:txBody>
          </p:sp>
        </mc:Choice>
        <mc:Fallback xmlns="">
          <p:sp>
            <p:nvSpPr>
              <p:cNvPr id="18" name="TextBox 17">
                <a:extLst>
                  <a:ext uri="{FF2B5EF4-FFF2-40B4-BE49-F238E27FC236}">
                    <a16:creationId xmlns:a16="http://schemas.microsoft.com/office/drawing/2014/main" id="{8DC06ADB-4806-4CB1-A4AB-19432E3B2B84}"/>
                  </a:ext>
                </a:extLst>
              </p:cNvPr>
              <p:cNvSpPr txBox="1">
                <a:spLocks noRot="1" noChangeAspect="1" noMove="1" noResize="1" noEditPoints="1" noAdjustHandles="1" noChangeArrowheads="1" noChangeShapeType="1" noTextEdit="1"/>
              </p:cNvSpPr>
              <p:nvPr/>
            </p:nvSpPr>
            <p:spPr>
              <a:xfrm>
                <a:off x="3374393" y="4697699"/>
                <a:ext cx="7009520" cy="1055608"/>
              </a:xfrm>
              <a:prstGeom prst="flowChartAlternateProcess">
                <a:avLst/>
              </a:prstGeom>
              <a:blipFill>
                <a:blip r:embed="rId4"/>
                <a:stretch>
                  <a:fillRect t="-1149" r="-957" b="-12069"/>
                </a:stretch>
              </a:blipFill>
              <a:effectLst/>
            </p:spPr>
            <p:txBody>
              <a:bodyPr/>
              <a:lstStyle/>
              <a:p>
                <a:r>
                  <a:rPr lang="en-US">
                    <a:noFill/>
                  </a:rPr>
                  <a:t> </a:t>
                </a:r>
              </a:p>
            </p:txBody>
          </p:sp>
        </mc:Fallback>
      </mc:AlternateContent>
      <p:sp>
        <p:nvSpPr>
          <p:cNvPr id="16" name="Rounded Rectangle 4">
            <a:extLst>
              <a:ext uri="{FF2B5EF4-FFF2-40B4-BE49-F238E27FC236}">
                <a16:creationId xmlns:a16="http://schemas.microsoft.com/office/drawing/2014/main" xmlns="" id="{9D42B5D3-FB75-4643-965C-5A076DC04BA4}"/>
              </a:ext>
            </a:extLst>
          </p:cNvPr>
          <p:cNvSpPr/>
          <p:nvPr/>
        </p:nvSpPr>
        <p:spPr>
          <a:xfrm>
            <a:off x="3827280" y="123651"/>
            <a:ext cx="453744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t>التوزيعات الاحتمالية</a:t>
            </a:r>
            <a:endParaRPr lang="en-US" sz="3600" b="1" dirty="0"/>
          </a:p>
        </p:txBody>
      </p:sp>
      <mc:AlternateContent xmlns:mc="http://schemas.openxmlformats.org/markup-compatibility/2006" xmlns:a14="http://schemas.microsoft.com/office/drawing/2010/main">
        <mc:Choice Requires="a14">
          <p:graphicFrame>
            <p:nvGraphicFramePr>
              <p:cNvPr id="19" name="Table 3">
                <a:extLst>
                  <a:ext uri="{FF2B5EF4-FFF2-40B4-BE49-F238E27FC236}">
                    <a16:creationId xmlns:a16="http://schemas.microsoft.com/office/drawing/2014/main" xmlns="" id="{9BDE64E4-8580-4E3C-A6BB-45FE11CEB659}"/>
                  </a:ext>
                </a:extLst>
              </p:cNvPr>
              <p:cNvGraphicFramePr>
                <a:graphicFrameLocks noGrp="1"/>
              </p:cNvGraphicFramePr>
              <p:nvPr>
                <p:extLst>
                  <p:ext uri="{D42A27DB-BD31-4B8C-83A1-F6EECF244321}">
                    <p14:modId xmlns:p14="http://schemas.microsoft.com/office/powerpoint/2010/main" val="768198693"/>
                  </p:ext>
                </p:extLst>
              </p:nvPr>
            </p:nvGraphicFramePr>
            <p:xfrm>
              <a:off x="225778" y="323624"/>
              <a:ext cx="2941492" cy="3938778"/>
            </p:xfrm>
            <a:graphic>
              <a:graphicData uri="http://schemas.openxmlformats.org/drawingml/2006/table">
                <a:tbl>
                  <a:tblPr firstRow="1" bandRow="1">
                    <a:tableStyleId>{5C22544A-7EE6-4342-B048-85BDC9FD1C3A}</a:tableStyleId>
                  </a:tblPr>
                  <a:tblGrid>
                    <a:gridCol w="1470746">
                      <a:extLst>
                        <a:ext uri="{9D8B030D-6E8A-4147-A177-3AD203B41FA5}">
                          <a16:colId xmlns:a16="http://schemas.microsoft.com/office/drawing/2014/main" xmlns="" val="594139882"/>
                        </a:ext>
                      </a:extLst>
                    </a:gridCol>
                    <a:gridCol w="1470746">
                      <a:extLst>
                        <a:ext uri="{9D8B030D-6E8A-4147-A177-3AD203B41FA5}">
                          <a16:colId xmlns:a16="http://schemas.microsoft.com/office/drawing/2014/main" xmlns="" val="2160200553"/>
                        </a:ext>
                      </a:extLst>
                    </a:gridCol>
                  </a:tblGrid>
                  <a:tr h="354846">
                    <a:tc gridSpan="2">
                      <a:txBody>
                        <a:bodyPr/>
                        <a:lstStyle/>
                        <a:p>
                          <a:pPr algn="ctr" rtl="1"/>
                          <a:r>
                            <a:rPr lang="ar-BH" sz="2400" dirty="0"/>
                            <a:t>طلبات البيتزا في الشهر</a:t>
                          </a:r>
                          <a:endParaRPr lang="en-US" sz="2400" dirty="0"/>
                        </a:p>
                      </a:txBody>
                      <a:tcPr/>
                    </a:tc>
                    <a:tc hMerge="1">
                      <a:txBody>
                        <a:bodyPr/>
                        <a:lstStyle/>
                        <a:p>
                          <a:endParaRPr lang="en-US" dirty="0"/>
                        </a:p>
                      </a:txBody>
                      <a:tcPr/>
                    </a:tc>
                    <a:extLst>
                      <a:ext uri="{0D108BD9-81ED-4DB2-BD59-A6C34878D82A}">
                        <a16:rowId xmlns:a16="http://schemas.microsoft.com/office/drawing/2014/main" xmlns="" val="868488329"/>
                      </a:ext>
                    </a:extLst>
                  </a:tr>
                  <a:tr h="620980">
                    <a:tc>
                      <a:txBody>
                        <a:bodyPr/>
                        <a:lstStyle/>
                        <a:p>
                          <a:pPr algn="ctr" rtl="1"/>
                          <a14:m>
                            <m:oMath xmlns:m="http://schemas.openxmlformats.org/officeDocument/2006/math">
                              <m:r>
                                <a:rPr lang="en-US" sz="2400" i="1" dirty="0" smtClean="0">
                                  <a:latin typeface="Cambria Math" panose="02040503050406030204" pitchFamily="18" charset="0"/>
                                </a:rPr>
                                <m:t>𝑋</m:t>
                              </m:r>
                            </m:oMath>
                          </a14:m>
                          <a:r>
                            <a:rPr lang="ar-BH" sz="2400" dirty="0"/>
                            <a:t> عدد مرات طلب البيتزا</a:t>
                          </a:r>
                          <a:endParaRPr lang="en-US" sz="2400" dirty="0"/>
                        </a:p>
                      </a:txBody>
                      <a:tcPr anchor="ctr"/>
                    </a:tc>
                    <a:tc>
                      <a:txBody>
                        <a:bodyPr/>
                        <a:lstStyle/>
                        <a:p>
                          <a:pPr algn="ctr"/>
                          <a:r>
                            <a:rPr lang="ar-BH" sz="2400" dirty="0"/>
                            <a:t>الاحتمال</a:t>
                          </a:r>
                          <a:endParaRPr lang="en-US" sz="2400" dirty="0"/>
                        </a:p>
                      </a:txBody>
                      <a:tcPr anchor="ctr"/>
                    </a:tc>
                    <a:extLst>
                      <a:ext uri="{0D108BD9-81ED-4DB2-BD59-A6C34878D82A}">
                        <a16:rowId xmlns:a16="http://schemas.microsoft.com/office/drawing/2014/main" xmlns="" val="4054914385"/>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0</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10</m:t>
                                </m:r>
                              </m:oMath>
                            </m:oMathPara>
                          </a14:m>
                          <a:endParaRPr lang="en-US" sz="2800" dirty="0"/>
                        </a:p>
                      </a:txBody>
                      <a:tcPr anchor="ctr"/>
                    </a:tc>
                    <a:extLst>
                      <a:ext uri="{0D108BD9-81ED-4DB2-BD59-A6C34878D82A}">
                        <a16:rowId xmlns:a16="http://schemas.microsoft.com/office/drawing/2014/main" xmlns="" val="683145308"/>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1</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12</m:t>
                                </m:r>
                              </m:oMath>
                            </m:oMathPara>
                          </a14:m>
                          <a:endParaRPr lang="en-US" sz="2800" dirty="0"/>
                        </a:p>
                      </a:txBody>
                      <a:tcPr anchor="ctr"/>
                    </a:tc>
                    <a:extLst>
                      <a:ext uri="{0D108BD9-81ED-4DB2-BD59-A6C34878D82A}">
                        <a16:rowId xmlns:a16="http://schemas.microsoft.com/office/drawing/2014/main" xmlns="" val="1069521246"/>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2</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44</m:t>
                                </m:r>
                              </m:oMath>
                            </m:oMathPara>
                          </a14:m>
                          <a:endParaRPr lang="en-US" sz="2800" dirty="0"/>
                        </a:p>
                      </a:txBody>
                      <a:tcPr anchor="ctr"/>
                    </a:tc>
                    <a:extLst>
                      <a:ext uri="{0D108BD9-81ED-4DB2-BD59-A6C34878D82A}">
                        <a16:rowId xmlns:a16="http://schemas.microsoft.com/office/drawing/2014/main" xmlns="" val="3235784208"/>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3</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24</m:t>
                                </m:r>
                              </m:oMath>
                            </m:oMathPara>
                          </a14:m>
                          <a:endParaRPr lang="en-US" sz="2800" dirty="0"/>
                        </a:p>
                      </a:txBody>
                      <a:tcPr anchor="ctr"/>
                    </a:tc>
                    <a:extLst>
                      <a:ext uri="{0D108BD9-81ED-4DB2-BD59-A6C34878D82A}">
                        <a16:rowId xmlns:a16="http://schemas.microsoft.com/office/drawing/2014/main" xmlns="" val="4002352488"/>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فأكثر</m:t>
                                </m:r>
                                <m:r>
                                  <a:rPr lang="ar-EG" sz="2800" b="0" i="1" dirty="0" smtClean="0">
                                    <a:latin typeface="Cambria Math" panose="02040503050406030204" pitchFamily="18" charset="0"/>
                                  </a:rPr>
                                  <m:t> </m:t>
                                </m:r>
                                <m:r>
                                  <a:rPr lang="ar-EG" sz="2800" b="0" i="1" dirty="0" smtClean="0">
                                    <a:latin typeface="Cambria Math" panose="02040503050406030204" pitchFamily="18" charset="0"/>
                                  </a:rPr>
                                  <m:t>4</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10</m:t>
                                </m:r>
                              </m:oMath>
                            </m:oMathPara>
                          </a14:m>
                          <a:endParaRPr lang="en-US" sz="2800" dirty="0"/>
                        </a:p>
                      </a:txBody>
                      <a:tcPr anchor="ctr"/>
                    </a:tc>
                    <a:extLst>
                      <a:ext uri="{0D108BD9-81ED-4DB2-BD59-A6C34878D82A}">
                        <a16:rowId xmlns:a16="http://schemas.microsoft.com/office/drawing/2014/main" xmlns="" val="2047406257"/>
                      </a:ext>
                    </a:extLst>
                  </a:tr>
                </a:tbl>
              </a:graphicData>
            </a:graphic>
          </p:graphicFrame>
        </mc:Choice>
        <mc:Fallback xmlns="">
          <p:graphicFrame>
            <p:nvGraphicFramePr>
              <p:cNvPr id="19" name="Table 3">
                <a:extLst>
                  <a:ext uri="{FF2B5EF4-FFF2-40B4-BE49-F238E27FC236}">
                    <a16:creationId xmlns:a16="http://schemas.microsoft.com/office/drawing/2014/main" id="{9BDE64E4-8580-4E3C-A6BB-45FE11CEB659}"/>
                  </a:ext>
                </a:extLst>
              </p:cNvPr>
              <p:cNvGraphicFramePr>
                <a:graphicFrameLocks noGrp="1"/>
              </p:cNvGraphicFramePr>
              <p:nvPr>
                <p:extLst>
                  <p:ext uri="{D42A27DB-BD31-4B8C-83A1-F6EECF244321}">
                    <p14:modId xmlns:p14="http://schemas.microsoft.com/office/powerpoint/2010/main" val="768198693"/>
                  </p:ext>
                </p:extLst>
              </p:nvPr>
            </p:nvGraphicFramePr>
            <p:xfrm>
              <a:off x="225778" y="323624"/>
              <a:ext cx="2941492" cy="3938778"/>
            </p:xfrm>
            <a:graphic>
              <a:graphicData uri="http://schemas.openxmlformats.org/drawingml/2006/table">
                <a:tbl>
                  <a:tblPr firstRow="1" bandRow="1">
                    <a:tableStyleId>{5C22544A-7EE6-4342-B048-85BDC9FD1C3A}</a:tableStyleId>
                  </a:tblPr>
                  <a:tblGrid>
                    <a:gridCol w="1470746">
                      <a:extLst>
                        <a:ext uri="{9D8B030D-6E8A-4147-A177-3AD203B41FA5}">
                          <a16:colId xmlns:a16="http://schemas.microsoft.com/office/drawing/2014/main" val="594139882"/>
                        </a:ext>
                      </a:extLst>
                    </a:gridCol>
                    <a:gridCol w="1470746">
                      <a:extLst>
                        <a:ext uri="{9D8B030D-6E8A-4147-A177-3AD203B41FA5}">
                          <a16:colId xmlns:a16="http://schemas.microsoft.com/office/drawing/2014/main" val="2160200553"/>
                        </a:ext>
                      </a:extLst>
                    </a:gridCol>
                  </a:tblGrid>
                  <a:tr h="457200">
                    <a:tc gridSpan="2">
                      <a:txBody>
                        <a:bodyPr/>
                        <a:lstStyle/>
                        <a:p>
                          <a:pPr algn="ctr" rtl="1"/>
                          <a:r>
                            <a:rPr lang="ar-BH" sz="2400" dirty="0"/>
                            <a:t>طلبات البيتزا في الشهر</a:t>
                          </a:r>
                          <a:endParaRPr lang="en-US" sz="2400" dirty="0"/>
                        </a:p>
                      </a:txBody>
                      <a:tcPr/>
                    </a:tc>
                    <a:tc hMerge="1">
                      <a:txBody>
                        <a:bodyPr/>
                        <a:lstStyle/>
                        <a:p>
                          <a:endParaRPr lang="en-US" dirty="0"/>
                        </a:p>
                      </a:txBody>
                      <a:tcPr/>
                    </a:tc>
                    <a:extLst>
                      <a:ext uri="{0D108BD9-81ED-4DB2-BD59-A6C34878D82A}">
                        <a16:rowId xmlns:a16="http://schemas.microsoft.com/office/drawing/2014/main" val="868488329"/>
                      </a:ext>
                    </a:extLst>
                  </a:tr>
                  <a:tr h="822960">
                    <a:tc>
                      <a:txBody>
                        <a:bodyPr/>
                        <a:lstStyle/>
                        <a:p>
                          <a:endParaRPr lang="en-US"/>
                        </a:p>
                      </a:txBody>
                      <a:tcPr anchor="ctr">
                        <a:blipFill>
                          <a:blip r:embed="rId5"/>
                          <a:stretch>
                            <a:fillRect l="-826" t="-61481" r="-101240" b="-325185"/>
                          </a:stretch>
                        </a:blipFill>
                      </a:tcPr>
                    </a:tc>
                    <a:tc>
                      <a:txBody>
                        <a:bodyPr/>
                        <a:lstStyle/>
                        <a:p>
                          <a:pPr algn="ctr"/>
                          <a:r>
                            <a:rPr lang="ar-BH" sz="2400" dirty="0"/>
                            <a:t>الاحتمال</a:t>
                          </a:r>
                          <a:endParaRPr lang="en-US" sz="2400" dirty="0"/>
                        </a:p>
                      </a:txBody>
                      <a:tcPr anchor="ctr"/>
                    </a:tc>
                    <a:extLst>
                      <a:ext uri="{0D108BD9-81ED-4DB2-BD59-A6C34878D82A}">
                        <a16:rowId xmlns:a16="http://schemas.microsoft.com/office/drawing/2014/main" val="4054914385"/>
                      </a:ext>
                    </a:extLst>
                  </a:tr>
                  <a:tr h="518160">
                    <a:tc>
                      <a:txBody>
                        <a:bodyPr/>
                        <a:lstStyle/>
                        <a:p>
                          <a:endParaRPr lang="en-US"/>
                        </a:p>
                      </a:txBody>
                      <a:tcPr anchor="ctr">
                        <a:blipFill>
                          <a:blip r:embed="rId5"/>
                          <a:stretch>
                            <a:fillRect l="-826" t="-256471" r="-101240" b="-416471"/>
                          </a:stretch>
                        </a:blipFill>
                      </a:tcPr>
                    </a:tc>
                    <a:tc>
                      <a:txBody>
                        <a:bodyPr/>
                        <a:lstStyle/>
                        <a:p>
                          <a:endParaRPr lang="en-US"/>
                        </a:p>
                      </a:txBody>
                      <a:tcPr anchor="ctr">
                        <a:blipFill>
                          <a:blip r:embed="rId5"/>
                          <a:stretch>
                            <a:fillRect l="-101245" t="-256471" r="-1660" b="-416471"/>
                          </a:stretch>
                        </a:blipFill>
                      </a:tcPr>
                    </a:tc>
                    <a:extLst>
                      <a:ext uri="{0D108BD9-81ED-4DB2-BD59-A6C34878D82A}">
                        <a16:rowId xmlns:a16="http://schemas.microsoft.com/office/drawing/2014/main" val="683145308"/>
                      </a:ext>
                    </a:extLst>
                  </a:tr>
                  <a:tr h="518160">
                    <a:tc>
                      <a:txBody>
                        <a:bodyPr/>
                        <a:lstStyle/>
                        <a:p>
                          <a:endParaRPr lang="en-US"/>
                        </a:p>
                      </a:txBody>
                      <a:tcPr anchor="ctr">
                        <a:blipFill>
                          <a:blip r:embed="rId5"/>
                          <a:stretch>
                            <a:fillRect l="-826" t="-352326" r="-101240" b="-311628"/>
                          </a:stretch>
                        </a:blipFill>
                      </a:tcPr>
                    </a:tc>
                    <a:tc>
                      <a:txBody>
                        <a:bodyPr/>
                        <a:lstStyle/>
                        <a:p>
                          <a:endParaRPr lang="en-US"/>
                        </a:p>
                      </a:txBody>
                      <a:tcPr anchor="ctr">
                        <a:blipFill>
                          <a:blip r:embed="rId5"/>
                          <a:stretch>
                            <a:fillRect l="-101245" t="-352326" r="-1660" b="-311628"/>
                          </a:stretch>
                        </a:blipFill>
                      </a:tcPr>
                    </a:tc>
                    <a:extLst>
                      <a:ext uri="{0D108BD9-81ED-4DB2-BD59-A6C34878D82A}">
                        <a16:rowId xmlns:a16="http://schemas.microsoft.com/office/drawing/2014/main" val="1069521246"/>
                      </a:ext>
                    </a:extLst>
                  </a:tr>
                  <a:tr h="518160">
                    <a:tc>
                      <a:txBody>
                        <a:bodyPr/>
                        <a:lstStyle/>
                        <a:p>
                          <a:endParaRPr lang="en-US"/>
                        </a:p>
                      </a:txBody>
                      <a:tcPr anchor="ctr">
                        <a:blipFill>
                          <a:blip r:embed="rId5"/>
                          <a:stretch>
                            <a:fillRect l="-826" t="-457647" r="-101240" b="-215294"/>
                          </a:stretch>
                        </a:blipFill>
                      </a:tcPr>
                    </a:tc>
                    <a:tc>
                      <a:txBody>
                        <a:bodyPr/>
                        <a:lstStyle/>
                        <a:p>
                          <a:endParaRPr lang="en-US"/>
                        </a:p>
                      </a:txBody>
                      <a:tcPr anchor="ctr">
                        <a:blipFill>
                          <a:blip r:embed="rId5"/>
                          <a:stretch>
                            <a:fillRect l="-101245" t="-457647" r="-1660" b="-215294"/>
                          </a:stretch>
                        </a:blipFill>
                      </a:tcPr>
                    </a:tc>
                    <a:extLst>
                      <a:ext uri="{0D108BD9-81ED-4DB2-BD59-A6C34878D82A}">
                        <a16:rowId xmlns:a16="http://schemas.microsoft.com/office/drawing/2014/main" val="3235784208"/>
                      </a:ext>
                    </a:extLst>
                  </a:tr>
                  <a:tr h="518160">
                    <a:tc>
                      <a:txBody>
                        <a:bodyPr/>
                        <a:lstStyle/>
                        <a:p>
                          <a:endParaRPr lang="en-US"/>
                        </a:p>
                      </a:txBody>
                      <a:tcPr anchor="ctr">
                        <a:blipFill>
                          <a:blip r:embed="rId5"/>
                          <a:stretch>
                            <a:fillRect l="-826" t="-557647" r="-101240" b="-115294"/>
                          </a:stretch>
                        </a:blipFill>
                      </a:tcPr>
                    </a:tc>
                    <a:tc>
                      <a:txBody>
                        <a:bodyPr/>
                        <a:lstStyle/>
                        <a:p>
                          <a:endParaRPr lang="en-US"/>
                        </a:p>
                      </a:txBody>
                      <a:tcPr anchor="ctr">
                        <a:blipFill>
                          <a:blip r:embed="rId5"/>
                          <a:stretch>
                            <a:fillRect l="-101245" t="-557647" r="-1660" b="-115294"/>
                          </a:stretch>
                        </a:blipFill>
                      </a:tcPr>
                    </a:tc>
                    <a:extLst>
                      <a:ext uri="{0D108BD9-81ED-4DB2-BD59-A6C34878D82A}">
                        <a16:rowId xmlns:a16="http://schemas.microsoft.com/office/drawing/2014/main" val="4002352488"/>
                      </a:ext>
                    </a:extLst>
                  </a:tr>
                  <a:tr h="585978">
                    <a:tc>
                      <a:txBody>
                        <a:bodyPr/>
                        <a:lstStyle/>
                        <a:p>
                          <a:endParaRPr lang="en-US"/>
                        </a:p>
                      </a:txBody>
                      <a:tcPr anchor="ctr">
                        <a:blipFill>
                          <a:blip r:embed="rId5"/>
                          <a:stretch>
                            <a:fillRect l="-826" t="-582292" r="-101240" b="-2083"/>
                          </a:stretch>
                        </a:blipFill>
                      </a:tcPr>
                    </a:tc>
                    <a:tc>
                      <a:txBody>
                        <a:bodyPr/>
                        <a:lstStyle/>
                        <a:p>
                          <a:endParaRPr lang="en-US"/>
                        </a:p>
                      </a:txBody>
                      <a:tcPr anchor="ctr">
                        <a:blipFill>
                          <a:blip r:embed="rId5"/>
                          <a:stretch>
                            <a:fillRect l="-101245" t="-582292" r="-1660" b="-2083"/>
                          </a:stretch>
                        </a:blipFill>
                      </a:tcPr>
                    </a:tc>
                    <a:extLst>
                      <a:ext uri="{0D108BD9-81ED-4DB2-BD59-A6C34878D82A}">
                        <a16:rowId xmlns:a16="http://schemas.microsoft.com/office/drawing/2014/main" val="2047406257"/>
                      </a:ext>
                    </a:extLst>
                  </a:tr>
                </a:tbl>
              </a:graphicData>
            </a:graphic>
          </p:graphicFrame>
        </mc:Fallback>
      </mc:AlternateContent>
      <p:sp>
        <p:nvSpPr>
          <p:cNvPr id="20" name="TextBox 19">
            <a:extLst>
              <a:ext uri="{FF2B5EF4-FFF2-40B4-BE49-F238E27FC236}">
                <a16:creationId xmlns:a16="http://schemas.microsoft.com/office/drawing/2014/main" xmlns="" id="{5D93F7C9-EFC1-48A3-ABFB-A56B14AA6BDE}"/>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custDataLst>
      <p:tags r:id="rId1"/>
    </p:custDataLst>
    <p:extLst>
      <p:ext uri="{BB962C8B-B14F-4D97-AF65-F5344CB8AC3E}">
        <p14:creationId xmlns:p14="http://schemas.microsoft.com/office/powerpoint/2010/main" val="1693362275"/>
      </p:ext>
    </p:extLst>
  </p:cSld>
  <p:clrMapOvr>
    <a:masterClrMapping/>
  </p:clrMapOvr>
  <mc:AlternateContent xmlns:mc="http://schemas.openxmlformats.org/markup-compatibility/2006" xmlns:p14="http://schemas.microsoft.com/office/powerpoint/2010/main">
    <mc:Choice Requires="p14">
      <p:transition spd="slow" p14:dur="2000" advTm="27213"/>
    </mc:Choice>
    <mc:Fallback xmlns="">
      <p:transition spd="slow" advTm="272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1" grpId="0" animBg="1"/>
      <p:bldP spid="17" grpId="0" animBg="1"/>
      <p:bldP spid="18"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xmlns="" id="{BE11C029-3268-488E-95BB-5AE0A033F70E}"/>
              </a:ext>
            </a:extLst>
          </p:cNvPr>
          <p:cNvSpPr/>
          <p:nvPr/>
        </p:nvSpPr>
        <p:spPr>
          <a:xfrm>
            <a:off x="3374394" y="970843"/>
            <a:ext cx="7006404" cy="1228524"/>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200" b="1" dirty="0">
                <a:solidFill>
                  <a:srgbClr val="002060"/>
                </a:solidFill>
              </a:rPr>
              <a:t>بيتزا: بين الجدول المجاور التوزيع الاحتمالي لعدد المرات التي يطلب فيها الزبون البيتزا في الشهر الواحد.</a:t>
            </a:r>
          </a:p>
        </p:txBody>
      </p:sp>
      <p:sp>
        <p:nvSpPr>
          <p:cNvPr id="6" name="TextBox 5">
            <a:extLst>
              <a:ext uri="{FF2B5EF4-FFF2-40B4-BE49-F238E27FC236}">
                <a16:creationId xmlns:a16="http://schemas.microsoft.com/office/drawing/2014/main" xmlns="" id="{225FB6F5-34BB-44C9-B67C-E0314478A0F0}"/>
              </a:ext>
            </a:extLst>
          </p:cNvPr>
          <p:cNvSpPr txBox="1"/>
          <p:nvPr/>
        </p:nvSpPr>
        <p:spPr>
          <a:xfrm>
            <a:off x="10714557" y="891311"/>
            <a:ext cx="1033666" cy="822305"/>
          </a:xfrm>
          <a:prstGeom prst="round2DiagRect">
            <a:avLst>
              <a:gd name="adj1" fmla="val 50000"/>
              <a:gd name="adj2" fmla="val 0"/>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rgbClr val="FF0000"/>
                </a:solidFill>
              </a:rPr>
              <a:t>مثال</a:t>
            </a:r>
            <a:endParaRPr lang="en-US" sz="3200" b="1" dirty="0">
              <a:solidFill>
                <a:srgbClr val="FF0000"/>
              </a:solidFill>
            </a:endParaRPr>
          </a:p>
        </p:txBody>
      </p:sp>
      <p:sp>
        <p:nvSpPr>
          <p:cNvPr id="10" name="TextBox 9">
            <a:extLst>
              <a:ext uri="{FF2B5EF4-FFF2-40B4-BE49-F238E27FC236}">
                <a16:creationId xmlns:a16="http://schemas.microsoft.com/office/drawing/2014/main" xmlns="" id="{216FD632-D63A-44E0-8F1C-88648175140A}"/>
              </a:ext>
            </a:extLst>
          </p:cNvPr>
          <p:cNvSpPr txBox="1"/>
          <p:nvPr/>
        </p:nvSpPr>
        <p:spPr>
          <a:xfrm>
            <a:off x="3938954" y="2576819"/>
            <a:ext cx="7668038" cy="578882"/>
          </a:xfrm>
          <a:prstGeom prst="flowChartAlternateProcess">
            <a:avLst/>
          </a:prstGeom>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r" rtl="1"/>
            <a:r>
              <a:rPr lang="ar-BH" sz="2800" b="1" dirty="0">
                <a:solidFill>
                  <a:schemeClr val="tx1"/>
                </a:solidFill>
              </a:rPr>
              <a:t>(</a:t>
            </a:r>
            <a:r>
              <a:rPr lang="en-US" sz="2800" b="1" dirty="0">
                <a:solidFill>
                  <a:schemeClr val="tx1"/>
                </a:solidFill>
              </a:rPr>
              <a:t>2</a:t>
            </a:r>
            <a:r>
              <a:rPr lang="ar-BH" sz="2800" b="1" dirty="0">
                <a:solidFill>
                  <a:schemeClr val="tx1"/>
                </a:solidFill>
              </a:rPr>
              <a:t>) </a:t>
            </a:r>
            <a:r>
              <a:rPr lang="ar-BH" sz="2800" b="1" dirty="0"/>
              <a:t>ما احتمال أن يطلب أحد الزبائن البيتزا أقل من ثلاث مرات في الشهر؟</a:t>
            </a:r>
          </a:p>
        </p:txBody>
      </p:sp>
      <p:sp>
        <p:nvSpPr>
          <p:cNvPr id="12" name="TextBox 11">
            <a:extLst>
              <a:ext uri="{FF2B5EF4-FFF2-40B4-BE49-F238E27FC236}">
                <a16:creationId xmlns:a16="http://schemas.microsoft.com/office/drawing/2014/main" xmlns="" id="{F71CE56F-8C69-4917-A710-C9E2620D1ED5}"/>
              </a:ext>
            </a:extLst>
          </p:cNvPr>
          <p:cNvSpPr txBox="1"/>
          <p:nvPr/>
        </p:nvSpPr>
        <p:spPr>
          <a:xfrm>
            <a:off x="3938954" y="3415119"/>
            <a:ext cx="7668037" cy="1055608"/>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ar-BH" sz="2800" dirty="0"/>
              <a:t>احتمال هذا الحدث المركب يساوي مجموع احتمالات الأحداث البسيطة التي يتكون منها , احتمال أن يطلب البيتزا مرتين أو مرة واحدة أو لا يطلبها أبدا.</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7D87B2A2-303C-439D-B156-6F1093949819}"/>
                  </a:ext>
                </a:extLst>
              </p:cNvPr>
              <p:cNvSpPr txBox="1"/>
              <p:nvPr/>
            </p:nvSpPr>
            <p:spPr>
              <a:xfrm>
                <a:off x="3938954" y="4721388"/>
                <a:ext cx="7668038" cy="1044613"/>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&lt;</m:t>
                          </m:r>
                          <m:r>
                            <a:rPr lang="en-US" sz="2800" b="0" i="1" smtClean="0">
                              <a:latin typeface="Cambria Math" panose="02040503050406030204" pitchFamily="18" charset="0"/>
                              <a:ea typeface="Cambria Math" panose="02040503050406030204" pitchFamily="18" charset="0"/>
                            </a:rPr>
                            <m:t>3</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𝑃</m:t>
                      </m:r>
                      <m:d>
                        <m:dPr>
                          <m:ctrlPr>
                            <a:rPr lang="en-US" sz="280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𝑃</m:t>
                      </m:r>
                      <m:d>
                        <m:dPr>
                          <m:ctrlPr>
                            <a:rPr lang="en-US" sz="280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𝑃</m:t>
                      </m:r>
                      <m:d>
                        <m:dPr>
                          <m:ctrlPr>
                            <a:rPr lang="en-US" sz="280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44</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12</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66</m:t>
                      </m:r>
                    </m:oMath>
                  </m:oMathPara>
                </a14:m>
                <a:endParaRPr lang="ar-BH" sz="2800" dirty="0"/>
              </a:p>
            </p:txBody>
          </p:sp>
        </mc:Choice>
        <mc:Fallback xmlns="">
          <p:sp>
            <p:nvSpPr>
              <p:cNvPr id="13" name="TextBox 12">
                <a:extLst>
                  <a:ext uri="{FF2B5EF4-FFF2-40B4-BE49-F238E27FC236}">
                    <a16:creationId xmlns:a16="http://schemas.microsoft.com/office/drawing/2014/main" id="{7D87B2A2-303C-439D-B156-6F1093949819}"/>
                  </a:ext>
                </a:extLst>
              </p:cNvPr>
              <p:cNvSpPr txBox="1">
                <a:spLocks noRot="1" noChangeAspect="1" noMove="1" noResize="1" noEditPoints="1" noAdjustHandles="1" noChangeArrowheads="1" noChangeShapeType="1" noTextEdit="1"/>
              </p:cNvSpPr>
              <p:nvPr/>
            </p:nvSpPr>
            <p:spPr>
              <a:xfrm>
                <a:off x="3938954" y="4721388"/>
                <a:ext cx="7668038" cy="1044613"/>
              </a:xfrm>
              <a:prstGeom prst="flowChartAlternateProcess">
                <a:avLst/>
              </a:prstGeom>
              <a:blipFill>
                <a:blip r:embed="rId4"/>
                <a:stretch>
                  <a:fillRect/>
                </a:stretch>
              </a:blipFill>
              <a:effectLst/>
            </p:spPr>
            <p:txBody>
              <a:bodyPr/>
              <a:lstStyle/>
              <a:p>
                <a:r>
                  <a:rPr lang="en-US">
                    <a:noFill/>
                  </a:rPr>
                  <a:t> </a:t>
                </a:r>
              </a:p>
            </p:txBody>
          </p:sp>
        </mc:Fallback>
      </mc:AlternateContent>
      <p:sp>
        <p:nvSpPr>
          <p:cNvPr id="14" name="Rounded Rectangle 4">
            <a:extLst>
              <a:ext uri="{FF2B5EF4-FFF2-40B4-BE49-F238E27FC236}">
                <a16:creationId xmlns:a16="http://schemas.microsoft.com/office/drawing/2014/main" xmlns="" id="{AA4ABA0B-802D-4E0D-BF7B-512AA32FAF9D}"/>
              </a:ext>
            </a:extLst>
          </p:cNvPr>
          <p:cNvSpPr/>
          <p:nvPr/>
        </p:nvSpPr>
        <p:spPr>
          <a:xfrm>
            <a:off x="3827280" y="123651"/>
            <a:ext cx="453744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t>التوزيعات الاحتمالية</a:t>
            </a:r>
            <a:endParaRPr lang="en-US" sz="3600" b="1" dirty="0"/>
          </a:p>
        </p:txBody>
      </p:sp>
      <mc:AlternateContent xmlns:mc="http://schemas.openxmlformats.org/markup-compatibility/2006" xmlns:a14="http://schemas.microsoft.com/office/drawing/2010/main">
        <mc:Choice Requires="a14">
          <p:graphicFrame>
            <p:nvGraphicFramePr>
              <p:cNvPr id="15" name="Table 3">
                <a:extLst>
                  <a:ext uri="{FF2B5EF4-FFF2-40B4-BE49-F238E27FC236}">
                    <a16:creationId xmlns:a16="http://schemas.microsoft.com/office/drawing/2014/main" xmlns="" id="{650E96B6-E233-4036-AF6C-AF660B442DD4}"/>
                  </a:ext>
                </a:extLst>
              </p:cNvPr>
              <p:cNvGraphicFramePr>
                <a:graphicFrameLocks noGrp="1"/>
              </p:cNvGraphicFramePr>
              <p:nvPr>
                <p:extLst>
                  <p:ext uri="{D42A27DB-BD31-4B8C-83A1-F6EECF244321}">
                    <p14:modId xmlns:p14="http://schemas.microsoft.com/office/powerpoint/2010/main" val="768198693"/>
                  </p:ext>
                </p:extLst>
              </p:nvPr>
            </p:nvGraphicFramePr>
            <p:xfrm>
              <a:off x="225778" y="323624"/>
              <a:ext cx="2941492" cy="3938778"/>
            </p:xfrm>
            <a:graphic>
              <a:graphicData uri="http://schemas.openxmlformats.org/drawingml/2006/table">
                <a:tbl>
                  <a:tblPr firstRow="1" bandRow="1">
                    <a:tableStyleId>{5C22544A-7EE6-4342-B048-85BDC9FD1C3A}</a:tableStyleId>
                  </a:tblPr>
                  <a:tblGrid>
                    <a:gridCol w="1470746">
                      <a:extLst>
                        <a:ext uri="{9D8B030D-6E8A-4147-A177-3AD203B41FA5}">
                          <a16:colId xmlns:a16="http://schemas.microsoft.com/office/drawing/2014/main" xmlns="" val="594139882"/>
                        </a:ext>
                      </a:extLst>
                    </a:gridCol>
                    <a:gridCol w="1470746">
                      <a:extLst>
                        <a:ext uri="{9D8B030D-6E8A-4147-A177-3AD203B41FA5}">
                          <a16:colId xmlns:a16="http://schemas.microsoft.com/office/drawing/2014/main" xmlns="" val="2160200553"/>
                        </a:ext>
                      </a:extLst>
                    </a:gridCol>
                  </a:tblGrid>
                  <a:tr h="354846">
                    <a:tc gridSpan="2">
                      <a:txBody>
                        <a:bodyPr/>
                        <a:lstStyle/>
                        <a:p>
                          <a:pPr algn="ctr" rtl="1"/>
                          <a:r>
                            <a:rPr lang="ar-BH" sz="2400" dirty="0"/>
                            <a:t>طلبات البيتزا في الشهر</a:t>
                          </a:r>
                          <a:endParaRPr lang="en-US" sz="2400" dirty="0"/>
                        </a:p>
                      </a:txBody>
                      <a:tcPr/>
                    </a:tc>
                    <a:tc hMerge="1">
                      <a:txBody>
                        <a:bodyPr/>
                        <a:lstStyle/>
                        <a:p>
                          <a:endParaRPr lang="en-US" dirty="0"/>
                        </a:p>
                      </a:txBody>
                      <a:tcPr/>
                    </a:tc>
                    <a:extLst>
                      <a:ext uri="{0D108BD9-81ED-4DB2-BD59-A6C34878D82A}">
                        <a16:rowId xmlns:a16="http://schemas.microsoft.com/office/drawing/2014/main" xmlns="" val="868488329"/>
                      </a:ext>
                    </a:extLst>
                  </a:tr>
                  <a:tr h="620980">
                    <a:tc>
                      <a:txBody>
                        <a:bodyPr/>
                        <a:lstStyle/>
                        <a:p>
                          <a:pPr algn="ctr" rtl="1"/>
                          <a14:m>
                            <m:oMath xmlns:m="http://schemas.openxmlformats.org/officeDocument/2006/math">
                              <m:r>
                                <a:rPr lang="en-US" sz="2400" i="1" dirty="0" smtClean="0">
                                  <a:latin typeface="Cambria Math" panose="02040503050406030204" pitchFamily="18" charset="0"/>
                                </a:rPr>
                                <m:t>𝑋</m:t>
                              </m:r>
                            </m:oMath>
                          </a14:m>
                          <a:r>
                            <a:rPr lang="ar-BH" sz="2400" dirty="0"/>
                            <a:t> عدد مرات طلب البيتزا</a:t>
                          </a:r>
                          <a:endParaRPr lang="en-US" sz="2400" dirty="0"/>
                        </a:p>
                      </a:txBody>
                      <a:tcPr anchor="ctr"/>
                    </a:tc>
                    <a:tc>
                      <a:txBody>
                        <a:bodyPr/>
                        <a:lstStyle/>
                        <a:p>
                          <a:pPr algn="ctr"/>
                          <a:r>
                            <a:rPr lang="ar-BH" sz="2400" dirty="0"/>
                            <a:t>الاحتمال</a:t>
                          </a:r>
                          <a:endParaRPr lang="en-US" sz="2400" dirty="0"/>
                        </a:p>
                      </a:txBody>
                      <a:tcPr anchor="ctr"/>
                    </a:tc>
                    <a:extLst>
                      <a:ext uri="{0D108BD9-81ED-4DB2-BD59-A6C34878D82A}">
                        <a16:rowId xmlns:a16="http://schemas.microsoft.com/office/drawing/2014/main" xmlns="" val="4054914385"/>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0</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10</m:t>
                                </m:r>
                              </m:oMath>
                            </m:oMathPara>
                          </a14:m>
                          <a:endParaRPr lang="en-US" sz="2800" dirty="0"/>
                        </a:p>
                      </a:txBody>
                      <a:tcPr anchor="ctr"/>
                    </a:tc>
                    <a:extLst>
                      <a:ext uri="{0D108BD9-81ED-4DB2-BD59-A6C34878D82A}">
                        <a16:rowId xmlns:a16="http://schemas.microsoft.com/office/drawing/2014/main" xmlns="" val="683145308"/>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1</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12</m:t>
                                </m:r>
                              </m:oMath>
                            </m:oMathPara>
                          </a14:m>
                          <a:endParaRPr lang="en-US" sz="2800" dirty="0"/>
                        </a:p>
                      </a:txBody>
                      <a:tcPr anchor="ctr"/>
                    </a:tc>
                    <a:extLst>
                      <a:ext uri="{0D108BD9-81ED-4DB2-BD59-A6C34878D82A}">
                        <a16:rowId xmlns:a16="http://schemas.microsoft.com/office/drawing/2014/main" xmlns="" val="1069521246"/>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2</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44</m:t>
                                </m:r>
                              </m:oMath>
                            </m:oMathPara>
                          </a14:m>
                          <a:endParaRPr lang="en-US" sz="2800" dirty="0"/>
                        </a:p>
                      </a:txBody>
                      <a:tcPr anchor="ctr"/>
                    </a:tc>
                    <a:extLst>
                      <a:ext uri="{0D108BD9-81ED-4DB2-BD59-A6C34878D82A}">
                        <a16:rowId xmlns:a16="http://schemas.microsoft.com/office/drawing/2014/main" xmlns="" val="3235784208"/>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3</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24</m:t>
                                </m:r>
                              </m:oMath>
                            </m:oMathPara>
                          </a14:m>
                          <a:endParaRPr lang="en-US" sz="2800" dirty="0"/>
                        </a:p>
                      </a:txBody>
                      <a:tcPr anchor="ctr"/>
                    </a:tc>
                    <a:extLst>
                      <a:ext uri="{0D108BD9-81ED-4DB2-BD59-A6C34878D82A}">
                        <a16:rowId xmlns:a16="http://schemas.microsoft.com/office/drawing/2014/main" xmlns="" val="4002352488"/>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فأكثر</m:t>
                                </m:r>
                                <m:r>
                                  <a:rPr lang="ar-EG" sz="2800" b="0" i="1" dirty="0" smtClean="0">
                                    <a:latin typeface="Cambria Math" panose="02040503050406030204" pitchFamily="18" charset="0"/>
                                  </a:rPr>
                                  <m:t> </m:t>
                                </m:r>
                                <m:r>
                                  <a:rPr lang="ar-EG" sz="2800" b="0" i="1" dirty="0" smtClean="0">
                                    <a:latin typeface="Cambria Math" panose="02040503050406030204" pitchFamily="18" charset="0"/>
                                  </a:rPr>
                                  <m:t>4</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10</m:t>
                                </m:r>
                              </m:oMath>
                            </m:oMathPara>
                          </a14:m>
                          <a:endParaRPr lang="en-US" sz="2800" dirty="0"/>
                        </a:p>
                      </a:txBody>
                      <a:tcPr anchor="ctr"/>
                    </a:tc>
                    <a:extLst>
                      <a:ext uri="{0D108BD9-81ED-4DB2-BD59-A6C34878D82A}">
                        <a16:rowId xmlns:a16="http://schemas.microsoft.com/office/drawing/2014/main" xmlns="" val="2047406257"/>
                      </a:ext>
                    </a:extLst>
                  </a:tr>
                </a:tbl>
              </a:graphicData>
            </a:graphic>
          </p:graphicFrame>
        </mc:Choice>
        <mc:Fallback xmlns="">
          <p:graphicFrame>
            <p:nvGraphicFramePr>
              <p:cNvPr id="15" name="Table 3">
                <a:extLst>
                  <a:ext uri="{FF2B5EF4-FFF2-40B4-BE49-F238E27FC236}">
                    <a16:creationId xmlns:a16="http://schemas.microsoft.com/office/drawing/2014/main" id="{650E96B6-E233-4036-AF6C-AF660B442DD4}"/>
                  </a:ext>
                </a:extLst>
              </p:cNvPr>
              <p:cNvGraphicFramePr>
                <a:graphicFrameLocks noGrp="1"/>
              </p:cNvGraphicFramePr>
              <p:nvPr>
                <p:extLst>
                  <p:ext uri="{D42A27DB-BD31-4B8C-83A1-F6EECF244321}">
                    <p14:modId xmlns:p14="http://schemas.microsoft.com/office/powerpoint/2010/main" val="768198693"/>
                  </p:ext>
                </p:extLst>
              </p:nvPr>
            </p:nvGraphicFramePr>
            <p:xfrm>
              <a:off x="225778" y="323624"/>
              <a:ext cx="2941492" cy="3938778"/>
            </p:xfrm>
            <a:graphic>
              <a:graphicData uri="http://schemas.openxmlformats.org/drawingml/2006/table">
                <a:tbl>
                  <a:tblPr firstRow="1" bandRow="1">
                    <a:tableStyleId>{5C22544A-7EE6-4342-B048-85BDC9FD1C3A}</a:tableStyleId>
                  </a:tblPr>
                  <a:tblGrid>
                    <a:gridCol w="1470746">
                      <a:extLst>
                        <a:ext uri="{9D8B030D-6E8A-4147-A177-3AD203B41FA5}">
                          <a16:colId xmlns:a16="http://schemas.microsoft.com/office/drawing/2014/main" val="594139882"/>
                        </a:ext>
                      </a:extLst>
                    </a:gridCol>
                    <a:gridCol w="1470746">
                      <a:extLst>
                        <a:ext uri="{9D8B030D-6E8A-4147-A177-3AD203B41FA5}">
                          <a16:colId xmlns:a16="http://schemas.microsoft.com/office/drawing/2014/main" val="2160200553"/>
                        </a:ext>
                      </a:extLst>
                    </a:gridCol>
                  </a:tblGrid>
                  <a:tr h="457200">
                    <a:tc gridSpan="2">
                      <a:txBody>
                        <a:bodyPr/>
                        <a:lstStyle/>
                        <a:p>
                          <a:pPr algn="ctr" rtl="1"/>
                          <a:r>
                            <a:rPr lang="ar-BH" sz="2400" dirty="0"/>
                            <a:t>طلبات البيتزا في الشهر</a:t>
                          </a:r>
                          <a:endParaRPr lang="en-US" sz="2400" dirty="0"/>
                        </a:p>
                      </a:txBody>
                      <a:tcPr/>
                    </a:tc>
                    <a:tc hMerge="1">
                      <a:txBody>
                        <a:bodyPr/>
                        <a:lstStyle/>
                        <a:p>
                          <a:endParaRPr lang="en-US" dirty="0"/>
                        </a:p>
                      </a:txBody>
                      <a:tcPr/>
                    </a:tc>
                    <a:extLst>
                      <a:ext uri="{0D108BD9-81ED-4DB2-BD59-A6C34878D82A}">
                        <a16:rowId xmlns:a16="http://schemas.microsoft.com/office/drawing/2014/main" val="868488329"/>
                      </a:ext>
                    </a:extLst>
                  </a:tr>
                  <a:tr h="822960">
                    <a:tc>
                      <a:txBody>
                        <a:bodyPr/>
                        <a:lstStyle/>
                        <a:p>
                          <a:endParaRPr lang="en-US"/>
                        </a:p>
                      </a:txBody>
                      <a:tcPr anchor="ctr">
                        <a:blipFill>
                          <a:blip r:embed="rId5"/>
                          <a:stretch>
                            <a:fillRect l="-826" t="-61481" r="-101240" b="-325185"/>
                          </a:stretch>
                        </a:blipFill>
                      </a:tcPr>
                    </a:tc>
                    <a:tc>
                      <a:txBody>
                        <a:bodyPr/>
                        <a:lstStyle/>
                        <a:p>
                          <a:pPr algn="ctr"/>
                          <a:r>
                            <a:rPr lang="ar-BH" sz="2400" dirty="0"/>
                            <a:t>الاحتمال</a:t>
                          </a:r>
                          <a:endParaRPr lang="en-US" sz="2400" dirty="0"/>
                        </a:p>
                      </a:txBody>
                      <a:tcPr anchor="ctr"/>
                    </a:tc>
                    <a:extLst>
                      <a:ext uri="{0D108BD9-81ED-4DB2-BD59-A6C34878D82A}">
                        <a16:rowId xmlns:a16="http://schemas.microsoft.com/office/drawing/2014/main" val="4054914385"/>
                      </a:ext>
                    </a:extLst>
                  </a:tr>
                  <a:tr h="518160">
                    <a:tc>
                      <a:txBody>
                        <a:bodyPr/>
                        <a:lstStyle/>
                        <a:p>
                          <a:endParaRPr lang="en-US"/>
                        </a:p>
                      </a:txBody>
                      <a:tcPr anchor="ctr">
                        <a:blipFill>
                          <a:blip r:embed="rId5"/>
                          <a:stretch>
                            <a:fillRect l="-826" t="-256471" r="-101240" b="-416471"/>
                          </a:stretch>
                        </a:blipFill>
                      </a:tcPr>
                    </a:tc>
                    <a:tc>
                      <a:txBody>
                        <a:bodyPr/>
                        <a:lstStyle/>
                        <a:p>
                          <a:endParaRPr lang="en-US"/>
                        </a:p>
                      </a:txBody>
                      <a:tcPr anchor="ctr">
                        <a:blipFill>
                          <a:blip r:embed="rId5"/>
                          <a:stretch>
                            <a:fillRect l="-101245" t="-256471" r="-1660" b="-416471"/>
                          </a:stretch>
                        </a:blipFill>
                      </a:tcPr>
                    </a:tc>
                    <a:extLst>
                      <a:ext uri="{0D108BD9-81ED-4DB2-BD59-A6C34878D82A}">
                        <a16:rowId xmlns:a16="http://schemas.microsoft.com/office/drawing/2014/main" val="683145308"/>
                      </a:ext>
                    </a:extLst>
                  </a:tr>
                  <a:tr h="518160">
                    <a:tc>
                      <a:txBody>
                        <a:bodyPr/>
                        <a:lstStyle/>
                        <a:p>
                          <a:endParaRPr lang="en-US"/>
                        </a:p>
                      </a:txBody>
                      <a:tcPr anchor="ctr">
                        <a:blipFill>
                          <a:blip r:embed="rId5"/>
                          <a:stretch>
                            <a:fillRect l="-826" t="-352326" r="-101240" b="-311628"/>
                          </a:stretch>
                        </a:blipFill>
                      </a:tcPr>
                    </a:tc>
                    <a:tc>
                      <a:txBody>
                        <a:bodyPr/>
                        <a:lstStyle/>
                        <a:p>
                          <a:endParaRPr lang="en-US"/>
                        </a:p>
                      </a:txBody>
                      <a:tcPr anchor="ctr">
                        <a:blipFill>
                          <a:blip r:embed="rId5"/>
                          <a:stretch>
                            <a:fillRect l="-101245" t="-352326" r="-1660" b="-311628"/>
                          </a:stretch>
                        </a:blipFill>
                      </a:tcPr>
                    </a:tc>
                    <a:extLst>
                      <a:ext uri="{0D108BD9-81ED-4DB2-BD59-A6C34878D82A}">
                        <a16:rowId xmlns:a16="http://schemas.microsoft.com/office/drawing/2014/main" val="1069521246"/>
                      </a:ext>
                    </a:extLst>
                  </a:tr>
                  <a:tr h="518160">
                    <a:tc>
                      <a:txBody>
                        <a:bodyPr/>
                        <a:lstStyle/>
                        <a:p>
                          <a:endParaRPr lang="en-US"/>
                        </a:p>
                      </a:txBody>
                      <a:tcPr anchor="ctr">
                        <a:blipFill>
                          <a:blip r:embed="rId5"/>
                          <a:stretch>
                            <a:fillRect l="-826" t="-457647" r="-101240" b="-215294"/>
                          </a:stretch>
                        </a:blipFill>
                      </a:tcPr>
                    </a:tc>
                    <a:tc>
                      <a:txBody>
                        <a:bodyPr/>
                        <a:lstStyle/>
                        <a:p>
                          <a:endParaRPr lang="en-US"/>
                        </a:p>
                      </a:txBody>
                      <a:tcPr anchor="ctr">
                        <a:blipFill>
                          <a:blip r:embed="rId5"/>
                          <a:stretch>
                            <a:fillRect l="-101245" t="-457647" r="-1660" b="-215294"/>
                          </a:stretch>
                        </a:blipFill>
                      </a:tcPr>
                    </a:tc>
                    <a:extLst>
                      <a:ext uri="{0D108BD9-81ED-4DB2-BD59-A6C34878D82A}">
                        <a16:rowId xmlns:a16="http://schemas.microsoft.com/office/drawing/2014/main" val="3235784208"/>
                      </a:ext>
                    </a:extLst>
                  </a:tr>
                  <a:tr h="518160">
                    <a:tc>
                      <a:txBody>
                        <a:bodyPr/>
                        <a:lstStyle/>
                        <a:p>
                          <a:endParaRPr lang="en-US"/>
                        </a:p>
                      </a:txBody>
                      <a:tcPr anchor="ctr">
                        <a:blipFill>
                          <a:blip r:embed="rId5"/>
                          <a:stretch>
                            <a:fillRect l="-826" t="-557647" r="-101240" b="-115294"/>
                          </a:stretch>
                        </a:blipFill>
                      </a:tcPr>
                    </a:tc>
                    <a:tc>
                      <a:txBody>
                        <a:bodyPr/>
                        <a:lstStyle/>
                        <a:p>
                          <a:endParaRPr lang="en-US"/>
                        </a:p>
                      </a:txBody>
                      <a:tcPr anchor="ctr">
                        <a:blipFill>
                          <a:blip r:embed="rId5"/>
                          <a:stretch>
                            <a:fillRect l="-101245" t="-557647" r="-1660" b="-115294"/>
                          </a:stretch>
                        </a:blipFill>
                      </a:tcPr>
                    </a:tc>
                    <a:extLst>
                      <a:ext uri="{0D108BD9-81ED-4DB2-BD59-A6C34878D82A}">
                        <a16:rowId xmlns:a16="http://schemas.microsoft.com/office/drawing/2014/main" val="4002352488"/>
                      </a:ext>
                    </a:extLst>
                  </a:tr>
                  <a:tr h="585978">
                    <a:tc>
                      <a:txBody>
                        <a:bodyPr/>
                        <a:lstStyle/>
                        <a:p>
                          <a:endParaRPr lang="en-US"/>
                        </a:p>
                      </a:txBody>
                      <a:tcPr anchor="ctr">
                        <a:blipFill>
                          <a:blip r:embed="rId5"/>
                          <a:stretch>
                            <a:fillRect l="-826" t="-582292" r="-101240" b="-2083"/>
                          </a:stretch>
                        </a:blipFill>
                      </a:tcPr>
                    </a:tc>
                    <a:tc>
                      <a:txBody>
                        <a:bodyPr/>
                        <a:lstStyle/>
                        <a:p>
                          <a:endParaRPr lang="en-US"/>
                        </a:p>
                      </a:txBody>
                      <a:tcPr anchor="ctr">
                        <a:blipFill>
                          <a:blip r:embed="rId5"/>
                          <a:stretch>
                            <a:fillRect l="-101245" t="-582292" r="-1660" b="-2083"/>
                          </a:stretch>
                        </a:blipFill>
                      </a:tcPr>
                    </a:tc>
                    <a:extLst>
                      <a:ext uri="{0D108BD9-81ED-4DB2-BD59-A6C34878D82A}">
                        <a16:rowId xmlns:a16="http://schemas.microsoft.com/office/drawing/2014/main" val="2047406257"/>
                      </a:ext>
                    </a:extLst>
                  </a:tr>
                </a:tbl>
              </a:graphicData>
            </a:graphic>
          </p:graphicFrame>
        </mc:Fallback>
      </mc:AlternateContent>
      <p:sp>
        <p:nvSpPr>
          <p:cNvPr id="16" name="TextBox 15">
            <a:extLst>
              <a:ext uri="{FF2B5EF4-FFF2-40B4-BE49-F238E27FC236}">
                <a16:creationId xmlns:a16="http://schemas.microsoft.com/office/drawing/2014/main" xmlns="" id="{F44929BC-80F6-477A-BE0A-101122DF6DAE}"/>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custDataLst>
      <p:tags r:id="rId1"/>
    </p:custDataLst>
    <p:extLst>
      <p:ext uri="{BB962C8B-B14F-4D97-AF65-F5344CB8AC3E}">
        <p14:creationId xmlns:p14="http://schemas.microsoft.com/office/powerpoint/2010/main" val="4272045377"/>
      </p:ext>
    </p:extLst>
  </p:cSld>
  <p:clrMapOvr>
    <a:masterClrMapping/>
  </p:clrMapOvr>
  <mc:AlternateContent xmlns:mc="http://schemas.openxmlformats.org/markup-compatibility/2006" xmlns:p14="http://schemas.microsoft.com/office/powerpoint/2010/main">
    <mc:Choice Requires="p14">
      <p:transition spd="slow" p14:dur="2000" advTm="27213"/>
    </mc:Choice>
    <mc:Fallback xmlns="">
      <p:transition spd="slow" advTm="272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27280" y="123651"/>
            <a:ext cx="453744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t>التوزيعات الاحتمالية</a:t>
            </a:r>
            <a:endParaRPr lang="en-US" sz="3600" b="1" dirty="0"/>
          </a:p>
        </p:txBody>
      </p:sp>
      <p:sp>
        <p:nvSpPr>
          <p:cNvPr id="6" name="TextBox 5">
            <a:extLst>
              <a:ext uri="{FF2B5EF4-FFF2-40B4-BE49-F238E27FC236}">
                <a16:creationId xmlns:a16="http://schemas.microsoft.com/office/drawing/2014/main" xmlns="" id="{225FB6F5-34BB-44C9-B67C-E0314478A0F0}"/>
              </a:ext>
            </a:extLst>
          </p:cNvPr>
          <p:cNvSpPr txBox="1"/>
          <p:nvPr/>
        </p:nvSpPr>
        <p:spPr>
          <a:xfrm>
            <a:off x="10714557" y="891311"/>
            <a:ext cx="1033666" cy="822305"/>
          </a:xfrm>
          <a:prstGeom prst="round2DiagRect">
            <a:avLst>
              <a:gd name="adj1" fmla="val 50000"/>
              <a:gd name="adj2" fmla="val 0"/>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rgbClr val="FF0000"/>
                </a:solidFill>
              </a:rPr>
              <a:t>مثال</a:t>
            </a:r>
            <a:endParaRPr lang="en-US" sz="3200" b="1" dirty="0">
              <a:solidFill>
                <a:srgbClr val="FF0000"/>
              </a:solidFill>
            </a:endParaRP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xmlns="" id="{A82F6188-830D-4297-AF2D-F910E2429057}"/>
                  </a:ext>
                </a:extLst>
              </p:cNvPr>
              <p:cNvGraphicFramePr>
                <a:graphicFrameLocks noGrp="1"/>
              </p:cNvGraphicFramePr>
              <p:nvPr>
                <p:extLst>
                  <p:ext uri="{D42A27DB-BD31-4B8C-83A1-F6EECF244321}">
                    <p14:modId xmlns:p14="http://schemas.microsoft.com/office/powerpoint/2010/main" val="769923538"/>
                  </p:ext>
                </p:extLst>
              </p:nvPr>
            </p:nvGraphicFramePr>
            <p:xfrm>
              <a:off x="225778" y="323624"/>
              <a:ext cx="2941492" cy="3938778"/>
            </p:xfrm>
            <a:graphic>
              <a:graphicData uri="http://schemas.openxmlformats.org/drawingml/2006/table">
                <a:tbl>
                  <a:tblPr firstRow="1" bandRow="1">
                    <a:tableStyleId>{5C22544A-7EE6-4342-B048-85BDC9FD1C3A}</a:tableStyleId>
                  </a:tblPr>
                  <a:tblGrid>
                    <a:gridCol w="1470746">
                      <a:extLst>
                        <a:ext uri="{9D8B030D-6E8A-4147-A177-3AD203B41FA5}">
                          <a16:colId xmlns:a16="http://schemas.microsoft.com/office/drawing/2014/main" xmlns="" val="594139882"/>
                        </a:ext>
                      </a:extLst>
                    </a:gridCol>
                    <a:gridCol w="1470746">
                      <a:extLst>
                        <a:ext uri="{9D8B030D-6E8A-4147-A177-3AD203B41FA5}">
                          <a16:colId xmlns:a16="http://schemas.microsoft.com/office/drawing/2014/main" xmlns="" val="2160200553"/>
                        </a:ext>
                      </a:extLst>
                    </a:gridCol>
                  </a:tblGrid>
                  <a:tr h="354846">
                    <a:tc gridSpan="2">
                      <a:txBody>
                        <a:bodyPr/>
                        <a:lstStyle/>
                        <a:p>
                          <a:pPr algn="ctr" rtl="1"/>
                          <a:r>
                            <a:rPr lang="ar-BH" sz="2400" dirty="0"/>
                            <a:t>طلبات البيتزا في الشهر</a:t>
                          </a:r>
                          <a:endParaRPr lang="en-US" sz="2400" dirty="0"/>
                        </a:p>
                      </a:txBody>
                      <a:tcPr/>
                    </a:tc>
                    <a:tc hMerge="1">
                      <a:txBody>
                        <a:bodyPr/>
                        <a:lstStyle/>
                        <a:p>
                          <a:endParaRPr lang="en-US" dirty="0"/>
                        </a:p>
                      </a:txBody>
                      <a:tcPr/>
                    </a:tc>
                    <a:extLst>
                      <a:ext uri="{0D108BD9-81ED-4DB2-BD59-A6C34878D82A}">
                        <a16:rowId xmlns:a16="http://schemas.microsoft.com/office/drawing/2014/main" xmlns="" val="868488329"/>
                      </a:ext>
                    </a:extLst>
                  </a:tr>
                  <a:tr h="620980">
                    <a:tc>
                      <a:txBody>
                        <a:bodyPr/>
                        <a:lstStyle/>
                        <a:p>
                          <a:pPr algn="ctr" rtl="1"/>
                          <a14:m>
                            <m:oMath xmlns:m="http://schemas.openxmlformats.org/officeDocument/2006/math">
                              <m:r>
                                <a:rPr lang="en-US" sz="2400" i="1" dirty="0" smtClean="0">
                                  <a:latin typeface="Cambria Math" panose="02040503050406030204" pitchFamily="18" charset="0"/>
                                </a:rPr>
                                <m:t>𝑋</m:t>
                              </m:r>
                            </m:oMath>
                          </a14:m>
                          <a:r>
                            <a:rPr lang="ar-BH" sz="2400" dirty="0"/>
                            <a:t> عدد مرات طلب البيتزا</a:t>
                          </a:r>
                          <a:endParaRPr lang="en-US" sz="2400" dirty="0"/>
                        </a:p>
                      </a:txBody>
                      <a:tcPr anchor="ctr"/>
                    </a:tc>
                    <a:tc>
                      <a:txBody>
                        <a:bodyPr/>
                        <a:lstStyle/>
                        <a:p>
                          <a:pPr algn="ctr"/>
                          <a:r>
                            <a:rPr lang="ar-BH" sz="2400" dirty="0"/>
                            <a:t>الاحتمال</a:t>
                          </a:r>
                          <a:endParaRPr lang="en-US" sz="2400" dirty="0"/>
                        </a:p>
                      </a:txBody>
                      <a:tcPr anchor="ctr"/>
                    </a:tc>
                    <a:extLst>
                      <a:ext uri="{0D108BD9-81ED-4DB2-BD59-A6C34878D82A}">
                        <a16:rowId xmlns:a16="http://schemas.microsoft.com/office/drawing/2014/main" xmlns="" val="4054914385"/>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0</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10</m:t>
                                </m:r>
                              </m:oMath>
                            </m:oMathPara>
                          </a14:m>
                          <a:endParaRPr lang="en-US" sz="2800" dirty="0"/>
                        </a:p>
                      </a:txBody>
                      <a:tcPr anchor="ctr"/>
                    </a:tc>
                    <a:extLst>
                      <a:ext uri="{0D108BD9-81ED-4DB2-BD59-A6C34878D82A}">
                        <a16:rowId xmlns:a16="http://schemas.microsoft.com/office/drawing/2014/main" xmlns="" val="683145308"/>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1</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12</m:t>
                                </m:r>
                              </m:oMath>
                            </m:oMathPara>
                          </a14:m>
                          <a:endParaRPr lang="en-US" sz="2800" dirty="0"/>
                        </a:p>
                      </a:txBody>
                      <a:tcPr anchor="ctr"/>
                    </a:tc>
                    <a:extLst>
                      <a:ext uri="{0D108BD9-81ED-4DB2-BD59-A6C34878D82A}">
                        <a16:rowId xmlns:a16="http://schemas.microsoft.com/office/drawing/2014/main" xmlns="" val="1069521246"/>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2</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44</m:t>
                                </m:r>
                              </m:oMath>
                            </m:oMathPara>
                          </a14:m>
                          <a:endParaRPr lang="en-US" sz="2800" dirty="0"/>
                        </a:p>
                      </a:txBody>
                      <a:tcPr anchor="ctr"/>
                    </a:tc>
                    <a:extLst>
                      <a:ext uri="{0D108BD9-81ED-4DB2-BD59-A6C34878D82A}">
                        <a16:rowId xmlns:a16="http://schemas.microsoft.com/office/drawing/2014/main" xmlns="" val="3235784208"/>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3</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24</m:t>
                                </m:r>
                              </m:oMath>
                            </m:oMathPara>
                          </a14:m>
                          <a:endParaRPr lang="en-US" sz="2800" dirty="0"/>
                        </a:p>
                      </a:txBody>
                      <a:tcPr anchor="ctr"/>
                    </a:tc>
                    <a:extLst>
                      <a:ext uri="{0D108BD9-81ED-4DB2-BD59-A6C34878D82A}">
                        <a16:rowId xmlns:a16="http://schemas.microsoft.com/office/drawing/2014/main" xmlns="" val="4002352488"/>
                      </a:ext>
                    </a:extLst>
                  </a:tr>
                  <a:tr h="354846">
                    <a:tc>
                      <a:txBody>
                        <a:bodyPr/>
                        <a:lstStyle/>
                        <a:p>
                          <a:pPr algn="ctr"/>
                          <a14:m>
                            <m:oMathPara xmlns:m="http://schemas.openxmlformats.org/officeDocument/2006/math">
                              <m:oMathParaPr>
                                <m:jc m:val="centerGroup"/>
                              </m:oMathParaPr>
                              <m:oMath xmlns:m="http://schemas.openxmlformats.org/officeDocument/2006/math">
                                <m:r>
                                  <a:rPr lang="ar-BH" sz="2800" i="1" dirty="0" smtClean="0">
                                    <a:latin typeface="Cambria Math" panose="02040503050406030204" pitchFamily="18" charset="0"/>
                                  </a:rPr>
                                  <m:t>فأكثر</m:t>
                                </m:r>
                                <m:r>
                                  <a:rPr lang="ar-EG" sz="2800" b="0" i="1" dirty="0" smtClean="0">
                                    <a:latin typeface="Cambria Math" panose="02040503050406030204" pitchFamily="18" charset="0"/>
                                  </a:rPr>
                                  <m:t> </m:t>
                                </m:r>
                                <m:r>
                                  <a:rPr lang="ar-EG" sz="2800" b="0" i="1" dirty="0" smtClean="0">
                                    <a:latin typeface="Cambria Math" panose="02040503050406030204" pitchFamily="18" charset="0"/>
                                  </a:rPr>
                                  <m:t>4</m:t>
                                </m:r>
                              </m:oMath>
                            </m:oMathPara>
                          </a14:m>
                          <a:endParaRPr lang="en-US" sz="2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10</m:t>
                                </m:r>
                              </m:oMath>
                            </m:oMathPara>
                          </a14:m>
                          <a:endParaRPr lang="en-US" sz="2800" dirty="0"/>
                        </a:p>
                      </a:txBody>
                      <a:tcPr anchor="ctr"/>
                    </a:tc>
                    <a:extLst>
                      <a:ext uri="{0D108BD9-81ED-4DB2-BD59-A6C34878D82A}">
                        <a16:rowId xmlns:a16="http://schemas.microsoft.com/office/drawing/2014/main" xmlns="" val="2047406257"/>
                      </a:ext>
                    </a:extLst>
                  </a:tr>
                </a:tbl>
              </a:graphicData>
            </a:graphic>
          </p:graphicFrame>
        </mc:Choice>
        <mc:Fallback xmlns="">
          <p:graphicFrame>
            <p:nvGraphicFramePr>
              <p:cNvPr id="3" name="Table 3">
                <a:extLst>
                  <a:ext uri="{FF2B5EF4-FFF2-40B4-BE49-F238E27FC236}">
                    <a16:creationId xmlns:a16="http://schemas.microsoft.com/office/drawing/2014/main" id="{A82F6188-830D-4297-AF2D-F910E2429057}"/>
                  </a:ext>
                </a:extLst>
              </p:cNvPr>
              <p:cNvGraphicFramePr>
                <a:graphicFrameLocks noGrp="1"/>
              </p:cNvGraphicFramePr>
              <p:nvPr>
                <p:extLst>
                  <p:ext uri="{D42A27DB-BD31-4B8C-83A1-F6EECF244321}">
                    <p14:modId xmlns:p14="http://schemas.microsoft.com/office/powerpoint/2010/main" val="769923538"/>
                  </p:ext>
                </p:extLst>
              </p:nvPr>
            </p:nvGraphicFramePr>
            <p:xfrm>
              <a:off x="225778" y="323624"/>
              <a:ext cx="2941492" cy="3938778"/>
            </p:xfrm>
            <a:graphic>
              <a:graphicData uri="http://schemas.openxmlformats.org/drawingml/2006/table">
                <a:tbl>
                  <a:tblPr firstRow="1" bandRow="1">
                    <a:tableStyleId>{5C22544A-7EE6-4342-B048-85BDC9FD1C3A}</a:tableStyleId>
                  </a:tblPr>
                  <a:tblGrid>
                    <a:gridCol w="1470746">
                      <a:extLst>
                        <a:ext uri="{9D8B030D-6E8A-4147-A177-3AD203B41FA5}">
                          <a16:colId xmlns:a16="http://schemas.microsoft.com/office/drawing/2014/main" val="594139882"/>
                        </a:ext>
                      </a:extLst>
                    </a:gridCol>
                    <a:gridCol w="1470746">
                      <a:extLst>
                        <a:ext uri="{9D8B030D-6E8A-4147-A177-3AD203B41FA5}">
                          <a16:colId xmlns:a16="http://schemas.microsoft.com/office/drawing/2014/main" val="2160200553"/>
                        </a:ext>
                      </a:extLst>
                    </a:gridCol>
                  </a:tblGrid>
                  <a:tr h="457200">
                    <a:tc gridSpan="2">
                      <a:txBody>
                        <a:bodyPr/>
                        <a:lstStyle/>
                        <a:p>
                          <a:pPr algn="ctr" rtl="1"/>
                          <a:r>
                            <a:rPr lang="ar-BH" sz="2400" dirty="0"/>
                            <a:t>طلبات البيتزا في الشهر</a:t>
                          </a:r>
                          <a:endParaRPr lang="en-US" sz="2400" dirty="0"/>
                        </a:p>
                      </a:txBody>
                      <a:tcPr/>
                    </a:tc>
                    <a:tc hMerge="1">
                      <a:txBody>
                        <a:bodyPr/>
                        <a:lstStyle/>
                        <a:p>
                          <a:endParaRPr lang="en-US" dirty="0"/>
                        </a:p>
                      </a:txBody>
                      <a:tcPr/>
                    </a:tc>
                    <a:extLst>
                      <a:ext uri="{0D108BD9-81ED-4DB2-BD59-A6C34878D82A}">
                        <a16:rowId xmlns:a16="http://schemas.microsoft.com/office/drawing/2014/main" val="868488329"/>
                      </a:ext>
                    </a:extLst>
                  </a:tr>
                  <a:tr h="822960">
                    <a:tc>
                      <a:txBody>
                        <a:bodyPr/>
                        <a:lstStyle/>
                        <a:p>
                          <a:endParaRPr lang="en-US"/>
                        </a:p>
                      </a:txBody>
                      <a:tcPr anchor="ctr">
                        <a:blipFill>
                          <a:blip r:embed="rId4"/>
                          <a:stretch>
                            <a:fillRect l="-826" t="-61481" r="-101240" b="-325185"/>
                          </a:stretch>
                        </a:blipFill>
                      </a:tcPr>
                    </a:tc>
                    <a:tc>
                      <a:txBody>
                        <a:bodyPr/>
                        <a:lstStyle/>
                        <a:p>
                          <a:pPr algn="ctr"/>
                          <a:r>
                            <a:rPr lang="ar-BH" sz="2400" dirty="0"/>
                            <a:t>الاحتمال</a:t>
                          </a:r>
                          <a:endParaRPr lang="en-US" sz="2400" dirty="0"/>
                        </a:p>
                      </a:txBody>
                      <a:tcPr anchor="ctr"/>
                    </a:tc>
                    <a:extLst>
                      <a:ext uri="{0D108BD9-81ED-4DB2-BD59-A6C34878D82A}">
                        <a16:rowId xmlns:a16="http://schemas.microsoft.com/office/drawing/2014/main" val="4054914385"/>
                      </a:ext>
                    </a:extLst>
                  </a:tr>
                  <a:tr h="518160">
                    <a:tc>
                      <a:txBody>
                        <a:bodyPr/>
                        <a:lstStyle/>
                        <a:p>
                          <a:endParaRPr lang="en-US"/>
                        </a:p>
                      </a:txBody>
                      <a:tcPr anchor="ctr">
                        <a:blipFill>
                          <a:blip r:embed="rId4"/>
                          <a:stretch>
                            <a:fillRect l="-826" t="-256471" r="-101240" b="-416471"/>
                          </a:stretch>
                        </a:blipFill>
                      </a:tcPr>
                    </a:tc>
                    <a:tc>
                      <a:txBody>
                        <a:bodyPr/>
                        <a:lstStyle/>
                        <a:p>
                          <a:endParaRPr lang="en-US"/>
                        </a:p>
                      </a:txBody>
                      <a:tcPr anchor="ctr">
                        <a:blipFill>
                          <a:blip r:embed="rId4"/>
                          <a:stretch>
                            <a:fillRect l="-101245" t="-256471" r="-1660" b="-416471"/>
                          </a:stretch>
                        </a:blipFill>
                      </a:tcPr>
                    </a:tc>
                    <a:extLst>
                      <a:ext uri="{0D108BD9-81ED-4DB2-BD59-A6C34878D82A}">
                        <a16:rowId xmlns:a16="http://schemas.microsoft.com/office/drawing/2014/main" val="683145308"/>
                      </a:ext>
                    </a:extLst>
                  </a:tr>
                  <a:tr h="518160">
                    <a:tc>
                      <a:txBody>
                        <a:bodyPr/>
                        <a:lstStyle/>
                        <a:p>
                          <a:endParaRPr lang="en-US"/>
                        </a:p>
                      </a:txBody>
                      <a:tcPr anchor="ctr">
                        <a:blipFill>
                          <a:blip r:embed="rId4"/>
                          <a:stretch>
                            <a:fillRect l="-826" t="-352326" r="-101240" b="-311628"/>
                          </a:stretch>
                        </a:blipFill>
                      </a:tcPr>
                    </a:tc>
                    <a:tc>
                      <a:txBody>
                        <a:bodyPr/>
                        <a:lstStyle/>
                        <a:p>
                          <a:endParaRPr lang="en-US"/>
                        </a:p>
                      </a:txBody>
                      <a:tcPr anchor="ctr">
                        <a:blipFill>
                          <a:blip r:embed="rId4"/>
                          <a:stretch>
                            <a:fillRect l="-101245" t="-352326" r="-1660" b="-311628"/>
                          </a:stretch>
                        </a:blipFill>
                      </a:tcPr>
                    </a:tc>
                    <a:extLst>
                      <a:ext uri="{0D108BD9-81ED-4DB2-BD59-A6C34878D82A}">
                        <a16:rowId xmlns:a16="http://schemas.microsoft.com/office/drawing/2014/main" val="1069521246"/>
                      </a:ext>
                    </a:extLst>
                  </a:tr>
                  <a:tr h="518160">
                    <a:tc>
                      <a:txBody>
                        <a:bodyPr/>
                        <a:lstStyle/>
                        <a:p>
                          <a:endParaRPr lang="en-US"/>
                        </a:p>
                      </a:txBody>
                      <a:tcPr anchor="ctr">
                        <a:blipFill>
                          <a:blip r:embed="rId4"/>
                          <a:stretch>
                            <a:fillRect l="-826" t="-457647" r="-101240" b="-215294"/>
                          </a:stretch>
                        </a:blipFill>
                      </a:tcPr>
                    </a:tc>
                    <a:tc>
                      <a:txBody>
                        <a:bodyPr/>
                        <a:lstStyle/>
                        <a:p>
                          <a:endParaRPr lang="en-US"/>
                        </a:p>
                      </a:txBody>
                      <a:tcPr anchor="ctr">
                        <a:blipFill>
                          <a:blip r:embed="rId4"/>
                          <a:stretch>
                            <a:fillRect l="-101245" t="-457647" r="-1660" b="-215294"/>
                          </a:stretch>
                        </a:blipFill>
                      </a:tcPr>
                    </a:tc>
                    <a:extLst>
                      <a:ext uri="{0D108BD9-81ED-4DB2-BD59-A6C34878D82A}">
                        <a16:rowId xmlns:a16="http://schemas.microsoft.com/office/drawing/2014/main" val="3235784208"/>
                      </a:ext>
                    </a:extLst>
                  </a:tr>
                  <a:tr h="518160">
                    <a:tc>
                      <a:txBody>
                        <a:bodyPr/>
                        <a:lstStyle/>
                        <a:p>
                          <a:endParaRPr lang="en-US"/>
                        </a:p>
                      </a:txBody>
                      <a:tcPr anchor="ctr">
                        <a:blipFill>
                          <a:blip r:embed="rId4"/>
                          <a:stretch>
                            <a:fillRect l="-826" t="-557647" r="-101240" b="-115294"/>
                          </a:stretch>
                        </a:blipFill>
                      </a:tcPr>
                    </a:tc>
                    <a:tc>
                      <a:txBody>
                        <a:bodyPr/>
                        <a:lstStyle/>
                        <a:p>
                          <a:endParaRPr lang="en-US"/>
                        </a:p>
                      </a:txBody>
                      <a:tcPr anchor="ctr">
                        <a:blipFill>
                          <a:blip r:embed="rId4"/>
                          <a:stretch>
                            <a:fillRect l="-101245" t="-557647" r="-1660" b="-115294"/>
                          </a:stretch>
                        </a:blipFill>
                      </a:tcPr>
                    </a:tc>
                    <a:extLst>
                      <a:ext uri="{0D108BD9-81ED-4DB2-BD59-A6C34878D82A}">
                        <a16:rowId xmlns:a16="http://schemas.microsoft.com/office/drawing/2014/main" val="4002352488"/>
                      </a:ext>
                    </a:extLst>
                  </a:tr>
                  <a:tr h="585978">
                    <a:tc>
                      <a:txBody>
                        <a:bodyPr/>
                        <a:lstStyle/>
                        <a:p>
                          <a:endParaRPr lang="en-US"/>
                        </a:p>
                      </a:txBody>
                      <a:tcPr anchor="ctr">
                        <a:blipFill>
                          <a:blip r:embed="rId4"/>
                          <a:stretch>
                            <a:fillRect l="-826" t="-582292" r="-101240" b="-2083"/>
                          </a:stretch>
                        </a:blipFill>
                      </a:tcPr>
                    </a:tc>
                    <a:tc>
                      <a:txBody>
                        <a:bodyPr/>
                        <a:lstStyle/>
                        <a:p>
                          <a:endParaRPr lang="en-US"/>
                        </a:p>
                      </a:txBody>
                      <a:tcPr anchor="ctr">
                        <a:blipFill>
                          <a:blip r:embed="rId4"/>
                          <a:stretch>
                            <a:fillRect l="-101245" t="-582292" r="-1660" b="-2083"/>
                          </a:stretch>
                        </a:blipFill>
                      </a:tcPr>
                    </a:tc>
                    <a:extLst>
                      <a:ext uri="{0D108BD9-81ED-4DB2-BD59-A6C34878D82A}">
                        <a16:rowId xmlns:a16="http://schemas.microsoft.com/office/drawing/2014/main" val="2047406257"/>
                      </a:ext>
                    </a:extLst>
                  </a:tr>
                </a:tbl>
              </a:graphicData>
            </a:graphic>
          </p:graphicFrame>
        </mc:Fallback>
      </mc:AlternateContent>
      <p:sp>
        <p:nvSpPr>
          <p:cNvPr id="9" name="TextBox 8">
            <a:extLst>
              <a:ext uri="{FF2B5EF4-FFF2-40B4-BE49-F238E27FC236}">
                <a16:creationId xmlns:a16="http://schemas.microsoft.com/office/drawing/2014/main" xmlns="" id="{EF000866-723D-4DEC-95F4-FCCA5F32FEF1}"/>
              </a:ext>
            </a:extLst>
          </p:cNvPr>
          <p:cNvSpPr txBox="1"/>
          <p:nvPr/>
        </p:nvSpPr>
        <p:spPr>
          <a:xfrm>
            <a:off x="3374394" y="1003262"/>
            <a:ext cx="7038476" cy="578882"/>
          </a:xfrm>
          <a:prstGeom prst="flowChartAlternateProcess">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2800" b="1" dirty="0"/>
              <a:t>(</a:t>
            </a:r>
            <a:r>
              <a:rPr lang="en-US" sz="2800" b="1" dirty="0"/>
              <a:t>3</a:t>
            </a:r>
            <a:r>
              <a:rPr lang="ar-BH" sz="2800" b="1" dirty="0"/>
              <a:t>) كون مدرجًا احتماليًا لهذه </a:t>
            </a:r>
            <a:r>
              <a:rPr lang="ar-BH" sz="2800" b="1" dirty="0" smtClean="0"/>
              <a:t>البيانات.</a:t>
            </a:r>
            <a:endParaRPr lang="ar-BH" sz="2800" b="1" dirty="0"/>
          </a:p>
        </p:txBody>
      </p:sp>
      <p:grpSp>
        <p:nvGrpSpPr>
          <p:cNvPr id="11" name="Group 10">
            <a:extLst>
              <a:ext uri="{FF2B5EF4-FFF2-40B4-BE49-F238E27FC236}">
                <a16:creationId xmlns:a16="http://schemas.microsoft.com/office/drawing/2014/main" xmlns="" id="{FC9CB875-013D-44B1-A6AF-0568D11389B3}"/>
              </a:ext>
            </a:extLst>
          </p:cNvPr>
          <p:cNvGrpSpPr/>
          <p:nvPr/>
        </p:nvGrpSpPr>
        <p:grpSpPr>
          <a:xfrm>
            <a:off x="5493606" y="1818153"/>
            <a:ext cx="5713916" cy="4268997"/>
            <a:chOff x="3787272" y="1814505"/>
            <a:chExt cx="5713916" cy="4268997"/>
          </a:xfrm>
        </p:grpSpPr>
        <p:graphicFrame>
          <p:nvGraphicFramePr>
            <p:cNvPr id="14" name="Chart 13">
              <a:extLst>
                <a:ext uri="{FF2B5EF4-FFF2-40B4-BE49-F238E27FC236}">
                  <a16:creationId xmlns:a16="http://schemas.microsoft.com/office/drawing/2014/main" xmlns="" id="{1AB5B6BB-3245-4393-BBC0-D7577609AAAD}"/>
                </a:ext>
              </a:extLst>
            </p:cNvPr>
            <p:cNvGraphicFramePr/>
            <p:nvPr>
              <p:extLst>
                <p:ext uri="{D42A27DB-BD31-4B8C-83A1-F6EECF244321}">
                  <p14:modId xmlns:p14="http://schemas.microsoft.com/office/powerpoint/2010/main" val="4157472373"/>
                </p:ext>
              </p:extLst>
            </p:nvPr>
          </p:nvGraphicFramePr>
          <p:xfrm>
            <a:off x="4082358" y="1814505"/>
            <a:ext cx="5418830" cy="393943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xmlns="" id="{EECE2452-CB17-4A29-8869-5CED13A4E3FA}"/>
                </a:ext>
              </a:extLst>
            </p:cNvPr>
            <p:cNvSpPr txBox="1"/>
            <p:nvPr/>
          </p:nvSpPr>
          <p:spPr>
            <a:xfrm>
              <a:off x="4884566" y="5429245"/>
              <a:ext cx="4600575" cy="369332"/>
            </a:xfrm>
            <a:prstGeom prst="rect">
              <a:avLst/>
            </a:prstGeom>
            <a:noFill/>
          </p:spPr>
          <p:txBody>
            <a:bodyPr wrap="square" rtlCol="0">
              <a:spAutoFit/>
            </a:bodyPr>
            <a:lstStyle/>
            <a:p>
              <a:r>
                <a:rPr lang="ar-BH" dirty="0"/>
                <a:t> </a:t>
              </a:r>
              <a:r>
                <a:rPr lang="en-US" dirty="0"/>
                <a:t>     0                        1                      2                        3                    4+</a:t>
              </a:r>
            </a:p>
          </p:txBody>
        </p:sp>
        <p:sp>
          <p:nvSpPr>
            <p:cNvPr id="16" name="TextBox 15">
              <a:extLst>
                <a:ext uri="{FF2B5EF4-FFF2-40B4-BE49-F238E27FC236}">
                  <a16:creationId xmlns:a16="http://schemas.microsoft.com/office/drawing/2014/main" xmlns="" id="{03DD27CC-CC22-4239-B5E0-E9AE2E651BB2}"/>
                </a:ext>
              </a:extLst>
            </p:cNvPr>
            <p:cNvSpPr txBox="1"/>
            <p:nvPr/>
          </p:nvSpPr>
          <p:spPr>
            <a:xfrm>
              <a:off x="5808746" y="5714170"/>
              <a:ext cx="2414587" cy="369332"/>
            </a:xfrm>
            <a:prstGeom prst="rect">
              <a:avLst/>
            </a:prstGeom>
            <a:noFill/>
          </p:spPr>
          <p:txBody>
            <a:bodyPr wrap="square" rtlCol="0">
              <a:spAutoFit/>
            </a:bodyPr>
            <a:lstStyle/>
            <a:p>
              <a:pPr algn="r" rtl="1"/>
              <a:r>
                <a:rPr lang="en-US" b="1" dirty="0"/>
                <a:t>X</a:t>
              </a:r>
              <a:r>
                <a:rPr lang="ar-BH" b="1" dirty="0"/>
                <a:t> (عدد مرات طلب البيتزا)</a:t>
              </a:r>
              <a:endParaRPr lang="en-US" b="1" dirty="0"/>
            </a:p>
          </p:txBody>
        </p:sp>
        <p:sp>
          <p:nvSpPr>
            <p:cNvPr id="17" name="TextBox 16">
              <a:extLst>
                <a:ext uri="{FF2B5EF4-FFF2-40B4-BE49-F238E27FC236}">
                  <a16:creationId xmlns:a16="http://schemas.microsoft.com/office/drawing/2014/main" xmlns="" id="{5469DF2F-D4E2-4B15-ACF2-54FDE247DF3D}"/>
                </a:ext>
              </a:extLst>
            </p:cNvPr>
            <p:cNvSpPr txBox="1"/>
            <p:nvPr/>
          </p:nvSpPr>
          <p:spPr>
            <a:xfrm rot="16200000">
              <a:off x="3529025" y="3574428"/>
              <a:ext cx="885825" cy="369332"/>
            </a:xfrm>
            <a:prstGeom prst="rect">
              <a:avLst/>
            </a:prstGeom>
            <a:noFill/>
          </p:spPr>
          <p:txBody>
            <a:bodyPr wrap="square" rtlCol="0">
              <a:spAutoFit/>
            </a:bodyPr>
            <a:lstStyle/>
            <a:p>
              <a:r>
                <a:rPr lang="ar-BH" dirty="0"/>
                <a:t>الاحتمال</a:t>
              </a:r>
              <a:endParaRPr lang="en-US" dirty="0"/>
            </a:p>
          </p:txBody>
        </p:sp>
      </p:grpSp>
      <p:sp>
        <p:nvSpPr>
          <p:cNvPr id="18" name="TextBox 17">
            <a:extLst>
              <a:ext uri="{FF2B5EF4-FFF2-40B4-BE49-F238E27FC236}">
                <a16:creationId xmlns:a16="http://schemas.microsoft.com/office/drawing/2014/main" xmlns="" id="{F307EEE8-D87F-41AE-821D-3AFD72543C9B}"/>
              </a:ext>
            </a:extLst>
          </p:cNvPr>
          <p:cNvSpPr txBox="1"/>
          <p:nvPr/>
        </p:nvSpPr>
        <p:spPr>
          <a:xfrm>
            <a:off x="225778" y="4447854"/>
            <a:ext cx="4981188" cy="1328023"/>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2400" b="1" dirty="0"/>
              <a:t>استعمل البيانات من جدول التوزيع الاحتمالي لتمثيل المدرج الاحتمالي، وتذكر أن تسمي كلآ من المحورين، وتكتب </a:t>
            </a:r>
            <a:r>
              <a:rPr lang="ar-BH" sz="2400" b="1" dirty="0" smtClean="0"/>
              <a:t>عنوانًا </a:t>
            </a:r>
            <a:r>
              <a:rPr lang="ar-BH" sz="2400" b="1" dirty="0"/>
              <a:t>للمدرج التكراري. </a:t>
            </a:r>
            <a:endParaRPr lang="en-US" sz="2400" b="1" dirty="0"/>
          </a:p>
        </p:txBody>
      </p:sp>
      <p:sp>
        <p:nvSpPr>
          <p:cNvPr id="19" name="TextBox 18">
            <a:extLst>
              <a:ext uri="{FF2B5EF4-FFF2-40B4-BE49-F238E27FC236}">
                <a16:creationId xmlns:a16="http://schemas.microsoft.com/office/drawing/2014/main" xmlns="" id="{EC0B304A-495F-4DF1-ACD3-088DC3732C16}"/>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custDataLst>
      <p:tags r:id="rId1"/>
    </p:custDataLst>
    <p:extLst>
      <p:ext uri="{BB962C8B-B14F-4D97-AF65-F5344CB8AC3E}">
        <p14:creationId xmlns:p14="http://schemas.microsoft.com/office/powerpoint/2010/main" val="3186917810"/>
      </p:ext>
    </p:extLst>
  </p:cSld>
  <p:clrMapOvr>
    <a:masterClrMapping/>
  </p:clrMapOvr>
  <mc:AlternateContent xmlns:mc="http://schemas.openxmlformats.org/markup-compatibility/2006" xmlns:p14="http://schemas.microsoft.com/office/powerpoint/2010/main">
    <mc:Choice Requires="p14">
      <p:transition spd="slow" p14:dur="2000" advTm="27213"/>
    </mc:Choice>
    <mc:Fallback xmlns="">
      <p:transition spd="slow" advTm="272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1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8139075-B635-4A3E-ADF0-3CB512A3D99A}"/>
              </a:ext>
            </a:extLst>
          </p:cNvPr>
          <p:cNvSpPr txBox="1"/>
          <p:nvPr/>
        </p:nvSpPr>
        <p:spPr>
          <a:xfrm>
            <a:off x="10302061" y="868882"/>
            <a:ext cx="1484241" cy="822305"/>
          </a:xfrm>
          <a:prstGeom prst="round2DiagRect">
            <a:avLst>
              <a:gd name="adj1" fmla="val 50000"/>
              <a:gd name="adj2" fmla="val 0"/>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chemeClr val="tx1"/>
                </a:solidFill>
              </a:rPr>
              <a:t>تدريب</a:t>
            </a:r>
            <a:endParaRPr lang="en-US" sz="3200" b="1" dirty="0">
              <a:solidFill>
                <a:schemeClr val="tx1"/>
              </a:solidFill>
            </a:endParaRPr>
          </a:p>
        </p:txBody>
      </p:sp>
      <p:sp>
        <p:nvSpPr>
          <p:cNvPr id="4" name="TextBox 3">
            <a:extLst>
              <a:ext uri="{FF2B5EF4-FFF2-40B4-BE49-F238E27FC236}">
                <a16:creationId xmlns:a16="http://schemas.microsoft.com/office/drawing/2014/main" xmlns="" id="{7757102C-B640-476B-9779-96C185DF4478}"/>
              </a:ext>
            </a:extLst>
          </p:cNvPr>
          <p:cNvSpPr txBox="1"/>
          <p:nvPr/>
        </p:nvSpPr>
        <p:spPr>
          <a:xfrm>
            <a:off x="3277772" y="911080"/>
            <a:ext cx="6935373" cy="1191816"/>
          </a:xfrm>
          <a:prstGeom prst="flowChartAlternateProcess">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BH" sz="3200" dirty="0"/>
              <a:t>يبين الجدول المجاور التوزيع الاحتمالي لعدد السيارات التي تمتلكها الأسر في إحدى الدول العربية.</a:t>
            </a:r>
            <a:endParaRPr lang="en-US" sz="3200" dirty="0">
              <a:solidFill>
                <a:schemeClr val="tx1"/>
              </a:solidFill>
            </a:endParaRPr>
          </a:p>
        </p:txBody>
      </p:sp>
      <p:sp>
        <p:nvSpPr>
          <p:cNvPr id="9" name="TextBox 8">
            <a:extLst>
              <a:ext uri="{FF2B5EF4-FFF2-40B4-BE49-F238E27FC236}">
                <a16:creationId xmlns:a16="http://schemas.microsoft.com/office/drawing/2014/main" xmlns="" id="{7E9F3BC7-C4BD-44D5-B00E-4D63DCD796EA}"/>
              </a:ext>
            </a:extLst>
          </p:cNvPr>
          <p:cNvSpPr txBox="1"/>
          <p:nvPr/>
        </p:nvSpPr>
        <p:spPr>
          <a:xfrm>
            <a:off x="3223045" y="2205769"/>
            <a:ext cx="6990100" cy="1055608"/>
          </a:xfrm>
          <a:prstGeom prst="flowChartAlternateProcess">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lgn="r" rtl="1">
              <a:buFont typeface="+mj-lt"/>
              <a:buAutoNum type="alphaLcParenR"/>
            </a:pPr>
            <a:r>
              <a:rPr lang="ar-BH" sz="2800" b="1" dirty="0">
                <a:solidFill>
                  <a:schemeClr val="tx1"/>
                </a:solidFill>
              </a:rPr>
              <a:t> بيّن أن التوزيع صحيح</a:t>
            </a:r>
            <a:r>
              <a:rPr lang="ar-BH" sz="2800" dirty="0"/>
              <a:t>.</a:t>
            </a:r>
          </a:p>
          <a:p>
            <a:pPr marL="457200" indent="-457200" algn="r" rtl="1">
              <a:buFont typeface="+mj-lt"/>
              <a:buAutoNum type="alphaLcParenR"/>
            </a:pPr>
            <a:r>
              <a:rPr lang="ar-BH" sz="2800" b="1" dirty="0">
                <a:solidFill>
                  <a:schemeClr val="tx1"/>
                </a:solidFill>
              </a:rPr>
              <a:t>ما احتمال أن يكون لدى الأسرة سيارتان على </a:t>
            </a:r>
            <a:r>
              <a:rPr lang="ar-BH" sz="2800" b="1" dirty="0" smtClean="0">
                <a:solidFill>
                  <a:schemeClr val="tx1"/>
                </a:solidFill>
              </a:rPr>
              <a:t>الأكثر</a:t>
            </a:r>
            <a:r>
              <a:rPr lang="ar-BH" sz="2800" b="1" dirty="0">
                <a:solidFill>
                  <a:schemeClr val="tx1"/>
                </a:solidFill>
              </a:rPr>
              <a:t>.</a:t>
            </a:r>
            <a:endParaRPr lang="en-US" sz="2800" b="1" dirty="0">
              <a:solidFill>
                <a:schemeClr val="tx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A5850F48-A42F-4E5F-96AA-EA8609D8C53D}"/>
                  </a:ext>
                </a:extLst>
              </p:cNvPr>
              <p:cNvSpPr txBox="1"/>
              <p:nvPr/>
            </p:nvSpPr>
            <p:spPr>
              <a:xfrm>
                <a:off x="431737" y="4800363"/>
                <a:ext cx="11328526" cy="1328023"/>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r" rtl="1"/>
                <a:r>
                  <a:rPr lang="ar-BH" sz="2400" b="1" dirty="0">
                    <a:solidFill>
                      <a:schemeClr val="accent5">
                        <a:lumMod val="50000"/>
                      </a:schemeClr>
                    </a:solidFill>
                  </a:rPr>
                  <a:t>احتمال هذا الحدث المركب يساوي مجموع احتمالات الأحداث البسيطة التي يتكون منها , </a:t>
                </a:r>
              </a:p>
              <a:p>
                <a:pPr algn="r" rtl="1"/>
                <a:r>
                  <a:rPr lang="ar-BH" sz="2400" b="1" dirty="0">
                    <a:solidFill>
                      <a:schemeClr val="accent5">
                        <a:lumMod val="50000"/>
                      </a:schemeClr>
                    </a:solidFill>
                  </a:rPr>
                  <a:t>احتمال ان يكون لدى الأسرة سيارتان أو سيارة أو صفر</a:t>
                </a:r>
              </a:p>
              <a:p>
                <a:pPr algn="r" rtl="1"/>
                <a14:m>
                  <m:oMathPara xmlns:m="http://schemas.openxmlformats.org/officeDocument/2006/math">
                    <m:oMathParaPr>
                      <m:jc m:val="center"/>
                    </m:oMathParaPr>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smtClean="0">
                              <a:latin typeface="Cambria Math" panose="02040503050406030204" pitchFamily="18" charset="0"/>
                              <a:ea typeface="Cambria Math" panose="02040503050406030204" pitchFamily="18" charset="0"/>
                            </a:rPr>
                            <m:t>≤</m:t>
                          </m:r>
                          <m:r>
                            <a:rPr lang="ar-BH" sz="2400" b="0" i="1" smtClean="0">
                              <a:latin typeface="Cambria Math" panose="02040503050406030204" pitchFamily="18" charset="0"/>
                              <a:ea typeface="Cambria Math" panose="02040503050406030204" pitchFamily="18" charset="0"/>
                            </a:rPr>
                            <m:t>2</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2</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ar-BH" sz="2400" b="0" i="1" smtClean="0">
                          <a:latin typeface="Cambria Math" panose="02040503050406030204" pitchFamily="18" charset="0"/>
                          <a:ea typeface="Cambria Math" panose="02040503050406030204" pitchFamily="18" charset="0"/>
                        </a:rPr>
                        <m:t>40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ar-BH" sz="2400" b="0" i="1" smtClean="0">
                          <a:latin typeface="Cambria Math" panose="02040503050406030204" pitchFamily="18" charset="0"/>
                          <a:ea typeface="Cambria Math" panose="02040503050406030204" pitchFamily="18" charset="0"/>
                        </a:rPr>
                        <m:t>33</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ar-BH" sz="2400" b="0" i="1" smtClean="0">
                          <a:latin typeface="Cambria Math" panose="02040503050406030204" pitchFamily="18" charset="0"/>
                          <a:ea typeface="Cambria Math" panose="02040503050406030204" pitchFamily="18" charset="0"/>
                        </a:rPr>
                        <m:t>14</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ar-BH" sz="2400" b="0" i="1" smtClean="0">
                          <a:latin typeface="Cambria Math" panose="02040503050406030204" pitchFamily="18" charset="0"/>
                          <a:ea typeface="Cambria Math" panose="02040503050406030204" pitchFamily="18" charset="0"/>
                        </a:rPr>
                        <m:t>87</m:t>
                      </m:r>
                    </m:oMath>
                  </m:oMathPara>
                </a14:m>
                <a:endParaRPr lang="ar-BH" sz="2400" dirty="0"/>
              </a:p>
            </p:txBody>
          </p:sp>
        </mc:Choice>
        <mc:Fallback xmlns="">
          <p:sp>
            <p:nvSpPr>
              <p:cNvPr id="11" name="TextBox 10">
                <a:extLst>
                  <a:ext uri="{FF2B5EF4-FFF2-40B4-BE49-F238E27FC236}">
                    <a16:creationId xmlns:a16="http://schemas.microsoft.com/office/drawing/2014/main" id="{A5850F48-A42F-4E5F-96AA-EA8609D8C53D}"/>
                  </a:ext>
                </a:extLst>
              </p:cNvPr>
              <p:cNvSpPr txBox="1">
                <a:spLocks noRot="1" noChangeAspect="1" noMove="1" noResize="1" noEditPoints="1" noAdjustHandles="1" noChangeArrowheads="1" noChangeShapeType="1" noTextEdit="1"/>
              </p:cNvSpPr>
              <p:nvPr/>
            </p:nvSpPr>
            <p:spPr>
              <a:xfrm>
                <a:off x="431737" y="4800363"/>
                <a:ext cx="11328526" cy="1328023"/>
              </a:xfrm>
              <a:prstGeom prst="flowChartAlternateProcess">
                <a:avLst/>
              </a:prstGeom>
              <a:blipFill>
                <a:blip r:embed="rId2"/>
                <a:stretch>
                  <a:fillRect r="-215"/>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xmlns="" id="{E778E2B2-E4B8-40D3-9AB7-C61591BD2979}"/>
              </a:ext>
            </a:extLst>
          </p:cNvPr>
          <p:cNvGrpSpPr/>
          <p:nvPr/>
        </p:nvGrpSpPr>
        <p:grpSpPr>
          <a:xfrm>
            <a:off x="391551" y="140676"/>
            <a:ext cx="11593609" cy="3245242"/>
            <a:chOff x="391551" y="140676"/>
            <a:chExt cx="11593609" cy="3245242"/>
          </a:xfrm>
        </p:grpSpPr>
        <p:sp>
          <p:nvSpPr>
            <p:cNvPr id="13" name="Rounded Rectangle 2">
              <a:extLst>
                <a:ext uri="{FF2B5EF4-FFF2-40B4-BE49-F238E27FC236}">
                  <a16:creationId xmlns:a16="http://schemas.microsoft.com/office/drawing/2014/main" xmlns="" id="{044A747F-F83C-4546-9D48-8101523512F4}"/>
                </a:ext>
              </a:extLst>
            </p:cNvPr>
            <p:cNvSpPr/>
            <p:nvPr/>
          </p:nvSpPr>
          <p:spPr>
            <a:xfrm>
              <a:off x="391551" y="140676"/>
              <a:ext cx="11408899" cy="68035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dirty="0">
                  <a:solidFill>
                    <a:srgbClr val="C00000"/>
                  </a:solidFill>
                  <a:latin typeface="Sakkal Majalla" panose="02000000000000000000" pitchFamily="2" charset="-78"/>
                  <a:cs typeface="Sakkal Majalla" panose="02000000000000000000" pitchFamily="2" charset="-78"/>
                </a:rPr>
                <a:t>ملاحظة: أوقف العرض، وحل التدريب على ورقة خارجية ثم تابع العرض لتتأكد من حلك.</a:t>
              </a:r>
              <a:endParaRPr lang="en-US" sz="3600" dirty="0">
                <a:solidFill>
                  <a:srgbClr val="C00000"/>
                </a:solidFill>
                <a:latin typeface="Sakkal Majalla" panose="02000000000000000000" pitchFamily="2" charset="-78"/>
                <a:cs typeface="Sakkal Majalla" panose="02000000000000000000" pitchFamily="2" charset="-78"/>
              </a:endParaRPr>
            </a:p>
          </p:txBody>
        </p:sp>
        <p:sp>
          <p:nvSpPr>
            <p:cNvPr id="14" name="Rounded Rectangle 2">
              <a:extLst>
                <a:ext uri="{FF2B5EF4-FFF2-40B4-BE49-F238E27FC236}">
                  <a16:creationId xmlns:a16="http://schemas.microsoft.com/office/drawing/2014/main" xmlns="" id="{8784FE1D-4198-487B-9806-9E462F9AA9C9}"/>
                </a:ext>
              </a:extLst>
            </p:cNvPr>
            <p:cNvSpPr/>
            <p:nvPr/>
          </p:nvSpPr>
          <p:spPr>
            <a:xfrm>
              <a:off x="10344215" y="1747953"/>
              <a:ext cx="1640945" cy="6803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en-US" sz="3600" dirty="0">
                  <a:solidFill>
                    <a:sysClr val="windowText" lastClr="000000"/>
                  </a:solidFill>
                  <a:latin typeface="Sakkal Majalla" panose="02000000000000000000" pitchFamily="2" charset="-78"/>
                  <a:cs typeface="Sakkal Majalla" panose="02000000000000000000" pitchFamily="2" charset="-78"/>
                </a:rPr>
                <a:t>5</a:t>
              </a:r>
              <a:r>
                <a:rPr lang="ar-BH" sz="3600" dirty="0">
                  <a:solidFill>
                    <a:sysClr val="windowText" lastClr="000000"/>
                  </a:solidFill>
                  <a:latin typeface="Sakkal Majalla" panose="02000000000000000000" pitchFamily="2" charset="-78"/>
                  <a:cs typeface="Sakkal Majalla" panose="02000000000000000000" pitchFamily="2" charset="-78"/>
                </a:rPr>
                <a:t> دقائق</a:t>
              </a:r>
              <a:endParaRPr lang="en-US" sz="3600" dirty="0">
                <a:solidFill>
                  <a:sysClr val="windowText" lastClr="000000"/>
                </a:solidFill>
                <a:latin typeface="Sakkal Majalla" panose="02000000000000000000" pitchFamily="2" charset="-78"/>
                <a:cs typeface="Sakkal Majalla" panose="02000000000000000000" pitchFamily="2" charset="-78"/>
              </a:endParaRPr>
            </a:p>
          </p:txBody>
        </p:sp>
        <p:pic>
          <p:nvPicPr>
            <p:cNvPr id="15" name="Graphic 14" descr="Stopwatch">
              <a:extLst>
                <a:ext uri="{FF2B5EF4-FFF2-40B4-BE49-F238E27FC236}">
                  <a16:creationId xmlns:a16="http://schemas.microsoft.com/office/drawing/2014/main" xmlns="" id="{75EF4E7C-440F-41B6-B4C0-E036E7C57C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707487" y="2471518"/>
              <a:ext cx="914400" cy="914400"/>
            </a:xfrm>
            <a:prstGeom prst="rect">
              <a:avLst/>
            </a:prstGeom>
          </p:spPr>
        </p:pic>
      </p:grpSp>
      <p:sp>
        <p:nvSpPr>
          <p:cNvPr id="16" name="TextBox 15">
            <a:extLst>
              <a:ext uri="{FF2B5EF4-FFF2-40B4-BE49-F238E27FC236}">
                <a16:creationId xmlns:a16="http://schemas.microsoft.com/office/drawing/2014/main" xmlns="" id="{55D8CF1A-AC7A-4E22-8C1A-08A79F8E7624}"/>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xmlns="" id="{C75B3EB6-6A52-490A-9F0C-890AAAA17E24}"/>
              </a:ext>
            </a:extLst>
          </p:cNvPr>
          <p:cNvPicPr>
            <a:picLocks noChangeAspect="1"/>
          </p:cNvPicPr>
          <p:nvPr/>
        </p:nvPicPr>
        <p:blipFill>
          <a:blip r:embed="rId5"/>
          <a:stretch>
            <a:fillRect/>
          </a:stretch>
        </p:blipFill>
        <p:spPr>
          <a:xfrm>
            <a:off x="405698" y="840746"/>
            <a:ext cx="2712867" cy="2622638"/>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xmlns="" id="{7B5661AA-59D8-4F36-8ADB-4B3B0CAC8CFC}"/>
                  </a:ext>
                </a:extLst>
              </p:cNvPr>
              <p:cNvSpPr txBox="1"/>
              <p:nvPr/>
            </p:nvSpPr>
            <p:spPr>
              <a:xfrm>
                <a:off x="431737" y="3425657"/>
                <a:ext cx="11368712" cy="1328023"/>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lnSpc>
                    <a:spcPct val="150000"/>
                  </a:lnSpc>
                </a:pPr>
                <a:r>
                  <a:rPr lang="ar-BH" sz="2400" b="1" dirty="0">
                    <a:solidFill>
                      <a:schemeClr val="accent5">
                        <a:lumMod val="50000"/>
                      </a:schemeClr>
                    </a:solidFill>
                  </a:rPr>
                  <a:t>نلاحظ أن احتمال كل قيمة من القيم المتغير العشوائي   أكبر من أو تساوي صفرا ، وأقل من أو تساوي </a:t>
                </a:r>
                <a:r>
                  <a:rPr lang="ar-BH" sz="2400" b="1" dirty="0" smtClean="0">
                    <a:solidFill>
                      <a:schemeClr val="accent5">
                        <a:lumMod val="50000"/>
                      </a:schemeClr>
                    </a:solidFill>
                  </a:rPr>
                  <a:t>واحد. </a:t>
                </a:r>
                <a:endParaRPr lang="ar-BH" sz="2400" b="1" dirty="0">
                  <a:solidFill>
                    <a:schemeClr val="accent5">
                      <a:lumMod val="50000"/>
                    </a:schemeClr>
                  </a:solidFill>
                </a:endParaRPr>
              </a:p>
              <a:p>
                <a:pPr algn="r" rtl="1">
                  <a:lnSpc>
                    <a:spcPct val="150000"/>
                  </a:lnSpc>
                </a:pPr>
                <a:r>
                  <a:rPr lang="ar-BH" sz="2400" b="1" dirty="0"/>
                  <a:t>مجموع احتمالات قيم المتغير العشوائي جميعها هو     </a:t>
                </a:r>
                <a14:m>
                  <m:oMath xmlns:m="http://schemas.openxmlformats.org/officeDocument/2006/math">
                    <m:r>
                      <a:rPr lang="en-US" sz="2400" b="1" i="1" dirty="0" smtClean="0">
                        <a:latin typeface="Cambria Math" panose="02040503050406030204" pitchFamily="18" charset="0"/>
                      </a:rPr>
                      <m:t>𝟎</m:t>
                    </m:r>
                    <m:r>
                      <a:rPr lang="en-US" sz="2400" b="1" i="1" dirty="0" smtClean="0">
                        <a:latin typeface="Cambria Math" panose="02040503050406030204" pitchFamily="18" charset="0"/>
                      </a:rPr>
                      <m:t>.</m:t>
                    </m:r>
                    <m:r>
                      <a:rPr lang="en-US" sz="2400" b="1" i="1" dirty="0" smtClean="0">
                        <a:latin typeface="Cambria Math" panose="02040503050406030204" pitchFamily="18" charset="0"/>
                      </a:rPr>
                      <m:t>𝟏𝟑</m:t>
                    </m:r>
                    <m:r>
                      <a:rPr lang="en-US" sz="2400" b="1" i="1" dirty="0" smtClean="0">
                        <a:latin typeface="Cambria Math" panose="02040503050406030204" pitchFamily="18" charset="0"/>
                      </a:rPr>
                      <m:t>+</m:t>
                    </m:r>
                    <m:r>
                      <a:rPr lang="en-US" sz="2400" b="1" i="1" dirty="0" smtClean="0">
                        <a:latin typeface="Cambria Math" panose="02040503050406030204" pitchFamily="18" charset="0"/>
                      </a:rPr>
                      <m:t>𝟎</m:t>
                    </m:r>
                    <m:r>
                      <a:rPr lang="en-US" sz="2400" b="1" i="1" dirty="0" smtClean="0">
                        <a:latin typeface="Cambria Math" panose="02040503050406030204" pitchFamily="18" charset="0"/>
                      </a:rPr>
                      <m:t>.</m:t>
                    </m:r>
                    <m:r>
                      <a:rPr lang="en-US" sz="2400" b="1" i="1" dirty="0" smtClean="0">
                        <a:latin typeface="Cambria Math" panose="02040503050406030204" pitchFamily="18" charset="0"/>
                      </a:rPr>
                      <m:t>𝟒𝟎</m:t>
                    </m:r>
                    <m:r>
                      <a:rPr lang="en-US" sz="2400" b="1" i="1" dirty="0" smtClean="0">
                        <a:latin typeface="Cambria Math" panose="02040503050406030204" pitchFamily="18" charset="0"/>
                      </a:rPr>
                      <m:t>+</m:t>
                    </m:r>
                    <m:r>
                      <a:rPr lang="en-US" sz="2400" b="1" i="1" dirty="0" smtClean="0">
                        <a:latin typeface="Cambria Math" panose="02040503050406030204" pitchFamily="18" charset="0"/>
                      </a:rPr>
                      <m:t>𝟎</m:t>
                    </m:r>
                    <m:r>
                      <a:rPr lang="en-US" sz="2400" b="1" i="1" dirty="0" smtClean="0">
                        <a:latin typeface="Cambria Math" panose="02040503050406030204" pitchFamily="18" charset="0"/>
                      </a:rPr>
                      <m:t>.</m:t>
                    </m:r>
                    <m:r>
                      <a:rPr lang="en-US" sz="2400" b="1" i="1" dirty="0" smtClean="0">
                        <a:latin typeface="Cambria Math" panose="02040503050406030204" pitchFamily="18" charset="0"/>
                      </a:rPr>
                      <m:t>𝟑𝟑</m:t>
                    </m:r>
                    <m:r>
                      <a:rPr lang="en-US" sz="2400" b="1" i="1" dirty="0" smtClean="0">
                        <a:latin typeface="Cambria Math" panose="02040503050406030204" pitchFamily="18" charset="0"/>
                      </a:rPr>
                      <m:t>+</m:t>
                    </m:r>
                    <m:r>
                      <a:rPr lang="en-US" sz="2400" b="1" i="1" dirty="0" smtClean="0">
                        <a:latin typeface="Cambria Math" panose="02040503050406030204" pitchFamily="18" charset="0"/>
                      </a:rPr>
                      <m:t>𝟎</m:t>
                    </m:r>
                    <m:r>
                      <a:rPr lang="en-US" sz="2400" b="1" i="1" dirty="0" smtClean="0">
                        <a:latin typeface="Cambria Math" panose="02040503050406030204" pitchFamily="18" charset="0"/>
                      </a:rPr>
                      <m:t>.</m:t>
                    </m:r>
                    <m:r>
                      <a:rPr lang="en-US" sz="2400" b="1" i="1" dirty="0" smtClean="0">
                        <a:latin typeface="Cambria Math" panose="02040503050406030204" pitchFamily="18" charset="0"/>
                      </a:rPr>
                      <m:t>𝟏𝟒</m:t>
                    </m:r>
                    <m:r>
                      <a:rPr lang="en-US" sz="2400" b="1" i="1" dirty="0" smtClean="0">
                        <a:latin typeface="Cambria Math" panose="02040503050406030204" pitchFamily="18" charset="0"/>
                      </a:rPr>
                      <m:t>=</m:t>
                    </m:r>
                    <m:r>
                      <a:rPr lang="en-US" sz="2400" b="1" i="1" dirty="0" smtClean="0">
                        <a:latin typeface="Cambria Math" panose="02040503050406030204" pitchFamily="18" charset="0"/>
                      </a:rPr>
                      <m:t>𝟏</m:t>
                    </m:r>
                  </m:oMath>
                </a14:m>
                <a:endParaRPr lang="ar-BH" sz="2400" b="1" dirty="0"/>
              </a:p>
            </p:txBody>
          </p:sp>
        </mc:Choice>
        <mc:Fallback>
          <p:sp>
            <p:nvSpPr>
              <p:cNvPr id="6" name="TextBox 5">
                <a:extLst>
                  <a:ext uri="{FF2B5EF4-FFF2-40B4-BE49-F238E27FC236}">
                    <a16:creationId xmlns:a16="http://schemas.microsoft.com/office/drawing/2014/main" xmlns:a14="http://schemas.microsoft.com/office/drawing/2010/main" xmlns="" id="{7B5661AA-59D8-4F36-8ADB-4B3B0CAC8CFC}"/>
                  </a:ext>
                </a:extLst>
              </p:cNvPr>
              <p:cNvSpPr txBox="1">
                <a:spLocks noRot="1" noChangeAspect="1" noMove="1" noResize="1" noEditPoints="1" noAdjustHandles="1" noChangeArrowheads="1" noChangeShapeType="1" noTextEdit="1"/>
              </p:cNvSpPr>
              <p:nvPr/>
            </p:nvSpPr>
            <p:spPr>
              <a:xfrm>
                <a:off x="431737" y="3425657"/>
                <a:ext cx="11368712" cy="1328023"/>
              </a:xfrm>
              <a:prstGeom prst="flowChartAlternateProcess">
                <a:avLst/>
              </a:prstGeom>
              <a:blipFill rotWithShape="0">
                <a:blip r:embed="rId6"/>
                <a:stretch>
                  <a:fillRect r="-214" b="-2283"/>
                </a:stretch>
              </a:blipFill>
            </p:spPr>
            <p:txBody>
              <a:bodyPr/>
              <a:lstStyle/>
              <a:p>
                <a:r>
                  <a:rPr lang="ar-BH">
                    <a:noFill/>
                  </a:rPr>
                  <a:t> </a:t>
                </a:r>
              </a:p>
            </p:txBody>
          </p:sp>
        </mc:Fallback>
      </mc:AlternateContent>
    </p:spTree>
    <p:extLst>
      <p:ext uri="{BB962C8B-B14F-4D97-AF65-F5344CB8AC3E}">
        <p14:creationId xmlns:p14="http://schemas.microsoft.com/office/powerpoint/2010/main" val="181521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3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375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out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1"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B7F0121-E466-476B-8C5F-2F17AE723C23}"/>
              </a:ext>
            </a:extLst>
          </p:cNvPr>
          <p:cNvSpPr txBox="1"/>
          <p:nvPr/>
        </p:nvSpPr>
        <p:spPr>
          <a:xfrm>
            <a:off x="640520" y="902743"/>
            <a:ext cx="10807744" cy="1599307"/>
          </a:xfrm>
          <a:prstGeom prst="roundRect">
            <a:avLst>
              <a:gd name="adj" fmla="val 23964"/>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just" rtl="1">
              <a:defRPr sz="3600" b="1"/>
            </a:lvl1pPr>
          </a:lstStyle>
          <a:p>
            <a:r>
              <a:rPr lang="ar-BH" sz="2800" dirty="0">
                <a:solidFill>
                  <a:srgbClr val="FF0000"/>
                </a:solidFill>
                <a:highlight>
                  <a:srgbClr val="FFFF00"/>
                </a:highlight>
              </a:rPr>
              <a:t>القيمة المتوقعة (التوقع) </a:t>
            </a:r>
            <a:r>
              <a:rPr lang="ar-BH" sz="2800" dirty="0"/>
              <a:t>هي الوسط الموزون للقيم في التوزيع الاحتمالي، وينتج هذا الوسط من خلال اعتماد الاحتمال النظري كوزن للمتغير العشوائي.ويخبرك بما يمكن حدوثة على المدى البعيد، وذلك بعد محاولات كثيرة. </a:t>
            </a:r>
            <a:endParaRPr lang="en-US" sz="2800" dirty="0"/>
          </a:p>
        </p:txBody>
      </p:sp>
      <p:sp>
        <p:nvSpPr>
          <p:cNvPr id="4" name="Rounded Rectangle 4">
            <a:extLst>
              <a:ext uri="{FF2B5EF4-FFF2-40B4-BE49-F238E27FC236}">
                <a16:creationId xmlns:a16="http://schemas.microsoft.com/office/drawing/2014/main" xmlns="" id="{A09E19DC-CCFB-4DD4-A59B-1C80570AC1E7}"/>
              </a:ext>
            </a:extLst>
          </p:cNvPr>
          <p:cNvSpPr/>
          <p:nvPr/>
        </p:nvSpPr>
        <p:spPr>
          <a:xfrm>
            <a:off x="2995475" y="151787"/>
            <a:ext cx="6201051" cy="648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a:t>القيمة المتوقعة</a:t>
            </a:r>
            <a:endParaRPr lang="en-US" sz="4000" b="1" dirty="0"/>
          </a:p>
        </p:txBody>
      </p:sp>
      <p:sp>
        <p:nvSpPr>
          <p:cNvPr id="5" name="Flowchart: Alternate Process 4">
            <a:extLst>
              <a:ext uri="{FF2B5EF4-FFF2-40B4-BE49-F238E27FC236}">
                <a16:creationId xmlns:a16="http://schemas.microsoft.com/office/drawing/2014/main" xmlns="" id="{8E6D70E0-AEF7-4CA4-848B-F796C82878F8}"/>
              </a:ext>
            </a:extLst>
          </p:cNvPr>
          <p:cNvSpPr/>
          <p:nvPr/>
        </p:nvSpPr>
        <p:spPr>
          <a:xfrm>
            <a:off x="3374394" y="2835319"/>
            <a:ext cx="7006404" cy="68400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2800" dirty="0">
                <a:ln w="0"/>
                <a:solidFill>
                  <a:schemeClr val="tx1"/>
                </a:solidFill>
                <a:effectLst>
                  <a:outerShdw blurRad="38100" dist="19050" dir="2700000" algn="tl" rotWithShape="0">
                    <a:schemeClr val="dk1">
                      <a:alpha val="40000"/>
                    </a:schemeClr>
                  </a:outerShdw>
                </a:effectLst>
              </a:rPr>
              <a:t>أوجد القيمة المتوقعة عند رمي </a:t>
            </a:r>
            <a:r>
              <a:rPr lang="ar-BH" sz="2800" dirty="0" smtClean="0">
                <a:ln w="0"/>
                <a:solidFill>
                  <a:schemeClr val="tx1"/>
                </a:solidFill>
                <a:effectLst>
                  <a:outerShdw blurRad="38100" dist="19050" dir="2700000" algn="tl" rotWithShape="0">
                    <a:schemeClr val="dk1">
                      <a:alpha val="40000"/>
                    </a:schemeClr>
                  </a:outerShdw>
                </a:effectLst>
              </a:rPr>
              <a:t>حجر </a:t>
            </a:r>
            <a:r>
              <a:rPr lang="ar-BH" sz="2800" dirty="0">
                <a:ln w="0"/>
                <a:solidFill>
                  <a:schemeClr val="tx1"/>
                </a:solidFill>
                <a:effectLst>
                  <a:outerShdw blurRad="38100" dist="19050" dir="2700000" algn="tl" rotWithShape="0">
                    <a:schemeClr val="dk1">
                      <a:alpha val="40000"/>
                    </a:schemeClr>
                  </a:outerShdw>
                </a:effectLst>
              </a:rPr>
              <a:t>النرد مرة واحدة.</a:t>
            </a:r>
          </a:p>
        </p:txBody>
      </p:sp>
      <p:sp>
        <p:nvSpPr>
          <p:cNvPr id="6" name="TextBox 5">
            <a:extLst>
              <a:ext uri="{FF2B5EF4-FFF2-40B4-BE49-F238E27FC236}">
                <a16:creationId xmlns:a16="http://schemas.microsoft.com/office/drawing/2014/main" xmlns="" id="{D55CE2A6-4B6D-4CC9-9151-D7BCAC1418A5}"/>
              </a:ext>
            </a:extLst>
          </p:cNvPr>
          <p:cNvSpPr txBox="1"/>
          <p:nvPr/>
        </p:nvSpPr>
        <p:spPr>
          <a:xfrm>
            <a:off x="10747539" y="2826948"/>
            <a:ext cx="1292497" cy="822305"/>
          </a:xfrm>
          <a:prstGeom prst="round2DiagRect">
            <a:avLst>
              <a:gd name="adj1" fmla="val 50000"/>
              <a:gd name="adj2" fmla="val 0"/>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rgbClr val="FF0000"/>
                </a:solidFill>
              </a:rPr>
              <a:t>مثال</a:t>
            </a:r>
            <a:r>
              <a:rPr lang="en-US" sz="3200" b="1" dirty="0">
                <a:solidFill>
                  <a:srgbClr val="FF0000"/>
                </a:solidFill>
              </a:rPr>
              <a:t>1</a:t>
            </a:r>
          </a:p>
        </p:txBody>
      </p:sp>
      <p:sp>
        <p:nvSpPr>
          <p:cNvPr id="7" name="TextBox 6">
            <a:extLst>
              <a:ext uri="{FF2B5EF4-FFF2-40B4-BE49-F238E27FC236}">
                <a16:creationId xmlns:a16="http://schemas.microsoft.com/office/drawing/2014/main" xmlns="" id="{9C170ACB-09DC-4A84-8367-DCF81EED8417}"/>
              </a:ext>
            </a:extLst>
          </p:cNvPr>
          <p:cNvSpPr txBox="1"/>
          <p:nvPr/>
        </p:nvSpPr>
        <p:spPr>
          <a:xfrm>
            <a:off x="10682718" y="3915804"/>
            <a:ext cx="1531091" cy="523220"/>
          </a:xfrm>
          <a:prstGeom prst="flowChartOnlineStorage">
            <a:avLst/>
          </a:prstGeom>
          <a:solidFill>
            <a:srgbClr val="00FF00"/>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rtl="1">
              <a:defRPr sz="2800" b="1">
                <a:solidFill>
                  <a:srgbClr val="FF0000"/>
                </a:solidFill>
              </a:defRPr>
            </a:lvl1pPr>
          </a:lstStyle>
          <a:p>
            <a:r>
              <a:rPr lang="ar-BH" dirty="0"/>
              <a:t>الحل</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D3B76C6D-C64D-40B6-91C5-59B128BD74BE}"/>
                  </a:ext>
                </a:extLst>
              </p:cNvPr>
              <p:cNvSpPr txBox="1"/>
              <p:nvPr/>
            </p:nvSpPr>
            <p:spPr>
              <a:xfrm>
                <a:off x="265534" y="3974755"/>
                <a:ext cx="10187908" cy="510778"/>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r" rtl="1"/>
                <a:r>
                  <a:rPr lang="ar-BH" sz="2400" b="1" dirty="0"/>
                  <a:t>القيمة المتوقعة </a:t>
                </a:r>
                <a14:m>
                  <m:oMath xmlns:m="http://schemas.openxmlformats.org/officeDocument/2006/math">
                    <m:r>
                      <a:rPr lang="en-US" sz="2400" b="1" dirty="0">
                        <a:latin typeface="Cambria Math" panose="02040503050406030204" pitchFamily="18" charset="0"/>
                      </a:rPr>
                      <m:t> </m:t>
                    </m:r>
                    <m:r>
                      <a:rPr lang="en-US" sz="2400" b="1" i="1">
                        <a:latin typeface="Cambria Math" panose="02040503050406030204" pitchFamily="18" charset="0"/>
                      </a:rPr>
                      <m:t>𝑬</m:t>
                    </m:r>
                    <m:r>
                      <a:rPr lang="en-US" sz="2400" b="1" i="1">
                        <a:latin typeface="Cambria Math" panose="02040503050406030204" pitchFamily="18" charset="0"/>
                      </a:rPr>
                      <m:t>(</m:t>
                    </m:r>
                    <m:r>
                      <a:rPr lang="en-US" sz="2400" b="1" i="1">
                        <a:latin typeface="Cambria Math" panose="02040503050406030204" pitchFamily="18" charset="0"/>
                      </a:rPr>
                      <m:t>𝑿</m:t>
                    </m:r>
                    <m:r>
                      <a:rPr lang="en-US" sz="2400" b="1" i="1">
                        <a:latin typeface="Cambria Math" panose="02040503050406030204" pitchFamily="18" charset="0"/>
                      </a:rPr>
                      <m:t>)</m:t>
                    </m:r>
                  </m:oMath>
                </a14:m>
                <a:r>
                  <a:rPr lang="en-US" sz="2400" b="1" dirty="0"/>
                  <a:t> </a:t>
                </a:r>
                <a:r>
                  <a:rPr lang="ar-BH" sz="2400" b="1" dirty="0"/>
                  <a:t> هي مجموع حواصل ضرب قيم المتغير العشوائي </a:t>
                </a:r>
                <a:r>
                  <a:rPr lang="en-US" sz="2400" b="1" dirty="0"/>
                  <a:t>X</a:t>
                </a:r>
                <a:r>
                  <a:rPr lang="ar-BH" sz="2400" b="1" dirty="0"/>
                  <a:t> في احتمال كل منها </a:t>
                </a:r>
                <a14:m>
                  <m:oMath xmlns:m="http://schemas.openxmlformats.org/officeDocument/2006/math">
                    <m:r>
                      <a:rPr lang="en-US" sz="2400" b="1" i="1" dirty="0" smtClean="0">
                        <a:latin typeface="Cambria Math" panose="02040503050406030204" pitchFamily="18" charset="0"/>
                      </a:rPr>
                      <m:t>𝑷</m:t>
                    </m:r>
                    <m:r>
                      <a:rPr lang="en-US" sz="2400" b="1" i="1" dirty="0" smtClean="0">
                        <a:latin typeface="Cambria Math" panose="02040503050406030204" pitchFamily="18" charset="0"/>
                      </a:rPr>
                      <m:t>(</m:t>
                    </m:r>
                    <m:r>
                      <a:rPr lang="en-US" sz="2400" b="1" i="1" dirty="0" smtClean="0">
                        <a:latin typeface="Cambria Math" panose="02040503050406030204" pitchFamily="18" charset="0"/>
                      </a:rPr>
                      <m:t>𝑿</m:t>
                    </m:r>
                    <m:r>
                      <a:rPr lang="en-US" sz="2400" b="1" i="1" dirty="0" smtClean="0">
                        <a:latin typeface="Cambria Math" panose="02040503050406030204" pitchFamily="18" charset="0"/>
                      </a:rPr>
                      <m:t>)</m:t>
                    </m:r>
                  </m:oMath>
                </a14:m>
                <a:r>
                  <a:rPr lang="ar-BH" sz="2400" b="1" dirty="0"/>
                  <a:t> .</a:t>
                </a:r>
              </a:p>
            </p:txBody>
          </p:sp>
        </mc:Choice>
        <mc:Fallback xmlns="">
          <p:sp>
            <p:nvSpPr>
              <p:cNvPr id="9" name="TextBox 8">
                <a:extLst>
                  <a:ext uri="{FF2B5EF4-FFF2-40B4-BE49-F238E27FC236}">
                    <a16:creationId xmlns:a16="http://schemas.microsoft.com/office/drawing/2014/main" id="{D3B76C6D-C64D-40B6-91C5-59B128BD74BE}"/>
                  </a:ext>
                </a:extLst>
              </p:cNvPr>
              <p:cNvSpPr txBox="1">
                <a:spLocks noRot="1" noChangeAspect="1" noMove="1" noResize="1" noEditPoints="1" noAdjustHandles="1" noChangeArrowheads="1" noChangeShapeType="1" noTextEdit="1"/>
              </p:cNvSpPr>
              <p:nvPr/>
            </p:nvSpPr>
            <p:spPr>
              <a:xfrm>
                <a:off x="265534" y="3974755"/>
                <a:ext cx="10187908" cy="510778"/>
              </a:xfrm>
              <a:prstGeom prst="flowChartAlternateProcess">
                <a:avLst/>
              </a:prstGeom>
              <a:blipFill>
                <a:blip r:embed="rId2"/>
                <a:stretch>
                  <a:fillRect t="-1176" r="-598" b="-23529"/>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778DA422-A42B-46C5-B717-0D944BC5CF06}"/>
                  </a:ext>
                </a:extLst>
              </p:cNvPr>
              <p:cNvSpPr txBox="1"/>
              <p:nvPr/>
            </p:nvSpPr>
            <p:spPr>
              <a:xfrm>
                <a:off x="265534" y="4842754"/>
                <a:ext cx="10187908" cy="1020279"/>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rtl="1"/>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𝑬</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𝑿</m:t>
                          </m:r>
                        </m:e>
                      </m:d>
                      <m:r>
                        <a:rPr lang="en-US" sz="2400" b="1" i="1" smtClean="0">
                          <a:latin typeface="Cambria Math" panose="02040503050406030204" pitchFamily="18" charset="0"/>
                        </a:rPr>
                        <m:t>=</m:t>
                      </m:r>
                      <m:r>
                        <a:rPr lang="en-US" sz="2400" b="1" i="1" smtClean="0">
                          <a:latin typeface="Cambria Math" panose="02040503050406030204" pitchFamily="18" charset="0"/>
                        </a:rPr>
                        <m:t>𝟏</m:t>
                      </m:r>
                      <m:d>
                        <m:dPr>
                          <m:ctrlPr>
                            <a:rPr lang="en-US" sz="2400" b="1" i="1" smtClean="0">
                              <a:latin typeface="Cambria Math" panose="02040503050406030204" pitchFamily="18" charset="0"/>
                            </a:rPr>
                          </m:ctrlPr>
                        </m:dPr>
                        <m:e>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𝟔</m:t>
                              </m:r>
                            </m:den>
                          </m:f>
                        </m:e>
                      </m:d>
                      <m:r>
                        <a:rPr lang="en-US" sz="2400" b="1" i="1" smtClean="0">
                          <a:latin typeface="Cambria Math" panose="02040503050406030204" pitchFamily="18" charset="0"/>
                        </a:rPr>
                        <m:t>+</m:t>
                      </m:r>
                      <m:r>
                        <a:rPr lang="en-US" sz="2400" b="1" i="1" smtClean="0">
                          <a:latin typeface="Cambria Math" panose="02040503050406030204" pitchFamily="18" charset="0"/>
                        </a:rPr>
                        <m:t>𝟐</m:t>
                      </m:r>
                      <m:d>
                        <m:dPr>
                          <m:ctrlPr>
                            <a:rPr lang="en-US" sz="2400" b="1" i="1" smtClean="0">
                              <a:latin typeface="Cambria Math" panose="02040503050406030204" pitchFamily="18" charset="0"/>
                            </a:rPr>
                          </m:ctrlPr>
                        </m:dPr>
                        <m:e>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𝟔</m:t>
                              </m:r>
                            </m:den>
                          </m:f>
                        </m:e>
                      </m:d>
                      <m:r>
                        <a:rPr lang="en-US" sz="2400" b="1" i="1" smtClean="0">
                          <a:latin typeface="Cambria Math" panose="02040503050406030204" pitchFamily="18" charset="0"/>
                        </a:rPr>
                        <m:t>+</m:t>
                      </m:r>
                      <m:r>
                        <a:rPr lang="en-US" sz="2400" b="1" i="1" smtClean="0">
                          <a:latin typeface="Cambria Math" panose="02040503050406030204" pitchFamily="18" charset="0"/>
                        </a:rPr>
                        <m:t>𝟑</m:t>
                      </m:r>
                      <m:d>
                        <m:dPr>
                          <m:ctrlPr>
                            <a:rPr lang="en-US" sz="2400" b="1" i="1" smtClean="0">
                              <a:latin typeface="Cambria Math" panose="02040503050406030204" pitchFamily="18" charset="0"/>
                            </a:rPr>
                          </m:ctrlPr>
                        </m:dPr>
                        <m:e>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𝟔</m:t>
                              </m:r>
                            </m:den>
                          </m:f>
                        </m:e>
                      </m:d>
                      <m:r>
                        <a:rPr lang="en-US" sz="2400" b="1" i="1" smtClean="0">
                          <a:latin typeface="Cambria Math" panose="02040503050406030204" pitchFamily="18" charset="0"/>
                        </a:rPr>
                        <m:t>+</m:t>
                      </m:r>
                      <m:r>
                        <a:rPr lang="en-US" sz="2400" b="1" i="1" smtClean="0">
                          <a:latin typeface="Cambria Math" panose="02040503050406030204" pitchFamily="18" charset="0"/>
                        </a:rPr>
                        <m:t>𝟒</m:t>
                      </m:r>
                      <m:d>
                        <m:dPr>
                          <m:ctrlPr>
                            <a:rPr lang="en-US" sz="2400" b="1" i="1" smtClean="0">
                              <a:latin typeface="Cambria Math" panose="02040503050406030204" pitchFamily="18" charset="0"/>
                            </a:rPr>
                          </m:ctrlPr>
                        </m:dPr>
                        <m:e>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𝟔</m:t>
                              </m:r>
                            </m:den>
                          </m:f>
                        </m:e>
                      </m:d>
                      <m:r>
                        <a:rPr lang="en-US" sz="2400" b="1" i="1" smtClean="0">
                          <a:latin typeface="Cambria Math" panose="02040503050406030204" pitchFamily="18" charset="0"/>
                        </a:rPr>
                        <m:t>+</m:t>
                      </m:r>
                      <m:r>
                        <a:rPr lang="en-US" sz="2400" b="1" i="1" smtClean="0">
                          <a:latin typeface="Cambria Math" panose="02040503050406030204" pitchFamily="18" charset="0"/>
                        </a:rPr>
                        <m:t>𝟓</m:t>
                      </m:r>
                      <m:d>
                        <m:dPr>
                          <m:ctrlPr>
                            <a:rPr lang="en-US" sz="2400" b="1" i="1" smtClean="0">
                              <a:latin typeface="Cambria Math" panose="02040503050406030204" pitchFamily="18" charset="0"/>
                            </a:rPr>
                          </m:ctrlPr>
                        </m:dPr>
                        <m:e>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𝟔</m:t>
                              </m:r>
                            </m:den>
                          </m:f>
                        </m:e>
                      </m:d>
                      <m:r>
                        <a:rPr lang="en-US" sz="2400" b="1" i="1" smtClean="0">
                          <a:latin typeface="Cambria Math" panose="02040503050406030204" pitchFamily="18" charset="0"/>
                        </a:rPr>
                        <m:t>+</m:t>
                      </m:r>
                      <m:r>
                        <a:rPr lang="en-US" sz="2400" b="1" i="1" smtClean="0">
                          <a:latin typeface="Cambria Math" panose="02040503050406030204" pitchFamily="18" charset="0"/>
                        </a:rPr>
                        <m:t>𝟔</m:t>
                      </m:r>
                      <m:d>
                        <m:dPr>
                          <m:ctrlPr>
                            <a:rPr lang="en-US" sz="2400" b="1" i="1" smtClean="0">
                              <a:latin typeface="Cambria Math" panose="02040503050406030204" pitchFamily="18" charset="0"/>
                            </a:rPr>
                          </m:ctrlPr>
                        </m:dPr>
                        <m:e>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𝟔</m:t>
                              </m:r>
                            </m:den>
                          </m:f>
                        </m:e>
                      </m:d>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𝟐𝟏</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r>
                        <a:rPr lang="en-US" sz="2400" b="1" i="1" smtClean="0">
                          <a:latin typeface="Cambria Math" panose="02040503050406030204" pitchFamily="18" charset="0"/>
                        </a:rPr>
                        <m:t>𝟑</m:t>
                      </m:r>
                      <m:r>
                        <a:rPr lang="en-US" sz="2400" b="1" i="1" smtClean="0">
                          <a:latin typeface="Cambria Math" panose="02040503050406030204" pitchFamily="18" charset="0"/>
                        </a:rPr>
                        <m:t>.</m:t>
                      </m:r>
                      <m:r>
                        <a:rPr lang="en-US" sz="2400" b="1" i="1" smtClean="0">
                          <a:latin typeface="Cambria Math" panose="02040503050406030204" pitchFamily="18" charset="0"/>
                        </a:rPr>
                        <m:t>𝟓</m:t>
                      </m:r>
                    </m:oMath>
                  </m:oMathPara>
                </a14:m>
                <a:endParaRPr lang="ar-BH" sz="2400" b="1" dirty="0"/>
              </a:p>
            </p:txBody>
          </p:sp>
        </mc:Choice>
        <mc:Fallback xmlns="">
          <p:sp>
            <p:nvSpPr>
              <p:cNvPr id="10" name="TextBox 9">
                <a:extLst>
                  <a:ext uri="{FF2B5EF4-FFF2-40B4-BE49-F238E27FC236}">
                    <a16:creationId xmlns:a16="http://schemas.microsoft.com/office/drawing/2014/main" id="{778DA422-A42B-46C5-B717-0D944BC5CF06}"/>
                  </a:ext>
                </a:extLst>
              </p:cNvPr>
              <p:cNvSpPr txBox="1">
                <a:spLocks noRot="1" noChangeAspect="1" noMove="1" noResize="1" noEditPoints="1" noAdjustHandles="1" noChangeArrowheads="1" noChangeShapeType="1" noTextEdit="1"/>
              </p:cNvSpPr>
              <p:nvPr/>
            </p:nvSpPr>
            <p:spPr>
              <a:xfrm>
                <a:off x="265534" y="4842754"/>
                <a:ext cx="10187908" cy="1020279"/>
              </a:xfrm>
              <a:prstGeom prst="flowChartAlternateProcess">
                <a:avLst/>
              </a:prstGeom>
              <a:blipFill>
                <a:blip r:embed="rId3"/>
                <a:stretch>
                  <a:fillRect/>
                </a:stretch>
              </a:blipFill>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xmlns="" id="{C21F1F14-1928-4696-8382-665E28CBF9C6}"/>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102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Flowchart: Alternate Process 2">
                <a:extLst>
                  <a:ext uri="{FF2B5EF4-FFF2-40B4-BE49-F238E27FC236}">
                    <a16:creationId xmlns:a16="http://schemas.microsoft.com/office/drawing/2014/main" xmlns="" id="{BFC14CBB-3A6A-454D-82EA-6A0954EF3851}"/>
                  </a:ext>
                </a:extLst>
              </p:cNvPr>
              <p:cNvSpPr/>
              <p:nvPr/>
            </p:nvSpPr>
            <p:spPr>
              <a:xfrm>
                <a:off x="440334" y="679295"/>
                <a:ext cx="10013107" cy="70222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200" b="1" dirty="0">
                    <a:solidFill>
                      <a:schemeClr val="accent4">
                        <a:lumMod val="50000"/>
                      </a:schemeClr>
                    </a:solidFill>
                  </a:rPr>
                  <a:t>إذا أُلقي حجر نرد </a:t>
                </a:r>
                <a14:m>
                  <m:oMath xmlns:m="http://schemas.openxmlformats.org/officeDocument/2006/math">
                    <m:r>
                      <a:rPr lang="ar-BH" sz="3200" b="1" i="1" dirty="0" smtClean="0">
                        <a:solidFill>
                          <a:schemeClr val="accent4">
                            <a:lumMod val="50000"/>
                          </a:schemeClr>
                        </a:solidFill>
                        <a:latin typeface="Cambria Math" panose="02040503050406030204" pitchFamily="18" charset="0"/>
                      </a:rPr>
                      <m:t>𝟒</m:t>
                    </m:r>
                  </m:oMath>
                </a14:m>
                <a:r>
                  <a:rPr lang="ar-BH" sz="3200" b="1" dirty="0">
                    <a:solidFill>
                      <a:schemeClr val="accent4">
                        <a:lumMod val="50000"/>
                      </a:schemeClr>
                    </a:solidFill>
                  </a:rPr>
                  <a:t> مرات متتالية، فأوجد توقع عدد مرات الحصول على العدد </a:t>
                </a:r>
                <a14:m>
                  <m:oMath xmlns:m="http://schemas.openxmlformats.org/officeDocument/2006/math">
                    <m:r>
                      <a:rPr lang="ar-BH" sz="3200" b="1" i="0" dirty="0" smtClean="0">
                        <a:solidFill>
                          <a:schemeClr val="accent4">
                            <a:lumMod val="50000"/>
                          </a:schemeClr>
                        </a:solidFill>
                        <a:latin typeface="Cambria Math" panose="02040503050406030204" pitchFamily="18" charset="0"/>
                      </a:rPr>
                      <m:t>.</m:t>
                    </m:r>
                    <m:r>
                      <a:rPr lang="ar-BH" sz="3200" b="1" i="1" dirty="0" smtClean="0">
                        <a:solidFill>
                          <a:schemeClr val="accent4">
                            <a:lumMod val="50000"/>
                          </a:schemeClr>
                        </a:solidFill>
                        <a:latin typeface="Cambria Math" panose="02040503050406030204" pitchFamily="18" charset="0"/>
                      </a:rPr>
                      <m:t>𝟓</m:t>
                    </m:r>
                  </m:oMath>
                </a14:m>
                <a:endParaRPr lang="ar-BH" sz="3200" b="1" dirty="0">
                  <a:solidFill>
                    <a:schemeClr val="accent4">
                      <a:lumMod val="50000"/>
                    </a:schemeClr>
                  </a:solidFill>
                </a:endParaRPr>
              </a:p>
            </p:txBody>
          </p:sp>
        </mc:Choice>
        <mc:Fallback xmlns="">
          <p:sp>
            <p:nvSpPr>
              <p:cNvPr id="3" name="Flowchart: Alternate Process 2">
                <a:extLst>
                  <a:ext uri="{FF2B5EF4-FFF2-40B4-BE49-F238E27FC236}">
                    <a16:creationId xmlns:a16="http://schemas.microsoft.com/office/drawing/2014/main" id="{BFC14CBB-3A6A-454D-82EA-6A0954EF3851}"/>
                  </a:ext>
                </a:extLst>
              </p:cNvPr>
              <p:cNvSpPr>
                <a:spLocks noRot="1" noChangeAspect="1" noMove="1" noResize="1" noEditPoints="1" noAdjustHandles="1" noChangeArrowheads="1" noChangeShapeType="1" noTextEdit="1"/>
              </p:cNvSpPr>
              <p:nvPr/>
            </p:nvSpPr>
            <p:spPr>
              <a:xfrm>
                <a:off x="440334" y="679295"/>
                <a:ext cx="10013107" cy="702220"/>
              </a:xfrm>
              <a:prstGeom prst="flowChartAlternateProcess">
                <a:avLst/>
              </a:prstGeom>
              <a:blipFill>
                <a:blip r:embed="rId2"/>
                <a:stretch>
                  <a:fillRect r="-1094" b="-220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xmlns="" id="{CA1BD225-F0DE-41F5-A3F6-D489AF1E6EB7}"/>
              </a:ext>
            </a:extLst>
          </p:cNvPr>
          <p:cNvSpPr txBox="1"/>
          <p:nvPr/>
        </p:nvSpPr>
        <p:spPr>
          <a:xfrm>
            <a:off x="10542895" y="567587"/>
            <a:ext cx="1377845" cy="822305"/>
          </a:xfrm>
          <a:prstGeom prst="round2DiagRect">
            <a:avLst>
              <a:gd name="adj1" fmla="val 50000"/>
              <a:gd name="adj2" fmla="val 0"/>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rgbClr val="FF0000"/>
                </a:solidFill>
              </a:rPr>
              <a:t>مثال</a:t>
            </a:r>
            <a:r>
              <a:rPr lang="en-US" sz="3200" b="1" dirty="0">
                <a:solidFill>
                  <a:srgbClr val="FF0000"/>
                </a:solidFill>
              </a:rPr>
              <a:t>2</a:t>
            </a:r>
          </a:p>
        </p:txBody>
      </p:sp>
      <p:sp>
        <p:nvSpPr>
          <p:cNvPr id="5" name="TextBox 4">
            <a:extLst>
              <a:ext uri="{FF2B5EF4-FFF2-40B4-BE49-F238E27FC236}">
                <a16:creationId xmlns:a16="http://schemas.microsoft.com/office/drawing/2014/main" xmlns="" id="{125BAF98-63E1-4E8A-A35C-9CA50F92F1FE}"/>
              </a:ext>
            </a:extLst>
          </p:cNvPr>
          <p:cNvSpPr txBox="1"/>
          <p:nvPr/>
        </p:nvSpPr>
        <p:spPr>
          <a:xfrm>
            <a:off x="10542895" y="1745705"/>
            <a:ext cx="1377845" cy="523220"/>
          </a:xfrm>
          <a:prstGeom prst="flowChartOnlineStorage">
            <a:avLst/>
          </a:prstGeom>
          <a:solidFill>
            <a:srgbClr val="00FF00"/>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rtl="1">
              <a:defRPr sz="2800" b="1">
                <a:solidFill>
                  <a:srgbClr val="FF0000"/>
                </a:solidFill>
              </a:defRPr>
            </a:lvl1pPr>
          </a:lstStyle>
          <a:p>
            <a:r>
              <a:rPr lang="ar-BH" dirty="0"/>
              <a:t>الحل</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0B5CF89D-A817-4BCE-8749-025C4FA5785D}"/>
                  </a:ext>
                </a:extLst>
              </p:cNvPr>
              <p:cNvSpPr txBox="1"/>
              <p:nvPr/>
            </p:nvSpPr>
            <p:spPr>
              <a:xfrm>
                <a:off x="440334" y="1651525"/>
                <a:ext cx="10013107" cy="646986"/>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3200" dirty="0"/>
                  <a:t>افرض أن </a:t>
                </a:r>
                <a14:m>
                  <m:oMath xmlns:m="http://schemas.openxmlformats.org/officeDocument/2006/math">
                    <m:r>
                      <a:rPr lang="en-US" sz="3200" i="1" dirty="0" smtClean="0">
                        <a:latin typeface="Cambria Math" panose="02040503050406030204" pitchFamily="18" charset="0"/>
                      </a:rPr>
                      <m:t>𝐴</m:t>
                    </m:r>
                  </m:oMath>
                </a14:m>
                <a:r>
                  <a:rPr lang="en-US" sz="3200" dirty="0"/>
                  <a:t> </a:t>
                </a:r>
                <a:r>
                  <a:rPr lang="ar-BH" sz="3200" dirty="0"/>
                  <a:t> هو حدث الحصول على العدد </a:t>
                </a:r>
                <a14:m>
                  <m:oMath xmlns:m="http://schemas.openxmlformats.org/officeDocument/2006/math">
                    <m:r>
                      <a:rPr lang="ar-BH" sz="3200" b="0" i="0" dirty="0" smtClean="0">
                        <a:latin typeface="Cambria Math" panose="02040503050406030204" pitchFamily="18" charset="0"/>
                      </a:rPr>
                      <m:t>.</m:t>
                    </m:r>
                    <m:r>
                      <a:rPr lang="ar-BH" sz="3200" i="1" dirty="0" smtClean="0">
                        <a:latin typeface="Cambria Math" panose="02040503050406030204" pitchFamily="18" charset="0"/>
                      </a:rPr>
                      <m:t>5</m:t>
                    </m:r>
                  </m:oMath>
                </a14:m>
                <a:endParaRPr lang="ar-BH" sz="3200" dirty="0"/>
              </a:p>
            </p:txBody>
          </p:sp>
        </mc:Choice>
        <mc:Fallback xmlns="">
          <p:sp>
            <p:nvSpPr>
              <p:cNvPr id="6" name="TextBox 5">
                <a:extLst>
                  <a:ext uri="{FF2B5EF4-FFF2-40B4-BE49-F238E27FC236}">
                    <a16:creationId xmlns:a16="http://schemas.microsoft.com/office/drawing/2014/main" id="{0B5CF89D-A817-4BCE-8749-025C4FA5785D}"/>
                  </a:ext>
                </a:extLst>
              </p:cNvPr>
              <p:cNvSpPr txBox="1">
                <a:spLocks noRot="1" noChangeAspect="1" noMove="1" noResize="1" noEditPoints="1" noAdjustHandles="1" noChangeArrowheads="1" noChangeShapeType="1" noTextEdit="1"/>
              </p:cNvSpPr>
              <p:nvPr/>
            </p:nvSpPr>
            <p:spPr>
              <a:xfrm>
                <a:off x="440334" y="1651525"/>
                <a:ext cx="10013107" cy="646986"/>
              </a:xfrm>
              <a:prstGeom prst="flowChartAlternateProcess">
                <a:avLst/>
              </a:prstGeom>
              <a:blipFill>
                <a:blip r:embed="rId3"/>
                <a:stretch>
                  <a:fillRect t="-3738" r="-1156" b="-28037"/>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425C066-B6EE-47E6-B1CD-2017CAD6C0B2}"/>
                  </a:ext>
                </a:extLst>
              </p:cNvPr>
              <p:cNvSpPr txBox="1"/>
              <p:nvPr/>
            </p:nvSpPr>
            <p:spPr>
              <a:xfrm>
                <a:off x="440335" y="3639971"/>
                <a:ext cx="10048759" cy="876056"/>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3200" dirty="0"/>
                  <a:t>بالتعويض            </a:t>
                </a:r>
                <a14:m>
                  <m:oMath xmlns:m="http://schemas.openxmlformats.org/officeDocument/2006/math">
                    <m:r>
                      <a:rPr lang="ar-BH" sz="3200" b="0" i="1" smtClean="0">
                        <a:latin typeface="Cambria Math" panose="02040503050406030204" pitchFamily="18" charset="0"/>
                      </a:rPr>
                      <m:t>=</m:t>
                    </m:r>
                    <m:f>
                      <m:fPr>
                        <m:ctrlPr>
                          <a:rPr lang="ar-BH" sz="3200" b="0" i="1" smtClean="0">
                            <a:latin typeface="Cambria Math" panose="02040503050406030204" pitchFamily="18" charset="0"/>
                          </a:rPr>
                        </m:ctrlPr>
                      </m:fPr>
                      <m:num>
                        <m:r>
                          <a:rPr lang="ar-BH" sz="3200" b="0" i="1" smtClean="0">
                            <a:latin typeface="Cambria Math" panose="02040503050406030204" pitchFamily="18" charset="0"/>
                          </a:rPr>
                          <m:t>1</m:t>
                        </m:r>
                      </m:num>
                      <m:den>
                        <m:r>
                          <a:rPr lang="ar-BH" sz="3200" b="0" i="1" smtClean="0">
                            <a:latin typeface="Cambria Math" panose="02040503050406030204" pitchFamily="18" charset="0"/>
                          </a:rPr>
                          <m:t>6</m:t>
                        </m:r>
                      </m:den>
                    </m:f>
                    <m:r>
                      <a:rPr lang="ar-BH" sz="3200" b="0" i="1" smtClean="0">
                        <a:latin typeface="Cambria Math" panose="02040503050406030204" pitchFamily="18" charset="0"/>
                        <a:ea typeface="Cambria Math" panose="02040503050406030204" pitchFamily="18" charset="0"/>
                      </a:rPr>
                      <m:t>×</m:t>
                    </m:r>
                    <m:r>
                      <a:rPr lang="ar-BH" sz="3200" b="0" i="1" smtClean="0">
                        <a:latin typeface="Cambria Math" panose="02040503050406030204" pitchFamily="18" charset="0"/>
                        <a:ea typeface="Cambria Math" panose="02040503050406030204" pitchFamily="18" charset="0"/>
                      </a:rPr>
                      <m:t>4</m:t>
                    </m:r>
                    <m:r>
                      <a:rPr lang="ar-BH" sz="3200" b="0" i="1" smtClean="0">
                        <a:latin typeface="Cambria Math" panose="02040503050406030204" pitchFamily="18" charset="0"/>
                        <a:ea typeface="Cambria Math" panose="02040503050406030204" pitchFamily="18" charset="0"/>
                      </a:rPr>
                      <m:t>=</m:t>
                    </m:r>
                    <m:f>
                      <m:fPr>
                        <m:ctrlPr>
                          <a:rPr lang="ar-BH" sz="3200" b="0" i="1" smtClean="0">
                            <a:latin typeface="Cambria Math" panose="02040503050406030204" pitchFamily="18" charset="0"/>
                            <a:ea typeface="Cambria Math" panose="02040503050406030204" pitchFamily="18" charset="0"/>
                          </a:rPr>
                        </m:ctrlPr>
                      </m:fPr>
                      <m:num>
                        <m:r>
                          <a:rPr lang="ar-BH" sz="3200" b="0" i="1" smtClean="0">
                            <a:latin typeface="Cambria Math" panose="02040503050406030204" pitchFamily="18" charset="0"/>
                            <a:ea typeface="Cambria Math" panose="02040503050406030204" pitchFamily="18" charset="0"/>
                          </a:rPr>
                          <m:t>2</m:t>
                        </m:r>
                      </m:num>
                      <m:den>
                        <m:r>
                          <a:rPr lang="ar-BH" sz="3200" b="0" i="1" smtClean="0">
                            <a:latin typeface="Cambria Math" panose="02040503050406030204" pitchFamily="18" charset="0"/>
                            <a:ea typeface="Cambria Math" panose="02040503050406030204" pitchFamily="18" charset="0"/>
                          </a:rPr>
                          <m:t>3</m:t>
                        </m:r>
                      </m:den>
                    </m:f>
                  </m:oMath>
                </a14:m>
                <a:endParaRPr lang="ar-BH" sz="3200" dirty="0"/>
              </a:p>
            </p:txBody>
          </p:sp>
        </mc:Choice>
        <mc:Fallback xmlns="">
          <p:sp>
            <p:nvSpPr>
              <p:cNvPr id="7" name="TextBox 6">
                <a:extLst>
                  <a:ext uri="{FF2B5EF4-FFF2-40B4-BE49-F238E27FC236}">
                    <a16:creationId xmlns:a16="http://schemas.microsoft.com/office/drawing/2014/main" id="{A425C066-B6EE-47E6-B1CD-2017CAD6C0B2}"/>
                  </a:ext>
                </a:extLst>
              </p:cNvPr>
              <p:cNvSpPr txBox="1">
                <a:spLocks noRot="1" noChangeAspect="1" noMove="1" noResize="1" noEditPoints="1" noAdjustHandles="1" noChangeArrowheads="1" noChangeShapeType="1" noTextEdit="1"/>
              </p:cNvSpPr>
              <p:nvPr/>
            </p:nvSpPr>
            <p:spPr>
              <a:xfrm>
                <a:off x="440335" y="3639971"/>
                <a:ext cx="10048759" cy="876056"/>
              </a:xfrm>
              <a:prstGeom prst="flowChartAlternateProcess">
                <a:avLst/>
              </a:prstGeom>
              <a:blipFill>
                <a:blip r:embed="rId4"/>
                <a:stretch>
                  <a:fillRect r="-1030" b="-13103"/>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34ADADF8-B95F-4CC0-AA72-DBEE05F76E13}"/>
                  </a:ext>
                </a:extLst>
              </p:cNvPr>
              <p:cNvSpPr txBox="1"/>
              <p:nvPr/>
            </p:nvSpPr>
            <p:spPr>
              <a:xfrm>
                <a:off x="404682" y="2694286"/>
                <a:ext cx="10048759" cy="646986"/>
              </a:xfrm>
              <a:prstGeom prst="flowChartAlternateProcess">
                <a:avLst/>
              </a:prstGeom>
              <a:solidFill>
                <a:schemeClr val="accent4">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3200" dirty="0"/>
                  <a:t>قانون العدد المتوقع    </a:t>
                </a:r>
                <a14:m>
                  <m:oMath xmlns:m="http://schemas.openxmlformats.org/officeDocument/2006/math">
                    <m:r>
                      <a:rPr lang="en-US" sz="3200" b="0" i="1" smtClean="0">
                        <a:latin typeface="Cambria Math" panose="02040503050406030204" pitchFamily="18" charset="0"/>
                      </a:rPr>
                      <m:t>𝐸</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𝐴</m:t>
                        </m:r>
                      </m:e>
                    </m:d>
                    <m:r>
                      <a:rPr lang="en-US" sz="3200" b="0" i="1" smtClean="0">
                        <a:latin typeface="Cambria Math" panose="02040503050406030204" pitchFamily="18" charset="0"/>
                      </a:rPr>
                      <m:t>=</m:t>
                    </m:r>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𝑆</m:t>
                        </m:r>
                      </m:e>
                    </m:d>
                    <m:r>
                      <a:rPr lang="en-US" sz="3200" b="0" i="1" smtClean="0">
                        <a:latin typeface="Cambria Math" panose="02040503050406030204" pitchFamily="18" charset="0"/>
                      </a:rPr>
                      <m:t>.</m:t>
                    </m:r>
                    <m:r>
                      <a:rPr lang="en-US" sz="3200" b="0" i="1" smtClean="0">
                        <a:latin typeface="Cambria Math" panose="02040503050406030204" pitchFamily="18" charset="0"/>
                      </a:rPr>
                      <m:t>𝑛</m:t>
                    </m:r>
                  </m:oMath>
                </a14:m>
                <a:endParaRPr lang="ar-BH" sz="3200" dirty="0"/>
              </a:p>
            </p:txBody>
          </p:sp>
        </mc:Choice>
        <mc:Fallback xmlns="">
          <p:sp>
            <p:nvSpPr>
              <p:cNvPr id="8" name="TextBox 7">
                <a:extLst>
                  <a:ext uri="{FF2B5EF4-FFF2-40B4-BE49-F238E27FC236}">
                    <a16:creationId xmlns:a16="http://schemas.microsoft.com/office/drawing/2014/main" id="{34ADADF8-B95F-4CC0-AA72-DBEE05F76E13}"/>
                  </a:ext>
                </a:extLst>
              </p:cNvPr>
              <p:cNvSpPr txBox="1">
                <a:spLocks noRot="1" noChangeAspect="1" noMove="1" noResize="1" noEditPoints="1" noAdjustHandles="1" noChangeArrowheads="1" noChangeShapeType="1" noTextEdit="1"/>
              </p:cNvSpPr>
              <p:nvPr/>
            </p:nvSpPr>
            <p:spPr>
              <a:xfrm>
                <a:off x="404682" y="2694286"/>
                <a:ext cx="10048759" cy="646986"/>
              </a:xfrm>
              <a:prstGeom prst="flowChartAlternateProcess">
                <a:avLst/>
              </a:prstGeom>
              <a:blipFill>
                <a:blip r:embed="rId5"/>
                <a:stretch>
                  <a:fillRect t="-3738" r="-1152" b="-28037"/>
                </a:stretch>
              </a:blipFill>
              <a:effectLst/>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E16DBAFD-F29F-4FE1-8C5A-2AAD1CEE433F}"/>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5732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7757102C-B640-476B-9779-96C185DF4478}"/>
                  </a:ext>
                </a:extLst>
              </p:cNvPr>
              <p:cNvSpPr txBox="1"/>
              <p:nvPr/>
            </p:nvSpPr>
            <p:spPr>
              <a:xfrm>
                <a:off x="618978" y="1825485"/>
                <a:ext cx="11029071" cy="2843332"/>
              </a:xfrm>
              <a:prstGeom prst="flowChartAlternateProcess">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r" rtl="1">
                  <a:lnSpc>
                    <a:spcPct val="200000"/>
                  </a:lnSpc>
                </a:pPr>
                <a:r>
                  <a:rPr lang="ar-BH" sz="2800" b="1" dirty="0">
                    <a:solidFill>
                      <a:schemeClr val="tx1"/>
                    </a:solidFill>
                  </a:rPr>
                  <a:t>عند رمي حجري نرد متمايزين مرة واحدة، وتسجيل مجموع العددين الظاهرين على الوجهين العلويين.</a:t>
                </a:r>
              </a:p>
              <a:p>
                <a:pPr marL="514350" indent="-514350" algn="r" rtl="1">
                  <a:lnSpc>
                    <a:spcPct val="200000"/>
                  </a:lnSpc>
                  <a:buFont typeface="+mj-lt"/>
                  <a:buAutoNum type="alphaLcParenR"/>
                </a:pPr>
                <a:r>
                  <a:rPr lang="ar-BH" sz="2800" b="1" dirty="0">
                    <a:solidFill>
                      <a:schemeClr val="tx1"/>
                    </a:solidFill>
                  </a:rPr>
                  <a:t>أوجد القيمة المتوقعة.</a:t>
                </a:r>
              </a:p>
              <a:p>
                <a:pPr marL="514350" indent="-514350" algn="r" rtl="1">
                  <a:lnSpc>
                    <a:spcPct val="200000"/>
                  </a:lnSpc>
                  <a:buFont typeface="+mj-lt"/>
                  <a:buAutoNum type="alphaLcParenR"/>
                </a:pPr>
                <a:r>
                  <a:rPr lang="ar-BH" sz="2800" b="1" dirty="0">
                    <a:solidFill>
                      <a:schemeClr val="tx1"/>
                    </a:solidFill>
                  </a:rPr>
                  <a:t>أوجد العدد المتوقع للحصول على المجموع </a:t>
                </a:r>
                <a14:m>
                  <m:oMath xmlns:m="http://schemas.openxmlformats.org/officeDocument/2006/math">
                    <m:r>
                      <a:rPr lang="ar-BH" sz="2800" b="1" i="1" dirty="0">
                        <a:solidFill>
                          <a:schemeClr val="tx1"/>
                        </a:solidFill>
                        <a:latin typeface="Cambria Math" panose="02040503050406030204" pitchFamily="18" charset="0"/>
                      </a:rPr>
                      <m:t>𝟕</m:t>
                    </m:r>
                  </m:oMath>
                </a14:m>
                <a:r>
                  <a:rPr lang="ar-BH" sz="2800" b="1" dirty="0">
                    <a:solidFill>
                      <a:schemeClr val="tx1"/>
                    </a:solidFill>
                  </a:rPr>
                  <a:t> في </a:t>
                </a:r>
                <a14:m>
                  <m:oMath xmlns:m="http://schemas.openxmlformats.org/officeDocument/2006/math">
                    <m:r>
                      <a:rPr lang="en-US" sz="2800" b="1" i="1" dirty="0" smtClean="0">
                        <a:solidFill>
                          <a:schemeClr val="tx1"/>
                        </a:solidFill>
                        <a:latin typeface="Cambria Math" panose="02040503050406030204" pitchFamily="18" charset="0"/>
                      </a:rPr>
                      <m:t>𝟏𝟎𝟎</m:t>
                    </m:r>
                  </m:oMath>
                </a14:m>
                <a:r>
                  <a:rPr lang="ar-BH" sz="2800" b="1" dirty="0">
                    <a:solidFill>
                      <a:schemeClr val="tx1"/>
                    </a:solidFill>
                  </a:rPr>
                  <a:t> رمية.</a:t>
                </a:r>
                <a:endParaRPr lang="en-US" sz="2800" b="1" dirty="0">
                  <a:solidFill>
                    <a:schemeClr val="tx1"/>
                  </a:solidFill>
                </a:endParaRPr>
              </a:p>
            </p:txBody>
          </p:sp>
        </mc:Choice>
        <mc:Fallback xmlns="">
          <p:sp>
            <p:nvSpPr>
              <p:cNvPr id="4" name="TextBox 3">
                <a:extLst>
                  <a:ext uri="{FF2B5EF4-FFF2-40B4-BE49-F238E27FC236}">
                    <a16:creationId xmlns:a16="http://schemas.microsoft.com/office/drawing/2014/main" id="{7757102C-B640-476B-9779-96C185DF4478}"/>
                  </a:ext>
                </a:extLst>
              </p:cNvPr>
              <p:cNvSpPr txBox="1">
                <a:spLocks noRot="1" noChangeAspect="1" noMove="1" noResize="1" noEditPoints="1" noAdjustHandles="1" noChangeArrowheads="1" noChangeShapeType="1" noTextEdit="1"/>
              </p:cNvSpPr>
              <p:nvPr/>
            </p:nvSpPr>
            <p:spPr>
              <a:xfrm>
                <a:off x="618978" y="1825485"/>
                <a:ext cx="11029071" cy="2843332"/>
              </a:xfrm>
              <a:prstGeom prst="flowChartAlternateProcess">
                <a:avLst/>
              </a:prstGeom>
              <a:blipFill>
                <a:blip r:embed="rId2"/>
                <a:stretch>
                  <a:fillRect r="-110" b="-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7B5661AA-59D8-4F36-8ADB-4B3B0CAC8CFC}"/>
                  </a:ext>
                </a:extLst>
              </p:cNvPr>
              <p:cNvSpPr txBox="1"/>
              <p:nvPr/>
            </p:nvSpPr>
            <p:spPr>
              <a:xfrm>
                <a:off x="1425538" y="3029988"/>
                <a:ext cx="1383920" cy="578882"/>
              </a:xfrm>
              <a:prstGeom prst="flowChartAlternateProcess">
                <a:avLst/>
              </a:prstGeom>
              <a:solidFill>
                <a:schemeClr val="accent1">
                  <a:lumMod val="20000"/>
                  <a:lumOff val="8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ar-BH" sz="2800" b="1" i="1" dirty="0" smtClean="0">
                          <a:solidFill>
                            <a:schemeClr val="tx1"/>
                          </a:solidFill>
                          <a:effectLst>
                            <a:outerShdw blurRad="38100" dist="38100" dir="2700000" algn="tl">
                              <a:srgbClr val="000000">
                                <a:alpha val="43137"/>
                              </a:srgbClr>
                            </a:outerShdw>
                          </a:effectLst>
                          <a:latin typeface="Cambria Math" panose="02040503050406030204" pitchFamily="18" charset="0"/>
                        </a:rPr>
                        <m:t>𝟕</m:t>
                      </m:r>
                    </m:oMath>
                  </m:oMathPara>
                </a14:m>
                <a:endParaRPr lang="ar-BH" sz="2800" b="1" dirty="0">
                  <a:solidFill>
                    <a:schemeClr val="tx1"/>
                  </a:solidFill>
                  <a:effectLst>
                    <a:outerShdw blurRad="38100" dist="38100" dir="2700000" algn="tl">
                      <a:srgbClr val="000000">
                        <a:alpha val="43137"/>
                      </a:srgbClr>
                    </a:outerShdw>
                  </a:effectLst>
                </a:endParaRPr>
              </a:p>
            </p:txBody>
          </p:sp>
        </mc:Choice>
        <mc:Fallback xmlns="">
          <p:sp>
            <p:nvSpPr>
              <p:cNvPr id="6" name="TextBox 5">
                <a:extLst>
                  <a:ext uri="{FF2B5EF4-FFF2-40B4-BE49-F238E27FC236}">
                    <a16:creationId xmlns:a16="http://schemas.microsoft.com/office/drawing/2014/main" id="{7B5661AA-59D8-4F36-8ADB-4B3B0CAC8CFC}"/>
                  </a:ext>
                </a:extLst>
              </p:cNvPr>
              <p:cNvSpPr txBox="1">
                <a:spLocks noRot="1" noChangeAspect="1" noMove="1" noResize="1" noEditPoints="1" noAdjustHandles="1" noChangeArrowheads="1" noChangeShapeType="1" noTextEdit="1"/>
              </p:cNvSpPr>
              <p:nvPr/>
            </p:nvSpPr>
            <p:spPr>
              <a:xfrm>
                <a:off x="1425538" y="3029988"/>
                <a:ext cx="1383920" cy="578882"/>
              </a:xfrm>
              <a:prstGeom prst="flowChartAlternateProcess">
                <a:avLst/>
              </a:prstGeom>
              <a:blipFill>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A5850F48-A42F-4E5F-96AA-EA8609D8C53D}"/>
                  </a:ext>
                </a:extLst>
              </p:cNvPr>
              <p:cNvSpPr txBox="1"/>
              <p:nvPr/>
            </p:nvSpPr>
            <p:spPr>
              <a:xfrm>
                <a:off x="1425538" y="3895860"/>
                <a:ext cx="1383920" cy="578882"/>
              </a:xfrm>
              <a:prstGeom prst="flowChartAlternateProcess">
                <a:avLst/>
              </a:prstGeom>
              <a:solidFill>
                <a:schemeClr val="accent1">
                  <a:lumMod val="20000"/>
                  <a:lumOff val="8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ar-BH" sz="2800" i="1" dirty="0" smtClean="0">
                          <a:solidFill>
                            <a:schemeClr val="tx1"/>
                          </a:solidFill>
                          <a:effectLst>
                            <a:outerShdw blurRad="38100" dist="38100" dir="2700000" algn="tl">
                              <a:srgbClr val="000000">
                                <a:alpha val="43137"/>
                              </a:srgbClr>
                            </a:outerShdw>
                          </a:effectLst>
                          <a:latin typeface="Cambria Math" panose="02040503050406030204" pitchFamily="18" charset="0"/>
                        </a:rPr>
                        <m:t>17</m:t>
                      </m:r>
                    </m:oMath>
                  </m:oMathPara>
                </a14:m>
                <a:endParaRPr lang="ar-EG" sz="2800" dirty="0">
                  <a:solidFill>
                    <a:schemeClr val="tx1"/>
                  </a:solidFill>
                  <a:effectLst>
                    <a:outerShdw blurRad="38100" dist="38100" dir="2700000" algn="tl">
                      <a:srgbClr val="000000">
                        <a:alpha val="43137"/>
                      </a:srgbClr>
                    </a:outerShdw>
                  </a:effectLst>
                </a:endParaRPr>
              </a:p>
            </p:txBody>
          </p:sp>
        </mc:Choice>
        <mc:Fallback xmlns="">
          <p:sp>
            <p:nvSpPr>
              <p:cNvPr id="11" name="TextBox 10">
                <a:extLst>
                  <a:ext uri="{FF2B5EF4-FFF2-40B4-BE49-F238E27FC236}">
                    <a16:creationId xmlns:a16="http://schemas.microsoft.com/office/drawing/2014/main" id="{A5850F48-A42F-4E5F-96AA-EA8609D8C53D}"/>
                  </a:ext>
                </a:extLst>
              </p:cNvPr>
              <p:cNvSpPr txBox="1">
                <a:spLocks noRot="1" noChangeAspect="1" noMove="1" noResize="1" noEditPoints="1" noAdjustHandles="1" noChangeArrowheads="1" noChangeShapeType="1" noTextEdit="1"/>
              </p:cNvSpPr>
              <p:nvPr/>
            </p:nvSpPr>
            <p:spPr>
              <a:xfrm>
                <a:off x="1425538" y="3895860"/>
                <a:ext cx="1383920" cy="578882"/>
              </a:xfrm>
              <a:prstGeom prst="flowChartAlternateProcess">
                <a:avLst/>
              </a:prstGeom>
              <a:blipFill>
                <a:blip r:embed="rId4"/>
                <a:stretch>
                  <a:fillRect/>
                </a:stretch>
              </a:blipFill>
              <a:ln>
                <a:solidFill>
                  <a:schemeClr val="accent1"/>
                </a:solidFill>
              </a:ln>
            </p:spPr>
            <p:txBody>
              <a:bodyPr/>
              <a:lstStyle/>
              <a:p>
                <a:r>
                  <a:rPr lang="en-US">
                    <a:noFill/>
                  </a:rPr>
                  <a:t> </a:t>
                </a:r>
              </a:p>
            </p:txBody>
          </p:sp>
        </mc:Fallback>
      </mc:AlternateContent>
      <p:sp>
        <p:nvSpPr>
          <p:cNvPr id="16" name="TextBox 15">
            <a:extLst>
              <a:ext uri="{FF2B5EF4-FFF2-40B4-BE49-F238E27FC236}">
                <a16:creationId xmlns:a16="http://schemas.microsoft.com/office/drawing/2014/main" xmlns="" id="{6DDF82FF-8B3C-484B-9990-5C2BD211156F}"/>
              </a:ext>
            </a:extLst>
          </p:cNvPr>
          <p:cNvSpPr txBox="1"/>
          <p:nvPr/>
        </p:nvSpPr>
        <p:spPr>
          <a:xfrm>
            <a:off x="10302061" y="868882"/>
            <a:ext cx="1484241" cy="822305"/>
          </a:xfrm>
          <a:prstGeom prst="round2DiagRect">
            <a:avLst>
              <a:gd name="adj1" fmla="val 50000"/>
              <a:gd name="adj2" fmla="val 0"/>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chemeClr val="tx1"/>
                </a:solidFill>
              </a:rPr>
              <a:t>تدريب</a:t>
            </a:r>
            <a:endParaRPr lang="en-US" sz="3200" b="1" dirty="0">
              <a:solidFill>
                <a:schemeClr val="tx1"/>
              </a:solidFill>
            </a:endParaRPr>
          </a:p>
        </p:txBody>
      </p:sp>
      <p:grpSp>
        <p:nvGrpSpPr>
          <p:cNvPr id="17" name="Group 16">
            <a:extLst>
              <a:ext uri="{FF2B5EF4-FFF2-40B4-BE49-F238E27FC236}">
                <a16:creationId xmlns:a16="http://schemas.microsoft.com/office/drawing/2014/main" xmlns="" id="{E553A826-E7D9-44B3-B8BA-EF8B52E4E4E5}"/>
              </a:ext>
            </a:extLst>
          </p:cNvPr>
          <p:cNvGrpSpPr/>
          <p:nvPr/>
        </p:nvGrpSpPr>
        <p:grpSpPr>
          <a:xfrm>
            <a:off x="391551" y="140676"/>
            <a:ext cx="11408899" cy="1566915"/>
            <a:chOff x="391551" y="140676"/>
            <a:chExt cx="11408899" cy="1566915"/>
          </a:xfrm>
        </p:grpSpPr>
        <p:sp>
          <p:nvSpPr>
            <p:cNvPr id="18" name="Rounded Rectangle 2">
              <a:extLst>
                <a:ext uri="{FF2B5EF4-FFF2-40B4-BE49-F238E27FC236}">
                  <a16:creationId xmlns:a16="http://schemas.microsoft.com/office/drawing/2014/main" xmlns="" id="{1E4B948E-42B9-4FCC-A981-23A29B125664}"/>
                </a:ext>
              </a:extLst>
            </p:cNvPr>
            <p:cNvSpPr/>
            <p:nvPr/>
          </p:nvSpPr>
          <p:spPr>
            <a:xfrm>
              <a:off x="391551" y="140676"/>
              <a:ext cx="11408899" cy="68035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dirty="0">
                  <a:solidFill>
                    <a:srgbClr val="C00000"/>
                  </a:solidFill>
                  <a:latin typeface="Sakkal Majalla" panose="02000000000000000000" pitchFamily="2" charset="-78"/>
                  <a:cs typeface="Sakkal Majalla" panose="02000000000000000000" pitchFamily="2" charset="-78"/>
                </a:rPr>
                <a:t>ملاحظة: أوقف العرض، وحل التدريب على ورقة خارجية ثم تابع العرض لتتأكد من حلك.</a:t>
              </a:r>
              <a:endParaRPr lang="en-US" sz="3600" dirty="0">
                <a:solidFill>
                  <a:srgbClr val="C00000"/>
                </a:solidFill>
                <a:latin typeface="Sakkal Majalla" panose="02000000000000000000" pitchFamily="2" charset="-78"/>
                <a:cs typeface="Sakkal Majalla" panose="02000000000000000000" pitchFamily="2" charset="-78"/>
              </a:endParaRPr>
            </a:p>
          </p:txBody>
        </p:sp>
        <p:sp>
          <p:nvSpPr>
            <p:cNvPr id="19" name="Rounded Rectangle 2">
              <a:extLst>
                <a:ext uri="{FF2B5EF4-FFF2-40B4-BE49-F238E27FC236}">
                  <a16:creationId xmlns:a16="http://schemas.microsoft.com/office/drawing/2014/main" xmlns="" id="{0AA5FF19-0DE2-4282-86E8-642266B2730C}"/>
                </a:ext>
              </a:extLst>
            </p:cNvPr>
            <p:cNvSpPr/>
            <p:nvPr/>
          </p:nvSpPr>
          <p:spPr>
            <a:xfrm>
              <a:off x="421115" y="876770"/>
              <a:ext cx="3526302" cy="6803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BH" sz="3600" dirty="0">
                  <a:solidFill>
                    <a:sysClr val="windowText" lastClr="000000"/>
                  </a:solidFill>
                  <a:latin typeface="Sakkal Majalla" panose="02000000000000000000" pitchFamily="2" charset="-78"/>
                  <a:cs typeface="Sakkal Majalla" panose="02000000000000000000" pitchFamily="2" charset="-78"/>
                </a:rPr>
                <a:t>معك من الزمن </a:t>
              </a:r>
              <a:r>
                <a:rPr lang="en-US" sz="3600" dirty="0">
                  <a:solidFill>
                    <a:sysClr val="windowText" lastClr="000000"/>
                  </a:solidFill>
                  <a:latin typeface="Sakkal Majalla" panose="02000000000000000000" pitchFamily="2" charset="-78"/>
                  <a:cs typeface="Sakkal Majalla" panose="02000000000000000000" pitchFamily="2" charset="-78"/>
                </a:rPr>
                <a:t>5</a:t>
              </a:r>
              <a:r>
                <a:rPr lang="ar-BH" sz="3600" dirty="0">
                  <a:solidFill>
                    <a:sysClr val="windowText" lastClr="000000"/>
                  </a:solidFill>
                  <a:latin typeface="Sakkal Majalla" panose="02000000000000000000" pitchFamily="2" charset="-78"/>
                  <a:cs typeface="Sakkal Majalla" panose="02000000000000000000" pitchFamily="2" charset="-78"/>
                </a:rPr>
                <a:t> دقائق</a:t>
              </a:r>
              <a:endParaRPr lang="en-US" sz="3600" dirty="0">
                <a:solidFill>
                  <a:sysClr val="windowText" lastClr="000000"/>
                </a:solidFill>
                <a:latin typeface="Sakkal Majalla" panose="02000000000000000000" pitchFamily="2" charset="-78"/>
                <a:cs typeface="Sakkal Majalla" panose="02000000000000000000" pitchFamily="2" charset="-78"/>
              </a:endParaRPr>
            </a:p>
          </p:txBody>
        </p:sp>
        <p:pic>
          <p:nvPicPr>
            <p:cNvPr id="20" name="Graphic 19" descr="Stopwatch">
              <a:extLst>
                <a:ext uri="{FF2B5EF4-FFF2-40B4-BE49-F238E27FC236}">
                  <a16:creationId xmlns:a16="http://schemas.microsoft.com/office/drawing/2014/main" xmlns="" id="{3C9E7636-FCBA-436D-B44C-CADE23A823E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994309" y="793191"/>
              <a:ext cx="914400" cy="914400"/>
            </a:xfrm>
            <a:prstGeom prst="rect">
              <a:avLst/>
            </a:prstGeom>
          </p:spPr>
        </p:pic>
      </p:grpSp>
      <p:sp>
        <p:nvSpPr>
          <p:cNvPr id="21" name="TextBox 20">
            <a:extLst>
              <a:ext uri="{FF2B5EF4-FFF2-40B4-BE49-F238E27FC236}">
                <a16:creationId xmlns:a16="http://schemas.microsoft.com/office/drawing/2014/main" xmlns="" id="{619B0BC5-CA91-4206-9762-1279DC5BAEBA}"/>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9954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375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BB07E54D-AF8A-4FEA-8171-55F7C731486B}"/>
              </a:ext>
            </a:extLst>
          </p:cNvPr>
          <p:cNvSpPr/>
          <p:nvPr/>
        </p:nvSpPr>
        <p:spPr>
          <a:xfrm>
            <a:off x="1540042" y="1411706"/>
            <a:ext cx="9111916" cy="3208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dirty="0"/>
              <a:t>وفي الختام</a:t>
            </a:r>
          </a:p>
          <a:p>
            <a:pPr algn="ctr"/>
            <a:r>
              <a:rPr lang="ar-BH" sz="5400" dirty="0"/>
              <a:t>نشكركم على حُسن تفاعلكم ونرجو لكم النجاح والتوفيق</a:t>
            </a:r>
            <a:endParaRPr lang="en-US" sz="5400" dirty="0"/>
          </a:p>
        </p:txBody>
      </p:sp>
      <p:sp>
        <p:nvSpPr>
          <p:cNvPr id="3" name="TextBox 2">
            <a:extLst>
              <a:ext uri="{FF2B5EF4-FFF2-40B4-BE49-F238E27FC236}">
                <a16:creationId xmlns:a16="http://schemas.microsoft.com/office/drawing/2014/main" xmlns="" id="{3EF3CB86-83DE-48A7-9FA4-786F6FF61A60}"/>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0107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xmlns="" id="{0390F03C-41D1-407A-918D-BDCB43C51968}"/>
              </a:ext>
            </a:extLst>
          </p:cNvPr>
          <p:cNvSpPr/>
          <p:nvPr/>
        </p:nvSpPr>
        <p:spPr>
          <a:xfrm>
            <a:off x="1465090" y="316682"/>
            <a:ext cx="8226355" cy="761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ct val="0"/>
              </a:spcBef>
              <a:spcAft>
                <a:spcPts val="600"/>
              </a:spcAft>
            </a:pPr>
            <a:r>
              <a:rPr lang="ar-BH" sz="4000" b="1" dirty="0">
                <a:solidFill>
                  <a:schemeClr val="bg1"/>
                </a:solidFill>
              </a:rPr>
              <a:t>الاحتمال والتوزيعات الاحتمالية</a:t>
            </a:r>
          </a:p>
        </p:txBody>
      </p:sp>
      <p:sp>
        <p:nvSpPr>
          <p:cNvPr id="4" name="Speech Bubble: Rectangle with Corners Rounded 7">
            <a:extLst>
              <a:ext uri="{FF2B5EF4-FFF2-40B4-BE49-F238E27FC236}">
                <a16:creationId xmlns:a16="http://schemas.microsoft.com/office/drawing/2014/main" xmlns="" id="{A298DF5E-31EE-4C7C-8286-3D34B72D7D7D}"/>
              </a:ext>
            </a:extLst>
          </p:cNvPr>
          <p:cNvSpPr/>
          <p:nvPr/>
        </p:nvSpPr>
        <p:spPr>
          <a:xfrm>
            <a:off x="7976382" y="1332908"/>
            <a:ext cx="2353995" cy="1248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dirty="0"/>
              <a:t>أهداف الدرس:</a:t>
            </a:r>
            <a:endParaRPr lang="en-US" sz="3200" dirty="0"/>
          </a:p>
        </p:txBody>
      </p:sp>
      <p:sp>
        <p:nvSpPr>
          <p:cNvPr id="5" name="Rectangle: Rounded Corners 14">
            <a:extLst>
              <a:ext uri="{FF2B5EF4-FFF2-40B4-BE49-F238E27FC236}">
                <a16:creationId xmlns:a16="http://schemas.microsoft.com/office/drawing/2014/main" xmlns="" id="{B2EFED1D-27B1-45EA-93A6-0FC12F4A1746}"/>
              </a:ext>
            </a:extLst>
          </p:cNvPr>
          <p:cNvSpPr/>
          <p:nvPr/>
        </p:nvSpPr>
        <p:spPr>
          <a:xfrm>
            <a:off x="1772558" y="3734463"/>
            <a:ext cx="8226355" cy="18068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BH" sz="3600" b="1" dirty="0">
                <a:solidFill>
                  <a:srgbClr val="002060"/>
                </a:solidFill>
              </a:rPr>
              <a:t>إيجاد الاحتمال لقيم المتغير العشوائي.</a:t>
            </a:r>
          </a:p>
          <a:p>
            <a:pPr marL="571500" indent="-571500" algn="r" rtl="1">
              <a:buFont typeface="Arial" panose="020B0604020202020204" pitchFamily="34" charset="0"/>
              <a:buChar char="•"/>
            </a:pPr>
            <a:r>
              <a:rPr lang="ar-BH" sz="3600" b="1" dirty="0">
                <a:solidFill>
                  <a:srgbClr val="002060"/>
                </a:solidFill>
              </a:rPr>
              <a:t>إيجاد الاحتمال باستعمال التباديل والتوافيق.</a:t>
            </a:r>
          </a:p>
          <a:p>
            <a:pPr marL="571500" indent="-571500" algn="r" rtl="1">
              <a:buFont typeface="Arial" panose="020B0604020202020204" pitchFamily="34" charset="0"/>
              <a:buChar char="•"/>
            </a:pPr>
            <a:r>
              <a:rPr lang="ar-BH" sz="3600" b="1" dirty="0">
                <a:solidFill>
                  <a:srgbClr val="002060"/>
                </a:solidFill>
              </a:rPr>
              <a:t>تمثيل جدول التوزيع الاحتمالي بالأعمدة.</a:t>
            </a:r>
          </a:p>
        </p:txBody>
      </p:sp>
      <p:sp>
        <p:nvSpPr>
          <p:cNvPr id="3" name="Rectangle 2">
            <a:extLst>
              <a:ext uri="{FF2B5EF4-FFF2-40B4-BE49-F238E27FC236}">
                <a16:creationId xmlns:a16="http://schemas.microsoft.com/office/drawing/2014/main" xmlns="" id="{74FFF120-9EB2-452D-9158-A9EFE80642AF}"/>
              </a:ext>
            </a:extLst>
          </p:cNvPr>
          <p:cNvSpPr/>
          <p:nvPr/>
        </p:nvSpPr>
        <p:spPr>
          <a:xfrm>
            <a:off x="847337" y="2922136"/>
            <a:ext cx="10076798"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r" rtl="1"/>
            <a:r>
              <a:rPr lang="ar-BH" sz="3600" dirty="0">
                <a:solidFill>
                  <a:srgbClr val="FF0000"/>
                </a:solidFill>
              </a:rPr>
              <a:t>يتوقع منك عزيزي الطالب بعد نهاية هذا الدرس أن تكون قادرًا على</a:t>
            </a:r>
            <a:r>
              <a:rPr lang="ar-EG" sz="3600" dirty="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27715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2">
            <a:extLst>
              <a:ext uri="{FF2B5EF4-FFF2-40B4-BE49-F238E27FC236}">
                <a16:creationId xmlns:a16="http://schemas.microsoft.com/office/drawing/2014/main" xmlns="" id="{0390F03C-41D1-407A-918D-BDCB43C51968}"/>
              </a:ext>
            </a:extLst>
          </p:cNvPr>
          <p:cNvSpPr/>
          <p:nvPr/>
        </p:nvSpPr>
        <p:spPr>
          <a:xfrm>
            <a:off x="1690377" y="292359"/>
            <a:ext cx="8640000" cy="1012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t>المتغيّر العشوائي</a:t>
            </a:r>
            <a:endParaRPr lang="en-US" sz="4400" b="1" dirty="0"/>
          </a:p>
        </p:txBody>
      </p:sp>
      <p:sp>
        <p:nvSpPr>
          <p:cNvPr id="2" name="Rectangle 1"/>
          <p:cNvSpPr/>
          <p:nvPr/>
        </p:nvSpPr>
        <p:spPr>
          <a:xfrm>
            <a:off x="958709" y="3319041"/>
            <a:ext cx="1269419" cy="166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B08BA266-8D88-436C-AABA-E0BD2E1AD7F8}"/>
              </a:ext>
            </a:extLst>
          </p:cNvPr>
          <p:cNvSpPr txBox="1"/>
          <p:nvPr/>
        </p:nvSpPr>
        <p:spPr>
          <a:xfrm>
            <a:off x="556590" y="1726295"/>
            <a:ext cx="10451414" cy="1938992"/>
          </a:xfrm>
          <a:prstGeom prst="rect">
            <a:avLst/>
          </a:prstGeom>
          <a:noFill/>
        </p:spPr>
        <p:txBody>
          <a:bodyPr wrap="square" rtlCol="0">
            <a:spAutoFit/>
          </a:bodyPr>
          <a:lstStyle/>
          <a:p>
            <a:pPr algn="r" rtl="1"/>
            <a:r>
              <a:rPr lang="ar-BH" sz="4000" b="1" dirty="0">
                <a:solidFill>
                  <a:srgbClr val="FF0000"/>
                </a:solidFill>
              </a:rPr>
              <a:t>المتغيّر العشوائي </a:t>
            </a:r>
            <a:r>
              <a:rPr lang="ar-BH" sz="4000" b="1" dirty="0"/>
              <a:t>يسمى المتغيّر الذي يأخذ مجموعة قيم لها احتمالات معلومة متغيّرًا عشوائيًا. والمتغيّر العشوائي الذي ل</a:t>
            </a:r>
            <a:r>
              <a:rPr lang="ar-EG" sz="4000" b="1" dirty="0"/>
              <a:t>ه</a:t>
            </a:r>
            <a:r>
              <a:rPr lang="ar-BH" sz="4000" b="1" dirty="0"/>
              <a:t> عدد محدود من القيم الممكنة يسمى </a:t>
            </a:r>
            <a:r>
              <a:rPr lang="ar-BH" sz="4000" b="1" dirty="0" smtClean="0"/>
              <a:t>متغيّرًا عشوائيًا </a:t>
            </a:r>
            <a:r>
              <a:rPr lang="ar-BH" sz="4000" b="1" dirty="0"/>
              <a:t>منفصلًا.</a:t>
            </a:r>
            <a:endParaRPr lang="en-US" sz="4000" b="1"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7D887722-1C33-48FC-9C8C-A250018F4168}"/>
                  </a:ext>
                </a:extLst>
              </p:cNvPr>
              <p:cNvSpPr txBox="1"/>
              <p:nvPr/>
            </p:nvSpPr>
            <p:spPr>
              <a:xfrm>
                <a:off x="1325219" y="4152212"/>
                <a:ext cx="9117494" cy="1854338"/>
              </a:xfrm>
              <a:prstGeom prst="flowChartAlternateProcess">
                <a:avLst/>
              </a:prstGeom>
              <a:ln>
                <a:solidFill>
                  <a:schemeClr val="accent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r" rtl="1"/>
                <a:r>
                  <a:rPr lang="ar-BH" sz="3600" b="1" dirty="0">
                    <a:solidFill>
                      <a:schemeClr val="accent5"/>
                    </a:solidFill>
                  </a:rPr>
                  <a:t>لايجاد احتمال احدى قيم المتغيّر العشوائي </a:t>
                </a:r>
                <a14:m>
                  <m:oMath xmlns:m="http://schemas.openxmlformats.org/officeDocument/2006/math">
                    <m:r>
                      <a:rPr lang="en-US" sz="3600" b="1" i="1" dirty="0" smtClean="0">
                        <a:solidFill>
                          <a:schemeClr val="accent5"/>
                        </a:solidFill>
                        <a:latin typeface="Cambria Math" panose="02040503050406030204" pitchFamily="18" charset="0"/>
                      </a:rPr>
                      <m:t>𝒙</m:t>
                    </m:r>
                  </m:oMath>
                </a14:m>
                <a:r>
                  <a:rPr lang="ar-BH" sz="3600" b="1" dirty="0">
                    <a:solidFill>
                      <a:schemeClr val="accent5"/>
                    </a:solidFill>
                  </a:rPr>
                  <a:t> فإن،</a:t>
                </a:r>
                <a:endParaRPr lang="ar-EG" sz="3600" b="1" dirty="0">
                  <a:solidFill>
                    <a:schemeClr val="accent5"/>
                  </a:solidFill>
                </a:endParaRPr>
              </a:p>
              <a:p>
                <a:pPr algn="ctr" rtl="1"/>
                <a:r>
                  <a:rPr lang="ar-BH" sz="3600" b="1" dirty="0">
                    <a:solidFill>
                      <a:schemeClr val="accent5"/>
                    </a:solidFill>
                  </a:rPr>
                  <a:t> </a:t>
                </a:r>
                <a14:m>
                  <m:oMath xmlns:m="http://schemas.openxmlformats.org/officeDocument/2006/math">
                    <m:r>
                      <a:rPr lang="en-US" sz="3600" b="1" i="1" smtClean="0">
                        <a:solidFill>
                          <a:schemeClr val="accent5"/>
                        </a:solidFill>
                        <a:latin typeface="Cambria Math" panose="02040503050406030204" pitchFamily="18" charset="0"/>
                      </a:rPr>
                      <m:t>𝑷</m:t>
                    </m:r>
                    <m:d>
                      <m:dPr>
                        <m:ctrlPr>
                          <a:rPr lang="en-US" sz="3600" b="1" i="1" smtClean="0">
                            <a:solidFill>
                              <a:schemeClr val="accent5"/>
                            </a:solidFill>
                            <a:latin typeface="Cambria Math" panose="02040503050406030204" pitchFamily="18" charset="0"/>
                          </a:rPr>
                        </m:ctrlPr>
                      </m:dPr>
                      <m:e>
                        <m:r>
                          <a:rPr lang="en-US" sz="3600" b="1" i="1" smtClean="0">
                            <a:solidFill>
                              <a:schemeClr val="accent5"/>
                            </a:solidFill>
                            <a:latin typeface="Cambria Math" panose="02040503050406030204" pitchFamily="18" charset="0"/>
                          </a:rPr>
                          <m:t>𝒙</m:t>
                        </m:r>
                        <m:r>
                          <a:rPr lang="en-US" sz="3600" b="1" i="1" smtClean="0">
                            <a:solidFill>
                              <a:schemeClr val="accent5"/>
                            </a:solidFill>
                            <a:latin typeface="Cambria Math" panose="02040503050406030204" pitchFamily="18" charset="0"/>
                          </a:rPr>
                          <m:t>=</m:t>
                        </m:r>
                        <m:r>
                          <a:rPr lang="en-US" sz="3600" b="1" i="1" smtClean="0">
                            <a:solidFill>
                              <a:schemeClr val="accent5"/>
                            </a:solidFill>
                            <a:latin typeface="Cambria Math" panose="02040503050406030204" pitchFamily="18" charset="0"/>
                          </a:rPr>
                          <m:t>𝒏</m:t>
                        </m:r>
                      </m:e>
                    </m:d>
                    <m:r>
                      <a:rPr lang="en-US" sz="3600" b="1" i="1" smtClean="0">
                        <a:solidFill>
                          <a:schemeClr val="accent5"/>
                        </a:solidFill>
                        <a:latin typeface="Cambria Math" panose="02040503050406030204" pitchFamily="18" charset="0"/>
                      </a:rPr>
                      <m:t>=</m:t>
                    </m:r>
                    <m:f>
                      <m:fPr>
                        <m:ctrlPr>
                          <a:rPr lang="en-US" sz="3600" b="1" i="1" smtClean="0">
                            <a:solidFill>
                              <a:schemeClr val="accent5"/>
                            </a:solidFill>
                            <a:latin typeface="Cambria Math" panose="02040503050406030204" pitchFamily="18" charset="0"/>
                          </a:rPr>
                        </m:ctrlPr>
                      </m:fPr>
                      <m:num>
                        <m:r>
                          <a:rPr lang="ar-BH" sz="3600" b="1" i="1" smtClean="0">
                            <a:solidFill>
                              <a:schemeClr val="accent5"/>
                            </a:solidFill>
                            <a:latin typeface="Cambria Math" panose="02040503050406030204" pitchFamily="18" charset="0"/>
                          </a:rPr>
                          <m:t>المشاهدات</m:t>
                        </m:r>
                        <m:r>
                          <a:rPr lang="ar-BH" sz="3600" b="1" i="1" smtClean="0">
                            <a:solidFill>
                              <a:schemeClr val="accent5"/>
                            </a:solidFill>
                            <a:latin typeface="Cambria Math" panose="02040503050406030204" pitchFamily="18" charset="0"/>
                          </a:rPr>
                          <m:t> </m:t>
                        </m:r>
                        <m:r>
                          <a:rPr lang="ar-BH" sz="3600" b="1" i="1" smtClean="0">
                            <a:solidFill>
                              <a:schemeClr val="accent5"/>
                            </a:solidFill>
                            <a:latin typeface="Cambria Math" panose="02040503050406030204" pitchFamily="18" charset="0"/>
                          </a:rPr>
                          <m:t>عدد</m:t>
                        </m:r>
                        <m:r>
                          <a:rPr lang="ar-BH" sz="3600" b="1" i="1">
                            <a:solidFill>
                              <a:schemeClr val="accent5"/>
                            </a:solidFill>
                            <a:latin typeface="Cambria Math" panose="02040503050406030204" pitchFamily="18" charset="0"/>
                          </a:rPr>
                          <m:t> </m:t>
                        </m:r>
                      </m:num>
                      <m:den>
                        <m:r>
                          <a:rPr lang="ar-BH" sz="3600" b="1" i="1" smtClean="0">
                            <a:solidFill>
                              <a:schemeClr val="accent5"/>
                            </a:solidFill>
                            <a:latin typeface="Cambria Math" panose="02040503050406030204" pitchFamily="18" charset="0"/>
                          </a:rPr>
                          <m:t>الممكنة</m:t>
                        </m:r>
                        <m:r>
                          <a:rPr lang="ar-BH" sz="3600" b="1" i="1" smtClean="0">
                            <a:solidFill>
                              <a:schemeClr val="accent5"/>
                            </a:solidFill>
                            <a:latin typeface="Cambria Math" panose="02040503050406030204" pitchFamily="18" charset="0"/>
                          </a:rPr>
                          <m:t> </m:t>
                        </m:r>
                        <m:r>
                          <a:rPr lang="ar-BH" sz="3600" b="1" i="1" smtClean="0">
                            <a:solidFill>
                              <a:schemeClr val="accent5"/>
                            </a:solidFill>
                            <a:latin typeface="Cambria Math" panose="02040503050406030204" pitchFamily="18" charset="0"/>
                          </a:rPr>
                          <m:t>النواتج</m:t>
                        </m:r>
                        <m:r>
                          <a:rPr lang="ar-BH" sz="3600" b="1" i="1" smtClean="0">
                            <a:solidFill>
                              <a:schemeClr val="accent5"/>
                            </a:solidFill>
                            <a:latin typeface="Cambria Math" panose="02040503050406030204" pitchFamily="18" charset="0"/>
                          </a:rPr>
                          <m:t> </m:t>
                        </m:r>
                        <m:r>
                          <a:rPr lang="ar-BH" sz="3600" b="1" i="1" smtClean="0">
                            <a:solidFill>
                              <a:schemeClr val="accent5"/>
                            </a:solidFill>
                            <a:latin typeface="Cambria Math" panose="02040503050406030204" pitchFamily="18" charset="0"/>
                          </a:rPr>
                          <m:t>عدد</m:t>
                        </m:r>
                      </m:den>
                    </m:f>
                  </m:oMath>
                </a14:m>
                <a:endParaRPr lang="en-US" sz="3600" b="1" dirty="0">
                  <a:solidFill>
                    <a:schemeClr val="accent5"/>
                  </a:solidFill>
                </a:endParaRPr>
              </a:p>
            </p:txBody>
          </p:sp>
        </mc:Choice>
        <mc:Fallback xmlns="">
          <p:sp>
            <p:nvSpPr>
              <p:cNvPr id="10" name="TextBox 9">
                <a:extLst>
                  <a:ext uri="{FF2B5EF4-FFF2-40B4-BE49-F238E27FC236}">
                    <a16:creationId xmlns:a16="http://schemas.microsoft.com/office/drawing/2014/main" id="{7D887722-1C33-48FC-9C8C-A250018F4168}"/>
                  </a:ext>
                </a:extLst>
              </p:cNvPr>
              <p:cNvSpPr txBox="1">
                <a:spLocks noRot="1" noChangeAspect="1" noMove="1" noResize="1" noEditPoints="1" noAdjustHandles="1" noChangeArrowheads="1" noChangeShapeType="1" noTextEdit="1"/>
              </p:cNvSpPr>
              <p:nvPr/>
            </p:nvSpPr>
            <p:spPr>
              <a:xfrm>
                <a:off x="1325219" y="4152212"/>
                <a:ext cx="9117494" cy="1854338"/>
              </a:xfrm>
              <a:prstGeom prst="flowChartAlternateProcess">
                <a:avLst/>
              </a:prstGeom>
              <a:blipFill>
                <a:blip r:embed="rId4"/>
                <a:stretch>
                  <a:fillRect r="-1002"/>
                </a:stretch>
              </a:blipFill>
              <a:ln>
                <a:solidFill>
                  <a:schemeClr val="accent2">
                    <a:lumMod val="50000"/>
                  </a:schemeClr>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FEBCD366-6306-4967-91EC-C04A7518495E}"/>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custDataLst>
      <p:tags r:id="rId1"/>
    </p:custDataLst>
    <p:extLst>
      <p:ext uri="{BB962C8B-B14F-4D97-AF65-F5344CB8AC3E}">
        <p14:creationId xmlns:p14="http://schemas.microsoft.com/office/powerpoint/2010/main" val="702726970"/>
      </p:ext>
    </p:extLst>
  </p:cSld>
  <p:clrMapOvr>
    <a:masterClrMapping/>
  </p:clrMapOvr>
  <mc:AlternateContent xmlns:mc="http://schemas.openxmlformats.org/markup-compatibility/2006" xmlns:p14="http://schemas.microsoft.com/office/powerpoint/2010/main">
    <mc:Choice Requires="p14">
      <p:transition spd="slow" p14:dur="2000" advTm="34465"/>
    </mc:Choice>
    <mc:Fallback xmlns="">
      <p:transition spd="slow" advTm="344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xmlns="" id="{AC20033A-D033-4A11-8B6E-D6A28C47E1B9}"/>
              </a:ext>
            </a:extLst>
          </p:cNvPr>
          <p:cNvSpPr/>
          <p:nvPr/>
        </p:nvSpPr>
        <p:spPr>
          <a:xfrm>
            <a:off x="3531794" y="187767"/>
            <a:ext cx="5128412" cy="502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t>الاحتمال والتوزيعات الاحتمالية</a:t>
            </a:r>
            <a:endParaRPr lang="en-US" sz="3600" dirty="0"/>
          </a:p>
        </p:txBody>
      </p:sp>
      <p:sp>
        <p:nvSpPr>
          <p:cNvPr id="3" name="TextBox 2">
            <a:extLst>
              <a:ext uri="{FF2B5EF4-FFF2-40B4-BE49-F238E27FC236}">
                <a16:creationId xmlns:a16="http://schemas.microsoft.com/office/drawing/2014/main" xmlns="" id="{0B01AAF8-D78E-4AB9-8334-370E3C61ABC3}"/>
              </a:ext>
            </a:extLst>
          </p:cNvPr>
          <p:cNvSpPr txBox="1"/>
          <p:nvPr/>
        </p:nvSpPr>
        <p:spPr>
          <a:xfrm>
            <a:off x="10816571" y="225116"/>
            <a:ext cx="1033666" cy="646986"/>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rgbClr val="FF0000"/>
                </a:solidFill>
              </a:rPr>
              <a:t>مثال</a:t>
            </a:r>
            <a:endParaRPr lang="en-US" sz="3200" b="1"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D4D7050-A3BC-41FA-B791-147B00277579}"/>
                  </a:ext>
                </a:extLst>
              </p:cNvPr>
              <p:cNvSpPr txBox="1"/>
              <p:nvPr/>
            </p:nvSpPr>
            <p:spPr>
              <a:xfrm>
                <a:off x="3288170" y="913535"/>
                <a:ext cx="8454892" cy="2485787"/>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just" rtl="1">
                  <a:defRPr sz="3600" b="1"/>
                </a:lvl1pPr>
              </a:lstStyle>
              <a:p>
                <a:pPr algn="r"/>
                <a:r>
                  <a:rPr lang="ar-BH" sz="2800" b="0" dirty="0"/>
                  <a:t>تبيع شركة </a:t>
                </a:r>
                <a14:m>
                  <m:oMath xmlns:m="http://schemas.openxmlformats.org/officeDocument/2006/math">
                    <m:r>
                      <a:rPr lang="ar-BH" sz="2800" b="0" i="1" dirty="0" smtClean="0">
                        <a:latin typeface="Cambria Math" panose="02040503050406030204" pitchFamily="18" charset="0"/>
                      </a:rPr>
                      <m:t>5</m:t>
                    </m:r>
                  </m:oMath>
                </a14:m>
                <a:r>
                  <a:rPr lang="ar-BH" sz="2800" b="0" dirty="0"/>
                  <a:t> مواد تستعمل في حفلات التخرج المدرسية وهي إطار للشهادة, صورة التخرج, لباس خاص لحفل التخرج, ميدالية خاصة, دبوس زينة خاص يحمل اسم المدرسة وسنة التخرج. أجرت المدرسة استطلاعًا شمل طلاب الصف النهائي في المدرسة, لمعرفة عدد المواد التي يشتريها كل واحد من الخريجين. ويعرض الجدول المجاور نتائج هذا الاستطلاع.</a:t>
                </a:r>
              </a:p>
            </p:txBody>
          </p:sp>
        </mc:Choice>
        <mc:Fallback xmlns="">
          <p:sp>
            <p:nvSpPr>
              <p:cNvPr id="4" name="TextBox 3">
                <a:extLst>
                  <a:ext uri="{FF2B5EF4-FFF2-40B4-BE49-F238E27FC236}">
                    <a16:creationId xmlns:a16="http://schemas.microsoft.com/office/drawing/2014/main" id="{0D4D7050-A3BC-41FA-B791-147B00277579}"/>
                  </a:ext>
                </a:extLst>
              </p:cNvPr>
              <p:cNvSpPr txBox="1">
                <a:spLocks noRot="1" noChangeAspect="1" noMove="1" noResize="1" noEditPoints="1" noAdjustHandles="1" noChangeArrowheads="1" noChangeShapeType="1" noTextEdit="1"/>
              </p:cNvSpPr>
              <p:nvPr/>
            </p:nvSpPr>
            <p:spPr>
              <a:xfrm>
                <a:off x="3288170" y="913535"/>
                <a:ext cx="8454892" cy="2485787"/>
              </a:xfrm>
              <a:prstGeom prst="roundRect">
                <a:avLst/>
              </a:prstGeom>
              <a:blipFill>
                <a:blip r:embed="rId2"/>
                <a:stretch>
                  <a:fillRect b="-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FD96BACC-19FB-4888-BD2E-8AE7B3800C96}"/>
                  </a:ext>
                </a:extLst>
              </p:cNvPr>
              <p:cNvSpPr txBox="1"/>
              <p:nvPr/>
            </p:nvSpPr>
            <p:spPr>
              <a:xfrm>
                <a:off x="4079627" y="3486770"/>
                <a:ext cx="7652786" cy="578882"/>
              </a:xfrm>
              <a:prstGeom prst="flowChartAlternateProcess">
                <a:avLst/>
              </a:prstGeom>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BH" sz="2800" dirty="0"/>
                  <a:t>(</a:t>
                </a:r>
                <a:r>
                  <a:rPr lang="en-US" sz="2800" dirty="0"/>
                  <a:t>1</a:t>
                </a:r>
                <a:r>
                  <a:rPr lang="ar-BH" sz="2800" dirty="0"/>
                  <a:t>) أوجد احتمال أن يشتري خريج تم اختياره عشوائيا</a:t>
                </a:r>
                <a:r>
                  <a:rPr lang="ar-EG" sz="2800" dirty="0"/>
                  <a:t> </a:t>
                </a:r>
                <a14:m>
                  <m:oMath xmlns:m="http://schemas.openxmlformats.org/officeDocument/2006/math">
                    <m:r>
                      <m:rPr>
                        <m:nor/>
                      </m:rPr>
                      <a:rPr lang="en-US" sz="2800" b="0" i="0" dirty="0" smtClean="0">
                        <a:latin typeface="Cambria Math" panose="02040503050406030204" pitchFamily="18" charset="0"/>
                      </a:rPr>
                      <m:t>3</m:t>
                    </m:r>
                  </m:oMath>
                </a14:m>
                <a:r>
                  <a:rPr lang="ar-BH" sz="2800" dirty="0"/>
                  <a:t> مواد منها فقط.</a:t>
                </a:r>
              </a:p>
            </p:txBody>
          </p:sp>
        </mc:Choice>
        <mc:Fallback xmlns="">
          <p:sp>
            <p:nvSpPr>
              <p:cNvPr id="6" name="TextBox 5">
                <a:extLst>
                  <a:ext uri="{FF2B5EF4-FFF2-40B4-BE49-F238E27FC236}">
                    <a16:creationId xmlns:a16="http://schemas.microsoft.com/office/drawing/2014/main" id="{FD96BACC-19FB-4888-BD2E-8AE7B3800C96}"/>
                  </a:ext>
                </a:extLst>
              </p:cNvPr>
              <p:cNvSpPr txBox="1">
                <a:spLocks noRot="1" noChangeAspect="1" noMove="1" noResize="1" noEditPoints="1" noAdjustHandles="1" noChangeArrowheads="1" noChangeShapeType="1" noTextEdit="1"/>
              </p:cNvSpPr>
              <p:nvPr/>
            </p:nvSpPr>
            <p:spPr>
              <a:xfrm>
                <a:off x="4079627" y="3486770"/>
                <a:ext cx="7652786" cy="578882"/>
              </a:xfrm>
              <a:prstGeom prst="flowChartAlternateProcess">
                <a:avLst/>
              </a:prstGeom>
              <a:blipFill>
                <a:blip r:embed="rId3"/>
                <a:stretch>
                  <a:fillRect t="-2083" b="-27083"/>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25D8897B-CE23-43BC-85BC-47A8E62083F0}"/>
                  </a:ext>
                </a:extLst>
              </p:cNvPr>
              <p:cNvSpPr txBox="1"/>
              <p:nvPr/>
            </p:nvSpPr>
            <p:spPr>
              <a:xfrm>
                <a:off x="787791" y="4255150"/>
                <a:ext cx="11062446" cy="578882"/>
              </a:xfrm>
              <a:prstGeom prst="flowChartAlternateProcess">
                <a:avLst/>
              </a:prstGeom>
              <a:solidFill>
                <a:schemeClr val="accent2">
                  <a:lumMod val="40000"/>
                  <a:lumOff val="6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2800" dirty="0"/>
                  <a:t>افتراض أن </a:t>
                </a:r>
                <a14:m>
                  <m:oMath xmlns:m="http://schemas.openxmlformats.org/officeDocument/2006/math">
                    <m:r>
                      <a:rPr lang="en-US" sz="2800" i="1" dirty="0" smtClean="0">
                        <a:latin typeface="Cambria Math" panose="02040503050406030204" pitchFamily="18" charset="0"/>
                      </a:rPr>
                      <m:t>𝑋</m:t>
                    </m:r>
                  </m:oMath>
                </a14:m>
                <a:r>
                  <a:rPr lang="ar-BH" sz="2800" dirty="0"/>
                  <a:t>  يمثل عدد المواد التي يتم شرائها،</a:t>
                </a:r>
                <a:r>
                  <a:rPr lang="en-US" sz="2800" dirty="0"/>
                  <a:t> </a:t>
                </a:r>
                <a:r>
                  <a:rPr lang="ar-BH" sz="2800" dirty="0"/>
                  <a:t>هناك ناتج واحد لشراء </a:t>
                </a:r>
                <a14:m>
                  <m:oMath xmlns:m="http://schemas.openxmlformats.org/officeDocument/2006/math">
                    <m:r>
                      <a:rPr lang="ar-BH" sz="2800" b="0" i="0" dirty="0" smtClean="0">
                        <a:latin typeface="Cambria Math" panose="02040503050406030204" pitchFamily="18" charset="0"/>
                      </a:rPr>
                      <m:t> </m:t>
                    </m:r>
                    <m:r>
                      <a:rPr lang="ar-BH" sz="2800" i="1" dirty="0" smtClean="0">
                        <a:latin typeface="Cambria Math" panose="02040503050406030204" pitchFamily="18" charset="0"/>
                      </a:rPr>
                      <m:t>3</m:t>
                    </m:r>
                  </m:oMath>
                </a14:m>
                <a:r>
                  <a:rPr lang="ar-BH" sz="2800" dirty="0"/>
                  <a:t>مواد.  وعدد الخريجين</a:t>
                </a:r>
                <a:r>
                  <a:rPr lang="en-US" sz="2800" dirty="0"/>
                  <a:t> </a:t>
                </a:r>
                <a:r>
                  <a:rPr lang="ar-BH" sz="2800" dirty="0"/>
                  <a:t>الكلي </a:t>
                </a:r>
                <a:r>
                  <a:rPr lang="en-US" sz="2800" dirty="0"/>
                  <a:t> .</a:t>
                </a:r>
                <a14:m>
                  <m:oMath xmlns:m="http://schemas.openxmlformats.org/officeDocument/2006/math">
                    <m:r>
                      <a:rPr lang="en-US" sz="2800" b="0" i="1" dirty="0" smtClean="0">
                        <a:latin typeface="Cambria Math" panose="02040503050406030204" pitchFamily="18" charset="0"/>
                      </a:rPr>
                      <m:t>625</m:t>
                    </m:r>
                  </m:oMath>
                </a14:m>
                <a:endParaRPr lang="ar-BH" sz="2800" dirty="0"/>
              </a:p>
            </p:txBody>
          </p:sp>
        </mc:Choice>
        <mc:Fallback xmlns="">
          <p:sp>
            <p:nvSpPr>
              <p:cNvPr id="15" name="TextBox 14">
                <a:extLst>
                  <a:ext uri="{FF2B5EF4-FFF2-40B4-BE49-F238E27FC236}">
                    <a16:creationId xmlns:a16="http://schemas.microsoft.com/office/drawing/2014/main" id="{25D8897B-CE23-43BC-85BC-47A8E62083F0}"/>
                  </a:ext>
                </a:extLst>
              </p:cNvPr>
              <p:cNvSpPr txBox="1">
                <a:spLocks noRot="1" noChangeAspect="1" noMove="1" noResize="1" noEditPoints="1" noAdjustHandles="1" noChangeArrowheads="1" noChangeShapeType="1" noTextEdit="1"/>
              </p:cNvSpPr>
              <p:nvPr/>
            </p:nvSpPr>
            <p:spPr>
              <a:xfrm>
                <a:off x="787791" y="4255150"/>
                <a:ext cx="11062446" cy="578882"/>
              </a:xfrm>
              <a:prstGeom prst="flowChartAlternateProcess">
                <a:avLst/>
              </a:prstGeom>
              <a:blipFill>
                <a:blip r:embed="rId4"/>
                <a:stretch>
                  <a:fillRect t="-2083" r="-771" b="-27083"/>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xmlns="" id="{C16EDF3F-D7B3-4D60-BFFC-A6861B75BB07}"/>
                  </a:ext>
                </a:extLst>
              </p:cNvPr>
              <p:cNvGraphicFramePr>
                <a:graphicFrameLocks noGrp="1"/>
              </p:cNvGraphicFramePr>
              <p:nvPr>
                <p:extLst>
                  <p:ext uri="{D42A27DB-BD31-4B8C-83A1-F6EECF244321}">
                    <p14:modId xmlns:p14="http://schemas.microsoft.com/office/powerpoint/2010/main" val="726958474"/>
                  </p:ext>
                </p:extLst>
              </p:nvPr>
            </p:nvGraphicFramePr>
            <p:xfrm>
              <a:off x="292606" y="200166"/>
              <a:ext cx="2967428" cy="3906774"/>
            </p:xfrm>
            <a:graphic>
              <a:graphicData uri="http://schemas.openxmlformats.org/drawingml/2006/table">
                <a:tbl>
                  <a:tblPr firstRow="1" bandRow="1">
                    <a:tableStyleId>{5C22544A-7EE6-4342-B048-85BDC9FD1C3A}</a:tableStyleId>
                  </a:tblPr>
                  <a:tblGrid>
                    <a:gridCol w="1550505">
                      <a:extLst>
                        <a:ext uri="{9D8B030D-6E8A-4147-A177-3AD203B41FA5}">
                          <a16:colId xmlns:a16="http://schemas.microsoft.com/office/drawing/2014/main" xmlns="" val="4283639615"/>
                        </a:ext>
                      </a:extLst>
                    </a:gridCol>
                    <a:gridCol w="1416923">
                      <a:extLst>
                        <a:ext uri="{9D8B030D-6E8A-4147-A177-3AD203B41FA5}">
                          <a16:colId xmlns:a16="http://schemas.microsoft.com/office/drawing/2014/main" xmlns="" val="1836131375"/>
                        </a:ext>
                      </a:extLst>
                    </a:gridCol>
                  </a:tblGrid>
                  <a:tr h="744519">
                    <a:tc>
                      <a:txBody>
                        <a:bodyPr/>
                        <a:lstStyle/>
                        <a:p>
                          <a:pPr algn="ctr"/>
                          <a14:m>
                            <m:oMathPara xmlns:m="http://schemas.openxmlformats.org/officeDocument/2006/math">
                              <m:oMathParaPr>
                                <m:jc m:val="centerGroup"/>
                              </m:oMathParaPr>
                              <m:oMath xmlns:m="http://schemas.openxmlformats.org/officeDocument/2006/math">
                                <m:r>
                                  <m:rPr>
                                    <m:nor/>
                                  </m:rPr>
                                  <a:rPr lang="ar-BH" sz="2000" b="1" i="0" dirty="0" smtClean="0">
                                    <a:latin typeface="Cambria Math" panose="02040503050406030204" pitchFamily="18" charset="0"/>
                                  </a:rPr>
                                  <m:t>عدد</m:t>
                                </m:r>
                                <m:r>
                                  <m:rPr>
                                    <m:nor/>
                                  </m:rPr>
                                  <a:rPr lang="ar-BH" sz="2000" b="1" i="0" baseline="0" dirty="0">
                                    <a:latin typeface="Cambria Math" panose="02040503050406030204" pitchFamily="18" charset="0"/>
                                  </a:rPr>
                                  <m:t> المواد التي تم</m:t>
                                </m:r>
                              </m:oMath>
                            </m:oMathPara>
                          </a14:m>
                          <a:endParaRPr lang="ar-EG" sz="2000" b="1" i="0" baseline="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nor/>
                                  </m:rPr>
                                  <a:rPr lang="ar-BH" sz="2000" b="1" i="0" baseline="0" dirty="0">
                                    <a:latin typeface="Cambria Math" panose="02040503050406030204" pitchFamily="18" charset="0"/>
                                  </a:rPr>
                                  <m:t> شراؤها</m:t>
                                </m:r>
                              </m:oMath>
                            </m:oMathPara>
                          </a14:m>
                          <a:endParaRPr lang="en-US" sz="2000" b="1" dirty="0"/>
                        </a:p>
                      </a:txBody>
                      <a:tcPr/>
                    </a:tc>
                    <a:tc>
                      <a:txBody>
                        <a:bodyPr/>
                        <a:lstStyle/>
                        <a:p>
                          <a:pPr algn="ctr"/>
                          <a:r>
                            <a:rPr lang="ar-BH" sz="2000" b="1" dirty="0"/>
                            <a:t>عدد الخريجين</a:t>
                          </a:r>
                          <a:endParaRPr lang="en-US" sz="2000" b="1" dirty="0"/>
                        </a:p>
                      </a:txBody>
                      <a:tcPr anchor="ctr"/>
                    </a:tc>
                    <a:extLst>
                      <a:ext uri="{0D108BD9-81ED-4DB2-BD59-A6C34878D82A}">
                        <a16:rowId xmlns:a16="http://schemas.microsoft.com/office/drawing/2014/main" xmlns="" val="1574036305"/>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0</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12</m:t>
                                </m:r>
                              </m:oMath>
                            </m:oMathPara>
                          </a14:m>
                          <a:endParaRPr lang="en-US" sz="2800" b="0" dirty="0"/>
                        </a:p>
                      </a:txBody>
                      <a:tcPr/>
                    </a:tc>
                    <a:extLst>
                      <a:ext uri="{0D108BD9-81ED-4DB2-BD59-A6C34878D82A}">
                        <a16:rowId xmlns:a16="http://schemas.microsoft.com/office/drawing/2014/main" xmlns="" val="4193131898"/>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122</m:t>
                                </m:r>
                              </m:oMath>
                            </m:oMathPara>
                          </a14:m>
                          <a:endParaRPr lang="en-US" sz="2800" b="0" dirty="0"/>
                        </a:p>
                      </a:txBody>
                      <a:tcPr/>
                    </a:tc>
                    <a:extLst>
                      <a:ext uri="{0D108BD9-81ED-4DB2-BD59-A6C34878D82A}">
                        <a16:rowId xmlns:a16="http://schemas.microsoft.com/office/drawing/2014/main" xmlns="" val="2120055597"/>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2</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134</m:t>
                                </m:r>
                              </m:oMath>
                            </m:oMathPara>
                          </a14:m>
                          <a:endParaRPr lang="en-US" sz="2800" b="0" dirty="0"/>
                        </a:p>
                      </a:txBody>
                      <a:tcPr/>
                    </a:tc>
                    <a:extLst>
                      <a:ext uri="{0D108BD9-81ED-4DB2-BD59-A6C34878D82A}">
                        <a16:rowId xmlns:a16="http://schemas.microsoft.com/office/drawing/2014/main" xmlns="" val="1142044774"/>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3</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115</m:t>
                                </m:r>
                              </m:oMath>
                            </m:oMathPara>
                          </a14:m>
                          <a:endParaRPr lang="en-US" sz="2800" b="0" dirty="0"/>
                        </a:p>
                      </a:txBody>
                      <a:tcPr/>
                    </a:tc>
                    <a:extLst>
                      <a:ext uri="{0D108BD9-81ED-4DB2-BD59-A6C34878D82A}">
                        <a16:rowId xmlns:a16="http://schemas.microsoft.com/office/drawing/2014/main" xmlns="" val="128172480"/>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4</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145</m:t>
                                </m:r>
                              </m:oMath>
                            </m:oMathPara>
                          </a14:m>
                          <a:endParaRPr lang="en-US" sz="2800" b="0" dirty="0"/>
                        </a:p>
                      </a:txBody>
                      <a:tcPr/>
                    </a:tc>
                    <a:extLst>
                      <a:ext uri="{0D108BD9-81ED-4DB2-BD59-A6C34878D82A}">
                        <a16:rowId xmlns:a16="http://schemas.microsoft.com/office/drawing/2014/main" xmlns="" val="1790164135"/>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5</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97</m:t>
                                </m:r>
                              </m:oMath>
                            </m:oMathPara>
                          </a14:m>
                          <a:endParaRPr lang="en-US" sz="2800" b="0" dirty="0"/>
                        </a:p>
                      </a:txBody>
                      <a:tcPr/>
                    </a:tc>
                    <a:extLst>
                      <a:ext uri="{0D108BD9-81ED-4DB2-BD59-A6C34878D82A}">
                        <a16:rowId xmlns:a16="http://schemas.microsoft.com/office/drawing/2014/main" xmlns="" val="1328951625"/>
                      </a:ext>
                    </a:extLst>
                  </a:tr>
                </a:tbl>
              </a:graphicData>
            </a:graphic>
          </p:graphicFrame>
        </mc:Choice>
        <mc:Fallback xmlns="">
          <p:graphicFrame>
            <p:nvGraphicFramePr>
              <p:cNvPr id="18" name="Table 17">
                <a:extLst>
                  <a:ext uri="{FF2B5EF4-FFF2-40B4-BE49-F238E27FC236}">
                    <a16:creationId xmlns:a16="http://schemas.microsoft.com/office/drawing/2014/main" id="{C16EDF3F-D7B3-4D60-BFFC-A6861B75BB07}"/>
                  </a:ext>
                </a:extLst>
              </p:cNvPr>
              <p:cNvGraphicFramePr>
                <a:graphicFrameLocks noGrp="1"/>
              </p:cNvGraphicFramePr>
              <p:nvPr>
                <p:extLst>
                  <p:ext uri="{D42A27DB-BD31-4B8C-83A1-F6EECF244321}">
                    <p14:modId xmlns:p14="http://schemas.microsoft.com/office/powerpoint/2010/main" val="726958474"/>
                  </p:ext>
                </p:extLst>
              </p:nvPr>
            </p:nvGraphicFramePr>
            <p:xfrm>
              <a:off x="292606" y="200166"/>
              <a:ext cx="2967428" cy="3906774"/>
            </p:xfrm>
            <a:graphic>
              <a:graphicData uri="http://schemas.openxmlformats.org/drawingml/2006/table">
                <a:tbl>
                  <a:tblPr firstRow="1" bandRow="1">
                    <a:tableStyleId>{5C22544A-7EE6-4342-B048-85BDC9FD1C3A}</a:tableStyleId>
                  </a:tblPr>
                  <a:tblGrid>
                    <a:gridCol w="1550505">
                      <a:extLst>
                        <a:ext uri="{9D8B030D-6E8A-4147-A177-3AD203B41FA5}">
                          <a16:colId xmlns:a16="http://schemas.microsoft.com/office/drawing/2014/main" val="4283639615"/>
                        </a:ext>
                      </a:extLst>
                    </a:gridCol>
                    <a:gridCol w="1416923">
                      <a:extLst>
                        <a:ext uri="{9D8B030D-6E8A-4147-A177-3AD203B41FA5}">
                          <a16:colId xmlns:a16="http://schemas.microsoft.com/office/drawing/2014/main" val="1836131375"/>
                        </a:ext>
                      </a:extLst>
                    </a:gridCol>
                  </a:tblGrid>
                  <a:tr h="797814">
                    <a:tc>
                      <a:txBody>
                        <a:bodyPr/>
                        <a:lstStyle/>
                        <a:p>
                          <a:endParaRPr lang="en-US"/>
                        </a:p>
                      </a:txBody>
                      <a:tcPr>
                        <a:blipFill>
                          <a:blip r:embed="rId5"/>
                          <a:stretch>
                            <a:fillRect l="-392" t="-763" r="-92941" b="-391603"/>
                          </a:stretch>
                        </a:blipFill>
                      </a:tcPr>
                    </a:tc>
                    <a:tc>
                      <a:txBody>
                        <a:bodyPr/>
                        <a:lstStyle/>
                        <a:p>
                          <a:pPr algn="ctr"/>
                          <a:r>
                            <a:rPr lang="ar-BH" sz="2000" b="1" dirty="0"/>
                            <a:t>عدد الخريجين</a:t>
                          </a:r>
                          <a:endParaRPr lang="en-US" sz="2000" b="1" dirty="0"/>
                        </a:p>
                      </a:txBody>
                      <a:tcPr anchor="ctr"/>
                    </a:tc>
                    <a:extLst>
                      <a:ext uri="{0D108BD9-81ED-4DB2-BD59-A6C34878D82A}">
                        <a16:rowId xmlns:a16="http://schemas.microsoft.com/office/drawing/2014/main" val="1574036305"/>
                      </a:ext>
                    </a:extLst>
                  </a:tr>
                  <a:tr h="518160">
                    <a:tc>
                      <a:txBody>
                        <a:bodyPr/>
                        <a:lstStyle/>
                        <a:p>
                          <a:endParaRPr lang="en-US"/>
                        </a:p>
                      </a:txBody>
                      <a:tcPr>
                        <a:blipFill>
                          <a:blip r:embed="rId5"/>
                          <a:stretch>
                            <a:fillRect l="-392" t="-155294" r="-92941" b="-503529"/>
                          </a:stretch>
                        </a:blipFill>
                      </a:tcPr>
                    </a:tc>
                    <a:tc>
                      <a:txBody>
                        <a:bodyPr/>
                        <a:lstStyle/>
                        <a:p>
                          <a:endParaRPr lang="en-US"/>
                        </a:p>
                      </a:txBody>
                      <a:tcPr>
                        <a:blipFill>
                          <a:blip r:embed="rId5"/>
                          <a:stretch>
                            <a:fillRect l="-109871" t="-155294" r="-1717" b="-503529"/>
                          </a:stretch>
                        </a:blipFill>
                      </a:tcPr>
                    </a:tc>
                    <a:extLst>
                      <a:ext uri="{0D108BD9-81ED-4DB2-BD59-A6C34878D82A}">
                        <a16:rowId xmlns:a16="http://schemas.microsoft.com/office/drawing/2014/main" val="4193131898"/>
                      </a:ext>
                    </a:extLst>
                  </a:tr>
                  <a:tr h="518160">
                    <a:tc>
                      <a:txBody>
                        <a:bodyPr/>
                        <a:lstStyle/>
                        <a:p>
                          <a:endParaRPr lang="en-US"/>
                        </a:p>
                      </a:txBody>
                      <a:tcPr>
                        <a:blipFill>
                          <a:blip r:embed="rId5"/>
                          <a:stretch>
                            <a:fillRect l="-392" t="-255294" r="-92941" b="-403529"/>
                          </a:stretch>
                        </a:blipFill>
                      </a:tcPr>
                    </a:tc>
                    <a:tc>
                      <a:txBody>
                        <a:bodyPr/>
                        <a:lstStyle/>
                        <a:p>
                          <a:endParaRPr lang="en-US"/>
                        </a:p>
                      </a:txBody>
                      <a:tcPr>
                        <a:blipFill>
                          <a:blip r:embed="rId5"/>
                          <a:stretch>
                            <a:fillRect l="-109871" t="-255294" r="-1717" b="-403529"/>
                          </a:stretch>
                        </a:blipFill>
                      </a:tcPr>
                    </a:tc>
                    <a:extLst>
                      <a:ext uri="{0D108BD9-81ED-4DB2-BD59-A6C34878D82A}">
                        <a16:rowId xmlns:a16="http://schemas.microsoft.com/office/drawing/2014/main" val="2120055597"/>
                      </a:ext>
                    </a:extLst>
                  </a:tr>
                  <a:tr h="518160">
                    <a:tc>
                      <a:txBody>
                        <a:bodyPr/>
                        <a:lstStyle/>
                        <a:p>
                          <a:endParaRPr lang="en-US"/>
                        </a:p>
                      </a:txBody>
                      <a:tcPr>
                        <a:blipFill>
                          <a:blip r:embed="rId5"/>
                          <a:stretch>
                            <a:fillRect l="-392" t="-351163" r="-92941" b="-298837"/>
                          </a:stretch>
                        </a:blipFill>
                      </a:tcPr>
                    </a:tc>
                    <a:tc>
                      <a:txBody>
                        <a:bodyPr/>
                        <a:lstStyle/>
                        <a:p>
                          <a:endParaRPr lang="en-US"/>
                        </a:p>
                      </a:txBody>
                      <a:tcPr>
                        <a:blipFill>
                          <a:blip r:embed="rId5"/>
                          <a:stretch>
                            <a:fillRect l="-109871" t="-351163" r="-1717" b="-298837"/>
                          </a:stretch>
                        </a:blipFill>
                      </a:tcPr>
                    </a:tc>
                    <a:extLst>
                      <a:ext uri="{0D108BD9-81ED-4DB2-BD59-A6C34878D82A}">
                        <a16:rowId xmlns:a16="http://schemas.microsoft.com/office/drawing/2014/main" val="1142044774"/>
                      </a:ext>
                    </a:extLst>
                  </a:tr>
                  <a:tr h="518160">
                    <a:tc>
                      <a:txBody>
                        <a:bodyPr/>
                        <a:lstStyle/>
                        <a:p>
                          <a:endParaRPr lang="en-US"/>
                        </a:p>
                      </a:txBody>
                      <a:tcPr>
                        <a:blipFill>
                          <a:blip r:embed="rId5"/>
                          <a:stretch>
                            <a:fillRect l="-392" t="-456471" r="-92941" b="-202353"/>
                          </a:stretch>
                        </a:blipFill>
                      </a:tcPr>
                    </a:tc>
                    <a:tc>
                      <a:txBody>
                        <a:bodyPr/>
                        <a:lstStyle/>
                        <a:p>
                          <a:endParaRPr lang="en-US"/>
                        </a:p>
                      </a:txBody>
                      <a:tcPr>
                        <a:blipFill>
                          <a:blip r:embed="rId5"/>
                          <a:stretch>
                            <a:fillRect l="-109871" t="-456471" r="-1717" b="-202353"/>
                          </a:stretch>
                        </a:blipFill>
                      </a:tcPr>
                    </a:tc>
                    <a:extLst>
                      <a:ext uri="{0D108BD9-81ED-4DB2-BD59-A6C34878D82A}">
                        <a16:rowId xmlns:a16="http://schemas.microsoft.com/office/drawing/2014/main" val="128172480"/>
                      </a:ext>
                    </a:extLst>
                  </a:tr>
                  <a:tr h="518160">
                    <a:tc>
                      <a:txBody>
                        <a:bodyPr/>
                        <a:lstStyle/>
                        <a:p>
                          <a:endParaRPr lang="en-US"/>
                        </a:p>
                      </a:txBody>
                      <a:tcPr>
                        <a:blipFill>
                          <a:blip r:embed="rId5"/>
                          <a:stretch>
                            <a:fillRect l="-392" t="-556471" r="-92941" b="-102353"/>
                          </a:stretch>
                        </a:blipFill>
                      </a:tcPr>
                    </a:tc>
                    <a:tc>
                      <a:txBody>
                        <a:bodyPr/>
                        <a:lstStyle/>
                        <a:p>
                          <a:endParaRPr lang="en-US"/>
                        </a:p>
                      </a:txBody>
                      <a:tcPr>
                        <a:blipFill>
                          <a:blip r:embed="rId5"/>
                          <a:stretch>
                            <a:fillRect l="-109871" t="-556471" r="-1717" b="-102353"/>
                          </a:stretch>
                        </a:blipFill>
                      </a:tcPr>
                    </a:tc>
                    <a:extLst>
                      <a:ext uri="{0D108BD9-81ED-4DB2-BD59-A6C34878D82A}">
                        <a16:rowId xmlns:a16="http://schemas.microsoft.com/office/drawing/2014/main" val="1790164135"/>
                      </a:ext>
                    </a:extLst>
                  </a:tr>
                  <a:tr h="518160">
                    <a:tc>
                      <a:txBody>
                        <a:bodyPr/>
                        <a:lstStyle/>
                        <a:p>
                          <a:endParaRPr lang="en-US"/>
                        </a:p>
                      </a:txBody>
                      <a:tcPr>
                        <a:blipFill>
                          <a:blip r:embed="rId5"/>
                          <a:stretch>
                            <a:fillRect l="-392" t="-656471" r="-92941" b="-2353"/>
                          </a:stretch>
                        </a:blipFill>
                      </a:tcPr>
                    </a:tc>
                    <a:tc>
                      <a:txBody>
                        <a:bodyPr/>
                        <a:lstStyle/>
                        <a:p>
                          <a:endParaRPr lang="en-US"/>
                        </a:p>
                      </a:txBody>
                      <a:tcPr>
                        <a:blipFill>
                          <a:blip r:embed="rId5"/>
                          <a:stretch>
                            <a:fillRect l="-109871" t="-656471" r="-1717" b="-2353"/>
                          </a:stretch>
                        </a:blipFill>
                      </a:tcPr>
                    </a:tc>
                    <a:extLst>
                      <a:ext uri="{0D108BD9-81ED-4DB2-BD59-A6C34878D82A}">
                        <a16:rowId xmlns:a16="http://schemas.microsoft.com/office/drawing/2014/main" val="1328951625"/>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39E108FF-3BC1-4054-8B4F-3A04CD12FD2F}"/>
                  </a:ext>
                </a:extLst>
              </p:cNvPr>
              <p:cNvSpPr txBox="1"/>
              <p:nvPr/>
            </p:nvSpPr>
            <p:spPr>
              <a:xfrm>
                <a:off x="534108" y="4942951"/>
                <a:ext cx="6996944" cy="109001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𝑷</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𝒙</m:t>
                          </m:r>
                          <m:r>
                            <a:rPr lang="en-US" sz="2400" b="1" i="1" smtClean="0">
                              <a:latin typeface="Cambria Math" panose="02040503050406030204" pitchFamily="18" charset="0"/>
                            </a:rPr>
                            <m:t>=</m:t>
                          </m:r>
                          <m:r>
                            <a:rPr lang="en-US" sz="2400" b="1" i="1" smtClean="0">
                              <a:latin typeface="Cambria Math" panose="02040503050406030204" pitchFamily="18" charset="0"/>
                            </a:rPr>
                            <m:t>𝟑</m:t>
                          </m:r>
                        </m:e>
                      </m:d>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m:rPr>
                              <m:nor/>
                            </m:rPr>
                            <a:rPr lang="ar-BH" sz="2400" b="1" i="0" smtClean="0">
                              <a:latin typeface="Cambria Math" panose="02040503050406030204" pitchFamily="18" charset="0"/>
                            </a:rPr>
                            <m:t>عدد الذين اشتروا ثلاث مواد</m:t>
                          </m:r>
                        </m:num>
                        <m:den>
                          <m:r>
                            <m:rPr>
                              <m:nor/>
                            </m:rPr>
                            <a:rPr lang="ar-BH" sz="2400" b="1" i="0" smtClean="0">
                              <a:latin typeface="Cambria Math" panose="02040503050406030204" pitchFamily="18" charset="0"/>
                            </a:rPr>
                            <m:t>عدد الخريجين الذين شملهم المسح</m:t>
                          </m:r>
                        </m:den>
                      </m:f>
                      <m:r>
                        <a:rPr lang="en-US" sz="2400" b="1" i="0" smtClean="0">
                          <a:latin typeface="Cambria Math" panose="02040503050406030204" pitchFamily="18" charset="0"/>
                        </a:rPr>
                        <m:t>=</m:t>
                      </m:r>
                      <m:f>
                        <m:fPr>
                          <m:ctrlPr>
                            <a:rPr lang="ar-BH" sz="2400" b="1" i="1" dirty="0" smtClean="0">
                              <a:latin typeface="Cambria Math" panose="02040503050406030204" pitchFamily="18" charset="0"/>
                            </a:rPr>
                          </m:ctrlPr>
                        </m:fPr>
                        <m:num>
                          <m:r>
                            <a:rPr lang="ar-BH" sz="2400" b="1" i="1" dirty="0" smtClean="0">
                              <a:latin typeface="Cambria Math" panose="02040503050406030204" pitchFamily="18" charset="0"/>
                            </a:rPr>
                            <m:t>𝟏𝟏𝟓</m:t>
                          </m:r>
                        </m:num>
                        <m:den>
                          <m:r>
                            <a:rPr lang="ar-BH" sz="2400" b="1" i="1" dirty="0" smtClean="0">
                              <a:latin typeface="Cambria Math" panose="02040503050406030204" pitchFamily="18" charset="0"/>
                            </a:rPr>
                            <m:t>𝟔𝟐𝟓</m:t>
                          </m:r>
                        </m:den>
                      </m:f>
                      <m:r>
                        <a:rPr lang="ar-BH" sz="2400" b="1" i="1" dirty="0" smtClean="0">
                          <a:latin typeface="Cambria Math" panose="02040503050406030204" pitchFamily="18" charset="0"/>
                        </a:rPr>
                        <m:t>=</m:t>
                      </m:r>
                      <m:f>
                        <m:fPr>
                          <m:ctrlPr>
                            <a:rPr lang="ar-BH" sz="2400" b="1" i="1" dirty="0" smtClean="0">
                              <a:latin typeface="Cambria Math" panose="02040503050406030204" pitchFamily="18" charset="0"/>
                            </a:rPr>
                          </m:ctrlPr>
                        </m:fPr>
                        <m:num>
                          <m:r>
                            <a:rPr lang="ar-BH" sz="2400" b="1" i="1" dirty="0" smtClean="0">
                              <a:latin typeface="Cambria Math" panose="02040503050406030204" pitchFamily="18" charset="0"/>
                            </a:rPr>
                            <m:t>𝟐𝟑</m:t>
                          </m:r>
                        </m:num>
                        <m:den>
                          <m:r>
                            <a:rPr lang="ar-BH" sz="2400" b="1" i="1" dirty="0" smtClean="0">
                              <a:latin typeface="Cambria Math" panose="02040503050406030204" pitchFamily="18" charset="0"/>
                            </a:rPr>
                            <m:t>𝟏𝟐𝟓</m:t>
                          </m:r>
                        </m:den>
                      </m:f>
                    </m:oMath>
                  </m:oMathPara>
                </a14:m>
                <a:endParaRPr lang="en-US" sz="2400" b="1" dirty="0"/>
              </a:p>
            </p:txBody>
          </p:sp>
        </mc:Choice>
        <mc:Fallback xmlns="">
          <p:sp>
            <p:nvSpPr>
              <p:cNvPr id="12" name="TextBox 11">
                <a:extLst>
                  <a:ext uri="{FF2B5EF4-FFF2-40B4-BE49-F238E27FC236}">
                    <a16:creationId xmlns:a16="http://schemas.microsoft.com/office/drawing/2014/main" id="{39E108FF-3BC1-4054-8B4F-3A04CD12FD2F}"/>
                  </a:ext>
                </a:extLst>
              </p:cNvPr>
              <p:cNvSpPr txBox="1">
                <a:spLocks noRot="1" noChangeAspect="1" noMove="1" noResize="1" noEditPoints="1" noAdjustHandles="1" noChangeArrowheads="1" noChangeShapeType="1" noTextEdit="1"/>
              </p:cNvSpPr>
              <p:nvPr/>
            </p:nvSpPr>
            <p:spPr>
              <a:xfrm>
                <a:off x="534108" y="4942951"/>
                <a:ext cx="6996944" cy="1090015"/>
              </a:xfrm>
              <a:prstGeom prst="flowChartAlternateProcess">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مربع نص 9">
                <a:extLst>
                  <a:ext uri="{FF2B5EF4-FFF2-40B4-BE49-F238E27FC236}">
                    <a16:creationId xmlns:a16="http://schemas.microsoft.com/office/drawing/2014/main" xmlns="" id="{21EBF3D6-37FC-4953-B17E-42B7D126575A}"/>
                  </a:ext>
                </a:extLst>
              </p:cNvPr>
              <p:cNvSpPr txBox="1"/>
              <p:nvPr/>
            </p:nvSpPr>
            <p:spPr>
              <a:xfrm>
                <a:off x="6799180" y="5141874"/>
                <a:ext cx="5102087" cy="461665"/>
              </a:xfrm>
              <a:prstGeom prst="rect">
                <a:avLst/>
              </a:prstGeom>
              <a:noFill/>
            </p:spPr>
            <p:txBody>
              <a:bodyPr wrap="square" rtlCol="1">
                <a:spAutoFit/>
              </a:bodyPr>
              <a:lstStyle/>
              <a:p>
                <a:pPr algn="r" rtl="1"/>
                <a:r>
                  <a:rPr lang="ar-BH" sz="2400" b="1" dirty="0">
                    <a:solidFill>
                      <a:srgbClr val="FF0000"/>
                    </a:solidFill>
                  </a:rPr>
                  <a:t>   تعني احتمال ظهور </a:t>
                </a:r>
                <a:r>
                  <a:rPr lang="en-US" sz="2400" b="1" dirty="0">
                    <a:solidFill>
                      <a:srgbClr val="FF0000"/>
                    </a:solidFill>
                  </a:rPr>
                  <a:t>  </a:t>
                </a:r>
                <a14:m>
                  <m:oMath xmlns:m="http://schemas.openxmlformats.org/officeDocument/2006/math">
                    <m:r>
                      <a:rPr lang="en-US" sz="2400" b="1" i="1" dirty="0" smtClean="0">
                        <a:solidFill>
                          <a:srgbClr val="FF0000"/>
                        </a:solidFill>
                        <a:latin typeface="Cambria Math" panose="02040503050406030204" pitchFamily="18" charset="0"/>
                      </a:rPr>
                      <m:t>𝒙</m:t>
                    </m:r>
                  </m:oMath>
                </a14:m>
                <a:r>
                  <a:rPr lang="ar-BH" sz="2400" b="1" dirty="0">
                    <a:solidFill>
                      <a:srgbClr val="FF0000"/>
                    </a:solidFill>
                  </a:rPr>
                  <a:t>،</a:t>
                </a:r>
                <a:r>
                  <a:rPr lang="en-US" sz="2400" b="1" dirty="0">
                    <a:solidFill>
                      <a:srgbClr val="FF0000"/>
                    </a:solidFill>
                  </a:rPr>
                  <a:t> </a:t>
                </a:r>
                <a14:m>
                  <m:oMath xmlns:m="http://schemas.openxmlformats.org/officeDocument/2006/math">
                    <m:r>
                      <a:rPr lang="en-US" sz="2400" b="1" i="1" dirty="0" smtClean="0">
                        <a:solidFill>
                          <a:srgbClr val="FF0000"/>
                        </a:solidFill>
                        <a:latin typeface="Cambria Math" panose="02040503050406030204" pitchFamily="18" charset="0"/>
                      </a:rPr>
                      <m:t>𝒏</m:t>
                    </m:r>
                  </m:oMath>
                </a14:m>
                <a:r>
                  <a:rPr lang="en-US" sz="2400" b="1" dirty="0">
                    <a:solidFill>
                      <a:srgbClr val="FF0000"/>
                    </a:solidFill>
                  </a:rPr>
                  <a:t> </a:t>
                </a:r>
                <a:r>
                  <a:rPr lang="ar-BH" sz="2400" b="1" dirty="0">
                    <a:solidFill>
                      <a:srgbClr val="FF0000"/>
                    </a:solidFill>
                  </a:rPr>
                  <a:t> مرة  </a:t>
                </a:r>
                <a14:m>
                  <m:oMath xmlns:m="http://schemas.openxmlformats.org/officeDocument/2006/math">
                    <m:r>
                      <a:rPr lang="en-GB" sz="2400" b="1" i="1" dirty="0" smtClean="0">
                        <a:solidFill>
                          <a:srgbClr val="FF0000"/>
                        </a:solidFill>
                        <a:latin typeface="Cambria Math" panose="02040503050406030204" pitchFamily="18" charset="0"/>
                      </a:rPr>
                      <m:t>𝒑</m:t>
                    </m:r>
                    <m:r>
                      <a:rPr lang="en-GB" sz="2400" b="1" i="1" dirty="0" smtClean="0">
                        <a:solidFill>
                          <a:srgbClr val="FF0000"/>
                        </a:solidFill>
                        <a:latin typeface="Cambria Math" panose="02040503050406030204" pitchFamily="18" charset="0"/>
                      </a:rPr>
                      <m:t>(×=</m:t>
                    </m:r>
                    <m:r>
                      <a:rPr lang="en-GB" sz="2400" b="1" i="1" dirty="0" smtClean="0">
                        <a:solidFill>
                          <a:srgbClr val="FF0000"/>
                        </a:solidFill>
                        <a:latin typeface="Cambria Math" panose="02040503050406030204" pitchFamily="18" charset="0"/>
                      </a:rPr>
                      <m:t>𝒏</m:t>
                    </m:r>
                    <m:r>
                      <a:rPr lang="en-GB" sz="2400" b="1" i="1" dirty="0" smtClean="0">
                        <a:solidFill>
                          <a:srgbClr val="FF0000"/>
                        </a:solidFill>
                        <a:latin typeface="Cambria Math" panose="02040503050406030204" pitchFamily="18" charset="0"/>
                      </a:rPr>
                      <m:t>) </m:t>
                    </m:r>
                  </m:oMath>
                </a14:m>
                <a:endParaRPr lang="ar-BH" sz="2400" b="1" dirty="0">
                  <a:solidFill>
                    <a:srgbClr val="FF0000"/>
                  </a:solidFill>
                </a:endParaRPr>
              </a:p>
            </p:txBody>
          </p:sp>
        </mc:Choice>
        <mc:Fallback xmlns="">
          <p:sp>
            <p:nvSpPr>
              <p:cNvPr id="13" name="مربع نص 9">
                <a:extLst>
                  <a:ext uri="{FF2B5EF4-FFF2-40B4-BE49-F238E27FC236}">
                    <a16:creationId xmlns:a16="http://schemas.microsoft.com/office/drawing/2014/main" id="{21EBF3D6-37FC-4953-B17E-42B7D126575A}"/>
                  </a:ext>
                </a:extLst>
              </p:cNvPr>
              <p:cNvSpPr txBox="1">
                <a:spLocks noRot="1" noChangeAspect="1" noMove="1" noResize="1" noEditPoints="1" noAdjustHandles="1" noChangeArrowheads="1" noChangeShapeType="1" noTextEdit="1"/>
              </p:cNvSpPr>
              <p:nvPr/>
            </p:nvSpPr>
            <p:spPr>
              <a:xfrm>
                <a:off x="6799180" y="5141874"/>
                <a:ext cx="5102087" cy="461665"/>
              </a:xfrm>
              <a:prstGeom prst="rect">
                <a:avLst/>
              </a:prstGeom>
              <a:blipFill>
                <a:blip r:embed="rId7"/>
                <a:stretch>
                  <a:fillRect t="-6579" r="-1912" b="-3289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xmlns="" id="{82EC6B64-A17A-4814-A741-DBEE10D1EC84}"/>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5395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4500"/>
                                        <p:tgtEl>
                                          <p:spTgt spid="4"/>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15" grpId="0" animBg="1"/>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xmlns="" id="{AC20033A-D033-4A11-8B6E-D6A28C47E1B9}"/>
              </a:ext>
            </a:extLst>
          </p:cNvPr>
          <p:cNvSpPr/>
          <p:nvPr/>
        </p:nvSpPr>
        <p:spPr>
          <a:xfrm>
            <a:off x="3531794" y="187767"/>
            <a:ext cx="5128412" cy="502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dirty="0"/>
              <a:t>الاحتمال والتوزيعات الاحتمالية</a:t>
            </a:r>
            <a:endParaRPr lang="en-US" sz="3600" dirty="0"/>
          </a:p>
        </p:txBody>
      </p:sp>
      <p:sp>
        <p:nvSpPr>
          <p:cNvPr id="3" name="TextBox 2">
            <a:extLst>
              <a:ext uri="{FF2B5EF4-FFF2-40B4-BE49-F238E27FC236}">
                <a16:creationId xmlns:a16="http://schemas.microsoft.com/office/drawing/2014/main" xmlns="" id="{0B01AAF8-D78E-4AB9-8334-370E3C61ABC3}"/>
              </a:ext>
            </a:extLst>
          </p:cNvPr>
          <p:cNvSpPr txBox="1"/>
          <p:nvPr/>
        </p:nvSpPr>
        <p:spPr>
          <a:xfrm>
            <a:off x="10816571" y="225116"/>
            <a:ext cx="1033666" cy="646986"/>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rgbClr val="FF0000"/>
                </a:solidFill>
              </a:rPr>
              <a:t>مثال</a:t>
            </a:r>
            <a:endParaRPr lang="en-US" sz="3200" b="1" dirty="0">
              <a:solidFill>
                <a:srgbClr val="FF0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D4D7050-A3BC-41FA-B791-147B00277579}"/>
                  </a:ext>
                </a:extLst>
              </p:cNvPr>
              <p:cNvSpPr txBox="1"/>
              <p:nvPr/>
            </p:nvSpPr>
            <p:spPr>
              <a:xfrm>
                <a:off x="3288170" y="913535"/>
                <a:ext cx="8454892" cy="2485787"/>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just" rtl="1">
                  <a:defRPr sz="3600" b="1"/>
                </a:lvl1pPr>
              </a:lstStyle>
              <a:p>
                <a:pPr algn="r"/>
                <a:r>
                  <a:rPr lang="ar-BH" sz="2800" b="0" dirty="0"/>
                  <a:t>تبيع شركة </a:t>
                </a:r>
                <a14:m>
                  <m:oMath xmlns:m="http://schemas.openxmlformats.org/officeDocument/2006/math">
                    <m:r>
                      <a:rPr lang="ar-BH" sz="2800" b="0" i="1" dirty="0" smtClean="0">
                        <a:latin typeface="Cambria Math" panose="02040503050406030204" pitchFamily="18" charset="0"/>
                      </a:rPr>
                      <m:t>5</m:t>
                    </m:r>
                  </m:oMath>
                </a14:m>
                <a:r>
                  <a:rPr lang="ar-BH" sz="2800" b="0" dirty="0"/>
                  <a:t> مواد تستعمل في حفلات التخرج المدرسية وهي إطار للشهادة, صورة التخرج, لباس خاص لحفل التخرج, ميدالية خاصة, دبوس زينة خاص يحمل اسم المدرسة وسنة التخرج. أجرت المدرسة استطلاعًا شمل طلاب الصف النهائي في المدرسة, لمعرفة عدد المواد التي يشتريها كل واحد من الخريجين. ويعرض الجدول المجاور نتائج هذا الاستطلاع.</a:t>
                </a:r>
              </a:p>
            </p:txBody>
          </p:sp>
        </mc:Choice>
        <mc:Fallback xmlns="">
          <p:sp>
            <p:nvSpPr>
              <p:cNvPr id="4" name="TextBox 3">
                <a:extLst>
                  <a:ext uri="{FF2B5EF4-FFF2-40B4-BE49-F238E27FC236}">
                    <a16:creationId xmlns:a16="http://schemas.microsoft.com/office/drawing/2014/main" id="{0D4D7050-A3BC-41FA-B791-147B00277579}"/>
                  </a:ext>
                </a:extLst>
              </p:cNvPr>
              <p:cNvSpPr txBox="1">
                <a:spLocks noRot="1" noChangeAspect="1" noMove="1" noResize="1" noEditPoints="1" noAdjustHandles="1" noChangeArrowheads="1" noChangeShapeType="1" noTextEdit="1"/>
              </p:cNvSpPr>
              <p:nvPr/>
            </p:nvSpPr>
            <p:spPr>
              <a:xfrm>
                <a:off x="3288170" y="913535"/>
                <a:ext cx="8454892" cy="2485787"/>
              </a:xfrm>
              <a:prstGeom prst="roundRect">
                <a:avLst/>
              </a:prstGeom>
              <a:blipFill>
                <a:blip r:embed="rId2"/>
                <a:stretch>
                  <a:fillRect b="-9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xmlns="" id="{C16EDF3F-D7B3-4D60-BFFC-A6861B75BB07}"/>
                  </a:ext>
                </a:extLst>
              </p:cNvPr>
              <p:cNvGraphicFramePr>
                <a:graphicFrameLocks noGrp="1"/>
              </p:cNvGraphicFramePr>
              <p:nvPr/>
            </p:nvGraphicFramePr>
            <p:xfrm>
              <a:off x="292606" y="200166"/>
              <a:ext cx="2967428" cy="3906774"/>
            </p:xfrm>
            <a:graphic>
              <a:graphicData uri="http://schemas.openxmlformats.org/drawingml/2006/table">
                <a:tbl>
                  <a:tblPr firstRow="1" bandRow="1">
                    <a:tableStyleId>{5C22544A-7EE6-4342-B048-85BDC9FD1C3A}</a:tableStyleId>
                  </a:tblPr>
                  <a:tblGrid>
                    <a:gridCol w="1550505">
                      <a:extLst>
                        <a:ext uri="{9D8B030D-6E8A-4147-A177-3AD203B41FA5}">
                          <a16:colId xmlns:a16="http://schemas.microsoft.com/office/drawing/2014/main" xmlns="" val="4283639615"/>
                        </a:ext>
                      </a:extLst>
                    </a:gridCol>
                    <a:gridCol w="1416923">
                      <a:extLst>
                        <a:ext uri="{9D8B030D-6E8A-4147-A177-3AD203B41FA5}">
                          <a16:colId xmlns:a16="http://schemas.microsoft.com/office/drawing/2014/main" xmlns="" val="1836131375"/>
                        </a:ext>
                      </a:extLst>
                    </a:gridCol>
                  </a:tblGrid>
                  <a:tr h="744519">
                    <a:tc>
                      <a:txBody>
                        <a:bodyPr/>
                        <a:lstStyle/>
                        <a:p>
                          <a:pPr algn="ctr"/>
                          <a14:m>
                            <m:oMathPara xmlns:m="http://schemas.openxmlformats.org/officeDocument/2006/math">
                              <m:oMathParaPr>
                                <m:jc m:val="centerGroup"/>
                              </m:oMathParaPr>
                              <m:oMath xmlns:m="http://schemas.openxmlformats.org/officeDocument/2006/math">
                                <m:r>
                                  <m:rPr>
                                    <m:nor/>
                                  </m:rPr>
                                  <a:rPr lang="ar-BH" sz="2000" b="1" i="0" dirty="0" smtClean="0">
                                    <a:latin typeface="Cambria Math" panose="02040503050406030204" pitchFamily="18" charset="0"/>
                                  </a:rPr>
                                  <m:t>عدد</m:t>
                                </m:r>
                                <m:r>
                                  <m:rPr>
                                    <m:nor/>
                                  </m:rPr>
                                  <a:rPr lang="ar-BH" sz="2000" b="1" i="0" baseline="0" dirty="0">
                                    <a:latin typeface="Cambria Math" panose="02040503050406030204" pitchFamily="18" charset="0"/>
                                  </a:rPr>
                                  <m:t> المواد التي تم</m:t>
                                </m:r>
                              </m:oMath>
                            </m:oMathPara>
                          </a14:m>
                          <a:endParaRPr lang="ar-EG" sz="2000" b="1" i="0" baseline="0"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nor/>
                                  </m:rPr>
                                  <a:rPr lang="ar-BH" sz="2000" b="1" i="0" baseline="0" dirty="0">
                                    <a:latin typeface="Cambria Math" panose="02040503050406030204" pitchFamily="18" charset="0"/>
                                  </a:rPr>
                                  <m:t> شراؤها</m:t>
                                </m:r>
                              </m:oMath>
                            </m:oMathPara>
                          </a14:m>
                          <a:endParaRPr lang="en-US" sz="2000" b="1" dirty="0"/>
                        </a:p>
                      </a:txBody>
                      <a:tcPr/>
                    </a:tc>
                    <a:tc>
                      <a:txBody>
                        <a:bodyPr/>
                        <a:lstStyle/>
                        <a:p>
                          <a:pPr algn="ctr"/>
                          <a:r>
                            <a:rPr lang="ar-BH" sz="2000" b="1" dirty="0"/>
                            <a:t>عدد الخريجين</a:t>
                          </a:r>
                          <a:endParaRPr lang="en-US" sz="2000" b="1" dirty="0"/>
                        </a:p>
                      </a:txBody>
                      <a:tcPr anchor="ctr"/>
                    </a:tc>
                    <a:extLst>
                      <a:ext uri="{0D108BD9-81ED-4DB2-BD59-A6C34878D82A}">
                        <a16:rowId xmlns:a16="http://schemas.microsoft.com/office/drawing/2014/main" xmlns="" val="1574036305"/>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0</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12</m:t>
                                </m:r>
                              </m:oMath>
                            </m:oMathPara>
                          </a14:m>
                          <a:endParaRPr lang="en-US" sz="2800" b="0" dirty="0"/>
                        </a:p>
                      </a:txBody>
                      <a:tcPr/>
                    </a:tc>
                    <a:extLst>
                      <a:ext uri="{0D108BD9-81ED-4DB2-BD59-A6C34878D82A}">
                        <a16:rowId xmlns:a16="http://schemas.microsoft.com/office/drawing/2014/main" xmlns="" val="4193131898"/>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122</m:t>
                                </m:r>
                              </m:oMath>
                            </m:oMathPara>
                          </a14:m>
                          <a:endParaRPr lang="en-US" sz="2800" b="0" dirty="0"/>
                        </a:p>
                      </a:txBody>
                      <a:tcPr/>
                    </a:tc>
                    <a:extLst>
                      <a:ext uri="{0D108BD9-81ED-4DB2-BD59-A6C34878D82A}">
                        <a16:rowId xmlns:a16="http://schemas.microsoft.com/office/drawing/2014/main" xmlns="" val="2120055597"/>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2</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134</m:t>
                                </m:r>
                              </m:oMath>
                            </m:oMathPara>
                          </a14:m>
                          <a:endParaRPr lang="en-US" sz="2800" b="0" dirty="0"/>
                        </a:p>
                      </a:txBody>
                      <a:tcPr/>
                    </a:tc>
                    <a:extLst>
                      <a:ext uri="{0D108BD9-81ED-4DB2-BD59-A6C34878D82A}">
                        <a16:rowId xmlns:a16="http://schemas.microsoft.com/office/drawing/2014/main" xmlns="" val="1142044774"/>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3</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115</m:t>
                                </m:r>
                              </m:oMath>
                            </m:oMathPara>
                          </a14:m>
                          <a:endParaRPr lang="en-US" sz="2800" b="0" dirty="0"/>
                        </a:p>
                      </a:txBody>
                      <a:tcPr/>
                    </a:tc>
                    <a:extLst>
                      <a:ext uri="{0D108BD9-81ED-4DB2-BD59-A6C34878D82A}">
                        <a16:rowId xmlns:a16="http://schemas.microsoft.com/office/drawing/2014/main" xmlns="" val="128172480"/>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4</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145</m:t>
                                </m:r>
                              </m:oMath>
                            </m:oMathPara>
                          </a14:m>
                          <a:endParaRPr lang="en-US" sz="2800" b="0" dirty="0"/>
                        </a:p>
                      </a:txBody>
                      <a:tcPr/>
                    </a:tc>
                    <a:extLst>
                      <a:ext uri="{0D108BD9-81ED-4DB2-BD59-A6C34878D82A}">
                        <a16:rowId xmlns:a16="http://schemas.microsoft.com/office/drawing/2014/main" xmlns="" val="1790164135"/>
                      </a:ext>
                    </a:extLst>
                  </a:tr>
                  <a:tr h="216844">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5</m:t>
                                </m:r>
                              </m:oMath>
                            </m:oMathPara>
                          </a14:m>
                          <a:endParaRPr lang="en-US" sz="2800" b="0" dirty="0"/>
                        </a:p>
                      </a:txBody>
                      <a:tcPr/>
                    </a:tc>
                    <a:tc>
                      <a:txBody>
                        <a:bodyPr/>
                        <a:lstStyle/>
                        <a:p>
                          <a:pPr algn="ctr"/>
                          <a14:m>
                            <m:oMathPara xmlns:m="http://schemas.openxmlformats.org/officeDocument/2006/math">
                              <m:oMathParaPr>
                                <m:jc m:val="centerGroup"/>
                              </m:oMathParaPr>
                              <m:oMath xmlns:m="http://schemas.openxmlformats.org/officeDocument/2006/math">
                                <m:r>
                                  <a:rPr lang="ar-BH" sz="2800" b="0" i="1" dirty="0" smtClean="0">
                                    <a:latin typeface="Cambria Math" panose="02040503050406030204" pitchFamily="18" charset="0"/>
                                  </a:rPr>
                                  <m:t>97</m:t>
                                </m:r>
                              </m:oMath>
                            </m:oMathPara>
                          </a14:m>
                          <a:endParaRPr lang="en-US" sz="2800" b="0" dirty="0"/>
                        </a:p>
                      </a:txBody>
                      <a:tcPr/>
                    </a:tc>
                    <a:extLst>
                      <a:ext uri="{0D108BD9-81ED-4DB2-BD59-A6C34878D82A}">
                        <a16:rowId xmlns:a16="http://schemas.microsoft.com/office/drawing/2014/main" xmlns="" val="1328951625"/>
                      </a:ext>
                    </a:extLst>
                  </a:tr>
                </a:tbl>
              </a:graphicData>
            </a:graphic>
          </p:graphicFrame>
        </mc:Choice>
        <mc:Fallback xmlns="">
          <p:graphicFrame>
            <p:nvGraphicFramePr>
              <p:cNvPr id="18" name="Table 17">
                <a:extLst>
                  <a:ext uri="{FF2B5EF4-FFF2-40B4-BE49-F238E27FC236}">
                    <a16:creationId xmlns:a16="http://schemas.microsoft.com/office/drawing/2014/main" id="{C16EDF3F-D7B3-4D60-BFFC-A6861B75BB07}"/>
                  </a:ext>
                </a:extLst>
              </p:cNvPr>
              <p:cNvGraphicFramePr>
                <a:graphicFrameLocks noGrp="1"/>
              </p:cNvGraphicFramePr>
              <p:nvPr/>
            </p:nvGraphicFramePr>
            <p:xfrm>
              <a:off x="292606" y="200166"/>
              <a:ext cx="2967428" cy="3906774"/>
            </p:xfrm>
            <a:graphic>
              <a:graphicData uri="http://schemas.openxmlformats.org/drawingml/2006/table">
                <a:tbl>
                  <a:tblPr firstRow="1" bandRow="1">
                    <a:tableStyleId>{5C22544A-7EE6-4342-B048-85BDC9FD1C3A}</a:tableStyleId>
                  </a:tblPr>
                  <a:tblGrid>
                    <a:gridCol w="1550505">
                      <a:extLst>
                        <a:ext uri="{9D8B030D-6E8A-4147-A177-3AD203B41FA5}">
                          <a16:colId xmlns:a16="http://schemas.microsoft.com/office/drawing/2014/main" val="4283639615"/>
                        </a:ext>
                      </a:extLst>
                    </a:gridCol>
                    <a:gridCol w="1416923">
                      <a:extLst>
                        <a:ext uri="{9D8B030D-6E8A-4147-A177-3AD203B41FA5}">
                          <a16:colId xmlns:a16="http://schemas.microsoft.com/office/drawing/2014/main" val="1836131375"/>
                        </a:ext>
                      </a:extLst>
                    </a:gridCol>
                  </a:tblGrid>
                  <a:tr h="797814">
                    <a:tc>
                      <a:txBody>
                        <a:bodyPr/>
                        <a:lstStyle/>
                        <a:p>
                          <a:endParaRPr lang="en-US"/>
                        </a:p>
                      </a:txBody>
                      <a:tcPr>
                        <a:blipFill>
                          <a:blip r:embed="rId3"/>
                          <a:stretch>
                            <a:fillRect l="-392" t="-763" r="-92941" b="-391603"/>
                          </a:stretch>
                        </a:blipFill>
                      </a:tcPr>
                    </a:tc>
                    <a:tc>
                      <a:txBody>
                        <a:bodyPr/>
                        <a:lstStyle/>
                        <a:p>
                          <a:pPr algn="ctr"/>
                          <a:r>
                            <a:rPr lang="ar-BH" sz="2000" b="1" dirty="0"/>
                            <a:t>عدد الخريجين</a:t>
                          </a:r>
                          <a:endParaRPr lang="en-US" sz="2000" b="1" dirty="0"/>
                        </a:p>
                      </a:txBody>
                      <a:tcPr anchor="ctr"/>
                    </a:tc>
                    <a:extLst>
                      <a:ext uri="{0D108BD9-81ED-4DB2-BD59-A6C34878D82A}">
                        <a16:rowId xmlns:a16="http://schemas.microsoft.com/office/drawing/2014/main" val="1574036305"/>
                      </a:ext>
                    </a:extLst>
                  </a:tr>
                  <a:tr h="518160">
                    <a:tc>
                      <a:txBody>
                        <a:bodyPr/>
                        <a:lstStyle/>
                        <a:p>
                          <a:endParaRPr lang="en-US"/>
                        </a:p>
                      </a:txBody>
                      <a:tcPr>
                        <a:blipFill>
                          <a:blip r:embed="rId3"/>
                          <a:stretch>
                            <a:fillRect l="-392" t="-155294" r="-92941" b="-503529"/>
                          </a:stretch>
                        </a:blipFill>
                      </a:tcPr>
                    </a:tc>
                    <a:tc>
                      <a:txBody>
                        <a:bodyPr/>
                        <a:lstStyle/>
                        <a:p>
                          <a:endParaRPr lang="en-US"/>
                        </a:p>
                      </a:txBody>
                      <a:tcPr>
                        <a:blipFill>
                          <a:blip r:embed="rId3"/>
                          <a:stretch>
                            <a:fillRect l="-109871" t="-155294" r="-1717" b="-503529"/>
                          </a:stretch>
                        </a:blipFill>
                      </a:tcPr>
                    </a:tc>
                    <a:extLst>
                      <a:ext uri="{0D108BD9-81ED-4DB2-BD59-A6C34878D82A}">
                        <a16:rowId xmlns:a16="http://schemas.microsoft.com/office/drawing/2014/main" val="4193131898"/>
                      </a:ext>
                    </a:extLst>
                  </a:tr>
                  <a:tr h="518160">
                    <a:tc>
                      <a:txBody>
                        <a:bodyPr/>
                        <a:lstStyle/>
                        <a:p>
                          <a:endParaRPr lang="en-US"/>
                        </a:p>
                      </a:txBody>
                      <a:tcPr>
                        <a:blipFill>
                          <a:blip r:embed="rId3"/>
                          <a:stretch>
                            <a:fillRect l="-392" t="-255294" r="-92941" b="-403529"/>
                          </a:stretch>
                        </a:blipFill>
                      </a:tcPr>
                    </a:tc>
                    <a:tc>
                      <a:txBody>
                        <a:bodyPr/>
                        <a:lstStyle/>
                        <a:p>
                          <a:endParaRPr lang="en-US"/>
                        </a:p>
                      </a:txBody>
                      <a:tcPr>
                        <a:blipFill>
                          <a:blip r:embed="rId3"/>
                          <a:stretch>
                            <a:fillRect l="-109871" t="-255294" r="-1717" b="-403529"/>
                          </a:stretch>
                        </a:blipFill>
                      </a:tcPr>
                    </a:tc>
                    <a:extLst>
                      <a:ext uri="{0D108BD9-81ED-4DB2-BD59-A6C34878D82A}">
                        <a16:rowId xmlns:a16="http://schemas.microsoft.com/office/drawing/2014/main" val="2120055597"/>
                      </a:ext>
                    </a:extLst>
                  </a:tr>
                  <a:tr h="518160">
                    <a:tc>
                      <a:txBody>
                        <a:bodyPr/>
                        <a:lstStyle/>
                        <a:p>
                          <a:endParaRPr lang="en-US"/>
                        </a:p>
                      </a:txBody>
                      <a:tcPr>
                        <a:blipFill>
                          <a:blip r:embed="rId3"/>
                          <a:stretch>
                            <a:fillRect l="-392" t="-351163" r="-92941" b="-298837"/>
                          </a:stretch>
                        </a:blipFill>
                      </a:tcPr>
                    </a:tc>
                    <a:tc>
                      <a:txBody>
                        <a:bodyPr/>
                        <a:lstStyle/>
                        <a:p>
                          <a:endParaRPr lang="en-US"/>
                        </a:p>
                      </a:txBody>
                      <a:tcPr>
                        <a:blipFill>
                          <a:blip r:embed="rId3"/>
                          <a:stretch>
                            <a:fillRect l="-109871" t="-351163" r="-1717" b="-298837"/>
                          </a:stretch>
                        </a:blipFill>
                      </a:tcPr>
                    </a:tc>
                    <a:extLst>
                      <a:ext uri="{0D108BD9-81ED-4DB2-BD59-A6C34878D82A}">
                        <a16:rowId xmlns:a16="http://schemas.microsoft.com/office/drawing/2014/main" val="1142044774"/>
                      </a:ext>
                    </a:extLst>
                  </a:tr>
                  <a:tr h="518160">
                    <a:tc>
                      <a:txBody>
                        <a:bodyPr/>
                        <a:lstStyle/>
                        <a:p>
                          <a:endParaRPr lang="en-US"/>
                        </a:p>
                      </a:txBody>
                      <a:tcPr>
                        <a:blipFill>
                          <a:blip r:embed="rId3"/>
                          <a:stretch>
                            <a:fillRect l="-392" t="-456471" r="-92941" b="-202353"/>
                          </a:stretch>
                        </a:blipFill>
                      </a:tcPr>
                    </a:tc>
                    <a:tc>
                      <a:txBody>
                        <a:bodyPr/>
                        <a:lstStyle/>
                        <a:p>
                          <a:endParaRPr lang="en-US"/>
                        </a:p>
                      </a:txBody>
                      <a:tcPr>
                        <a:blipFill>
                          <a:blip r:embed="rId3"/>
                          <a:stretch>
                            <a:fillRect l="-109871" t="-456471" r="-1717" b="-202353"/>
                          </a:stretch>
                        </a:blipFill>
                      </a:tcPr>
                    </a:tc>
                    <a:extLst>
                      <a:ext uri="{0D108BD9-81ED-4DB2-BD59-A6C34878D82A}">
                        <a16:rowId xmlns:a16="http://schemas.microsoft.com/office/drawing/2014/main" val="128172480"/>
                      </a:ext>
                    </a:extLst>
                  </a:tr>
                  <a:tr h="518160">
                    <a:tc>
                      <a:txBody>
                        <a:bodyPr/>
                        <a:lstStyle/>
                        <a:p>
                          <a:endParaRPr lang="en-US"/>
                        </a:p>
                      </a:txBody>
                      <a:tcPr>
                        <a:blipFill>
                          <a:blip r:embed="rId3"/>
                          <a:stretch>
                            <a:fillRect l="-392" t="-556471" r="-92941" b="-102353"/>
                          </a:stretch>
                        </a:blipFill>
                      </a:tcPr>
                    </a:tc>
                    <a:tc>
                      <a:txBody>
                        <a:bodyPr/>
                        <a:lstStyle/>
                        <a:p>
                          <a:endParaRPr lang="en-US"/>
                        </a:p>
                      </a:txBody>
                      <a:tcPr>
                        <a:blipFill>
                          <a:blip r:embed="rId3"/>
                          <a:stretch>
                            <a:fillRect l="-109871" t="-556471" r="-1717" b="-102353"/>
                          </a:stretch>
                        </a:blipFill>
                      </a:tcPr>
                    </a:tc>
                    <a:extLst>
                      <a:ext uri="{0D108BD9-81ED-4DB2-BD59-A6C34878D82A}">
                        <a16:rowId xmlns:a16="http://schemas.microsoft.com/office/drawing/2014/main" val="1790164135"/>
                      </a:ext>
                    </a:extLst>
                  </a:tr>
                  <a:tr h="518160">
                    <a:tc>
                      <a:txBody>
                        <a:bodyPr/>
                        <a:lstStyle/>
                        <a:p>
                          <a:endParaRPr lang="en-US"/>
                        </a:p>
                      </a:txBody>
                      <a:tcPr>
                        <a:blipFill>
                          <a:blip r:embed="rId3"/>
                          <a:stretch>
                            <a:fillRect l="-392" t="-656471" r="-92941" b="-2353"/>
                          </a:stretch>
                        </a:blipFill>
                      </a:tcPr>
                    </a:tc>
                    <a:tc>
                      <a:txBody>
                        <a:bodyPr/>
                        <a:lstStyle/>
                        <a:p>
                          <a:endParaRPr lang="en-US"/>
                        </a:p>
                      </a:txBody>
                      <a:tcPr>
                        <a:blipFill>
                          <a:blip r:embed="rId3"/>
                          <a:stretch>
                            <a:fillRect l="-109871" t="-656471" r="-1717" b="-2353"/>
                          </a:stretch>
                        </a:blipFill>
                      </a:tcPr>
                    </a:tc>
                    <a:extLst>
                      <a:ext uri="{0D108BD9-81ED-4DB2-BD59-A6C34878D82A}">
                        <a16:rowId xmlns:a16="http://schemas.microsoft.com/office/drawing/2014/main" val="1328951625"/>
                      </a:ext>
                    </a:extLst>
                  </a:tr>
                </a:tbl>
              </a:graphicData>
            </a:graphic>
          </p:graphicFrame>
        </mc:Fallback>
      </mc:AlternateContent>
      <p:sp>
        <p:nvSpPr>
          <p:cNvPr id="10" name="TextBox 9">
            <a:extLst>
              <a:ext uri="{FF2B5EF4-FFF2-40B4-BE49-F238E27FC236}">
                <a16:creationId xmlns:a16="http://schemas.microsoft.com/office/drawing/2014/main" xmlns="" id="{A5970DEA-F614-46A1-8266-7921D98292C8}"/>
              </a:ext>
            </a:extLst>
          </p:cNvPr>
          <p:cNvSpPr txBox="1"/>
          <p:nvPr/>
        </p:nvSpPr>
        <p:spPr>
          <a:xfrm>
            <a:off x="3344532" y="3519782"/>
            <a:ext cx="8454892" cy="578882"/>
          </a:xfrm>
          <a:prstGeom prst="flowChartAlternateProcess">
            <a:avLst/>
          </a:prstGeom>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2800" b="1" dirty="0"/>
              <a:t>(</a:t>
            </a:r>
            <a:r>
              <a:rPr lang="en-US" sz="2800" b="1" dirty="0"/>
              <a:t>2</a:t>
            </a:r>
            <a:r>
              <a:rPr lang="ar-BH" sz="2800" b="1" dirty="0"/>
              <a:t>) أوجد احتمال أن يشتري خريج تم اختياره عشوائيا </a:t>
            </a:r>
            <a:r>
              <a:rPr lang="en-US" sz="2800" b="1" dirty="0"/>
              <a:t>4</a:t>
            </a:r>
            <a:r>
              <a:rPr lang="ar-BH" sz="2800" b="1" dirty="0"/>
              <a:t> مواد على </a:t>
            </a:r>
            <a:r>
              <a:rPr lang="ar-BH" sz="2800" b="1" dirty="0" smtClean="0"/>
              <a:t>الأقل</a:t>
            </a:r>
            <a:r>
              <a:rPr lang="ar-BH" sz="2800" b="1" dirty="0"/>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191BEF89-B1A5-405A-B95D-D7F6F11A66D6}"/>
                  </a:ext>
                </a:extLst>
              </p:cNvPr>
              <p:cNvSpPr txBox="1"/>
              <p:nvPr/>
            </p:nvSpPr>
            <p:spPr>
              <a:xfrm>
                <a:off x="3344532" y="4340628"/>
                <a:ext cx="8497096" cy="578882"/>
              </a:xfrm>
              <a:prstGeom prst="flowChartAlternateProcess">
                <a:avLst/>
              </a:prstGeom>
              <a:solidFill>
                <a:schemeClr val="accent2">
                  <a:lumMod val="40000"/>
                  <a:lumOff val="6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2800" b="1" dirty="0"/>
                  <a:t>عدد ا</a:t>
                </a:r>
                <a:r>
                  <a:rPr lang="ar-EG" sz="2800" b="1" dirty="0"/>
                  <a:t>ل</a:t>
                </a:r>
                <a:r>
                  <a:rPr lang="ar-BH" sz="2800" b="1" dirty="0"/>
                  <a:t>ذين اشتروا </a:t>
                </a:r>
                <a14:m>
                  <m:oMath xmlns:m="http://schemas.openxmlformats.org/officeDocument/2006/math">
                    <m:r>
                      <a:rPr lang="ar-BH" sz="2800" b="1" i="1" dirty="0" smtClean="0">
                        <a:latin typeface="Cambria Math" panose="02040503050406030204" pitchFamily="18" charset="0"/>
                      </a:rPr>
                      <m:t>𝟒</m:t>
                    </m:r>
                  </m:oMath>
                </a14:m>
                <a:r>
                  <a:rPr lang="ar-BH" sz="2800" b="1" dirty="0"/>
                  <a:t> مواد على الأقل </a:t>
                </a:r>
                <a14:m>
                  <m:oMath xmlns:m="http://schemas.openxmlformats.org/officeDocument/2006/math">
                    <m:r>
                      <a:rPr lang="ar-BH" sz="2800" b="1" i="1" dirty="0" smtClean="0">
                        <a:latin typeface="Cambria Math" panose="02040503050406030204" pitchFamily="18" charset="0"/>
                      </a:rPr>
                      <m:t>𝟐𝟒𝟐</m:t>
                    </m:r>
                    <m:r>
                      <a:rPr lang="ar-BH" sz="2800" b="1" i="1" dirty="0" smtClean="0">
                        <a:latin typeface="Cambria Math" panose="02040503050406030204" pitchFamily="18" charset="0"/>
                      </a:rPr>
                      <m:t>=</m:t>
                    </m:r>
                    <m:r>
                      <a:rPr lang="ar-BH" sz="2800" b="1" i="1" dirty="0" smtClean="0">
                        <a:latin typeface="Cambria Math" panose="02040503050406030204" pitchFamily="18" charset="0"/>
                      </a:rPr>
                      <m:t>𝟗𝟕</m:t>
                    </m:r>
                    <m:r>
                      <a:rPr lang="ar-BH" sz="2800" b="1" i="1" dirty="0" smtClean="0">
                        <a:latin typeface="Cambria Math" panose="02040503050406030204" pitchFamily="18" charset="0"/>
                      </a:rPr>
                      <m:t>+</m:t>
                    </m:r>
                    <m:r>
                      <a:rPr lang="ar-BH" sz="2800" b="1" i="1" dirty="0" smtClean="0">
                        <a:latin typeface="Cambria Math" panose="02040503050406030204" pitchFamily="18" charset="0"/>
                      </a:rPr>
                      <m:t>𝟏𝟒𝟓</m:t>
                    </m:r>
                  </m:oMath>
                </a14:m>
                <a:r>
                  <a:rPr lang="ar-EG" sz="2800" b="1" dirty="0"/>
                  <a:t> </a:t>
                </a:r>
                <a:r>
                  <a:rPr lang="ar-BH" sz="2800" b="1" dirty="0"/>
                  <a:t>أي </a:t>
                </a:r>
                <a14:m>
                  <m:oMath xmlns:m="http://schemas.openxmlformats.org/officeDocument/2006/math">
                    <m:r>
                      <a:rPr lang="ar-BH" sz="2800" b="1" i="0" dirty="0" smtClean="0">
                        <a:latin typeface="Cambria Math" panose="02040503050406030204" pitchFamily="18" charset="0"/>
                      </a:rPr>
                      <m:t> </m:t>
                    </m:r>
                    <m:r>
                      <a:rPr lang="ar-BH" sz="2800" b="1" i="1" dirty="0" smtClean="0">
                        <a:latin typeface="Cambria Math" panose="02040503050406030204" pitchFamily="18" charset="0"/>
                      </a:rPr>
                      <m:t>𝟐𝟒𝟐</m:t>
                    </m:r>
                  </m:oMath>
                </a14:m>
                <a:r>
                  <a:rPr lang="ar-BH" sz="2800" b="1" dirty="0"/>
                  <a:t>خريجًا.</a:t>
                </a:r>
              </a:p>
            </p:txBody>
          </p:sp>
        </mc:Choice>
        <mc:Fallback xmlns="">
          <p:sp>
            <p:nvSpPr>
              <p:cNvPr id="11" name="TextBox 10">
                <a:extLst>
                  <a:ext uri="{FF2B5EF4-FFF2-40B4-BE49-F238E27FC236}">
                    <a16:creationId xmlns:a16="http://schemas.microsoft.com/office/drawing/2014/main" id="{191BEF89-B1A5-405A-B95D-D7F6F11A66D6}"/>
                  </a:ext>
                </a:extLst>
              </p:cNvPr>
              <p:cNvSpPr txBox="1">
                <a:spLocks noRot="1" noChangeAspect="1" noMove="1" noResize="1" noEditPoints="1" noAdjustHandles="1" noChangeArrowheads="1" noChangeShapeType="1" noTextEdit="1"/>
              </p:cNvSpPr>
              <p:nvPr/>
            </p:nvSpPr>
            <p:spPr>
              <a:xfrm>
                <a:off x="3344532" y="4340628"/>
                <a:ext cx="8497096" cy="578882"/>
              </a:xfrm>
              <a:prstGeom prst="flowChartAlternateProcess">
                <a:avLst/>
              </a:prstGeom>
              <a:blipFill>
                <a:blip r:embed="rId4"/>
                <a:stretch>
                  <a:fillRect t="-2083" r="-1004" b="-27083"/>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FE24A976-3CB1-4524-BB67-BE946832C47B}"/>
                  </a:ext>
                </a:extLst>
              </p:cNvPr>
              <p:cNvSpPr txBox="1"/>
              <p:nvPr/>
            </p:nvSpPr>
            <p:spPr>
              <a:xfrm>
                <a:off x="3344532" y="5077069"/>
                <a:ext cx="8497096" cy="1035745"/>
              </a:xfrm>
              <a:prstGeom prst="flowChartAlternateProcess">
                <a:avLst/>
              </a:prstGeom>
              <a:solidFill>
                <a:schemeClr val="accent2">
                  <a:lumMod val="40000"/>
                  <a:lumOff val="60000"/>
                </a:schemeClr>
              </a:solidFill>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𝑷</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𝑿</m:t>
                          </m:r>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𝟒</m:t>
                          </m:r>
                        </m:e>
                      </m:d>
                      <m:r>
                        <a:rPr lang="en-US" sz="2800" b="1" i="1" smtClean="0">
                          <a:latin typeface="Cambria Math" panose="02040503050406030204" pitchFamily="18" charset="0"/>
                          <a:ea typeface="Cambria Math" panose="02040503050406030204" pitchFamily="18" charset="0"/>
                        </a:rPr>
                        <m:t>=</m:t>
                      </m:r>
                      <m:f>
                        <m:fPr>
                          <m:ctrlPr>
                            <a:rPr lang="en-US" sz="2800" b="1" i="1" smtClean="0">
                              <a:latin typeface="Cambria Math" panose="02040503050406030204" pitchFamily="18" charset="0"/>
                              <a:ea typeface="Cambria Math" panose="02040503050406030204" pitchFamily="18" charset="0"/>
                            </a:rPr>
                          </m:ctrlPr>
                        </m:fPr>
                        <m:num>
                          <m:r>
                            <a:rPr lang="en-US" sz="2800" b="1" i="1" smtClean="0">
                              <a:latin typeface="Cambria Math" panose="02040503050406030204" pitchFamily="18" charset="0"/>
                              <a:ea typeface="Cambria Math" panose="02040503050406030204" pitchFamily="18" charset="0"/>
                            </a:rPr>
                            <m:t>𝟐𝟒𝟐</m:t>
                          </m:r>
                        </m:num>
                        <m:den>
                          <m:r>
                            <a:rPr lang="en-US" sz="2800" b="1" i="1" smtClean="0">
                              <a:latin typeface="Cambria Math" panose="02040503050406030204" pitchFamily="18" charset="0"/>
                              <a:ea typeface="Cambria Math" panose="02040503050406030204" pitchFamily="18" charset="0"/>
                            </a:rPr>
                            <m:t>𝟔𝟐𝟓</m:t>
                          </m:r>
                        </m:den>
                      </m:f>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𝟑𝟖</m:t>
                      </m:r>
                      <m:r>
                        <a:rPr lang="en-US" sz="2800" b="1" i="1" smtClean="0">
                          <a:latin typeface="Cambria Math" panose="02040503050406030204" pitchFamily="18" charset="0"/>
                          <a:ea typeface="Cambria Math" panose="02040503050406030204" pitchFamily="18" charset="0"/>
                        </a:rPr>
                        <m:t>.</m:t>
                      </m:r>
                      <m:r>
                        <a:rPr lang="en-US" sz="2800" b="1" i="1" smtClean="0">
                          <a:latin typeface="Cambria Math" panose="02040503050406030204" pitchFamily="18" charset="0"/>
                          <a:ea typeface="Cambria Math" panose="02040503050406030204" pitchFamily="18" charset="0"/>
                        </a:rPr>
                        <m:t>𝟕𝟐</m:t>
                      </m:r>
                      <m:r>
                        <a:rPr lang="en-US" sz="2800" b="1" i="1" smtClean="0">
                          <a:latin typeface="Cambria Math" panose="02040503050406030204" pitchFamily="18" charset="0"/>
                          <a:ea typeface="Cambria Math" panose="02040503050406030204" pitchFamily="18" charset="0"/>
                        </a:rPr>
                        <m:t>%</m:t>
                      </m:r>
                    </m:oMath>
                  </m:oMathPara>
                </a14:m>
                <a:endParaRPr lang="ar-BH" sz="2800" b="1" dirty="0"/>
              </a:p>
            </p:txBody>
          </p:sp>
        </mc:Choice>
        <mc:Fallback xmlns="">
          <p:sp>
            <p:nvSpPr>
              <p:cNvPr id="14" name="TextBox 13">
                <a:extLst>
                  <a:ext uri="{FF2B5EF4-FFF2-40B4-BE49-F238E27FC236}">
                    <a16:creationId xmlns:a16="http://schemas.microsoft.com/office/drawing/2014/main" id="{FE24A976-3CB1-4524-BB67-BE946832C47B}"/>
                  </a:ext>
                </a:extLst>
              </p:cNvPr>
              <p:cNvSpPr txBox="1">
                <a:spLocks noRot="1" noChangeAspect="1" noMove="1" noResize="1" noEditPoints="1" noAdjustHandles="1" noChangeArrowheads="1" noChangeShapeType="1" noTextEdit="1"/>
              </p:cNvSpPr>
              <p:nvPr/>
            </p:nvSpPr>
            <p:spPr>
              <a:xfrm>
                <a:off x="3344532" y="5077069"/>
                <a:ext cx="8497096" cy="1035745"/>
              </a:xfrm>
              <a:prstGeom prst="flowChartAlternateProcess">
                <a:avLst/>
              </a:prstGeom>
              <a:blipFill>
                <a:blip r:embed="rId5"/>
                <a:stretch>
                  <a:fillRect/>
                </a:stretch>
              </a:blipFill>
              <a:effectLst/>
            </p:spPr>
            <p:txBody>
              <a:bodyPr/>
              <a:lstStyle/>
              <a:p>
                <a:r>
                  <a:rPr lang="en-US">
                    <a:noFill/>
                  </a:rPr>
                  <a:t> </a:t>
                </a:r>
              </a:p>
            </p:txBody>
          </p:sp>
        </mc:Fallback>
      </mc:AlternateContent>
      <p:sp>
        <p:nvSpPr>
          <p:cNvPr id="17" name="TextBox 16">
            <a:extLst>
              <a:ext uri="{FF2B5EF4-FFF2-40B4-BE49-F238E27FC236}">
                <a16:creationId xmlns:a16="http://schemas.microsoft.com/office/drawing/2014/main" xmlns="" id="{4A818309-0772-40AB-9CAC-827D4F57FEFA}"/>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200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xmlns="" id="{65135845-1CA7-4249-B75D-F11D9FC2CA3D}"/>
              </a:ext>
            </a:extLst>
          </p:cNvPr>
          <p:cNvSpPr/>
          <p:nvPr/>
        </p:nvSpPr>
        <p:spPr>
          <a:xfrm>
            <a:off x="10170943" y="768013"/>
            <a:ext cx="1915853" cy="744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t>الاحتمال</a:t>
            </a:r>
          </a:p>
        </p:txBody>
      </p:sp>
      <p:sp>
        <p:nvSpPr>
          <p:cNvPr id="7" name="TextBox 6">
            <a:extLst>
              <a:ext uri="{FF2B5EF4-FFF2-40B4-BE49-F238E27FC236}">
                <a16:creationId xmlns:a16="http://schemas.microsoft.com/office/drawing/2014/main" xmlns="" id="{40C6F0D2-0641-4B62-BAB1-0355F3AE8CF7}"/>
              </a:ext>
            </a:extLst>
          </p:cNvPr>
          <p:cNvSpPr txBox="1"/>
          <p:nvPr/>
        </p:nvSpPr>
        <p:spPr>
          <a:xfrm>
            <a:off x="478302" y="234052"/>
            <a:ext cx="9650436" cy="1706285"/>
          </a:xfrm>
          <a:prstGeom prst="roundRect">
            <a:avLst>
              <a:gd name="adj" fmla="val 14650"/>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just" rtl="1">
              <a:defRPr sz="3600" b="1"/>
            </a:lvl1pPr>
          </a:lstStyle>
          <a:p>
            <a:r>
              <a:rPr lang="ar-BH" sz="3200" dirty="0">
                <a:solidFill>
                  <a:srgbClr val="FF0000"/>
                </a:solidFill>
              </a:rPr>
              <a:t>الاحتمال:</a:t>
            </a:r>
            <a:r>
              <a:rPr lang="ar-BH" sz="3200" b="0" dirty="0"/>
              <a:t> هو نسبة تقيس فرصة وقوع حدث معين.</a:t>
            </a:r>
            <a:r>
              <a:rPr lang="en-US" sz="3200" b="0" dirty="0"/>
              <a:t> </a:t>
            </a:r>
            <a:r>
              <a:rPr lang="ar-BH" sz="3200" b="0" dirty="0"/>
              <a:t>فوقوع الشيء المرغوب يسمى </a:t>
            </a:r>
            <a:r>
              <a:rPr lang="ar-BH" sz="3200" b="0" dirty="0" smtClean="0"/>
              <a:t>نجاحًا</a:t>
            </a:r>
            <a:r>
              <a:rPr lang="ar-BH" sz="3200" b="0" dirty="0"/>
              <a:t>، وعدم وقوعه يسمى فشلا.</a:t>
            </a:r>
            <a:r>
              <a:rPr lang="en-US" sz="3200" b="0" dirty="0"/>
              <a:t> </a:t>
            </a:r>
            <a:r>
              <a:rPr lang="ar-BH" sz="3200" b="0" dirty="0"/>
              <a:t>ومجموعة النواتج الممكنة تسمى فضاء العينة  فكلما اقترب احتمال وقوع الحدث من </a:t>
            </a:r>
            <a:r>
              <a:rPr lang="en-US" sz="3200" b="0" dirty="0"/>
              <a:t>1</a:t>
            </a:r>
            <a:r>
              <a:rPr lang="ar-BH" sz="3200" b="0" dirty="0"/>
              <a:t>،كانت فرصة </a:t>
            </a:r>
            <a:r>
              <a:rPr lang="ar-BH" sz="3200" b="0" dirty="0" smtClean="0"/>
              <a:t>حدوثه </a:t>
            </a:r>
            <a:r>
              <a:rPr lang="ar-BH" sz="3200" b="0" dirty="0"/>
              <a:t>أكبر.</a:t>
            </a:r>
            <a:endParaRPr lang="en-US" sz="3200" b="0" dirty="0">
              <a:solidFill>
                <a:schemeClr val="tx1"/>
              </a:solidFill>
            </a:endParaRPr>
          </a:p>
        </p:txBody>
      </p:sp>
      <p:pic>
        <p:nvPicPr>
          <p:cNvPr id="2" name="Picture 1">
            <a:extLst>
              <a:ext uri="{FF2B5EF4-FFF2-40B4-BE49-F238E27FC236}">
                <a16:creationId xmlns:a16="http://schemas.microsoft.com/office/drawing/2014/main" xmlns="" id="{E716CD45-4D33-4038-8A7A-09288A2AD90D}"/>
              </a:ext>
            </a:extLst>
          </p:cNvPr>
          <p:cNvPicPr>
            <a:picLocks noChangeAspect="1"/>
          </p:cNvPicPr>
          <p:nvPr/>
        </p:nvPicPr>
        <p:blipFill>
          <a:blip r:embed="rId2"/>
          <a:stretch>
            <a:fillRect/>
          </a:stretch>
        </p:blipFill>
        <p:spPr>
          <a:xfrm>
            <a:off x="753105" y="2208629"/>
            <a:ext cx="10685790" cy="3756878"/>
          </a:xfrm>
          <a:prstGeom prst="rect">
            <a:avLst/>
          </a:prstGeom>
        </p:spPr>
      </p:pic>
      <p:sp>
        <p:nvSpPr>
          <p:cNvPr id="6" name="TextBox 5">
            <a:extLst>
              <a:ext uri="{FF2B5EF4-FFF2-40B4-BE49-F238E27FC236}">
                <a16:creationId xmlns:a16="http://schemas.microsoft.com/office/drawing/2014/main" xmlns="" id="{270F491A-25F6-4BFB-B23C-9F3F38296819}"/>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3346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4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19800" y="137721"/>
            <a:ext cx="6201051" cy="6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t>الاحتمال باستعمال التوافيق</a:t>
            </a:r>
            <a:endParaRPr lang="en-US" sz="3600" b="1" dirty="0"/>
          </a:p>
        </p:txBody>
      </p:sp>
      <p:sp>
        <p:nvSpPr>
          <p:cNvPr id="6" name="TextBox 5">
            <a:extLst>
              <a:ext uri="{FF2B5EF4-FFF2-40B4-BE49-F238E27FC236}">
                <a16:creationId xmlns:a16="http://schemas.microsoft.com/office/drawing/2014/main" xmlns="" id="{225FB6F5-34BB-44C9-B67C-E0314478A0F0}"/>
              </a:ext>
            </a:extLst>
          </p:cNvPr>
          <p:cNvSpPr txBox="1"/>
          <p:nvPr/>
        </p:nvSpPr>
        <p:spPr>
          <a:xfrm>
            <a:off x="10887074" y="927170"/>
            <a:ext cx="1033666" cy="578882"/>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2800" b="1" dirty="0">
                <a:solidFill>
                  <a:srgbClr val="FF0000"/>
                </a:solidFill>
              </a:rPr>
              <a:t>مثال</a:t>
            </a:r>
            <a:endParaRPr lang="en-US" sz="2800" b="1" dirty="0">
              <a:solidFill>
                <a:srgbClr val="FF0000"/>
              </a:solidFill>
            </a:endParaRPr>
          </a:p>
        </p:txBody>
      </p:sp>
      <p:sp>
        <p:nvSpPr>
          <p:cNvPr id="8" name="TextBox 7">
            <a:extLst>
              <a:ext uri="{FF2B5EF4-FFF2-40B4-BE49-F238E27FC236}">
                <a16:creationId xmlns:a16="http://schemas.microsoft.com/office/drawing/2014/main" xmlns="" id="{A16182A3-1C15-4C57-A532-F5BFDD8F687A}"/>
              </a:ext>
            </a:extLst>
          </p:cNvPr>
          <p:cNvSpPr txBox="1"/>
          <p:nvPr/>
        </p:nvSpPr>
        <p:spPr>
          <a:xfrm>
            <a:off x="10861400" y="2474538"/>
            <a:ext cx="1145278" cy="523220"/>
          </a:xfrm>
          <a:prstGeom prst="flowChartOnlineStorage">
            <a:avLst/>
          </a:prstGeom>
          <a:solidFill>
            <a:srgbClr val="00FF00"/>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rtl="1">
              <a:defRPr sz="2800" b="1">
                <a:solidFill>
                  <a:srgbClr val="FF0000"/>
                </a:solidFill>
              </a:defRPr>
            </a:lvl1pPr>
          </a:lstStyle>
          <a:p>
            <a:r>
              <a:rPr lang="ar-BH" dirty="0"/>
              <a:t>الحل</a:t>
            </a:r>
            <a:endParaRPr lang="en-US" dirty="0"/>
          </a:p>
        </p:txBody>
      </p:sp>
      <mc:AlternateContent xmlns:mc="http://schemas.openxmlformats.org/markup-compatibility/2006">
        <mc:Choice xmlns:a14="http://schemas.microsoft.com/office/drawing/2010/main" Requires="a14">
          <p:sp>
            <p:nvSpPr>
              <p:cNvPr id="11" name="Flowchart: Alternate Process 10">
                <a:extLst>
                  <a:ext uri="{FF2B5EF4-FFF2-40B4-BE49-F238E27FC236}">
                    <a16:creationId xmlns:a16="http://schemas.microsoft.com/office/drawing/2014/main" xmlns="" id="{4FAC3F11-70BD-4BE4-8791-18153649E877}"/>
                  </a:ext>
                </a:extLst>
              </p:cNvPr>
              <p:cNvSpPr/>
              <p:nvPr/>
            </p:nvSpPr>
            <p:spPr>
              <a:xfrm>
                <a:off x="1136819" y="866962"/>
                <a:ext cx="9367013" cy="1512000"/>
              </a:xfrm>
              <a:prstGeom prst="flowChartAlternateProcess">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200" dirty="0">
                    <a:solidFill>
                      <a:schemeClr val="tx1"/>
                    </a:solidFill>
                  </a:rPr>
                  <a:t>رشحت وزارة التربية والتعليم </a:t>
                </a:r>
                <a14:m>
                  <m:oMath xmlns:m="http://schemas.openxmlformats.org/officeDocument/2006/math">
                    <m:r>
                      <a:rPr lang="ar-BH" sz="3200" b="0" i="1" dirty="0" smtClean="0">
                        <a:solidFill>
                          <a:schemeClr val="tx1"/>
                        </a:solidFill>
                        <a:latin typeface="Cambria Math" panose="02040503050406030204" pitchFamily="18" charset="0"/>
                      </a:rPr>
                      <m:t>12</m:t>
                    </m:r>
                  </m:oMath>
                </a14:m>
                <a:r>
                  <a:rPr lang="ar-BH" sz="3200" dirty="0">
                    <a:solidFill>
                      <a:schemeClr val="tx1"/>
                    </a:solidFill>
                  </a:rPr>
                  <a:t> طالبًا، و </a:t>
                </a:r>
                <a14:m>
                  <m:oMath xmlns:m="http://schemas.openxmlformats.org/officeDocument/2006/math">
                    <m:r>
                      <a:rPr lang="ar-BH" sz="3200" b="0" i="1" dirty="0" smtClean="0">
                        <a:solidFill>
                          <a:schemeClr val="tx1"/>
                        </a:solidFill>
                        <a:latin typeface="Cambria Math" panose="02040503050406030204" pitchFamily="18" charset="0"/>
                      </a:rPr>
                      <m:t>16</m:t>
                    </m:r>
                    <m:r>
                      <a:rPr lang="ar-BH" sz="3200" b="0" i="1" dirty="0" smtClean="0">
                        <a:solidFill>
                          <a:schemeClr val="tx1"/>
                        </a:solidFill>
                        <a:latin typeface="Cambria Math" panose="02040503050406030204" pitchFamily="18" charset="0"/>
                      </a:rPr>
                      <m:t> </m:t>
                    </m:r>
                  </m:oMath>
                </a14:m>
                <a:r>
                  <a:rPr lang="ar-BH" sz="3200" dirty="0">
                    <a:solidFill>
                      <a:schemeClr val="tx1"/>
                    </a:solidFill>
                  </a:rPr>
                  <a:t> طالبة للتنافس على </a:t>
                </a:r>
                <a14:m>
                  <m:oMath xmlns:m="http://schemas.openxmlformats.org/officeDocument/2006/math">
                    <m:r>
                      <a:rPr lang="ar-BH" sz="3200" b="0" i="1" dirty="0" smtClean="0">
                        <a:solidFill>
                          <a:schemeClr val="tx1"/>
                        </a:solidFill>
                        <a:latin typeface="Cambria Math" panose="02040503050406030204" pitchFamily="18" charset="0"/>
                      </a:rPr>
                      <m:t>6</m:t>
                    </m:r>
                  </m:oMath>
                </a14:m>
                <a:r>
                  <a:rPr lang="ar-BH" sz="3200" dirty="0">
                    <a:solidFill>
                      <a:schemeClr val="tx1"/>
                    </a:solidFill>
                  </a:rPr>
                  <a:t> جوائز؛ </a:t>
                </a:r>
                <a:r>
                  <a:rPr lang="ar-BH" sz="3200" dirty="0" smtClean="0">
                    <a:solidFill>
                      <a:schemeClr val="tx1"/>
                    </a:solidFill>
                  </a:rPr>
                  <a:t>نظرًا </a:t>
                </a:r>
                <a:r>
                  <a:rPr lang="ar-BH" sz="3200" dirty="0" smtClean="0">
                    <a:solidFill>
                      <a:schemeClr val="tx1"/>
                    </a:solidFill>
                  </a:rPr>
                  <a:t>إلى </a:t>
                </a:r>
                <a:r>
                  <a:rPr lang="ar-BH" sz="3200" dirty="0" smtClean="0">
                    <a:solidFill>
                      <a:schemeClr val="tx1"/>
                    </a:solidFill>
                  </a:rPr>
                  <a:t>تفوقهم</a:t>
                </a:r>
                <a:r>
                  <a:rPr lang="ar-EG" sz="3200" dirty="0" smtClean="0">
                    <a:solidFill>
                      <a:schemeClr val="tx1"/>
                    </a:solidFill>
                  </a:rPr>
                  <a:t> </a:t>
                </a:r>
                <a:r>
                  <a:rPr lang="ar-BH" sz="3200" dirty="0">
                    <a:solidFill>
                      <a:schemeClr val="tx1"/>
                    </a:solidFill>
                  </a:rPr>
                  <a:t>الدراسي. إذا تمت</a:t>
                </a:r>
                <a:r>
                  <a:rPr lang="ar-EG" sz="3200" dirty="0">
                    <a:solidFill>
                      <a:schemeClr val="tx1"/>
                    </a:solidFill>
                  </a:rPr>
                  <a:t> </a:t>
                </a:r>
                <a:r>
                  <a:rPr lang="ar-BH" sz="3200" dirty="0">
                    <a:solidFill>
                      <a:schemeClr val="tx1"/>
                    </a:solidFill>
                  </a:rPr>
                  <a:t>مقابلة المرشحين في اليوم الأول بشكل عشوائي، </a:t>
                </a:r>
              </a:p>
              <a:p>
                <a:pPr algn="r" rtl="1"/>
                <a:r>
                  <a:rPr lang="ar-BH" sz="3200" dirty="0">
                    <a:solidFill>
                      <a:schemeClr val="tx1"/>
                    </a:solidFill>
                  </a:rPr>
                  <a:t>فما احتمال أن يفوز </a:t>
                </a:r>
                <a14:m>
                  <m:oMath xmlns:m="http://schemas.openxmlformats.org/officeDocument/2006/math">
                    <m:r>
                      <a:rPr lang="ar-BH" sz="3200" b="0" i="1" dirty="0" smtClean="0">
                        <a:solidFill>
                          <a:schemeClr val="tx1"/>
                        </a:solidFill>
                        <a:latin typeface="Cambria Math" panose="02040503050406030204" pitchFamily="18" charset="0"/>
                      </a:rPr>
                      <m:t>3</m:t>
                    </m:r>
                    <m:r>
                      <a:rPr lang="ar-BH" sz="3200" b="0" i="1" dirty="0" smtClean="0">
                        <a:solidFill>
                          <a:schemeClr val="tx1"/>
                        </a:solidFill>
                        <a:latin typeface="Cambria Math" panose="02040503050406030204" pitchFamily="18" charset="0"/>
                      </a:rPr>
                      <m:t> </m:t>
                    </m:r>
                  </m:oMath>
                </a14:m>
                <a:r>
                  <a:rPr lang="ar-EG" sz="3200" dirty="0">
                    <a:solidFill>
                      <a:schemeClr val="tx1"/>
                    </a:solidFill>
                  </a:rPr>
                  <a:t> </a:t>
                </a:r>
                <a:r>
                  <a:rPr lang="ar-BH" sz="3200" dirty="0">
                    <a:solidFill>
                      <a:schemeClr val="tx1"/>
                    </a:solidFill>
                  </a:rPr>
                  <a:t>طلاب و </a:t>
                </a:r>
                <a14:m>
                  <m:oMath xmlns:m="http://schemas.openxmlformats.org/officeDocument/2006/math">
                    <m:r>
                      <a:rPr lang="ar-BH" sz="3200" b="0" i="1" dirty="0" smtClean="0">
                        <a:solidFill>
                          <a:schemeClr val="tx1"/>
                        </a:solidFill>
                        <a:latin typeface="Cambria Math" panose="02040503050406030204" pitchFamily="18" charset="0"/>
                      </a:rPr>
                      <m:t>3</m:t>
                    </m:r>
                  </m:oMath>
                </a14:m>
                <a:r>
                  <a:rPr lang="ar-BH" sz="3200" dirty="0">
                    <a:solidFill>
                      <a:schemeClr val="tx1"/>
                    </a:solidFill>
                  </a:rPr>
                  <a:t> طالبات بالجوائز؟</a:t>
                </a:r>
                <a:endParaRPr lang="en-US" sz="3200" dirty="0">
                  <a:solidFill>
                    <a:schemeClr val="tx1"/>
                  </a:solidFill>
                </a:endParaRPr>
              </a:p>
            </p:txBody>
          </p:sp>
        </mc:Choice>
        <mc:Fallback>
          <p:sp>
            <p:nvSpPr>
              <p:cNvPr id="11" name="Flowchart: Alternate Process 10">
                <a:extLst>
                  <a:ext uri="{FF2B5EF4-FFF2-40B4-BE49-F238E27FC236}">
                    <a16:creationId xmlns:a16="http://schemas.microsoft.com/office/drawing/2014/main" xmlns:a14="http://schemas.microsoft.com/office/drawing/2010/main" xmlns="" id="{4FAC3F11-70BD-4BE4-8791-18153649E877}"/>
                  </a:ext>
                </a:extLst>
              </p:cNvPr>
              <p:cNvSpPr>
                <a:spLocks noRot="1" noChangeAspect="1" noMove="1" noResize="1" noEditPoints="1" noAdjustHandles="1" noChangeArrowheads="1" noChangeShapeType="1" noTextEdit="1"/>
              </p:cNvSpPr>
              <p:nvPr/>
            </p:nvSpPr>
            <p:spPr>
              <a:xfrm>
                <a:off x="1136819" y="866962"/>
                <a:ext cx="9367013" cy="1512000"/>
              </a:xfrm>
              <a:prstGeom prst="flowChartAlternateProcess">
                <a:avLst/>
              </a:prstGeom>
              <a:blipFill rotWithShape="0">
                <a:blip r:embed="rId4"/>
                <a:stretch>
                  <a:fillRect l="-845" t="-4400" r="-780" b="-16000"/>
                </a:stretch>
              </a:blipFill>
              <a:ln>
                <a:solidFill>
                  <a:schemeClr val="accent1"/>
                </a:solidFill>
              </a:ln>
            </p:spPr>
            <p:txBody>
              <a:bodyPr/>
              <a:lstStyle/>
              <a:p>
                <a:r>
                  <a:rPr lang="ar-BH">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A613801F-C8E1-483B-B77C-29A805EBD06D}"/>
                  </a:ext>
                </a:extLst>
              </p:cNvPr>
              <p:cNvSpPr txBox="1"/>
              <p:nvPr/>
            </p:nvSpPr>
            <p:spPr>
              <a:xfrm>
                <a:off x="1156699" y="2460203"/>
                <a:ext cx="9327253" cy="1055608"/>
              </a:xfrm>
              <a:prstGeom prst="flowChartAlternateProcess">
                <a:avLst/>
              </a:prstGeom>
              <a:solidFill>
                <a:schemeClr val="accent1">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r" rtl="1"/>
                <a:r>
                  <a:rPr lang="ar-BH" sz="2800" dirty="0">
                    <a:solidFill>
                      <a:srgbClr val="002060"/>
                    </a:solidFill>
                  </a:rPr>
                  <a:t>اختيار </a:t>
                </a:r>
                <a14:m>
                  <m:oMath xmlns:m="http://schemas.openxmlformats.org/officeDocument/2006/math">
                    <m:r>
                      <a:rPr lang="ar-BH" sz="2800" i="1" dirty="0" smtClean="0">
                        <a:solidFill>
                          <a:srgbClr val="002060"/>
                        </a:solidFill>
                        <a:latin typeface="Cambria Math" panose="02040503050406030204" pitchFamily="18" charset="0"/>
                      </a:rPr>
                      <m:t>3</m:t>
                    </m:r>
                  </m:oMath>
                </a14:m>
                <a:r>
                  <a:rPr lang="ar-BH" sz="2800" dirty="0">
                    <a:solidFill>
                      <a:srgbClr val="002060"/>
                    </a:solidFill>
                  </a:rPr>
                  <a:t> طلاب من بين </a:t>
                </a:r>
                <a14:m>
                  <m:oMath xmlns:m="http://schemas.openxmlformats.org/officeDocument/2006/math">
                    <m:r>
                      <a:rPr lang="ar-BH" sz="2800" i="1" dirty="0" smtClean="0">
                        <a:solidFill>
                          <a:srgbClr val="002060"/>
                        </a:solidFill>
                        <a:latin typeface="Cambria Math" panose="02040503050406030204" pitchFamily="18" charset="0"/>
                      </a:rPr>
                      <m:t>12</m:t>
                    </m:r>
                  </m:oMath>
                </a14:m>
                <a:r>
                  <a:rPr lang="ar-BH" sz="2800" dirty="0">
                    <a:solidFill>
                      <a:srgbClr val="002060"/>
                    </a:solidFill>
                  </a:rPr>
                  <a:t> طالبًا      </a:t>
                </a:r>
                <a14:m>
                  <m:oMath xmlns:m="http://schemas.openxmlformats.org/officeDocument/2006/math">
                    <m:sSub>
                      <m:sSubPr>
                        <m:ctrlPr>
                          <a:rPr lang="ar-BH" sz="2800" i="1">
                            <a:solidFill>
                              <a:srgbClr val="002060"/>
                            </a:solidFill>
                            <a:latin typeface="Cambria Math" panose="02040503050406030204" pitchFamily="18" charset="0"/>
                          </a:rPr>
                        </m:ctrlPr>
                      </m:sSubPr>
                      <m:e/>
                      <m:sub>
                        <m:r>
                          <a:rPr lang="ar-BH" sz="2800" i="1">
                            <a:solidFill>
                              <a:srgbClr val="002060"/>
                            </a:solidFill>
                            <a:latin typeface="Cambria Math" panose="02040503050406030204" pitchFamily="18" charset="0"/>
                          </a:rPr>
                          <m:t>12</m:t>
                        </m:r>
                      </m:sub>
                    </m:sSub>
                    <m:sSub>
                      <m:sSubPr>
                        <m:ctrlPr>
                          <a:rPr lang="ar-BH" sz="2800" i="1">
                            <a:solidFill>
                              <a:srgbClr val="002060"/>
                            </a:solidFill>
                            <a:latin typeface="Cambria Math" panose="02040503050406030204" pitchFamily="18" charset="0"/>
                          </a:rPr>
                        </m:ctrlPr>
                      </m:sSubPr>
                      <m:e>
                        <m:r>
                          <a:rPr lang="en-US" sz="2800" i="1">
                            <a:solidFill>
                              <a:srgbClr val="002060"/>
                            </a:solidFill>
                            <a:latin typeface="Cambria Math" panose="02040503050406030204" pitchFamily="18" charset="0"/>
                          </a:rPr>
                          <m:t>𝐶</m:t>
                        </m:r>
                      </m:e>
                      <m:sub>
                        <m:r>
                          <a:rPr lang="en-US" sz="2800" i="1">
                            <a:solidFill>
                              <a:srgbClr val="002060"/>
                            </a:solidFill>
                            <a:latin typeface="Cambria Math" panose="02040503050406030204" pitchFamily="18" charset="0"/>
                          </a:rPr>
                          <m:t>3</m:t>
                        </m:r>
                      </m:sub>
                    </m:sSub>
                  </m:oMath>
                </a14:m>
                <a:endParaRPr lang="ar-BH" sz="2800" dirty="0">
                  <a:solidFill>
                    <a:srgbClr val="002060"/>
                  </a:solidFill>
                </a:endParaRPr>
              </a:p>
              <a:p>
                <a:pPr algn="r" rtl="1"/>
                <a:r>
                  <a:rPr lang="ar-BH" sz="2800" dirty="0">
                    <a:solidFill>
                      <a:srgbClr val="002060"/>
                    </a:solidFill>
                  </a:rPr>
                  <a:t>اختيار </a:t>
                </a:r>
                <a14:m>
                  <m:oMath xmlns:m="http://schemas.openxmlformats.org/officeDocument/2006/math">
                    <m:r>
                      <a:rPr lang="ar-BH" sz="2800" i="1" dirty="0" smtClean="0">
                        <a:solidFill>
                          <a:srgbClr val="002060"/>
                        </a:solidFill>
                        <a:latin typeface="Cambria Math" panose="02040503050406030204" pitchFamily="18" charset="0"/>
                      </a:rPr>
                      <m:t>3</m:t>
                    </m:r>
                  </m:oMath>
                </a14:m>
                <a:r>
                  <a:rPr lang="ar-BH" sz="2800" dirty="0">
                    <a:solidFill>
                      <a:srgbClr val="002060"/>
                    </a:solidFill>
                  </a:rPr>
                  <a:t> طالبات من بين </a:t>
                </a:r>
                <a14:m>
                  <m:oMath xmlns:m="http://schemas.openxmlformats.org/officeDocument/2006/math">
                    <m:r>
                      <a:rPr lang="ar-BH" sz="2800" i="1" dirty="0" smtClean="0">
                        <a:solidFill>
                          <a:srgbClr val="002060"/>
                        </a:solidFill>
                        <a:latin typeface="Cambria Math" panose="02040503050406030204" pitchFamily="18" charset="0"/>
                      </a:rPr>
                      <m:t>16</m:t>
                    </m:r>
                  </m:oMath>
                </a14:m>
                <a:r>
                  <a:rPr lang="ar-BH" sz="2800" dirty="0">
                    <a:solidFill>
                      <a:srgbClr val="002060"/>
                    </a:solidFill>
                  </a:rPr>
                  <a:t> طالبة    </a:t>
                </a:r>
                <a14:m>
                  <m:oMath xmlns:m="http://schemas.openxmlformats.org/officeDocument/2006/math">
                    <m:sSub>
                      <m:sSubPr>
                        <m:ctrlPr>
                          <a:rPr lang="ar-BH" sz="2800" i="1" smtClean="0">
                            <a:solidFill>
                              <a:srgbClr val="002060"/>
                            </a:solidFill>
                            <a:latin typeface="Cambria Math" panose="02040503050406030204" pitchFamily="18" charset="0"/>
                          </a:rPr>
                        </m:ctrlPr>
                      </m:sSubPr>
                      <m:e/>
                      <m:sub>
                        <m:r>
                          <a:rPr lang="en-US" sz="2800" b="0" i="1" smtClean="0">
                            <a:solidFill>
                              <a:srgbClr val="002060"/>
                            </a:solidFill>
                            <a:latin typeface="Cambria Math" panose="02040503050406030204" pitchFamily="18" charset="0"/>
                          </a:rPr>
                          <m:t>16</m:t>
                        </m:r>
                      </m:sub>
                    </m:sSub>
                    <m:sSub>
                      <m:sSubPr>
                        <m:ctrlPr>
                          <a:rPr lang="ar-BH" sz="2800" i="1" smtClean="0">
                            <a:solidFill>
                              <a:srgbClr val="002060"/>
                            </a:solidFill>
                            <a:latin typeface="Cambria Math" panose="02040503050406030204" pitchFamily="18" charset="0"/>
                          </a:rPr>
                        </m:ctrlPr>
                      </m:sSubPr>
                      <m:e>
                        <m:r>
                          <a:rPr lang="en-US" sz="2800" b="0" i="1" smtClean="0">
                            <a:solidFill>
                              <a:srgbClr val="002060"/>
                            </a:solidFill>
                            <a:latin typeface="Cambria Math" panose="02040503050406030204" pitchFamily="18" charset="0"/>
                          </a:rPr>
                          <m:t>𝐶</m:t>
                        </m:r>
                      </m:e>
                      <m:sub>
                        <m:r>
                          <a:rPr lang="en-US" sz="2800" b="0" i="1" smtClean="0">
                            <a:solidFill>
                              <a:srgbClr val="002060"/>
                            </a:solidFill>
                            <a:latin typeface="Cambria Math" panose="02040503050406030204" pitchFamily="18" charset="0"/>
                          </a:rPr>
                          <m:t>3</m:t>
                        </m:r>
                      </m:sub>
                    </m:sSub>
                  </m:oMath>
                </a14:m>
                <a:endParaRPr lang="en-US" sz="2400" dirty="0">
                  <a:solidFill>
                    <a:srgbClr val="002060"/>
                  </a:solidFill>
                </a:endParaRPr>
              </a:p>
            </p:txBody>
          </p:sp>
        </mc:Choice>
        <mc:Fallback xmlns="">
          <p:sp>
            <p:nvSpPr>
              <p:cNvPr id="17" name="TextBox 16">
                <a:extLst>
                  <a:ext uri="{FF2B5EF4-FFF2-40B4-BE49-F238E27FC236}">
                    <a16:creationId xmlns:a16="http://schemas.microsoft.com/office/drawing/2014/main" id="{A613801F-C8E1-483B-B77C-29A805EBD06D}"/>
                  </a:ext>
                </a:extLst>
              </p:cNvPr>
              <p:cNvSpPr txBox="1">
                <a:spLocks noRot="1" noChangeAspect="1" noMove="1" noResize="1" noEditPoints="1" noAdjustHandles="1" noChangeArrowheads="1" noChangeShapeType="1" noTextEdit="1"/>
              </p:cNvSpPr>
              <p:nvPr/>
            </p:nvSpPr>
            <p:spPr>
              <a:xfrm>
                <a:off x="1156699" y="2460203"/>
                <a:ext cx="9327253" cy="1055608"/>
              </a:xfrm>
              <a:prstGeom prst="flowChartAlternateProcess">
                <a:avLst/>
              </a:prstGeom>
              <a:blipFill>
                <a:blip r:embed="rId5"/>
                <a:stretch>
                  <a:fillRect r="-718" b="-1206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8DC06ADB-4806-4CB1-A4AB-19432E3B2B84}"/>
                  </a:ext>
                </a:extLst>
              </p:cNvPr>
              <p:cNvSpPr txBox="1"/>
              <p:nvPr/>
            </p:nvSpPr>
            <p:spPr>
              <a:xfrm>
                <a:off x="1156699" y="3597052"/>
                <a:ext cx="9327252" cy="578882"/>
              </a:xfrm>
              <a:prstGeom prst="flowChartAlternateProcess">
                <a:avLst/>
              </a:prstGeom>
              <a:solidFill>
                <a:schemeClr val="accent1">
                  <a:lumMod val="20000"/>
                  <a:lumOff val="80000"/>
                </a:schemeClr>
              </a:solidFill>
              <a:ln>
                <a:solidFill>
                  <a:schemeClr val="accent1"/>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r>
                  <a:rPr lang="ar-BH" sz="2800" dirty="0"/>
                  <a:t>عدد النجاحات</a:t>
                </a:r>
                <a:r>
                  <a:rPr lang="en-US" sz="2800" dirty="0"/>
                  <a:t> </a:t>
                </a:r>
                <a:r>
                  <a:rPr lang="ar-BH" sz="2800" dirty="0"/>
                  <a:t> </a:t>
                </a:r>
                <a:r>
                  <a:rPr lang="en-US" sz="2800" dirty="0"/>
                  <a:t>S</a:t>
                </a:r>
                <a:r>
                  <a:rPr lang="ar-BH" sz="2800" dirty="0"/>
                  <a:t> يساوي </a:t>
                </a:r>
                <a14:m>
                  <m:oMath xmlns:m="http://schemas.openxmlformats.org/officeDocument/2006/math">
                    <m:sSub>
                      <m:sSubPr>
                        <m:ctrlPr>
                          <a:rPr lang="ar-BH" sz="2800" i="1">
                            <a:solidFill>
                              <a:srgbClr val="FF0000"/>
                            </a:solidFill>
                            <a:latin typeface="Cambria Math" panose="02040503050406030204" pitchFamily="18" charset="0"/>
                          </a:rPr>
                        </m:ctrlPr>
                      </m:sSubPr>
                      <m:e/>
                      <m:sub>
                        <m:r>
                          <a:rPr lang="ar-BH" sz="2800" i="1">
                            <a:solidFill>
                              <a:srgbClr val="FF0000"/>
                            </a:solidFill>
                            <a:latin typeface="Cambria Math" panose="02040503050406030204" pitchFamily="18" charset="0"/>
                          </a:rPr>
                          <m:t>12</m:t>
                        </m:r>
                      </m:sub>
                    </m:sSub>
                    <m:sSub>
                      <m:sSubPr>
                        <m:ctrlPr>
                          <a:rPr lang="ar-BH" sz="2800" i="1">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3</m:t>
                        </m:r>
                      </m:sub>
                    </m:sSub>
                    <m:r>
                      <a:rPr lang="ar-BH" sz="2800" b="0" i="1" smtClean="0">
                        <a:solidFill>
                          <a:srgbClr val="FF0000"/>
                        </a:solidFill>
                        <a:latin typeface="Cambria Math" panose="02040503050406030204" pitchFamily="18" charset="0"/>
                      </a:rPr>
                      <m:t>=</m:t>
                    </m:r>
                    <m:r>
                      <a:rPr lang="ar-BH" sz="2800" b="0" i="1" smtClean="0">
                        <a:solidFill>
                          <a:srgbClr val="FF0000"/>
                        </a:solidFill>
                        <a:latin typeface="Cambria Math" panose="02040503050406030204" pitchFamily="18" charset="0"/>
                      </a:rPr>
                      <m:t>123200</m:t>
                    </m:r>
                  </m:oMath>
                </a14:m>
                <a:r>
                  <a:rPr lang="ar-BH" sz="2800" dirty="0"/>
                  <a:t>×</a:t>
                </a:r>
                <a:r>
                  <a:rPr lang="ar-BH" sz="2800" dirty="0">
                    <a:solidFill>
                      <a:srgbClr val="FF0000"/>
                    </a:solidFill>
                  </a:rPr>
                  <a:t> </a:t>
                </a:r>
                <a14:m>
                  <m:oMath xmlns:m="http://schemas.openxmlformats.org/officeDocument/2006/math">
                    <m:sSub>
                      <m:sSubPr>
                        <m:ctrlPr>
                          <a:rPr lang="ar-BH" sz="2800" i="1" smtClean="0">
                            <a:solidFill>
                              <a:srgbClr val="FF0000"/>
                            </a:solidFill>
                            <a:latin typeface="Cambria Math" panose="02040503050406030204" pitchFamily="18" charset="0"/>
                          </a:rPr>
                        </m:ctrlPr>
                      </m:sSubPr>
                      <m:e/>
                      <m:sub>
                        <m:r>
                          <a:rPr lang="ar-BH" sz="2800" b="0" i="1" smtClean="0">
                            <a:solidFill>
                              <a:srgbClr val="FF0000"/>
                            </a:solidFill>
                            <a:latin typeface="Cambria Math" panose="02040503050406030204" pitchFamily="18" charset="0"/>
                          </a:rPr>
                          <m:t>16</m:t>
                        </m:r>
                      </m:sub>
                    </m:sSub>
                    <m:sSub>
                      <m:sSubPr>
                        <m:ctrlPr>
                          <a:rPr lang="ar-BH"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i="1">
                            <a:solidFill>
                              <a:srgbClr val="FF0000"/>
                            </a:solidFill>
                            <a:latin typeface="Cambria Math" panose="02040503050406030204" pitchFamily="18" charset="0"/>
                          </a:rPr>
                          <m:t>3</m:t>
                        </m:r>
                      </m:sub>
                    </m:sSub>
                  </m:oMath>
                </a14:m>
                <a:r>
                  <a:rPr lang="ar-BH" sz="2800" dirty="0"/>
                  <a:t> </a:t>
                </a:r>
                <a:endParaRPr lang="en-US" sz="2800" dirty="0"/>
              </a:p>
            </p:txBody>
          </p:sp>
        </mc:Choice>
        <mc:Fallback xmlns="">
          <p:sp>
            <p:nvSpPr>
              <p:cNvPr id="18" name="TextBox 17">
                <a:extLst>
                  <a:ext uri="{FF2B5EF4-FFF2-40B4-BE49-F238E27FC236}">
                    <a16:creationId xmlns:a16="http://schemas.microsoft.com/office/drawing/2014/main" id="{8DC06ADB-4806-4CB1-A4AB-19432E3B2B84}"/>
                  </a:ext>
                </a:extLst>
              </p:cNvPr>
              <p:cNvSpPr txBox="1">
                <a:spLocks noRot="1" noChangeAspect="1" noMove="1" noResize="1" noEditPoints="1" noAdjustHandles="1" noChangeArrowheads="1" noChangeShapeType="1" noTextEdit="1"/>
              </p:cNvSpPr>
              <p:nvPr/>
            </p:nvSpPr>
            <p:spPr>
              <a:xfrm>
                <a:off x="1156699" y="3597052"/>
                <a:ext cx="9327252" cy="578882"/>
              </a:xfrm>
              <a:prstGeom prst="flowChartAlternateProcess">
                <a:avLst/>
              </a:prstGeom>
              <a:blipFill>
                <a:blip r:embed="rId6"/>
                <a:stretch>
                  <a:fillRect t="-2083" r="-980" b="-27083"/>
                </a:stretch>
              </a:blipFill>
              <a:ln>
                <a:solidFill>
                  <a:schemeClr val="accent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03B3FEF8-2631-4E1A-AAC8-05142C9E585C}"/>
                  </a:ext>
                </a:extLst>
              </p:cNvPr>
              <p:cNvSpPr txBox="1"/>
              <p:nvPr/>
            </p:nvSpPr>
            <p:spPr>
              <a:xfrm>
                <a:off x="1126881" y="4257175"/>
                <a:ext cx="9386889" cy="786173"/>
              </a:xfrm>
              <a:prstGeom prst="flowChartAlternateProcess">
                <a:avLst/>
              </a:prstGeom>
              <a:solidFill>
                <a:schemeClr val="accent1">
                  <a:lumMod val="20000"/>
                  <a:lumOff val="80000"/>
                </a:schemeClr>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r" rtl="1"/>
                <a:r>
                  <a:rPr lang="ar-BH" sz="2800" dirty="0"/>
                  <a:t>عدد النجاحات</a:t>
                </a:r>
                <a:r>
                  <a:rPr lang="en-US" sz="2800" dirty="0"/>
                  <a:t> </a:t>
                </a:r>
                <a:r>
                  <a:rPr lang="ar-BH" sz="2800" dirty="0"/>
                  <a:t> </a:t>
                </a:r>
                <a14:m>
                  <m:oMath xmlns:m="http://schemas.openxmlformats.org/officeDocument/2006/math">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sSub>
                      <m:sSubPr>
                        <m:ctrlPr>
                          <a:rPr lang="ar-BH" sz="2800" i="1">
                            <a:solidFill>
                              <a:srgbClr val="FF0000"/>
                            </a:solidFill>
                            <a:latin typeface="Cambria Math" panose="02040503050406030204" pitchFamily="18" charset="0"/>
                          </a:rPr>
                        </m:ctrlPr>
                      </m:sSubPr>
                      <m:e/>
                      <m:sub>
                        <m:r>
                          <a:rPr lang="en-US" sz="2800" b="0" i="1" smtClean="0">
                            <a:solidFill>
                              <a:srgbClr val="FF0000"/>
                            </a:solidFill>
                            <a:latin typeface="Cambria Math" panose="02040503050406030204" pitchFamily="18" charset="0"/>
                          </a:rPr>
                          <m:t>28</m:t>
                        </m:r>
                      </m:sub>
                    </m:sSub>
                    <m:sSub>
                      <m:sSubPr>
                        <m:ctrlPr>
                          <a:rPr lang="ar-BH"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6</m:t>
                        </m:r>
                      </m:sub>
                    </m:sSub>
                    <m:r>
                      <a:rPr lang="en-US" sz="2800" b="0" i="1" smtClean="0">
                        <a:solidFill>
                          <a:srgbClr val="FF0000"/>
                        </a:solidFill>
                        <a:latin typeface="Cambria Math" panose="02040503050406030204" pitchFamily="18" charset="0"/>
                      </a:rPr>
                      <m:t>=</m:t>
                    </m:r>
                    <m:f>
                      <m:fPr>
                        <m:ctrlPr>
                          <a:rPr lang="en-US" sz="2800" b="0" i="1" smtClean="0">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28</m:t>
                        </m:r>
                        <m:r>
                          <a:rPr lang="en-US" sz="2800" b="0" i="1" smtClean="0">
                            <a:solidFill>
                              <a:srgbClr val="FF0000"/>
                            </a:solidFill>
                            <a:latin typeface="Cambria Math" panose="02040503050406030204" pitchFamily="18" charset="0"/>
                            <a:ea typeface="Cambria Math" panose="02040503050406030204" pitchFamily="18" charset="0"/>
                          </a:rPr>
                          <m:t>!</m:t>
                        </m:r>
                      </m:num>
                      <m:den>
                        <m:r>
                          <a:rPr lang="en-US" sz="2800" b="0" i="1" smtClean="0">
                            <a:solidFill>
                              <a:srgbClr val="FF0000"/>
                            </a:solidFill>
                            <a:latin typeface="Cambria Math" panose="02040503050406030204" pitchFamily="18" charset="0"/>
                          </a:rPr>
                          <m:t>22</m:t>
                        </m:r>
                        <m:r>
                          <a:rPr lang="en-US" sz="2800" b="0" i="1" smtClean="0">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6</m:t>
                        </m:r>
                        <m:r>
                          <a:rPr lang="en-US" sz="2800" b="0" i="1" smtClean="0">
                            <a:solidFill>
                              <a:srgbClr val="FF0000"/>
                            </a:solidFill>
                            <a:latin typeface="Cambria Math" panose="02040503050406030204" pitchFamily="18" charset="0"/>
                            <a:ea typeface="Cambria Math" panose="02040503050406030204" pitchFamily="18" charset="0"/>
                          </a:rPr>
                          <m:t>!</m:t>
                        </m:r>
                      </m:den>
                    </m:f>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376740</m:t>
                    </m:r>
                  </m:oMath>
                </a14:m>
                <a:endParaRPr lang="en-US" sz="2800" dirty="0"/>
              </a:p>
            </p:txBody>
          </p:sp>
        </mc:Choice>
        <mc:Fallback xmlns="">
          <p:sp>
            <p:nvSpPr>
              <p:cNvPr id="16" name="TextBox 15">
                <a:extLst>
                  <a:ext uri="{FF2B5EF4-FFF2-40B4-BE49-F238E27FC236}">
                    <a16:creationId xmlns:a16="http://schemas.microsoft.com/office/drawing/2014/main" id="{03B3FEF8-2631-4E1A-AAC8-05142C9E585C}"/>
                  </a:ext>
                </a:extLst>
              </p:cNvPr>
              <p:cNvSpPr txBox="1">
                <a:spLocks noRot="1" noChangeAspect="1" noMove="1" noResize="1" noEditPoints="1" noAdjustHandles="1" noChangeArrowheads="1" noChangeShapeType="1" noTextEdit="1"/>
              </p:cNvSpPr>
              <p:nvPr/>
            </p:nvSpPr>
            <p:spPr>
              <a:xfrm>
                <a:off x="1126881" y="4257175"/>
                <a:ext cx="9386889" cy="786173"/>
              </a:xfrm>
              <a:prstGeom prst="flowChartAlternateProcess">
                <a:avLst/>
              </a:prstGeom>
              <a:blipFill>
                <a:blip r:embed="rId7"/>
                <a:stretch>
                  <a:fillRect r="-844" b="-1307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8C056DE9-0487-4507-9682-1F6FAF831F7D}"/>
                  </a:ext>
                </a:extLst>
              </p:cNvPr>
              <p:cNvSpPr txBox="1"/>
              <p:nvPr/>
            </p:nvSpPr>
            <p:spPr>
              <a:xfrm>
                <a:off x="1136819" y="5124591"/>
                <a:ext cx="9367013" cy="1081289"/>
              </a:xfrm>
              <a:prstGeom prst="flowChartAlternateProcess">
                <a:avLst/>
              </a:prstGeom>
              <a:solidFill>
                <a:schemeClr val="accent1">
                  <a:lumMod val="20000"/>
                  <a:lumOff val="80000"/>
                </a:schemeClr>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rtl="1"/>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rPr>
                        <m:t>(</m:t>
                      </m:r>
                      <m:r>
                        <m:rPr>
                          <m:nor/>
                        </m:rPr>
                        <a:rPr lang="ar-BH" sz="2800" b="0" i="0" smtClean="0">
                          <a:latin typeface="Cambria Math" panose="02040503050406030204" pitchFamily="18" charset="0"/>
                        </a:rPr>
                        <m:t>فوز ثلاث طلاب وثلاث طالبات</m:t>
                      </m:r>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𝑠</m:t>
                          </m:r>
                        </m:num>
                        <m:den>
                          <m:r>
                            <a:rPr lang="en-US" sz="2800" b="0" i="1" smtClean="0">
                              <a:latin typeface="Cambria Math" panose="02040503050406030204" pitchFamily="18" charset="0"/>
                            </a:rPr>
                            <m:t>𝑠</m:t>
                          </m:r>
                          <m:r>
                            <a:rPr lang="en-US" sz="2800" b="0" i="1" smtClean="0">
                              <a:latin typeface="Cambria Math" panose="02040503050406030204" pitchFamily="18" charset="0"/>
                            </a:rPr>
                            <m:t>+</m:t>
                          </m:r>
                          <m:r>
                            <a:rPr lang="en-US" sz="2800" b="0" i="1" smtClean="0">
                              <a:latin typeface="Cambria Math" panose="02040503050406030204" pitchFamily="18" charset="0"/>
                            </a:rPr>
                            <m:t>𝑓</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123200</m:t>
                          </m:r>
                        </m:num>
                        <m:den>
                          <m:r>
                            <a:rPr lang="en-US" sz="2800" b="0" i="1" smtClean="0">
                              <a:latin typeface="Cambria Math" panose="02040503050406030204" pitchFamily="18" charset="0"/>
                            </a:rPr>
                            <m:t>376740</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327</m:t>
                      </m:r>
                    </m:oMath>
                  </m:oMathPara>
                </a14:m>
                <a:endParaRPr lang="en-US" sz="2800" dirty="0"/>
              </a:p>
            </p:txBody>
          </p:sp>
        </mc:Choice>
        <mc:Fallback xmlns="">
          <p:sp>
            <p:nvSpPr>
              <p:cNvPr id="19" name="TextBox 18">
                <a:extLst>
                  <a:ext uri="{FF2B5EF4-FFF2-40B4-BE49-F238E27FC236}">
                    <a16:creationId xmlns:a16="http://schemas.microsoft.com/office/drawing/2014/main" id="{8C056DE9-0487-4507-9682-1F6FAF831F7D}"/>
                  </a:ext>
                </a:extLst>
              </p:cNvPr>
              <p:cNvSpPr txBox="1">
                <a:spLocks noRot="1" noChangeAspect="1" noMove="1" noResize="1" noEditPoints="1" noAdjustHandles="1" noChangeArrowheads="1" noChangeShapeType="1" noTextEdit="1"/>
              </p:cNvSpPr>
              <p:nvPr/>
            </p:nvSpPr>
            <p:spPr>
              <a:xfrm>
                <a:off x="1136819" y="5124591"/>
                <a:ext cx="9367013" cy="1081289"/>
              </a:xfrm>
              <a:prstGeom prst="flowChartAlternateProcess">
                <a:avLst/>
              </a:prstGeom>
              <a:blipFill>
                <a:blip r:embed="rId8"/>
                <a:stretch>
                  <a:fillRect/>
                </a:stretch>
              </a:blipFill>
              <a:ln>
                <a:solidFill>
                  <a:schemeClr val="accent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C645BA90-95F0-4180-AEAC-C0710FF60E3E}"/>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custDataLst>
      <p:tags r:id="rId1"/>
    </p:custDataLst>
    <p:extLst>
      <p:ext uri="{BB962C8B-B14F-4D97-AF65-F5344CB8AC3E}">
        <p14:creationId xmlns:p14="http://schemas.microsoft.com/office/powerpoint/2010/main" val="3529926681"/>
      </p:ext>
    </p:extLst>
  </p:cSld>
  <p:clrMapOvr>
    <a:masterClrMapping/>
  </p:clrMapOvr>
  <mc:AlternateContent xmlns:mc="http://schemas.openxmlformats.org/markup-compatibility/2006" xmlns:p14="http://schemas.microsoft.com/office/powerpoint/2010/main">
    <mc:Choice Requires="p14">
      <p:transition spd="slow" p14:dur="2000" advTm="27213"/>
    </mc:Choice>
    <mc:Fallback xmlns="">
      <p:transition spd="slow" advTm="272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7" grpId="0" animBg="1"/>
      <p:bldP spid="18" grpId="0" animBg="1"/>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8139075-B635-4A3E-ADF0-3CB512A3D99A}"/>
              </a:ext>
            </a:extLst>
          </p:cNvPr>
          <p:cNvSpPr txBox="1"/>
          <p:nvPr/>
        </p:nvSpPr>
        <p:spPr>
          <a:xfrm>
            <a:off x="9636369" y="868880"/>
            <a:ext cx="2037395" cy="908864"/>
          </a:xfrm>
          <a:prstGeom prst="round2DiagRect">
            <a:avLst>
              <a:gd name="adj1" fmla="val 50000"/>
              <a:gd name="adj2" fmla="val 0"/>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600" b="1" dirty="0">
                <a:solidFill>
                  <a:schemeClr val="tx1"/>
                </a:solidFill>
              </a:rPr>
              <a:t>تدريب</a:t>
            </a:r>
            <a:endParaRPr lang="en-US" sz="3600" b="1" dirty="0">
              <a:solidFill>
                <a:schemeClr val="tx1"/>
              </a:solidFill>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xmlns="" id="{7757102C-B640-476B-9779-96C185DF4478}"/>
                  </a:ext>
                </a:extLst>
              </p:cNvPr>
              <p:cNvSpPr txBox="1"/>
              <p:nvPr/>
            </p:nvSpPr>
            <p:spPr>
              <a:xfrm>
                <a:off x="689317" y="1824815"/>
                <a:ext cx="10789920" cy="3371136"/>
              </a:xfrm>
              <a:prstGeom prst="flowChartAlternateProcess">
                <a:avLst/>
              </a:prstGeom>
              <a:solidFill>
                <a:srgbClr val="FF9999"/>
              </a:solidFill>
            </p:spPr>
            <p:style>
              <a:lnRef idx="2">
                <a:schemeClr val="dk1"/>
              </a:lnRef>
              <a:fillRef idx="1">
                <a:schemeClr val="lt1"/>
              </a:fillRef>
              <a:effectRef idx="0">
                <a:schemeClr val="dk1"/>
              </a:effectRef>
              <a:fontRef idx="minor">
                <a:schemeClr val="dk1"/>
              </a:fontRef>
            </p:style>
            <p:txBody>
              <a:bodyPr wrap="square" rtlCol="0">
                <a:spAutoFit/>
              </a:bodyPr>
              <a:lstStyle/>
              <a:p>
                <a:pPr algn="r" rtl="1">
                  <a:lnSpc>
                    <a:spcPct val="150000"/>
                  </a:lnSpc>
                </a:pPr>
                <a:r>
                  <a:rPr lang="ar-BH" sz="3200" dirty="0"/>
                  <a:t>رُشِّحَ </a:t>
                </a:r>
                <a14:m>
                  <m:oMath xmlns:m="http://schemas.openxmlformats.org/officeDocument/2006/math">
                    <m:r>
                      <a:rPr lang="ar-BH" sz="3200" i="1" dirty="0" smtClean="0">
                        <a:latin typeface="Cambria Math" panose="02040503050406030204" pitchFamily="18" charset="0"/>
                      </a:rPr>
                      <m:t>3</m:t>
                    </m:r>
                  </m:oMath>
                </a14:m>
                <a:r>
                  <a:rPr lang="ar-BH" sz="3200" dirty="0"/>
                  <a:t> طلاب من الصفوف الإعدادية، و </a:t>
                </a:r>
                <a14:m>
                  <m:oMath xmlns:m="http://schemas.openxmlformats.org/officeDocument/2006/math">
                    <m:r>
                      <a:rPr lang="ar-BH" sz="3200" i="1" dirty="0" smtClean="0">
                        <a:latin typeface="Cambria Math" panose="02040503050406030204" pitchFamily="18" charset="0"/>
                      </a:rPr>
                      <m:t>11</m:t>
                    </m:r>
                  </m:oMath>
                </a14:m>
                <a:r>
                  <a:rPr lang="ar-BH" sz="3200" dirty="0"/>
                  <a:t> </a:t>
                </a:r>
                <a:r>
                  <a:rPr lang="ar-BH" sz="3200" dirty="0" smtClean="0"/>
                  <a:t>طالبًا </a:t>
                </a:r>
                <a:r>
                  <a:rPr lang="ar-BH" sz="3200" dirty="0"/>
                  <a:t>من الصفوف الثانوية في إحدى</a:t>
                </a:r>
                <a:r>
                  <a:rPr lang="en-US" sz="3200" dirty="0"/>
                  <a:t> </a:t>
                </a:r>
                <a:r>
                  <a:rPr lang="ar-BH" sz="3200" dirty="0"/>
                  <a:t>المدارس الإعدادية الثانوية، واختير أربعة منهم لتمثيل المدرسة في إحدى المسابقات. إذا اختير المترشحون الأربعة بطريقة عشوائية، فما احتمال أن يفوز طالبان من الصفوف الإعدادية وطالبان من الصفوف الثانوية؟</a:t>
                </a:r>
                <a:endParaRPr lang="en-US" sz="3200" b="1" dirty="0">
                  <a:solidFill>
                    <a:schemeClr val="tx1"/>
                  </a:solidFill>
                </a:endParaRPr>
              </a:p>
            </p:txBody>
          </p:sp>
        </mc:Choice>
        <mc:Fallback>
          <p:sp>
            <p:nvSpPr>
              <p:cNvPr id="4" name="TextBox 3">
                <a:extLst>
                  <a:ext uri="{FF2B5EF4-FFF2-40B4-BE49-F238E27FC236}">
                    <a16:creationId xmlns:a16="http://schemas.microsoft.com/office/drawing/2014/main" xmlns:a14="http://schemas.microsoft.com/office/drawing/2010/main" xmlns="" id="{7757102C-B640-476B-9779-96C185DF4478}"/>
                  </a:ext>
                </a:extLst>
              </p:cNvPr>
              <p:cNvSpPr txBox="1">
                <a:spLocks noRot="1" noChangeAspect="1" noMove="1" noResize="1" noEditPoints="1" noAdjustHandles="1" noChangeArrowheads="1" noChangeShapeType="1" noTextEdit="1"/>
              </p:cNvSpPr>
              <p:nvPr/>
            </p:nvSpPr>
            <p:spPr>
              <a:xfrm>
                <a:off x="689317" y="1824815"/>
                <a:ext cx="10789920" cy="3371136"/>
              </a:xfrm>
              <a:prstGeom prst="flowChartAlternateProcess">
                <a:avLst/>
              </a:prstGeom>
              <a:blipFill rotWithShape="0">
                <a:blip r:embed="rId2"/>
                <a:stretch>
                  <a:fillRect/>
                </a:stretch>
              </a:blipFill>
            </p:spPr>
            <p:txBody>
              <a:bodyPr/>
              <a:lstStyle/>
              <a:p>
                <a:r>
                  <a:rPr lang="ar-BH">
                    <a:noFill/>
                  </a:rPr>
                  <a:t> </a:t>
                </a:r>
              </a:p>
            </p:txBody>
          </p:sp>
        </mc:Fallback>
      </mc:AlternateContent>
      <p:sp>
        <p:nvSpPr>
          <p:cNvPr id="6" name="TextBox 5">
            <a:extLst>
              <a:ext uri="{FF2B5EF4-FFF2-40B4-BE49-F238E27FC236}">
                <a16:creationId xmlns:a16="http://schemas.microsoft.com/office/drawing/2014/main" xmlns="" id="{7B5661AA-59D8-4F36-8ADB-4B3B0CAC8CFC}"/>
              </a:ext>
            </a:extLst>
          </p:cNvPr>
          <p:cNvSpPr txBox="1"/>
          <p:nvPr/>
        </p:nvSpPr>
        <p:spPr>
          <a:xfrm>
            <a:off x="4657311" y="5231190"/>
            <a:ext cx="2877378" cy="9360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BH" sz="2800" b="1" dirty="0"/>
              <a:t>الاجابة الصحيحة</a:t>
            </a:r>
          </a:p>
          <a:p>
            <a:pPr algn="ctr" rtl="1"/>
            <a:r>
              <a:rPr lang="en-US" sz="2800" b="1" dirty="0">
                <a:solidFill>
                  <a:srgbClr val="FF0000"/>
                </a:solidFill>
              </a:rPr>
              <a:t>16.5%</a:t>
            </a:r>
          </a:p>
        </p:txBody>
      </p:sp>
      <p:grpSp>
        <p:nvGrpSpPr>
          <p:cNvPr id="10" name="Group 9">
            <a:extLst>
              <a:ext uri="{FF2B5EF4-FFF2-40B4-BE49-F238E27FC236}">
                <a16:creationId xmlns:a16="http://schemas.microsoft.com/office/drawing/2014/main" xmlns="" id="{378B7DB1-EF06-424A-9D51-6E85A9F6A187}"/>
              </a:ext>
            </a:extLst>
          </p:cNvPr>
          <p:cNvGrpSpPr/>
          <p:nvPr/>
        </p:nvGrpSpPr>
        <p:grpSpPr>
          <a:xfrm>
            <a:off x="391551" y="140676"/>
            <a:ext cx="11408899" cy="1566915"/>
            <a:chOff x="391551" y="140676"/>
            <a:chExt cx="11408899" cy="1566915"/>
          </a:xfrm>
        </p:grpSpPr>
        <p:sp>
          <p:nvSpPr>
            <p:cNvPr id="7" name="Rounded Rectangle 2">
              <a:extLst>
                <a:ext uri="{FF2B5EF4-FFF2-40B4-BE49-F238E27FC236}">
                  <a16:creationId xmlns:a16="http://schemas.microsoft.com/office/drawing/2014/main" xmlns="" id="{49E1D8A9-2DEA-4CD5-B02F-1780724E0BF2}"/>
                </a:ext>
              </a:extLst>
            </p:cNvPr>
            <p:cNvSpPr/>
            <p:nvPr/>
          </p:nvSpPr>
          <p:spPr>
            <a:xfrm>
              <a:off x="391551" y="140676"/>
              <a:ext cx="11408899" cy="68035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dirty="0">
                  <a:solidFill>
                    <a:srgbClr val="C00000"/>
                  </a:solidFill>
                  <a:latin typeface="Sakkal Majalla" panose="02000000000000000000" pitchFamily="2" charset="-78"/>
                  <a:cs typeface="Sakkal Majalla" panose="02000000000000000000" pitchFamily="2" charset="-78"/>
                </a:rPr>
                <a:t>ملاحظة: أوقف العرض، وحل التدريب على ورقة خارجية ثم تابع العرض لتتأكد من حلك.</a:t>
              </a:r>
              <a:endParaRPr lang="en-US" sz="3600" dirty="0">
                <a:solidFill>
                  <a:srgbClr val="C00000"/>
                </a:solidFill>
                <a:latin typeface="Sakkal Majalla" panose="02000000000000000000" pitchFamily="2" charset="-78"/>
                <a:cs typeface="Sakkal Majalla" panose="02000000000000000000" pitchFamily="2" charset="-78"/>
              </a:endParaRPr>
            </a:p>
          </p:txBody>
        </p:sp>
        <p:sp>
          <p:nvSpPr>
            <p:cNvPr id="8" name="Rounded Rectangle 2">
              <a:extLst>
                <a:ext uri="{FF2B5EF4-FFF2-40B4-BE49-F238E27FC236}">
                  <a16:creationId xmlns:a16="http://schemas.microsoft.com/office/drawing/2014/main" xmlns="" id="{1ED49E73-BC71-429D-B1EC-642F3517DC0C}"/>
                </a:ext>
              </a:extLst>
            </p:cNvPr>
            <p:cNvSpPr/>
            <p:nvPr/>
          </p:nvSpPr>
          <p:spPr>
            <a:xfrm>
              <a:off x="421115" y="876770"/>
              <a:ext cx="3526302" cy="6803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BH" sz="3600" dirty="0">
                  <a:solidFill>
                    <a:sysClr val="windowText" lastClr="000000"/>
                  </a:solidFill>
                  <a:latin typeface="Sakkal Majalla" panose="02000000000000000000" pitchFamily="2" charset="-78"/>
                  <a:cs typeface="Sakkal Majalla" panose="02000000000000000000" pitchFamily="2" charset="-78"/>
                </a:rPr>
                <a:t>معك من الزمن </a:t>
              </a:r>
              <a:r>
                <a:rPr lang="en-US" sz="3600" dirty="0">
                  <a:solidFill>
                    <a:sysClr val="windowText" lastClr="000000"/>
                  </a:solidFill>
                  <a:latin typeface="Sakkal Majalla" panose="02000000000000000000" pitchFamily="2" charset="-78"/>
                  <a:cs typeface="Sakkal Majalla" panose="02000000000000000000" pitchFamily="2" charset="-78"/>
                </a:rPr>
                <a:t>5</a:t>
              </a:r>
              <a:r>
                <a:rPr lang="ar-BH" sz="3600" dirty="0">
                  <a:solidFill>
                    <a:sysClr val="windowText" lastClr="000000"/>
                  </a:solidFill>
                  <a:latin typeface="Sakkal Majalla" panose="02000000000000000000" pitchFamily="2" charset="-78"/>
                  <a:cs typeface="Sakkal Majalla" panose="02000000000000000000" pitchFamily="2" charset="-78"/>
                </a:rPr>
                <a:t> دقائق</a:t>
              </a:r>
              <a:endParaRPr lang="en-US" sz="3600" dirty="0">
                <a:solidFill>
                  <a:sysClr val="windowText" lastClr="000000"/>
                </a:solidFill>
                <a:latin typeface="Sakkal Majalla" panose="02000000000000000000" pitchFamily="2" charset="-78"/>
                <a:cs typeface="Sakkal Majalla" panose="02000000000000000000" pitchFamily="2" charset="-78"/>
              </a:endParaRPr>
            </a:p>
          </p:txBody>
        </p:sp>
        <p:pic>
          <p:nvPicPr>
            <p:cNvPr id="9" name="Graphic 8" descr="Stopwatch">
              <a:extLst>
                <a:ext uri="{FF2B5EF4-FFF2-40B4-BE49-F238E27FC236}">
                  <a16:creationId xmlns:a16="http://schemas.microsoft.com/office/drawing/2014/main" xmlns="" id="{99C8B414-21F1-495D-AD97-6136905032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94309" y="793191"/>
              <a:ext cx="914400" cy="914400"/>
            </a:xfrm>
            <a:prstGeom prst="rect">
              <a:avLst/>
            </a:prstGeom>
          </p:spPr>
        </p:pic>
      </p:grpSp>
      <p:sp>
        <p:nvSpPr>
          <p:cNvPr id="11" name="TextBox 10">
            <a:extLst>
              <a:ext uri="{FF2B5EF4-FFF2-40B4-BE49-F238E27FC236}">
                <a16:creationId xmlns:a16="http://schemas.microsoft.com/office/drawing/2014/main" xmlns="" id="{7B309B26-A2B8-4559-8463-8EFF94924C0B}"/>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3275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3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85717" y="151787"/>
            <a:ext cx="6201051" cy="6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t>الاحتمال باستعمال التباديل</a:t>
            </a:r>
            <a:endParaRPr lang="en-US" sz="3600" b="1" dirty="0"/>
          </a:p>
        </p:txBody>
      </p:sp>
      <mc:AlternateContent xmlns:mc="http://schemas.openxmlformats.org/markup-compatibility/2006">
        <mc:Choice xmlns:a14="http://schemas.microsoft.com/office/drawing/2010/main" Requires="a14">
          <p:sp>
            <p:nvSpPr>
              <p:cNvPr id="2" name="Flowchart: Alternate Process 1">
                <a:extLst>
                  <a:ext uri="{FF2B5EF4-FFF2-40B4-BE49-F238E27FC236}">
                    <a16:creationId xmlns:a16="http://schemas.microsoft.com/office/drawing/2014/main" xmlns="" id="{BE11C029-3268-488E-95BB-5AE0A033F70E}"/>
                  </a:ext>
                </a:extLst>
              </p:cNvPr>
              <p:cNvSpPr/>
              <p:nvPr/>
            </p:nvSpPr>
            <p:spPr>
              <a:xfrm>
                <a:off x="548641" y="874997"/>
                <a:ext cx="10108417" cy="1548000"/>
              </a:xfrm>
              <a:prstGeom prst="flowChartAlternateProcess">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200" dirty="0">
                    <a:solidFill>
                      <a:schemeClr val="tx1"/>
                    </a:solidFill>
                  </a:rPr>
                  <a:t>لدى صالح </a:t>
                </a:r>
                <a14:m>
                  <m:oMath xmlns:m="http://schemas.openxmlformats.org/officeDocument/2006/math">
                    <m:r>
                      <a:rPr lang="ar-BH" sz="3200" i="1" dirty="0" smtClean="0">
                        <a:solidFill>
                          <a:schemeClr val="tx1"/>
                        </a:solidFill>
                        <a:latin typeface="Cambria Math" panose="02040503050406030204" pitchFamily="18" charset="0"/>
                      </a:rPr>
                      <m:t>6</m:t>
                    </m:r>
                  </m:oMath>
                </a14:m>
                <a:r>
                  <a:rPr lang="ar-BH" sz="3200" dirty="0">
                    <a:solidFill>
                      <a:schemeClr val="tx1"/>
                    </a:solidFill>
                  </a:rPr>
                  <a:t> أصدقاء تبدأ اسماؤهم </a:t>
                </a:r>
                <a:r>
                  <a:rPr lang="ar-BH" sz="3200" dirty="0" smtClean="0">
                    <a:solidFill>
                      <a:schemeClr val="tx1"/>
                    </a:solidFill>
                  </a:rPr>
                  <a:t>بالأحرف </a:t>
                </a:r>
                <a:r>
                  <a:rPr lang="en-US" sz="3200" dirty="0">
                    <a:solidFill>
                      <a:schemeClr val="tx1"/>
                    </a:solidFill>
                  </a:rPr>
                  <a:t>A, B, C, D, E, F</a:t>
                </a:r>
                <a:r>
                  <a:rPr lang="ar-BH" sz="3200" dirty="0">
                    <a:solidFill>
                      <a:schemeClr val="tx1"/>
                    </a:solidFill>
                  </a:rPr>
                  <a:t> ويتوقع كل منهم اتصالا </a:t>
                </a:r>
                <a:r>
                  <a:rPr lang="ar-BH" sz="3200" dirty="0" smtClean="0">
                    <a:solidFill>
                      <a:schemeClr val="tx1"/>
                    </a:solidFill>
                  </a:rPr>
                  <a:t>هاتفيًّا </a:t>
                </a:r>
                <a:r>
                  <a:rPr lang="ar-BH" sz="3200" dirty="0">
                    <a:solidFill>
                      <a:schemeClr val="tx1"/>
                    </a:solidFill>
                  </a:rPr>
                  <a:t>للاتفاق على موعد رحلة ينوون القيام بها، ما احتمال أن يتصل </a:t>
                </a:r>
                <a:r>
                  <a:rPr lang="en-US" sz="3200" dirty="0">
                    <a:solidFill>
                      <a:schemeClr val="tx1"/>
                    </a:solidFill>
                  </a:rPr>
                  <a:t>A</a:t>
                </a:r>
                <a:r>
                  <a:rPr lang="ar-BH" sz="3200" dirty="0">
                    <a:solidFill>
                      <a:schemeClr val="tx1"/>
                    </a:solidFill>
                  </a:rPr>
                  <a:t> أولًا ثم </a:t>
                </a:r>
                <a:r>
                  <a:rPr lang="en-US" sz="3200" dirty="0">
                    <a:solidFill>
                      <a:schemeClr val="tx1"/>
                    </a:solidFill>
                  </a:rPr>
                  <a:t>B</a:t>
                </a:r>
                <a:r>
                  <a:rPr lang="ar-BH" sz="3200" dirty="0">
                    <a:solidFill>
                      <a:schemeClr val="tx1"/>
                    </a:solidFill>
                  </a:rPr>
                  <a:t> ثانيًّا، ويتصل كل من </a:t>
                </a:r>
                <a:r>
                  <a:rPr lang="en-US" sz="3200" dirty="0">
                    <a:solidFill>
                      <a:schemeClr val="tx1"/>
                    </a:solidFill>
                  </a:rPr>
                  <a:t>D, E, F</a:t>
                </a:r>
                <a:r>
                  <a:rPr lang="ar-BH" sz="3200" dirty="0">
                    <a:solidFill>
                      <a:schemeClr val="tx1"/>
                    </a:solidFill>
                  </a:rPr>
                  <a:t> أخيرًا.</a:t>
                </a:r>
                <a:endParaRPr lang="en-US" sz="3200" dirty="0">
                  <a:solidFill>
                    <a:schemeClr val="tx1"/>
                  </a:solidFill>
                </a:endParaRPr>
              </a:p>
            </p:txBody>
          </p:sp>
        </mc:Choice>
        <mc:Fallback>
          <p:sp>
            <p:nvSpPr>
              <p:cNvPr id="2" name="Flowchart: Alternate Process 1">
                <a:extLst>
                  <a:ext uri="{FF2B5EF4-FFF2-40B4-BE49-F238E27FC236}">
                    <a16:creationId xmlns:a16="http://schemas.microsoft.com/office/drawing/2014/main" xmlns:a14="http://schemas.microsoft.com/office/drawing/2010/main" xmlns="" id="{BE11C029-3268-488E-95BB-5AE0A033F70E}"/>
                  </a:ext>
                </a:extLst>
              </p:cNvPr>
              <p:cNvSpPr>
                <a:spLocks noRot="1" noChangeAspect="1" noMove="1" noResize="1" noEditPoints="1" noAdjustHandles="1" noChangeArrowheads="1" noChangeShapeType="1" noTextEdit="1"/>
              </p:cNvSpPr>
              <p:nvPr/>
            </p:nvSpPr>
            <p:spPr>
              <a:xfrm>
                <a:off x="548641" y="874997"/>
                <a:ext cx="10108417" cy="1548000"/>
              </a:xfrm>
              <a:prstGeom prst="flowChartAlternateProcess">
                <a:avLst/>
              </a:prstGeom>
              <a:blipFill rotWithShape="0">
                <a:blip r:embed="rId4"/>
                <a:stretch>
                  <a:fillRect t="-3529" r="-723" b="-12941"/>
                </a:stretch>
              </a:blipFill>
              <a:ln>
                <a:solidFill>
                  <a:schemeClr val="accent1"/>
                </a:solidFill>
              </a:ln>
            </p:spPr>
            <p:txBody>
              <a:bodyPr/>
              <a:lstStyle/>
              <a:p>
                <a:r>
                  <a:rPr lang="ar-BH">
                    <a:noFill/>
                  </a:rPr>
                  <a:t> </a:t>
                </a:r>
              </a:p>
            </p:txBody>
          </p:sp>
        </mc:Fallback>
      </mc:AlternateContent>
      <p:sp>
        <p:nvSpPr>
          <p:cNvPr id="6" name="TextBox 5">
            <a:extLst>
              <a:ext uri="{FF2B5EF4-FFF2-40B4-BE49-F238E27FC236}">
                <a16:creationId xmlns:a16="http://schemas.microsoft.com/office/drawing/2014/main" xmlns="" id="{225FB6F5-34BB-44C9-B67C-E0314478A0F0}"/>
              </a:ext>
            </a:extLst>
          </p:cNvPr>
          <p:cNvSpPr txBox="1"/>
          <p:nvPr/>
        </p:nvSpPr>
        <p:spPr>
          <a:xfrm>
            <a:off x="10887074" y="1042016"/>
            <a:ext cx="1033666" cy="646986"/>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BH" sz="3200" b="1" dirty="0">
                <a:solidFill>
                  <a:srgbClr val="FF0000"/>
                </a:solidFill>
              </a:rPr>
              <a:t>مثال</a:t>
            </a:r>
            <a:endParaRPr lang="en-US" sz="3200" b="1" dirty="0">
              <a:solidFill>
                <a:srgbClr val="FF0000"/>
              </a:solidFill>
            </a:endParaRPr>
          </a:p>
        </p:txBody>
      </p:sp>
      <p:sp>
        <p:nvSpPr>
          <p:cNvPr id="8" name="TextBox 7">
            <a:extLst>
              <a:ext uri="{FF2B5EF4-FFF2-40B4-BE49-F238E27FC236}">
                <a16:creationId xmlns:a16="http://schemas.microsoft.com/office/drawing/2014/main" xmlns="" id="{A16182A3-1C15-4C57-A532-F5BFDD8F687A}"/>
              </a:ext>
            </a:extLst>
          </p:cNvPr>
          <p:cNvSpPr txBox="1"/>
          <p:nvPr/>
        </p:nvSpPr>
        <p:spPr>
          <a:xfrm>
            <a:off x="10854056" y="2654835"/>
            <a:ext cx="1178667" cy="523220"/>
          </a:xfrm>
          <a:prstGeom prst="flowChartOnlineStorage">
            <a:avLst/>
          </a:prstGeom>
          <a:solidFill>
            <a:srgbClr val="00FF00"/>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rtl="1">
              <a:defRPr sz="2800" b="1">
                <a:solidFill>
                  <a:srgbClr val="FF0000"/>
                </a:solidFill>
              </a:defRPr>
            </a:lvl1pPr>
          </a:lstStyle>
          <a:p>
            <a:r>
              <a:rPr lang="ar-BH" dirty="0"/>
              <a:t>الحل</a:t>
            </a:r>
            <a:endParaRPr lang="en-US" dirty="0"/>
          </a:p>
        </p:txBody>
      </p:sp>
      <mc:AlternateContent xmlns:mc="http://schemas.openxmlformats.org/markup-compatibility/2006" xmlns:a14="http://schemas.microsoft.com/office/drawing/2010/main">
        <mc:Choice Requires="a14">
          <p:sp>
            <p:nvSpPr>
              <p:cNvPr id="11" name="Flowchart: Alternate Process 10">
                <a:extLst>
                  <a:ext uri="{FF2B5EF4-FFF2-40B4-BE49-F238E27FC236}">
                    <a16:creationId xmlns:a16="http://schemas.microsoft.com/office/drawing/2014/main" xmlns="" id="{4FAC3F11-70BD-4BE4-8791-18153649E877}"/>
                  </a:ext>
                </a:extLst>
              </p:cNvPr>
              <p:cNvSpPr/>
              <p:nvPr/>
            </p:nvSpPr>
            <p:spPr>
              <a:xfrm>
                <a:off x="548641" y="2569935"/>
                <a:ext cx="10108417" cy="1368000"/>
              </a:xfrm>
              <a:prstGeom prst="flowChartAlternateProcess">
                <a:avLst/>
              </a:prstGeom>
              <a:solidFill>
                <a:schemeClr val="accent1">
                  <a:lumMod val="20000"/>
                  <a:lumOff val="8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r" rtl="1"/>
                <a:r>
                  <a:rPr lang="ar-BH" sz="2800" dirty="0">
                    <a:solidFill>
                      <a:schemeClr val="tx1"/>
                    </a:solidFill>
                  </a:rPr>
                  <a:t>عدد النجاحات </a:t>
                </a:r>
                <a14:m>
                  <m:oMath xmlns:m="http://schemas.openxmlformats.org/officeDocument/2006/math">
                    <m:r>
                      <a:rPr lang="en-US" sz="2800" i="1" dirty="0" smtClean="0">
                        <a:solidFill>
                          <a:schemeClr val="tx1"/>
                        </a:solidFill>
                        <a:latin typeface="Cambria Math" panose="02040503050406030204" pitchFamily="18" charset="0"/>
                      </a:rPr>
                      <m:t>𝑠</m:t>
                    </m:r>
                  </m:oMath>
                </a14:m>
                <a:r>
                  <a:rPr lang="ar-BH" sz="2800" dirty="0">
                    <a:solidFill>
                      <a:schemeClr val="tx1"/>
                    </a:solidFill>
                  </a:rPr>
                  <a:t> أن يتصل </a:t>
                </a:r>
                <a:r>
                  <a:rPr lang="en-US" sz="2800" dirty="0">
                    <a:solidFill>
                      <a:schemeClr val="tx1"/>
                    </a:solidFill>
                  </a:rPr>
                  <a:t>A</a:t>
                </a:r>
                <a:r>
                  <a:rPr lang="ar-BH" sz="2800" dirty="0">
                    <a:solidFill>
                      <a:schemeClr val="tx1"/>
                    </a:solidFill>
                  </a:rPr>
                  <a:t> أولًا ثم </a:t>
                </a:r>
                <a:r>
                  <a:rPr lang="en-US" sz="2800" dirty="0">
                    <a:solidFill>
                      <a:schemeClr val="tx1"/>
                    </a:solidFill>
                  </a:rPr>
                  <a:t>B</a:t>
                </a:r>
                <a:r>
                  <a:rPr lang="ar-BH" sz="2800" dirty="0">
                    <a:solidFill>
                      <a:schemeClr val="tx1"/>
                    </a:solidFill>
                  </a:rPr>
                  <a:t> ثانيًّا  بطريقة وحدة ويتصل كل من </a:t>
                </a:r>
                <a:r>
                  <a:rPr lang="en-US" sz="2800" dirty="0">
                    <a:solidFill>
                      <a:schemeClr val="tx1"/>
                    </a:solidFill>
                  </a:rPr>
                  <a:t>D, E, F</a:t>
                </a:r>
                <a:r>
                  <a:rPr lang="ar-BH" sz="2800" dirty="0">
                    <a:solidFill>
                      <a:schemeClr val="tx1"/>
                    </a:solidFill>
                  </a:rPr>
                  <a:t> أخيرًا  </a:t>
                </a:r>
              </a:p>
              <a:p>
                <a:pPr algn="r" rtl="1"/>
                <a:r>
                  <a:rPr lang="ar-BH" sz="2800" dirty="0">
                    <a:solidFill>
                      <a:schemeClr val="tx1"/>
                    </a:solidFill>
                  </a:rPr>
                  <a:t>بست طرق     </a:t>
                </a:r>
                <a14:m>
                  <m:oMath xmlns:m="http://schemas.openxmlformats.org/officeDocument/2006/math">
                    <m:sSub>
                      <m:sSubPr>
                        <m:ctrlPr>
                          <a:rPr lang="ar-BH" sz="2800" i="1" smtClean="0">
                            <a:solidFill>
                              <a:schemeClr val="tx1"/>
                            </a:solidFill>
                            <a:latin typeface="Cambria Math" panose="02040503050406030204" pitchFamily="18" charset="0"/>
                          </a:rPr>
                        </m:ctrlPr>
                      </m:sSubPr>
                      <m:e/>
                      <m:sub>
                        <m:r>
                          <a:rPr lang="en-US" sz="2800" b="0" i="1" smtClean="0">
                            <a:solidFill>
                              <a:schemeClr val="tx1"/>
                            </a:solidFill>
                            <a:latin typeface="Cambria Math" panose="02040503050406030204" pitchFamily="18" charset="0"/>
                          </a:rPr>
                          <m:t>3</m:t>
                        </m:r>
                      </m:sub>
                    </m:sSub>
                    <m:sSubSup>
                      <m:sSubSupPr>
                        <m:ctrlPr>
                          <a:rPr lang="ar-BH" sz="280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3</m:t>
                        </m:r>
                      </m:sub>
                      <m:sup/>
                    </m:sSubSup>
                    <m:r>
                      <a:rPr lang="en-US" sz="2800" b="0" i="0" smtClean="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𝑠</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1</m:t>
                    </m:r>
                    <m:r>
                      <a:rPr lang="en-US" sz="2800" i="1">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6</m:t>
                    </m:r>
                    <m:r>
                      <a:rPr lang="en-US" sz="2800" i="1">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6</m:t>
                    </m:r>
                  </m:oMath>
                </a14:m>
                <a:endParaRPr lang="ar-BH" sz="2800" dirty="0">
                  <a:solidFill>
                    <a:schemeClr val="tx1"/>
                  </a:solidFill>
                </a:endParaRPr>
              </a:p>
            </p:txBody>
          </p:sp>
        </mc:Choice>
        <mc:Fallback xmlns="">
          <p:sp>
            <p:nvSpPr>
              <p:cNvPr id="11" name="Flowchart: Alternate Process 10">
                <a:extLst>
                  <a:ext uri="{FF2B5EF4-FFF2-40B4-BE49-F238E27FC236}">
                    <a16:creationId xmlns:a16="http://schemas.microsoft.com/office/drawing/2014/main" id="{4FAC3F11-70BD-4BE4-8791-18153649E877}"/>
                  </a:ext>
                </a:extLst>
              </p:cNvPr>
              <p:cNvSpPr>
                <a:spLocks noRot="1" noChangeAspect="1" noMove="1" noResize="1" noEditPoints="1" noAdjustHandles="1" noChangeArrowheads="1" noChangeShapeType="1" noTextEdit="1"/>
              </p:cNvSpPr>
              <p:nvPr/>
            </p:nvSpPr>
            <p:spPr>
              <a:xfrm>
                <a:off x="548641" y="2569935"/>
                <a:ext cx="10108417" cy="1368000"/>
              </a:xfrm>
              <a:prstGeom prst="flowChartAlternateProcess">
                <a:avLst/>
              </a:prstGeom>
              <a:blipFill>
                <a:blip r:embed="rId5"/>
                <a:stretch>
                  <a:fillRect r="-422"/>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8DC06ADB-4806-4CB1-A4AB-19432E3B2B84}"/>
                  </a:ext>
                </a:extLst>
              </p:cNvPr>
              <p:cNvSpPr txBox="1"/>
              <p:nvPr/>
            </p:nvSpPr>
            <p:spPr>
              <a:xfrm>
                <a:off x="548641" y="5094230"/>
                <a:ext cx="10108417" cy="832568"/>
              </a:xfrm>
              <a:prstGeom prst="flowChartAlternateProcess">
                <a:avLst/>
              </a:prstGeom>
              <a:solidFill>
                <a:schemeClr val="accent1">
                  <a:lumMod val="20000"/>
                  <a:lumOff val="80000"/>
                </a:schemeClr>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r" rtl="1"/>
                <a:r>
                  <a:rPr lang="ar-BH" sz="2800" dirty="0">
                    <a:solidFill>
                      <a:schemeClr val="tx1"/>
                    </a:solidFill>
                  </a:rPr>
                  <a:t>احتمال النجاح </a:t>
                </a:r>
                <a:r>
                  <a:rPr lang="en-US" sz="2800" dirty="0">
                    <a:solidFill>
                      <a:schemeClr val="tx1"/>
                    </a:solidFill>
                  </a:rPr>
                  <a:t>:</a:t>
                </a:r>
                <a:r>
                  <a:rPr lang="ar-BH" sz="2800" dirty="0">
                    <a:solidFill>
                      <a:schemeClr val="tx1"/>
                    </a:solidFill>
                  </a:rPr>
                  <a:t>  </a:t>
                </a:r>
                <a14:m>
                  <m:oMath xmlns:m="http://schemas.openxmlformats.org/officeDocument/2006/math">
                    <m:r>
                      <a:rPr lang="en-US" sz="2800" b="0" i="1" smtClean="0">
                        <a:solidFill>
                          <a:schemeClr val="tx1"/>
                        </a:solidFill>
                        <a:latin typeface="Cambria Math" panose="02040503050406030204" pitchFamily="18" charset="0"/>
                      </a:rPr>
                      <m:t>𝑃</m:t>
                    </m:r>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𝑆</m:t>
                        </m:r>
                      </m:e>
                    </m:d>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𝑠</m:t>
                        </m:r>
                      </m:num>
                      <m:den>
                        <m:r>
                          <a:rPr lang="en-US" sz="2800" b="0" i="1" smtClean="0">
                            <a:solidFill>
                              <a:schemeClr val="tx1"/>
                            </a:solidFill>
                            <a:latin typeface="Cambria Math" panose="02040503050406030204" pitchFamily="18" charset="0"/>
                          </a:rPr>
                          <m:t>𝑠</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𝑓</m:t>
                        </m:r>
                      </m:den>
                    </m:f>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6</m:t>
                        </m:r>
                      </m:num>
                      <m:den>
                        <m:r>
                          <a:rPr lang="en-US" sz="2800" b="0" i="1" smtClean="0">
                            <a:solidFill>
                              <a:schemeClr val="tx1"/>
                            </a:solidFill>
                            <a:latin typeface="Cambria Math" panose="02040503050406030204" pitchFamily="18" charset="0"/>
                          </a:rPr>
                          <m:t>720</m:t>
                        </m:r>
                      </m:den>
                    </m:f>
                    <m:r>
                      <a:rPr lang="en-US" sz="2800" dirty="0">
                        <a:solidFill>
                          <a:schemeClr val="tx1"/>
                        </a:solidFill>
                        <a:latin typeface="Cambria Math" panose="02040503050406030204" pitchFamily="18" charset="0"/>
                        <a:ea typeface="Cambria Math" panose="02040503050406030204" pitchFamily="18" charset="0"/>
                      </a:rPr>
                      <m:t>≈</m:t>
                    </m:r>
                    <m:r>
                      <a:rPr lang="en-US" sz="2800" b="0" i="0" dirty="0" smtClean="0">
                        <a:solidFill>
                          <a:schemeClr val="tx1"/>
                        </a:solidFill>
                        <a:latin typeface="Cambria Math" panose="02040503050406030204" pitchFamily="18" charset="0"/>
                        <a:ea typeface="Cambria Math" panose="02040503050406030204" pitchFamily="18" charset="0"/>
                      </a:rPr>
                      <m:t>0</m:t>
                    </m:r>
                    <m:r>
                      <a:rPr lang="en-US" sz="2800" b="0" i="0" dirty="0" smtClean="0">
                        <a:solidFill>
                          <a:schemeClr val="tx1"/>
                        </a:solidFill>
                        <a:latin typeface="Cambria Math" panose="02040503050406030204" pitchFamily="18" charset="0"/>
                        <a:ea typeface="Cambria Math" panose="02040503050406030204" pitchFamily="18" charset="0"/>
                      </a:rPr>
                      <m:t>.</m:t>
                    </m:r>
                    <m:r>
                      <a:rPr lang="en-US" sz="2800" b="0" i="0" dirty="0" smtClean="0">
                        <a:solidFill>
                          <a:schemeClr val="tx1"/>
                        </a:solidFill>
                        <a:latin typeface="Cambria Math" panose="02040503050406030204" pitchFamily="18" charset="0"/>
                        <a:ea typeface="Cambria Math" panose="02040503050406030204" pitchFamily="18" charset="0"/>
                      </a:rPr>
                      <m:t>0083</m:t>
                    </m:r>
                  </m:oMath>
                </a14:m>
                <a:endParaRPr lang="ar-BH" sz="2800" dirty="0">
                  <a:solidFill>
                    <a:schemeClr val="tx1"/>
                  </a:solidFill>
                </a:endParaRPr>
              </a:p>
            </p:txBody>
          </p:sp>
        </mc:Choice>
        <mc:Fallback xmlns="">
          <p:sp>
            <p:nvSpPr>
              <p:cNvPr id="18" name="TextBox 17">
                <a:extLst>
                  <a:ext uri="{FF2B5EF4-FFF2-40B4-BE49-F238E27FC236}">
                    <a16:creationId xmlns:a16="http://schemas.microsoft.com/office/drawing/2014/main" id="{8DC06ADB-4806-4CB1-A4AB-19432E3B2B84}"/>
                  </a:ext>
                </a:extLst>
              </p:cNvPr>
              <p:cNvSpPr txBox="1">
                <a:spLocks noRot="1" noChangeAspect="1" noMove="1" noResize="1" noEditPoints="1" noAdjustHandles="1" noChangeArrowheads="1" noChangeShapeType="1" noTextEdit="1"/>
              </p:cNvSpPr>
              <p:nvPr/>
            </p:nvSpPr>
            <p:spPr>
              <a:xfrm>
                <a:off x="548641" y="5094230"/>
                <a:ext cx="10108417" cy="832568"/>
              </a:xfrm>
              <a:prstGeom prst="flowChartAlternateProcess">
                <a:avLst/>
              </a:prstGeom>
              <a:blipFill>
                <a:blip r:embed="rId6"/>
                <a:stretch>
                  <a:fillRect r="-784" b="-583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xmlns="" id="{7C72F616-29C8-41D4-9BA5-AA9A7D885AE9}"/>
                  </a:ext>
                </a:extLst>
              </p:cNvPr>
              <p:cNvSpPr/>
              <p:nvPr/>
            </p:nvSpPr>
            <p:spPr>
              <a:xfrm>
                <a:off x="548641" y="4084873"/>
                <a:ext cx="10108417" cy="872197"/>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dirty="0">
                    <a:solidFill>
                      <a:schemeClr val="tx1"/>
                    </a:solidFill>
                  </a:rPr>
                  <a:t>عدد عناصر فضاء العينة =    </a:t>
                </a:r>
                <a:r>
                  <a:rPr lang="en-US" sz="2800" dirty="0">
                    <a:solidFill>
                      <a:schemeClr val="tx1"/>
                    </a:solidFill>
                  </a:rPr>
                  <a:t> </a:t>
                </a:r>
                <a14:m>
                  <m:oMath xmlns:m="http://schemas.openxmlformats.org/officeDocument/2006/math">
                    <m:r>
                      <a:rPr lang="en-US" sz="2800" b="0" i="1">
                        <a:solidFill>
                          <a:schemeClr val="tx1"/>
                        </a:solidFill>
                        <a:latin typeface="Cambria Math" panose="02040503050406030204" pitchFamily="18" charset="0"/>
                      </a:rPr>
                      <m:t>𝑠</m:t>
                    </m:r>
                    <m:r>
                      <a:rPr lang="en-US" sz="2800" b="0" i="1">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𝑓</m:t>
                    </m:r>
                    <m:r>
                      <a:rPr lang="en-US" sz="2800" b="0" i="1">
                        <a:solidFill>
                          <a:schemeClr val="tx1"/>
                        </a:solidFill>
                        <a:latin typeface="Cambria Math" panose="02040503050406030204" pitchFamily="18" charset="0"/>
                      </a:rPr>
                      <m:t>=</m:t>
                    </m:r>
                    <m:sSub>
                      <m:sSubPr>
                        <m:ctrlPr>
                          <a:rPr lang="ar-BH" sz="2800" i="1">
                            <a:solidFill>
                              <a:schemeClr val="tx1"/>
                            </a:solidFill>
                            <a:latin typeface="Cambria Math" panose="02040503050406030204" pitchFamily="18" charset="0"/>
                          </a:rPr>
                        </m:ctrlPr>
                      </m:sSubPr>
                      <m:e/>
                      <m:sub>
                        <m:r>
                          <a:rPr lang="en-US" sz="2800" b="0" i="1">
                            <a:solidFill>
                              <a:schemeClr val="tx1"/>
                            </a:solidFill>
                            <a:latin typeface="Cambria Math" panose="02040503050406030204" pitchFamily="18" charset="0"/>
                          </a:rPr>
                          <m:t>6</m:t>
                        </m:r>
                      </m:sub>
                    </m:sSub>
                    <m:sSubSup>
                      <m:sSubSupPr>
                        <m:ctrlPr>
                          <a:rPr lang="ar-BH" sz="2800" i="1">
                            <a:solidFill>
                              <a:schemeClr val="tx1"/>
                            </a:solidFill>
                            <a:latin typeface="Cambria Math" panose="02040503050406030204" pitchFamily="18" charset="0"/>
                          </a:rPr>
                        </m:ctrlPr>
                      </m:sSubSupPr>
                      <m:e>
                        <m:r>
                          <a:rPr lang="en-US" sz="2800" b="0" i="1">
                            <a:solidFill>
                              <a:schemeClr val="tx1"/>
                            </a:solidFill>
                            <a:latin typeface="Cambria Math" panose="02040503050406030204" pitchFamily="18" charset="0"/>
                          </a:rPr>
                          <m:t>𝑃</m:t>
                        </m:r>
                      </m:e>
                      <m:sub>
                        <m:r>
                          <a:rPr lang="en-US" sz="2800" b="0" i="1">
                            <a:solidFill>
                              <a:schemeClr val="tx1"/>
                            </a:solidFill>
                            <a:latin typeface="Cambria Math" panose="02040503050406030204" pitchFamily="18" charset="0"/>
                          </a:rPr>
                          <m:t>6</m:t>
                        </m:r>
                      </m:sub>
                      <m:sup/>
                    </m:sSubSup>
                    <m:r>
                      <a:rPr lang="en-US" sz="2800" b="0" i="1">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720</m:t>
                    </m:r>
                  </m:oMath>
                </a14:m>
                <a:endParaRPr lang="en-US" sz="2800" dirty="0">
                  <a:solidFill>
                    <a:schemeClr val="tx1"/>
                  </a:solidFill>
                </a:endParaRPr>
              </a:p>
            </p:txBody>
          </p:sp>
        </mc:Choice>
        <mc:Fallback xmlns="">
          <p:sp>
            <p:nvSpPr>
              <p:cNvPr id="3" name="Rectangle: Rounded Corners 2">
                <a:extLst>
                  <a:ext uri="{FF2B5EF4-FFF2-40B4-BE49-F238E27FC236}">
                    <a16:creationId xmlns:a16="http://schemas.microsoft.com/office/drawing/2014/main" id="{7C72F616-29C8-41D4-9BA5-AA9A7D885AE9}"/>
                  </a:ext>
                </a:extLst>
              </p:cNvPr>
              <p:cNvSpPr>
                <a:spLocks noRot="1" noChangeAspect="1" noMove="1" noResize="1" noEditPoints="1" noAdjustHandles="1" noChangeArrowheads="1" noChangeShapeType="1" noTextEdit="1"/>
              </p:cNvSpPr>
              <p:nvPr/>
            </p:nvSpPr>
            <p:spPr>
              <a:xfrm>
                <a:off x="548641" y="4084873"/>
                <a:ext cx="10108417" cy="872197"/>
              </a:xfrm>
              <a:prstGeom prst="roundRect">
                <a:avLst/>
              </a:prstGeom>
              <a:blipFill>
                <a:blip r:embed="rId7"/>
                <a:stretch>
                  <a:fillRect b="-3448"/>
                </a:stretch>
              </a:blipFill>
              <a:ln>
                <a:solidFill>
                  <a:schemeClr val="accent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FCC60FF3-2DE0-4A37-A512-726BFD0927F6}"/>
              </a:ext>
            </a:extLst>
          </p:cNvPr>
          <p:cNvSpPr txBox="1"/>
          <p:nvPr/>
        </p:nvSpPr>
        <p:spPr>
          <a:xfrm>
            <a:off x="900496" y="6285030"/>
            <a:ext cx="4656242" cy="400110"/>
          </a:xfrm>
          <a:prstGeom prst="rect">
            <a:avLst/>
          </a:prstGeom>
          <a:noFill/>
        </p:spPr>
        <p:txBody>
          <a:bodyPr wrap="square" rtlCol="0">
            <a:spAutoFit/>
          </a:bodyPr>
          <a:lstStyle/>
          <a:p>
            <a:pPr algn="r" rtl="1"/>
            <a:r>
              <a:rPr lang="ar-BH" sz="2000" b="1" dirty="0">
                <a:latin typeface="Sakkal Majalla" panose="02000000000000000000" pitchFamily="2" charset="-78"/>
                <a:cs typeface="Sakkal Majalla" panose="02000000000000000000" pitchFamily="2" charset="-78"/>
              </a:rPr>
              <a:t>الرياضيات – ريض </a:t>
            </a:r>
            <a:r>
              <a:rPr lang="en-US" sz="2000" b="1" dirty="0">
                <a:latin typeface="Sakkal Majalla" panose="02000000000000000000" pitchFamily="2" charset="-78"/>
                <a:cs typeface="Sakkal Majalla" panose="02000000000000000000" pitchFamily="2" charset="-78"/>
              </a:rPr>
              <a:t>362</a:t>
            </a:r>
            <a:r>
              <a:rPr lang="ar-BH" sz="2000" b="1" dirty="0">
                <a:latin typeface="Sakkal Majalla" panose="02000000000000000000" pitchFamily="2" charset="-78"/>
                <a:cs typeface="Sakkal Majalla" panose="02000000000000000000" pitchFamily="2" charset="-78"/>
              </a:rPr>
              <a:t> – الاحتمال والتوزيعات الاحتمالية</a:t>
            </a:r>
            <a:endParaRPr lang="en-US" sz="2000" b="1" dirty="0">
              <a:latin typeface="Sakkal Majalla" panose="02000000000000000000" pitchFamily="2" charset="-78"/>
              <a:cs typeface="Sakkal Majalla" panose="02000000000000000000" pitchFamily="2" charset="-78"/>
            </a:endParaRPr>
          </a:p>
        </p:txBody>
      </p:sp>
    </p:spTree>
    <p:custDataLst>
      <p:tags r:id="rId1"/>
    </p:custDataLst>
    <p:extLst>
      <p:ext uri="{BB962C8B-B14F-4D97-AF65-F5344CB8AC3E}">
        <p14:creationId xmlns:p14="http://schemas.microsoft.com/office/powerpoint/2010/main" val="2332076115"/>
      </p:ext>
    </p:extLst>
  </p:cSld>
  <p:clrMapOvr>
    <a:masterClrMapping/>
  </p:clrMapOvr>
  <mc:AlternateContent xmlns:mc="http://schemas.openxmlformats.org/markup-compatibility/2006" xmlns:p14="http://schemas.microsoft.com/office/powerpoint/2010/main">
    <mc:Choice Requires="p14">
      <p:transition spd="slow" p14:dur="2000" advTm="27213"/>
    </mc:Choice>
    <mc:Fallback xmlns="">
      <p:transition spd="slow" advTm="272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8" grpId="0" animBg="1"/>
      <p:bldP spid="11" grpId="0" animBg="1"/>
      <p:bldP spid="18"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11.9"/>
</p:tagLst>
</file>

<file path=ppt/tags/tag2.xml><?xml version="1.0" encoding="utf-8"?>
<p:tagLst xmlns:a="http://schemas.openxmlformats.org/drawingml/2006/main" xmlns:r="http://schemas.openxmlformats.org/officeDocument/2006/relationships" xmlns:p="http://schemas.openxmlformats.org/presentationml/2006/main">
  <p:tag name="TIMING" val="|13.6|10.4"/>
</p:tagLst>
</file>

<file path=ppt/tags/tag3.xml><?xml version="1.0" encoding="utf-8"?>
<p:tagLst xmlns:a="http://schemas.openxmlformats.org/drawingml/2006/main" xmlns:r="http://schemas.openxmlformats.org/officeDocument/2006/relationships" xmlns:p="http://schemas.openxmlformats.org/presentationml/2006/main">
  <p:tag name="TIMING" val="|13.6|10.4"/>
</p:tagLst>
</file>

<file path=ppt/tags/tag4.xml><?xml version="1.0" encoding="utf-8"?>
<p:tagLst xmlns:a="http://schemas.openxmlformats.org/drawingml/2006/main" xmlns:r="http://schemas.openxmlformats.org/officeDocument/2006/relationships" xmlns:p="http://schemas.openxmlformats.org/presentationml/2006/main">
  <p:tag name="TIMING" val="|13.6|10.4"/>
</p:tagLst>
</file>

<file path=ppt/tags/tag5.xml><?xml version="1.0" encoding="utf-8"?>
<p:tagLst xmlns:a="http://schemas.openxmlformats.org/drawingml/2006/main" xmlns:r="http://schemas.openxmlformats.org/officeDocument/2006/relationships" xmlns:p="http://schemas.openxmlformats.org/presentationml/2006/main">
  <p:tag name="TIMING" val="|13.6|10.4"/>
</p:tagLst>
</file>

<file path=ppt/tags/tag6.xml><?xml version="1.0" encoding="utf-8"?>
<p:tagLst xmlns:a="http://schemas.openxmlformats.org/drawingml/2006/main" xmlns:r="http://schemas.openxmlformats.org/officeDocument/2006/relationships" xmlns:p="http://schemas.openxmlformats.org/presentationml/2006/main">
  <p:tag name="TIMING" val="|13.6|10.4"/>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akkal Majalla"/>
        <a:ea typeface=""/>
        <a:cs typeface="Sakkal Majalla"/>
      </a:majorFont>
      <a:minorFont>
        <a:latin typeface="Sakkal Majalla"/>
        <a:ea typeface=""/>
        <a:cs typeface="Sakkal Majall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82E8B9F-72C7-43BD-BDAF-C5F116B8ABC0}" vid="{587BDA69-CD3F-4D0F-820E-F6AF68EE0B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1678</TotalTime>
  <Words>1403</Words>
  <Application>Microsoft Office PowerPoint</Application>
  <PresentationFormat>Widescreen</PresentationFormat>
  <Paragraphs>214</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AL-Mohanad</vt:lpstr>
      <vt:lpstr>Arial</vt:lpstr>
      <vt:lpstr>Calibri</vt:lpstr>
      <vt:lpstr>Cambria Math</vt:lpstr>
      <vt:lpstr>Sakkal Majalla</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MOE</dc:creator>
  <cp:lastModifiedBy>Mahdi Salah Ali Hassan</cp:lastModifiedBy>
  <cp:revision>155</cp:revision>
  <dcterms:created xsi:type="dcterms:W3CDTF">2020-03-15T09:02:01Z</dcterms:created>
  <dcterms:modified xsi:type="dcterms:W3CDTF">2020-08-05T06:49:07Z</dcterms:modified>
</cp:coreProperties>
</file>