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8"/>
  </p:notesMasterIdLst>
  <p:sldIdLst>
    <p:sldId id="286" r:id="rId2"/>
    <p:sldId id="256" r:id="rId3"/>
    <p:sldId id="367" r:id="rId4"/>
    <p:sldId id="389" r:id="rId5"/>
    <p:sldId id="395" r:id="rId6"/>
    <p:sldId id="391" r:id="rId7"/>
    <p:sldId id="394" r:id="rId8"/>
    <p:sldId id="392" r:id="rId9"/>
    <p:sldId id="393" r:id="rId10"/>
    <p:sldId id="396" r:id="rId11"/>
    <p:sldId id="397" r:id="rId12"/>
    <p:sldId id="398" r:id="rId13"/>
    <p:sldId id="400" r:id="rId14"/>
    <p:sldId id="401" r:id="rId15"/>
    <p:sldId id="399" r:id="rId16"/>
    <p:sldId id="402" r:id="rId17"/>
    <p:sldId id="403" r:id="rId18"/>
    <p:sldId id="404" r:id="rId19"/>
    <p:sldId id="405" r:id="rId20"/>
    <p:sldId id="407" r:id="rId21"/>
    <p:sldId id="406" r:id="rId22"/>
    <p:sldId id="409" r:id="rId23"/>
    <p:sldId id="408" r:id="rId24"/>
    <p:sldId id="410" r:id="rId25"/>
    <p:sldId id="413" r:id="rId26"/>
    <p:sldId id="411" r:id="rId27"/>
    <p:sldId id="412" r:id="rId28"/>
    <p:sldId id="414" r:id="rId29"/>
    <p:sldId id="415" r:id="rId30"/>
    <p:sldId id="416" r:id="rId31"/>
    <p:sldId id="417" r:id="rId32"/>
    <p:sldId id="418" r:id="rId33"/>
    <p:sldId id="419" r:id="rId34"/>
    <p:sldId id="420" r:id="rId35"/>
    <p:sldId id="421" r:id="rId36"/>
    <p:sldId id="27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00"/>
    <a:srgbClr val="DEEBF7"/>
    <a:srgbClr val="ED7D31"/>
    <a:srgbClr val="A64DFF"/>
    <a:srgbClr val="FF4747"/>
    <a:srgbClr val="7E49A6"/>
    <a:srgbClr val="384950"/>
    <a:srgbClr val="00FFCC"/>
    <a:srgbClr val="723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45" d="100"/>
          <a:sy n="45" d="100"/>
        </p:scale>
        <p:origin x="6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67D0E-CCD1-4611-958D-B9440AF00B2F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51956-02D4-4E69-BD12-8D76F0679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11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04F0BE-26CA-411D-964D-60DCFF20E4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35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6BA6B6-AD3F-46EE-9BEC-9CF9278FA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32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69CEE-F70C-467B-89C9-C1E3B24E4FC3}"/>
              </a:ext>
            </a:extLst>
          </p:cNvPr>
          <p:cNvCxnSpPr>
            <a:cxnSpLocks/>
          </p:cNvCxnSpPr>
          <p:nvPr/>
        </p:nvCxnSpPr>
        <p:spPr>
          <a:xfrm flipH="1">
            <a:off x="1164000" y="6270171"/>
            <a:ext cx="986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E599989-F86F-49C2-8347-93CBE3CF44F9}"/>
              </a:ext>
            </a:extLst>
          </p:cNvPr>
          <p:cNvSpPr txBox="1"/>
          <p:nvPr/>
        </p:nvSpPr>
        <p:spPr>
          <a:xfrm>
            <a:off x="7434468" y="6343057"/>
            <a:ext cx="357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b="1" dirty="0">
                <a:cs typeface="AL-Mohanad" pitchFamily="2" charset="-78"/>
              </a:rPr>
              <a:t>وزارة التربية والتعليم – </a:t>
            </a:r>
            <a:r>
              <a:rPr lang="en-US" b="1" dirty="0">
                <a:cs typeface="AL-Mohanad" pitchFamily="2" charset="-78"/>
              </a:rPr>
              <a:t>2021</a:t>
            </a:r>
            <a:r>
              <a:rPr lang="ar-BH" b="1" dirty="0">
                <a:cs typeface="AL-Mohanad" pitchFamily="2" charset="-78"/>
              </a:rPr>
              <a:t>م</a:t>
            </a:r>
            <a:endParaRPr lang="en-US" b="1" dirty="0">
              <a:cs typeface="AL-Mohana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9789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B2A9EA0-072B-442D-827F-F48621F1BF31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8BB8E3A-5A55-46CC-930B-46B383A01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09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9EA0-072B-442D-827F-F48621F1BF31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B8E3A-5A55-46CC-930B-46B383A01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05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A9EA0-072B-442D-827F-F48621F1BF31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B8E3A-5A55-46CC-930B-46B383A01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2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37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0.png"/><Relationship Id="rId5" Type="http://schemas.openxmlformats.org/officeDocument/2006/relationships/image" Target="../media/image190.png"/><Relationship Id="rId4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8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7" Type="http://schemas.openxmlformats.org/officeDocument/2006/relationships/image" Target="../media/image18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18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8.sv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11.png"/><Relationship Id="rId7" Type="http://schemas.openxmlformats.org/officeDocument/2006/relationships/image" Target="../media/image2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34.png"/><Relationship Id="rId4" Type="http://schemas.openxmlformats.org/officeDocument/2006/relationships/image" Target="../media/image10.png"/><Relationship Id="rId9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F2A122-359C-4003-8BCC-6246FFAEA2A2}"/>
              </a:ext>
            </a:extLst>
          </p:cNvPr>
          <p:cNvSpPr/>
          <p:nvPr/>
        </p:nvSpPr>
        <p:spPr>
          <a:xfrm>
            <a:off x="3891360" y="1743653"/>
            <a:ext cx="4409281" cy="5400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EG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الصف </a:t>
            </a:r>
            <a:r>
              <a:rPr lang="ar-B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الثاني</a:t>
            </a:r>
            <a:r>
              <a:rPr lang="ar-EG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الثانوي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6942CD8-79C8-4900-BB63-1A27BDAFA166}"/>
                  </a:ext>
                </a:extLst>
              </p:cNvPr>
              <p:cNvSpPr/>
              <p:nvPr/>
            </p:nvSpPr>
            <p:spPr>
              <a:xfrm>
                <a:off x="7782719" y="2529140"/>
                <a:ext cx="4409281" cy="5400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1"/>
                <a:r>
                  <a:rPr lang="ar-EG" sz="4000" b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الرياضيات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lang="ar-EG" sz="4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6942CD8-79C8-4900-BB63-1A27BDAFA1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2719" y="2529140"/>
                <a:ext cx="4409281" cy="540026"/>
              </a:xfrm>
              <a:prstGeom prst="rect">
                <a:avLst/>
              </a:prstGeom>
              <a:blipFill>
                <a:blip r:embed="rId3"/>
                <a:stretch>
                  <a:fillRect t="-37500" b="-7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298F61F-C79E-4EDA-928F-6A9CE0BDC7D1}"/>
                  </a:ext>
                </a:extLst>
              </p:cNvPr>
              <p:cNvSpPr/>
              <p:nvPr/>
            </p:nvSpPr>
            <p:spPr>
              <a:xfrm>
                <a:off x="0" y="2529140"/>
                <a:ext cx="4409281" cy="5400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1"/>
                <a:r>
                  <a:rPr lang="ar-EG" sz="4000" b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ريض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𝟐𝟔𝟏</m:t>
                    </m:r>
                  </m:oMath>
                </a14:m>
                <a:endParaRPr lang="ar-EG" sz="4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298F61F-C79E-4EDA-928F-6A9CE0BDC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529140"/>
                <a:ext cx="4409281" cy="540026"/>
              </a:xfrm>
              <a:prstGeom prst="rect">
                <a:avLst/>
              </a:prstGeom>
              <a:blipFill>
                <a:blip r:embed="rId4"/>
                <a:stretch>
                  <a:fillRect t="-37500" b="-7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/>
          <p:cNvSpPr txBox="1">
            <a:spLocks/>
          </p:cNvSpPr>
          <p:nvPr/>
        </p:nvSpPr>
        <p:spPr>
          <a:xfrm>
            <a:off x="1643922" y="3530118"/>
            <a:ext cx="9144000" cy="1577975"/>
          </a:xfrm>
          <a:prstGeom prst="roundRect">
            <a:avLst>
              <a:gd name="adj" fmla="val 50000"/>
            </a:avLst>
          </a:prstGeom>
          <a:solidFill>
            <a:srgbClr val="81DBB9"/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ar-B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ضرب التعابير النسبية وقسمتها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(4 – 1)</a:t>
            </a:r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/>
            </a:r>
            <a:b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Multiplying and Dividing Rational Expressions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0170B2-5C67-46CE-AFAA-E0D2E32FF699}"/>
              </a:ext>
            </a:extLst>
          </p:cNvPr>
          <p:cNvSpPr/>
          <p:nvPr/>
        </p:nvSpPr>
        <p:spPr>
          <a:xfrm>
            <a:off x="3891360" y="2529140"/>
            <a:ext cx="4409281" cy="5400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B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الفصل الدراسي الأول</a:t>
            </a:r>
            <a:endParaRPr lang="ar-EG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C0FD99-CC16-4C28-98F4-4516F6B54B6D}"/>
              </a:ext>
            </a:extLst>
          </p:cNvPr>
          <p:cNvSpPr/>
          <p:nvPr/>
        </p:nvSpPr>
        <p:spPr>
          <a:xfrm>
            <a:off x="3891360" y="5424766"/>
            <a:ext cx="4409281" cy="5400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B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166</a:t>
            </a:r>
            <a:r>
              <a:rPr lang="ar-B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ص 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174</a:t>
            </a:r>
            <a:endParaRPr lang="ar-EG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BC48D1-CB1D-4933-AE79-E68F20A4C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94840">
            <a:off x="226548" y="5115570"/>
            <a:ext cx="1638300" cy="118110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26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353"/>
    </mc:Choice>
    <mc:Fallback xmlns="">
      <p:transition advTm="26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18FAB0-9440-459D-ACBE-79F886D89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0" t="1069" r="389" b="679"/>
          <a:stretch/>
        </p:blipFill>
        <p:spPr>
          <a:xfrm>
            <a:off x="86484" y="2510394"/>
            <a:ext cx="12019032" cy="313308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BE5FE2-557C-45C3-82CA-36E1F8C0393E}"/>
              </a:ext>
            </a:extLst>
          </p:cNvPr>
          <p:cNvSpPr/>
          <p:nvPr/>
        </p:nvSpPr>
        <p:spPr>
          <a:xfrm>
            <a:off x="3405266" y="180462"/>
            <a:ext cx="5381469" cy="82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/>
              <a:t>تحليل كثيرات الحدود</a:t>
            </a:r>
            <a:endParaRPr lang="en-US" sz="4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C5AC2B-C086-4DDA-B10E-8FCC6F98B896}"/>
              </a:ext>
            </a:extLst>
          </p:cNvPr>
          <p:cNvSpPr txBox="1"/>
          <p:nvPr/>
        </p:nvSpPr>
        <p:spPr>
          <a:xfrm flipH="1">
            <a:off x="364435" y="1149651"/>
            <a:ext cx="11463130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BH" sz="3200" dirty="0"/>
              <a:t>يُمكن تحليل التعابير التربيعية إلى عوامل أُخرى من كثيرات الحدود، وكذلك يُمكن تحليل بعض كثيرات الحدود التكعيبية ولكن بقواعد خاصة.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710743-13CD-4320-98D1-AA1DBB3C70B3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220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D71E409-78A9-4806-9D28-A4C64C59D994}"/>
                  </a:ext>
                </a:extLst>
              </p:cNvPr>
              <p:cNvSpPr txBox="1"/>
              <p:nvPr/>
            </p:nvSpPr>
            <p:spPr>
              <a:xfrm>
                <a:off x="213632" y="2703772"/>
                <a:ext cx="10636338" cy="230832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27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b="0" dirty="0"/>
              </a:p>
              <a:p>
                <a:pPr>
                  <a:lnSpc>
                    <a:spcPct val="150000"/>
                  </a:lnSpc>
                </a:pPr>
                <a:r>
                  <a:rPr lang="en-US" sz="3200" b="0" dirty="0"/>
                  <a:t>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begChr m:val="["/>
                        <m:endChr m:val="]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                    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9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D71E409-78A9-4806-9D28-A4C64C59D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32" y="2703772"/>
                <a:ext cx="10636338" cy="23083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A617346C-353C-480E-9220-B8BAA9752B83}"/>
              </a:ext>
            </a:extLst>
          </p:cNvPr>
          <p:cNvSpPr/>
          <p:nvPr/>
        </p:nvSpPr>
        <p:spPr>
          <a:xfrm flipH="1">
            <a:off x="10406650" y="132780"/>
            <a:ext cx="1743856" cy="6120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/>
              <a:t>مثال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/>
              <p:nvPr/>
            </p:nvSpPr>
            <p:spPr>
              <a:xfrm flipH="1">
                <a:off x="423170" y="132780"/>
                <a:ext cx="10116000" cy="612000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200" dirty="0"/>
                  <a:t>حلل كثيرة الحدود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16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54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ar-BH" sz="3200" dirty="0"/>
                  <a:t>، وإذا كانت لا تُحلل فاكتب (أولية).</a:t>
                </a:r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23170" y="132780"/>
                <a:ext cx="10116000" cy="612000"/>
              </a:xfrm>
              <a:prstGeom prst="chevron">
                <a:avLst/>
              </a:prstGeom>
              <a:blipFill>
                <a:blip r:embed="rId3"/>
                <a:stretch>
                  <a:fillRect t="-13725" b="-24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1CB110-BA5E-411F-B49B-D799187E04D5}"/>
                  </a:ext>
                </a:extLst>
              </p:cNvPr>
              <p:cNvSpPr txBox="1"/>
              <p:nvPr/>
            </p:nvSpPr>
            <p:spPr>
              <a:xfrm>
                <a:off x="1036059" y="1041872"/>
                <a:ext cx="2734083" cy="584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16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54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1CB110-BA5E-411F-B49B-D799187E0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059" y="1041872"/>
                <a:ext cx="273408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29ECA0-4CF2-438D-B1DA-3EE097B9C799}"/>
              </a:ext>
            </a:extLst>
          </p:cNvPr>
          <p:cNvSpPr/>
          <p:nvPr/>
        </p:nvSpPr>
        <p:spPr>
          <a:xfrm>
            <a:off x="9774242" y="1065149"/>
            <a:ext cx="2268000" cy="540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إيجاد (</a:t>
            </a:r>
            <a:r>
              <a:rPr lang="ar-BH" sz="2400" dirty="0" err="1">
                <a:solidFill>
                  <a:sysClr val="windowText" lastClr="000000"/>
                </a:solidFill>
              </a:rPr>
              <a:t>ع.م.أ</a:t>
            </a:r>
            <a:r>
              <a:rPr lang="ar-BH" sz="2400" dirty="0">
                <a:solidFill>
                  <a:sysClr val="windowText" lastClr="000000"/>
                </a:solidFill>
              </a:rPr>
              <a:t>)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EC3E248-D8D5-4E9B-BA71-A12376E38C54}"/>
              </a:ext>
            </a:extLst>
          </p:cNvPr>
          <p:cNvSpPr txBox="1"/>
          <p:nvPr/>
        </p:nvSpPr>
        <p:spPr>
          <a:xfrm>
            <a:off x="2817685" y="2798003"/>
            <a:ext cx="28079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21678D6-F945-46D5-B9C6-9E46DA60DC6E}"/>
              </a:ext>
            </a:extLst>
          </p:cNvPr>
          <p:cNvSpPr/>
          <p:nvPr/>
        </p:nvSpPr>
        <p:spPr>
          <a:xfrm>
            <a:off x="9774242" y="3586141"/>
            <a:ext cx="2268000" cy="540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بالتحليل إلى العوامل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0118448-D739-4575-BCCE-6BD07074FFF6}"/>
              </a:ext>
            </a:extLst>
          </p:cNvPr>
          <p:cNvSpPr/>
          <p:nvPr/>
        </p:nvSpPr>
        <p:spPr>
          <a:xfrm>
            <a:off x="9774242" y="4265631"/>
            <a:ext cx="2268000" cy="540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بالتبسيط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A6D424B3-2A87-4B8C-AD6E-859ACFD4D755}"/>
                  </a:ext>
                </a:extLst>
              </p:cNvPr>
              <p:cNvSpPr/>
              <p:nvPr/>
            </p:nvSpPr>
            <p:spPr>
              <a:xfrm flipH="1">
                <a:off x="1340549" y="1902924"/>
                <a:ext cx="9510902" cy="7200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ar-BH" sz="2800" dirty="0">
                    <a:solidFill>
                      <a:sysClr val="windowText" lastClr="000000"/>
                    </a:solidFill>
                  </a:rPr>
                  <a:t>يمثّل كلٌّ من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ar-BH" sz="2800" dirty="0">
                    <a:solidFill>
                      <a:sysClr val="windowText" lastClr="000000"/>
                    </a:solidFill>
                  </a:rPr>
                  <a:t> و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27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ar-BH" sz="2800" dirty="0">
                    <a:solidFill>
                      <a:sysClr val="windowText" lastClr="000000"/>
                    </a:solidFill>
                  </a:rPr>
                  <a:t> مكعبًا كاملًا؛ لذا يُمكن التحليل بقاعدة مجموع مكعبين.</a:t>
                </a:r>
                <a:endParaRPr lang="en-US" sz="28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A6D424B3-2A87-4B8C-AD6E-859ACFD4D7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40549" y="1902924"/>
                <a:ext cx="9510902" cy="720000"/>
              </a:xfrm>
              <a:prstGeom prst="roundRect">
                <a:avLst/>
              </a:prstGeom>
              <a:blipFill>
                <a:blip r:embed="rId5"/>
                <a:stretch>
                  <a:fillRect l="-320" r="-256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97D3D2-6213-4913-8F41-969CCC81DB5B}"/>
                  </a:ext>
                </a:extLst>
              </p:cNvPr>
              <p:cNvSpPr txBox="1"/>
              <p:nvPr/>
            </p:nvSpPr>
            <p:spPr>
              <a:xfrm>
                <a:off x="1667160" y="5175355"/>
                <a:ext cx="8857680" cy="919401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16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54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9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97D3D2-6213-4913-8F41-969CCC81D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160" y="5175355"/>
                <a:ext cx="8857680" cy="91940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B7CCE4-525E-48B7-93D9-43246F314D2E}"/>
                  </a:ext>
                </a:extLst>
              </p:cNvPr>
              <p:cNvSpPr txBox="1"/>
              <p:nvPr/>
            </p:nvSpPr>
            <p:spPr>
              <a:xfrm>
                <a:off x="3793374" y="1041872"/>
                <a:ext cx="3544408" cy="584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27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B7CCE4-525E-48B7-93D9-43246F314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374" y="1041872"/>
                <a:ext cx="3544408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85C74A0-733F-4BCC-9219-CDBCEFEE8C65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9253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  <p:bldP spid="6" grpId="0" animBg="1"/>
      <p:bldP spid="53" grpId="0" animBg="1"/>
      <p:bldP spid="54" grpId="0" animBg="1"/>
      <p:bldP spid="55" grpId="0" animBg="1"/>
      <p:bldP spid="17" grpId="0" animBg="1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A617346C-353C-480E-9220-B8BAA9752B83}"/>
              </a:ext>
            </a:extLst>
          </p:cNvPr>
          <p:cNvSpPr/>
          <p:nvPr/>
        </p:nvSpPr>
        <p:spPr>
          <a:xfrm flipH="1">
            <a:off x="10406650" y="132780"/>
            <a:ext cx="1743856" cy="6120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/>
              <a:t>مثال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/>
              <p:nvPr/>
            </p:nvSpPr>
            <p:spPr>
              <a:xfrm flipH="1">
                <a:off x="423170" y="132780"/>
                <a:ext cx="10116000" cy="584775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200" dirty="0"/>
                  <a:t>حلل كثيرة الحدود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64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ar-BH" sz="3200" dirty="0"/>
                  <a:t>، وإذا كانت لا تُحلل فاكتب (أولية).</a:t>
                </a:r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23170" y="132780"/>
                <a:ext cx="10116000" cy="584775"/>
              </a:xfrm>
              <a:prstGeom prst="chevron">
                <a:avLst/>
              </a:prstGeom>
              <a:blipFill>
                <a:blip r:embed="rId2"/>
                <a:stretch>
                  <a:fillRect t="-14286" b="-29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A6D424B3-2A87-4B8C-AD6E-859ACFD4D755}"/>
                  </a:ext>
                </a:extLst>
              </p:cNvPr>
              <p:cNvSpPr/>
              <p:nvPr/>
            </p:nvSpPr>
            <p:spPr>
              <a:xfrm flipH="1">
                <a:off x="974087" y="1307885"/>
                <a:ext cx="10243826" cy="4094107"/>
              </a:xfrm>
              <a:prstGeom prst="roundRect">
                <a:avLst>
                  <a:gd name="adj" fmla="val 10138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ct val="200000"/>
                  </a:lnSpc>
                </a:pPr>
                <a:r>
                  <a:rPr lang="ar-BH" sz="3200" dirty="0">
                    <a:solidFill>
                      <a:sysClr val="windowText" lastClr="000000"/>
                    </a:solidFill>
                  </a:rPr>
                  <a:t>لاحظ أن الحد الثاني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ar-BH" sz="3200" dirty="0">
                    <a:solidFill>
                      <a:sysClr val="windowText" lastClr="000000"/>
                    </a:solidFill>
                  </a:rPr>
                  <a:t> لا يمثل مكعبًا كاملًا؛ </a:t>
                </a:r>
              </a:p>
              <a:p>
                <a:pPr algn="r" rtl="1">
                  <a:lnSpc>
                    <a:spcPct val="200000"/>
                  </a:lnSpc>
                </a:pPr>
                <a:r>
                  <a:rPr lang="ar-BH" sz="3200" dirty="0">
                    <a:solidFill>
                      <a:sysClr val="windowText" lastClr="000000"/>
                    </a:solidFill>
                  </a:rPr>
                  <a:t>لذا لا يمكن تحليل كثيرة الحدود باستعمال مجموع مكعبين.</a:t>
                </a:r>
              </a:p>
              <a:p>
                <a:pPr algn="r" rtl="1">
                  <a:lnSpc>
                    <a:spcPct val="200000"/>
                  </a:lnSpc>
                </a:pPr>
                <a:r>
                  <a:rPr lang="ar-BH" sz="3200" dirty="0">
                    <a:solidFill>
                      <a:sysClr val="windowText" lastClr="000000"/>
                    </a:solidFill>
                  </a:rPr>
                  <a:t>كذلك لا يمكن تحليل كثيرة الحدود باستعمال العبارة التربيعية أو بإخراج العامل المشترك الأكبر (</a:t>
                </a:r>
                <a:r>
                  <a:rPr lang="ar-BH" sz="3200" dirty="0" err="1">
                    <a:solidFill>
                      <a:sysClr val="windowText" lastClr="000000"/>
                    </a:solidFill>
                  </a:rPr>
                  <a:t>ع.م.أ</a:t>
                </a:r>
                <a:r>
                  <a:rPr lang="ar-BH" sz="3200" dirty="0">
                    <a:solidFill>
                      <a:sysClr val="windowText" lastClr="000000"/>
                    </a:solidFill>
                  </a:rPr>
                  <a:t>)؛ لذا فإن كثيرة الحدود أوليّة.</a:t>
                </a:r>
                <a:endParaRPr lang="en-US" sz="32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A6D424B3-2A87-4B8C-AD6E-859ACFD4D7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4087" y="1307885"/>
                <a:ext cx="10243826" cy="4094107"/>
              </a:xfrm>
              <a:prstGeom prst="roundRect">
                <a:avLst>
                  <a:gd name="adj" fmla="val 10138"/>
                </a:avLst>
              </a:prstGeom>
              <a:blipFill>
                <a:blip r:embed="rId3"/>
                <a:stretch>
                  <a:fillRect l="-773" r="-238" b="-2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7A1D4A4-C0CB-4AD6-AA3B-3FA5817EAD08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31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832B3C7-376B-4FC3-B3B2-9B7D9C60A898}"/>
              </a:ext>
            </a:extLst>
          </p:cNvPr>
          <p:cNvSpPr txBox="1"/>
          <p:nvPr/>
        </p:nvSpPr>
        <p:spPr>
          <a:xfrm flipH="1">
            <a:off x="6249517" y="832036"/>
            <a:ext cx="4028019" cy="584775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BH" sz="3200" dirty="0"/>
              <a:t>حلل كل تعبير مما يأتي:</a:t>
            </a:r>
            <a:endParaRPr lang="en-US" sz="3200" dirty="0"/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AA13849E-02BE-4410-95DE-09770E59CB00}"/>
              </a:ext>
            </a:extLst>
          </p:cNvPr>
          <p:cNvSpPr/>
          <p:nvPr/>
        </p:nvSpPr>
        <p:spPr>
          <a:xfrm flipH="1">
            <a:off x="10120896" y="835101"/>
            <a:ext cx="1743856" cy="6120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/>
              <a:t>تدريب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7E0D61-E65C-4A03-BDA2-84085D81D64D}"/>
                  </a:ext>
                </a:extLst>
              </p:cNvPr>
              <p:cNvSpPr txBox="1"/>
              <p:nvPr/>
            </p:nvSpPr>
            <p:spPr>
              <a:xfrm>
                <a:off x="775498" y="2662255"/>
                <a:ext cx="3477020" cy="646986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320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7E0D61-E65C-4A03-BDA2-84085D81D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498" y="2662255"/>
                <a:ext cx="3477020" cy="64698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9680A1-B262-47E8-862A-25E2F781E6AE}"/>
                  </a:ext>
                </a:extLst>
              </p:cNvPr>
              <p:cNvSpPr txBox="1"/>
              <p:nvPr/>
            </p:nvSpPr>
            <p:spPr>
              <a:xfrm>
                <a:off x="775497" y="4617618"/>
                <a:ext cx="3477021" cy="646986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54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250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𝑤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9680A1-B262-47E8-862A-25E2F781E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497" y="4617618"/>
                <a:ext cx="3477021" cy="64698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10E4FD-255E-4300-A860-DE3833020E0F}"/>
                  </a:ext>
                </a:extLst>
              </p:cNvPr>
              <p:cNvSpPr txBox="1"/>
              <p:nvPr/>
            </p:nvSpPr>
            <p:spPr>
              <a:xfrm>
                <a:off x="4700385" y="2662255"/>
                <a:ext cx="6869580" cy="64698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𝑦𝑧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16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10E4FD-255E-4300-A860-DE3833020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0385" y="2662255"/>
                <a:ext cx="6869580" cy="64698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4C31B8-20AD-4E75-85A3-765BFB6401C9}"/>
                  </a:ext>
                </a:extLst>
              </p:cNvPr>
              <p:cNvSpPr txBox="1"/>
              <p:nvPr/>
            </p:nvSpPr>
            <p:spPr>
              <a:xfrm>
                <a:off x="4700385" y="4617618"/>
                <a:ext cx="6869580" cy="64698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9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𝑤𝑧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25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4C31B8-20AD-4E75-85A3-765BFB640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0385" y="4617618"/>
                <a:ext cx="6869580" cy="64698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A67C1FE-43D1-4F44-A7AD-1296EC819D98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E2C884-0BF9-4C9B-BF61-07FE45EFD263}"/>
              </a:ext>
            </a:extLst>
          </p:cNvPr>
          <p:cNvGrpSpPr/>
          <p:nvPr/>
        </p:nvGrpSpPr>
        <p:grpSpPr>
          <a:xfrm>
            <a:off x="391551" y="50736"/>
            <a:ext cx="11408899" cy="1561518"/>
            <a:chOff x="391551" y="50736"/>
            <a:chExt cx="11408899" cy="1561518"/>
          </a:xfrm>
        </p:grpSpPr>
        <p:sp>
          <p:nvSpPr>
            <p:cNvPr id="9" name="Rounded Rectangle 2">
              <a:extLst>
                <a:ext uri="{FF2B5EF4-FFF2-40B4-BE49-F238E27FC236}">
                  <a16:creationId xmlns:a16="http://schemas.microsoft.com/office/drawing/2014/main" id="{5409A977-3CCB-437B-A537-9E1B2C4F7462}"/>
                </a:ext>
              </a:extLst>
            </p:cNvPr>
            <p:cNvSpPr/>
            <p:nvPr/>
          </p:nvSpPr>
          <p:spPr>
            <a:xfrm>
              <a:off x="391551" y="50736"/>
              <a:ext cx="11408899" cy="68035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BH" sz="3600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ملاحظة: أوقف العرض، وحل التدريب على ورقة خارجية ثم تابع العرض لتتأكد من حلك.</a:t>
              </a:r>
              <a:endParaRPr lang="en-US" sz="36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1" name="Rounded Rectangle 2">
              <a:extLst>
                <a:ext uri="{FF2B5EF4-FFF2-40B4-BE49-F238E27FC236}">
                  <a16:creationId xmlns:a16="http://schemas.microsoft.com/office/drawing/2014/main" id="{4DD79F5D-A3BB-4271-A9C6-43EB3ED2CB23}"/>
                </a:ext>
              </a:extLst>
            </p:cNvPr>
            <p:cNvSpPr/>
            <p:nvPr/>
          </p:nvSpPr>
          <p:spPr>
            <a:xfrm>
              <a:off x="391551" y="795321"/>
              <a:ext cx="3526302" cy="680354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BH" sz="3600" dirty="0">
                  <a:solidFill>
                    <a:sysClr val="windowText" lastClr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معك من الزمن </a:t>
              </a:r>
              <a:r>
                <a:rPr lang="en-US" sz="3600" dirty="0">
                  <a:solidFill>
                    <a:sysClr val="windowText" lastClr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5</a:t>
              </a:r>
              <a:r>
                <a:rPr lang="ar-BH" sz="3600" dirty="0">
                  <a:solidFill>
                    <a:sysClr val="windowText" lastClr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دقائق</a:t>
              </a:r>
              <a:endParaRPr lang="en-US" sz="3600" dirty="0">
                <a:solidFill>
                  <a:sysClr val="windowText" lastClr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pic>
          <p:nvPicPr>
            <p:cNvPr id="12" name="Graphic 11" descr="Stopwatch">
              <a:extLst>
                <a:ext uri="{FF2B5EF4-FFF2-40B4-BE49-F238E27FC236}">
                  <a16:creationId xmlns:a16="http://schemas.microsoft.com/office/drawing/2014/main" id="{D04C58E2-2A2E-4D47-8638-D23067E44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917853" y="697854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024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7" grpId="0" animBg="1"/>
      <p:bldP spid="6" grpId="0" animBg="1"/>
      <p:bldP spid="18" grpId="0" animBg="1"/>
      <p:bldP spid="20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BC5ECFB-6703-4829-80E6-7504E015E37F}"/>
              </a:ext>
            </a:extLst>
          </p:cNvPr>
          <p:cNvSpPr txBox="1"/>
          <p:nvPr/>
        </p:nvSpPr>
        <p:spPr>
          <a:xfrm>
            <a:off x="744512" y="223383"/>
            <a:ext cx="10702977" cy="6469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 الأول: تبسيط التعابير النسبية.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/>
              <p:nvPr/>
            </p:nvSpPr>
            <p:spPr>
              <a:xfrm flipH="1">
                <a:off x="1526371" y="1617012"/>
                <a:ext cx="9133946" cy="119181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200" dirty="0"/>
                  <a:t>يمُكن إخراج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ar-BH" sz="3200" dirty="0"/>
                  <a:t> عاملًا مشتركًا من البسط أو المقام وذلك للمساعدة على تبسيط التعبير النسبي.</a:t>
                </a:r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526371" y="1617012"/>
                <a:ext cx="9133946" cy="1191816"/>
              </a:xfrm>
              <a:prstGeom prst="roundRect">
                <a:avLst/>
              </a:prstGeom>
              <a:blipFill>
                <a:blip r:embed="rId2"/>
                <a:stretch>
                  <a:fillRect t="-1010" r="-933" b="-9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19BF31-C5A9-4693-A6CD-C81BED1E9419}"/>
                  </a:ext>
                </a:extLst>
              </p:cNvPr>
              <p:cNvSpPr txBox="1"/>
              <p:nvPr/>
            </p:nvSpPr>
            <p:spPr>
              <a:xfrm flipH="1">
                <a:off x="1208351" y="3429000"/>
                <a:ext cx="9769986" cy="64698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3200" dirty="0"/>
                  <a:t>في الفيديو التالي سوف نستعرض تبسيط التعابير النسبية بإخراج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ar-BH" sz="3200" dirty="0"/>
                  <a:t> عاملًا مشتركًا</a:t>
                </a:r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19BF31-C5A9-4693-A6CD-C81BED1E9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208351" y="3429000"/>
                <a:ext cx="9769986" cy="646986"/>
              </a:xfrm>
              <a:prstGeom prst="roundRect">
                <a:avLst/>
              </a:prstGeom>
              <a:blipFill>
                <a:blip r:embed="rId3"/>
                <a:stretch>
                  <a:fillRect l="-125" t="-2778" r="-187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1852802-A4BF-4045-8EA6-ADD6CA4B4245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257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.1.39.6.4-تبسيط التعابير النسبية_ العوامل المشتركة ثنائية الحدود 2">
            <a:hlinkClick r:id="" action="ppaction://media"/>
            <a:extLst>
              <a:ext uri="{FF2B5EF4-FFF2-40B4-BE49-F238E27FC236}">
                <a16:creationId xmlns:a16="http://schemas.microsoft.com/office/drawing/2014/main" id="{8E3A52AD-BEEA-48F2-A70B-08C1790470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00" end="33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04" y="835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0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D71E409-78A9-4806-9D28-A4C64C59D994}"/>
                  </a:ext>
                </a:extLst>
              </p:cNvPr>
              <p:cNvSpPr txBox="1"/>
              <p:nvPr/>
            </p:nvSpPr>
            <p:spPr>
              <a:xfrm>
                <a:off x="2620371" y="3086474"/>
                <a:ext cx="5527354" cy="11678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)(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D71E409-78A9-4806-9D28-A4C64C59D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371" y="3086474"/>
                <a:ext cx="5527354" cy="11678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A617346C-353C-480E-9220-B8BAA9752B83}"/>
              </a:ext>
            </a:extLst>
          </p:cNvPr>
          <p:cNvSpPr/>
          <p:nvPr/>
        </p:nvSpPr>
        <p:spPr>
          <a:xfrm flipH="1">
            <a:off x="10433154" y="132780"/>
            <a:ext cx="1743856" cy="9252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/>
              <a:t>مثال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/>
              <p:nvPr/>
            </p:nvSpPr>
            <p:spPr>
              <a:xfrm flipH="1">
                <a:off x="4933949" y="133395"/>
                <a:ext cx="5697491" cy="915443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200" dirty="0"/>
                  <a:t>بسط التعبير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BH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ar-BH" sz="3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ar-BH" sz="3200" dirty="0"/>
                  <a:t>.</a:t>
                </a:r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933949" y="133395"/>
                <a:ext cx="5697491" cy="915443"/>
              </a:xfrm>
              <a:prstGeom prst="chevron">
                <a:avLst/>
              </a:prstGeom>
              <a:blipFill>
                <a:blip r:embed="rId3"/>
                <a:stretch>
                  <a:fillRect b="-1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1CB110-BA5E-411F-B49B-D799187E04D5}"/>
                  </a:ext>
                </a:extLst>
              </p:cNvPr>
              <p:cNvSpPr txBox="1"/>
              <p:nvPr/>
            </p:nvSpPr>
            <p:spPr>
              <a:xfrm>
                <a:off x="1158880" y="1495460"/>
                <a:ext cx="6308412" cy="116461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BH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BH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1CB110-BA5E-411F-B49B-D799187E0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880" y="1495460"/>
                <a:ext cx="6308412" cy="11646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0C29ECA0-4CF2-438D-B1DA-3EE097B9C799}"/>
                  </a:ext>
                </a:extLst>
              </p:cNvPr>
              <p:cNvSpPr/>
              <p:nvPr/>
            </p:nvSpPr>
            <p:spPr>
              <a:xfrm>
                <a:off x="8577658" y="3316718"/>
                <a:ext cx="3587046" cy="6120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0C29ECA0-4CF2-438D-B1DA-3EE097B9C7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7658" y="3316718"/>
                <a:ext cx="3587046" cy="612000"/>
              </a:xfrm>
              <a:prstGeom prst="roundRect">
                <a:avLst/>
              </a:prstGeom>
              <a:blipFill>
                <a:blip r:embed="rId5"/>
                <a:stretch>
                  <a:fillRect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F83644-B2EC-4589-89CD-4F83D94BA9E2}"/>
              </a:ext>
            </a:extLst>
          </p:cNvPr>
          <p:cNvCxnSpPr/>
          <p:nvPr/>
        </p:nvCxnSpPr>
        <p:spPr>
          <a:xfrm flipH="1">
            <a:off x="4919447" y="3890070"/>
            <a:ext cx="1224000" cy="288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69C324A-6612-4CE6-A58B-CCA1DEB5D56A}"/>
              </a:ext>
            </a:extLst>
          </p:cNvPr>
          <p:cNvCxnSpPr/>
          <p:nvPr/>
        </p:nvCxnSpPr>
        <p:spPr>
          <a:xfrm flipH="1">
            <a:off x="4013903" y="3295373"/>
            <a:ext cx="1224000" cy="288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B44CDC-46DE-4770-8946-A192DB436713}"/>
              </a:ext>
            </a:extLst>
          </p:cNvPr>
          <p:cNvSpPr txBox="1"/>
          <p:nvPr/>
        </p:nvSpPr>
        <p:spPr>
          <a:xfrm>
            <a:off x="2676009" y="1466369"/>
            <a:ext cx="4652837" cy="12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21678D6-F945-46D5-B9C6-9E46DA60DC6E}"/>
              </a:ext>
            </a:extLst>
          </p:cNvPr>
          <p:cNvSpPr/>
          <p:nvPr/>
        </p:nvSpPr>
        <p:spPr>
          <a:xfrm>
            <a:off x="8932281" y="1771767"/>
            <a:ext cx="2808000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بالتحليل إلى العوامل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0118448-D739-4575-BCCE-6BD07074FFF6}"/>
              </a:ext>
            </a:extLst>
          </p:cNvPr>
          <p:cNvSpPr/>
          <p:nvPr/>
        </p:nvSpPr>
        <p:spPr>
          <a:xfrm>
            <a:off x="7050602" y="4874837"/>
            <a:ext cx="1620279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بالتبسيط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21B55F-CBCE-435B-A7BF-4407A82ADF00}"/>
                  </a:ext>
                </a:extLst>
              </p:cNvPr>
              <p:cNvSpPr txBox="1"/>
              <p:nvPr/>
            </p:nvSpPr>
            <p:spPr>
              <a:xfrm>
                <a:off x="2620371" y="4873807"/>
                <a:ext cx="3302727" cy="584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21B55F-CBCE-435B-A7BF-4407A82AD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371" y="4873807"/>
                <a:ext cx="3302727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8CF3F4B-C922-4757-AC57-A1667F131071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8202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4" grpId="0" animBg="1"/>
      <p:bldP spid="25" grpId="0" animBg="1"/>
      <p:bldP spid="26" grpId="0"/>
      <p:bldP spid="6" grpId="0" animBg="1"/>
      <p:bldP spid="11" grpId="0" animBg="1"/>
      <p:bldP spid="54" grpId="0" animBg="1"/>
      <p:bldP spid="55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D71E409-78A9-4806-9D28-A4C64C59D994}"/>
                  </a:ext>
                </a:extLst>
              </p:cNvPr>
              <p:cNvSpPr txBox="1"/>
              <p:nvPr/>
            </p:nvSpPr>
            <p:spPr>
              <a:xfrm>
                <a:off x="3562101" y="3063879"/>
                <a:ext cx="4954113" cy="11176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D71E409-78A9-4806-9D28-A4C64C59D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101" y="3063879"/>
                <a:ext cx="4954113" cy="11176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A617346C-353C-480E-9220-B8BAA9752B83}"/>
              </a:ext>
            </a:extLst>
          </p:cNvPr>
          <p:cNvSpPr/>
          <p:nvPr/>
        </p:nvSpPr>
        <p:spPr>
          <a:xfrm flipH="1">
            <a:off x="10433154" y="132780"/>
            <a:ext cx="1743856" cy="9252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/>
              <a:t>مثال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/>
              <p:nvPr/>
            </p:nvSpPr>
            <p:spPr>
              <a:xfrm flipH="1">
                <a:off x="4933949" y="133395"/>
                <a:ext cx="5697491" cy="923971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200" dirty="0"/>
                  <a:t>بسط التعبير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BH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𝑤𝑦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ar-BH" sz="3200" dirty="0"/>
                  <a:t>.</a:t>
                </a:r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933949" y="133395"/>
                <a:ext cx="5697491" cy="923971"/>
              </a:xfrm>
              <a:prstGeom prst="chevron">
                <a:avLst/>
              </a:prstGeom>
              <a:blipFill>
                <a:blip r:embed="rId3"/>
                <a:stretch>
                  <a:fillRect b="-13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1CB110-BA5E-411F-B49B-D799187E04D5}"/>
                  </a:ext>
                </a:extLst>
              </p:cNvPr>
              <p:cNvSpPr txBox="1"/>
              <p:nvPr/>
            </p:nvSpPr>
            <p:spPr>
              <a:xfrm>
                <a:off x="-1179" y="1259398"/>
                <a:ext cx="8039702" cy="11678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BH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𝑤𝑦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1CB110-BA5E-411F-B49B-D799187E0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79" y="1259398"/>
                <a:ext cx="8039702" cy="11678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0C29ECA0-4CF2-438D-B1DA-3EE097B9C799}"/>
                  </a:ext>
                </a:extLst>
              </p:cNvPr>
              <p:cNvSpPr/>
              <p:nvPr/>
            </p:nvSpPr>
            <p:spPr>
              <a:xfrm>
                <a:off x="8577658" y="3316718"/>
                <a:ext cx="3587046" cy="6120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0C29ECA0-4CF2-438D-B1DA-3EE097B9C7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7658" y="3316718"/>
                <a:ext cx="3587046" cy="612000"/>
              </a:xfrm>
              <a:prstGeom prst="roundRect">
                <a:avLst/>
              </a:prstGeom>
              <a:blipFill>
                <a:blip r:embed="rId5"/>
                <a:stretch>
                  <a:fillRect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F83644-B2EC-4589-89CD-4F83D94BA9E2}"/>
              </a:ext>
            </a:extLst>
          </p:cNvPr>
          <p:cNvCxnSpPr/>
          <p:nvPr/>
        </p:nvCxnSpPr>
        <p:spPr>
          <a:xfrm flipH="1">
            <a:off x="4723233" y="3752741"/>
            <a:ext cx="1584000" cy="288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69C324A-6612-4CE6-A58B-CCA1DEB5D56A}"/>
              </a:ext>
            </a:extLst>
          </p:cNvPr>
          <p:cNvCxnSpPr/>
          <p:nvPr/>
        </p:nvCxnSpPr>
        <p:spPr>
          <a:xfrm flipH="1">
            <a:off x="5346242" y="3186892"/>
            <a:ext cx="1584000" cy="288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B44CDC-46DE-4770-8946-A192DB436713}"/>
              </a:ext>
            </a:extLst>
          </p:cNvPr>
          <p:cNvSpPr txBox="1"/>
          <p:nvPr/>
        </p:nvSpPr>
        <p:spPr>
          <a:xfrm>
            <a:off x="3855767" y="1259398"/>
            <a:ext cx="4320000" cy="1167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21678D6-F945-46D5-B9C6-9E46DA60DC6E}"/>
              </a:ext>
            </a:extLst>
          </p:cNvPr>
          <p:cNvSpPr/>
          <p:nvPr/>
        </p:nvSpPr>
        <p:spPr>
          <a:xfrm>
            <a:off x="8932281" y="1537308"/>
            <a:ext cx="2808000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بالتحليل إلى العوامل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0118448-D739-4575-BCCE-6BD07074FFF6}"/>
              </a:ext>
            </a:extLst>
          </p:cNvPr>
          <p:cNvSpPr/>
          <p:nvPr/>
        </p:nvSpPr>
        <p:spPr>
          <a:xfrm>
            <a:off x="7050602" y="4874837"/>
            <a:ext cx="1620279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بالتبسيط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21B55F-CBCE-435B-A7BF-4407A82ADF00}"/>
                  </a:ext>
                </a:extLst>
              </p:cNvPr>
              <p:cNvSpPr txBox="1"/>
              <p:nvPr/>
            </p:nvSpPr>
            <p:spPr>
              <a:xfrm>
                <a:off x="3548449" y="4621998"/>
                <a:ext cx="3029780" cy="11176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21B55F-CBCE-435B-A7BF-4407A82AD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449" y="4621998"/>
                <a:ext cx="3029780" cy="11176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2BF5933-1449-4526-B147-5161EB2A042F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7930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4" grpId="0" animBg="1"/>
      <p:bldP spid="25" grpId="0" animBg="1"/>
      <p:bldP spid="26" grpId="0"/>
      <p:bldP spid="6" grpId="0" animBg="1"/>
      <p:bldP spid="11" grpId="0" animBg="1"/>
      <p:bldP spid="54" grpId="0" animBg="1"/>
      <p:bldP spid="55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832B3C7-376B-4FC3-B3B2-9B7D9C60A898}"/>
              </a:ext>
            </a:extLst>
          </p:cNvPr>
          <p:cNvSpPr txBox="1"/>
          <p:nvPr/>
        </p:nvSpPr>
        <p:spPr>
          <a:xfrm flipH="1">
            <a:off x="6193249" y="888306"/>
            <a:ext cx="4028019" cy="584775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BH" sz="3200" dirty="0"/>
              <a:t>بسط كل تعبير مما يأتي:</a:t>
            </a:r>
            <a:endParaRPr lang="en-US" sz="3200" dirty="0"/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AA13849E-02BE-4410-95DE-09770E59CB00}"/>
              </a:ext>
            </a:extLst>
          </p:cNvPr>
          <p:cNvSpPr/>
          <p:nvPr/>
        </p:nvSpPr>
        <p:spPr>
          <a:xfrm flipH="1">
            <a:off x="10064628" y="891371"/>
            <a:ext cx="1743856" cy="6120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/>
              <a:t>تدريب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7E0D61-E65C-4A03-BDA2-84085D81D64D}"/>
                  </a:ext>
                </a:extLst>
              </p:cNvPr>
              <p:cNvSpPr txBox="1"/>
              <p:nvPr/>
            </p:nvSpPr>
            <p:spPr>
              <a:xfrm>
                <a:off x="909211" y="2415285"/>
                <a:ext cx="2160000" cy="1260000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BH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𝑥𝑧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7E0D61-E65C-4A03-BDA2-84085D81D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211" y="2415285"/>
                <a:ext cx="2160000" cy="126000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9680A1-B262-47E8-862A-25E2F781E6AE}"/>
                  </a:ext>
                </a:extLst>
              </p:cNvPr>
              <p:cNvSpPr txBox="1"/>
              <p:nvPr/>
            </p:nvSpPr>
            <p:spPr>
              <a:xfrm>
                <a:off x="909211" y="4886146"/>
                <a:ext cx="2160000" cy="1260000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9680A1-B262-47E8-862A-25E2F781E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211" y="4886146"/>
                <a:ext cx="2160000" cy="126000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10E4FD-255E-4300-A860-DE3833020E0F}"/>
                  </a:ext>
                </a:extLst>
              </p:cNvPr>
              <p:cNvSpPr txBox="1"/>
              <p:nvPr/>
            </p:nvSpPr>
            <p:spPr>
              <a:xfrm>
                <a:off x="3800898" y="2415285"/>
                <a:ext cx="1446963" cy="112222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10E4FD-255E-4300-A860-DE3833020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898" y="2415285"/>
                <a:ext cx="1446963" cy="112222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4C31B8-20AD-4E75-85A3-765BFB6401C9}"/>
                  </a:ext>
                </a:extLst>
              </p:cNvPr>
              <p:cNvSpPr txBox="1"/>
              <p:nvPr/>
            </p:nvSpPr>
            <p:spPr>
              <a:xfrm>
                <a:off x="3800899" y="4886146"/>
                <a:ext cx="3633572" cy="119188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4C31B8-20AD-4E75-85A3-765BFB640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899" y="4886146"/>
                <a:ext cx="3633572" cy="119188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4018C77-35D0-49F4-9849-3BFB9EC86FD0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8FFCB0-6EF1-4EC7-987F-0F35205A57E3}"/>
              </a:ext>
            </a:extLst>
          </p:cNvPr>
          <p:cNvGrpSpPr/>
          <p:nvPr/>
        </p:nvGrpSpPr>
        <p:grpSpPr>
          <a:xfrm>
            <a:off x="391551" y="50736"/>
            <a:ext cx="11408899" cy="1561518"/>
            <a:chOff x="391551" y="50736"/>
            <a:chExt cx="11408899" cy="1561518"/>
          </a:xfrm>
        </p:grpSpPr>
        <p:sp>
          <p:nvSpPr>
            <p:cNvPr id="11" name="Rounded Rectangle 2">
              <a:extLst>
                <a:ext uri="{FF2B5EF4-FFF2-40B4-BE49-F238E27FC236}">
                  <a16:creationId xmlns:a16="http://schemas.microsoft.com/office/drawing/2014/main" id="{CB28610D-7832-442D-B816-36325D3D3A5B}"/>
                </a:ext>
              </a:extLst>
            </p:cNvPr>
            <p:cNvSpPr/>
            <p:nvPr/>
          </p:nvSpPr>
          <p:spPr>
            <a:xfrm>
              <a:off x="391551" y="50736"/>
              <a:ext cx="11408899" cy="68035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BH" sz="3600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ملاحظة: أوقف العرض، وحل التدريب على ورقة خارجية ثم تابع العرض لتتأكد من حلك.</a:t>
              </a:r>
              <a:endParaRPr lang="en-US" sz="36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2" name="Rounded Rectangle 2">
              <a:extLst>
                <a:ext uri="{FF2B5EF4-FFF2-40B4-BE49-F238E27FC236}">
                  <a16:creationId xmlns:a16="http://schemas.microsoft.com/office/drawing/2014/main" id="{CF22E281-94F6-4809-89C6-2D5E9521B474}"/>
                </a:ext>
              </a:extLst>
            </p:cNvPr>
            <p:cNvSpPr/>
            <p:nvPr/>
          </p:nvSpPr>
          <p:spPr>
            <a:xfrm>
              <a:off x="391551" y="795321"/>
              <a:ext cx="3526302" cy="680354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BH" sz="3600" dirty="0">
                  <a:solidFill>
                    <a:sysClr val="windowText" lastClr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معك من الزمن </a:t>
              </a:r>
              <a:r>
                <a:rPr lang="en-US" sz="3600" dirty="0">
                  <a:solidFill>
                    <a:sysClr val="windowText" lastClr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5</a:t>
              </a:r>
              <a:r>
                <a:rPr lang="ar-BH" sz="3600" dirty="0">
                  <a:solidFill>
                    <a:sysClr val="windowText" lastClr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دقائق</a:t>
              </a:r>
              <a:endParaRPr lang="en-US" sz="3600" dirty="0">
                <a:solidFill>
                  <a:sysClr val="windowText" lastClr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pic>
          <p:nvPicPr>
            <p:cNvPr id="13" name="Graphic 12" descr="Stopwatch">
              <a:extLst>
                <a:ext uri="{FF2B5EF4-FFF2-40B4-BE49-F238E27FC236}">
                  <a16:creationId xmlns:a16="http://schemas.microsoft.com/office/drawing/2014/main" id="{675AD431-7C86-48B9-890E-9A3EB6204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917853" y="697854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44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7" grpId="0" animBg="1"/>
      <p:bldP spid="6" grpId="0" animBg="1"/>
      <p:bldP spid="18" grpId="0" animBg="1"/>
      <p:bldP spid="20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E43064E-D354-4B2A-943F-37D65C0A7925}"/>
              </a:ext>
            </a:extLst>
          </p:cNvPr>
          <p:cNvSpPr txBox="1"/>
          <p:nvPr/>
        </p:nvSpPr>
        <p:spPr>
          <a:xfrm>
            <a:off x="744512" y="223383"/>
            <a:ext cx="10702977" cy="6469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 الثاني: ضرب وقسمة التعابير النسبية.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9CC3BE-EAFE-4686-B371-4AC89CAB2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" t="658" r="230" b="1843"/>
          <a:stretch/>
        </p:blipFill>
        <p:spPr>
          <a:xfrm>
            <a:off x="681125" y="945741"/>
            <a:ext cx="10829750" cy="5284447"/>
          </a:xfrm>
          <a:prstGeom prst="roundRect">
            <a:avLst>
              <a:gd name="adj" fmla="val 5382"/>
            </a:avLst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16F71A2-A0EC-49D7-9D52-7F9FF51344B4}"/>
              </a:ext>
            </a:extLst>
          </p:cNvPr>
          <p:cNvSpPr txBox="1"/>
          <p:nvPr/>
        </p:nvSpPr>
        <p:spPr>
          <a:xfrm flipH="1">
            <a:off x="1541423" y="3264471"/>
            <a:ext cx="8874785" cy="6469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3200" dirty="0"/>
              <a:t>في الفيديو التالي سوف نستعرض ضرب التعابير النسبية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90D197-75A1-4D8C-BFA7-7AB32B4C856E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228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00086" y="2760045"/>
            <a:ext cx="2709891" cy="755809"/>
          </a:xfrm>
          <a:prstGeom prst="trapezoid">
            <a:avLst>
              <a:gd name="adj" fmla="val 35702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BH" sz="4000" b="1" dirty="0"/>
              <a:t>الأهداف</a:t>
            </a:r>
            <a:endParaRPr lang="ar-BH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34320" y="3955928"/>
            <a:ext cx="10702977" cy="6469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en-US" sz="3200" b="1" dirty="0"/>
              <a:t>1</a:t>
            </a:r>
            <a:r>
              <a:rPr lang="ar-BH" sz="3200" b="1" dirty="0"/>
              <a:t>- تبسيط التعابير النسبية.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4321" y="4893851"/>
            <a:ext cx="10702976" cy="6469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en-US" sz="3200" b="1" dirty="0"/>
              <a:t>2</a:t>
            </a:r>
            <a:r>
              <a:rPr lang="ar-BH" sz="3200" b="1" dirty="0"/>
              <a:t>- ضرب وقسمة التعابير النسبية.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D83B14D-67D9-4E47-8111-740A950E4241}"/>
              </a:ext>
            </a:extLst>
          </p:cNvPr>
          <p:cNvSpPr txBox="1">
            <a:spLocks/>
          </p:cNvSpPr>
          <p:nvPr/>
        </p:nvSpPr>
        <p:spPr>
          <a:xfrm>
            <a:off x="1233879" y="502106"/>
            <a:ext cx="9144000" cy="1577975"/>
          </a:xfrm>
          <a:prstGeom prst="roundRect">
            <a:avLst>
              <a:gd name="adj" fmla="val 50000"/>
            </a:avLst>
          </a:prstGeom>
          <a:solidFill>
            <a:srgbClr val="81DBB9"/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ar-BH" b="1" dirty="0"/>
              <a:t> </a:t>
            </a:r>
            <a:r>
              <a:rPr lang="ar-B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ضرب التعابير النسبية وقسمتها</a:t>
            </a:r>
            <a:endParaRPr lang="en-US" b="1" dirty="0"/>
          </a:p>
          <a:p>
            <a:pPr algn="ctr">
              <a:lnSpc>
                <a:spcPct val="12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Multiplying and Dividing Rational Expressions</a:t>
            </a:r>
            <a:endParaRPr lang="en-US" sz="3600" b="1" dirty="0">
              <a:latin typeface="Goudy Old Style" panose="020205020503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0DA304-82FF-49A3-A1C2-8E7BF93ED600}"/>
              </a:ext>
            </a:extLst>
          </p:cNvPr>
          <p:cNvSpPr txBox="1"/>
          <p:nvPr/>
        </p:nvSpPr>
        <p:spPr>
          <a:xfrm>
            <a:off x="1034320" y="5831775"/>
            <a:ext cx="10702976" cy="6469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en-US" sz="3200" b="1" dirty="0"/>
              <a:t>3</a:t>
            </a:r>
            <a:r>
              <a:rPr lang="ar-BH" sz="3200" b="1" dirty="0"/>
              <a:t>- تبسيط الكسور المركبة.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78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353"/>
    </mc:Choice>
    <mc:Fallback xmlns="">
      <p:transition advTm="26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ضرب التعابير النسبية (2)">
            <a:hlinkClick r:id="" action="ppaction://media"/>
            <a:extLst>
              <a:ext uri="{FF2B5EF4-FFF2-40B4-BE49-F238E27FC236}">
                <a16:creationId xmlns:a16="http://schemas.microsoft.com/office/drawing/2014/main" id="{855A2518-66DB-4FBD-B3F4-2348C5ECA0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50" end="5582.89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D71E409-78A9-4806-9D28-A4C64C59D994}"/>
                  </a:ext>
                </a:extLst>
              </p:cNvPr>
              <p:cNvSpPr txBox="1"/>
              <p:nvPr/>
            </p:nvSpPr>
            <p:spPr>
              <a:xfrm>
                <a:off x="2554111" y="3086474"/>
                <a:ext cx="5527354" cy="10275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D71E409-78A9-4806-9D28-A4C64C59D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4111" y="3086474"/>
                <a:ext cx="5527354" cy="10275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A617346C-353C-480E-9220-B8BAA9752B83}"/>
              </a:ext>
            </a:extLst>
          </p:cNvPr>
          <p:cNvSpPr/>
          <p:nvPr/>
        </p:nvSpPr>
        <p:spPr>
          <a:xfrm flipH="1">
            <a:off x="10433154" y="133087"/>
            <a:ext cx="1743856" cy="10800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/>
              <a:t>مثال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/>
              <p:nvPr/>
            </p:nvSpPr>
            <p:spPr>
              <a:xfrm flipH="1">
                <a:off x="6047130" y="133087"/>
                <a:ext cx="4716000" cy="1080000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200" dirty="0"/>
                  <a:t>بسط التعبير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BH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047130" y="133087"/>
                <a:ext cx="4716000" cy="1080000"/>
              </a:xfrm>
              <a:prstGeom prst="chevron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1CB110-BA5E-411F-B49B-D799187E04D5}"/>
                  </a:ext>
                </a:extLst>
              </p:cNvPr>
              <p:cNvSpPr txBox="1"/>
              <p:nvPr/>
            </p:nvSpPr>
            <p:spPr>
              <a:xfrm>
                <a:off x="549279" y="1429200"/>
                <a:ext cx="6779172" cy="10804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BH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1CB110-BA5E-411F-B49B-D799187E0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279" y="1429200"/>
                <a:ext cx="6779172" cy="10804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F83644-B2EC-4589-89CD-4F83D94BA9E2}"/>
              </a:ext>
            </a:extLst>
          </p:cNvPr>
          <p:cNvCxnSpPr/>
          <p:nvPr/>
        </p:nvCxnSpPr>
        <p:spPr>
          <a:xfrm flipH="1">
            <a:off x="4688224" y="3794534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69C324A-6612-4CE6-A58B-CCA1DEB5D56A}"/>
              </a:ext>
            </a:extLst>
          </p:cNvPr>
          <p:cNvCxnSpPr/>
          <p:nvPr/>
        </p:nvCxnSpPr>
        <p:spPr>
          <a:xfrm flipH="1">
            <a:off x="3168528" y="3227133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B44CDC-46DE-4770-8946-A192DB436713}"/>
              </a:ext>
            </a:extLst>
          </p:cNvPr>
          <p:cNvSpPr txBox="1"/>
          <p:nvPr/>
        </p:nvSpPr>
        <p:spPr>
          <a:xfrm>
            <a:off x="2625876" y="1390611"/>
            <a:ext cx="4652837" cy="12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21678D6-F945-46D5-B9C6-9E46DA60DC6E}"/>
              </a:ext>
            </a:extLst>
          </p:cNvPr>
          <p:cNvSpPr/>
          <p:nvPr/>
        </p:nvSpPr>
        <p:spPr>
          <a:xfrm>
            <a:off x="8722386" y="1663444"/>
            <a:ext cx="3017895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بالتحليل إلى العوامل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0118448-D739-4575-BCCE-6BD07074FFF6}"/>
              </a:ext>
            </a:extLst>
          </p:cNvPr>
          <p:cNvSpPr/>
          <p:nvPr/>
        </p:nvSpPr>
        <p:spPr>
          <a:xfrm>
            <a:off x="9623014" y="4757601"/>
            <a:ext cx="1620279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بالتبسيط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21B55F-CBCE-435B-A7BF-4407A82ADF00}"/>
                  </a:ext>
                </a:extLst>
              </p:cNvPr>
              <p:cNvSpPr txBox="1"/>
              <p:nvPr/>
            </p:nvSpPr>
            <p:spPr>
              <a:xfrm>
                <a:off x="2533374" y="4549839"/>
                <a:ext cx="2953026" cy="10275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21B55F-CBCE-435B-A7BF-4407A82AD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374" y="4549839"/>
                <a:ext cx="2953026" cy="1027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E9DD16-DE61-42AD-8CBF-FFD1771AC41C}"/>
              </a:ext>
            </a:extLst>
          </p:cNvPr>
          <p:cNvCxnSpPr/>
          <p:nvPr/>
        </p:nvCxnSpPr>
        <p:spPr>
          <a:xfrm flipH="1">
            <a:off x="3612900" y="3796386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9FBBFF-0AD0-49DD-A84D-561A82E0CD03}"/>
              </a:ext>
            </a:extLst>
          </p:cNvPr>
          <p:cNvCxnSpPr/>
          <p:nvPr/>
        </p:nvCxnSpPr>
        <p:spPr>
          <a:xfrm flipH="1">
            <a:off x="4699928" y="3215337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C07AC9-6C8B-4F76-BF4A-26C096A76366}"/>
              </a:ext>
            </a:extLst>
          </p:cNvPr>
          <p:cNvCxnSpPr/>
          <p:nvPr/>
        </p:nvCxnSpPr>
        <p:spPr>
          <a:xfrm flipH="1">
            <a:off x="4158234" y="3824102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4CC2DA-1AC4-43B1-9A28-2BD6BF3273A0}"/>
              </a:ext>
            </a:extLst>
          </p:cNvPr>
          <p:cNvCxnSpPr/>
          <p:nvPr/>
        </p:nvCxnSpPr>
        <p:spPr>
          <a:xfrm flipH="1">
            <a:off x="6255202" y="3243053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FB945C-8D36-4817-B98D-A3D7CB39625E}"/>
                  </a:ext>
                </a:extLst>
              </p:cNvPr>
              <p:cNvSpPr txBox="1"/>
              <p:nvPr/>
            </p:nvSpPr>
            <p:spPr>
              <a:xfrm>
                <a:off x="5384048" y="4523357"/>
                <a:ext cx="1917504" cy="10804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FB945C-8D36-4817-B98D-A3D7CB396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048" y="4523357"/>
                <a:ext cx="1917504" cy="10804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5657564-59D9-4536-9E74-226441CD940D}"/>
              </a:ext>
            </a:extLst>
          </p:cNvPr>
          <p:cNvSpPr/>
          <p:nvPr/>
        </p:nvSpPr>
        <p:spPr>
          <a:xfrm>
            <a:off x="8722386" y="3265689"/>
            <a:ext cx="3017895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باختصار العوامل المشتركة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763CC6-12B8-4468-8509-67BF7F5B0525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660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4" grpId="0" animBg="1"/>
      <p:bldP spid="25" grpId="0" animBg="1"/>
      <p:bldP spid="26" grpId="0"/>
      <p:bldP spid="11" grpId="0" animBg="1"/>
      <p:bldP spid="54" grpId="0" animBg="1"/>
      <p:bldP spid="55" grpId="0" animBg="1"/>
      <p:bldP spid="22" grpId="0"/>
      <p:bldP spid="18" grpId="0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E43064E-D354-4B2A-943F-37D65C0A7925}"/>
              </a:ext>
            </a:extLst>
          </p:cNvPr>
          <p:cNvSpPr txBox="1"/>
          <p:nvPr/>
        </p:nvSpPr>
        <p:spPr>
          <a:xfrm>
            <a:off x="744512" y="223383"/>
            <a:ext cx="10702977" cy="6469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 الثاني: ضرب وقسمة التعابير النسبية.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206CDE-A7E8-4CFA-A3AD-1583E9057188}"/>
              </a:ext>
            </a:extLst>
          </p:cNvPr>
          <p:cNvSpPr txBox="1"/>
          <p:nvPr/>
        </p:nvSpPr>
        <p:spPr>
          <a:xfrm flipH="1">
            <a:off x="1764625" y="2517038"/>
            <a:ext cx="8161253" cy="6469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3200" dirty="0"/>
              <a:t>في الفيديو التالي سوف نستعرض ضرب التعابير النسبية وقسمتها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83FA44-5AA6-4F50-9236-DED86CCB9C92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972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.1.39.6.9-ضرب التعابير النسبية وقسمتها_ أحاديات الحدود">
            <a:hlinkClick r:id="" action="ppaction://media"/>
            <a:extLst>
              <a:ext uri="{FF2B5EF4-FFF2-40B4-BE49-F238E27FC236}">
                <a16:creationId xmlns:a16="http://schemas.microsoft.com/office/drawing/2014/main" id="{D37900E0-E74B-4F46-A83F-56F751DD5B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80" end="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0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D71E409-78A9-4806-9D28-A4C64C59D994}"/>
                  </a:ext>
                </a:extLst>
              </p:cNvPr>
              <p:cNvSpPr txBox="1"/>
              <p:nvPr/>
            </p:nvSpPr>
            <p:spPr>
              <a:xfrm>
                <a:off x="3113679" y="3086474"/>
                <a:ext cx="5527354" cy="111165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D71E409-78A9-4806-9D28-A4C64C59D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679" y="3086474"/>
                <a:ext cx="5527354" cy="11116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A617346C-353C-480E-9220-B8BAA9752B83}"/>
              </a:ext>
            </a:extLst>
          </p:cNvPr>
          <p:cNvSpPr/>
          <p:nvPr/>
        </p:nvSpPr>
        <p:spPr>
          <a:xfrm flipH="1">
            <a:off x="10433154" y="133087"/>
            <a:ext cx="1743856" cy="10800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/>
              <a:t>مثال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/>
              <p:nvPr/>
            </p:nvSpPr>
            <p:spPr>
              <a:xfrm flipH="1">
                <a:off x="4499242" y="133086"/>
                <a:ext cx="6316896" cy="1080000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200" dirty="0"/>
                  <a:t>بسط التعبير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BH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499242" y="133086"/>
                <a:ext cx="6316896" cy="1080000"/>
              </a:xfrm>
              <a:prstGeom prst="chevron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1CB110-BA5E-411F-B49B-D799187E04D5}"/>
                  </a:ext>
                </a:extLst>
              </p:cNvPr>
              <p:cNvSpPr txBox="1"/>
              <p:nvPr/>
            </p:nvSpPr>
            <p:spPr>
              <a:xfrm>
                <a:off x="385503" y="1429200"/>
                <a:ext cx="7428530" cy="116461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7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35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7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35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1CB110-BA5E-411F-B49B-D799187E0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03" y="1429200"/>
                <a:ext cx="7428530" cy="11646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F83644-B2EC-4589-89CD-4F83D94BA9E2}"/>
              </a:ext>
            </a:extLst>
          </p:cNvPr>
          <p:cNvCxnSpPr/>
          <p:nvPr/>
        </p:nvCxnSpPr>
        <p:spPr>
          <a:xfrm flipH="1">
            <a:off x="6493359" y="3846962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69C324A-6612-4CE6-A58B-CCA1DEB5D56A}"/>
              </a:ext>
            </a:extLst>
          </p:cNvPr>
          <p:cNvCxnSpPr/>
          <p:nvPr/>
        </p:nvCxnSpPr>
        <p:spPr>
          <a:xfrm flipH="1">
            <a:off x="3690765" y="3279561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B44CDC-46DE-4770-8946-A192DB436713}"/>
              </a:ext>
            </a:extLst>
          </p:cNvPr>
          <p:cNvSpPr txBox="1"/>
          <p:nvPr/>
        </p:nvSpPr>
        <p:spPr>
          <a:xfrm>
            <a:off x="3246874" y="1450398"/>
            <a:ext cx="4652837" cy="12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21678D6-F945-46D5-B9C6-9E46DA60DC6E}"/>
              </a:ext>
            </a:extLst>
          </p:cNvPr>
          <p:cNvSpPr/>
          <p:nvPr/>
        </p:nvSpPr>
        <p:spPr>
          <a:xfrm>
            <a:off x="8953309" y="3212459"/>
            <a:ext cx="3017895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بالتحليل إلى العوامل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0118448-D739-4575-BCCE-6BD07074FFF6}"/>
              </a:ext>
            </a:extLst>
          </p:cNvPr>
          <p:cNvSpPr/>
          <p:nvPr/>
        </p:nvSpPr>
        <p:spPr>
          <a:xfrm>
            <a:off x="10350925" y="4820265"/>
            <a:ext cx="1620279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بالتبسيط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21B55F-CBCE-435B-A7BF-4407A82ADF00}"/>
                  </a:ext>
                </a:extLst>
              </p:cNvPr>
              <p:cNvSpPr txBox="1"/>
              <p:nvPr/>
            </p:nvSpPr>
            <p:spPr>
              <a:xfrm>
                <a:off x="3147523" y="4536191"/>
                <a:ext cx="2188105" cy="10275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21B55F-CBCE-435B-A7BF-4407A82AD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523" y="4536191"/>
                <a:ext cx="2188105" cy="1027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B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E9DD16-DE61-42AD-8CBF-FFD1771AC41C}"/>
              </a:ext>
            </a:extLst>
          </p:cNvPr>
          <p:cNvCxnSpPr/>
          <p:nvPr/>
        </p:nvCxnSpPr>
        <p:spPr>
          <a:xfrm flipH="1">
            <a:off x="7611711" y="3864284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9FBBFF-0AD0-49DD-A84D-561A82E0CD03}"/>
              </a:ext>
            </a:extLst>
          </p:cNvPr>
          <p:cNvCxnSpPr/>
          <p:nvPr/>
        </p:nvCxnSpPr>
        <p:spPr>
          <a:xfrm flipH="1">
            <a:off x="4194971" y="3296883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C07AC9-6C8B-4F76-BF4A-26C096A76366}"/>
              </a:ext>
            </a:extLst>
          </p:cNvPr>
          <p:cNvCxnSpPr/>
          <p:nvPr/>
        </p:nvCxnSpPr>
        <p:spPr>
          <a:xfrm flipH="1">
            <a:off x="3939882" y="3769172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4CC2DA-1AC4-43B1-9A28-2BD6BF3273A0}"/>
              </a:ext>
            </a:extLst>
          </p:cNvPr>
          <p:cNvCxnSpPr/>
          <p:nvPr/>
        </p:nvCxnSpPr>
        <p:spPr>
          <a:xfrm flipH="1">
            <a:off x="6337102" y="3188123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FB945C-8D36-4817-B98D-A3D7CB39625E}"/>
                  </a:ext>
                </a:extLst>
              </p:cNvPr>
              <p:cNvSpPr txBox="1"/>
              <p:nvPr/>
            </p:nvSpPr>
            <p:spPr>
              <a:xfrm>
                <a:off x="5384048" y="4523357"/>
                <a:ext cx="1917504" cy="10804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𝑏𝑥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FB945C-8D36-4817-B98D-A3D7CB396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048" y="4523357"/>
                <a:ext cx="1917504" cy="10804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B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5657564-59D9-4536-9E74-226441CD940D}"/>
              </a:ext>
            </a:extLst>
          </p:cNvPr>
          <p:cNvSpPr/>
          <p:nvPr/>
        </p:nvSpPr>
        <p:spPr>
          <a:xfrm>
            <a:off x="8953309" y="4062337"/>
            <a:ext cx="3017895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باختصار العوامل المشتركة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26F129-B742-4F52-9E35-C336F4DEE646}"/>
              </a:ext>
            </a:extLst>
          </p:cNvPr>
          <p:cNvCxnSpPr/>
          <p:nvPr/>
        </p:nvCxnSpPr>
        <p:spPr>
          <a:xfrm flipH="1">
            <a:off x="4433479" y="3839684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610D45-F9F7-456B-8DBC-5F66874C93F1}"/>
              </a:ext>
            </a:extLst>
          </p:cNvPr>
          <p:cNvCxnSpPr/>
          <p:nvPr/>
        </p:nvCxnSpPr>
        <p:spPr>
          <a:xfrm flipH="1">
            <a:off x="6830699" y="3258635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D58EF9-013B-42DA-83F9-8D3F1559A71D}"/>
              </a:ext>
            </a:extLst>
          </p:cNvPr>
          <p:cNvCxnSpPr/>
          <p:nvPr/>
        </p:nvCxnSpPr>
        <p:spPr>
          <a:xfrm flipH="1">
            <a:off x="4954372" y="3841956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196D2BA-F0AC-452C-B63A-55D50D8B637E}"/>
              </a:ext>
            </a:extLst>
          </p:cNvPr>
          <p:cNvCxnSpPr/>
          <p:nvPr/>
        </p:nvCxnSpPr>
        <p:spPr>
          <a:xfrm flipH="1">
            <a:off x="7351592" y="3260907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0D9B32A-B9DC-420C-84B3-08822549679B}"/>
              </a:ext>
            </a:extLst>
          </p:cNvPr>
          <p:cNvCxnSpPr/>
          <p:nvPr/>
        </p:nvCxnSpPr>
        <p:spPr>
          <a:xfrm flipH="1">
            <a:off x="5529854" y="3816932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49A0BAB-1EB2-4196-BB0C-DB897BD92A5F}"/>
              </a:ext>
            </a:extLst>
          </p:cNvPr>
          <p:cNvCxnSpPr/>
          <p:nvPr/>
        </p:nvCxnSpPr>
        <p:spPr>
          <a:xfrm flipH="1">
            <a:off x="7927074" y="3235883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BDC9555-BD0E-4B8F-8E3A-7D67B598CC9F}"/>
              </a:ext>
            </a:extLst>
          </p:cNvPr>
          <p:cNvSpPr/>
          <p:nvPr/>
        </p:nvSpPr>
        <p:spPr>
          <a:xfrm>
            <a:off x="7479274" y="1622034"/>
            <a:ext cx="4491930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بضرب المقسوم في مقلوب المقسوم عليه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7651BE-049A-45CF-8E9C-E1FE46F5555D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6834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4" grpId="0" animBg="1"/>
      <p:bldP spid="25" grpId="0" animBg="1"/>
      <p:bldP spid="26" grpId="0"/>
      <p:bldP spid="11" grpId="0" animBg="1"/>
      <p:bldP spid="54" grpId="0" animBg="1"/>
      <p:bldP spid="55" grpId="0" animBg="1"/>
      <p:bldP spid="22" grpId="0"/>
      <p:bldP spid="18" grpId="0"/>
      <p:bldP spid="19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832B3C7-376B-4FC3-B3B2-9B7D9C60A898}"/>
              </a:ext>
            </a:extLst>
          </p:cNvPr>
          <p:cNvSpPr txBox="1"/>
          <p:nvPr/>
        </p:nvSpPr>
        <p:spPr>
          <a:xfrm flipH="1">
            <a:off x="6151047" y="888297"/>
            <a:ext cx="4028019" cy="584775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BH" sz="3200" dirty="0"/>
              <a:t>بسط كل تعبير مما يأتي:</a:t>
            </a:r>
            <a:endParaRPr lang="en-US" sz="3200" dirty="0"/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AA13849E-02BE-4410-95DE-09770E59CB00}"/>
              </a:ext>
            </a:extLst>
          </p:cNvPr>
          <p:cNvSpPr/>
          <p:nvPr/>
        </p:nvSpPr>
        <p:spPr>
          <a:xfrm flipH="1">
            <a:off x="10022426" y="891362"/>
            <a:ext cx="1743856" cy="6120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/>
              <a:t>تدريب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7E0D61-E65C-4A03-BDA2-84085D81D64D}"/>
                  </a:ext>
                </a:extLst>
              </p:cNvPr>
              <p:cNvSpPr txBox="1"/>
              <p:nvPr/>
            </p:nvSpPr>
            <p:spPr>
              <a:xfrm>
                <a:off x="622852" y="2443166"/>
                <a:ext cx="3790122" cy="1228847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BH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7E0D61-E65C-4A03-BDA2-84085D81D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52" y="2443166"/>
                <a:ext cx="3790122" cy="1228847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9680A1-B262-47E8-862A-25E2F781E6AE}"/>
                  </a:ext>
                </a:extLst>
              </p:cNvPr>
              <p:cNvSpPr txBox="1"/>
              <p:nvPr/>
            </p:nvSpPr>
            <p:spPr>
              <a:xfrm>
                <a:off x="622853" y="4905712"/>
                <a:ext cx="3790122" cy="1243674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BH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24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9680A1-B262-47E8-862A-25E2F781E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53" y="4905712"/>
                <a:ext cx="3790122" cy="124367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10E4FD-255E-4300-A860-DE3833020E0F}"/>
                  </a:ext>
                </a:extLst>
              </p:cNvPr>
              <p:cNvSpPr txBox="1"/>
              <p:nvPr/>
            </p:nvSpPr>
            <p:spPr>
              <a:xfrm>
                <a:off x="5547418" y="2734096"/>
                <a:ext cx="1446963" cy="64698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𝑎𝑐𝑑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10E4FD-255E-4300-A860-DE3833020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7418" y="2734096"/>
                <a:ext cx="1446963" cy="64698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4C31B8-20AD-4E75-85A3-765BFB6401C9}"/>
                  </a:ext>
                </a:extLst>
              </p:cNvPr>
              <p:cNvSpPr txBox="1"/>
              <p:nvPr/>
            </p:nvSpPr>
            <p:spPr>
              <a:xfrm>
                <a:off x="5547418" y="4913232"/>
                <a:ext cx="2138844" cy="122863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4C31B8-20AD-4E75-85A3-765BFB640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7418" y="4913232"/>
                <a:ext cx="2138844" cy="122863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1B598A0-96DC-40FE-87B1-5AD198A84F2C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D4E6A1-1B0B-4F99-9F79-175554763419}"/>
              </a:ext>
            </a:extLst>
          </p:cNvPr>
          <p:cNvGrpSpPr/>
          <p:nvPr/>
        </p:nvGrpSpPr>
        <p:grpSpPr>
          <a:xfrm>
            <a:off x="391551" y="50736"/>
            <a:ext cx="11408899" cy="1561518"/>
            <a:chOff x="391551" y="50736"/>
            <a:chExt cx="11408899" cy="1561518"/>
          </a:xfrm>
        </p:grpSpPr>
        <p:sp>
          <p:nvSpPr>
            <p:cNvPr id="11" name="Rounded Rectangle 2">
              <a:extLst>
                <a:ext uri="{FF2B5EF4-FFF2-40B4-BE49-F238E27FC236}">
                  <a16:creationId xmlns:a16="http://schemas.microsoft.com/office/drawing/2014/main" id="{E3669895-DA14-4975-BC5C-BCA2F7304E96}"/>
                </a:ext>
              </a:extLst>
            </p:cNvPr>
            <p:cNvSpPr/>
            <p:nvPr/>
          </p:nvSpPr>
          <p:spPr>
            <a:xfrm>
              <a:off x="391551" y="50736"/>
              <a:ext cx="11408899" cy="68035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BH" sz="3600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ملاحظة: أوقف العرض، وحل التدريب على ورقة خارجية ثم تابع العرض لتتأكد من حلك.</a:t>
              </a:r>
              <a:endParaRPr lang="en-US" sz="36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2" name="Rounded Rectangle 2">
              <a:extLst>
                <a:ext uri="{FF2B5EF4-FFF2-40B4-BE49-F238E27FC236}">
                  <a16:creationId xmlns:a16="http://schemas.microsoft.com/office/drawing/2014/main" id="{2B97A413-12C4-47D1-B8FD-6686DFBE3EA2}"/>
                </a:ext>
              </a:extLst>
            </p:cNvPr>
            <p:cNvSpPr/>
            <p:nvPr/>
          </p:nvSpPr>
          <p:spPr>
            <a:xfrm>
              <a:off x="391551" y="795321"/>
              <a:ext cx="3526302" cy="680354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BH" sz="3600" dirty="0">
                  <a:solidFill>
                    <a:sysClr val="windowText" lastClr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معك من الزمن </a:t>
              </a:r>
              <a:r>
                <a:rPr lang="en-US" sz="3600" dirty="0">
                  <a:solidFill>
                    <a:sysClr val="windowText" lastClr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5</a:t>
              </a:r>
              <a:r>
                <a:rPr lang="ar-BH" sz="3600" dirty="0">
                  <a:solidFill>
                    <a:sysClr val="windowText" lastClr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دقائق</a:t>
              </a:r>
              <a:endParaRPr lang="en-US" sz="3600" dirty="0">
                <a:solidFill>
                  <a:sysClr val="windowText" lastClr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pic>
          <p:nvPicPr>
            <p:cNvPr id="13" name="Graphic 12" descr="Stopwatch">
              <a:extLst>
                <a:ext uri="{FF2B5EF4-FFF2-40B4-BE49-F238E27FC236}">
                  <a16:creationId xmlns:a16="http://schemas.microsoft.com/office/drawing/2014/main" id="{826CA58D-5122-42B8-9A3E-8F5B8A418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917853" y="697854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634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7" grpId="0" animBg="1"/>
      <p:bldP spid="6" grpId="0" animBg="1"/>
      <p:bldP spid="18" grpId="0" animBg="1"/>
      <p:bldP spid="20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E43064E-D354-4B2A-943F-37D65C0A7925}"/>
              </a:ext>
            </a:extLst>
          </p:cNvPr>
          <p:cNvSpPr txBox="1"/>
          <p:nvPr/>
        </p:nvSpPr>
        <p:spPr>
          <a:xfrm>
            <a:off x="744512" y="223383"/>
            <a:ext cx="10702977" cy="6469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 الثاني: ضرب وقسمة التعابير النسبية.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206CDE-A7E8-4CFA-A3AD-1583E9057188}"/>
              </a:ext>
            </a:extLst>
          </p:cNvPr>
          <p:cNvSpPr txBox="1"/>
          <p:nvPr/>
        </p:nvSpPr>
        <p:spPr>
          <a:xfrm flipH="1">
            <a:off x="1764625" y="2517038"/>
            <a:ext cx="8161253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3200" dirty="0"/>
              <a:t>في الفيديو التالي سوف نستعرض مثال على ضرب تعابير النسبية بكثيرات الحدود في البسط والمقام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90418E-254A-4907-909A-72A112AD0072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969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.1.39.6.10-ضرب التعابير النسبية (1)">
            <a:hlinkClick r:id="" action="ppaction://media"/>
            <a:extLst>
              <a:ext uri="{FF2B5EF4-FFF2-40B4-BE49-F238E27FC236}">
                <a16:creationId xmlns:a16="http://schemas.microsoft.com/office/drawing/2014/main" id="{99C23C11-7D8F-42D9-A194-8E50038C556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80" end="4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02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4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0F5011-21D1-4028-8158-0A6BB41E48B2}"/>
                  </a:ext>
                </a:extLst>
              </p:cNvPr>
              <p:cNvSpPr txBox="1"/>
              <p:nvPr/>
            </p:nvSpPr>
            <p:spPr>
              <a:xfrm>
                <a:off x="1234345" y="3375505"/>
                <a:ext cx="6446018" cy="11176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0F5011-21D1-4028-8158-0A6BB41E4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345" y="3375505"/>
                <a:ext cx="6446018" cy="11176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A617346C-353C-480E-9220-B8BAA9752B83}"/>
              </a:ext>
            </a:extLst>
          </p:cNvPr>
          <p:cNvSpPr/>
          <p:nvPr/>
        </p:nvSpPr>
        <p:spPr>
          <a:xfrm flipH="1">
            <a:off x="10433154" y="133087"/>
            <a:ext cx="1743856" cy="10800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/>
              <a:t>مثال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/>
              <p:nvPr/>
            </p:nvSpPr>
            <p:spPr>
              <a:xfrm flipH="1">
                <a:off x="3983958" y="159589"/>
                <a:ext cx="6779172" cy="1080000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200" dirty="0"/>
                  <a:t>بسط التعبير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BH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ar-BH" sz="3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64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num>
                      <m:den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983958" y="159589"/>
                <a:ext cx="6779172" cy="1080000"/>
              </a:xfrm>
              <a:prstGeom prst="chevron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1CB110-BA5E-411F-B49B-D799187E04D5}"/>
                  </a:ext>
                </a:extLst>
              </p:cNvPr>
              <p:cNvSpPr txBox="1"/>
              <p:nvPr/>
            </p:nvSpPr>
            <p:spPr>
              <a:xfrm>
                <a:off x="1446377" y="1703200"/>
                <a:ext cx="5311605" cy="108869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BH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BH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64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1CB110-BA5E-411F-B49B-D799187E0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377" y="1703200"/>
                <a:ext cx="5311605" cy="1088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69C324A-6612-4CE6-A58B-CCA1DEB5D56A}"/>
              </a:ext>
            </a:extLst>
          </p:cNvPr>
          <p:cNvCxnSpPr>
            <a:cxnSpLocks/>
          </p:cNvCxnSpPr>
          <p:nvPr/>
        </p:nvCxnSpPr>
        <p:spPr>
          <a:xfrm flipH="1">
            <a:off x="1790301" y="3553679"/>
            <a:ext cx="1191437" cy="2728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21678D6-F945-46D5-B9C6-9E46DA60DC6E}"/>
              </a:ext>
            </a:extLst>
          </p:cNvPr>
          <p:cNvSpPr/>
          <p:nvPr/>
        </p:nvSpPr>
        <p:spPr>
          <a:xfrm>
            <a:off x="8722386" y="2001547"/>
            <a:ext cx="3017895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بالتحليل إلى العوامل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0118448-D739-4575-BCCE-6BD07074FFF6}"/>
              </a:ext>
            </a:extLst>
          </p:cNvPr>
          <p:cNvSpPr/>
          <p:nvPr/>
        </p:nvSpPr>
        <p:spPr>
          <a:xfrm>
            <a:off x="9952990" y="5242225"/>
            <a:ext cx="1620279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بالتبسيط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FB945C-8D36-4817-B98D-A3D7CB39625E}"/>
                  </a:ext>
                </a:extLst>
              </p:cNvPr>
              <p:cNvSpPr txBox="1"/>
              <p:nvPr/>
            </p:nvSpPr>
            <p:spPr>
              <a:xfrm>
                <a:off x="1286462" y="4733464"/>
                <a:ext cx="1917504" cy="101752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FB945C-8D36-4817-B98D-A3D7CB396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462" y="4733464"/>
                <a:ext cx="1917504" cy="101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5657564-59D9-4536-9E74-226441CD940D}"/>
              </a:ext>
            </a:extLst>
          </p:cNvPr>
          <p:cNvSpPr/>
          <p:nvPr/>
        </p:nvSpPr>
        <p:spPr>
          <a:xfrm>
            <a:off x="8722386" y="3623497"/>
            <a:ext cx="3017895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باختصار العوامل المشتركة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5EE849-97D8-429C-97B5-6DC837E4D956}"/>
              </a:ext>
            </a:extLst>
          </p:cNvPr>
          <p:cNvCxnSpPr>
            <a:cxnSpLocks/>
          </p:cNvCxnSpPr>
          <p:nvPr/>
        </p:nvCxnSpPr>
        <p:spPr>
          <a:xfrm flipH="1">
            <a:off x="1783677" y="4090392"/>
            <a:ext cx="1191437" cy="2728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C2A7CEB-296D-47EA-907F-347ECE6C9060}"/>
              </a:ext>
            </a:extLst>
          </p:cNvPr>
          <p:cNvCxnSpPr>
            <a:cxnSpLocks/>
          </p:cNvCxnSpPr>
          <p:nvPr/>
        </p:nvCxnSpPr>
        <p:spPr>
          <a:xfrm flipH="1">
            <a:off x="3107521" y="3525016"/>
            <a:ext cx="1191437" cy="2728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90579F7-833B-417C-89CF-C8AF294ADF3B}"/>
              </a:ext>
            </a:extLst>
          </p:cNvPr>
          <p:cNvCxnSpPr>
            <a:cxnSpLocks/>
          </p:cNvCxnSpPr>
          <p:nvPr/>
        </p:nvCxnSpPr>
        <p:spPr>
          <a:xfrm flipH="1">
            <a:off x="5936976" y="4093683"/>
            <a:ext cx="1191437" cy="2728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A3D2A47-3E59-4AEE-9A43-183C4D53DA3D}"/>
              </a:ext>
            </a:extLst>
          </p:cNvPr>
          <p:cNvCxnSpPr>
            <a:cxnSpLocks/>
          </p:cNvCxnSpPr>
          <p:nvPr/>
        </p:nvCxnSpPr>
        <p:spPr>
          <a:xfrm flipH="1">
            <a:off x="5340981" y="3496824"/>
            <a:ext cx="1191437" cy="2728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D3EB38-2B84-4231-9F16-35FC72E35944}"/>
              </a:ext>
            </a:extLst>
          </p:cNvPr>
          <p:cNvCxnSpPr>
            <a:cxnSpLocks/>
          </p:cNvCxnSpPr>
          <p:nvPr/>
        </p:nvCxnSpPr>
        <p:spPr>
          <a:xfrm flipH="1">
            <a:off x="3191340" y="4137351"/>
            <a:ext cx="1191437" cy="2728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884820D-E212-4D6F-A639-287A054A67AF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40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  <p:bldP spid="25" grpId="0" animBg="1"/>
      <p:bldP spid="26" grpId="0"/>
      <p:bldP spid="54" grpId="0" animBg="1"/>
      <p:bldP spid="55" grpId="0" animBg="1"/>
      <p:bldP spid="18" grpId="0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E43064E-D354-4B2A-943F-37D65C0A7925}"/>
              </a:ext>
            </a:extLst>
          </p:cNvPr>
          <p:cNvSpPr txBox="1"/>
          <p:nvPr/>
        </p:nvSpPr>
        <p:spPr>
          <a:xfrm>
            <a:off x="744512" y="223383"/>
            <a:ext cx="10702977" cy="6469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 الثاني: ضرب وقسمة التعابير النسبية.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206CDE-A7E8-4CFA-A3AD-1583E9057188}"/>
              </a:ext>
            </a:extLst>
          </p:cNvPr>
          <p:cNvSpPr txBox="1"/>
          <p:nvPr/>
        </p:nvSpPr>
        <p:spPr>
          <a:xfrm flipH="1">
            <a:off x="1764625" y="2517038"/>
            <a:ext cx="8161253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3200" dirty="0"/>
              <a:t>في الفيديو التالي سوف نستعرض مثال على قسمة تعابير النسبية بكثيرات الحدود في البسط والمقام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305DF1-C51C-4A94-A35E-6F45B79F05A6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876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624159-DEB8-4796-AE7D-3555CD43212E}"/>
              </a:ext>
            </a:extLst>
          </p:cNvPr>
          <p:cNvSpPr/>
          <p:nvPr/>
        </p:nvSpPr>
        <p:spPr>
          <a:xfrm>
            <a:off x="3405266" y="119021"/>
            <a:ext cx="5381469" cy="82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/>
              <a:t>مفردات أساسية</a:t>
            </a:r>
            <a:endParaRPr lang="en-US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D19BC1-8D95-4C88-8B5B-45BBCA41A49D}"/>
              </a:ext>
            </a:extLst>
          </p:cNvPr>
          <p:cNvSpPr txBox="1"/>
          <p:nvPr/>
        </p:nvSpPr>
        <p:spPr>
          <a:xfrm flipH="1">
            <a:off x="4227442" y="1151050"/>
            <a:ext cx="7690601" cy="6469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solidFill>
                  <a:srgbClr val="FF0000"/>
                </a:solidFill>
              </a:rPr>
              <a:t>التعابير النسبية: </a:t>
            </a:r>
            <a:r>
              <a:rPr lang="ar-BH" sz="3200" dirty="0"/>
              <a:t>هي النسبة بين كثيرتي حدود</a:t>
            </a:r>
            <a:endParaRPr lang="en-US" sz="3200" dirty="0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10ED98D4-43B2-4811-A72E-029E8298F6C7}"/>
              </a:ext>
            </a:extLst>
          </p:cNvPr>
          <p:cNvSpPr/>
          <p:nvPr/>
        </p:nvSpPr>
        <p:spPr>
          <a:xfrm flipH="1">
            <a:off x="10358198" y="2032907"/>
            <a:ext cx="1833802" cy="6480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/>
              <a:t>مثال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345145-133F-42AF-AB26-58276DA2D8B9}"/>
                  </a:ext>
                </a:extLst>
              </p:cNvPr>
              <p:cNvSpPr txBox="1"/>
              <p:nvPr/>
            </p:nvSpPr>
            <p:spPr>
              <a:xfrm flipH="1">
                <a:off x="6281529" y="2032907"/>
                <a:ext cx="3918738" cy="648000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ar-BH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345145-133F-42AF-AB26-58276DA2D8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281529" y="2032907"/>
                <a:ext cx="3918738" cy="648000"/>
              </a:xfrm>
              <a:prstGeom prst="chevron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8D9C4ED-8AD5-45FE-8179-99E285CBB237}"/>
              </a:ext>
            </a:extLst>
          </p:cNvPr>
          <p:cNvSpPr txBox="1"/>
          <p:nvPr/>
        </p:nvSpPr>
        <p:spPr>
          <a:xfrm flipH="1">
            <a:off x="3551583" y="2032907"/>
            <a:ext cx="2728800" cy="64800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BH" sz="3200" dirty="0"/>
              <a:t>كثيرة حدود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709738-00DB-4BAB-AA00-2D582966EBB5}"/>
                  </a:ext>
                </a:extLst>
              </p:cNvPr>
              <p:cNvSpPr txBox="1"/>
              <p:nvPr/>
            </p:nvSpPr>
            <p:spPr>
              <a:xfrm flipH="1">
                <a:off x="6281529" y="3404125"/>
                <a:ext cx="3918738" cy="648000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ar-BH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709738-00DB-4BAB-AA00-2D582966E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281529" y="3404125"/>
                <a:ext cx="3918738" cy="648000"/>
              </a:xfrm>
              <a:prstGeom prst="chevron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06F3023-F2E8-4035-99DB-6C0D5C7AC327}"/>
              </a:ext>
            </a:extLst>
          </p:cNvPr>
          <p:cNvSpPr txBox="1"/>
          <p:nvPr/>
        </p:nvSpPr>
        <p:spPr>
          <a:xfrm flipH="1">
            <a:off x="3551583" y="3432886"/>
            <a:ext cx="2728800" cy="64800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BH" sz="3200" dirty="0"/>
              <a:t>كثيرة حدود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E1EDBF-5E21-43BE-962C-231EE53C1BD3}"/>
                  </a:ext>
                </a:extLst>
              </p:cNvPr>
              <p:cNvSpPr txBox="1"/>
              <p:nvPr/>
            </p:nvSpPr>
            <p:spPr>
              <a:xfrm flipH="1">
                <a:off x="6281529" y="4684996"/>
                <a:ext cx="3918738" cy="1056764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ar-BH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E1EDBF-5E21-43BE-962C-231EE53C1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281529" y="4684996"/>
                <a:ext cx="3918738" cy="1056764"/>
              </a:xfrm>
              <a:prstGeom prst="chevron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CC68C6A1-2DE0-4DA0-BF40-85F312949B87}"/>
              </a:ext>
            </a:extLst>
          </p:cNvPr>
          <p:cNvSpPr txBox="1"/>
          <p:nvPr/>
        </p:nvSpPr>
        <p:spPr>
          <a:xfrm flipH="1">
            <a:off x="3551583" y="4684996"/>
            <a:ext cx="2729946" cy="105840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r" rtl="1"/>
            <a:r>
              <a:rPr lang="ar-BH" sz="3200" dirty="0"/>
              <a:t>تعبير نسبي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CDF5B8-8B05-4BD3-BB5B-6AF336CA2A62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961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قسمة التعابير النسبية">
            <a:hlinkClick r:id="" action="ppaction://media"/>
            <a:extLst>
              <a:ext uri="{FF2B5EF4-FFF2-40B4-BE49-F238E27FC236}">
                <a16:creationId xmlns:a16="http://schemas.microsoft.com/office/drawing/2014/main" id="{16EBCB7D-32F7-4FA0-8FE1-48B2827E06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10" end="4000.67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843" y="3216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9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0F5011-21D1-4028-8158-0A6BB41E48B2}"/>
                  </a:ext>
                </a:extLst>
              </p:cNvPr>
              <p:cNvSpPr txBox="1"/>
              <p:nvPr/>
            </p:nvSpPr>
            <p:spPr>
              <a:xfrm>
                <a:off x="1234345" y="3880476"/>
                <a:ext cx="6446018" cy="98943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0F5011-21D1-4028-8158-0A6BB41E4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345" y="3880476"/>
                <a:ext cx="6446018" cy="98943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A617346C-353C-480E-9220-B8BAA9752B83}"/>
              </a:ext>
            </a:extLst>
          </p:cNvPr>
          <p:cNvSpPr/>
          <p:nvPr/>
        </p:nvSpPr>
        <p:spPr>
          <a:xfrm flipH="1">
            <a:off x="10433154" y="133087"/>
            <a:ext cx="1743856" cy="10800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/>
              <a:t>مثال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/>
              <p:nvPr/>
            </p:nvSpPr>
            <p:spPr>
              <a:xfrm flipH="1">
                <a:off x="3983958" y="159588"/>
                <a:ext cx="6779172" cy="1080000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200" dirty="0"/>
                  <a:t>بسط التعبير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BH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ar-BH" sz="3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num>
                      <m:den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983958" y="159588"/>
                <a:ext cx="6779172" cy="1080000"/>
              </a:xfrm>
              <a:prstGeom prst="chevron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1CB110-BA5E-411F-B49B-D799187E04D5}"/>
                  </a:ext>
                </a:extLst>
              </p:cNvPr>
              <p:cNvSpPr txBox="1"/>
              <p:nvPr/>
            </p:nvSpPr>
            <p:spPr>
              <a:xfrm>
                <a:off x="188364" y="1261320"/>
                <a:ext cx="4915897" cy="10305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BH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BH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36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32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1CB110-BA5E-411F-B49B-D799187E0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64" y="1261320"/>
                <a:ext cx="4915897" cy="10305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69C324A-6612-4CE6-A58B-CCA1DEB5D56A}"/>
              </a:ext>
            </a:extLst>
          </p:cNvPr>
          <p:cNvCxnSpPr>
            <a:cxnSpLocks/>
          </p:cNvCxnSpPr>
          <p:nvPr/>
        </p:nvCxnSpPr>
        <p:spPr>
          <a:xfrm flipH="1">
            <a:off x="1724145" y="4031589"/>
            <a:ext cx="1044000" cy="2728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21678D6-F945-46D5-B9C6-9E46DA60DC6E}"/>
              </a:ext>
            </a:extLst>
          </p:cNvPr>
          <p:cNvSpPr/>
          <p:nvPr/>
        </p:nvSpPr>
        <p:spPr>
          <a:xfrm>
            <a:off x="8775726" y="2951225"/>
            <a:ext cx="3017895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بالتحليل إلى العوامل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0118448-D739-4575-BCCE-6BD07074FFF6}"/>
              </a:ext>
            </a:extLst>
          </p:cNvPr>
          <p:cNvSpPr/>
          <p:nvPr/>
        </p:nvSpPr>
        <p:spPr>
          <a:xfrm>
            <a:off x="9623014" y="5382092"/>
            <a:ext cx="1620279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بالتبسيط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FB945C-8D36-4817-B98D-A3D7CB39625E}"/>
                  </a:ext>
                </a:extLst>
              </p:cNvPr>
              <p:cNvSpPr txBox="1"/>
              <p:nvPr/>
            </p:nvSpPr>
            <p:spPr>
              <a:xfrm>
                <a:off x="1286461" y="5129253"/>
                <a:ext cx="3230947" cy="98943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FB945C-8D36-4817-B98D-A3D7CB396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461" y="5129253"/>
                <a:ext cx="3230947" cy="9894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5657564-59D9-4536-9E74-226441CD940D}"/>
              </a:ext>
            </a:extLst>
          </p:cNvPr>
          <p:cNvSpPr/>
          <p:nvPr/>
        </p:nvSpPr>
        <p:spPr>
          <a:xfrm>
            <a:off x="8764203" y="4133315"/>
            <a:ext cx="3017895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باختصار العوامل المشتركة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5EE849-97D8-429C-97B5-6DC837E4D956}"/>
              </a:ext>
            </a:extLst>
          </p:cNvPr>
          <p:cNvCxnSpPr>
            <a:cxnSpLocks/>
          </p:cNvCxnSpPr>
          <p:nvPr/>
        </p:nvCxnSpPr>
        <p:spPr>
          <a:xfrm flipH="1">
            <a:off x="4290752" y="4525865"/>
            <a:ext cx="1044000" cy="2728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C2A7CEB-296D-47EA-907F-347ECE6C9060}"/>
              </a:ext>
            </a:extLst>
          </p:cNvPr>
          <p:cNvCxnSpPr>
            <a:cxnSpLocks/>
          </p:cNvCxnSpPr>
          <p:nvPr/>
        </p:nvCxnSpPr>
        <p:spPr>
          <a:xfrm flipH="1">
            <a:off x="5441243" y="3979369"/>
            <a:ext cx="1044000" cy="2728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D3EB38-2B84-4231-9F16-35FC72E35944}"/>
              </a:ext>
            </a:extLst>
          </p:cNvPr>
          <p:cNvCxnSpPr>
            <a:cxnSpLocks/>
          </p:cNvCxnSpPr>
          <p:nvPr/>
        </p:nvCxnSpPr>
        <p:spPr>
          <a:xfrm flipH="1">
            <a:off x="2564424" y="4536753"/>
            <a:ext cx="1044000" cy="2728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5B28CDD-8538-460C-9F51-0F8E6DC2E48C}"/>
                  </a:ext>
                </a:extLst>
              </p:cNvPr>
              <p:cNvSpPr txBox="1"/>
              <p:nvPr/>
            </p:nvSpPr>
            <p:spPr>
              <a:xfrm>
                <a:off x="1286461" y="2674918"/>
                <a:ext cx="5375939" cy="10305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BH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36</m:t>
                          </m:r>
                        </m:den>
                      </m:f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5B28CDD-8538-460C-9F51-0F8E6DC2E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461" y="2674918"/>
                <a:ext cx="5375939" cy="10305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A064101-A7AE-465B-B9E4-292ABE715379}"/>
              </a:ext>
            </a:extLst>
          </p:cNvPr>
          <p:cNvSpPr/>
          <p:nvPr/>
        </p:nvSpPr>
        <p:spPr>
          <a:xfrm>
            <a:off x="7373544" y="1537627"/>
            <a:ext cx="4491930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بضرب المقسوم في مقلوب المقسوم عليه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9BF990-9638-4A11-AC0D-FA5AD2B22851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010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  <p:bldP spid="25" grpId="0" animBg="1"/>
      <p:bldP spid="26" grpId="0"/>
      <p:bldP spid="54" grpId="0" animBg="1"/>
      <p:bldP spid="55" grpId="0" animBg="1"/>
      <p:bldP spid="18" grpId="0"/>
      <p:bldP spid="19" grpId="0" animBg="1"/>
      <p:bldP spid="17" grpId="0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832B3C7-376B-4FC3-B3B2-9B7D9C60A898}"/>
              </a:ext>
            </a:extLst>
          </p:cNvPr>
          <p:cNvSpPr txBox="1"/>
          <p:nvPr/>
        </p:nvSpPr>
        <p:spPr>
          <a:xfrm flipH="1">
            <a:off x="6193248" y="888304"/>
            <a:ext cx="4028019" cy="584775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BH" sz="3200" dirty="0"/>
              <a:t>بسط كل تعبير مما يأتي:</a:t>
            </a:r>
            <a:endParaRPr lang="en-US" sz="3200" dirty="0"/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AA13849E-02BE-4410-95DE-09770E59CB00}"/>
              </a:ext>
            </a:extLst>
          </p:cNvPr>
          <p:cNvSpPr/>
          <p:nvPr/>
        </p:nvSpPr>
        <p:spPr>
          <a:xfrm flipH="1">
            <a:off x="10064627" y="891369"/>
            <a:ext cx="1743856" cy="6120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/>
              <a:t>تدريب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9680A1-B262-47E8-862A-25E2F781E6AE}"/>
                  </a:ext>
                </a:extLst>
              </p:cNvPr>
              <p:cNvSpPr txBox="1"/>
              <p:nvPr/>
            </p:nvSpPr>
            <p:spPr>
              <a:xfrm>
                <a:off x="485378" y="4927296"/>
                <a:ext cx="5436000" cy="1204515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BH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BH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9680A1-B262-47E8-862A-25E2F781E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78" y="4927296"/>
                <a:ext cx="5436000" cy="120451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4C31B8-20AD-4E75-85A3-765BFB6401C9}"/>
                  </a:ext>
                </a:extLst>
              </p:cNvPr>
              <p:cNvSpPr txBox="1"/>
              <p:nvPr/>
            </p:nvSpPr>
            <p:spPr>
              <a:xfrm>
                <a:off x="6270624" y="4927296"/>
                <a:ext cx="2979761" cy="122551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4C31B8-20AD-4E75-85A3-765BFB640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0624" y="4927296"/>
                <a:ext cx="2979761" cy="122551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5D1873-C355-4F4F-8268-EC3F6760FB76}"/>
                  </a:ext>
                </a:extLst>
              </p:cNvPr>
              <p:cNvSpPr txBox="1"/>
              <p:nvPr/>
            </p:nvSpPr>
            <p:spPr>
              <a:xfrm>
                <a:off x="485378" y="2457337"/>
                <a:ext cx="5436000" cy="1228635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BH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5D1873-C355-4F4F-8268-EC3F6760F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78" y="2457337"/>
                <a:ext cx="5436000" cy="1228635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B8A30C-7623-497E-85AA-978C30DB220A}"/>
                  </a:ext>
                </a:extLst>
              </p:cNvPr>
              <p:cNvSpPr txBox="1"/>
              <p:nvPr/>
            </p:nvSpPr>
            <p:spPr>
              <a:xfrm>
                <a:off x="6253129" y="2452513"/>
                <a:ext cx="2997256" cy="123345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B8A30C-7623-497E-85AA-978C30DB2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129" y="2452513"/>
                <a:ext cx="2997256" cy="123345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83A6A2E-CEF2-4D9C-A49F-0E29A63E4E71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D2A186-72B0-409B-9484-50BEBB3EE3C1}"/>
              </a:ext>
            </a:extLst>
          </p:cNvPr>
          <p:cNvGrpSpPr/>
          <p:nvPr/>
        </p:nvGrpSpPr>
        <p:grpSpPr>
          <a:xfrm>
            <a:off x="391551" y="50736"/>
            <a:ext cx="11408899" cy="1561518"/>
            <a:chOff x="391551" y="50736"/>
            <a:chExt cx="11408899" cy="1561518"/>
          </a:xfrm>
        </p:grpSpPr>
        <p:sp>
          <p:nvSpPr>
            <p:cNvPr id="12" name="Rounded Rectangle 2">
              <a:extLst>
                <a:ext uri="{FF2B5EF4-FFF2-40B4-BE49-F238E27FC236}">
                  <a16:creationId xmlns:a16="http://schemas.microsoft.com/office/drawing/2014/main" id="{CB24BDC8-83BB-4B86-BC14-E49316F6B3AE}"/>
                </a:ext>
              </a:extLst>
            </p:cNvPr>
            <p:cNvSpPr/>
            <p:nvPr/>
          </p:nvSpPr>
          <p:spPr>
            <a:xfrm>
              <a:off x="391551" y="50736"/>
              <a:ext cx="11408899" cy="68035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BH" sz="3600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ملاحظة: أوقف العرض، وحل التدريب على ورقة خارجية ثم تابع العرض لتتأكد من حلك.</a:t>
              </a:r>
              <a:endParaRPr lang="en-US" sz="36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3" name="Rounded Rectangle 2">
              <a:extLst>
                <a:ext uri="{FF2B5EF4-FFF2-40B4-BE49-F238E27FC236}">
                  <a16:creationId xmlns:a16="http://schemas.microsoft.com/office/drawing/2014/main" id="{2E0A6E91-10F8-41CC-BEAE-FED9D8A43DA3}"/>
                </a:ext>
              </a:extLst>
            </p:cNvPr>
            <p:cNvSpPr/>
            <p:nvPr/>
          </p:nvSpPr>
          <p:spPr>
            <a:xfrm>
              <a:off x="391551" y="795321"/>
              <a:ext cx="3526302" cy="680354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BH" sz="3600" dirty="0">
                  <a:solidFill>
                    <a:sysClr val="windowText" lastClr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معك من الزمن </a:t>
              </a:r>
              <a:r>
                <a:rPr lang="en-US" sz="3600" dirty="0">
                  <a:solidFill>
                    <a:sysClr val="windowText" lastClr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5</a:t>
              </a:r>
              <a:r>
                <a:rPr lang="ar-BH" sz="3600" dirty="0">
                  <a:solidFill>
                    <a:sysClr val="windowText" lastClr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دقائق</a:t>
              </a:r>
              <a:endParaRPr lang="en-US" sz="3600" dirty="0">
                <a:solidFill>
                  <a:sysClr val="windowText" lastClr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pic>
          <p:nvPicPr>
            <p:cNvPr id="15" name="Graphic 14" descr="Stopwatch">
              <a:extLst>
                <a:ext uri="{FF2B5EF4-FFF2-40B4-BE49-F238E27FC236}">
                  <a16:creationId xmlns:a16="http://schemas.microsoft.com/office/drawing/2014/main" id="{97CD92F4-EC85-49A2-A252-FBDF719F8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917853" y="697854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166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7" grpId="0" animBg="1"/>
      <p:bldP spid="18" grpId="0" animBg="1"/>
      <p:bldP spid="23" grpId="0" animBg="1"/>
      <p:bldP spid="11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E43064E-D354-4B2A-943F-37D65C0A7925}"/>
              </a:ext>
            </a:extLst>
          </p:cNvPr>
          <p:cNvSpPr txBox="1"/>
          <p:nvPr/>
        </p:nvSpPr>
        <p:spPr>
          <a:xfrm>
            <a:off x="744512" y="167111"/>
            <a:ext cx="10702977" cy="6469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 الثالث: تبسيط الكسور المركبة.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6F71A2-A0EC-49D7-9D52-7F9FF51344B4}"/>
              </a:ext>
            </a:extLst>
          </p:cNvPr>
          <p:cNvSpPr txBox="1"/>
          <p:nvPr/>
        </p:nvSpPr>
        <p:spPr>
          <a:xfrm flipH="1">
            <a:off x="478301" y="979586"/>
            <a:ext cx="11254153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solidFill>
                  <a:srgbClr val="FF0000"/>
                </a:solidFill>
              </a:rPr>
              <a:t>تبسيط الكسور المركبة:</a:t>
            </a:r>
            <a:r>
              <a:rPr lang="ar-BH" sz="3200" dirty="0"/>
              <a:t> </a:t>
            </a:r>
            <a:r>
              <a:rPr lang="ar-BH" sz="3200" dirty="0">
                <a:highlight>
                  <a:srgbClr val="FFFF00"/>
                </a:highlight>
              </a:rPr>
              <a:t>الكسر المركب</a:t>
            </a:r>
            <a:r>
              <a:rPr lang="ar-BH" sz="3200" dirty="0"/>
              <a:t> هو تعبير نسبي بسطه و مقامه أو أحدهما تعبير نسبي أيضًا، ولتبسيط كسر مركب، اكتبه أولًا على صورة قسمة تعبيرين.</a:t>
            </a:r>
            <a:endParaRPr lang="en-US" sz="3200" dirty="0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57B7C34D-965F-4E37-A5F5-EAF3332828AB}"/>
              </a:ext>
            </a:extLst>
          </p:cNvPr>
          <p:cNvSpPr/>
          <p:nvPr/>
        </p:nvSpPr>
        <p:spPr>
          <a:xfrm flipH="1">
            <a:off x="10405018" y="2269360"/>
            <a:ext cx="1743856" cy="5832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/>
              <a:t>مثال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016D8-44FC-4053-9664-4A77ED71BA2A}"/>
              </a:ext>
            </a:extLst>
          </p:cNvPr>
          <p:cNvSpPr txBox="1"/>
          <p:nvPr/>
        </p:nvSpPr>
        <p:spPr>
          <a:xfrm flipH="1">
            <a:off x="8327621" y="2268573"/>
            <a:ext cx="2238562" cy="584775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BH" sz="3200" dirty="0"/>
              <a:t>بسط التعبير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12A3AB-6B66-43EA-ADEE-DDFF6CE4CD65}"/>
                  </a:ext>
                </a:extLst>
              </p:cNvPr>
              <p:cNvSpPr txBox="1"/>
              <p:nvPr/>
            </p:nvSpPr>
            <p:spPr>
              <a:xfrm>
                <a:off x="510159" y="2518756"/>
                <a:ext cx="1743856" cy="135524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BH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ar-BH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12A3AB-6B66-43EA-ADEE-DDFF6CE4C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59" y="2518756"/>
                <a:ext cx="1743856" cy="13552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DB04F0-D9D6-45CE-AF4E-A9D4C2BB7211}"/>
                  </a:ext>
                </a:extLst>
              </p:cNvPr>
              <p:cNvSpPr txBox="1"/>
              <p:nvPr/>
            </p:nvSpPr>
            <p:spPr>
              <a:xfrm>
                <a:off x="1738359" y="2724574"/>
                <a:ext cx="3475354" cy="831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DB04F0-D9D6-45CE-AF4E-A9D4C2BB7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359" y="2724574"/>
                <a:ext cx="3475354" cy="8310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E5B719-B90C-43A9-A45C-2C979B5EA387}"/>
                  </a:ext>
                </a:extLst>
              </p:cNvPr>
              <p:cNvSpPr txBox="1"/>
              <p:nvPr/>
            </p:nvSpPr>
            <p:spPr>
              <a:xfrm>
                <a:off x="1668019" y="4036763"/>
                <a:ext cx="3475354" cy="799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E5B719-B90C-43A9-A45C-2C979B5EA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019" y="4036763"/>
                <a:ext cx="3475354" cy="7997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352CFD-87E6-4036-AA22-DBCFEC26EC17}"/>
                  </a:ext>
                </a:extLst>
              </p:cNvPr>
              <p:cNvSpPr txBox="1"/>
              <p:nvPr/>
            </p:nvSpPr>
            <p:spPr>
              <a:xfrm>
                <a:off x="1880050" y="5317662"/>
                <a:ext cx="2140552" cy="799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352CFD-87E6-4036-AA22-DBCFEC26E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050" y="5317662"/>
                <a:ext cx="2140552" cy="7997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8C433A-4FAE-4534-8D9F-8C19DB6A937C}"/>
              </a:ext>
            </a:extLst>
          </p:cNvPr>
          <p:cNvSpPr/>
          <p:nvPr/>
        </p:nvSpPr>
        <p:spPr>
          <a:xfrm>
            <a:off x="7373544" y="2916262"/>
            <a:ext cx="4491930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بكتابة التعبير في صورة قسمة تعبيرين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36A7B93-8A45-47A9-B437-98C979B5B3AF}"/>
              </a:ext>
            </a:extLst>
          </p:cNvPr>
          <p:cNvSpPr/>
          <p:nvPr/>
        </p:nvSpPr>
        <p:spPr>
          <a:xfrm>
            <a:off x="7373544" y="4118098"/>
            <a:ext cx="4491930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بضرب المقسوم في مقلوب المقسوم عليه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93B5339-42D2-460A-AD51-D98E2A49F14E}"/>
              </a:ext>
            </a:extLst>
          </p:cNvPr>
          <p:cNvSpPr/>
          <p:nvPr/>
        </p:nvSpPr>
        <p:spPr>
          <a:xfrm>
            <a:off x="7373544" y="5319933"/>
            <a:ext cx="4491930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بالتبسيط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895557-6F8F-4C6C-905A-D9629F750412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6047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4" grpId="0" animBg="1"/>
      <p:bldP spid="5" grpId="0" animBg="1"/>
      <p:bldP spid="3" grpId="0" animBg="1"/>
      <p:bldP spid="9" grpId="0"/>
      <p:bldP spid="10" grpId="0"/>
      <p:bldP spid="11" grpId="0"/>
      <p:bldP spid="14" grpId="0" animBg="1"/>
      <p:bldP spid="16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57B7C34D-965F-4E37-A5F5-EAF3332828AB}"/>
              </a:ext>
            </a:extLst>
          </p:cNvPr>
          <p:cNvSpPr/>
          <p:nvPr/>
        </p:nvSpPr>
        <p:spPr>
          <a:xfrm flipH="1">
            <a:off x="10405018" y="201409"/>
            <a:ext cx="1743856" cy="5832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/>
              <a:t>مثال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016D8-44FC-4053-9664-4A77ED71BA2A}"/>
              </a:ext>
            </a:extLst>
          </p:cNvPr>
          <p:cNvSpPr txBox="1"/>
          <p:nvPr/>
        </p:nvSpPr>
        <p:spPr>
          <a:xfrm flipH="1">
            <a:off x="8327621" y="200622"/>
            <a:ext cx="2238562" cy="584775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BH" sz="3200" dirty="0"/>
              <a:t>بسط التعبير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12A3AB-6B66-43EA-ADEE-DDFF6CE4CD65}"/>
                  </a:ext>
                </a:extLst>
              </p:cNvPr>
              <p:cNvSpPr txBox="1"/>
              <p:nvPr/>
            </p:nvSpPr>
            <p:spPr>
              <a:xfrm>
                <a:off x="510159" y="338263"/>
                <a:ext cx="1743856" cy="151971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BH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ar-BH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ar-BH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ar-BH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12A3AB-6B66-43EA-ADEE-DDFF6CE4C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59" y="338263"/>
                <a:ext cx="1743856" cy="15197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DB04F0-D9D6-45CE-AF4E-A9D4C2BB7211}"/>
                  </a:ext>
                </a:extLst>
              </p:cNvPr>
              <p:cNvSpPr txBox="1"/>
              <p:nvPr/>
            </p:nvSpPr>
            <p:spPr>
              <a:xfrm>
                <a:off x="1864971" y="586285"/>
                <a:ext cx="3475354" cy="896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BH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ar-BH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DB04F0-D9D6-45CE-AF4E-A9D4C2BB7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971" y="586285"/>
                <a:ext cx="3475354" cy="896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E5B719-B90C-43A9-A45C-2C979B5EA387}"/>
                  </a:ext>
                </a:extLst>
              </p:cNvPr>
              <p:cNvSpPr txBox="1"/>
              <p:nvPr/>
            </p:nvSpPr>
            <p:spPr>
              <a:xfrm>
                <a:off x="1808698" y="2147030"/>
                <a:ext cx="3475354" cy="896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BH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ar-BH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E5B719-B90C-43A9-A45C-2C979B5EA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698" y="2147030"/>
                <a:ext cx="3475354" cy="8965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352CFD-87E6-4036-AA22-DBCFEC26EC17}"/>
                  </a:ext>
                </a:extLst>
              </p:cNvPr>
              <p:cNvSpPr txBox="1"/>
              <p:nvPr/>
            </p:nvSpPr>
            <p:spPr>
              <a:xfrm>
                <a:off x="2062931" y="5317662"/>
                <a:ext cx="2140552" cy="790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352CFD-87E6-4036-AA22-DBCFEC26E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931" y="5317662"/>
                <a:ext cx="2140552" cy="7903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8C433A-4FAE-4534-8D9F-8C19DB6A937C}"/>
              </a:ext>
            </a:extLst>
          </p:cNvPr>
          <p:cNvSpPr/>
          <p:nvPr/>
        </p:nvSpPr>
        <p:spPr>
          <a:xfrm>
            <a:off x="7472018" y="988861"/>
            <a:ext cx="4491930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بكتابة التعبير في صورة قسمة تعبيرين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36A7B93-8A45-47A9-B437-98C979B5B3AF}"/>
              </a:ext>
            </a:extLst>
          </p:cNvPr>
          <p:cNvSpPr/>
          <p:nvPr/>
        </p:nvSpPr>
        <p:spPr>
          <a:xfrm>
            <a:off x="7373544" y="2338145"/>
            <a:ext cx="4491930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بضرب المقسوم في مقلوب المقسوم عليه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93B5339-42D2-460A-AD51-D98E2A49F14E}"/>
              </a:ext>
            </a:extLst>
          </p:cNvPr>
          <p:cNvSpPr/>
          <p:nvPr/>
        </p:nvSpPr>
        <p:spPr>
          <a:xfrm>
            <a:off x="7373544" y="5319933"/>
            <a:ext cx="4491930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بالتبسيط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91818B-E156-4FA8-BB05-AD9E7F7E9B58}"/>
                  </a:ext>
                </a:extLst>
              </p:cNvPr>
              <p:cNvSpPr txBox="1"/>
              <p:nvPr/>
            </p:nvSpPr>
            <p:spPr>
              <a:xfrm>
                <a:off x="2177681" y="3749979"/>
                <a:ext cx="4310016" cy="861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91818B-E156-4FA8-BB05-AD9E7F7E9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681" y="3749979"/>
                <a:ext cx="4310016" cy="8613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DC1CB2C-AE65-4600-9771-AA730D17EE7E}"/>
              </a:ext>
            </a:extLst>
          </p:cNvPr>
          <p:cNvSpPr/>
          <p:nvPr/>
        </p:nvSpPr>
        <p:spPr>
          <a:xfrm>
            <a:off x="7373544" y="3874642"/>
            <a:ext cx="4491930" cy="61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بالتحليل إلى العوامل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70FAEC-0128-44F5-B476-3FF72A3B5192}"/>
              </a:ext>
            </a:extLst>
          </p:cNvPr>
          <p:cNvCxnSpPr>
            <a:cxnSpLocks/>
          </p:cNvCxnSpPr>
          <p:nvPr/>
        </p:nvCxnSpPr>
        <p:spPr>
          <a:xfrm flipH="1">
            <a:off x="5272427" y="3824621"/>
            <a:ext cx="1044000" cy="2728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4BAC7C9-E867-4476-9C67-7BE00B9A0FFB}"/>
              </a:ext>
            </a:extLst>
          </p:cNvPr>
          <p:cNvCxnSpPr>
            <a:cxnSpLocks/>
          </p:cNvCxnSpPr>
          <p:nvPr/>
        </p:nvCxnSpPr>
        <p:spPr>
          <a:xfrm flipH="1">
            <a:off x="2709762" y="4258373"/>
            <a:ext cx="1044000" cy="2728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A1527AD-67AB-40F9-BAB3-08405C7C655F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3351818" y="3950192"/>
            <a:ext cx="271438" cy="709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DF1A6C-81D0-4E73-926F-930CE33F8638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5522989" y="4379734"/>
            <a:ext cx="271438" cy="709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48B9CB6-6781-42DE-91DD-672BA20BC38F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855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  <p:bldP spid="9" grpId="0"/>
      <p:bldP spid="10" grpId="0"/>
      <p:bldP spid="11" grpId="0"/>
      <p:bldP spid="14" grpId="0" animBg="1"/>
      <p:bldP spid="16" grpId="0" animBg="1"/>
      <p:bldP spid="19" grpId="0" animBg="1"/>
      <p:bldP spid="15" grpId="0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832B3C7-376B-4FC3-B3B2-9B7D9C60A898}"/>
              </a:ext>
            </a:extLst>
          </p:cNvPr>
          <p:cNvSpPr txBox="1"/>
          <p:nvPr/>
        </p:nvSpPr>
        <p:spPr>
          <a:xfrm flipH="1">
            <a:off x="6136978" y="832038"/>
            <a:ext cx="4028019" cy="584775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BH" sz="3200" dirty="0"/>
              <a:t>بسط كل تعبير مما يأتي:</a:t>
            </a:r>
            <a:endParaRPr lang="en-US" sz="3200" dirty="0"/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AA13849E-02BE-4410-95DE-09770E59CB00}"/>
              </a:ext>
            </a:extLst>
          </p:cNvPr>
          <p:cNvSpPr/>
          <p:nvPr/>
        </p:nvSpPr>
        <p:spPr>
          <a:xfrm flipH="1">
            <a:off x="10008357" y="835103"/>
            <a:ext cx="1743856" cy="6120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/>
              <a:t>تدريب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9680A1-B262-47E8-862A-25E2F781E6AE}"/>
                  </a:ext>
                </a:extLst>
              </p:cNvPr>
              <p:cNvSpPr txBox="1"/>
              <p:nvPr/>
            </p:nvSpPr>
            <p:spPr>
              <a:xfrm>
                <a:off x="8496128" y="2357962"/>
                <a:ext cx="2651717" cy="2009842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BH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ar-BH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18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9680A1-B262-47E8-862A-25E2F781E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6128" y="2357962"/>
                <a:ext cx="2651717" cy="200984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4C31B8-20AD-4E75-85A3-765BFB6401C9}"/>
                  </a:ext>
                </a:extLst>
              </p:cNvPr>
              <p:cNvSpPr txBox="1"/>
              <p:nvPr/>
            </p:nvSpPr>
            <p:spPr>
              <a:xfrm>
                <a:off x="8496128" y="5189417"/>
                <a:ext cx="2651717" cy="64698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4C31B8-20AD-4E75-85A3-765BFB640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6128" y="5189417"/>
                <a:ext cx="2651717" cy="64698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5D1873-C355-4F4F-8268-EC3F6760FB76}"/>
                  </a:ext>
                </a:extLst>
              </p:cNvPr>
              <p:cNvSpPr txBox="1"/>
              <p:nvPr/>
            </p:nvSpPr>
            <p:spPr>
              <a:xfrm>
                <a:off x="927004" y="1974908"/>
                <a:ext cx="2449247" cy="2327588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BH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ar-BH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ar-BH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ar-BH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5D1873-C355-4F4F-8268-EC3F6760F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04" y="1974908"/>
                <a:ext cx="2449247" cy="232758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B8A30C-7623-497E-85AA-978C30DB220A}"/>
                  </a:ext>
                </a:extLst>
              </p:cNvPr>
              <p:cNvSpPr txBox="1"/>
              <p:nvPr/>
            </p:nvSpPr>
            <p:spPr>
              <a:xfrm>
                <a:off x="927004" y="4727734"/>
                <a:ext cx="2449247" cy="133987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B8A30C-7623-497E-85AA-978C30DB2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04" y="4727734"/>
                <a:ext cx="2449247" cy="13398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97DECC5-17E3-4C34-A865-0CE2324373D4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217BE8-F19D-4ECB-8B0F-7D8EC5A34526}"/>
              </a:ext>
            </a:extLst>
          </p:cNvPr>
          <p:cNvGrpSpPr/>
          <p:nvPr/>
        </p:nvGrpSpPr>
        <p:grpSpPr>
          <a:xfrm>
            <a:off x="391551" y="50736"/>
            <a:ext cx="11408899" cy="1561518"/>
            <a:chOff x="391551" y="50736"/>
            <a:chExt cx="11408899" cy="1561518"/>
          </a:xfrm>
        </p:grpSpPr>
        <p:sp>
          <p:nvSpPr>
            <p:cNvPr id="10" name="Rounded Rectangle 2">
              <a:extLst>
                <a:ext uri="{FF2B5EF4-FFF2-40B4-BE49-F238E27FC236}">
                  <a16:creationId xmlns:a16="http://schemas.microsoft.com/office/drawing/2014/main" id="{EC3D5099-8E0C-46A4-B684-984BBC472A73}"/>
                </a:ext>
              </a:extLst>
            </p:cNvPr>
            <p:cNvSpPr/>
            <p:nvPr/>
          </p:nvSpPr>
          <p:spPr>
            <a:xfrm>
              <a:off x="391551" y="50736"/>
              <a:ext cx="11408899" cy="68035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BH" sz="3600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ملاحظة: أوقف العرض، وحل التدريب على ورقة خارجية ثم تابع العرض لتتأكد من حلك.</a:t>
              </a:r>
              <a:endParaRPr lang="en-US" sz="36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3" name="Rounded Rectangle 2">
              <a:extLst>
                <a:ext uri="{FF2B5EF4-FFF2-40B4-BE49-F238E27FC236}">
                  <a16:creationId xmlns:a16="http://schemas.microsoft.com/office/drawing/2014/main" id="{2E288BAF-810D-40A6-9486-534DC37CED07}"/>
                </a:ext>
              </a:extLst>
            </p:cNvPr>
            <p:cNvSpPr/>
            <p:nvPr/>
          </p:nvSpPr>
          <p:spPr>
            <a:xfrm>
              <a:off x="391551" y="795321"/>
              <a:ext cx="3526302" cy="680354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BH" sz="3600" dirty="0">
                  <a:solidFill>
                    <a:sysClr val="windowText" lastClr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معك من الزمن </a:t>
              </a:r>
              <a:r>
                <a:rPr lang="en-US" sz="3600" dirty="0">
                  <a:solidFill>
                    <a:sysClr val="windowText" lastClr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5</a:t>
              </a:r>
              <a:r>
                <a:rPr lang="ar-BH" sz="3600" dirty="0">
                  <a:solidFill>
                    <a:sysClr val="windowText" lastClr="0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دقائق</a:t>
              </a:r>
              <a:endParaRPr lang="en-US" sz="3600" dirty="0">
                <a:solidFill>
                  <a:sysClr val="windowText" lastClr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pic>
          <p:nvPicPr>
            <p:cNvPr id="15" name="Graphic 14" descr="Stopwatch">
              <a:extLst>
                <a:ext uri="{FF2B5EF4-FFF2-40B4-BE49-F238E27FC236}">
                  <a16:creationId xmlns:a16="http://schemas.microsoft.com/office/drawing/2014/main" id="{7BC6338C-6634-4244-8F90-C1BD36A9B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917853" y="697854"/>
              <a:ext cx="914400" cy="914400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96DF9B9-CAA2-444C-98B5-9F0CB069D003}"/>
              </a:ext>
            </a:extLst>
          </p:cNvPr>
          <p:cNvCxnSpPr/>
          <p:nvPr/>
        </p:nvCxnSpPr>
        <p:spPr>
          <a:xfrm>
            <a:off x="5978769" y="1974908"/>
            <a:ext cx="0" cy="40926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37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7" grpId="0" animBg="1"/>
      <p:bldP spid="18" grpId="0" animBg="1"/>
      <p:bldP spid="23" grpId="0" animBg="1"/>
      <p:bldP spid="11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07E54D-AF8A-4FEA-8171-55F7C731486B}"/>
              </a:ext>
            </a:extLst>
          </p:cNvPr>
          <p:cNvSpPr/>
          <p:nvPr/>
        </p:nvSpPr>
        <p:spPr>
          <a:xfrm>
            <a:off x="1540042" y="1411706"/>
            <a:ext cx="9111916" cy="3208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/>
              <a:t>وفي الختام</a:t>
            </a:r>
          </a:p>
          <a:p>
            <a:pPr algn="ctr"/>
            <a:r>
              <a:rPr lang="ar-BH" sz="5400" dirty="0"/>
              <a:t>نشكركم على حُسن تفاعلكم ونرجو لكم النجاح والتوفيق</a:t>
            </a:r>
            <a:endParaRPr lang="en-US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59BADD-D8C3-4F68-9CB5-161B2CE38CAC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1070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BC5ECFB-6703-4829-80E6-7504E015E37F}"/>
              </a:ext>
            </a:extLst>
          </p:cNvPr>
          <p:cNvSpPr txBox="1"/>
          <p:nvPr/>
        </p:nvSpPr>
        <p:spPr>
          <a:xfrm>
            <a:off x="744512" y="223383"/>
            <a:ext cx="10702977" cy="6469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 الأول: تبسيط التعابير النسبية. </a:t>
            </a: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A617346C-353C-480E-9220-B8BAA9752B83}"/>
              </a:ext>
            </a:extLst>
          </p:cNvPr>
          <p:cNvSpPr/>
          <p:nvPr/>
        </p:nvSpPr>
        <p:spPr>
          <a:xfrm flipH="1">
            <a:off x="10433154" y="994160"/>
            <a:ext cx="1743856" cy="8640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/>
              <a:t>مثال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/>
              <p:nvPr/>
            </p:nvSpPr>
            <p:spPr>
              <a:xfrm flipH="1">
                <a:off x="1497495" y="994160"/>
                <a:ext cx="9133946" cy="923971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200" dirty="0"/>
                  <a:t>ما قيم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ar-BH" sz="3200" dirty="0"/>
                  <a:t> التي تجعل التعبير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BH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ar-BH" sz="3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ar-BH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ar-BH" sz="3200" dirty="0"/>
                  <a:t>  غير معرّف؟</a:t>
                </a:r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497495" y="994160"/>
                <a:ext cx="9133946" cy="923971"/>
              </a:xfrm>
              <a:prstGeom prst="chevron">
                <a:avLst/>
              </a:prstGeom>
              <a:blipFill>
                <a:blip r:embed="rId2"/>
                <a:stretch>
                  <a:fillRect b="-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1CB110-BA5E-411F-B49B-D799187E04D5}"/>
                  </a:ext>
                </a:extLst>
              </p:cNvPr>
              <p:cNvSpPr txBox="1"/>
              <p:nvPr/>
            </p:nvSpPr>
            <p:spPr>
              <a:xfrm>
                <a:off x="1036059" y="2167108"/>
                <a:ext cx="6703211" cy="584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1CB110-BA5E-411F-B49B-D799187E0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059" y="2167108"/>
                <a:ext cx="6703211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EB44CDC-46DE-4770-8946-A192DB436713}"/>
              </a:ext>
            </a:extLst>
          </p:cNvPr>
          <p:cNvSpPr txBox="1"/>
          <p:nvPr/>
        </p:nvSpPr>
        <p:spPr>
          <a:xfrm>
            <a:off x="4479269" y="2171495"/>
            <a:ext cx="3096000" cy="5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51564F1D-9C1E-42E1-B7BA-708D183E4EBA}"/>
              </a:ext>
            </a:extLst>
          </p:cNvPr>
          <p:cNvSpPr/>
          <p:nvPr/>
        </p:nvSpPr>
        <p:spPr>
          <a:xfrm flipH="1">
            <a:off x="9805712" y="2171495"/>
            <a:ext cx="1856202" cy="576000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dirty="0">
                <a:solidFill>
                  <a:sysClr val="windowText" lastClr="000000"/>
                </a:solidFill>
              </a:rPr>
              <a:t>بتحليل المقام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A6D424B3-2A87-4B8C-AD6E-859ACFD4D755}"/>
                  </a:ext>
                </a:extLst>
              </p:cNvPr>
              <p:cNvSpPr/>
              <p:nvPr/>
            </p:nvSpPr>
            <p:spPr>
              <a:xfrm flipH="1">
                <a:off x="7210241" y="3324968"/>
                <a:ext cx="4451673" cy="576000"/>
              </a:xfrm>
              <a:prstGeom prst="homePlat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ar-BH" sz="2800" dirty="0">
                    <a:solidFill>
                      <a:sysClr val="windowText" lastClr="000000"/>
                    </a:solidFill>
                  </a:rPr>
                  <a:t>حدد قيم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ar-BH" sz="2800" dirty="0">
                    <a:solidFill>
                      <a:sysClr val="windowText" lastClr="000000"/>
                    </a:solidFill>
                  </a:rPr>
                  <a:t> التي تجعل المقام صفرًا</a:t>
                </a:r>
                <a:endParaRPr lang="en-US" sz="28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A6D424B3-2A87-4B8C-AD6E-859ACFD4D7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210241" y="3324968"/>
                <a:ext cx="4451673" cy="576000"/>
              </a:xfrm>
              <a:prstGeom prst="homePlate">
                <a:avLst/>
              </a:prstGeom>
              <a:blipFill>
                <a:blip r:embed="rId4"/>
                <a:stretch>
                  <a:fillRect t="-6186" b="-20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FBBB03-7F6D-42E8-B141-E9C6C73AAFBA}"/>
                  </a:ext>
                </a:extLst>
              </p:cNvPr>
              <p:cNvSpPr txBox="1"/>
              <p:nvPr/>
            </p:nvSpPr>
            <p:spPr>
              <a:xfrm>
                <a:off x="5202793" y="3320581"/>
                <a:ext cx="1781103" cy="584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, 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FBBB03-7F6D-42E8-B141-E9C6C73AA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2793" y="3320581"/>
                <a:ext cx="178110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4266B7-893C-4662-87E9-3ED78569240E}"/>
                  </a:ext>
                </a:extLst>
              </p:cNvPr>
              <p:cNvSpPr txBox="1"/>
              <p:nvPr/>
            </p:nvSpPr>
            <p:spPr>
              <a:xfrm>
                <a:off x="2354877" y="4687731"/>
                <a:ext cx="4629019" cy="584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200" dirty="0"/>
                  <a:t> </a:t>
                </a:r>
                <a:r>
                  <a:rPr lang="ar-BH" sz="3200" dirty="0"/>
                  <a:t>أو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3200" dirty="0"/>
                  <a:t> </a:t>
                </a:r>
                <a:r>
                  <a:rPr lang="ar-BH" sz="3200" dirty="0"/>
                  <a:t>أو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4266B7-893C-4662-87E9-3ED785692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877" y="4687731"/>
                <a:ext cx="4629019" cy="584775"/>
              </a:xfrm>
              <a:prstGeom prst="rect">
                <a:avLst/>
              </a:prstGeom>
              <a:blipFill>
                <a:blip r:embed="rId6"/>
                <a:stretch>
                  <a:fillRect t="-9375" b="-37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A893CD10-1366-4DB4-B058-FB82EAAAB9AA}"/>
              </a:ext>
            </a:extLst>
          </p:cNvPr>
          <p:cNvSpPr/>
          <p:nvPr/>
        </p:nvSpPr>
        <p:spPr>
          <a:xfrm flipH="1">
            <a:off x="7210241" y="4692118"/>
            <a:ext cx="4451673" cy="576000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800" dirty="0">
                <a:solidFill>
                  <a:sysClr val="windowText" lastClr="000000"/>
                </a:solidFill>
              </a:rPr>
              <a:t>إذن يكون التعبير غير مُعرّف عندما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19BF31-C5A9-4693-A6CD-C81BED1E9419}"/>
              </a:ext>
            </a:extLst>
          </p:cNvPr>
          <p:cNvSpPr txBox="1"/>
          <p:nvPr/>
        </p:nvSpPr>
        <p:spPr>
          <a:xfrm flipH="1">
            <a:off x="2104412" y="5474087"/>
            <a:ext cx="7977864" cy="6469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3200" dirty="0"/>
              <a:t>في الفيديو التالي سوف نستعرض تبسيط التعابير النسبية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E70535-874A-4C37-B7ED-CDE0315967EE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7036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 animBg="1"/>
      <p:bldP spid="26" grpId="0"/>
      <p:bldP spid="11" grpId="0" animBg="1"/>
      <p:bldP spid="58" grpId="0" animBg="1"/>
      <p:bldP spid="17" grpId="0" animBg="1"/>
      <p:bldP spid="18" grpId="0"/>
      <p:bldP spid="19" grpId="0"/>
      <p:bldP spid="2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.1.39.6.1-تبسيط التعابير النسبية 1">
            <a:hlinkClick r:id="" action="ppaction://media"/>
            <a:extLst>
              <a:ext uri="{FF2B5EF4-FFF2-40B4-BE49-F238E27FC236}">
                <a16:creationId xmlns:a16="http://schemas.microsoft.com/office/drawing/2014/main" id="{80EA7BDD-054F-49B6-9A6C-7BD3FC6FF4F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70" end="30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5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A617346C-353C-480E-9220-B8BAA9752B83}"/>
              </a:ext>
            </a:extLst>
          </p:cNvPr>
          <p:cNvSpPr/>
          <p:nvPr/>
        </p:nvSpPr>
        <p:spPr>
          <a:xfrm flipH="1">
            <a:off x="10433154" y="132780"/>
            <a:ext cx="1743856" cy="8640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/>
              <a:t>مثال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/>
              <p:nvPr/>
            </p:nvSpPr>
            <p:spPr>
              <a:xfrm flipH="1">
                <a:off x="1497495" y="132780"/>
                <a:ext cx="9133946" cy="864000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200" dirty="0"/>
                  <a:t>بسط التعبير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BH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ar-BH" sz="3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sSup>
                          <m:sSupPr>
                            <m:ctrlPr>
                              <a:rPr lang="ar-BH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ar-BH" sz="3200" dirty="0"/>
                  <a:t>  ، وحدد متى يكون التعبير غير مُعرّف.</a:t>
                </a:r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497495" y="132780"/>
                <a:ext cx="9133946" cy="864000"/>
              </a:xfrm>
              <a:prstGeom prst="chevron">
                <a:avLst/>
              </a:prstGeom>
              <a:blipFill>
                <a:blip r:embed="rId2"/>
                <a:stretch>
                  <a:fillRect b="-7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1CB110-BA5E-411F-B49B-D799187E04D5}"/>
                  </a:ext>
                </a:extLst>
              </p:cNvPr>
              <p:cNvSpPr txBox="1"/>
              <p:nvPr/>
            </p:nvSpPr>
            <p:spPr>
              <a:xfrm>
                <a:off x="1036059" y="1261130"/>
                <a:ext cx="7644114" cy="11678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BH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BH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sSup>
                            <m:sSupPr>
                              <m:ctrlPr>
                                <a:rPr lang="ar-BH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1CB110-BA5E-411F-B49B-D799187E0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059" y="1261130"/>
                <a:ext cx="7644114" cy="11678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0C29ECA0-4CF2-438D-B1DA-3EE097B9C799}"/>
              </a:ext>
            </a:extLst>
          </p:cNvPr>
          <p:cNvSpPr/>
          <p:nvPr/>
        </p:nvSpPr>
        <p:spPr>
          <a:xfrm>
            <a:off x="542441" y="2431077"/>
            <a:ext cx="2808000" cy="788159"/>
          </a:xfrm>
          <a:prstGeom prst="up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بتحليل البسط والمقام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F83644-B2EC-4589-89CD-4F83D94BA9E2}"/>
              </a:ext>
            </a:extLst>
          </p:cNvPr>
          <p:cNvCxnSpPr/>
          <p:nvPr/>
        </p:nvCxnSpPr>
        <p:spPr>
          <a:xfrm flipH="1">
            <a:off x="5088835" y="1378240"/>
            <a:ext cx="1179443" cy="360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69C324A-6612-4CE6-A58B-CCA1DEB5D56A}"/>
              </a:ext>
            </a:extLst>
          </p:cNvPr>
          <p:cNvCxnSpPr/>
          <p:nvPr/>
        </p:nvCxnSpPr>
        <p:spPr>
          <a:xfrm flipH="1">
            <a:off x="5088834" y="2008840"/>
            <a:ext cx="1179443" cy="360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B44CDC-46DE-4770-8946-A192DB436713}"/>
              </a:ext>
            </a:extLst>
          </p:cNvPr>
          <p:cNvSpPr txBox="1"/>
          <p:nvPr/>
        </p:nvSpPr>
        <p:spPr>
          <a:xfrm>
            <a:off x="3696778" y="1265801"/>
            <a:ext cx="2688523" cy="1167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EC3E248-D8D5-4E9B-BA71-A12376E38C54}"/>
              </a:ext>
            </a:extLst>
          </p:cNvPr>
          <p:cNvSpPr txBox="1"/>
          <p:nvPr/>
        </p:nvSpPr>
        <p:spPr>
          <a:xfrm>
            <a:off x="6401670" y="1265801"/>
            <a:ext cx="2556000" cy="1167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4" name="Callout: Up Arrow 53">
            <a:extLst>
              <a:ext uri="{FF2B5EF4-FFF2-40B4-BE49-F238E27FC236}">
                <a16:creationId xmlns:a16="http://schemas.microsoft.com/office/drawing/2014/main" id="{C21678D6-F945-46D5-B9C6-9E46DA60DC6E}"/>
              </a:ext>
            </a:extLst>
          </p:cNvPr>
          <p:cNvSpPr/>
          <p:nvPr/>
        </p:nvSpPr>
        <p:spPr>
          <a:xfrm>
            <a:off x="3603790" y="2431077"/>
            <a:ext cx="2808000" cy="788159"/>
          </a:xfrm>
          <a:prstGeom prst="up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باختصار العوامل المشتركة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55" name="Callout: Up Arrow 54">
            <a:extLst>
              <a:ext uri="{FF2B5EF4-FFF2-40B4-BE49-F238E27FC236}">
                <a16:creationId xmlns:a16="http://schemas.microsoft.com/office/drawing/2014/main" id="{00118448-D739-4575-BCCE-6BD07074FFF6}"/>
              </a:ext>
            </a:extLst>
          </p:cNvPr>
          <p:cNvSpPr/>
          <p:nvPr/>
        </p:nvSpPr>
        <p:spPr>
          <a:xfrm>
            <a:off x="6640318" y="2431077"/>
            <a:ext cx="1620279" cy="788159"/>
          </a:xfrm>
          <a:prstGeom prst="up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بالتبسيط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727CF58-3F40-4A8D-9AFD-8F0553DA27D2}"/>
              </a:ext>
            </a:extLst>
          </p:cNvPr>
          <p:cNvSpPr/>
          <p:nvPr/>
        </p:nvSpPr>
        <p:spPr>
          <a:xfrm>
            <a:off x="8260597" y="3583555"/>
            <a:ext cx="3764516" cy="57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dirty="0">
                <a:solidFill>
                  <a:sysClr val="windowText" lastClr="000000"/>
                </a:solidFill>
              </a:rPr>
              <a:t>متى يكون التعبير غير معرف؟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D71E409-78A9-4806-9D28-A4C64C59D994}"/>
                  </a:ext>
                </a:extLst>
              </p:cNvPr>
              <p:cNvSpPr txBox="1"/>
              <p:nvPr/>
            </p:nvSpPr>
            <p:spPr>
              <a:xfrm>
                <a:off x="616483" y="3579168"/>
                <a:ext cx="5479517" cy="584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D71E409-78A9-4806-9D28-A4C64C59D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83" y="3579168"/>
                <a:ext cx="5479517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51564F1D-9C1E-42E1-B7BA-708D183E4EBA}"/>
              </a:ext>
            </a:extLst>
          </p:cNvPr>
          <p:cNvSpPr/>
          <p:nvPr/>
        </p:nvSpPr>
        <p:spPr>
          <a:xfrm flipH="1">
            <a:off x="6319577" y="3583555"/>
            <a:ext cx="1856202" cy="576000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بتحليل المقام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4073900-14B7-4C39-96D6-B4AEBCD016B3}"/>
              </a:ext>
            </a:extLst>
          </p:cNvPr>
          <p:cNvSpPr txBox="1"/>
          <p:nvPr/>
        </p:nvSpPr>
        <p:spPr>
          <a:xfrm>
            <a:off x="3244425" y="3565555"/>
            <a:ext cx="2628000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A6D424B3-2A87-4B8C-AD6E-859ACFD4D755}"/>
                  </a:ext>
                </a:extLst>
              </p:cNvPr>
              <p:cNvSpPr/>
              <p:nvPr/>
            </p:nvSpPr>
            <p:spPr>
              <a:xfrm flipH="1">
                <a:off x="8036737" y="4403982"/>
                <a:ext cx="3962320" cy="576000"/>
              </a:xfrm>
              <a:prstGeom prst="homePlat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ar-BH" sz="2400" dirty="0">
                    <a:solidFill>
                      <a:sysClr val="windowText" lastClr="000000"/>
                    </a:solidFill>
                  </a:rPr>
                  <a:t>حدد قيم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ar-BH" sz="2400" dirty="0">
                    <a:solidFill>
                      <a:sysClr val="windowText" lastClr="000000"/>
                    </a:solidFill>
                  </a:rPr>
                  <a:t> التي تجعل المقام صفرًا</a:t>
                </a:r>
                <a:endParaRPr lang="en-U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A6D424B3-2A87-4B8C-AD6E-859ACFD4D7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036737" y="4403982"/>
                <a:ext cx="3962320" cy="576000"/>
              </a:xfrm>
              <a:prstGeom prst="homePlate">
                <a:avLst/>
              </a:prstGeom>
              <a:blipFill>
                <a:blip r:embed="rId5"/>
                <a:stretch>
                  <a:fillRect b="-11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FBBB03-7F6D-42E8-B141-E9C6C73AAFBA}"/>
                  </a:ext>
                </a:extLst>
              </p:cNvPr>
              <p:cNvSpPr txBox="1"/>
              <p:nvPr/>
            </p:nvSpPr>
            <p:spPr>
              <a:xfrm>
                <a:off x="6864177" y="4399595"/>
                <a:ext cx="1172559" cy="584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FBBB03-7F6D-42E8-B141-E9C6C73AA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4177" y="4399595"/>
                <a:ext cx="117255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4266B7-893C-4662-87E9-3ED78569240E}"/>
                  </a:ext>
                </a:extLst>
              </p:cNvPr>
              <p:cNvSpPr txBox="1"/>
              <p:nvPr/>
            </p:nvSpPr>
            <p:spPr>
              <a:xfrm>
                <a:off x="5302779" y="5281412"/>
                <a:ext cx="2733958" cy="584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3200" dirty="0"/>
                  <a:t> </a:t>
                </a:r>
                <a:r>
                  <a:rPr lang="ar-BH" sz="3200" dirty="0"/>
                  <a:t>أو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4266B7-893C-4662-87E9-3ED785692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2779" y="5281412"/>
                <a:ext cx="2733958" cy="584775"/>
              </a:xfrm>
              <a:prstGeom prst="rect">
                <a:avLst/>
              </a:prstGeom>
              <a:blipFill>
                <a:blip r:embed="rId7"/>
                <a:stretch>
                  <a:fillRect t="-15625" b="-31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A893CD10-1366-4DB4-B058-FB82EAAAB9AA}"/>
              </a:ext>
            </a:extLst>
          </p:cNvPr>
          <p:cNvSpPr/>
          <p:nvPr/>
        </p:nvSpPr>
        <p:spPr>
          <a:xfrm flipH="1">
            <a:off x="8036737" y="5281412"/>
            <a:ext cx="3962320" cy="576000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400" dirty="0">
                <a:solidFill>
                  <a:sysClr val="windowText" lastClr="000000"/>
                </a:solidFill>
              </a:rPr>
              <a:t>إذن يكون التعبير غير مُعرّف عندما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372F7B-C0E6-4932-8F0E-32EFDB923832}"/>
              </a:ext>
            </a:extLst>
          </p:cNvPr>
          <p:cNvSpPr txBox="1"/>
          <p:nvPr/>
        </p:nvSpPr>
        <p:spPr>
          <a:xfrm flipH="1">
            <a:off x="772420" y="4829035"/>
            <a:ext cx="3382844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3200" dirty="0"/>
              <a:t>في الفيديو التالي سوف نستعرض أمثلة أخرى</a:t>
            </a:r>
            <a:endParaRPr lang="en-US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A63FF8-5861-4585-AE0A-DC971586574E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048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  <p:bldP spid="6" grpId="0" animBg="1"/>
      <p:bldP spid="11" grpId="0" animBg="1"/>
      <p:bldP spid="53" grpId="0" animBg="1"/>
      <p:bldP spid="54" grpId="0" animBg="1"/>
      <p:bldP spid="55" grpId="0" animBg="1"/>
      <p:bldP spid="56" grpId="0" animBg="1"/>
      <p:bldP spid="57" grpId="0"/>
      <p:bldP spid="58" grpId="0" animBg="1"/>
      <p:bldP spid="59" grpId="0" animBg="1"/>
      <p:bldP spid="17" grpId="0" animBg="1"/>
      <p:bldP spid="18" grpId="0"/>
      <p:bldP spid="19" grpId="0"/>
      <p:bldP spid="21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.1.39.6.2-تبسيط التعابير النسبية_ العوامل المشتركة أحادية الحدود">
            <a:hlinkClick r:id="" action="ppaction://media"/>
            <a:extLst>
              <a:ext uri="{FF2B5EF4-FFF2-40B4-BE49-F238E27FC236}">
                <a16:creationId xmlns:a16="http://schemas.microsoft.com/office/drawing/2014/main" id="{5B016E0F-81A5-41B9-A88B-B1780A1297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70" end="31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85" y="-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4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A617346C-353C-480E-9220-B8BAA9752B83}"/>
              </a:ext>
            </a:extLst>
          </p:cNvPr>
          <p:cNvSpPr/>
          <p:nvPr/>
        </p:nvSpPr>
        <p:spPr>
          <a:xfrm flipH="1">
            <a:off x="10433154" y="132780"/>
            <a:ext cx="1743856" cy="9252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/>
              <a:t>مثال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/>
              <p:nvPr/>
            </p:nvSpPr>
            <p:spPr>
              <a:xfrm flipH="1">
                <a:off x="14990" y="133395"/>
                <a:ext cx="10616451" cy="923971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200" dirty="0"/>
                  <a:t>بسط التعبير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BH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ar-BH" sz="3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ar-BH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ar-BH" sz="3200" dirty="0"/>
                  <a:t>  ، وحدد متى يكون التعبير غير مُعرّف.</a:t>
                </a:r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2B3C7-376B-4FC3-B3B2-9B7D9C60A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4990" y="133395"/>
                <a:ext cx="10616451" cy="923971"/>
              </a:xfrm>
              <a:prstGeom prst="chevron">
                <a:avLst/>
              </a:prstGeom>
              <a:blipFill>
                <a:blip r:embed="rId2"/>
                <a:stretch>
                  <a:fillRect b="-13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1CB110-BA5E-411F-B49B-D799187E04D5}"/>
                  </a:ext>
                </a:extLst>
              </p:cNvPr>
              <p:cNvSpPr txBox="1"/>
              <p:nvPr/>
            </p:nvSpPr>
            <p:spPr>
              <a:xfrm>
                <a:off x="1036059" y="1221374"/>
                <a:ext cx="10811384" cy="11678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BH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BH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ar-BH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)(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1CB110-BA5E-411F-B49B-D799187E0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059" y="1221374"/>
                <a:ext cx="10811384" cy="11678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0C29ECA0-4CF2-438D-B1DA-3EE097B9C799}"/>
              </a:ext>
            </a:extLst>
          </p:cNvPr>
          <p:cNvSpPr/>
          <p:nvPr/>
        </p:nvSpPr>
        <p:spPr>
          <a:xfrm>
            <a:off x="1138789" y="2389194"/>
            <a:ext cx="2808000" cy="788159"/>
          </a:xfrm>
          <a:prstGeom prst="up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بتحليل البسط والمقام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F83644-B2EC-4589-89CD-4F83D94BA9E2}"/>
              </a:ext>
            </a:extLst>
          </p:cNvPr>
          <p:cNvCxnSpPr/>
          <p:nvPr/>
        </p:nvCxnSpPr>
        <p:spPr>
          <a:xfrm flipH="1">
            <a:off x="6749270" y="1363279"/>
            <a:ext cx="1179443" cy="360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69C324A-6612-4CE6-A58B-CCA1DEB5D56A}"/>
              </a:ext>
            </a:extLst>
          </p:cNvPr>
          <p:cNvCxnSpPr/>
          <p:nvPr/>
        </p:nvCxnSpPr>
        <p:spPr>
          <a:xfrm flipH="1">
            <a:off x="7081154" y="1939486"/>
            <a:ext cx="1179443" cy="360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B44CDC-46DE-4770-8946-A192DB436713}"/>
              </a:ext>
            </a:extLst>
          </p:cNvPr>
          <p:cNvSpPr txBox="1"/>
          <p:nvPr/>
        </p:nvSpPr>
        <p:spPr>
          <a:xfrm>
            <a:off x="4049520" y="1216490"/>
            <a:ext cx="4320000" cy="1167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EC3E248-D8D5-4E9B-BA71-A12376E38C54}"/>
              </a:ext>
            </a:extLst>
          </p:cNvPr>
          <p:cNvSpPr txBox="1"/>
          <p:nvPr/>
        </p:nvSpPr>
        <p:spPr>
          <a:xfrm>
            <a:off x="8445747" y="1216490"/>
            <a:ext cx="3030273" cy="1167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4" name="Callout: Up Arrow 53">
            <a:extLst>
              <a:ext uri="{FF2B5EF4-FFF2-40B4-BE49-F238E27FC236}">
                <a16:creationId xmlns:a16="http://schemas.microsoft.com/office/drawing/2014/main" id="{C21678D6-F945-46D5-B9C6-9E46DA60DC6E}"/>
              </a:ext>
            </a:extLst>
          </p:cNvPr>
          <p:cNvSpPr/>
          <p:nvPr/>
        </p:nvSpPr>
        <p:spPr>
          <a:xfrm>
            <a:off x="5120713" y="2416771"/>
            <a:ext cx="2808000" cy="788159"/>
          </a:xfrm>
          <a:prstGeom prst="up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باختصار العوامل المشتركة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55" name="Callout: Up Arrow 54">
            <a:extLst>
              <a:ext uri="{FF2B5EF4-FFF2-40B4-BE49-F238E27FC236}">
                <a16:creationId xmlns:a16="http://schemas.microsoft.com/office/drawing/2014/main" id="{00118448-D739-4575-BCCE-6BD07074FFF6}"/>
              </a:ext>
            </a:extLst>
          </p:cNvPr>
          <p:cNvSpPr/>
          <p:nvPr/>
        </p:nvSpPr>
        <p:spPr>
          <a:xfrm>
            <a:off x="9332715" y="2412176"/>
            <a:ext cx="1620279" cy="788159"/>
          </a:xfrm>
          <a:prstGeom prst="up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بالتبسيط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D71E409-78A9-4806-9D28-A4C64C59D994}"/>
                  </a:ext>
                </a:extLst>
              </p:cNvPr>
              <p:cNvSpPr txBox="1"/>
              <p:nvPr/>
            </p:nvSpPr>
            <p:spPr>
              <a:xfrm>
                <a:off x="616483" y="3724946"/>
                <a:ext cx="7215552" cy="584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BH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)=(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D71E409-78A9-4806-9D28-A4C64C59D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83" y="3724946"/>
                <a:ext cx="721555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51564F1D-9C1E-42E1-B7BA-708D183E4EBA}"/>
              </a:ext>
            </a:extLst>
          </p:cNvPr>
          <p:cNvSpPr/>
          <p:nvPr/>
        </p:nvSpPr>
        <p:spPr>
          <a:xfrm flipH="1">
            <a:off x="10142855" y="3729333"/>
            <a:ext cx="1856202" cy="576000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ysClr val="windowText" lastClr="000000"/>
                </a:solidFill>
              </a:rPr>
              <a:t>بتحليل المقام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4073900-14B7-4C39-96D6-B4AEBCD016B3}"/>
              </a:ext>
            </a:extLst>
          </p:cNvPr>
          <p:cNvSpPr txBox="1"/>
          <p:nvPr/>
        </p:nvSpPr>
        <p:spPr>
          <a:xfrm>
            <a:off x="3780209" y="3739271"/>
            <a:ext cx="3892800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A6D424B3-2A87-4B8C-AD6E-859ACFD4D755}"/>
                  </a:ext>
                </a:extLst>
              </p:cNvPr>
              <p:cNvSpPr/>
              <p:nvPr/>
            </p:nvSpPr>
            <p:spPr>
              <a:xfrm flipH="1">
                <a:off x="8036737" y="4496752"/>
                <a:ext cx="3962320" cy="576000"/>
              </a:xfrm>
              <a:prstGeom prst="homePlat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ar-BH" sz="2400" dirty="0">
                    <a:solidFill>
                      <a:sysClr val="windowText" lastClr="000000"/>
                    </a:solidFill>
                  </a:rPr>
                  <a:t>حدد قيم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ar-BH" sz="2400" dirty="0">
                    <a:solidFill>
                      <a:sysClr val="windowText" lastClr="000000"/>
                    </a:solidFill>
                  </a:rPr>
                  <a:t> التي تجعل المقام صفرًا</a:t>
                </a:r>
                <a:endParaRPr lang="en-U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A6D424B3-2A87-4B8C-AD6E-859ACFD4D7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036737" y="4496752"/>
                <a:ext cx="3962320" cy="576000"/>
              </a:xfrm>
              <a:prstGeom prst="homePlate">
                <a:avLst/>
              </a:prstGeom>
              <a:blipFill>
                <a:blip r:embed="rId5"/>
                <a:stretch>
                  <a:fillRect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FBBB03-7F6D-42E8-B141-E9C6C73AAFBA}"/>
                  </a:ext>
                </a:extLst>
              </p:cNvPr>
              <p:cNvSpPr txBox="1"/>
              <p:nvPr/>
            </p:nvSpPr>
            <p:spPr>
              <a:xfrm>
                <a:off x="5979349" y="4492364"/>
                <a:ext cx="1949364" cy="584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,−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FBBB03-7F6D-42E8-B141-E9C6C73AA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349" y="4492364"/>
                <a:ext cx="1949364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4266B7-893C-4662-87E9-3ED78569240E}"/>
                  </a:ext>
                </a:extLst>
              </p:cNvPr>
              <p:cNvSpPr txBox="1"/>
              <p:nvPr/>
            </p:nvSpPr>
            <p:spPr>
              <a:xfrm>
                <a:off x="3048000" y="5228410"/>
                <a:ext cx="4988737" cy="584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3200" dirty="0"/>
                  <a:t> </a:t>
                </a:r>
                <a:r>
                  <a:rPr lang="ar-BH" sz="3200" dirty="0"/>
                  <a:t>أو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3200" dirty="0"/>
                  <a:t> </a:t>
                </a:r>
                <a:r>
                  <a:rPr lang="ar-BH" sz="3200" dirty="0"/>
                  <a:t>أو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4266B7-893C-4662-87E9-3ED785692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5228410"/>
                <a:ext cx="4988737" cy="584775"/>
              </a:xfrm>
              <a:prstGeom prst="rect">
                <a:avLst/>
              </a:prstGeom>
              <a:blipFill>
                <a:blip r:embed="rId7"/>
                <a:stretch>
                  <a:fillRect t="-15625" b="-31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A893CD10-1366-4DB4-B058-FB82EAAAB9AA}"/>
              </a:ext>
            </a:extLst>
          </p:cNvPr>
          <p:cNvSpPr/>
          <p:nvPr/>
        </p:nvSpPr>
        <p:spPr>
          <a:xfrm flipH="1">
            <a:off x="8036737" y="5228410"/>
            <a:ext cx="3962320" cy="576000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400" dirty="0">
                <a:solidFill>
                  <a:sysClr val="windowText" lastClr="000000"/>
                </a:solidFill>
              </a:rPr>
              <a:t>إذن يكون التعبير غير مُعرّف عندما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EB352C-F52C-40AE-9E37-86A11D34F70A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4656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  <p:bldP spid="6" grpId="0" animBg="1"/>
      <p:bldP spid="11" grpId="0" animBg="1"/>
      <p:bldP spid="53" grpId="0" animBg="1"/>
      <p:bldP spid="54" grpId="0" animBg="1"/>
      <p:bldP spid="55" grpId="0" animBg="1"/>
      <p:bldP spid="57" grpId="0"/>
      <p:bldP spid="58" grpId="0" animBg="1"/>
      <p:bldP spid="59" grpId="0" animBg="1"/>
      <p:bldP spid="17" grpId="0" animBg="1"/>
      <p:bldP spid="18" grpId="0"/>
      <p:bldP spid="19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832B3C7-376B-4FC3-B3B2-9B7D9C60A898}"/>
              </a:ext>
            </a:extLst>
          </p:cNvPr>
          <p:cNvSpPr txBox="1"/>
          <p:nvPr/>
        </p:nvSpPr>
        <p:spPr>
          <a:xfrm flipH="1">
            <a:off x="1153548" y="789828"/>
            <a:ext cx="9095854" cy="61200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BH" sz="3200" dirty="0"/>
              <a:t>بسط كل تعبير مما يأتي، وحدد متى يكون التعبير غير معرف:</a:t>
            </a:r>
            <a:endParaRPr lang="en-US" sz="3200" dirty="0"/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AA13849E-02BE-4410-95DE-09770E59CB00}"/>
              </a:ext>
            </a:extLst>
          </p:cNvPr>
          <p:cNvSpPr/>
          <p:nvPr/>
        </p:nvSpPr>
        <p:spPr>
          <a:xfrm flipH="1">
            <a:off x="10092761" y="792893"/>
            <a:ext cx="1743856" cy="6120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/>
              <a:t>تدريب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7E0D61-E65C-4A03-BDA2-84085D81D64D}"/>
                  </a:ext>
                </a:extLst>
              </p:cNvPr>
              <p:cNvSpPr txBox="1"/>
              <p:nvPr/>
            </p:nvSpPr>
            <p:spPr>
              <a:xfrm>
                <a:off x="525135" y="1920343"/>
                <a:ext cx="3230939" cy="111767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BH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ar-BH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7E0D61-E65C-4A03-BDA2-84085D81D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35" y="1920343"/>
                <a:ext cx="3230939" cy="11176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53F3D5-40A6-4BC7-A4CE-DE0C210A1276}"/>
                  </a:ext>
                </a:extLst>
              </p:cNvPr>
              <p:cNvSpPr txBox="1"/>
              <p:nvPr/>
            </p:nvSpPr>
            <p:spPr>
              <a:xfrm>
                <a:off x="525135" y="3425025"/>
                <a:ext cx="4988737" cy="584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3200" dirty="0"/>
                  <a:t> </a:t>
                </a:r>
                <a:r>
                  <a:rPr lang="ar-BH" sz="3200" dirty="0"/>
                  <a:t>أو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200" dirty="0"/>
                  <a:t> </a:t>
                </a:r>
                <a:r>
                  <a:rPr lang="ar-BH" sz="3200" dirty="0"/>
                  <a:t>أو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53F3D5-40A6-4BC7-A4CE-DE0C210A1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35" y="3425025"/>
                <a:ext cx="4988737" cy="584775"/>
              </a:xfrm>
              <a:prstGeom prst="rect">
                <a:avLst/>
              </a:prstGeom>
              <a:blipFill>
                <a:blip r:embed="rId3"/>
                <a:stretch>
                  <a:fillRect t="-9375" b="-37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35C1FA01-D47F-4A3D-9090-BA114E1D49D2}"/>
              </a:ext>
            </a:extLst>
          </p:cNvPr>
          <p:cNvSpPr/>
          <p:nvPr/>
        </p:nvSpPr>
        <p:spPr>
          <a:xfrm flipH="1">
            <a:off x="5359798" y="3429412"/>
            <a:ext cx="3108953" cy="576000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400" dirty="0">
                <a:solidFill>
                  <a:sysClr val="windowText" lastClr="000000"/>
                </a:solidFill>
              </a:rPr>
              <a:t>يكون التعبير غير مُعرّف عندما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EAEA45-FA2B-4E40-B2B0-3793CFFDA52D}"/>
                  </a:ext>
                </a:extLst>
              </p:cNvPr>
              <p:cNvSpPr txBox="1"/>
              <p:nvPr/>
            </p:nvSpPr>
            <p:spPr>
              <a:xfrm>
                <a:off x="371062" y="4295873"/>
                <a:ext cx="4267200" cy="11678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BH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EAEA45-FA2B-4E40-B2B0-3793CFFDA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62" y="4295873"/>
                <a:ext cx="4267200" cy="11678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CCB1B8-885F-4734-9261-B02A5EAE91FA}"/>
                  </a:ext>
                </a:extLst>
              </p:cNvPr>
              <p:cNvSpPr txBox="1"/>
              <p:nvPr/>
            </p:nvSpPr>
            <p:spPr>
              <a:xfrm>
                <a:off x="371061" y="5540039"/>
                <a:ext cx="4988737" cy="584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3200" dirty="0"/>
                  <a:t> </a:t>
                </a:r>
                <a:r>
                  <a:rPr lang="ar-BH" sz="3200" dirty="0"/>
                  <a:t>أو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3200" dirty="0"/>
                  <a:t> </a:t>
                </a:r>
                <a:r>
                  <a:rPr lang="ar-BH" sz="3200" dirty="0"/>
                  <a:t>أو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CCB1B8-885F-4734-9261-B02A5EAE9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61" y="5540039"/>
                <a:ext cx="4988737" cy="584775"/>
              </a:xfrm>
              <a:prstGeom prst="rect">
                <a:avLst/>
              </a:prstGeom>
              <a:blipFill>
                <a:blip r:embed="rId5"/>
                <a:stretch>
                  <a:fillRect t="-15625" b="-31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AF2C3A37-49F3-4119-8B9D-7A95E8DC569E}"/>
              </a:ext>
            </a:extLst>
          </p:cNvPr>
          <p:cNvSpPr/>
          <p:nvPr/>
        </p:nvSpPr>
        <p:spPr>
          <a:xfrm flipH="1">
            <a:off x="5359796" y="5544426"/>
            <a:ext cx="3108954" cy="576000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400" dirty="0">
                <a:solidFill>
                  <a:sysClr val="windowText" lastClr="000000"/>
                </a:solidFill>
              </a:rPr>
              <a:t>يكون التعبير غير مُعرّف عندما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64EFCE-9738-4D0F-861F-5B01759044BA}"/>
                  </a:ext>
                </a:extLst>
              </p:cNvPr>
              <p:cNvSpPr txBox="1"/>
              <p:nvPr/>
            </p:nvSpPr>
            <p:spPr>
              <a:xfrm>
                <a:off x="3750633" y="1920343"/>
                <a:ext cx="2298478" cy="11176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64EFCE-9738-4D0F-861F-5B0175904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633" y="1920343"/>
                <a:ext cx="2298478" cy="11176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F254955-3091-48E6-8ED3-44F46A03AAB1}"/>
                  </a:ext>
                </a:extLst>
              </p:cNvPr>
              <p:cNvSpPr txBox="1"/>
              <p:nvPr/>
            </p:nvSpPr>
            <p:spPr>
              <a:xfrm>
                <a:off x="4581210" y="4320944"/>
                <a:ext cx="2268583" cy="11176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BH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F254955-3091-48E6-8ED3-44F46A03A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210" y="4320944"/>
                <a:ext cx="2268583" cy="11176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6C67CB2-DCBD-4798-84EE-72CC023E7B42}"/>
              </a:ext>
            </a:extLst>
          </p:cNvPr>
          <p:cNvSpPr txBox="1"/>
          <p:nvPr/>
        </p:nvSpPr>
        <p:spPr>
          <a:xfrm>
            <a:off x="900496" y="6285030"/>
            <a:ext cx="465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الرياضيات – ريض </a:t>
            </a:r>
            <a:r>
              <a: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261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ضرب التعابير النسبية وقسمتها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EC3446FE-9366-4E93-A598-789FD4E7659D}"/>
              </a:ext>
            </a:extLst>
          </p:cNvPr>
          <p:cNvSpPr/>
          <p:nvPr/>
        </p:nvSpPr>
        <p:spPr>
          <a:xfrm>
            <a:off x="391551" y="50736"/>
            <a:ext cx="11408899" cy="68035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36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ملاحظة: أوقف العرض، وحل التدريب على ورقة خارجية ثم تابع العرض لتتأكد من حلك.</a:t>
            </a:r>
            <a:endParaRPr lang="en-US" sz="360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BE20EA1A-102B-4732-91F7-8D06A3C75322}"/>
              </a:ext>
            </a:extLst>
          </p:cNvPr>
          <p:cNvSpPr/>
          <p:nvPr/>
        </p:nvSpPr>
        <p:spPr>
          <a:xfrm>
            <a:off x="8274148" y="1517201"/>
            <a:ext cx="3526302" cy="68035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>
                <a:solidFill>
                  <a:sysClr val="windowText" lastClr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معك من الزمن </a:t>
            </a:r>
            <a:r>
              <a:rPr lang="en-US" sz="3600" dirty="0">
                <a:solidFill>
                  <a:sysClr val="windowText" lastClr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BH" sz="3600" dirty="0">
                <a:solidFill>
                  <a:sysClr val="windowText" lastClr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دقائق</a:t>
            </a:r>
            <a:endParaRPr lang="en-US" sz="3600" dirty="0">
              <a:solidFill>
                <a:sysClr val="windowText" lastClr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4" name="Graphic 23" descr="Stopwatch">
            <a:extLst>
              <a:ext uri="{FF2B5EF4-FFF2-40B4-BE49-F238E27FC236}">
                <a16:creationId xmlns:a16="http://schemas.microsoft.com/office/drawing/2014/main" id="{553CDB44-19C2-482B-BA9A-FC4FEC422B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387884" y="14018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9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7" grpId="0" animBg="1"/>
      <p:bldP spid="6" grpId="0" animBg="1"/>
      <p:bldP spid="10" grpId="0"/>
      <p:bldP spid="12" grpId="0" animBg="1"/>
      <p:bldP spid="14" grpId="0" animBg="1"/>
      <p:bldP spid="15" grpId="0"/>
      <p:bldP spid="16" grpId="0" animBg="1"/>
      <p:bldP spid="21" grpId="0"/>
      <p:bldP spid="22" grpId="0"/>
      <p:bldP spid="20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9|1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9|16.2"/>
</p:tagLst>
</file>

<file path=ppt/theme/theme1.xml><?xml version="1.0" encoding="utf-8"?>
<a:theme xmlns:a="http://schemas.openxmlformats.org/drawingml/2006/main" name="mo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akkal Majalla"/>
        <a:ea typeface=""/>
        <a:cs typeface="Sakkal Majalla"/>
      </a:majorFont>
      <a:minorFont>
        <a:latin typeface="Sakkal Majalla"/>
        <a:ea typeface=""/>
        <a:cs typeface="Sakkal Majall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B1C1E25-72FA-48A1-A573-2DA283044DA2}" vid="{719BE681-BBB3-4C39-ABD3-B378B2BDEC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3866</TotalTime>
  <Words>1123</Words>
  <Application>Microsoft Office PowerPoint</Application>
  <PresentationFormat>Widescreen</PresentationFormat>
  <Paragraphs>243</Paragraphs>
  <Slides>36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AL-Mohanad</vt:lpstr>
      <vt:lpstr>Arial</vt:lpstr>
      <vt:lpstr>Calibri</vt:lpstr>
      <vt:lpstr>Cambria Math</vt:lpstr>
      <vt:lpstr>Goudy Old Style</vt:lpstr>
      <vt:lpstr>Sakkal Majalla</vt:lpstr>
      <vt:lpstr>moe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Hiba Saleh Ali Mohammed</cp:lastModifiedBy>
  <cp:revision>366</cp:revision>
  <dcterms:created xsi:type="dcterms:W3CDTF">2020-03-03T08:57:07Z</dcterms:created>
  <dcterms:modified xsi:type="dcterms:W3CDTF">2021-10-12T08:32:27Z</dcterms:modified>
</cp:coreProperties>
</file>