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7" r:id="rId3"/>
    <p:sldId id="282" r:id="rId4"/>
    <p:sldId id="264" r:id="rId5"/>
    <p:sldId id="258" r:id="rId6"/>
    <p:sldId id="291" r:id="rId7"/>
    <p:sldId id="292" r:id="rId8"/>
    <p:sldId id="293" r:id="rId9"/>
    <p:sldId id="271" r:id="rId10"/>
    <p:sldId id="294" r:id="rId11"/>
    <p:sldId id="295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8D"/>
    <a:srgbClr val="00FFFF"/>
    <a:srgbClr val="FF6600"/>
    <a:srgbClr val="EDFE16"/>
    <a:srgbClr val="FFFF00"/>
    <a:srgbClr val="2121FF"/>
    <a:srgbClr val="070707"/>
    <a:srgbClr val="3C3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2182" autoAdjust="0"/>
  </p:normalViewPr>
  <p:slideViewPr>
    <p:cSldViewPr snapToGrid="0">
      <p:cViewPr varScale="1">
        <p:scale>
          <a:sx n="43" d="100"/>
          <a:sy n="43" d="100"/>
        </p:scale>
        <p:origin x="7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1B568-CB10-4F0D-BE90-D04D8AD4BFF5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28A24-496F-47C2-9025-C5AD4DB0E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04F0BE-26CA-411D-964D-60DCFF20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7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6BA6B6-AD3F-46EE-9BEC-9CF9278F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5869CEE-F70C-467B-89C9-C1E3B24E4FC3}"/>
              </a:ext>
            </a:extLst>
          </p:cNvPr>
          <p:cNvCxnSpPr>
            <a:cxnSpLocks/>
          </p:cNvCxnSpPr>
          <p:nvPr/>
        </p:nvCxnSpPr>
        <p:spPr>
          <a:xfrm flipH="1">
            <a:off x="1164000" y="6270171"/>
            <a:ext cx="986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E599989-F86F-49C2-8347-93CBE3CF44F9}"/>
              </a:ext>
            </a:extLst>
          </p:cNvPr>
          <p:cNvSpPr txBox="1"/>
          <p:nvPr/>
        </p:nvSpPr>
        <p:spPr>
          <a:xfrm>
            <a:off x="7434468" y="6343057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cs typeface="AL-Mohanad" pitchFamily="2" charset="-78"/>
              </a:rPr>
              <a:t>وزارة التربية والتعليم – </a:t>
            </a:r>
            <a:r>
              <a:rPr lang="en-US" sz="1600" b="1" smtClean="0">
                <a:cs typeface="AL-Mohanad" pitchFamily="2" charset="-78"/>
              </a:rPr>
              <a:t>2021</a:t>
            </a:r>
            <a:r>
              <a:rPr lang="ar-BH" sz="1600" b="1" smtClean="0">
                <a:cs typeface="AL-Mohanad" pitchFamily="2" charset="-78"/>
              </a:rPr>
              <a:t>م</a:t>
            </a:r>
            <a:endParaRPr lang="en-US" sz="1600" b="1" dirty="0">
              <a:cs typeface="AL-Mohanad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2F45EF-CA31-431A-A2A0-A128595C576A}"/>
              </a:ext>
            </a:extLst>
          </p:cNvPr>
          <p:cNvSpPr txBox="1"/>
          <p:nvPr userDrawn="1"/>
        </p:nvSpPr>
        <p:spPr>
          <a:xfrm>
            <a:off x="73572" y="6343057"/>
            <a:ext cx="6560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/>
              <a:t>الرياضيات </a:t>
            </a:r>
            <a:r>
              <a:rPr lang="ar-BH" sz="1600" b="1" dirty="0" smtClean="0"/>
              <a:t>2</a:t>
            </a:r>
            <a:r>
              <a:rPr lang="en-US" sz="1600" b="1" dirty="0" smtClean="0"/>
              <a:t>/</a:t>
            </a:r>
            <a:r>
              <a:rPr lang="ar-BH" sz="1600" b="1" dirty="0" smtClean="0"/>
              <a:t> </a:t>
            </a:r>
            <a:r>
              <a:rPr lang="ar-BH" sz="1600" b="1" dirty="0"/>
              <a:t>ريض </a:t>
            </a:r>
            <a:r>
              <a:rPr lang="ar-BH" sz="1600" b="1" dirty="0" smtClean="0"/>
              <a:t>152 </a:t>
            </a:r>
            <a:r>
              <a:rPr lang="en-US" sz="1600" b="1" dirty="0" smtClean="0"/>
              <a:t>/</a:t>
            </a:r>
            <a:r>
              <a:rPr lang="ar-BH" sz="1600" b="1" dirty="0" smtClean="0"/>
              <a:t>تمثيل المتباينات الخطية ومتباينات</a:t>
            </a:r>
            <a:r>
              <a:rPr lang="ar-BH" sz="1600" b="1" baseline="0" dirty="0" smtClean="0"/>
              <a:t> القيمة المطلقة بيانيًا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0876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EA0-072B-442D-827F-F48621F1BF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0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EA0-072B-442D-827F-F48621F1BF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7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A9EA0-072B-442D-827F-F48621F1BF3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B8E3A-5A55-46CC-930B-46B383A0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5" Type="http://schemas.openxmlformats.org/officeDocument/2006/relationships/image" Target="../media/image8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46.png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70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-20000" contrast="20000"/>
          </a:blip>
          <a:stretch>
            <a:fillRect/>
          </a:stretch>
        </p:blipFill>
        <p:spPr>
          <a:xfrm>
            <a:off x="810684" y="4573496"/>
            <a:ext cx="10332089" cy="1383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309246" y="1912968"/>
            <a:ext cx="2149857" cy="214085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72089" y="1778528"/>
            <a:ext cx="4409281" cy="1869707"/>
            <a:chOff x="3772089" y="1778528"/>
            <a:chExt cx="4409281" cy="1869707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6F2A122-359C-4003-8BCC-6246FFAEA2A2}"/>
                </a:ext>
              </a:extLst>
            </p:cNvPr>
            <p:cNvSpPr/>
            <p:nvPr/>
          </p:nvSpPr>
          <p:spPr>
            <a:xfrm>
              <a:off x="3772089" y="1778528"/>
              <a:ext cx="4409281" cy="54002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z="4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الصف </a:t>
              </a:r>
              <a:r>
                <a:rPr lang="ar-BH" sz="4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الأول</a:t>
              </a:r>
              <a:r>
                <a:rPr lang="ar-EG" sz="4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الثانوي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="" xmlns:a16="http://schemas.microsoft.com/office/drawing/2014/main" id="{B6942CD8-79C8-4900-BB63-1A27BDAFA166}"/>
                    </a:ext>
                  </a:extLst>
                </p:cNvPr>
                <p:cNvSpPr/>
                <p:nvPr/>
              </p:nvSpPr>
              <p:spPr>
                <a:xfrm>
                  <a:off x="3772089" y="2443368"/>
                  <a:ext cx="4409281" cy="54002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1"/>
                  <a:r>
                    <a:rPr lang="ar-EG" sz="40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الرياضيات </a:t>
                  </a:r>
                  <a14:m>
                    <m:oMath xmlns:m="http://schemas.openxmlformats.org/officeDocument/2006/math">
                      <m:r>
                        <a:rPr lang="ar-BH" sz="4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ar-EG" sz="4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6942CD8-79C8-4900-BB63-1A27BDAFA1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089" y="2443368"/>
                  <a:ext cx="4409281" cy="540026"/>
                </a:xfrm>
                <a:prstGeom prst="rect">
                  <a:avLst/>
                </a:prstGeom>
                <a:blipFill>
                  <a:blip r:embed="rId6"/>
                  <a:stretch>
                    <a:fillRect t="-37500" b="-727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id="{D298F61F-C79E-4EDA-928F-6A9CE0BDC7D1}"/>
                    </a:ext>
                  </a:extLst>
                </p:cNvPr>
                <p:cNvSpPr/>
                <p:nvPr/>
              </p:nvSpPr>
              <p:spPr>
                <a:xfrm>
                  <a:off x="3772089" y="3108209"/>
                  <a:ext cx="4409281" cy="54002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1"/>
                  <a:r>
                    <a:rPr lang="ar-EG" sz="40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ريض </a:t>
                  </a:r>
                  <a14:m>
                    <m:oMath xmlns:m="http://schemas.openxmlformats.org/officeDocument/2006/math">
                      <m:r>
                        <a:rPr lang="ar-BH" sz="4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𝟏𝟓𝟐</m:t>
                      </m:r>
                    </m:oMath>
                  </a14:m>
                  <a:endParaRPr lang="ar-EG" sz="4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298F61F-C79E-4EDA-928F-6A9CE0BDC7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089" y="3108209"/>
                  <a:ext cx="4409281" cy="540026"/>
                </a:xfrm>
                <a:prstGeom prst="rect">
                  <a:avLst/>
                </a:prstGeom>
                <a:blipFill>
                  <a:blip r:embed="rId7"/>
                  <a:stretch>
                    <a:fillRect t="-37500" b="-727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7967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90"/>
    </mc:Choice>
    <mc:Fallback xmlns="">
      <p:transition spd="slow" advTm="24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15334" y="252858"/>
            <a:ext cx="5389419" cy="966483"/>
            <a:chOff x="8736037" y="352611"/>
            <a:chExt cx="3137309" cy="966483"/>
          </a:xfrm>
          <a:solidFill>
            <a:srgbClr val="FFC00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736037" y="795874"/>
                  <a:ext cx="3137309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6037" y="795874"/>
                  <a:ext cx="3137309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8736037" y="352611"/>
              <a:ext cx="3137309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/>
                <a:t>مثال 1: </a:t>
              </a:r>
              <a:r>
                <a:rPr lang="ar-BH" sz="2800" b="1" dirty="0"/>
                <a:t>مثل بيانيًّا</a:t>
              </a:r>
              <a:endParaRPr lang="en-US" sz="28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5802" y="1361030"/>
            <a:ext cx="5673634" cy="3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>
                <a:solidFill>
                  <a:schemeClr val="tx1"/>
                </a:solidFill>
              </a:rPr>
              <a:t>خطوات الحل 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28336"/>
              </p:ext>
            </p:extLst>
          </p:nvPr>
        </p:nvGraphicFramePr>
        <p:xfrm>
          <a:off x="3368057" y="2001911"/>
          <a:ext cx="296026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066">
                  <a:extLst>
                    <a:ext uri="{9D8B030D-6E8A-4147-A177-3AD203B41FA5}">
                      <a16:colId xmlns="" xmlns:a16="http://schemas.microsoft.com/office/drawing/2014/main" val="2308073176"/>
                    </a:ext>
                  </a:extLst>
                </a:gridCol>
                <a:gridCol w="740066"/>
                <a:gridCol w="740066">
                  <a:extLst>
                    <a:ext uri="{9D8B030D-6E8A-4147-A177-3AD203B41FA5}">
                      <a16:colId xmlns="" xmlns:a16="http://schemas.microsoft.com/office/drawing/2014/main" val="3951733105"/>
                    </a:ext>
                  </a:extLst>
                </a:gridCol>
                <a:gridCol w="740066">
                  <a:extLst>
                    <a:ext uri="{9D8B030D-6E8A-4147-A177-3AD203B41FA5}">
                      <a16:colId xmlns="" xmlns:a16="http://schemas.microsoft.com/office/drawing/2014/main" val="4130811623"/>
                    </a:ext>
                  </a:extLst>
                </a:gridCol>
              </a:tblGrid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1501166"/>
                  </a:ext>
                </a:extLst>
              </a:tr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-2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9115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5377" y="1434783"/>
                <a:ext cx="2765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77" y="1434783"/>
                <a:ext cx="27656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48458" y="1429848"/>
            <a:ext cx="2840742" cy="2854893"/>
            <a:chOff x="2409835" y="3144480"/>
            <a:chExt cx="2840742" cy="28548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835" y="3144480"/>
              <a:ext cx="2840742" cy="2846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Freeform 11"/>
            <p:cNvSpPr/>
            <p:nvPr/>
          </p:nvSpPr>
          <p:spPr>
            <a:xfrm>
              <a:off x="3829050" y="3155373"/>
              <a:ext cx="0" cy="2844000"/>
            </a:xfrm>
            <a:custGeom>
              <a:avLst/>
              <a:gdLst>
                <a:gd name="connsiteX0" fmla="*/ 0 w 0"/>
                <a:gd name="connsiteY0" fmla="*/ 0 h 3200400"/>
                <a:gd name="connsiteX1" fmla="*/ 0 w 0"/>
                <a:gd name="connsiteY1" fmla="*/ 32004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00400">
                  <a:moveTo>
                    <a:pt x="0" y="0"/>
                  </a:moveTo>
                  <a:lnTo>
                    <a:pt x="0" y="3200400"/>
                  </a:lnTo>
                </a:path>
              </a:pathLst>
            </a:custGeom>
            <a:ln w="41275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16378" y="4203504"/>
              <a:ext cx="2808000" cy="0"/>
            </a:xfrm>
            <a:custGeom>
              <a:avLst/>
              <a:gdLst>
                <a:gd name="connsiteX0" fmla="*/ 0 w 4248150"/>
                <a:gd name="connsiteY0" fmla="*/ 0 h 0"/>
                <a:gd name="connsiteX1" fmla="*/ 4248150 w 4248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8150">
                  <a:moveTo>
                    <a:pt x="0" y="0"/>
                  </a:moveTo>
                  <a:lnTo>
                    <a:pt x="4248150" y="0"/>
                  </a:lnTo>
                </a:path>
              </a:pathLst>
            </a:custGeom>
            <a:ln w="41275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95802" y="2232598"/>
            <a:ext cx="5673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ar-BH" sz="2000" b="1" dirty="0">
                <a:solidFill>
                  <a:schemeClr val="tx1"/>
                </a:solidFill>
              </a:rPr>
              <a:t>- نكوّن جدولًا لرسم المعادلة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27594" y="2709676"/>
            <a:ext cx="5941843" cy="34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r>
              <a:rPr lang="ar-BH" sz="2000" b="1" dirty="0">
                <a:solidFill>
                  <a:schemeClr val="tx1"/>
                </a:solidFill>
              </a:rPr>
              <a:t>- نرسم الخط </a:t>
            </a:r>
            <a:r>
              <a:rPr lang="ar-BH" sz="2000" b="1" dirty="0" smtClean="0">
                <a:solidFill>
                  <a:schemeClr val="tx1"/>
                </a:solidFill>
              </a:rPr>
              <a:t>متصل لوجود </a:t>
            </a:r>
            <a:r>
              <a:rPr lang="ar-BH" sz="2000" b="1" dirty="0">
                <a:solidFill>
                  <a:schemeClr val="tx1"/>
                </a:solidFill>
              </a:rPr>
              <a:t>علامة التساوي في المتباينة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5334" y="3299873"/>
            <a:ext cx="5354103" cy="389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4</a:t>
            </a:r>
            <a:r>
              <a:rPr lang="ar-BH" sz="2000" b="1" dirty="0">
                <a:solidFill>
                  <a:schemeClr val="tx1"/>
                </a:solidFill>
              </a:rPr>
              <a:t>- نختبر منطقة الحل بالتعويض بنقطة لا تقع على </a:t>
            </a:r>
            <a:r>
              <a:rPr lang="ar-BH" sz="2000" b="1" dirty="0" smtClean="0">
                <a:solidFill>
                  <a:schemeClr val="tx1"/>
                </a:solidFill>
              </a:rPr>
              <a:t>حد المتباينة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r" rtl="1"/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</a:t>
            </a:r>
            <a:r>
              <a:rPr lang="ar-BH" sz="2000" b="1" dirty="0" smtClean="0">
                <a:solidFill>
                  <a:schemeClr val="tx1"/>
                </a:solidFill>
              </a:rPr>
              <a:t>ولتكن النقطة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6902" y="1787722"/>
            <a:ext cx="5673634" cy="3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r>
              <a:rPr lang="ar-BH" sz="2000" b="1" dirty="0">
                <a:solidFill>
                  <a:schemeClr val="tx1"/>
                </a:solidFill>
              </a:rPr>
              <a:t>- نكتب المتباينة على صورة معادلة. 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15334" y="1361030"/>
            <a:ext cx="0" cy="4452916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91087" y="3751681"/>
                <a:ext cx="251420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87" y="3751681"/>
                <a:ext cx="251420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273534" y="3262515"/>
            <a:ext cx="3049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000" b="1" dirty="0" smtClean="0">
                <a:solidFill>
                  <a:schemeClr val="tx1"/>
                </a:solidFill>
              </a:rPr>
              <a:t>بالتعويض عن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 في المتباينة الأصلية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08662" y="4217985"/>
                <a:ext cx="292619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BH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662" y="4217985"/>
                <a:ext cx="292619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66776" y="4770360"/>
                <a:ext cx="1510412" cy="538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776" y="4770360"/>
                <a:ext cx="1510412" cy="5385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206807" y="4761125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Kristen ITC" panose="03050502040202030202" pitchFamily="66" charset="0"/>
              </a:rPr>
              <a:t>√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78192" y="4814549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صحيحة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13547" y="5477809"/>
            <a:ext cx="2683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ظلل المنطقة التي تحتوي على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3591" y="5488892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(0,0)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00746" y="3166380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26350" y="3905661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49694" y="3182299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29190" y="1463886"/>
            <a:ext cx="2848707" cy="2489981"/>
          </a:xfrm>
          <a:custGeom>
            <a:avLst/>
            <a:gdLst>
              <a:gd name="connsiteX0" fmla="*/ 0 w 2848707"/>
              <a:gd name="connsiteY0" fmla="*/ 7034 h 2489981"/>
              <a:gd name="connsiteX1" fmla="*/ 2848707 w 2848707"/>
              <a:gd name="connsiteY1" fmla="*/ 0 h 2489981"/>
              <a:gd name="connsiteX2" fmla="*/ 2848707 w 2848707"/>
              <a:gd name="connsiteY2" fmla="*/ 1069145 h 2489981"/>
              <a:gd name="connsiteX3" fmla="*/ 1434904 w 2848707"/>
              <a:gd name="connsiteY3" fmla="*/ 2489981 h 2489981"/>
              <a:gd name="connsiteX4" fmla="*/ 7034 w 2848707"/>
              <a:gd name="connsiteY4" fmla="*/ 1076178 h 2489981"/>
              <a:gd name="connsiteX5" fmla="*/ 0 w 2848707"/>
              <a:gd name="connsiteY5" fmla="*/ 7034 h 24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8707" h="2489981">
                <a:moveTo>
                  <a:pt x="0" y="7034"/>
                </a:moveTo>
                <a:lnTo>
                  <a:pt x="2848707" y="0"/>
                </a:lnTo>
                <a:lnTo>
                  <a:pt x="2848707" y="1069145"/>
                </a:lnTo>
                <a:lnTo>
                  <a:pt x="1434904" y="2489981"/>
                </a:lnTo>
                <a:lnTo>
                  <a:pt x="7034" y="1076178"/>
                </a:lnTo>
                <a:cubicBezTo>
                  <a:pt x="4689" y="717452"/>
                  <a:pt x="2345" y="358726"/>
                  <a:pt x="0" y="7034"/>
                </a:cubicBezTo>
                <a:close/>
              </a:path>
            </a:pathLst>
          </a:custGeom>
          <a:solidFill>
            <a:srgbClr val="FF66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55001" y="2506290"/>
            <a:ext cx="1407349" cy="1416789"/>
          </a:xfrm>
          <a:prstGeom prst="straightConnector1">
            <a:avLst/>
          </a:prstGeom>
          <a:ln w="34925">
            <a:solidFill>
              <a:srgbClr val="2121F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652970" y="2497580"/>
            <a:ext cx="1440000" cy="1440000"/>
          </a:xfrm>
          <a:prstGeom prst="straightConnector1">
            <a:avLst/>
          </a:prstGeom>
          <a:ln w="34925">
            <a:solidFill>
              <a:srgbClr val="2121FF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6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5"/>
    </mc:Choice>
    <mc:Fallback xmlns="">
      <p:transition spd="slow" advTm="47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15334" y="252858"/>
            <a:ext cx="5389419" cy="966483"/>
            <a:chOff x="8736037" y="352611"/>
            <a:chExt cx="3137309" cy="966483"/>
          </a:xfrm>
          <a:solidFill>
            <a:srgbClr val="FFC00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736037" y="795874"/>
                  <a:ext cx="3137309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ar-BH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6037" y="795874"/>
                  <a:ext cx="3137309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8736037" y="352611"/>
              <a:ext cx="3137309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/>
                <a:t>تدريب1: </a:t>
              </a:r>
              <a:r>
                <a:rPr lang="ar-BH" sz="2800" b="1" dirty="0"/>
                <a:t>مثل بيانيًّا</a:t>
              </a:r>
              <a:endParaRPr lang="en-US" sz="28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5802" y="1361030"/>
            <a:ext cx="5673634" cy="3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>
                <a:solidFill>
                  <a:schemeClr val="tx1"/>
                </a:solidFill>
              </a:rPr>
              <a:t>خطوات الحل 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035"/>
              </p:ext>
            </p:extLst>
          </p:nvPr>
        </p:nvGraphicFramePr>
        <p:xfrm>
          <a:off x="3368057" y="2001911"/>
          <a:ext cx="296026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066">
                  <a:extLst>
                    <a:ext uri="{9D8B030D-6E8A-4147-A177-3AD203B41FA5}">
                      <a16:colId xmlns="" xmlns:a16="http://schemas.microsoft.com/office/drawing/2014/main" val="2308073176"/>
                    </a:ext>
                  </a:extLst>
                </a:gridCol>
                <a:gridCol w="740066"/>
                <a:gridCol w="740066">
                  <a:extLst>
                    <a:ext uri="{9D8B030D-6E8A-4147-A177-3AD203B41FA5}">
                      <a16:colId xmlns="" xmlns:a16="http://schemas.microsoft.com/office/drawing/2014/main" val="3951733105"/>
                    </a:ext>
                  </a:extLst>
                </a:gridCol>
                <a:gridCol w="740066">
                  <a:extLst>
                    <a:ext uri="{9D8B030D-6E8A-4147-A177-3AD203B41FA5}">
                      <a16:colId xmlns="" xmlns:a16="http://schemas.microsoft.com/office/drawing/2014/main" val="4130811623"/>
                    </a:ext>
                  </a:extLst>
                </a:gridCol>
              </a:tblGrid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1501166"/>
                  </a:ext>
                </a:extLst>
              </a:tr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9115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5377" y="1434783"/>
                <a:ext cx="2765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BH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77" y="1434783"/>
                <a:ext cx="27656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48458" y="1429848"/>
            <a:ext cx="2840742" cy="2854893"/>
            <a:chOff x="2409835" y="3144480"/>
            <a:chExt cx="2840742" cy="28548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835" y="3144480"/>
              <a:ext cx="2840742" cy="2846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Freeform 11"/>
            <p:cNvSpPr/>
            <p:nvPr/>
          </p:nvSpPr>
          <p:spPr>
            <a:xfrm>
              <a:off x="3829050" y="3155373"/>
              <a:ext cx="0" cy="2844000"/>
            </a:xfrm>
            <a:custGeom>
              <a:avLst/>
              <a:gdLst>
                <a:gd name="connsiteX0" fmla="*/ 0 w 0"/>
                <a:gd name="connsiteY0" fmla="*/ 0 h 3200400"/>
                <a:gd name="connsiteX1" fmla="*/ 0 w 0"/>
                <a:gd name="connsiteY1" fmla="*/ 32004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00400">
                  <a:moveTo>
                    <a:pt x="0" y="0"/>
                  </a:moveTo>
                  <a:lnTo>
                    <a:pt x="0" y="3200400"/>
                  </a:lnTo>
                </a:path>
              </a:pathLst>
            </a:custGeom>
            <a:ln w="41275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16378" y="5650178"/>
              <a:ext cx="2808000" cy="0"/>
            </a:xfrm>
            <a:custGeom>
              <a:avLst/>
              <a:gdLst>
                <a:gd name="connsiteX0" fmla="*/ 0 w 4248150"/>
                <a:gd name="connsiteY0" fmla="*/ 0 h 0"/>
                <a:gd name="connsiteX1" fmla="*/ 4248150 w 4248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8150">
                  <a:moveTo>
                    <a:pt x="0" y="0"/>
                  </a:moveTo>
                  <a:lnTo>
                    <a:pt x="4248150" y="0"/>
                  </a:lnTo>
                </a:path>
              </a:pathLst>
            </a:custGeom>
            <a:ln w="41275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95802" y="2232598"/>
            <a:ext cx="5673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ar-BH" sz="2000" b="1" dirty="0">
                <a:solidFill>
                  <a:schemeClr val="tx1"/>
                </a:solidFill>
              </a:rPr>
              <a:t>- نكوّن جدولًا لرسم المعادلة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27594" y="2709676"/>
            <a:ext cx="5941843" cy="34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r>
              <a:rPr lang="ar-BH" sz="2000" b="1" dirty="0">
                <a:solidFill>
                  <a:schemeClr val="tx1"/>
                </a:solidFill>
              </a:rPr>
              <a:t>- نرسم الخط </a:t>
            </a:r>
            <a:r>
              <a:rPr lang="ar-BH" sz="2000" b="1" dirty="0" smtClean="0">
                <a:solidFill>
                  <a:schemeClr val="tx1"/>
                </a:solidFill>
              </a:rPr>
              <a:t>متصل لوجود </a:t>
            </a:r>
            <a:r>
              <a:rPr lang="ar-BH" sz="2000" b="1" dirty="0">
                <a:solidFill>
                  <a:schemeClr val="tx1"/>
                </a:solidFill>
              </a:rPr>
              <a:t>علامة التساوي في المتباينة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5334" y="3299873"/>
            <a:ext cx="5354103" cy="389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4</a:t>
            </a:r>
            <a:r>
              <a:rPr lang="ar-BH" sz="2000" b="1" dirty="0">
                <a:solidFill>
                  <a:schemeClr val="tx1"/>
                </a:solidFill>
              </a:rPr>
              <a:t>- نختبر منطقة الحل بالتعويض بنقطة لا تقع على </a:t>
            </a:r>
            <a:r>
              <a:rPr lang="ar-BH" sz="2000" b="1" dirty="0" smtClean="0">
                <a:solidFill>
                  <a:schemeClr val="tx1"/>
                </a:solidFill>
              </a:rPr>
              <a:t>حد المتباينة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r" rtl="1"/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</a:t>
            </a:r>
            <a:r>
              <a:rPr lang="ar-BH" sz="2000" b="1" dirty="0" smtClean="0">
                <a:solidFill>
                  <a:schemeClr val="tx1"/>
                </a:solidFill>
              </a:rPr>
              <a:t>ولتكن النقطة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6902" y="1787722"/>
            <a:ext cx="5673634" cy="3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r>
              <a:rPr lang="ar-BH" sz="2000" b="1" dirty="0">
                <a:solidFill>
                  <a:schemeClr val="tx1"/>
                </a:solidFill>
              </a:rPr>
              <a:t>- نكتب المتباينة على صورة معادلة. 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15334" y="1361030"/>
            <a:ext cx="0" cy="4452916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91087" y="3751681"/>
                <a:ext cx="2514204" cy="575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m:rPr>
                          <m:nor/>
                        </m:rPr>
                        <a:rPr lang="ar-BH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ar-BH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ar-BH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|+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87" y="3751681"/>
                <a:ext cx="2514204" cy="5757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273534" y="3262515"/>
            <a:ext cx="3049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000" b="1" dirty="0" smtClean="0">
                <a:solidFill>
                  <a:schemeClr val="tx1"/>
                </a:solidFill>
              </a:rPr>
              <a:t>بالتعويض عن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 في المتباينة الأصلية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72438" y="4217985"/>
                <a:ext cx="2926197" cy="575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ar-BH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ar-BH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ar-BH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ar-BH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|+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438" y="4217985"/>
                <a:ext cx="2926197" cy="5757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43944" y="4770360"/>
                <a:ext cx="1510412" cy="538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944" y="4770360"/>
                <a:ext cx="1510412" cy="5385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206807" y="4761125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Kristen ITC" panose="03050502040202030202" pitchFamily="66" charset="0"/>
              </a:rPr>
              <a:t>√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78192" y="4814549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صحيحة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13547" y="5477809"/>
            <a:ext cx="2683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ظلل المنطقة التي تحتوي على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3591" y="5488892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(0,0)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72221" y="2092891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26350" y="282747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87745" y="2099279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50209" y="1428466"/>
            <a:ext cx="2843284" cy="2843283"/>
          </a:xfrm>
          <a:custGeom>
            <a:avLst/>
            <a:gdLst>
              <a:gd name="connsiteX0" fmla="*/ 1419367 w 2843284"/>
              <a:gd name="connsiteY0" fmla="*/ 1446662 h 2843283"/>
              <a:gd name="connsiteX1" fmla="*/ 2147248 w 2843284"/>
              <a:gd name="connsiteY1" fmla="*/ 0 h 2843283"/>
              <a:gd name="connsiteX2" fmla="*/ 2843284 w 2843284"/>
              <a:gd name="connsiteY2" fmla="*/ 0 h 2843283"/>
              <a:gd name="connsiteX3" fmla="*/ 2843284 w 2843284"/>
              <a:gd name="connsiteY3" fmla="*/ 2838734 h 2843283"/>
              <a:gd name="connsiteX4" fmla="*/ 4549 w 2843284"/>
              <a:gd name="connsiteY4" fmla="*/ 2843283 h 2843283"/>
              <a:gd name="connsiteX5" fmla="*/ 0 w 2843284"/>
              <a:gd name="connsiteY5" fmla="*/ 0 h 2843283"/>
              <a:gd name="connsiteX6" fmla="*/ 700585 w 2843284"/>
              <a:gd name="connsiteY6" fmla="*/ 0 h 2843283"/>
              <a:gd name="connsiteX7" fmla="*/ 1419367 w 2843284"/>
              <a:gd name="connsiteY7" fmla="*/ 1446662 h 284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3284" h="2843283">
                <a:moveTo>
                  <a:pt x="1419367" y="1446662"/>
                </a:moveTo>
                <a:lnTo>
                  <a:pt x="2147248" y="0"/>
                </a:lnTo>
                <a:lnTo>
                  <a:pt x="2843284" y="0"/>
                </a:lnTo>
                <a:lnTo>
                  <a:pt x="2843284" y="2838734"/>
                </a:lnTo>
                <a:lnTo>
                  <a:pt x="4549" y="2843283"/>
                </a:lnTo>
                <a:cubicBezTo>
                  <a:pt x="3033" y="1895522"/>
                  <a:pt x="1516" y="947761"/>
                  <a:pt x="0" y="0"/>
                </a:cubicBezTo>
                <a:lnTo>
                  <a:pt x="700585" y="0"/>
                </a:lnTo>
                <a:lnTo>
                  <a:pt x="1419367" y="1446662"/>
                </a:lnTo>
                <a:close/>
              </a:path>
            </a:pathLst>
          </a:custGeom>
          <a:solidFill>
            <a:srgbClr val="00FFF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939997" y="1403779"/>
            <a:ext cx="725606" cy="1466389"/>
          </a:xfrm>
          <a:prstGeom prst="straightConnector1">
            <a:avLst/>
          </a:prstGeom>
          <a:ln w="34925">
            <a:solidFill>
              <a:srgbClr val="2121F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665071" y="1412318"/>
            <a:ext cx="720624" cy="1472756"/>
          </a:xfrm>
          <a:prstGeom prst="straightConnector1">
            <a:avLst/>
          </a:prstGeom>
          <a:ln w="34925">
            <a:solidFill>
              <a:srgbClr val="2121FF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81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5"/>
    </mc:Choice>
    <mc:Fallback xmlns="">
      <p:transition spd="slow" advTm="47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15334" y="252858"/>
            <a:ext cx="5389419" cy="966483"/>
            <a:chOff x="8736037" y="352611"/>
            <a:chExt cx="3137309" cy="966483"/>
          </a:xfrm>
          <a:solidFill>
            <a:srgbClr val="FFC00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736037" y="795874"/>
                  <a:ext cx="3137309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6037" y="795874"/>
                  <a:ext cx="3137309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8736037" y="352611"/>
              <a:ext cx="3137309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/>
                <a:t>تدريب2: </a:t>
              </a:r>
              <a:r>
                <a:rPr lang="ar-BH" sz="2800" b="1" dirty="0"/>
                <a:t>مثل بيانيًّا</a:t>
              </a:r>
              <a:endParaRPr lang="en-US" sz="28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5802" y="1361030"/>
            <a:ext cx="5673634" cy="3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>
                <a:solidFill>
                  <a:schemeClr val="tx1"/>
                </a:solidFill>
              </a:rPr>
              <a:t>خطوات الحل 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18690"/>
              </p:ext>
            </p:extLst>
          </p:nvPr>
        </p:nvGraphicFramePr>
        <p:xfrm>
          <a:off x="3368057" y="2001911"/>
          <a:ext cx="296026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066">
                  <a:extLst>
                    <a:ext uri="{9D8B030D-6E8A-4147-A177-3AD203B41FA5}">
                      <a16:colId xmlns="" xmlns:a16="http://schemas.microsoft.com/office/drawing/2014/main" val="2308073176"/>
                    </a:ext>
                  </a:extLst>
                </a:gridCol>
                <a:gridCol w="740066"/>
                <a:gridCol w="740066">
                  <a:extLst>
                    <a:ext uri="{9D8B030D-6E8A-4147-A177-3AD203B41FA5}">
                      <a16:colId xmlns="" xmlns:a16="http://schemas.microsoft.com/office/drawing/2014/main" val="3951733105"/>
                    </a:ext>
                  </a:extLst>
                </a:gridCol>
                <a:gridCol w="740066">
                  <a:extLst>
                    <a:ext uri="{9D8B030D-6E8A-4147-A177-3AD203B41FA5}">
                      <a16:colId xmlns="" xmlns:a16="http://schemas.microsoft.com/office/drawing/2014/main" val="4130811623"/>
                    </a:ext>
                  </a:extLst>
                </a:gridCol>
              </a:tblGrid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1501166"/>
                  </a:ext>
                </a:extLst>
              </a:tr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9115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5377" y="1434783"/>
                <a:ext cx="2765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77" y="1434783"/>
                <a:ext cx="27656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48458" y="1429848"/>
            <a:ext cx="2840742" cy="2854893"/>
            <a:chOff x="2409835" y="3144480"/>
            <a:chExt cx="2840742" cy="28548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835" y="3144480"/>
              <a:ext cx="2840742" cy="2846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Freeform 11"/>
            <p:cNvSpPr/>
            <p:nvPr/>
          </p:nvSpPr>
          <p:spPr>
            <a:xfrm>
              <a:off x="3829050" y="3155373"/>
              <a:ext cx="0" cy="2844000"/>
            </a:xfrm>
            <a:custGeom>
              <a:avLst/>
              <a:gdLst>
                <a:gd name="connsiteX0" fmla="*/ 0 w 0"/>
                <a:gd name="connsiteY0" fmla="*/ 0 h 3200400"/>
                <a:gd name="connsiteX1" fmla="*/ 0 w 0"/>
                <a:gd name="connsiteY1" fmla="*/ 32004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00400">
                  <a:moveTo>
                    <a:pt x="0" y="0"/>
                  </a:moveTo>
                  <a:lnTo>
                    <a:pt x="0" y="3200400"/>
                  </a:lnTo>
                </a:path>
              </a:pathLst>
            </a:custGeom>
            <a:ln w="41275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16378" y="5650178"/>
              <a:ext cx="2808000" cy="0"/>
            </a:xfrm>
            <a:custGeom>
              <a:avLst/>
              <a:gdLst>
                <a:gd name="connsiteX0" fmla="*/ 0 w 4248150"/>
                <a:gd name="connsiteY0" fmla="*/ 0 h 0"/>
                <a:gd name="connsiteX1" fmla="*/ 4248150 w 4248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8150">
                  <a:moveTo>
                    <a:pt x="0" y="0"/>
                  </a:moveTo>
                  <a:lnTo>
                    <a:pt x="4248150" y="0"/>
                  </a:lnTo>
                </a:path>
              </a:pathLst>
            </a:custGeom>
            <a:ln w="41275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95802" y="2232598"/>
            <a:ext cx="5673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ar-BH" sz="2000" b="1" dirty="0">
                <a:solidFill>
                  <a:schemeClr val="tx1"/>
                </a:solidFill>
              </a:rPr>
              <a:t>- نكوّن جدولًا لرسم المعادلة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27594" y="2709676"/>
            <a:ext cx="5941843" cy="34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r>
              <a:rPr lang="ar-BH" sz="2000" b="1" dirty="0">
                <a:solidFill>
                  <a:schemeClr val="tx1"/>
                </a:solidFill>
              </a:rPr>
              <a:t>- نرسم الخط </a:t>
            </a:r>
            <a:r>
              <a:rPr lang="ar-BH" sz="2000" b="1" dirty="0" smtClean="0">
                <a:solidFill>
                  <a:schemeClr val="tx1"/>
                </a:solidFill>
              </a:rPr>
              <a:t>متصل لوجود </a:t>
            </a:r>
            <a:r>
              <a:rPr lang="ar-BH" sz="2000" b="1" dirty="0">
                <a:solidFill>
                  <a:schemeClr val="tx1"/>
                </a:solidFill>
              </a:rPr>
              <a:t>علامة التساوي في المتباينة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5334" y="3299873"/>
            <a:ext cx="5354103" cy="389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4</a:t>
            </a:r>
            <a:r>
              <a:rPr lang="ar-BH" sz="2000" b="1" dirty="0">
                <a:solidFill>
                  <a:schemeClr val="tx1"/>
                </a:solidFill>
              </a:rPr>
              <a:t>- نختبر منطقة الحل بالتعويض بنقطة لا تقع على </a:t>
            </a:r>
            <a:r>
              <a:rPr lang="ar-BH" sz="2000" b="1" dirty="0" smtClean="0">
                <a:solidFill>
                  <a:schemeClr val="tx1"/>
                </a:solidFill>
              </a:rPr>
              <a:t>حد المتباينة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r" rtl="1"/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</a:t>
            </a:r>
            <a:r>
              <a:rPr lang="ar-BH" sz="2000" b="1" dirty="0" smtClean="0">
                <a:solidFill>
                  <a:schemeClr val="tx1"/>
                </a:solidFill>
              </a:rPr>
              <a:t>ولتكن النقطة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6902" y="1787722"/>
            <a:ext cx="5673634" cy="3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r>
              <a:rPr lang="ar-BH" sz="2000" b="1" dirty="0">
                <a:solidFill>
                  <a:schemeClr val="tx1"/>
                </a:solidFill>
              </a:rPr>
              <a:t>- نكتب المتباينة على صورة معادلة. 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15334" y="1361030"/>
            <a:ext cx="0" cy="4452916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91087" y="3751681"/>
                <a:ext cx="251420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87" y="3751681"/>
                <a:ext cx="251420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273534" y="3262515"/>
            <a:ext cx="3049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000" b="1" dirty="0" smtClean="0">
                <a:solidFill>
                  <a:schemeClr val="tx1"/>
                </a:solidFill>
              </a:rPr>
              <a:t>بالتعويض عن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 في المتباينة الأصلية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72438" y="4292127"/>
                <a:ext cx="292619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BH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438" y="4292127"/>
                <a:ext cx="292619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57445" y="4770360"/>
                <a:ext cx="1510412" cy="538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445" y="4770360"/>
                <a:ext cx="1510412" cy="5385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856948" y="4748765"/>
            <a:ext cx="489236" cy="525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Jokerman" panose="04090605060D06020702" pitchFamily="82" charset="0"/>
              </a:rPr>
              <a:t>×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78192" y="4814549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خاطئة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13547" y="5477809"/>
            <a:ext cx="2818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ظلل المنطقة التي لا تحتوي على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3591" y="5488892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(0,0)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8109" y="173583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276921" y="3899546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96454" y="174221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85029" y="1431235"/>
            <a:ext cx="1653872" cy="2520563"/>
          </a:xfrm>
          <a:custGeom>
            <a:avLst/>
            <a:gdLst>
              <a:gd name="connsiteX0" fmla="*/ 0 w 1653872"/>
              <a:gd name="connsiteY0" fmla="*/ 0 h 2464904"/>
              <a:gd name="connsiteX1" fmla="*/ 1653872 w 1653872"/>
              <a:gd name="connsiteY1" fmla="*/ 0 h 2464904"/>
              <a:gd name="connsiteX2" fmla="*/ 826936 w 1653872"/>
              <a:gd name="connsiteY2" fmla="*/ 2464904 h 2464904"/>
              <a:gd name="connsiteX3" fmla="*/ 0 w 1653872"/>
              <a:gd name="connsiteY3" fmla="*/ 0 h 2464904"/>
              <a:gd name="connsiteX0" fmla="*/ 0 w 1653872"/>
              <a:gd name="connsiteY0" fmla="*/ 0 h 2520563"/>
              <a:gd name="connsiteX1" fmla="*/ 1653872 w 1653872"/>
              <a:gd name="connsiteY1" fmla="*/ 0 h 2520563"/>
              <a:gd name="connsiteX2" fmla="*/ 834887 w 1653872"/>
              <a:gd name="connsiteY2" fmla="*/ 2520563 h 2520563"/>
              <a:gd name="connsiteX3" fmla="*/ 0 w 1653872"/>
              <a:gd name="connsiteY3" fmla="*/ 0 h 252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3872" h="2520563">
                <a:moveTo>
                  <a:pt x="0" y="0"/>
                </a:moveTo>
                <a:lnTo>
                  <a:pt x="1653872" y="0"/>
                </a:lnTo>
                <a:lnTo>
                  <a:pt x="834887" y="2520563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>
          <a:xfrm flipH="1" flipV="1">
            <a:off x="480971" y="1429848"/>
            <a:ext cx="831950" cy="2541698"/>
          </a:xfrm>
          <a:prstGeom prst="straightConnector1">
            <a:avLst/>
          </a:prstGeom>
          <a:ln w="34925">
            <a:solidFill>
              <a:srgbClr val="2121F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312922" y="1421793"/>
            <a:ext cx="831949" cy="2566079"/>
          </a:xfrm>
          <a:prstGeom prst="straightConnector1">
            <a:avLst/>
          </a:prstGeom>
          <a:ln w="34925">
            <a:solidFill>
              <a:srgbClr val="2121FF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4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5"/>
    </mc:Choice>
    <mc:Fallback xmlns="">
      <p:transition spd="slow" advTm="47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98275" y="858129"/>
            <a:ext cx="4572000" cy="45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55475" y="1315329"/>
            <a:ext cx="3657600" cy="36576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6293" y="2308031"/>
            <a:ext cx="955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8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6293" y="2308031"/>
            <a:ext cx="955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8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6293" y="2308031"/>
            <a:ext cx="955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8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6293" y="2308031"/>
            <a:ext cx="955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8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69675" y="629529"/>
            <a:ext cx="5029200" cy="5029200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12675" y="1772529"/>
            <a:ext cx="2743200" cy="2743200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1" grpId="2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08623" y="3262543"/>
            <a:ext cx="6651457" cy="20005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chemeClr val="accent5">
                    <a:lumMod val="50000"/>
                  </a:schemeClr>
                </a:solidFill>
              </a:rPr>
              <a:t>الأهداف</a:t>
            </a:r>
          </a:p>
          <a:p>
            <a:pPr algn="r" rtl="1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</a:rPr>
              <a:t>- أن يمثل الطالب المتباينات الخطية بيانيًّا.</a:t>
            </a:r>
          </a:p>
          <a:p>
            <a:pPr algn="r"/>
            <a:endParaRPr lang="ar-BH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ar-BH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 rtl="1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</a:rPr>
              <a:t>- أن يمثل الطالب متباينات القيمة المطلقة بيانيًّا.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-20000" contrast="20000"/>
          </a:blip>
          <a:stretch>
            <a:fillRect/>
          </a:stretch>
        </p:blipFill>
        <p:spPr>
          <a:xfrm>
            <a:off x="1056440" y="2454202"/>
            <a:ext cx="3133367" cy="28572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654404" y="1738856"/>
            <a:ext cx="6905676" cy="924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9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90"/>
    </mc:Choice>
    <mc:Fallback xmlns="">
      <p:transition spd="slow" advTm="24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8755" y="537837"/>
            <a:ext cx="23137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/>
              <a:t>ملاحظات</a:t>
            </a:r>
            <a:endParaRPr lang="ar-B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2976" y="1776550"/>
            <a:ext cx="10259487" cy="3231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3200" b="1" u="sng" dirty="0"/>
              <a:t>تمثيل المتباينات الخطية بيانيًّا: </a:t>
            </a:r>
          </a:p>
          <a:p>
            <a:pPr algn="r"/>
            <a:endParaRPr lang="ar-BH" sz="3200" b="1" u="sng" dirty="0"/>
          </a:p>
          <a:p>
            <a:pPr algn="r" rtl="1"/>
            <a:r>
              <a:rPr lang="en-US" sz="2800" b="1" dirty="0"/>
              <a:t>1</a:t>
            </a:r>
            <a:r>
              <a:rPr lang="ar-BH" sz="2800" b="1" dirty="0"/>
              <a:t>- تشبه المتباينة الخطية المعادلة الخطية، والفرق في رمز التباين ورمز المساواة فقط. </a:t>
            </a:r>
          </a:p>
          <a:p>
            <a:pPr algn="r"/>
            <a:r>
              <a:rPr lang="ar-BH" sz="2800" b="1" dirty="0"/>
              <a:t>2- عند الضرب أو القسمة على عدد سالب يتم عكس علامة التباين.</a:t>
            </a:r>
          </a:p>
          <a:p>
            <a:pPr algn="r"/>
            <a:r>
              <a:rPr lang="ar-BH" sz="2800" b="1" dirty="0"/>
              <a:t>3- المتباينة التي لا تحتوي على علامة التساوي يتم تمثيلها بخط متقطع.</a:t>
            </a:r>
          </a:p>
          <a:p>
            <a:pPr algn="r"/>
            <a:r>
              <a:rPr lang="ar-BH" sz="2800" b="1" dirty="0"/>
              <a:t>4- المتباينة التي تحتوي على علامة التساوي يتم تمثيلها بخط متصل.</a:t>
            </a:r>
          </a:p>
          <a:p>
            <a:pPr algn="r"/>
            <a:r>
              <a:rPr lang="ar-BH" sz="2800" b="1" dirty="0"/>
              <a:t> 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6"/>
    </mc:Choice>
    <mc:Fallback xmlns="">
      <p:transition spd="slow" advTm="30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15334" y="252858"/>
            <a:ext cx="5389419" cy="966483"/>
            <a:chOff x="8736037" y="352611"/>
            <a:chExt cx="3137309" cy="966483"/>
          </a:xfrm>
          <a:solidFill>
            <a:srgbClr val="FFC00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736037" y="795874"/>
                  <a:ext cx="3137309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6037" y="795874"/>
                  <a:ext cx="313730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8736037" y="352611"/>
              <a:ext cx="3137309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/>
                <a:t>مثال </a:t>
              </a:r>
              <a:r>
                <a:rPr lang="en-US" sz="2800" b="1" dirty="0"/>
                <a:t>1</a:t>
              </a:r>
              <a:r>
                <a:rPr lang="ar-BH" sz="2800" b="1" dirty="0"/>
                <a:t>: مثل بيانيًّا</a:t>
              </a:r>
              <a:endParaRPr lang="en-US" sz="28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5802" y="1361030"/>
            <a:ext cx="5673634" cy="3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>
                <a:solidFill>
                  <a:schemeClr val="tx1"/>
                </a:solidFill>
              </a:rPr>
              <a:t>خطوات الحل 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4824"/>
              </p:ext>
            </p:extLst>
          </p:nvPr>
        </p:nvGraphicFramePr>
        <p:xfrm>
          <a:off x="3368057" y="2001911"/>
          <a:ext cx="296026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066">
                  <a:extLst>
                    <a:ext uri="{9D8B030D-6E8A-4147-A177-3AD203B41FA5}">
                      <a16:colId xmlns="" xmlns:a16="http://schemas.microsoft.com/office/drawing/2014/main" val="2308073176"/>
                    </a:ext>
                  </a:extLst>
                </a:gridCol>
                <a:gridCol w="740066"/>
                <a:gridCol w="740066">
                  <a:extLst>
                    <a:ext uri="{9D8B030D-6E8A-4147-A177-3AD203B41FA5}">
                      <a16:colId xmlns="" xmlns:a16="http://schemas.microsoft.com/office/drawing/2014/main" val="3951733105"/>
                    </a:ext>
                  </a:extLst>
                </a:gridCol>
                <a:gridCol w="740066">
                  <a:extLst>
                    <a:ext uri="{9D8B030D-6E8A-4147-A177-3AD203B41FA5}">
                      <a16:colId xmlns="" xmlns:a16="http://schemas.microsoft.com/office/drawing/2014/main" val="4130811623"/>
                    </a:ext>
                  </a:extLst>
                </a:gridCol>
              </a:tblGrid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1501166"/>
                  </a:ext>
                </a:extLst>
              </a:tr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9115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5377" y="1434783"/>
                <a:ext cx="2765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77" y="1434783"/>
                <a:ext cx="276562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48458" y="1429848"/>
            <a:ext cx="2840742" cy="2854893"/>
            <a:chOff x="2409835" y="3144480"/>
            <a:chExt cx="2840742" cy="28548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835" y="3144480"/>
              <a:ext cx="2840742" cy="2846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Freeform 11"/>
            <p:cNvSpPr/>
            <p:nvPr/>
          </p:nvSpPr>
          <p:spPr>
            <a:xfrm>
              <a:off x="3829050" y="3155373"/>
              <a:ext cx="0" cy="2844000"/>
            </a:xfrm>
            <a:custGeom>
              <a:avLst/>
              <a:gdLst>
                <a:gd name="connsiteX0" fmla="*/ 0 w 0"/>
                <a:gd name="connsiteY0" fmla="*/ 0 h 3200400"/>
                <a:gd name="connsiteX1" fmla="*/ 0 w 0"/>
                <a:gd name="connsiteY1" fmla="*/ 32004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00400">
                  <a:moveTo>
                    <a:pt x="0" y="0"/>
                  </a:moveTo>
                  <a:lnTo>
                    <a:pt x="0" y="3200400"/>
                  </a:lnTo>
                </a:path>
              </a:pathLst>
            </a:custGeom>
            <a:ln w="41275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16378" y="4572000"/>
              <a:ext cx="2808000" cy="0"/>
            </a:xfrm>
            <a:custGeom>
              <a:avLst/>
              <a:gdLst>
                <a:gd name="connsiteX0" fmla="*/ 0 w 4248150"/>
                <a:gd name="connsiteY0" fmla="*/ 0 h 0"/>
                <a:gd name="connsiteX1" fmla="*/ 4248150 w 4248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8150">
                  <a:moveTo>
                    <a:pt x="0" y="0"/>
                  </a:moveTo>
                  <a:lnTo>
                    <a:pt x="4248150" y="0"/>
                  </a:lnTo>
                </a:path>
              </a:pathLst>
            </a:custGeom>
            <a:ln w="41275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95802" y="2232598"/>
            <a:ext cx="5673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ar-BH" sz="2000" b="1" dirty="0">
                <a:solidFill>
                  <a:schemeClr val="tx1"/>
                </a:solidFill>
              </a:rPr>
              <a:t>- نكوّن جدولًا لرسم المعادلة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27594" y="2709676"/>
            <a:ext cx="5941843" cy="34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r>
              <a:rPr lang="ar-BH" sz="2000" b="1" dirty="0">
                <a:solidFill>
                  <a:schemeClr val="tx1"/>
                </a:solidFill>
              </a:rPr>
              <a:t>- نرسم الخط متقطعا لعدم وجود علامة التساوي في المتباينة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5334" y="3299873"/>
            <a:ext cx="5354103" cy="389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4</a:t>
            </a:r>
            <a:r>
              <a:rPr lang="ar-BH" sz="2000" b="1" dirty="0">
                <a:solidFill>
                  <a:schemeClr val="tx1"/>
                </a:solidFill>
              </a:rPr>
              <a:t>- نختبر منطقة الحل بالتعويض بنقطة لا تقع على </a:t>
            </a:r>
            <a:r>
              <a:rPr lang="ar-BH" sz="2000" b="1" dirty="0" smtClean="0">
                <a:solidFill>
                  <a:schemeClr val="tx1"/>
                </a:solidFill>
              </a:rPr>
              <a:t>حد المتباينة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r" rtl="1"/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</a:t>
            </a:r>
            <a:r>
              <a:rPr lang="ar-BH" sz="2000" b="1" dirty="0" smtClean="0">
                <a:solidFill>
                  <a:schemeClr val="tx1"/>
                </a:solidFill>
              </a:rPr>
              <a:t>ولتكن النقطة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6902" y="1787722"/>
            <a:ext cx="5673634" cy="3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r>
              <a:rPr lang="ar-BH" sz="2000" b="1" dirty="0">
                <a:solidFill>
                  <a:schemeClr val="tx1"/>
                </a:solidFill>
              </a:rPr>
              <a:t>- نكتب المتباينة على صورة معادلة. 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15334" y="1361030"/>
            <a:ext cx="0" cy="4452916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91087" y="3751681"/>
                <a:ext cx="251420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87" y="3751681"/>
                <a:ext cx="2514204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273534" y="3262515"/>
            <a:ext cx="3049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000" b="1" dirty="0" smtClean="0">
                <a:solidFill>
                  <a:schemeClr val="tx1"/>
                </a:solidFill>
              </a:rPr>
              <a:t>بالتعويض عن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 في المتباينة الأصلية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85830" y="4217985"/>
                <a:ext cx="292619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30" y="4217985"/>
                <a:ext cx="2926197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03762" y="4770360"/>
                <a:ext cx="1510412" cy="538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800" dirty="0">
                  <a:latin typeface="Jokerman" panose="04090605060D06020702" pitchFamily="82" charset="0"/>
                </a:endParaRPr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62" y="4770360"/>
                <a:ext cx="1510412" cy="538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616240" y="4665589"/>
            <a:ext cx="558166" cy="693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Jokerman" panose="04090605060D06020702" pitchFamily="82" charset="0"/>
              </a:rPr>
              <a:t>×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1968" y="4814549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خاطئة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13547" y="5477809"/>
            <a:ext cx="2818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ظلل المنطقة التي لا تحتوي على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3591" y="5488892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(0,0)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90613" y="1426886"/>
            <a:ext cx="2495612" cy="1634246"/>
          </a:xfrm>
          <a:custGeom>
            <a:avLst/>
            <a:gdLst>
              <a:gd name="connsiteX0" fmla="*/ 0 w 2495145"/>
              <a:gd name="connsiteY0" fmla="*/ 0 h 1653702"/>
              <a:gd name="connsiteX1" fmla="*/ 2495145 w 2495145"/>
              <a:gd name="connsiteY1" fmla="*/ 4864 h 1653702"/>
              <a:gd name="connsiteX2" fmla="*/ 2490281 w 2495145"/>
              <a:gd name="connsiteY2" fmla="*/ 1653702 h 1653702"/>
              <a:gd name="connsiteX3" fmla="*/ 0 w 2495145"/>
              <a:gd name="connsiteY3" fmla="*/ 0 h 1653702"/>
              <a:gd name="connsiteX0" fmla="*/ 0 w 2495612"/>
              <a:gd name="connsiteY0" fmla="*/ 0 h 1634246"/>
              <a:gd name="connsiteX1" fmla="*/ 2495145 w 2495612"/>
              <a:gd name="connsiteY1" fmla="*/ 4864 h 1634246"/>
              <a:gd name="connsiteX2" fmla="*/ 2495145 w 2495612"/>
              <a:gd name="connsiteY2" fmla="*/ 1634246 h 1634246"/>
              <a:gd name="connsiteX3" fmla="*/ 0 w 2495612"/>
              <a:gd name="connsiteY3" fmla="*/ 0 h 163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612" h="1634246">
                <a:moveTo>
                  <a:pt x="0" y="0"/>
                </a:moveTo>
                <a:lnTo>
                  <a:pt x="2495145" y="4864"/>
                </a:lnTo>
                <a:cubicBezTo>
                  <a:pt x="2493524" y="554477"/>
                  <a:pt x="2496766" y="1084633"/>
                  <a:pt x="2495145" y="163424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24080" y="211549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04529" y="2813814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4532" y="139443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4435" y="1416678"/>
            <a:ext cx="2514765" cy="1639343"/>
          </a:xfrm>
          <a:prstGeom prst="straightConnector1">
            <a:avLst/>
          </a:prstGeom>
          <a:ln w="34925">
            <a:solidFill>
              <a:srgbClr val="2121FF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503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5"/>
    </mc:Choice>
    <mc:Fallback xmlns="">
      <p:transition spd="slow" advTm="47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" grpId="0" animBg="1"/>
      <p:bldP spid="5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15334" y="252858"/>
            <a:ext cx="5389419" cy="966483"/>
            <a:chOff x="8736037" y="352611"/>
            <a:chExt cx="3137309" cy="966483"/>
          </a:xfrm>
          <a:solidFill>
            <a:srgbClr val="FFC00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736037" y="795874"/>
                  <a:ext cx="3137309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6037" y="795874"/>
                  <a:ext cx="3137309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8736037" y="352611"/>
              <a:ext cx="3137309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/>
                <a:t>تدريب</a:t>
              </a:r>
              <a:r>
                <a:rPr lang="en-US" sz="2800" b="1" dirty="0" smtClean="0"/>
                <a:t>1</a:t>
              </a:r>
              <a:r>
                <a:rPr lang="ar-BH" sz="2800" b="1" dirty="0"/>
                <a:t>: مثل بيانيًّا</a:t>
              </a:r>
              <a:endParaRPr lang="en-US" sz="28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5802" y="1361030"/>
            <a:ext cx="5673634" cy="3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>
                <a:solidFill>
                  <a:schemeClr val="tx1"/>
                </a:solidFill>
              </a:rPr>
              <a:t>خطوات الحل 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1044"/>
              </p:ext>
            </p:extLst>
          </p:nvPr>
        </p:nvGraphicFramePr>
        <p:xfrm>
          <a:off x="3368057" y="2001911"/>
          <a:ext cx="296026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066">
                  <a:extLst>
                    <a:ext uri="{9D8B030D-6E8A-4147-A177-3AD203B41FA5}">
                      <a16:colId xmlns="" xmlns:a16="http://schemas.microsoft.com/office/drawing/2014/main" val="2308073176"/>
                    </a:ext>
                  </a:extLst>
                </a:gridCol>
                <a:gridCol w="740066"/>
                <a:gridCol w="740066">
                  <a:extLst>
                    <a:ext uri="{9D8B030D-6E8A-4147-A177-3AD203B41FA5}">
                      <a16:colId xmlns="" xmlns:a16="http://schemas.microsoft.com/office/drawing/2014/main" val="3951733105"/>
                    </a:ext>
                  </a:extLst>
                </a:gridCol>
                <a:gridCol w="740066">
                  <a:extLst>
                    <a:ext uri="{9D8B030D-6E8A-4147-A177-3AD203B41FA5}">
                      <a16:colId xmlns="" xmlns:a16="http://schemas.microsoft.com/office/drawing/2014/main" val="4130811623"/>
                    </a:ext>
                  </a:extLst>
                </a:gridCol>
              </a:tblGrid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1501166"/>
                  </a:ext>
                </a:extLst>
              </a:tr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-5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9115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5377" y="1434783"/>
                <a:ext cx="2765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77" y="1434783"/>
                <a:ext cx="27656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48458" y="1429848"/>
            <a:ext cx="2840742" cy="2854893"/>
            <a:chOff x="2409835" y="3144480"/>
            <a:chExt cx="2840742" cy="28548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835" y="3144480"/>
              <a:ext cx="2840742" cy="2846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Freeform 11"/>
            <p:cNvSpPr/>
            <p:nvPr/>
          </p:nvSpPr>
          <p:spPr>
            <a:xfrm>
              <a:off x="3829050" y="3155373"/>
              <a:ext cx="0" cy="2844000"/>
            </a:xfrm>
            <a:custGeom>
              <a:avLst/>
              <a:gdLst>
                <a:gd name="connsiteX0" fmla="*/ 0 w 0"/>
                <a:gd name="connsiteY0" fmla="*/ 0 h 3200400"/>
                <a:gd name="connsiteX1" fmla="*/ 0 w 0"/>
                <a:gd name="connsiteY1" fmla="*/ 32004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00400">
                  <a:moveTo>
                    <a:pt x="0" y="0"/>
                  </a:moveTo>
                  <a:lnTo>
                    <a:pt x="0" y="3200400"/>
                  </a:lnTo>
                </a:path>
              </a:pathLst>
            </a:custGeom>
            <a:ln w="41275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16378" y="3848657"/>
              <a:ext cx="2808000" cy="0"/>
            </a:xfrm>
            <a:custGeom>
              <a:avLst/>
              <a:gdLst>
                <a:gd name="connsiteX0" fmla="*/ 0 w 4248150"/>
                <a:gd name="connsiteY0" fmla="*/ 0 h 0"/>
                <a:gd name="connsiteX1" fmla="*/ 4248150 w 4248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8150">
                  <a:moveTo>
                    <a:pt x="0" y="0"/>
                  </a:moveTo>
                  <a:lnTo>
                    <a:pt x="4248150" y="0"/>
                  </a:lnTo>
                </a:path>
              </a:pathLst>
            </a:custGeom>
            <a:ln w="41275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95802" y="2232598"/>
            <a:ext cx="5673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ar-BH" sz="2000" b="1" dirty="0">
                <a:solidFill>
                  <a:schemeClr val="tx1"/>
                </a:solidFill>
              </a:rPr>
              <a:t>- نكوّن جدولًا لرسم المعادلة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27594" y="2709676"/>
            <a:ext cx="5941843" cy="34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r>
              <a:rPr lang="ar-BH" sz="2000" b="1" dirty="0">
                <a:solidFill>
                  <a:schemeClr val="tx1"/>
                </a:solidFill>
              </a:rPr>
              <a:t>- نرسم الخط متقطعا لعدم وجود علامة التساوي في المتباينة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5334" y="3299873"/>
            <a:ext cx="5354103" cy="389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4</a:t>
            </a:r>
            <a:r>
              <a:rPr lang="ar-BH" sz="2000" b="1" dirty="0">
                <a:solidFill>
                  <a:schemeClr val="tx1"/>
                </a:solidFill>
              </a:rPr>
              <a:t>- نختبر منطقة الحل بالتعويض بنقطة لا تقع على </a:t>
            </a:r>
            <a:r>
              <a:rPr lang="ar-BH" sz="2000" b="1" dirty="0" smtClean="0">
                <a:solidFill>
                  <a:schemeClr val="tx1"/>
                </a:solidFill>
              </a:rPr>
              <a:t>حد المتباينة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r" rtl="1"/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</a:t>
            </a:r>
            <a:r>
              <a:rPr lang="ar-BH" sz="2000" b="1" dirty="0" smtClean="0">
                <a:solidFill>
                  <a:schemeClr val="tx1"/>
                </a:solidFill>
              </a:rPr>
              <a:t>ولتكن النقطة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6902" y="1787722"/>
            <a:ext cx="5673634" cy="3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r>
              <a:rPr lang="ar-BH" sz="2000" b="1" dirty="0">
                <a:solidFill>
                  <a:schemeClr val="tx1"/>
                </a:solidFill>
              </a:rPr>
              <a:t>- نكتب المتباينة على صورة معادلة. 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15334" y="1361030"/>
            <a:ext cx="0" cy="4452916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91087" y="3751681"/>
                <a:ext cx="251420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87" y="3751681"/>
                <a:ext cx="251420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273534" y="3262515"/>
            <a:ext cx="3049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000" b="1" dirty="0" smtClean="0">
                <a:solidFill>
                  <a:schemeClr val="tx1"/>
                </a:solidFill>
              </a:rPr>
              <a:t>بالتعويض عن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 في المتباينة الأصلية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49194" y="4217985"/>
                <a:ext cx="241834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 −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 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194" y="4217985"/>
                <a:ext cx="2418345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84891" y="4691521"/>
                <a:ext cx="1510412" cy="538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 − 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/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891" y="4691521"/>
                <a:ext cx="1510412" cy="5385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261394" y="4665589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√</a:t>
            </a:r>
            <a:endParaRPr lang="en-US" sz="28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82656" y="4814549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صحيحة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13547" y="5477809"/>
            <a:ext cx="2683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ظلل المنطقة التي تحتوي على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3591" y="5488892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(0,0)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194891" y="1427404"/>
            <a:ext cx="1890508" cy="2844177"/>
          </a:xfrm>
          <a:custGeom>
            <a:avLst/>
            <a:gdLst>
              <a:gd name="connsiteX0" fmla="*/ 0 w 1890508"/>
              <a:gd name="connsiteY0" fmla="*/ 0 h 2844177"/>
              <a:gd name="connsiteX1" fmla="*/ 1890508 w 1890508"/>
              <a:gd name="connsiteY1" fmla="*/ 0 h 2844177"/>
              <a:gd name="connsiteX2" fmla="*/ 1890508 w 1890508"/>
              <a:gd name="connsiteY2" fmla="*/ 2844177 h 2844177"/>
              <a:gd name="connsiteX3" fmla="*/ 970498 w 1890508"/>
              <a:gd name="connsiteY3" fmla="*/ 2838567 h 2844177"/>
              <a:gd name="connsiteX4" fmla="*/ 0 w 1890508"/>
              <a:gd name="connsiteY4" fmla="*/ 0 h 284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508" h="2844177">
                <a:moveTo>
                  <a:pt x="0" y="0"/>
                </a:moveTo>
                <a:lnTo>
                  <a:pt x="1890508" y="0"/>
                </a:lnTo>
                <a:lnTo>
                  <a:pt x="1890508" y="2844177"/>
                </a:lnTo>
                <a:lnTo>
                  <a:pt x="970498" y="2838567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24080" y="2825189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81195" y="3892001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257870" y="1735630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172918" y="1427303"/>
            <a:ext cx="972000" cy="2844000"/>
          </a:xfrm>
          <a:prstGeom prst="straightConnector1">
            <a:avLst/>
          </a:prstGeom>
          <a:ln w="34925">
            <a:solidFill>
              <a:srgbClr val="2121FF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025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5"/>
    </mc:Choice>
    <mc:Fallback xmlns="">
      <p:transition spd="slow" advTm="47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 animBg="1"/>
      <p:bldP spid="28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19135" y="252858"/>
            <a:ext cx="5333148" cy="1342227"/>
            <a:chOff x="8736037" y="352611"/>
            <a:chExt cx="3137309" cy="1342227"/>
          </a:xfrm>
          <a:solidFill>
            <a:srgbClr val="FFC00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736037" y="795874"/>
                  <a:ext cx="3137309" cy="89896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dirty="0"/>
                          <m:t>3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BH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BH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ar-BH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6037" y="795874"/>
                  <a:ext cx="3137309" cy="89896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8736037" y="352611"/>
              <a:ext cx="3137309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/>
                <a:t>مثال </a:t>
              </a:r>
              <a:r>
                <a:rPr lang="ar-BH" sz="2800" b="1" dirty="0" smtClean="0"/>
                <a:t>2: </a:t>
              </a:r>
              <a:r>
                <a:rPr lang="ar-BH" sz="2800" b="1" dirty="0"/>
                <a:t>مثل بيانيًّا</a:t>
              </a:r>
              <a:endParaRPr lang="en-US" sz="28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5802" y="1617702"/>
            <a:ext cx="5673634" cy="3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>
                <a:solidFill>
                  <a:schemeClr val="tx1"/>
                </a:solidFill>
              </a:rPr>
              <a:t>خطوات الحل 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68142"/>
              </p:ext>
            </p:extLst>
          </p:nvPr>
        </p:nvGraphicFramePr>
        <p:xfrm>
          <a:off x="3368057" y="2001911"/>
          <a:ext cx="296026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066">
                  <a:extLst>
                    <a:ext uri="{9D8B030D-6E8A-4147-A177-3AD203B41FA5}">
                      <a16:colId xmlns="" xmlns:a16="http://schemas.microsoft.com/office/drawing/2014/main" val="2308073176"/>
                    </a:ext>
                  </a:extLst>
                </a:gridCol>
                <a:gridCol w="740066"/>
                <a:gridCol w="740066">
                  <a:extLst>
                    <a:ext uri="{9D8B030D-6E8A-4147-A177-3AD203B41FA5}">
                      <a16:colId xmlns="" xmlns:a16="http://schemas.microsoft.com/office/drawing/2014/main" val="3951733105"/>
                    </a:ext>
                  </a:extLst>
                </a:gridCol>
                <a:gridCol w="740066">
                  <a:extLst>
                    <a:ext uri="{9D8B030D-6E8A-4147-A177-3AD203B41FA5}">
                      <a16:colId xmlns="" xmlns:a16="http://schemas.microsoft.com/office/drawing/2014/main" val="4130811623"/>
                    </a:ext>
                  </a:extLst>
                </a:gridCol>
              </a:tblGrid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1501166"/>
                  </a:ext>
                </a:extLst>
              </a:tr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-2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9115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5377" y="1065817"/>
                <a:ext cx="276562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 smtClean="0"/>
                        <m:t>3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BH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BH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BH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77" y="1065817"/>
                <a:ext cx="2765624" cy="8989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6" y="1096905"/>
            <a:ext cx="2862405" cy="4266000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095802" y="2489270"/>
            <a:ext cx="5673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ar-BH" sz="2000" b="1" dirty="0">
                <a:solidFill>
                  <a:schemeClr val="tx1"/>
                </a:solidFill>
              </a:rPr>
              <a:t>- نكوّن جدولًا لرسم المعادلة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27594" y="2966348"/>
            <a:ext cx="5941843" cy="34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r>
              <a:rPr lang="ar-BH" sz="2000" b="1" dirty="0">
                <a:solidFill>
                  <a:schemeClr val="tx1"/>
                </a:solidFill>
              </a:rPr>
              <a:t>- نرسم الخط </a:t>
            </a:r>
            <a:r>
              <a:rPr lang="ar-BH" sz="2000" b="1" dirty="0" smtClean="0">
                <a:solidFill>
                  <a:schemeClr val="tx1"/>
                </a:solidFill>
              </a:rPr>
              <a:t>متقطع لعدم وجود </a:t>
            </a:r>
            <a:r>
              <a:rPr lang="ar-BH" sz="2000" b="1" dirty="0">
                <a:solidFill>
                  <a:schemeClr val="tx1"/>
                </a:solidFill>
              </a:rPr>
              <a:t>علامة التساوي في المتباينة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5334" y="3556545"/>
            <a:ext cx="5354103" cy="389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4</a:t>
            </a:r>
            <a:r>
              <a:rPr lang="ar-BH" sz="2000" b="1" dirty="0">
                <a:solidFill>
                  <a:schemeClr val="tx1"/>
                </a:solidFill>
              </a:rPr>
              <a:t>- نختبر منطقة الحل بالتعويض بنقطة لا تقع على </a:t>
            </a:r>
            <a:r>
              <a:rPr lang="ar-BH" sz="2000" b="1" dirty="0" smtClean="0">
                <a:solidFill>
                  <a:schemeClr val="tx1"/>
                </a:solidFill>
              </a:rPr>
              <a:t>حد المتباينة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r" rtl="1"/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</a:t>
            </a:r>
            <a:r>
              <a:rPr lang="ar-BH" sz="2000" b="1" dirty="0" smtClean="0">
                <a:solidFill>
                  <a:schemeClr val="tx1"/>
                </a:solidFill>
              </a:rPr>
              <a:t>ولتكن النقطة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6902" y="2044394"/>
            <a:ext cx="5673634" cy="3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r>
              <a:rPr lang="ar-BH" sz="2000" b="1" dirty="0">
                <a:solidFill>
                  <a:schemeClr val="tx1"/>
                </a:solidFill>
              </a:rPr>
              <a:t>- نكتب المتباينة على صورة معادلة. 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15334" y="1617702"/>
            <a:ext cx="0" cy="4452916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91087" y="3671471"/>
                <a:ext cx="2514204" cy="898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/>
                        <m:t>3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BH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BH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ar-BH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87" y="3671471"/>
                <a:ext cx="2514204" cy="898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273534" y="3262515"/>
            <a:ext cx="3049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000" b="1" dirty="0" smtClean="0">
                <a:solidFill>
                  <a:schemeClr val="tx1"/>
                </a:solidFill>
              </a:rPr>
              <a:t>بالتعويض عن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 في المتباينة الأصلية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03033" y="4615689"/>
                <a:ext cx="1510412" cy="592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/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033" y="4615689"/>
                <a:ext cx="1510412" cy="5924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678486" y="4665589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√</a:t>
            </a:r>
            <a:endParaRPr lang="en-US" sz="28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35720" y="474080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صحيحة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13547" y="5477809"/>
            <a:ext cx="2683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ظلل المنطقة التي تحتوي على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3591" y="5488892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(0,0)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 flipH="1" flipV="1">
            <a:off x="264225" y="1091876"/>
            <a:ext cx="1748141" cy="4230000"/>
          </a:xfrm>
          <a:custGeom>
            <a:avLst/>
            <a:gdLst>
              <a:gd name="connsiteX0" fmla="*/ 0 w 1890508"/>
              <a:gd name="connsiteY0" fmla="*/ 0 h 2844177"/>
              <a:gd name="connsiteX1" fmla="*/ 1890508 w 1890508"/>
              <a:gd name="connsiteY1" fmla="*/ 0 h 2844177"/>
              <a:gd name="connsiteX2" fmla="*/ 1890508 w 1890508"/>
              <a:gd name="connsiteY2" fmla="*/ 2844177 h 2844177"/>
              <a:gd name="connsiteX3" fmla="*/ 970498 w 1890508"/>
              <a:gd name="connsiteY3" fmla="*/ 2838567 h 2844177"/>
              <a:gd name="connsiteX4" fmla="*/ 0 w 1890508"/>
              <a:gd name="connsiteY4" fmla="*/ 0 h 2844177"/>
              <a:gd name="connsiteX0" fmla="*/ 0 w 1922955"/>
              <a:gd name="connsiteY0" fmla="*/ 4959 h 2844177"/>
              <a:gd name="connsiteX1" fmla="*/ 1922955 w 1922955"/>
              <a:gd name="connsiteY1" fmla="*/ 0 h 2844177"/>
              <a:gd name="connsiteX2" fmla="*/ 1922955 w 1922955"/>
              <a:gd name="connsiteY2" fmla="*/ 2844177 h 2844177"/>
              <a:gd name="connsiteX3" fmla="*/ 1002945 w 1922955"/>
              <a:gd name="connsiteY3" fmla="*/ 2838567 h 2844177"/>
              <a:gd name="connsiteX4" fmla="*/ 0 w 1922955"/>
              <a:gd name="connsiteY4" fmla="*/ 4959 h 2844177"/>
              <a:gd name="connsiteX0" fmla="*/ 0 w 1922955"/>
              <a:gd name="connsiteY0" fmla="*/ 4959 h 2844177"/>
              <a:gd name="connsiteX1" fmla="*/ 1922955 w 1922955"/>
              <a:gd name="connsiteY1" fmla="*/ 0 h 2844177"/>
              <a:gd name="connsiteX2" fmla="*/ 1922955 w 1922955"/>
              <a:gd name="connsiteY2" fmla="*/ 2844177 h 2844177"/>
              <a:gd name="connsiteX3" fmla="*/ 783931 w 1922955"/>
              <a:gd name="connsiteY3" fmla="*/ 2843525 h 2844177"/>
              <a:gd name="connsiteX4" fmla="*/ 0 w 1922955"/>
              <a:gd name="connsiteY4" fmla="*/ 4959 h 284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955" h="2844177">
                <a:moveTo>
                  <a:pt x="0" y="4959"/>
                </a:moveTo>
                <a:lnTo>
                  <a:pt x="1922955" y="0"/>
                </a:lnTo>
                <a:lnTo>
                  <a:pt x="1922955" y="2844177"/>
                </a:lnTo>
                <a:lnTo>
                  <a:pt x="783931" y="2843525"/>
                </a:lnTo>
                <a:lnTo>
                  <a:pt x="0" y="4959"/>
                </a:lnTo>
                <a:close/>
              </a:path>
            </a:pathLst>
          </a:custGeom>
          <a:solidFill>
            <a:schemeClr val="accent6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7730" y="319367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94843" y="531137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71518" y="1039590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306333" y="1083257"/>
            <a:ext cx="722671" cy="4249103"/>
          </a:xfrm>
          <a:prstGeom prst="straightConnector1">
            <a:avLst/>
          </a:prstGeom>
          <a:ln w="34925">
            <a:solidFill>
              <a:srgbClr val="2121FF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554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5"/>
    </mc:Choice>
    <mc:Fallback xmlns="">
      <p:transition spd="slow" advTm="47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30" grpId="0" animBg="1"/>
      <p:bldP spid="28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15334" y="252858"/>
            <a:ext cx="5389419" cy="966483"/>
            <a:chOff x="8736037" y="352611"/>
            <a:chExt cx="3137309" cy="966483"/>
          </a:xfrm>
          <a:solidFill>
            <a:srgbClr val="FFC00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736037" y="795874"/>
                  <a:ext cx="3137309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BH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ar-BH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ar-BH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6037" y="795874"/>
                  <a:ext cx="3137309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8736037" y="352611"/>
              <a:ext cx="3137309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/>
                <a:t>تدريب2: </a:t>
              </a:r>
              <a:r>
                <a:rPr lang="ar-BH" sz="2800" b="1" dirty="0"/>
                <a:t>مثل بيانيًّا</a:t>
              </a:r>
              <a:endParaRPr lang="en-US" sz="28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5802" y="1361030"/>
            <a:ext cx="5673634" cy="3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>
                <a:solidFill>
                  <a:schemeClr val="tx1"/>
                </a:solidFill>
              </a:rPr>
              <a:t>خطوات الحل 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64426"/>
              </p:ext>
            </p:extLst>
          </p:nvPr>
        </p:nvGraphicFramePr>
        <p:xfrm>
          <a:off x="3368057" y="2001911"/>
          <a:ext cx="296026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066">
                  <a:extLst>
                    <a:ext uri="{9D8B030D-6E8A-4147-A177-3AD203B41FA5}">
                      <a16:colId xmlns="" xmlns:a16="http://schemas.microsoft.com/office/drawing/2014/main" val="2308073176"/>
                    </a:ext>
                  </a:extLst>
                </a:gridCol>
                <a:gridCol w="740066"/>
                <a:gridCol w="740066">
                  <a:extLst>
                    <a:ext uri="{9D8B030D-6E8A-4147-A177-3AD203B41FA5}">
                      <a16:colId xmlns="" xmlns:a16="http://schemas.microsoft.com/office/drawing/2014/main" val="3951733105"/>
                    </a:ext>
                  </a:extLst>
                </a:gridCol>
                <a:gridCol w="740066">
                  <a:extLst>
                    <a:ext uri="{9D8B030D-6E8A-4147-A177-3AD203B41FA5}">
                      <a16:colId xmlns="" xmlns:a16="http://schemas.microsoft.com/office/drawing/2014/main" val="4130811623"/>
                    </a:ext>
                  </a:extLst>
                </a:gridCol>
              </a:tblGrid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1501166"/>
                  </a:ext>
                </a:extLst>
              </a:tr>
              <a:tr h="4842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9115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5377" y="1434783"/>
                <a:ext cx="2765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ar-BH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BH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77" y="1434783"/>
                <a:ext cx="27656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48458" y="1429848"/>
            <a:ext cx="2840742" cy="2854893"/>
            <a:chOff x="2409835" y="3144480"/>
            <a:chExt cx="2840742" cy="28548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835" y="3144480"/>
              <a:ext cx="2840742" cy="2846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Freeform 11"/>
            <p:cNvSpPr/>
            <p:nvPr/>
          </p:nvSpPr>
          <p:spPr>
            <a:xfrm>
              <a:off x="3829050" y="3155373"/>
              <a:ext cx="0" cy="2844000"/>
            </a:xfrm>
            <a:custGeom>
              <a:avLst/>
              <a:gdLst>
                <a:gd name="connsiteX0" fmla="*/ 0 w 0"/>
                <a:gd name="connsiteY0" fmla="*/ 0 h 3200400"/>
                <a:gd name="connsiteX1" fmla="*/ 0 w 0"/>
                <a:gd name="connsiteY1" fmla="*/ 32004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00400">
                  <a:moveTo>
                    <a:pt x="0" y="0"/>
                  </a:moveTo>
                  <a:lnTo>
                    <a:pt x="0" y="3200400"/>
                  </a:lnTo>
                </a:path>
              </a:pathLst>
            </a:custGeom>
            <a:ln w="41275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16378" y="4572000"/>
              <a:ext cx="2808000" cy="0"/>
            </a:xfrm>
            <a:custGeom>
              <a:avLst/>
              <a:gdLst>
                <a:gd name="connsiteX0" fmla="*/ 0 w 4248150"/>
                <a:gd name="connsiteY0" fmla="*/ 0 h 0"/>
                <a:gd name="connsiteX1" fmla="*/ 4248150 w 4248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8150">
                  <a:moveTo>
                    <a:pt x="0" y="0"/>
                  </a:moveTo>
                  <a:lnTo>
                    <a:pt x="4248150" y="0"/>
                  </a:lnTo>
                </a:path>
              </a:pathLst>
            </a:custGeom>
            <a:ln w="41275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95802" y="2232598"/>
            <a:ext cx="5673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ar-BH" sz="2000" b="1" dirty="0">
                <a:solidFill>
                  <a:schemeClr val="tx1"/>
                </a:solidFill>
              </a:rPr>
              <a:t>- نكوّن جدولًا لرسم المعادلة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27594" y="2709676"/>
            <a:ext cx="5941843" cy="34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r>
              <a:rPr lang="ar-BH" sz="2000" b="1" dirty="0">
                <a:solidFill>
                  <a:schemeClr val="tx1"/>
                </a:solidFill>
              </a:rPr>
              <a:t>- نرسم الخط متقطعا لعدم وجود علامة التساوي في المتباينة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5334" y="3299873"/>
            <a:ext cx="5354103" cy="389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4</a:t>
            </a:r>
            <a:r>
              <a:rPr lang="ar-BH" sz="2000" b="1" dirty="0">
                <a:solidFill>
                  <a:schemeClr val="tx1"/>
                </a:solidFill>
              </a:rPr>
              <a:t>- نختبر منطقة الحل بالتعويض بنقطة لا تقع على </a:t>
            </a:r>
            <a:r>
              <a:rPr lang="ar-BH" sz="2000" b="1" dirty="0" smtClean="0">
                <a:solidFill>
                  <a:schemeClr val="tx1"/>
                </a:solidFill>
              </a:rPr>
              <a:t>حد المتباينة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r" rtl="1"/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</a:t>
            </a:r>
            <a:r>
              <a:rPr lang="ar-BH" sz="2000" b="1" dirty="0" smtClean="0">
                <a:solidFill>
                  <a:schemeClr val="tx1"/>
                </a:solidFill>
              </a:rPr>
              <a:t>ولتكن النقطة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6902" y="1787722"/>
            <a:ext cx="5673634" cy="3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r>
              <a:rPr lang="ar-BH" sz="2000" b="1" dirty="0">
                <a:solidFill>
                  <a:schemeClr val="tx1"/>
                </a:solidFill>
              </a:rPr>
              <a:t>- نكتب المتباينة على صورة معادلة. 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15334" y="1361030"/>
            <a:ext cx="0" cy="4452916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91087" y="3751681"/>
                <a:ext cx="251420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ar-BH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ar-BH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87" y="3751681"/>
                <a:ext cx="251420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273534" y="3262515"/>
            <a:ext cx="3049634" cy="36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000" b="1" dirty="0" smtClean="0">
                <a:solidFill>
                  <a:schemeClr val="tx1"/>
                </a:solidFill>
              </a:rPr>
              <a:t>بالتعويض عن </a:t>
            </a:r>
            <a:r>
              <a:rPr lang="en-US" sz="2000" b="1" dirty="0" smtClean="0">
                <a:solidFill>
                  <a:schemeClr val="tx1"/>
                </a:solidFill>
              </a:rPr>
              <a:t>(0,0)</a:t>
            </a:r>
            <a:r>
              <a:rPr lang="ar-BH" sz="2000" b="1" dirty="0" smtClean="0">
                <a:solidFill>
                  <a:schemeClr val="tx1"/>
                </a:solidFill>
              </a:rPr>
              <a:t> في المتباينة الأصلية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85830" y="4217985"/>
                <a:ext cx="292619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1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ar-BH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30" y="4217985"/>
                <a:ext cx="292619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26594" y="4770360"/>
                <a:ext cx="1510412" cy="538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ar-BH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94" y="4770360"/>
                <a:ext cx="1510412" cy="5385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739072" y="4665589"/>
            <a:ext cx="558166" cy="693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Jokerman" panose="04090605060D06020702" pitchFamily="82" charset="0"/>
              </a:rPr>
              <a:t>×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1968" y="4814549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خاطئة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13547" y="5477809"/>
            <a:ext cx="2818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ظلل المنطقة التي لا تحتوي على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3591" y="5488892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(0,0)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250459" y="1429123"/>
            <a:ext cx="2846379" cy="1437792"/>
          </a:xfrm>
          <a:custGeom>
            <a:avLst/>
            <a:gdLst>
              <a:gd name="connsiteX0" fmla="*/ 0 w 2495145"/>
              <a:gd name="connsiteY0" fmla="*/ 0 h 1653702"/>
              <a:gd name="connsiteX1" fmla="*/ 2495145 w 2495145"/>
              <a:gd name="connsiteY1" fmla="*/ 4864 h 1653702"/>
              <a:gd name="connsiteX2" fmla="*/ 2490281 w 2495145"/>
              <a:gd name="connsiteY2" fmla="*/ 1653702 h 1653702"/>
              <a:gd name="connsiteX3" fmla="*/ 0 w 2495145"/>
              <a:gd name="connsiteY3" fmla="*/ 0 h 1653702"/>
              <a:gd name="connsiteX0" fmla="*/ 0 w 2495612"/>
              <a:gd name="connsiteY0" fmla="*/ 0 h 1634246"/>
              <a:gd name="connsiteX1" fmla="*/ 2495145 w 2495612"/>
              <a:gd name="connsiteY1" fmla="*/ 4864 h 1634246"/>
              <a:gd name="connsiteX2" fmla="*/ 2495145 w 2495612"/>
              <a:gd name="connsiteY2" fmla="*/ 1634246 h 1634246"/>
              <a:gd name="connsiteX3" fmla="*/ 0 w 2495612"/>
              <a:gd name="connsiteY3" fmla="*/ 0 h 163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612" h="1634246">
                <a:moveTo>
                  <a:pt x="0" y="0"/>
                </a:moveTo>
                <a:lnTo>
                  <a:pt x="2495145" y="4864"/>
                </a:lnTo>
                <a:cubicBezTo>
                  <a:pt x="2493524" y="554477"/>
                  <a:pt x="2496766" y="1084633"/>
                  <a:pt x="2495145" y="1634246"/>
                </a:cubicBez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00746" y="245669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26350" y="2090499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49694" y="1735630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0" idx="1"/>
          </p:cNvCxnSpPr>
          <p:nvPr/>
        </p:nvCxnSpPr>
        <p:spPr>
          <a:xfrm flipH="1">
            <a:off x="248458" y="1429658"/>
            <a:ext cx="2849688" cy="1423609"/>
          </a:xfrm>
          <a:prstGeom prst="straightConnector1">
            <a:avLst/>
          </a:prstGeom>
          <a:ln w="34925">
            <a:solidFill>
              <a:srgbClr val="2121FF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86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5"/>
    </mc:Choice>
    <mc:Fallback xmlns="">
      <p:transition spd="slow" advTm="47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156" y="2529171"/>
            <a:ext cx="9878291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/>
              <a:t>1</a:t>
            </a:r>
            <a:r>
              <a:rPr lang="ar-BH" sz="3200" b="1" dirty="0"/>
              <a:t>- تمثيل معادلة القيمة المطلقة. </a:t>
            </a:r>
          </a:p>
          <a:p>
            <a:pPr algn="r"/>
            <a:endParaRPr lang="ar-BH" sz="3200" b="1" dirty="0"/>
          </a:p>
          <a:p>
            <a:pPr algn="r" rtl="1"/>
            <a:r>
              <a:rPr lang="en-US" sz="3200" b="1" dirty="0"/>
              <a:t>2</a:t>
            </a:r>
            <a:r>
              <a:rPr lang="ar-BH" sz="3200" b="1" dirty="0"/>
              <a:t>- تحديد نوع المستقيم الذي يمثل حد المتباينة متقطعا أو متصلا.</a:t>
            </a:r>
          </a:p>
          <a:p>
            <a:pPr algn="r"/>
            <a:r>
              <a:rPr lang="ar-BH" sz="3200" b="1" dirty="0"/>
              <a:t> </a:t>
            </a:r>
          </a:p>
          <a:p>
            <a:pPr algn="r" rtl="1"/>
            <a:r>
              <a:rPr lang="en-US" sz="3200" b="1" dirty="0"/>
              <a:t>3</a:t>
            </a:r>
            <a:r>
              <a:rPr lang="ar-BH" sz="3200" b="1" dirty="0"/>
              <a:t>- اختيار نقطة للتعويض لاختيار منطقة الحل.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69726" y="1280160"/>
            <a:ext cx="51420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/>
              <a:t>تمثيل متباينة القيمة المطلقة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5287" y="145774"/>
            <a:ext cx="106017" cy="159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461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98"/>
    </mc:Choice>
    <mc:Fallback xmlns="">
      <p:transition spd="slow" advTm="29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6|1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6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6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6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|7.1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6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6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6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6|1.4"/>
</p:tagLst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1C1E25-72FA-48A1-A573-2DA283044DA2}" vid="{719BE681-BBB3-4C39-ABD3-B378B2BDE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</Template>
  <TotalTime>1646</TotalTime>
  <Words>858</Words>
  <Application>Microsoft Office PowerPoint</Application>
  <PresentationFormat>Widescreen</PresentationFormat>
  <Paragraphs>200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AL-Mohanad</vt:lpstr>
      <vt:lpstr>Arial</vt:lpstr>
      <vt:lpstr>Calibri</vt:lpstr>
      <vt:lpstr>Calibri Light</vt:lpstr>
      <vt:lpstr>Cambria Math</vt:lpstr>
      <vt:lpstr>Jokerman</vt:lpstr>
      <vt:lpstr>Kristen ITC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Noora Yusuf Ahmed</cp:lastModifiedBy>
  <cp:revision>181</cp:revision>
  <dcterms:created xsi:type="dcterms:W3CDTF">2020-03-03T08:57:07Z</dcterms:created>
  <dcterms:modified xsi:type="dcterms:W3CDTF">2021-10-21T09:20:33Z</dcterms:modified>
</cp:coreProperties>
</file>