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9" r:id="rId2"/>
    <p:sldId id="256" r:id="rId3"/>
    <p:sldId id="362" r:id="rId4"/>
    <p:sldId id="390" r:id="rId5"/>
    <p:sldId id="392" r:id="rId6"/>
    <p:sldId id="395" r:id="rId7"/>
    <p:sldId id="398" r:id="rId8"/>
    <p:sldId id="394" r:id="rId9"/>
    <p:sldId id="396" r:id="rId10"/>
    <p:sldId id="400" r:id="rId11"/>
    <p:sldId id="401" r:id="rId12"/>
    <p:sldId id="402" r:id="rId13"/>
    <p:sldId id="403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6E"/>
    <a:srgbClr val="197FC1"/>
    <a:srgbClr val="F2C5C0"/>
    <a:srgbClr val="ACD4F1"/>
    <a:srgbClr val="177EC1"/>
    <a:srgbClr val="ED1154"/>
    <a:srgbClr val="007CB8"/>
    <a:srgbClr val="D1A75D"/>
    <a:srgbClr val="DDB670"/>
    <a:srgbClr val="D9B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7D0E-CCD1-4611-958D-B9440AF00B2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1956-02D4-4E69-BD12-8D76F067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5910F-C88D-4801-B982-696EB8D67840}" type="slidenum">
              <a:rPr lang="ar-BH" smtClean="0"/>
              <a:pPr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057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756037" y="6270171"/>
            <a:ext cx="108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8056996" y="6299961"/>
            <a:ext cx="308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effectLst/>
                <a:cs typeface="+mj-cs"/>
              </a:rPr>
              <a:t>وزارة التربية والتعليم –</a:t>
            </a:r>
            <a:r>
              <a:rPr lang="en-US" sz="2000" b="1" dirty="0">
                <a:effectLst/>
                <a:cs typeface="+mj-cs"/>
              </a:rPr>
              <a:t>2022 </a:t>
            </a:r>
            <a:r>
              <a:rPr lang="ar-BH" sz="2000" b="1" dirty="0">
                <a:effectLst/>
                <a:cs typeface="+mj-cs"/>
              </a:rPr>
              <a:t>م</a:t>
            </a:r>
            <a:endParaRPr lang="en-US" sz="2000" b="1" dirty="0">
              <a:effectLst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5D97A-795E-4C4D-84AE-84418C1F698A}"/>
              </a:ext>
            </a:extLst>
          </p:cNvPr>
          <p:cNvSpPr txBox="1"/>
          <p:nvPr userDrawn="1"/>
        </p:nvSpPr>
        <p:spPr>
          <a:xfrm>
            <a:off x="737378" y="6306102"/>
            <a:ext cx="3936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</a:t>
            </a:r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EG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ريض </a:t>
            </a:r>
            <a:r>
              <a:rPr lang="en-US" sz="2000" b="1" dirty="0">
                <a:solidFill>
                  <a:srgbClr val="002060"/>
                </a:solidFill>
                <a:latin typeface="Sakkal Majalla" panose="02000000000000000000" pitchFamily="2" charset="-78"/>
                <a:ea typeface="Cambria Math" panose="02040503050406030204" pitchFamily="18" charset="0"/>
                <a:cs typeface="Sakkal Majalla" panose="02000000000000000000" pitchFamily="2" charset="-78"/>
              </a:rPr>
              <a:t>261</a:t>
            </a:r>
            <a:r>
              <a:rPr lang="ar-EG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SA" sz="2000" b="1" dirty="0">
                <a:solidFill>
                  <a:srgbClr val="7030A0"/>
                </a:solidFill>
                <a:latin typeface="Calibri" pitchFamily="34" charset="0"/>
                <a:cs typeface="Sakkal Majalla" panose="02000000000000000000" pitchFamily="2" charset="-78"/>
              </a:rPr>
              <a:t>الاحتمال الهندسي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978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EA0-072B-442D-827F-F48621F1BF3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1.png"/><Relationship Id="rId7" Type="http://schemas.openxmlformats.org/officeDocument/2006/relationships/image" Target="../media/image137.png"/><Relationship Id="rId12" Type="http://schemas.openxmlformats.org/officeDocument/2006/relationships/image" Target="../media/image3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microsoft.com/office/2007/relationships/hdphoto" Target="../media/hdphoto1.wdp"/><Relationship Id="rId10" Type="http://schemas.openxmlformats.org/officeDocument/2006/relationships/image" Target="../media/image140.png"/><Relationship Id="rId4" Type="http://schemas.openxmlformats.org/officeDocument/2006/relationships/image" Target="../media/image34.png"/><Relationship Id="rId9" Type="http://schemas.openxmlformats.org/officeDocument/2006/relationships/image" Target="../media/image1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11" Type="http://schemas.openxmlformats.org/officeDocument/2006/relationships/image" Target="../media/image37.png"/><Relationship Id="rId5" Type="http://schemas.openxmlformats.org/officeDocument/2006/relationships/image" Target="../media/image36.png"/><Relationship Id="rId15" Type="http://schemas.openxmlformats.org/officeDocument/2006/relationships/image" Target="../media/image156.png"/><Relationship Id="rId10" Type="http://schemas.openxmlformats.org/officeDocument/2006/relationships/image" Target="../media/image38.pn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72.png"/><Relationship Id="rId3" Type="http://schemas.openxmlformats.org/officeDocument/2006/relationships/image" Target="../media/image163.png"/><Relationship Id="rId7" Type="http://schemas.openxmlformats.org/officeDocument/2006/relationships/image" Target="../media/image40.png"/><Relationship Id="rId12" Type="http://schemas.openxmlformats.org/officeDocument/2006/relationships/image" Target="../media/image171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0.jpeg"/><Relationship Id="rId10" Type="http://schemas.openxmlformats.org/officeDocument/2006/relationships/image" Target="../media/image169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0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0.jpe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8.png"/><Relationship Id="rId18" Type="http://schemas.openxmlformats.org/officeDocument/2006/relationships/image" Target="../media/image32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4.png"/><Relationship Id="rId19" Type="http://schemas.openxmlformats.org/officeDocument/2006/relationships/image" Target="../media/image94.png"/><Relationship Id="rId4" Type="http://schemas.openxmlformats.org/officeDocument/2006/relationships/image" Target="../media/image31.png"/><Relationship Id="rId9" Type="http://schemas.openxmlformats.org/officeDocument/2006/relationships/image" Target="../media/image83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3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FF10CE-96D9-4C6D-ADEE-1EF6E0CBD6B9}"/>
              </a:ext>
            </a:extLst>
          </p:cNvPr>
          <p:cNvSpPr/>
          <p:nvPr/>
        </p:nvSpPr>
        <p:spPr>
          <a:xfrm>
            <a:off x="881269" y="1437368"/>
            <a:ext cx="1042946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الأول /</a:t>
            </a:r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</a:t>
            </a:r>
          </a:p>
          <a:p>
            <a:pPr algn="ctr" rtl="1"/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EG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EG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الثانوي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3CCBE1-04D7-4B95-8BB2-862EAF5B05B8}"/>
              </a:ext>
            </a:extLst>
          </p:cNvPr>
          <p:cNvGrpSpPr/>
          <p:nvPr/>
        </p:nvGrpSpPr>
        <p:grpSpPr>
          <a:xfrm>
            <a:off x="4439816" y="2780928"/>
            <a:ext cx="7292524" cy="605641"/>
            <a:chOff x="4844897" y="3467595"/>
            <a:chExt cx="7292524" cy="605641"/>
          </a:xfrm>
          <a:solidFill>
            <a:srgbClr val="FDCC82"/>
          </a:solidFill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601B9515-B878-42FB-A781-45D3E035FBE6}"/>
                </a:ext>
              </a:extLst>
            </p:cNvPr>
            <p:cNvSpPr/>
            <p:nvPr/>
          </p:nvSpPr>
          <p:spPr>
            <a:xfrm>
              <a:off x="4844897" y="3467595"/>
              <a:ext cx="5581640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الرياضيات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3</a:t>
              </a:r>
              <a:endPara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D124526-6DF6-4175-9663-07650798E9A4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اسم المقرر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D87AF7-206E-4755-8042-61B225965FBF}"/>
              </a:ext>
            </a:extLst>
          </p:cNvPr>
          <p:cNvGrpSpPr/>
          <p:nvPr/>
        </p:nvGrpSpPr>
        <p:grpSpPr>
          <a:xfrm>
            <a:off x="4439815" y="3398444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8B781CF1-4FCD-42F7-83FC-4A558EC2A780}"/>
                    </a:ext>
                  </a:extLst>
                </p:cNvPr>
                <p:cNvSpPr/>
                <p:nvPr/>
              </p:nvSpPr>
              <p:spPr>
                <a:xfrm>
                  <a:off x="4844896" y="3467595"/>
                  <a:ext cx="5581639" cy="605641"/>
                </a:xfrm>
                <a:prstGeom prst="roundRect">
                  <a:avLst>
                    <a:gd name="adj" fmla="val 2451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rtl="1"/>
                  <a:r>
                    <a:rPr lang="ar-EG" sz="3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ريض </a:t>
                  </a:r>
                  <a14:m>
                    <m:oMath xmlns:m="http://schemas.openxmlformats.org/officeDocument/2006/math">
                      <m:r>
                        <a:rPr lang="ar-SA" sz="3600" b="1" i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𝟐𝟔𝟏</m:t>
                      </m:r>
                    </m:oMath>
                  </a14:m>
                  <a:endParaRPr lang="ar-EG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8B781CF1-4FCD-42F7-83FC-4A558EC2A7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896" y="3467595"/>
                  <a:ext cx="5581639" cy="605641"/>
                </a:xfrm>
                <a:prstGeom prst="roundRect">
                  <a:avLst>
                    <a:gd name="adj" fmla="val 24510"/>
                  </a:avLst>
                </a:prstGeom>
                <a:blipFill>
                  <a:blip r:embed="rId3"/>
                  <a:stretch>
                    <a:fillRect t="-11321" b="-4434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77D020EC-C5DA-45D9-AC3B-E9769CF73CB6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رمز المقرر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E1583-AE6F-4C83-9DCA-67369722600D}"/>
              </a:ext>
            </a:extLst>
          </p:cNvPr>
          <p:cNvGrpSpPr/>
          <p:nvPr/>
        </p:nvGrpSpPr>
        <p:grpSpPr>
          <a:xfrm>
            <a:off x="4439815" y="4015960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10B6870-8B23-4ECB-B609-A90459FA4A21}"/>
                </a:ext>
              </a:extLst>
            </p:cNvPr>
            <p:cNvSpPr/>
            <p:nvPr/>
          </p:nvSpPr>
          <p:spPr>
            <a:xfrm>
              <a:off x="4844896" y="3467595"/>
              <a:ext cx="5581639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–</a:t>
              </a: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الاحتمال والقياس</a:t>
              </a:r>
              <a:endPara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7BD48F0-DAB4-4A67-92AC-3724D04C43A7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الفصل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0B4120-5286-4465-B9F2-4F1B62454251}"/>
              </a:ext>
            </a:extLst>
          </p:cNvPr>
          <p:cNvGrpSpPr/>
          <p:nvPr/>
        </p:nvGrpSpPr>
        <p:grpSpPr>
          <a:xfrm>
            <a:off x="4439815" y="4633476"/>
            <a:ext cx="7292525" cy="605641"/>
            <a:chOff x="4844896" y="3467595"/>
            <a:chExt cx="7292525" cy="605641"/>
          </a:xfrm>
          <a:solidFill>
            <a:srgbClr val="FDCC82"/>
          </a:solidFill>
        </p:grpSpPr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54EA6BE5-F099-4814-9E62-FBFE83E041E6}"/>
                </a:ext>
              </a:extLst>
            </p:cNvPr>
            <p:cNvSpPr/>
            <p:nvPr/>
          </p:nvSpPr>
          <p:spPr>
            <a:xfrm>
              <a:off x="4844896" y="3467595"/>
              <a:ext cx="5581639" cy="605641"/>
            </a:xfrm>
            <a:prstGeom prst="roundRect">
              <a:avLst>
                <a:gd name="adj" fmla="val 2451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127</a:t>
              </a:r>
              <a:r>
                <a:rPr lang="ar-B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إلى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rPr>
                <a:t>132</a:t>
              </a:r>
              <a:endPara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435A4803-B835-46C7-868E-DAD4B7BE9FEC}"/>
                </a:ext>
              </a:extLst>
            </p:cNvPr>
            <p:cNvSpPr/>
            <p:nvPr/>
          </p:nvSpPr>
          <p:spPr>
            <a:xfrm>
              <a:off x="10426535" y="3467595"/>
              <a:ext cx="1710886" cy="605641"/>
            </a:xfrm>
            <a:prstGeom prst="roundRect">
              <a:avLst>
                <a:gd name="adj" fmla="val 24510"/>
              </a:avLst>
            </a:prstGeom>
            <a:solidFill>
              <a:srgbClr val="79C268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الصفحات</a:t>
              </a:r>
              <a:endPara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84EC44-750B-4D87-8631-980FF6517D7F}"/>
              </a:ext>
            </a:extLst>
          </p:cNvPr>
          <p:cNvGrpSpPr/>
          <p:nvPr/>
        </p:nvGrpSpPr>
        <p:grpSpPr>
          <a:xfrm>
            <a:off x="407369" y="5373216"/>
            <a:ext cx="11351140" cy="1413692"/>
            <a:chOff x="345404" y="4214022"/>
            <a:chExt cx="5331002" cy="10521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A58BEB-011B-4DD9-AE8D-6FFD7C478218}"/>
                </a:ext>
              </a:extLst>
            </p:cNvPr>
            <p:cNvGrpSpPr/>
            <p:nvPr/>
          </p:nvGrpSpPr>
          <p:grpSpPr>
            <a:xfrm>
              <a:off x="345404" y="4214022"/>
              <a:ext cx="5331002" cy="1052111"/>
              <a:chOff x="933156" y="4487594"/>
              <a:chExt cx="10250659" cy="11388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093F13-191E-4895-849A-151F9BB2B297}"/>
                  </a:ext>
                </a:extLst>
              </p:cNvPr>
              <p:cNvSpPr/>
              <p:nvPr/>
            </p:nvSpPr>
            <p:spPr>
              <a:xfrm>
                <a:off x="937845" y="4539174"/>
                <a:ext cx="10241280" cy="10292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65484">
                    <a:srgbClr val="E5F177"/>
                  </a:gs>
                  <a:gs pos="16000">
                    <a:schemeClr val="accent6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C8E63A-1504-4BBB-A0FD-B3F60553C369}"/>
                  </a:ext>
                </a:extLst>
              </p:cNvPr>
              <p:cNvSpPr/>
              <p:nvPr/>
            </p:nvSpPr>
            <p:spPr>
              <a:xfrm>
                <a:off x="933156" y="5554394"/>
                <a:ext cx="10241280" cy="72000"/>
              </a:xfrm>
              <a:prstGeom prst="rect">
                <a:avLst/>
              </a:prstGeom>
              <a:gradFill flip="none" rotWithShape="1">
                <a:gsLst>
                  <a:gs pos="27000">
                    <a:schemeClr val="accent6">
                      <a:lumMod val="5000"/>
                      <a:lumOff val="95000"/>
                    </a:schemeClr>
                  </a:gs>
                  <a:gs pos="0">
                    <a:schemeClr val="accent6">
                      <a:lumMod val="45000"/>
                      <a:lumOff val="55000"/>
                    </a:schemeClr>
                  </a:gs>
                  <a:gs pos="52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4D20FB-D1BC-4118-A339-F2725B515215}"/>
                  </a:ext>
                </a:extLst>
              </p:cNvPr>
              <p:cNvSpPr/>
              <p:nvPr/>
            </p:nvSpPr>
            <p:spPr>
              <a:xfrm>
                <a:off x="942535" y="4487594"/>
                <a:ext cx="10241280" cy="72000"/>
              </a:xfrm>
              <a:prstGeom prst="rect">
                <a:avLst/>
              </a:prstGeom>
              <a:gradFill flip="none" rotWithShape="1">
                <a:gsLst>
                  <a:gs pos="27000">
                    <a:schemeClr val="accent6">
                      <a:lumMod val="5000"/>
                      <a:lumOff val="95000"/>
                    </a:schemeClr>
                  </a:gs>
                  <a:gs pos="0">
                    <a:schemeClr val="accent6">
                      <a:lumMod val="45000"/>
                      <a:lumOff val="55000"/>
                    </a:schemeClr>
                  </a:gs>
                  <a:gs pos="52000">
                    <a:srgbClr val="FF0000"/>
                  </a:gs>
                  <a:gs pos="99000">
                    <a:schemeClr val="accent6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48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245E19-A5CF-4301-BFFA-70B35121DC22}"/>
                  </a:ext>
                </a:extLst>
              </p:cNvPr>
              <p:cNvSpPr/>
              <p:nvPr/>
            </p:nvSpPr>
            <p:spPr>
              <a:xfrm>
                <a:off x="2533999" y="4594854"/>
                <a:ext cx="6743898" cy="892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ar-SA" sz="6600" b="1" dirty="0">
                    <a:solidFill>
                      <a:srgbClr val="002060"/>
                    </a:solidFill>
                    <a:latin typeface="Calibri" pitchFamily="34" charset="0"/>
                    <a:ea typeface="Calibri" pitchFamily="34" charset="0"/>
                    <a:cs typeface="+mj-cs"/>
                  </a:rPr>
                  <a:t>الاحتمال الهندسي</a:t>
                </a:r>
                <a:endParaRPr lang="ar-EG" sz="660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+mj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92A72B-EC41-4571-AB79-3F8118DE53DA}"/>
                    </a:ext>
                  </a:extLst>
                </p:cNvPr>
                <p:cNvSpPr txBox="1"/>
                <p:nvPr/>
              </p:nvSpPr>
              <p:spPr>
                <a:xfrm>
                  <a:off x="4830649" y="4410249"/>
                  <a:ext cx="831288" cy="61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BH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عنوان الدرس: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92A72B-EC41-4571-AB79-3F8118DE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0649" y="4410249"/>
                  <a:ext cx="831288" cy="618452"/>
                </a:xfrm>
                <a:prstGeom prst="rect">
                  <a:avLst/>
                </a:prstGeom>
                <a:blipFill>
                  <a:blip r:embed="rId4"/>
                  <a:stretch>
                    <a:fillRect t="-5882"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B11A4F-E12E-4508-B4A6-FE3C144D081B}"/>
                </a:ext>
              </a:extLst>
            </p:cNvPr>
            <p:cNvSpPr/>
            <p:nvPr/>
          </p:nvSpPr>
          <p:spPr>
            <a:xfrm>
              <a:off x="581313" y="4490136"/>
              <a:ext cx="1833320" cy="526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i="1" dirty="0">
                  <a:solidFill>
                    <a:srgbClr val="C00000"/>
                  </a:solidFill>
                </a:rPr>
                <a:t>Geometric Probability</a:t>
              </a:r>
              <a:endParaRPr lang="en-US" sz="11500" b="1" i="1" dirty="0">
                <a:solidFill>
                  <a:srgbClr val="C00000"/>
                </a:solidFill>
                <a:latin typeface="Century Gothic" panose="020B0502020202020204" pitchFamily="34" charset="0"/>
                <a:cs typeface="Sakkal Majalla" panose="02000000000000000000" pitchFamily="2" charset="-7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2739" r="1491" b="3003"/>
          <a:stretch/>
        </p:blipFill>
        <p:spPr>
          <a:xfrm>
            <a:off x="368056" y="2030566"/>
            <a:ext cx="3660895" cy="3163159"/>
          </a:xfrm>
          <a:prstGeom prst="roundRect">
            <a:avLst>
              <a:gd name="adj" fmla="val 7241"/>
            </a:avLst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755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7"/>
            <a:ext cx="12206760" cy="1062239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209977" y="644775"/>
            <a:ext cx="1864417" cy="775688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</a:t>
            </a:r>
            <a:r>
              <a:rPr lang="ar-SA" sz="2800" dirty="0"/>
              <a:t>المساح</a:t>
            </a:r>
            <a:r>
              <a:rPr lang="ar-BH" sz="2800" dirty="0"/>
              <a:t>ة.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187538" y="616187"/>
                <a:ext cx="990144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800" b="1" dirty="0">
                    <a:solidFill>
                      <a:srgbClr val="242021"/>
                    </a:solidFill>
                    <a:latin typeface="Lotus-Bold"/>
                  </a:rPr>
                  <a:t>يهبط مظلي على هدف مكون من ثلاث دوائر</a:t>
                </a:r>
                <a:r>
                  <a:rPr lang="ar-SA" sz="28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:r>
                  <a:rPr lang="ar-BH" sz="2800" b="1" dirty="0">
                    <a:solidFill>
                      <a:srgbClr val="242021"/>
                    </a:solidFill>
                    <a:latin typeface="Lotus-Bold"/>
                  </a:rPr>
                  <a:t>متحدة المركز. إذا كان قطر الدائرة الداخلية</a:t>
                </a:r>
                <a:r>
                  <a:rPr lang="ar-SA" sz="28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:r>
                  <a:rPr lang="ar-BH" sz="2800" b="1" dirty="0">
                    <a:solidFill>
                      <a:srgbClr val="24202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BH" sz="280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ar-SA" sz="2800" b="1" dirty="0">
                  <a:solidFill>
                    <a:srgbClr val="242021"/>
                  </a:solidFill>
                  <a:latin typeface="Lotus-Bold"/>
                </a:endParaRPr>
              </a:p>
              <a:p>
                <a:pPr algn="r" rtl="1"/>
                <a:r>
                  <a:rPr lang="ar-BH" sz="2800" b="1" dirty="0">
                    <a:solidFill>
                      <a:srgbClr val="242021"/>
                    </a:solidFill>
                    <a:latin typeface="Lotus-Bold"/>
                  </a:rPr>
                  <a:t>ويزداد نصف قطر كل دائرة</a:t>
                </a:r>
                <a:r>
                  <a:rPr lang="ar-SA" sz="28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:r>
                  <a:rPr lang="ar-BH" sz="2800" b="1" dirty="0">
                    <a:solidFill>
                      <a:srgbClr val="242021"/>
                    </a:solidFill>
                    <a:latin typeface="Lotus-Bold"/>
                  </a:rPr>
                  <a:t>تالية بمقدار </a:t>
                </a:r>
                <a:r>
                  <a:rPr lang="en-US" sz="2800" dirty="0">
                    <a:solidFill>
                      <a:srgbClr val="242021"/>
                    </a:solidFill>
                    <a:latin typeface="Cambria Math" panose="02040503050406030204" pitchFamily="18" charset="0"/>
                  </a:rPr>
                  <a:t>1 𝑚 </a:t>
                </a:r>
                <a:r>
                  <a:rPr lang="en-US" sz="2800" b="1" dirty="0">
                    <a:solidFill>
                      <a:srgbClr val="242021"/>
                    </a:solidFill>
                    <a:latin typeface="Lotus-Bold"/>
                  </a:rPr>
                  <a:t>،</a:t>
                </a:r>
                <a:r>
                  <a:rPr lang="ar-BH" sz="2800" b="1" dirty="0">
                    <a:solidFill>
                      <a:srgbClr val="242021"/>
                    </a:solidFill>
                    <a:latin typeface="Lotus-Bold"/>
                  </a:rPr>
                  <a:t>فما احتمال أن يهبط المظلي في الدائرة</a:t>
                </a:r>
                <a:r>
                  <a:rPr lang="ar-SA" sz="28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:r>
                  <a:rPr lang="ar-BH" sz="2800" b="1" dirty="0">
                    <a:solidFill>
                      <a:srgbClr val="242021"/>
                    </a:solidFill>
                    <a:latin typeface="Lotus-Bold"/>
                  </a:rPr>
                  <a:t>الحمراء؟</a:t>
                </a:r>
                <a:r>
                  <a:rPr lang="ar-BH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38" y="616187"/>
                <a:ext cx="9901447" cy="954107"/>
              </a:xfrm>
              <a:prstGeom prst="rect">
                <a:avLst/>
              </a:prstGeom>
              <a:blipFill>
                <a:blip r:embed="rId2"/>
                <a:stretch>
                  <a:fillRect t="-3822" r="-1232" b="-1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/>
              <p:nvPr/>
            </p:nvSpPr>
            <p:spPr>
              <a:xfrm>
                <a:off x="6647945" y="1726072"/>
                <a:ext cx="5329334" cy="646986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32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ar-BH" sz="3200" b="1" dirty="0">
                    <a:solidFill>
                      <a:schemeClr val="bg1"/>
                    </a:solidFill>
                    <a:latin typeface="Lotus-Light"/>
                  </a:rPr>
                  <a:t>أن يهبط المظلي في </a:t>
                </a:r>
                <a:r>
                  <a:rPr lang="ar-SA" sz="3200" b="1" dirty="0">
                    <a:solidFill>
                      <a:schemeClr val="bg1"/>
                    </a:solidFill>
                    <a:latin typeface="Lotus-Light"/>
                  </a:rPr>
                  <a:t>المنطقة</a:t>
                </a:r>
                <a:r>
                  <a:rPr lang="ar-BH" sz="3200" b="1" dirty="0">
                    <a:solidFill>
                      <a:schemeClr val="bg1"/>
                    </a:solidFill>
                    <a:latin typeface="Lotus-Light"/>
                  </a:rPr>
                  <a:t> </a:t>
                </a:r>
                <a:r>
                  <a:rPr lang="ar-SA" sz="3200" b="1" dirty="0">
                    <a:solidFill>
                      <a:schemeClr val="bg1"/>
                    </a:solidFill>
                    <a:latin typeface="Lotus-Light"/>
                  </a:rPr>
                  <a:t>الزرقاء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45" y="1726072"/>
                <a:ext cx="5329334" cy="646986"/>
              </a:xfrm>
              <a:prstGeom prst="roundRect">
                <a:avLst/>
              </a:prstGeom>
              <a:blipFill>
                <a:blip r:embed="rId3"/>
                <a:stretch>
                  <a:fillRect t="-2778" b="-27778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1368776" y="1774935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6EBB87-4027-46AA-AB3A-A97BB09E6EB7}"/>
                  </a:ext>
                </a:extLst>
              </p:cNvPr>
              <p:cNvSpPr txBox="1"/>
              <p:nvPr/>
            </p:nvSpPr>
            <p:spPr>
              <a:xfrm>
                <a:off x="533381" y="1740121"/>
                <a:ext cx="5514372" cy="646986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32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ar-BH" sz="3200" b="1" dirty="0">
                    <a:solidFill>
                      <a:schemeClr val="bg1"/>
                    </a:solidFill>
                    <a:latin typeface="Lotus-Light"/>
                  </a:rPr>
                  <a:t>أن يهبط المظلي في </a:t>
                </a:r>
                <a:r>
                  <a:rPr lang="ar-SA" sz="3200" b="1" dirty="0">
                    <a:solidFill>
                      <a:schemeClr val="bg1"/>
                    </a:solidFill>
                    <a:latin typeface="Lotus-Light"/>
                  </a:rPr>
                  <a:t>المنطقة</a:t>
                </a:r>
                <a:r>
                  <a:rPr lang="ar-BH" sz="3200" b="1" dirty="0">
                    <a:solidFill>
                      <a:schemeClr val="bg1"/>
                    </a:solidFill>
                    <a:latin typeface="Lotus-Light"/>
                  </a:rPr>
                  <a:t> البيضاء</a:t>
                </a:r>
                <a:r>
                  <a:rPr lang="ar-SA" sz="3200" b="1" dirty="0">
                    <a:solidFill>
                      <a:schemeClr val="bg1"/>
                    </a:solidFill>
                    <a:latin typeface="Lotus-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6EBB87-4027-46AA-AB3A-A97BB09E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81" y="1740121"/>
                <a:ext cx="5514372" cy="646986"/>
              </a:xfrm>
              <a:prstGeom prst="roundRect">
                <a:avLst/>
              </a:prstGeom>
              <a:blipFill>
                <a:blip r:embed="rId4"/>
                <a:stretch>
                  <a:fillRect t="-1835" b="-2752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D91E2F6-9AB7-40D8-B925-C9BF9FAFC66C}"/>
              </a:ext>
            </a:extLst>
          </p:cNvPr>
          <p:cNvSpPr/>
          <p:nvPr/>
        </p:nvSpPr>
        <p:spPr>
          <a:xfrm>
            <a:off x="5422929" y="1794962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40355-FEA1-438E-943A-E36A7913E7C0}"/>
              </a:ext>
            </a:extLst>
          </p:cNvPr>
          <p:cNvCxnSpPr>
            <a:cxnSpLocks/>
          </p:cNvCxnSpPr>
          <p:nvPr/>
        </p:nvCxnSpPr>
        <p:spPr>
          <a:xfrm>
            <a:off x="6386946" y="1806706"/>
            <a:ext cx="0" cy="435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4E8DD1-A79C-44A0-BBD8-BCA89F0EDCE3}"/>
              </a:ext>
            </a:extLst>
          </p:cNvPr>
          <p:cNvGrpSpPr/>
          <p:nvPr/>
        </p:nvGrpSpPr>
        <p:grpSpPr>
          <a:xfrm>
            <a:off x="4873323" y="2621009"/>
            <a:ext cx="1423916" cy="671201"/>
            <a:chOff x="10768084" y="1988427"/>
            <a:chExt cx="1423916" cy="709549"/>
          </a:xfrm>
        </p:grpSpPr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FBA75FFC-9172-4E30-9141-549B2DB07589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28A909-BF91-441D-99B7-E848E82D2E96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692682" y="2540895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CECD6143-B4EA-440E-A7C2-3E5FBC446085}"/>
              </a:ext>
            </a:extLst>
          </p:cNvPr>
          <p:cNvSpPr/>
          <p:nvPr/>
        </p:nvSpPr>
        <p:spPr>
          <a:xfrm>
            <a:off x="5324845" y="3439291"/>
            <a:ext cx="2160000" cy="2160000"/>
          </a:xfrm>
          <a:prstGeom prst="ellipse">
            <a:avLst/>
          </a:prstGeom>
          <a:solidFill>
            <a:srgbClr val="007C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4C24244-A4B3-429C-BA6C-0A3958ED1CFF}"/>
              </a:ext>
            </a:extLst>
          </p:cNvPr>
          <p:cNvSpPr/>
          <p:nvPr/>
        </p:nvSpPr>
        <p:spPr>
          <a:xfrm>
            <a:off x="5684845" y="3799291"/>
            <a:ext cx="1440000" cy="14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D902C35-B87D-4E53-B883-BEDCD0542B4E}"/>
              </a:ext>
            </a:extLst>
          </p:cNvPr>
          <p:cNvSpPr/>
          <p:nvPr/>
        </p:nvSpPr>
        <p:spPr>
          <a:xfrm>
            <a:off x="6044845" y="4159291"/>
            <a:ext cx="720000" cy="720000"/>
          </a:xfrm>
          <a:prstGeom prst="ellipse">
            <a:avLst/>
          </a:prstGeom>
          <a:solidFill>
            <a:srgbClr val="ED1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93DFDFA-0C52-4E4B-A76A-82FF323C03CB}"/>
              </a:ext>
            </a:extLst>
          </p:cNvPr>
          <p:cNvSpPr/>
          <p:nvPr/>
        </p:nvSpPr>
        <p:spPr>
          <a:xfrm>
            <a:off x="6361750" y="449321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CD8BBA-E3CA-409A-85DC-539AFC39243B}"/>
              </a:ext>
            </a:extLst>
          </p:cNvPr>
          <p:cNvCxnSpPr>
            <a:cxnSpLocks/>
          </p:cNvCxnSpPr>
          <p:nvPr/>
        </p:nvCxnSpPr>
        <p:spPr>
          <a:xfrm rot="5400000">
            <a:off x="6945242" y="4345930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178427-3E1A-4F45-BCDE-680AF03879A4}"/>
              </a:ext>
            </a:extLst>
          </p:cNvPr>
          <p:cNvCxnSpPr>
            <a:cxnSpLocks/>
          </p:cNvCxnSpPr>
          <p:nvPr/>
        </p:nvCxnSpPr>
        <p:spPr>
          <a:xfrm rot="5400000">
            <a:off x="7309790" y="4348204"/>
            <a:ext cx="0" cy="360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8D27E12-85BD-4C87-AC0F-506125528C10}"/>
                  </a:ext>
                </a:extLst>
              </p:cNvPr>
              <p:cNvSpPr txBox="1"/>
              <p:nvPr/>
            </p:nvSpPr>
            <p:spPr>
              <a:xfrm>
                <a:off x="6629001" y="4256647"/>
                <a:ext cx="64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8D27E12-85BD-4C87-AC0F-50612552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001" y="4256647"/>
                <a:ext cx="6420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190C-CB09-408E-9960-C030C7621E64}"/>
                  </a:ext>
                </a:extLst>
              </p:cNvPr>
              <p:cNvSpPr txBox="1"/>
              <p:nvPr/>
            </p:nvSpPr>
            <p:spPr>
              <a:xfrm>
                <a:off x="7005546" y="4256590"/>
                <a:ext cx="64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190C-CB09-408E-9960-C030C762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546" y="4256590"/>
                <a:ext cx="6420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3560480-E0D4-4CDE-BFFF-FAE98B93C71A}"/>
                  </a:ext>
                </a:extLst>
              </p:cNvPr>
              <p:cNvSpPr txBox="1"/>
              <p:nvPr/>
            </p:nvSpPr>
            <p:spPr>
              <a:xfrm>
                <a:off x="6277883" y="4257920"/>
                <a:ext cx="64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i="1" dirty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3560480-E0D4-4CDE-BFFF-FAE98B93C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883" y="4257920"/>
                <a:ext cx="6420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BD1DEA3-F87F-4B92-A68B-97A97D4FF730}"/>
              </a:ext>
            </a:extLst>
          </p:cNvPr>
          <p:cNvCxnSpPr>
            <a:cxnSpLocks/>
          </p:cNvCxnSpPr>
          <p:nvPr/>
        </p:nvCxnSpPr>
        <p:spPr>
          <a:xfrm rot="5400000">
            <a:off x="6590121" y="434812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7307F6-024C-496C-AA66-4499AE47F073}"/>
                  </a:ext>
                </a:extLst>
              </p:cNvPr>
              <p:cNvSpPr txBox="1"/>
              <p:nvPr/>
            </p:nvSpPr>
            <p:spPr>
              <a:xfrm>
                <a:off x="26953" y="3483499"/>
                <a:ext cx="46551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:r>
                  <a:rPr lang="ar-BH" sz="2800" b="1" dirty="0"/>
                  <a:t> </a:t>
                </a:r>
                <a:r>
                  <a:rPr lang="ar-BH" sz="2800" b="1" dirty="0">
                    <a:latin typeface="Lotus-Light"/>
                  </a:rPr>
                  <a:t>أن يهبط المظلي في</a:t>
                </a:r>
                <a:r>
                  <a:rPr lang="ar-SA" sz="2800" b="1" dirty="0">
                    <a:latin typeface="Lotus-Light"/>
                  </a:rPr>
                  <a:t> المنطقة</a:t>
                </a:r>
                <a:r>
                  <a:rPr lang="ar-BH" sz="2800" b="1" dirty="0">
                    <a:latin typeface="Lotus-Light"/>
                  </a:rPr>
                  <a:t> ال</a:t>
                </a:r>
                <a:r>
                  <a:rPr lang="ar-SA" sz="2800" b="1" dirty="0">
                    <a:latin typeface="Lotus-Light"/>
                  </a:rPr>
                  <a:t>بيضاء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7307F6-024C-496C-AA66-4499AE47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" y="3483499"/>
                <a:ext cx="4655128" cy="523220"/>
              </a:xfrm>
              <a:prstGeom prst="rect">
                <a:avLst/>
              </a:prstGeom>
              <a:blipFill>
                <a:blip r:embed="rId8"/>
                <a:stretch>
                  <a:fillRect t="-6977" r="-2880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A338B94-563A-428B-9296-8A2A04CF1EAC}"/>
                  </a:ext>
                </a:extLst>
              </p:cNvPr>
              <p:cNvSpPr txBox="1"/>
              <p:nvPr/>
            </p:nvSpPr>
            <p:spPr>
              <a:xfrm>
                <a:off x="770871" y="4787811"/>
                <a:ext cx="1632808" cy="895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SA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A338B94-563A-428B-9296-8A2A04CF1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71" y="4787811"/>
                <a:ext cx="1632808" cy="895117"/>
              </a:xfrm>
              <a:prstGeom prst="rect">
                <a:avLst/>
              </a:prstGeom>
              <a:blipFill>
                <a:blip r:embed="rId9"/>
                <a:stretch>
                  <a:fillRect r="-48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CE28E1-C2C5-44A4-A262-8433553F100B}"/>
                  </a:ext>
                </a:extLst>
              </p:cNvPr>
              <p:cNvSpPr txBox="1"/>
              <p:nvPr/>
            </p:nvSpPr>
            <p:spPr>
              <a:xfrm>
                <a:off x="183705" y="4193492"/>
                <a:ext cx="4277455" cy="590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CE28E1-C2C5-44A4-A262-8433553F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05" y="4193492"/>
                <a:ext cx="4277455" cy="590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E9EDB979-3DD0-40C6-9557-DC159D9F7288}"/>
              </a:ext>
            </a:extLst>
          </p:cNvPr>
          <p:cNvSpPr txBox="1"/>
          <p:nvPr/>
        </p:nvSpPr>
        <p:spPr>
          <a:xfrm>
            <a:off x="1308519" y="4062139"/>
            <a:ext cx="253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Lotus-Light"/>
              </a:rPr>
              <a:t>مساحة المنطقة</a:t>
            </a:r>
            <a:r>
              <a:rPr lang="ar-BH" sz="2400" b="1" dirty="0">
                <a:solidFill>
                  <a:srgbClr val="FF0000"/>
                </a:solidFill>
                <a:latin typeface="Lotus-Light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Lotus-Light"/>
              </a:rPr>
              <a:t>البيضاء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3CB9AC3-307C-4C40-9191-8E85C63E1FAD}"/>
              </a:ext>
            </a:extLst>
          </p:cNvPr>
          <p:cNvSpPr txBox="1"/>
          <p:nvPr/>
        </p:nvSpPr>
        <p:spPr>
          <a:xfrm>
            <a:off x="1729868" y="4396167"/>
            <a:ext cx="163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i="0" dirty="0">
                <a:effectLst/>
                <a:latin typeface="Lotus-Light"/>
              </a:rPr>
              <a:t>مساحة الهدف</a:t>
            </a:r>
            <a:r>
              <a:rPr lang="ar-BH" sz="2400" b="1" i="0" dirty="0">
                <a:effectLst/>
                <a:latin typeface="Lotus-Light"/>
              </a:rPr>
              <a:t>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D0DA845-9467-4898-8793-5940F55C523D}"/>
                  </a:ext>
                </a:extLst>
              </p:cNvPr>
              <p:cNvSpPr txBox="1"/>
              <p:nvPr/>
            </p:nvSpPr>
            <p:spPr>
              <a:xfrm>
                <a:off x="2764925" y="4844603"/>
                <a:ext cx="1632808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D0DA845-9467-4898-8793-5940F55C5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25" y="4844603"/>
                <a:ext cx="1632808" cy="7862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B76893-EEAF-4B2C-8613-57C9D94D6417}"/>
                  </a:ext>
                </a:extLst>
              </p:cNvPr>
              <p:cNvSpPr txBox="1"/>
              <p:nvPr/>
            </p:nvSpPr>
            <p:spPr>
              <a:xfrm>
                <a:off x="3796552" y="4836525"/>
                <a:ext cx="104865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B76893-EEAF-4B2C-8613-57C9D94D6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52" y="4836525"/>
                <a:ext cx="1048652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669624A-8EA5-4C2D-BBFF-F25A507F190C}"/>
                  </a:ext>
                </a:extLst>
              </p:cNvPr>
              <p:cNvSpPr txBox="1"/>
              <p:nvPr/>
            </p:nvSpPr>
            <p:spPr>
              <a:xfrm>
                <a:off x="221676" y="5660384"/>
                <a:ext cx="5805056" cy="58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احتمال أن يهبط المظلي في </a:t>
                </a:r>
                <a:r>
                  <a:rPr lang="ar-SA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المنطقة البيضاء يساوي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200" b="1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 أو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en-US" sz="2200" b="1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%</m:t>
                    </m:r>
                    <m:r>
                      <a:rPr lang="ar-SA" sz="2200" b="1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 تقريبًا </a:t>
                </a:r>
                <a:endParaRPr lang="en-US" sz="22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669624A-8EA5-4C2D-BBFF-F25A507F1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6" y="5660384"/>
                <a:ext cx="5805056" cy="581378"/>
              </a:xfrm>
              <a:prstGeom prst="rect">
                <a:avLst/>
              </a:prstGeom>
              <a:blipFill>
                <a:blip r:embed="rId13"/>
                <a:stretch>
                  <a:fillRect l="-1994" r="-1259" b="-1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1B7DBA99-16FF-4C4D-B445-3CB5545B316B}"/>
              </a:ext>
            </a:extLst>
          </p:cNvPr>
          <p:cNvSpPr txBox="1"/>
          <p:nvPr/>
        </p:nvSpPr>
        <p:spPr>
          <a:xfrm>
            <a:off x="318430" y="2581930"/>
            <a:ext cx="4567563" cy="791766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200" b="1" dirty="0">
                <a:solidFill>
                  <a:srgbClr val="002060"/>
                </a:solidFill>
                <a:latin typeface="Lotus-Light"/>
              </a:rPr>
              <a:t>مساحة المنطقة</a:t>
            </a:r>
            <a:r>
              <a:rPr lang="ar-BH" sz="2200" b="1" dirty="0">
                <a:solidFill>
                  <a:srgbClr val="002060"/>
                </a:solidFill>
                <a:latin typeface="Lotus-Light"/>
              </a:rPr>
              <a:t> </a:t>
            </a:r>
            <a:r>
              <a:rPr lang="ar-SA" sz="2200" b="1" dirty="0">
                <a:solidFill>
                  <a:srgbClr val="002060"/>
                </a:solidFill>
                <a:latin typeface="Lotus-Light"/>
              </a:rPr>
              <a:t>البيضاء</a:t>
            </a:r>
            <a:r>
              <a:rPr lang="ar-SA" sz="2200" b="1" dirty="0">
                <a:solidFill>
                  <a:srgbClr val="002060"/>
                </a:solidFill>
              </a:rPr>
              <a:t> =</a:t>
            </a:r>
            <a:endParaRPr lang="ar-SA" sz="2200" b="1" dirty="0">
              <a:solidFill>
                <a:srgbClr val="002060"/>
              </a:solidFill>
              <a:latin typeface="Lotus-Light"/>
            </a:endParaRPr>
          </a:p>
          <a:p>
            <a:pPr algn="ctr"/>
            <a:r>
              <a:rPr lang="ar-SA" sz="2200" b="1" dirty="0">
                <a:solidFill>
                  <a:srgbClr val="002060"/>
                </a:solidFill>
                <a:latin typeface="Lotus-Light"/>
              </a:rPr>
              <a:t>مساحة </a:t>
            </a:r>
            <a:r>
              <a:rPr lang="ar-BH" sz="2200" b="1" dirty="0">
                <a:solidFill>
                  <a:srgbClr val="002060"/>
                </a:solidFill>
                <a:latin typeface="Lotus-Light"/>
              </a:rPr>
              <a:t>الدائرة </a:t>
            </a:r>
            <a:r>
              <a:rPr lang="ar-SA" sz="2200" b="1" dirty="0">
                <a:solidFill>
                  <a:srgbClr val="002060"/>
                </a:solidFill>
                <a:latin typeface="Lotus-Light"/>
              </a:rPr>
              <a:t>الوسطى – مساحة الدائرة </a:t>
            </a:r>
            <a:r>
              <a:rPr lang="ar-BH" sz="2200" b="1" dirty="0">
                <a:solidFill>
                  <a:srgbClr val="002060"/>
                </a:solidFill>
                <a:latin typeface="Lotus-Light"/>
              </a:rPr>
              <a:t>الحمراء </a:t>
            </a:r>
            <a:endParaRPr lang="en-US" sz="2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9EB2056-567F-4C66-B5F2-EBC541DFF614}"/>
                  </a:ext>
                </a:extLst>
              </p:cNvPr>
              <p:cNvSpPr txBox="1"/>
              <p:nvPr/>
            </p:nvSpPr>
            <p:spPr>
              <a:xfrm>
                <a:off x="7213560" y="3538796"/>
                <a:ext cx="46551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:r>
                  <a:rPr lang="ar-BH" sz="2800" b="1" dirty="0"/>
                  <a:t> </a:t>
                </a:r>
                <a:r>
                  <a:rPr lang="ar-BH" sz="2800" b="1" dirty="0">
                    <a:latin typeface="Lotus-Light"/>
                  </a:rPr>
                  <a:t>أن يهبط المظلي في</a:t>
                </a:r>
                <a:r>
                  <a:rPr lang="ar-SA" sz="2800" b="1" dirty="0">
                    <a:latin typeface="Lotus-Light"/>
                  </a:rPr>
                  <a:t> المنطقة</a:t>
                </a:r>
                <a:r>
                  <a:rPr lang="ar-BH" sz="2800" b="1" dirty="0">
                    <a:latin typeface="Lotus-Light"/>
                  </a:rPr>
                  <a:t> ال</a:t>
                </a:r>
                <a:r>
                  <a:rPr lang="ar-SA" sz="2800" b="1" dirty="0">
                    <a:latin typeface="Lotus-Light"/>
                  </a:rPr>
                  <a:t>زرقاء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9EB2056-567F-4C66-B5F2-EBC541DFF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560" y="3538796"/>
                <a:ext cx="4655128" cy="523220"/>
              </a:xfrm>
              <a:prstGeom prst="rect">
                <a:avLst/>
              </a:prstGeom>
              <a:blipFill>
                <a:blip r:embed="rId14"/>
                <a:stretch>
                  <a:fillRect t="-8235" r="-2880" b="-3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B55A16F-AC8B-451E-A912-40D9EA6B97DF}"/>
                  </a:ext>
                </a:extLst>
              </p:cNvPr>
              <p:cNvSpPr txBox="1"/>
              <p:nvPr/>
            </p:nvSpPr>
            <p:spPr>
              <a:xfrm>
                <a:off x="7983841" y="4854782"/>
                <a:ext cx="1632808" cy="895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SA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B55A16F-AC8B-451E-A912-40D9EA6B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841" y="4854782"/>
                <a:ext cx="1632808" cy="895117"/>
              </a:xfrm>
              <a:prstGeom prst="rect">
                <a:avLst/>
              </a:prstGeom>
              <a:blipFill>
                <a:blip r:embed="rId15"/>
                <a:stretch>
                  <a:fillRect r="-5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C3A49E9-E8C8-4165-81E8-309F3DDBC075}"/>
                  </a:ext>
                </a:extLst>
              </p:cNvPr>
              <p:cNvSpPr txBox="1"/>
              <p:nvPr/>
            </p:nvSpPr>
            <p:spPr>
              <a:xfrm>
                <a:off x="7397264" y="4276506"/>
                <a:ext cx="4277455" cy="590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C3A49E9-E8C8-4165-81E8-309F3DDB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264" y="4276506"/>
                <a:ext cx="4277455" cy="5908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201657D6-4250-4922-B157-BD54521F55F2}"/>
              </a:ext>
            </a:extLst>
          </p:cNvPr>
          <p:cNvSpPr txBox="1"/>
          <p:nvPr/>
        </p:nvSpPr>
        <p:spPr>
          <a:xfrm>
            <a:off x="8453561" y="4117436"/>
            <a:ext cx="2936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Lotus-Light"/>
              </a:rPr>
              <a:t>مساحة المنطقة</a:t>
            </a:r>
            <a:r>
              <a:rPr lang="ar-BH" sz="2400" b="1" dirty="0">
                <a:solidFill>
                  <a:srgbClr val="FF0000"/>
                </a:solidFill>
                <a:latin typeface="Lotus-Light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Lotus-Light"/>
              </a:rPr>
              <a:t>الزرقاء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95EAE2E-D317-42EA-9D71-59E0F7D5F9CF}"/>
              </a:ext>
            </a:extLst>
          </p:cNvPr>
          <p:cNvSpPr txBox="1"/>
          <p:nvPr/>
        </p:nvSpPr>
        <p:spPr>
          <a:xfrm>
            <a:off x="8846450" y="4465326"/>
            <a:ext cx="163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i="0" dirty="0">
                <a:effectLst/>
                <a:latin typeface="Lotus-Light"/>
              </a:rPr>
              <a:t>مساحة الهدف</a:t>
            </a:r>
            <a:r>
              <a:rPr lang="ar-BH" sz="2400" b="1" i="0" dirty="0">
                <a:effectLst/>
                <a:latin typeface="Lotus-Light"/>
              </a:rPr>
              <a:t>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594BA53-3DFE-400A-887E-BE3658F3E314}"/>
                  </a:ext>
                </a:extLst>
              </p:cNvPr>
              <p:cNvSpPr txBox="1"/>
              <p:nvPr/>
            </p:nvSpPr>
            <p:spPr>
              <a:xfrm>
                <a:off x="10421829" y="4913762"/>
                <a:ext cx="921075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594BA53-3DFE-400A-887E-BE3658F3E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29" y="4913762"/>
                <a:ext cx="921075" cy="7937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485DE03-E02D-439C-A7FD-470783BC6BE8}"/>
                  </a:ext>
                </a:extLst>
              </p:cNvPr>
              <p:cNvSpPr txBox="1"/>
              <p:nvPr/>
            </p:nvSpPr>
            <p:spPr>
              <a:xfrm>
                <a:off x="11255104" y="4907795"/>
                <a:ext cx="728039" cy="81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485DE03-E02D-439C-A7FD-470783BC6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104" y="4907795"/>
                <a:ext cx="728039" cy="8180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A86757E-CD12-49C1-84A0-AF88150B396D}"/>
                  </a:ext>
                </a:extLst>
              </p:cNvPr>
              <p:cNvSpPr txBox="1"/>
              <p:nvPr/>
            </p:nvSpPr>
            <p:spPr>
              <a:xfrm>
                <a:off x="6382282" y="5674123"/>
                <a:ext cx="5805056" cy="58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احتمال أن يهبط المظلي في </a:t>
                </a:r>
                <a:r>
                  <a:rPr lang="ar-SA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المنطقة البيضاء يساوي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2200" b="1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 أو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𝟓𝟔</m:t>
                    </m:r>
                    <m:r>
                      <a:rPr lang="en-US" sz="2200" b="1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%</m:t>
                    </m:r>
                    <m:r>
                      <a:rPr lang="ar-SA" sz="2200" b="1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200" b="1" dirty="0">
                    <a:solidFill>
                      <a:srgbClr val="0070C0"/>
                    </a:solidFill>
                    <a:effectLst/>
                    <a:latin typeface="Lotus-Bold"/>
                  </a:rPr>
                  <a:t> تقريبًا </a:t>
                </a:r>
                <a:endParaRPr lang="en-US" sz="22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A86757E-CD12-49C1-84A0-AF88150B3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282" y="5674123"/>
                <a:ext cx="5805056" cy="586379"/>
              </a:xfrm>
              <a:prstGeom prst="rect">
                <a:avLst/>
              </a:prstGeom>
              <a:blipFill>
                <a:blip r:embed="rId19"/>
                <a:stretch>
                  <a:fillRect l="-1155" r="-136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53BF6EE1-88DB-4BF1-B259-CFAE48C3BC15}"/>
              </a:ext>
            </a:extLst>
          </p:cNvPr>
          <p:cNvSpPr txBox="1"/>
          <p:nvPr/>
        </p:nvSpPr>
        <p:spPr>
          <a:xfrm>
            <a:off x="6567057" y="2597779"/>
            <a:ext cx="4140000" cy="728424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Lotus-Light"/>
              </a:rPr>
              <a:t>مساحة المنطقة</a:t>
            </a:r>
            <a:r>
              <a:rPr lang="ar-BH" sz="2000" b="1" dirty="0">
                <a:solidFill>
                  <a:srgbClr val="002060"/>
                </a:solidFill>
                <a:latin typeface="Lotus-Light"/>
              </a:rPr>
              <a:t> </a:t>
            </a:r>
            <a:r>
              <a:rPr lang="ar-SA" sz="2000" b="1" dirty="0">
                <a:solidFill>
                  <a:srgbClr val="002060"/>
                </a:solidFill>
                <a:latin typeface="Lotus-Light"/>
              </a:rPr>
              <a:t>الزرقاء</a:t>
            </a:r>
            <a:r>
              <a:rPr lang="ar-SA" sz="2000" b="1" dirty="0">
                <a:solidFill>
                  <a:srgbClr val="002060"/>
                </a:solidFill>
              </a:rPr>
              <a:t> =</a:t>
            </a:r>
            <a:endParaRPr lang="ar-SA" sz="2000" b="1" dirty="0">
              <a:solidFill>
                <a:srgbClr val="002060"/>
              </a:solidFill>
              <a:latin typeface="Lotus-Light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Lotus-Light"/>
              </a:rPr>
              <a:t>مساحة </a:t>
            </a:r>
            <a:r>
              <a:rPr lang="ar-BH" sz="2000" b="1" dirty="0">
                <a:solidFill>
                  <a:srgbClr val="002060"/>
                </a:solidFill>
                <a:latin typeface="Lotus-Light"/>
              </a:rPr>
              <a:t>الدائرة </a:t>
            </a:r>
            <a:r>
              <a:rPr lang="ar-SA" sz="2000" b="1" dirty="0">
                <a:solidFill>
                  <a:srgbClr val="002060"/>
                </a:solidFill>
                <a:latin typeface="Lotus-Light"/>
              </a:rPr>
              <a:t>الكبرى – مساحة الدائرة الوسطى</a:t>
            </a:r>
            <a:r>
              <a:rPr lang="ar-BH" sz="2000" b="1" dirty="0">
                <a:solidFill>
                  <a:srgbClr val="002060"/>
                </a:solidFill>
                <a:latin typeface="Lotus-Light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14CE90D-E598-4685-B79F-19E4F49F952E}"/>
              </a:ext>
            </a:extLst>
          </p:cNvPr>
          <p:cNvSpPr/>
          <p:nvPr/>
        </p:nvSpPr>
        <p:spPr>
          <a:xfrm>
            <a:off x="5684843" y="3785435"/>
            <a:ext cx="1440000" cy="144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AE45DEF-D232-4E13-B15F-62CB1AE6347B}"/>
              </a:ext>
            </a:extLst>
          </p:cNvPr>
          <p:cNvSpPr/>
          <p:nvPr/>
        </p:nvSpPr>
        <p:spPr>
          <a:xfrm>
            <a:off x="6045066" y="4159510"/>
            <a:ext cx="720000" cy="7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3F633C8-7E59-4954-A621-CD43C066E270}"/>
              </a:ext>
            </a:extLst>
          </p:cNvPr>
          <p:cNvSpPr/>
          <p:nvPr/>
        </p:nvSpPr>
        <p:spPr>
          <a:xfrm>
            <a:off x="5338473" y="3439068"/>
            <a:ext cx="2160000" cy="21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615375" y="5740772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2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2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5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68" grpId="0" animBg="1"/>
      <p:bldP spid="41" grpId="0" animBg="1"/>
      <p:bldP spid="77" grpId="0" animBg="1"/>
      <p:bldP spid="78" grpId="0" animBg="1"/>
      <p:bldP spid="56" grpId="0" animBg="1"/>
      <p:bldP spid="67" grpId="0" animBg="1"/>
      <p:bldP spid="71" grpId="0" animBg="1"/>
      <p:bldP spid="80" grpId="0" animBg="1"/>
      <p:bldP spid="90" grpId="0"/>
      <p:bldP spid="91" grpId="0"/>
      <p:bldP spid="92" grpId="0"/>
      <p:bldP spid="94" grpId="0"/>
      <p:bldP spid="95" grpId="0"/>
      <p:bldP spid="96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  <p:bldP spid="106" grpId="0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4" grpId="1" animBg="1"/>
      <p:bldP spid="114" grpId="2" animBg="1"/>
      <p:bldP spid="114" grpId="3" animBg="1"/>
      <p:bldP spid="115" grpId="0" animBg="1"/>
      <p:bldP spid="115" grpId="1" animBg="1"/>
      <p:bldP spid="119" grpId="0" animBg="1"/>
      <p:bldP spid="1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</a:t>
            </a:r>
            <a:r>
              <a:rPr lang="ar-SA" sz="2800" dirty="0"/>
              <a:t>المساح</a:t>
            </a:r>
            <a:r>
              <a:rPr lang="ar-BH" sz="2800" dirty="0"/>
              <a:t>ة.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025EA3-325D-4423-849E-FB9FDBAEA164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28840E-0684-4E58-8B39-C22A3CAF08FA}"/>
              </a:ext>
            </a:extLst>
          </p:cNvPr>
          <p:cNvSpPr/>
          <p:nvPr/>
        </p:nvSpPr>
        <p:spPr>
          <a:xfrm>
            <a:off x="8921114" y="783584"/>
            <a:ext cx="2926330" cy="3965744"/>
          </a:xfrm>
          <a:custGeom>
            <a:avLst/>
            <a:gdLst>
              <a:gd name="connsiteX0" fmla="*/ 0 w 2926330"/>
              <a:gd name="connsiteY0" fmla="*/ 231882 h 3965744"/>
              <a:gd name="connsiteX1" fmla="*/ 231882 w 2926330"/>
              <a:gd name="connsiteY1" fmla="*/ 0 h 3965744"/>
              <a:gd name="connsiteX2" fmla="*/ 699770 w 2926330"/>
              <a:gd name="connsiteY2" fmla="*/ 0 h 3965744"/>
              <a:gd name="connsiteX3" fmla="*/ 1167657 w 2926330"/>
              <a:gd name="connsiteY3" fmla="*/ 0 h 3965744"/>
              <a:gd name="connsiteX4" fmla="*/ 1660170 w 2926330"/>
              <a:gd name="connsiteY4" fmla="*/ 0 h 3965744"/>
              <a:gd name="connsiteX5" fmla="*/ 2201935 w 2926330"/>
              <a:gd name="connsiteY5" fmla="*/ 0 h 3965744"/>
              <a:gd name="connsiteX6" fmla="*/ 2694448 w 2926330"/>
              <a:gd name="connsiteY6" fmla="*/ 0 h 3965744"/>
              <a:gd name="connsiteX7" fmla="*/ 2926330 w 2926330"/>
              <a:gd name="connsiteY7" fmla="*/ 231882 h 3965744"/>
              <a:gd name="connsiteX8" fmla="*/ 2926330 w 2926330"/>
              <a:gd name="connsiteY8" fmla="*/ 815545 h 3965744"/>
              <a:gd name="connsiteX9" fmla="*/ 2926330 w 2926330"/>
              <a:gd name="connsiteY9" fmla="*/ 1364189 h 3965744"/>
              <a:gd name="connsiteX10" fmla="*/ 2926330 w 2926330"/>
              <a:gd name="connsiteY10" fmla="*/ 1842793 h 3965744"/>
              <a:gd name="connsiteX11" fmla="*/ 2926330 w 2926330"/>
              <a:gd name="connsiteY11" fmla="*/ 2391436 h 3965744"/>
              <a:gd name="connsiteX12" fmla="*/ 2926330 w 2926330"/>
              <a:gd name="connsiteY12" fmla="*/ 3045139 h 3965744"/>
              <a:gd name="connsiteX13" fmla="*/ 2926330 w 2926330"/>
              <a:gd name="connsiteY13" fmla="*/ 3733862 h 3965744"/>
              <a:gd name="connsiteX14" fmla="*/ 2694448 w 2926330"/>
              <a:gd name="connsiteY14" fmla="*/ 3965744 h 3965744"/>
              <a:gd name="connsiteX15" fmla="*/ 2201935 w 2926330"/>
              <a:gd name="connsiteY15" fmla="*/ 3965744 h 3965744"/>
              <a:gd name="connsiteX16" fmla="*/ 1783299 w 2926330"/>
              <a:gd name="connsiteY16" fmla="*/ 3965744 h 3965744"/>
              <a:gd name="connsiteX17" fmla="*/ 1266160 w 2926330"/>
              <a:gd name="connsiteY17" fmla="*/ 3965744 h 3965744"/>
              <a:gd name="connsiteX18" fmla="*/ 798272 w 2926330"/>
              <a:gd name="connsiteY18" fmla="*/ 3965744 h 3965744"/>
              <a:gd name="connsiteX19" fmla="*/ 231882 w 2926330"/>
              <a:gd name="connsiteY19" fmla="*/ 3965744 h 3965744"/>
              <a:gd name="connsiteX20" fmla="*/ 0 w 2926330"/>
              <a:gd name="connsiteY20" fmla="*/ 3733862 h 3965744"/>
              <a:gd name="connsiteX21" fmla="*/ 0 w 2926330"/>
              <a:gd name="connsiteY21" fmla="*/ 3150199 h 3965744"/>
              <a:gd name="connsiteX22" fmla="*/ 0 w 2926330"/>
              <a:gd name="connsiteY22" fmla="*/ 2636575 h 3965744"/>
              <a:gd name="connsiteX23" fmla="*/ 0 w 2926330"/>
              <a:gd name="connsiteY23" fmla="*/ 2017892 h 3965744"/>
              <a:gd name="connsiteX24" fmla="*/ 0 w 2926330"/>
              <a:gd name="connsiteY24" fmla="*/ 1504268 h 3965744"/>
              <a:gd name="connsiteX25" fmla="*/ 0 w 2926330"/>
              <a:gd name="connsiteY25" fmla="*/ 850565 h 3965744"/>
              <a:gd name="connsiteX26" fmla="*/ 0 w 2926330"/>
              <a:gd name="connsiteY26" fmla="*/ 231882 h 396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26330" h="3965744" fill="none" extrusionOk="0">
                <a:moveTo>
                  <a:pt x="0" y="231882"/>
                </a:moveTo>
                <a:cubicBezTo>
                  <a:pt x="-2740" y="108757"/>
                  <a:pt x="114042" y="-24583"/>
                  <a:pt x="231882" y="0"/>
                </a:cubicBezTo>
                <a:cubicBezTo>
                  <a:pt x="400638" y="-32754"/>
                  <a:pt x="473332" y="52074"/>
                  <a:pt x="699770" y="0"/>
                </a:cubicBezTo>
                <a:cubicBezTo>
                  <a:pt x="926208" y="-52074"/>
                  <a:pt x="936542" y="42026"/>
                  <a:pt x="1167657" y="0"/>
                </a:cubicBezTo>
                <a:cubicBezTo>
                  <a:pt x="1398772" y="-42026"/>
                  <a:pt x="1508174" y="27661"/>
                  <a:pt x="1660170" y="0"/>
                </a:cubicBezTo>
                <a:cubicBezTo>
                  <a:pt x="1812166" y="-27661"/>
                  <a:pt x="1994145" y="27111"/>
                  <a:pt x="2201935" y="0"/>
                </a:cubicBezTo>
                <a:cubicBezTo>
                  <a:pt x="2409725" y="-27111"/>
                  <a:pt x="2578621" y="9612"/>
                  <a:pt x="2694448" y="0"/>
                </a:cubicBezTo>
                <a:cubicBezTo>
                  <a:pt x="2835530" y="-33370"/>
                  <a:pt x="2918480" y="91646"/>
                  <a:pt x="2926330" y="231882"/>
                </a:cubicBezTo>
                <a:cubicBezTo>
                  <a:pt x="2974023" y="470636"/>
                  <a:pt x="2921300" y="628154"/>
                  <a:pt x="2926330" y="815545"/>
                </a:cubicBezTo>
                <a:cubicBezTo>
                  <a:pt x="2931360" y="1002936"/>
                  <a:pt x="2925837" y="1190524"/>
                  <a:pt x="2926330" y="1364189"/>
                </a:cubicBezTo>
                <a:cubicBezTo>
                  <a:pt x="2926823" y="1537854"/>
                  <a:pt x="2902160" y="1700974"/>
                  <a:pt x="2926330" y="1842793"/>
                </a:cubicBezTo>
                <a:cubicBezTo>
                  <a:pt x="2950500" y="1984612"/>
                  <a:pt x="2915693" y="2131467"/>
                  <a:pt x="2926330" y="2391436"/>
                </a:cubicBezTo>
                <a:cubicBezTo>
                  <a:pt x="2936967" y="2651405"/>
                  <a:pt x="2854797" y="2784988"/>
                  <a:pt x="2926330" y="3045139"/>
                </a:cubicBezTo>
                <a:cubicBezTo>
                  <a:pt x="2997863" y="3305290"/>
                  <a:pt x="2921005" y="3554432"/>
                  <a:pt x="2926330" y="3733862"/>
                </a:cubicBezTo>
                <a:cubicBezTo>
                  <a:pt x="2943319" y="3877035"/>
                  <a:pt x="2827465" y="3942961"/>
                  <a:pt x="2694448" y="3965744"/>
                </a:cubicBezTo>
                <a:cubicBezTo>
                  <a:pt x="2472980" y="4014304"/>
                  <a:pt x="2412895" y="3953688"/>
                  <a:pt x="2201935" y="3965744"/>
                </a:cubicBezTo>
                <a:cubicBezTo>
                  <a:pt x="1990975" y="3977800"/>
                  <a:pt x="1876297" y="3922887"/>
                  <a:pt x="1783299" y="3965744"/>
                </a:cubicBezTo>
                <a:cubicBezTo>
                  <a:pt x="1690301" y="4008601"/>
                  <a:pt x="1409243" y="3934826"/>
                  <a:pt x="1266160" y="3965744"/>
                </a:cubicBezTo>
                <a:cubicBezTo>
                  <a:pt x="1123077" y="3996662"/>
                  <a:pt x="1015125" y="3927536"/>
                  <a:pt x="798272" y="3965744"/>
                </a:cubicBezTo>
                <a:cubicBezTo>
                  <a:pt x="581419" y="4003952"/>
                  <a:pt x="402435" y="3937468"/>
                  <a:pt x="231882" y="3965744"/>
                </a:cubicBezTo>
                <a:cubicBezTo>
                  <a:pt x="109834" y="3962557"/>
                  <a:pt x="4400" y="3824033"/>
                  <a:pt x="0" y="3733862"/>
                </a:cubicBezTo>
                <a:cubicBezTo>
                  <a:pt x="-44528" y="3474220"/>
                  <a:pt x="47747" y="3413694"/>
                  <a:pt x="0" y="3150199"/>
                </a:cubicBezTo>
                <a:cubicBezTo>
                  <a:pt x="-47747" y="2886704"/>
                  <a:pt x="42446" y="2881117"/>
                  <a:pt x="0" y="2636575"/>
                </a:cubicBezTo>
                <a:cubicBezTo>
                  <a:pt x="-42446" y="2392033"/>
                  <a:pt x="63305" y="2263771"/>
                  <a:pt x="0" y="2017892"/>
                </a:cubicBezTo>
                <a:cubicBezTo>
                  <a:pt x="-63305" y="1772013"/>
                  <a:pt x="56744" y="1713333"/>
                  <a:pt x="0" y="1504268"/>
                </a:cubicBezTo>
                <a:cubicBezTo>
                  <a:pt x="-56744" y="1295203"/>
                  <a:pt x="50748" y="1036175"/>
                  <a:pt x="0" y="850565"/>
                </a:cubicBezTo>
                <a:cubicBezTo>
                  <a:pt x="-50748" y="664955"/>
                  <a:pt x="42067" y="366181"/>
                  <a:pt x="0" y="231882"/>
                </a:cubicBezTo>
                <a:close/>
              </a:path>
              <a:path w="2926330" h="3965744" stroke="0" extrusionOk="0">
                <a:moveTo>
                  <a:pt x="0" y="231882"/>
                </a:moveTo>
                <a:cubicBezTo>
                  <a:pt x="19026" y="136598"/>
                  <a:pt x="102157" y="3740"/>
                  <a:pt x="231882" y="0"/>
                </a:cubicBezTo>
                <a:cubicBezTo>
                  <a:pt x="359534" y="-47068"/>
                  <a:pt x="544381" y="22629"/>
                  <a:pt x="724395" y="0"/>
                </a:cubicBezTo>
                <a:cubicBezTo>
                  <a:pt x="904409" y="-22629"/>
                  <a:pt x="968675" y="31145"/>
                  <a:pt x="1167657" y="0"/>
                </a:cubicBezTo>
                <a:cubicBezTo>
                  <a:pt x="1366639" y="-31145"/>
                  <a:pt x="1547702" y="52807"/>
                  <a:pt x="1684796" y="0"/>
                </a:cubicBezTo>
                <a:cubicBezTo>
                  <a:pt x="1821890" y="-52807"/>
                  <a:pt x="1958043" y="32566"/>
                  <a:pt x="2226560" y="0"/>
                </a:cubicBezTo>
                <a:cubicBezTo>
                  <a:pt x="2495077" y="-32566"/>
                  <a:pt x="2567065" y="1974"/>
                  <a:pt x="2694448" y="0"/>
                </a:cubicBezTo>
                <a:cubicBezTo>
                  <a:pt x="2842735" y="7080"/>
                  <a:pt x="2933042" y="114289"/>
                  <a:pt x="2926330" y="231882"/>
                </a:cubicBezTo>
                <a:cubicBezTo>
                  <a:pt x="2937615" y="374077"/>
                  <a:pt x="2901981" y="613912"/>
                  <a:pt x="2926330" y="745506"/>
                </a:cubicBezTo>
                <a:cubicBezTo>
                  <a:pt x="2950679" y="877100"/>
                  <a:pt x="2851549" y="1106095"/>
                  <a:pt x="2926330" y="1399209"/>
                </a:cubicBezTo>
                <a:cubicBezTo>
                  <a:pt x="3001111" y="1692323"/>
                  <a:pt x="2868544" y="1845724"/>
                  <a:pt x="2926330" y="2052912"/>
                </a:cubicBezTo>
                <a:cubicBezTo>
                  <a:pt x="2984116" y="2260100"/>
                  <a:pt x="2879777" y="2400066"/>
                  <a:pt x="2926330" y="2636575"/>
                </a:cubicBezTo>
                <a:cubicBezTo>
                  <a:pt x="2972883" y="2873084"/>
                  <a:pt x="2908932" y="3053517"/>
                  <a:pt x="2926330" y="3220238"/>
                </a:cubicBezTo>
                <a:cubicBezTo>
                  <a:pt x="2943728" y="3386959"/>
                  <a:pt x="2917627" y="3537543"/>
                  <a:pt x="2926330" y="3733862"/>
                </a:cubicBezTo>
                <a:cubicBezTo>
                  <a:pt x="2896195" y="3840409"/>
                  <a:pt x="2817565" y="3959310"/>
                  <a:pt x="2694448" y="3965744"/>
                </a:cubicBezTo>
                <a:cubicBezTo>
                  <a:pt x="2572412" y="4019822"/>
                  <a:pt x="2297043" y="3965634"/>
                  <a:pt x="2152683" y="3965744"/>
                </a:cubicBezTo>
                <a:cubicBezTo>
                  <a:pt x="2008323" y="3965854"/>
                  <a:pt x="1807652" y="3926846"/>
                  <a:pt x="1709422" y="3965744"/>
                </a:cubicBezTo>
                <a:cubicBezTo>
                  <a:pt x="1611192" y="4004642"/>
                  <a:pt x="1422467" y="3933985"/>
                  <a:pt x="1241534" y="3965744"/>
                </a:cubicBezTo>
                <a:cubicBezTo>
                  <a:pt x="1060601" y="3997503"/>
                  <a:pt x="944674" y="3929628"/>
                  <a:pt x="798272" y="3965744"/>
                </a:cubicBezTo>
                <a:cubicBezTo>
                  <a:pt x="651870" y="4001860"/>
                  <a:pt x="353167" y="3953476"/>
                  <a:pt x="231882" y="3965744"/>
                </a:cubicBezTo>
                <a:cubicBezTo>
                  <a:pt x="76831" y="3986749"/>
                  <a:pt x="34057" y="3847924"/>
                  <a:pt x="0" y="3733862"/>
                </a:cubicBezTo>
                <a:cubicBezTo>
                  <a:pt x="-73127" y="3490478"/>
                  <a:pt x="73960" y="3391394"/>
                  <a:pt x="0" y="3115179"/>
                </a:cubicBezTo>
                <a:cubicBezTo>
                  <a:pt x="-73960" y="2838964"/>
                  <a:pt x="31838" y="2792605"/>
                  <a:pt x="0" y="2601555"/>
                </a:cubicBezTo>
                <a:cubicBezTo>
                  <a:pt x="-31838" y="2410505"/>
                  <a:pt x="23154" y="2233906"/>
                  <a:pt x="0" y="1947852"/>
                </a:cubicBezTo>
                <a:cubicBezTo>
                  <a:pt x="-23154" y="1661798"/>
                  <a:pt x="11641" y="1631812"/>
                  <a:pt x="0" y="1434228"/>
                </a:cubicBezTo>
                <a:cubicBezTo>
                  <a:pt x="-11641" y="1236644"/>
                  <a:pt x="34977" y="1070806"/>
                  <a:pt x="0" y="955625"/>
                </a:cubicBezTo>
                <a:cubicBezTo>
                  <a:pt x="-34977" y="840444"/>
                  <a:pt x="11679" y="458193"/>
                  <a:pt x="0" y="23188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37630579">
                  <a:prstGeom prst="roundRect">
                    <a:avLst>
                      <a:gd name="adj" fmla="val 792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9E486A-F2E0-4E06-A058-C3F1B1C980FD}"/>
              </a:ext>
            </a:extLst>
          </p:cNvPr>
          <p:cNvSpPr/>
          <p:nvPr/>
        </p:nvSpPr>
        <p:spPr>
          <a:xfrm>
            <a:off x="417109" y="1453061"/>
            <a:ext cx="2880000" cy="2880000"/>
          </a:xfrm>
          <a:prstGeom prst="ellipse">
            <a:avLst/>
          </a:prstGeom>
          <a:solidFill>
            <a:srgbClr val="ACD4F1"/>
          </a:solidFill>
          <a:ln w="28575">
            <a:solidFill>
              <a:srgbClr val="177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1627EF08-F4F7-4676-A457-B61B88B0CA7A}"/>
              </a:ext>
            </a:extLst>
          </p:cNvPr>
          <p:cNvSpPr/>
          <p:nvPr/>
        </p:nvSpPr>
        <p:spPr>
          <a:xfrm>
            <a:off x="417109" y="1451208"/>
            <a:ext cx="2880000" cy="2880000"/>
          </a:xfrm>
          <a:prstGeom prst="pie">
            <a:avLst>
              <a:gd name="adj1" fmla="val 14442841"/>
              <a:gd name="adj2" fmla="val 21591488"/>
            </a:avLst>
          </a:prstGeom>
          <a:solidFill>
            <a:srgbClr val="F2C5C0"/>
          </a:solidFill>
          <a:ln w="28575">
            <a:solidFill>
              <a:srgbClr val="177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B51165-2FC0-41CC-8C94-86092E6E053F}"/>
                  </a:ext>
                </a:extLst>
              </p:cNvPr>
              <p:cNvSpPr txBox="1"/>
              <p:nvPr/>
            </p:nvSpPr>
            <p:spPr>
              <a:xfrm>
                <a:off x="1664664" y="2306433"/>
                <a:ext cx="78624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dirty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b="1" dirty="0">
                  <a:effectLst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B51165-2FC0-41CC-8C94-86092E6E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664" y="2306433"/>
                <a:ext cx="7862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4B369B4-BE47-4401-8AEE-5D3C0C3F527D}"/>
              </a:ext>
            </a:extLst>
          </p:cNvPr>
          <p:cNvSpPr/>
          <p:nvPr/>
        </p:nvSpPr>
        <p:spPr>
          <a:xfrm>
            <a:off x="1767109" y="280120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30DC3E-2A32-45D3-8BD7-0AA86957FA3C}"/>
                  </a:ext>
                </a:extLst>
              </p:cNvPr>
              <p:cNvSpPr txBox="1"/>
              <p:nvPr/>
            </p:nvSpPr>
            <p:spPr>
              <a:xfrm>
                <a:off x="212672" y="4927107"/>
                <a:ext cx="11743355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200" b="1" i="0" dirty="0">
                    <a:solidFill>
                      <a:srgbClr val="FF0000"/>
                    </a:solidFill>
                    <a:effectLst/>
                    <a:latin typeface="Lotus-Light"/>
                  </a:rPr>
                  <a:t>يمكنك أيضا استعمال قياس الزاوية لإيجاد الاحتمال الهندسي.</a:t>
                </a:r>
                <a:r>
                  <a:rPr lang="en-US" sz="3200" b="1" dirty="0">
                    <a:solidFill>
                      <a:srgbClr val="FF0000"/>
                    </a:solidFill>
                    <a:latin typeface="Lotus-Light"/>
                  </a:rPr>
                  <a:t> </a:t>
                </a:r>
              </a:p>
              <a:p>
                <a:pPr algn="ctr" rtl="1"/>
                <a:endParaRPr lang="en-US" sz="800" b="1" dirty="0">
                  <a:solidFill>
                    <a:srgbClr val="242021"/>
                  </a:solidFill>
                  <a:latin typeface="Lotus-Light"/>
                </a:endParaRPr>
              </a:p>
              <a:p>
                <a:pPr algn="ctr" rtl="1"/>
                <a:r>
                  <a:rPr lang="ar-BH" sz="3200" b="1" i="0" dirty="0">
                    <a:solidFill>
                      <a:srgbClr val="242021"/>
                    </a:solidFill>
                    <a:effectLst/>
                    <a:latin typeface="Lotus-Light"/>
                  </a:rPr>
                  <a:t>نسبة مساحة قطاع في دائرة إلى مساحة الدائرة الكلية كنسبة قياس زاوية القطاع</a:t>
                </a:r>
                <a:r>
                  <a:rPr lang="en-US" sz="3200" b="1" i="0" dirty="0">
                    <a:solidFill>
                      <a:srgbClr val="242021"/>
                    </a:solidFill>
                    <a:effectLst/>
                    <a:latin typeface="Lotus-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3200" b="1" i="0" dirty="0">
                    <a:solidFill>
                      <a:srgbClr val="242021"/>
                    </a:solidFill>
                    <a:effectLst/>
                    <a:latin typeface="Lotus-Light"/>
                  </a:rPr>
                  <a:t>إلى</a:t>
                </a:r>
                <a:r>
                  <a:rPr lang="en-US" sz="3200" b="1" i="0" dirty="0">
                    <a:solidFill>
                      <a:srgbClr val="242021"/>
                    </a:solidFill>
                    <a:effectLst/>
                    <a:latin typeface="Lotus-Light"/>
                  </a:rPr>
                  <a:t> </a:t>
                </a:r>
                <a14:m>
                  <m:oMath xmlns:m="http://schemas.openxmlformats.org/officeDocument/2006/math">
                    <m:r>
                      <a:rPr lang="ar-BH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𝟑𝟔𝟎</m:t>
                    </m:r>
                    <m:r>
                      <a:rPr lang="ar-BH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30DC3E-2A32-45D3-8BD7-0AA86957F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2" y="4927107"/>
                <a:ext cx="1174335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5605C3A-6C4B-42F5-84D4-0A39A4253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28384" t="19896" r="12521" b="70035"/>
          <a:stretch/>
        </p:blipFill>
        <p:spPr>
          <a:xfrm>
            <a:off x="9491204" y="905069"/>
            <a:ext cx="1875671" cy="423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14B134-5D92-471F-9654-4AA2942E986A}"/>
              </a:ext>
            </a:extLst>
          </p:cNvPr>
          <p:cNvSpPr txBox="1"/>
          <p:nvPr/>
        </p:nvSpPr>
        <p:spPr>
          <a:xfrm>
            <a:off x="4506717" y="1101634"/>
            <a:ext cx="288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200" b="1" i="0" dirty="0">
                <a:ln>
                  <a:solidFill>
                    <a:srgbClr val="197FC1"/>
                  </a:solidFill>
                </a:ln>
                <a:solidFill>
                  <a:srgbClr val="F2C5C0"/>
                </a:solidFill>
                <a:effectLst/>
                <a:latin typeface="Lotus-Light"/>
              </a:rPr>
              <a:t>مساحة قطاع في دائرة</a:t>
            </a:r>
            <a:endParaRPr lang="en-US" sz="3200" b="1" dirty="0">
              <a:ln>
                <a:solidFill>
                  <a:srgbClr val="197FC1"/>
                </a:solidFill>
              </a:ln>
              <a:solidFill>
                <a:srgbClr val="F2C5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C87BAD-D967-477D-A707-0E3D6E0664CC}"/>
                  </a:ext>
                </a:extLst>
              </p:cNvPr>
              <p:cNvSpPr txBox="1"/>
              <p:nvPr/>
            </p:nvSpPr>
            <p:spPr>
              <a:xfrm>
                <a:off x="3660517" y="1374153"/>
                <a:ext cx="4277455" cy="67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C87BAD-D967-477D-A707-0E3D6E06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517" y="1374153"/>
                <a:ext cx="4277455" cy="6739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6EC7A88-0B20-4CB3-A452-D2FE98CA39E1}"/>
              </a:ext>
            </a:extLst>
          </p:cNvPr>
          <p:cNvSpPr txBox="1"/>
          <p:nvPr/>
        </p:nvSpPr>
        <p:spPr>
          <a:xfrm>
            <a:off x="4426782" y="1633445"/>
            <a:ext cx="287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200" b="1" i="0" dirty="0">
                <a:ln>
                  <a:solidFill>
                    <a:srgbClr val="197FC1"/>
                  </a:solidFill>
                </a:ln>
                <a:solidFill>
                  <a:srgbClr val="ACD4F1"/>
                </a:solidFill>
                <a:effectLst/>
                <a:latin typeface="Lotus-Light"/>
              </a:rPr>
              <a:t>مساحة الدائرة الكلية</a:t>
            </a:r>
            <a:endParaRPr lang="en-US" sz="3200" b="1" dirty="0">
              <a:ln>
                <a:solidFill>
                  <a:srgbClr val="197FC1"/>
                </a:solidFill>
              </a:ln>
              <a:solidFill>
                <a:srgbClr val="ACD4F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BC7F53-B343-45AE-8BD8-D88FDF9BAC2F}"/>
                  </a:ext>
                </a:extLst>
              </p:cNvPr>
              <p:cNvSpPr txBox="1"/>
              <p:nvPr/>
            </p:nvSpPr>
            <p:spPr>
              <a:xfrm>
                <a:off x="4051327" y="2882261"/>
                <a:ext cx="3343381" cy="67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BC7F53-B343-45AE-8BD8-D88FDF9BA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27" y="2882261"/>
                <a:ext cx="3343381" cy="673902"/>
              </a:xfrm>
              <a:prstGeom prst="rect">
                <a:avLst/>
              </a:prstGeom>
              <a:blipFill>
                <a:blip r:embed="rId7"/>
                <a:stretch>
                  <a:fillRect r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13A832E-82DF-4B7B-B8DB-1CA7E75B7D7F}"/>
              </a:ext>
            </a:extLst>
          </p:cNvPr>
          <p:cNvSpPr txBox="1"/>
          <p:nvPr/>
        </p:nvSpPr>
        <p:spPr>
          <a:xfrm>
            <a:off x="2371397" y="616338"/>
            <a:ext cx="6180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solidFill>
                  <a:srgbClr val="242021"/>
                </a:solidFill>
                <a:latin typeface="Lotus-Light"/>
              </a:rPr>
              <a:t>لإيجاد</a:t>
            </a:r>
            <a:r>
              <a:rPr lang="ar-BH" sz="2800" b="0" i="0" dirty="0">
                <a:solidFill>
                  <a:srgbClr val="242021"/>
                </a:solidFill>
                <a:effectLst/>
                <a:latin typeface="Lotus-Light"/>
              </a:rPr>
              <a:t> نسبة مساحة قطاع في دائرة إلى مساحة الدائرة الكلية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147C78-81AA-400A-9214-E6AA22F9E7D7}"/>
                  </a:ext>
                </a:extLst>
              </p:cNvPr>
              <p:cNvSpPr txBox="1"/>
              <p:nvPr/>
            </p:nvSpPr>
            <p:spPr>
              <a:xfrm>
                <a:off x="4722336" y="2208206"/>
                <a:ext cx="2624201" cy="93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F2C5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F2C5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F2C5C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sz="3200" b="1" dirty="0">
                          <a:ln>
                            <a:solidFill>
                              <a:srgbClr val="197FC1"/>
                            </a:solidFill>
                          </a:ln>
                          <a:solidFill>
                            <a:srgbClr val="F2C5C0"/>
                          </a:solidFill>
                          <a:latin typeface="Cambria Math" panose="02040503050406030204" pitchFamily="18" charset="0"/>
                        </a:rPr>
                        <m:t> ∙ </m:t>
                      </m:r>
                      <m:r>
                        <a:rPr lang="en-US" sz="3200" b="1" dirty="0">
                          <a:ln>
                            <a:solidFill>
                              <a:srgbClr val="197FC1"/>
                            </a:solidFill>
                          </a:ln>
                          <a:solidFill>
                            <a:srgbClr val="F2C5C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1" dirty="0">
                          <a:ln>
                            <a:solidFill>
                              <a:srgbClr val="197FC1"/>
                            </a:solidFill>
                          </a:ln>
                          <a:solidFill>
                            <a:srgbClr val="F2C5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F2C5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F2C5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F2C5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ln>
                    <a:solidFill>
                      <a:srgbClr val="197FC1"/>
                    </a:solidFill>
                  </a:ln>
                  <a:solidFill>
                    <a:srgbClr val="F2C5C0"/>
                  </a:solidFill>
                  <a:latin typeface="Lotus-Ligh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147C78-81AA-400A-9214-E6AA22F9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336" y="2208206"/>
                <a:ext cx="2624201" cy="9357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184E35-03A3-4B48-9504-CB956540838A}"/>
                  </a:ext>
                </a:extLst>
              </p:cNvPr>
              <p:cNvSpPr txBox="1"/>
              <p:nvPr/>
            </p:nvSpPr>
            <p:spPr>
              <a:xfrm>
                <a:off x="5034864" y="3152915"/>
                <a:ext cx="12457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dirty="0">
                          <a:ln>
                            <a:solidFill>
                              <a:srgbClr val="197FC1"/>
                            </a:solidFill>
                          </a:ln>
                          <a:solidFill>
                            <a:srgbClr val="ACD4F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1" dirty="0">
                          <a:ln>
                            <a:solidFill>
                              <a:srgbClr val="197FC1"/>
                            </a:solidFill>
                          </a:ln>
                          <a:solidFill>
                            <a:srgbClr val="ACD4F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ACD4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ACD4F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1" dirty="0">
                              <a:ln>
                                <a:solidFill>
                                  <a:srgbClr val="197FC1"/>
                                </a:solidFill>
                              </a:ln>
                              <a:solidFill>
                                <a:srgbClr val="ACD4F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ln>
                    <a:solidFill>
                      <a:srgbClr val="197FC1"/>
                    </a:solidFill>
                  </a:ln>
                  <a:solidFill>
                    <a:srgbClr val="ACD4F1"/>
                  </a:solidFill>
                  <a:latin typeface="Lotus-Ligh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184E35-03A3-4B48-9504-CB9565408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64" y="3152915"/>
                <a:ext cx="124570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BC9E30-6842-4EE1-AEF5-80AC7C381760}"/>
                  </a:ext>
                </a:extLst>
              </p:cNvPr>
              <p:cNvSpPr txBox="1"/>
              <p:nvPr/>
            </p:nvSpPr>
            <p:spPr>
              <a:xfrm>
                <a:off x="3947670" y="3731805"/>
                <a:ext cx="1976048" cy="942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3200" b="1" i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otus-Ligh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BC9E30-6842-4EE1-AEF5-80AC7C38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70" y="3731805"/>
                <a:ext cx="1976048" cy="942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5C1A26-9214-4BF8-8E00-EE815AC37A59}"/>
              </a:ext>
            </a:extLst>
          </p:cNvPr>
          <p:cNvCxnSpPr/>
          <p:nvPr/>
        </p:nvCxnSpPr>
        <p:spPr>
          <a:xfrm flipH="1">
            <a:off x="6096000" y="2358888"/>
            <a:ext cx="1046922" cy="52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A56CA5-3033-4376-8421-8C5F13E68BD8}"/>
              </a:ext>
            </a:extLst>
          </p:cNvPr>
          <p:cNvCxnSpPr/>
          <p:nvPr/>
        </p:nvCxnSpPr>
        <p:spPr>
          <a:xfrm flipH="1">
            <a:off x="5082947" y="3194329"/>
            <a:ext cx="1046922" cy="52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A9C5B6-C009-4BDB-AB1E-20974838F6BE}"/>
                  </a:ext>
                </a:extLst>
              </p:cNvPr>
              <p:cNvSpPr txBox="1"/>
              <p:nvPr/>
            </p:nvSpPr>
            <p:spPr>
              <a:xfrm>
                <a:off x="2219230" y="2817458"/>
                <a:ext cx="78624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A9C5B6-C009-4BDB-AB1E-20974838F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30" y="2817458"/>
                <a:ext cx="78624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1050EEE-5952-4BB8-A654-3A7CCA8637D2}"/>
              </a:ext>
            </a:extLst>
          </p:cNvPr>
          <p:cNvGrpSpPr/>
          <p:nvPr/>
        </p:nvGrpSpPr>
        <p:grpSpPr>
          <a:xfrm>
            <a:off x="9091426" y="1328647"/>
            <a:ext cx="2418970" cy="2098360"/>
            <a:chOff x="9091426" y="1328647"/>
            <a:chExt cx="2418970" cy="20983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237A23-1304-414F-9EAD-C01B5852A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27" t="29965" r="13761" b="27988"/>
            <a:stretch/>
          </p:blipFill>
          <p:spPr>
            <a:xfrm>
              <a:off x="9091426" y="1328647"/>
              <a:ext cx="2418970" cy="176878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A6F0431-A3F7-4A13-B47B-FB9B86E74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754" t="72012" r="13761" b="20154"/>
            <a:stretch/>
          </p:blipFill>
          <p:spPr>
            <a:xfrm>
              <a:off x="10384112" y="3097435"/>
              <a:ext cx="1126283" cy="32957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92376BE-EE28-42BB-BC1F-2C8B04F61F2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8062" t="80439" r="26369" b="6142"/>
          <a:stretch/>
        </p:blipFill>
        <p:spPr>
          <a:xfrm>
            <a:off x="9491204" y="3978838"/>
            <a:ext cx="2012156" cy="64396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E43A48A-855F-4121-A116-9EE3B8A4EC7C}"/>
              </a:ext>
            </a:extLst>
          </p:cNvPr>
          <p:cNvGrpSpPr/>
          <p:nvPr/>
        </p:nvGrpSpPr>
        <p:grpSpPr>
          <a:xfrm>
            <a:off x="10035253" y="3511631"/>
            <a:ext cx="1475143" cy="356077"/>
            <a:chOff x="10035253" y="3624175"/>
            <a:chExt cx="1475143" cy="35607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463F042-BA44-4CAC-BFE4-C01C85524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16940" t="72012" r="51036" b="20155"/>
            <a:stretch/>
          </p:blipFill>
          <p:spPr>
            <a:xfrm>
              <a:off x="10493944" y="3624175"/>
              <a:ext cx="1016452" cy="32957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5432773-E270-4B45-ACC6-1EF9BA58A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2978" t="83168" r="13761" b="8998"/>
            <a:stretch/>
          </p:blipFill>
          <p:spPr>
            <a:xfrm>
              <a:off x="10035253" y="3650680"/>
              <a:ext cx="420929" cy="329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7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3" grpId="1" animBg="1"/>
      <p:bldP spid="17" grpId="0"/>
      <p:bldP spid="6" grpId="0" animBg="1"/>
      <p:bldP spid="18" grpId="0" animBg="1"/>
      <p:bldP spid="21" grpId="0"/>
      <p:bldP spid="22" grpId="0"/>
      <p:bldP spid="23" grpId="0"/>
      <p:bldP spid="24" grpId="0"/>
      <p:bldP spid="25" grpId="0"/>
      <p:bldP spid="19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6DE5E262-CE6D-46DE-A0DA-397BD8DDF81B}"/>
              </a:ext>
            </a:extLst>
          </p:cNvPr>
          <p:cNvGrpSpPr/>
          <p:nvPr/>
        </p:nvGrpSpPr>
        <p:grpSpPr>
          <a:xfrm>
            <a:off x="10678123" y="5484243"/>
            <a:ext cx="1423916" cy="671201"/>
            <a:chOff x="10768084" y="1988427"/>
            <a:chExt cx="1423916" cy="709549"/>
          </a:xfrm>
        </p:grpSpPr>
        <p:sp>
          <p:nvSpPr>
            <p:cNvPr id="88" name="Arrow: Pentagon 87">
              <a:extLst>
                <a:ext uri="{FF2B5EF4-FFF2-40B4-BE49-F238E27FC236}">
                  <a16:creationId xmlns:a16="http://schemas.microsoft.com/office/drawing/2014/main" id="{D612F73F-5582-49A1-A06F-A2618C11114E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DCE8D8D-C005-471D-A0A6-CAFE05DF3AB6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C769066-5F33-4DC7-87B2-85488546F5F5}"/>
              </a:ext>
            </a:extLst>
          </p:cNvPr>
          <p:cNvGrpSpPr/>
          <p:nvPr/>
        </p:nvGrpSpPr>
        <p:grpSpPr>
          <a:xfrm>
            <a:off x="10678123" y="3933012"/>
            <a:ext cx="1423916" cy="671201"/>
            <a:chOff x="10768084" y="1988427"/>
            <a:chExt cx="1423916" cy="709549"/>
          </a:xfrm>
        </p:grpSpPr>
        <p:sp>
          <p:nvSpPr>
            <p:cNvPr id="85" name="Arrow: Pentagon 84">
              <a:extLst>
                <a:ext uri="{FF2B5EF4-FFF2-40B4-BE49-F238E27FC236}">
                  <a16:creationId xmlns:a16="http://schemas.microsoft.com/office/drawing/2014/main" id="{F75761D7-8C8D-40D2-A28A-6E7D0B5D9D75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A63CBA-B8CE-442D-A52D-0B2D18970142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6"/>
            <a:ext cx="12206758" cy="1038724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</a:t>
            </a:r>
            <a:r>
              <a:rPr lang="ar-SA" sz="2800" dirty="0"/>
              <a:t>المساح</a:t>
            </a:r>
            <a:r>
              <a:rPr lang="ar-BH" sz="2800" dirty="0"/>
              <a:t>ة.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D84ADE-7E78-428C-987A-F1694818C8F9}"/>
              </a:ext>
            </a:extLst>
          </p:cNvPr>
          <p:cNvSpPr txBox="1"/>
          <p:nvPr/>
        </p:nvSpPr>
        <p:spPr>
          <a:xfrm>
            <a:off x="853286" y="564847"/>
            <a:ext cx="9676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solidFill>
                  <a:srgbClr val="242021"/>
                </a:solidFill>
                <a:latin typeface="Lotus-Bold"/>
              </a:rPr>
              <a:t>استعمل القرص ذا المؤشر الدو ار في الشكل المجاور؛ </a:t>
            </a:r>
            <a:r>
              <a:rPr lang="ar-BH" sz="3600" b="1" u="sng" dirty="0">
                <a:solidFill>
                  <a:srgbClr val="242021"/>
                </a:solidFill>
                <a:latin typeface="Lotus-Bold"/>
              </a:rPr>
              <a:t>لإيجاد كل</a:t>
            </a:r>
            <a:r>
              <a:rPr lang="ar-SA" sz="3600" b="1" u="sng" dirty="0">
                <a:solidFill>
                  <a:srgbClr val="242021"/>
                </a:solidFill>
                <a:latin typeface="Lotus-Bold"/>
              </a:rPr>
              <a:t>ٍّ </a:t>
            </a:r>
            <a:r>
              <a:rPr lang="ar-BH" sz="3600" b="1" u="sng" dirty="0">
                <a:solidFill>
                  <a:srgbClr val="242021"/>
                </a:solidFill>
                <a:latin typeface="Lotus-Bold"/>
              </a:rPr>
              <a:t>مما يأتي:</a:t>
            </a:r>
            <a:br>
              <a:rPr lang="ar-BH" sz="3200" b="1" dirty="0">
                <a:solidFill>
                  <a:srgbClr val="242021"/>
                </a:solidFill>
                <a:latin typeface="Lotus-Bold"/>
              </a:rPr>
            </a:br>
            <a:r>
              <a:rPr lang="ar-SA" sz="2800" dirty="0">
                <a:solidFill>
                  <a:srgbClr val="242021"/>
                </a:solidFill>
                <a:latin typeface="Lotus-Bold"/>
              </a:rPr>
              <a:t>(</a:t>
            </a:r>
            <a:r>
              <a:rPr lang="ar-BH" sz="2800" dirty="0">
                <a:solidFill>
                  <a:srgbClr val="242021"/>
                </a:solidFill>
                <a:latin typeface="Lotus-Bold"/>
              </a:rPr>
              <a:t>علم</a:t>
            </a:r>
            <a:r>
              <a:rPr lang="ar-SA" sz="2800" dirty="0">
                <a:solidFill>
                  <a:srgbClr val="242021"/>
                </a:solidFill>
                <a:latin typeface="Lotus-Bold"/>
              </a:rPr>
              <a:t>ً</a:t>
            </a:r>
            <a:r>
              <a:rPr lang="ar-BH" sz="2800" dirty="0">
                <a:solidFill>
                  <a:srgbClr val="242021"/>
                </a:solidFill>
                <a:latin typeface="Lotus-Bold"/>
              </a:rPr>
              <a:t>ا بأنه يعاد تدوير المؤشر، إذا استقر على الخط الفاصل بين القطاعات الملونة</a:t>
            </a:r>
            <a:r>
              <a:rPr lang="ar-SA" sz="2800" dirty="0">
                <a:solidFill>
                  <a:srgbClr val="242021"/>
                </a:solidFill>
                <a:latin typeface="Lotus-Bold"/>
              </a:rPr>
              <a:t>)</a:t>
            </a:r>
            <a:r>
              <a:rPr lang="ar-BH" sz="2800" dirty="0">
                <a:solidFill>
                  <a:srgbClr val="242021"/>
                </a:solidFill>
                <a:latin typeface="Lotus-Bold"/>
              </a:rPr>
              <a:t> </a:t>
            </a:r>
            <a:endParaRPr lang="en-US" sz="3200" dirty="0"/>
          </a:p>
        </p:txBody>
      </p:sp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557100" y="616791"/>
            <a:ext cx="1498420" cy="775688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10650478" y="2446471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E7D38C-C82A-4C20-9EA2-362DF0B93C7A}"/>
                  </a:ext>
                </a:extLst>
              </p:cNvPr>
              <p:cNvSpPr txBox="1"/>
              <p:nvPr/>
            </p:nvSpPr>
            <p:spPr>
              <a:xfrm>
                <a:off x="7104185" y="1726072"/>
                <a:ext cx="4873094" cy="57888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28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ar-BH" sz="2800" b="1" dirty="0">
                    <a:solidFill>
                      <a:schemeClr val="bg1"/>
                    </a:solidFill>
                    <a:latin typeface="Lotus-Light"/>
                  </a:rPr>
                  <a:t>استقرار المؤشر على اللون الأصفر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E7D38C-C82A-4C20-9EA2-362DF0B93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85" y="1726072"/>
                <a:ext cx="4873094" cy="578882"/>
              </a:xfrm>
              <a:prstGeom prst="roundRect">
                <a:avLst/>
              </a:prstGeom>
              <a:blipFill>
                <a:blip r:embed="rId2"/>
                <a:stretch>
                  <a:fillRect t="-1031" b="-2680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E987D09-9803-49DB-BB3D-837CE53BF622}"/>
              </a:ext>
            </a:extLst>
          </p:cNvPr>
          <p:cNvSpPr/>
          <p:nvPr/>
        </p:nvSpPr>
        <p:spPr>
          <a:xfrm>
            <a:off x="11453184" y="1774935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788C98-843E-4129-B15E-D58E4517D5B3}"/>
                  </a:ext>
                </a:extLst>
              </p:cNvPr>
              <p:cNvSpPr txBox="1"/>
              <p:nvPr/>
            </p:nvSpPr>
            <p:spPr>
              <a:xfrm>
                <a:off x="7104185" y="3238004"/>
                <a:ext cx="4873094" cy="57888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28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ar-BH" sz="2800" b="1" dirty="0">
                    <a:solidFill>
                      <a:schemeClr val="bg1"/>
                    </a:solidFill>
                    <a:latin typeface="Lotus-Light"/>
                  </a:rPr>
                  <a:t>استقرار المؤشر على اللون البنفسجي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788C98-843E-4129-B15E-D58E4517D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85" y="3238004"/>
                <a:ext cx="4873094" cy="578882"/>
              </a:xfrm>
              <a:prstGeom prst="roundRect">
                <a:avLst/>
              </a:prstGeom>
              <a:blipFill>
                <a:blip r:embed="rId3"/>
                <a:stretch>
                  <a:fillRect t="-1031" b="-2680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EFDF7C-2C65-4C3D-BB2F-8CF214F4AB3A}"/>
              </a:ext>
            </a:extLst>
          </p:cNvPr>
          <p:cNvSpPr/>
          <p:nvPr/>
        </p:nvSpPr>
        <p:spPr>
          <a:xfrm>
            <a:off x="11436863" y="3296923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C7EE29-DA7D-4320-97FB-04B1523AA7A6}"/>
              </a:ext>
            </a:extLst>
          </p:cNvPr>
          <p:cNvSpPr txBox="1"/>
          <p:nvPr/>
        </p:nvSpPr>
        <p:spPr>
          <a:xfrm flipH="1">
            <a:off x="10931458" y="2439359"/>
            <a:ext cx="378012" cy="67120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ar-BH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BB52E6-96C3-4362-AC57-15F2B9226C85}"/>
                  </a:ext>
                </a:extLst>
              </p:cNvPr>
              <p:cNvSpPr txBox="1"/>
              <p:nvPr/>
            </p:nvSpPr>
            <p:spPr>
              <a:xfrm>
                <a:off x="4881489" y="4778072"/>
                <a:ext cx="7095790" cy="576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28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ar-BH" sz="2800" b="1" dirty="0">
                    <a:solidFill>
                      <a:schemeClr val="bg1"/>
                    </a:solidFill>
                    <a:latin typeface="Lotus-Light"/>
                  </a:rPr>
                  <a:t>عدم استقرار المؤشر على اللون الأحمر أو على اللون الأزرق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BB52E6-96C3-4362-AC57-15F2B9226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89" y="4778072"/>
                <a:ext cx="7095790" cy="576000"/>
              </a:xfrm>
              <a:prstGeom prst="roundRect">
                <a:avLst/>
              </a:prstGeom>
              <a:blipFill>
                <a:blip r:embed="rId4"/>
                <a:stretch>
                  <a:fillRect t="-1042" b="-2708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7F5C952-6D18-4626-A293-DA2F37EE450F}"/>
              </a:ext>
            </a:extLst>
          </p:cNvPr>
          <p:cNvSpPr/>
          <p:nvPr/>
        </p:nvSpPr>
        <p:spPr>
          <a:xfrm>
            <a:off x="11436863" y="4836991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BB24C08-5B87-45FC-8482-58D6C2F63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6" y="1629699"/>
            <a:ext cx="3171825" cy="314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5142257-A2AB-4C03-AABE-A9125B58B9C4}"/>
                  </a:ext>
                </a:extLst>
              </p:cNvPr>
              <p:cNvSpPr txBox="1"/>
              <p:nvPr/>
            </p:nvSpPr>
            <p:spPr>
              <a:xfrm>
                <a:off x="3668215" y="1998422"/>
                <a:ext cx="33796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400" b="0" i="0" dirty="0">
                    <a:solidFill>
                      <a:srgbClr val="242021"/>
                    </a:solidFill>
                    <a:effectLst/>
                    <a:latin typeface="Lotus-Light"/>
                  </a:rPr>
                  <a:t>قياس زاوية القطاع الأصفر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ar-BH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5142257-A2AB-4C03-AABE-A9125B58B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15" y="1998422"/>
                <a:ext cx="3379699" cy="461665"/>
              </a:xfrm>
              <a:prstGeom prst="rect">
                <a:avLst/>
              </a:prstGeom>
              <a:blipFill>
                <a:blip r:embed="rId6"/>
                <a:stretch>
                  <a:fillRect t="-6579" r="-2708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96EB22C-FE88-40C3-82BE-B46A2E0FD264}"/>
                  </a:ext>
                </a:extLst>
              </p:cNvPr>
              <p:cNvSpPr txBox="1"/>
              <p:nvPr/>
            </p:nvSpPr>
            <p:spPr>
              <a:xfrm>
                <a:off x="3123027" y="2487852"/>
                <a:ext cx="419217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2800" b="1" dirty="0">
                    <a:solidFill>
                      <a:srgbClr val="002060"/>
                    </a:solidFill>
                    <a:latin typeface="Lotus-Light"/>
                  </a:rPr>
                  <a:t>استقرار المؤشر على اللون الأصفر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96EB22C-FE88-40C3-82BE-B46A2E0FD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27" y="2487852"/>
                <a:ext cx="4192174" cy="523220"/>
              </a:xfrm>
              <a:prstGeom prst="rect">
                <a:avLst/>
              </a:prstGeom>
              <a:blipFill>
                <a:blip r:embed="rId7"/>
                <a:stretch>
                  <a:fillRect t="-6977" r="-1308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D878A35-6894-4F89-B214-45C16C2AA0C8}"/>
                  </a:ext>
                </a:extLst>
              </p:cNvPr>
              <p:cNvSpPr txBox="1"/>
              <p:nvPr/>
            </p:nvSpPr>
            <p:spPr>
              <a:xfrm>
                <a:off x="6924792" y="2333538"/>
                <a:ext cx="1713572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D878A35-6894-4F89-B214-45C16C2AA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92" y="2333538"/>
                <a:ext cx="1713572" cy="793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F895586-33A8-42B3-B7C1-779C50C218B6}"/>
                  </a:ext>
                </a:extLst>
              </p:cNvPr>
              <p:cNvSpPr txBox="1"/>
              <p:nvPr/>
            </p:nvSpPr>
            <p:spPr>
              <a:xfrm>
                <a:off x="8283400" y="2347723"/>
                <a:ext cx="1015779" cy="786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F895586-33A8-42B3-B7C1-779C50C21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400" y="2347723"/>
                <a:ext cx="1015779" cy="786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F657A0-B164-4D10-81FD-4457054018E7}"/>
                  </a:ext>
                </a:extLst>
              </p:cNvPr>
              <p:cNvSpPr txBox="1"/>
              <p:nvPr/>
            </p:nvSpPr>
            <p:spPr>
              <a:xfrm>
                <a:off x="9212494" y="2526578"/>
                <a:ext cx="1423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2400" b="1" i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F657A0-B164-4D10-81FD-445705401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494" y="2526578"/>
                <a:ext cx="1423916" cy="461665"/>
              </a:xfrm>
              <a:prstGeom prst="rect">
                <a:avLst/>
              </a:prstGeom>
              <a:blipFill>
                <a:blip r:embed="rId10"/>
                <a:stretch>
                  <a:fillRect r="-3846" b="-9211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635722-6AAB-46B7-BBF7-9F2CEAD7B64A}"/>
                  </a:ext>
                </a:extLst>
              </p:cNvPr>
              <p:cNvSpPr txBox="1"/>
              <p:nvPr/>
            </p:nvSpPr>
            <p:spPr>
              <a:xfrm>
                <a:off x="3377382" y="3516512"/>
                <a:ext cx="3667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400" b="0" i="0" dirty="0">
                    <a:solidFill>
                      <a:srgbClr val="242021"/>
                    </a:solidFill>
                    <a:effectLst/>
                    <a:latin typeface="Lotus-Light"/>
                  </a:rPr>
                  <a:t>قياس زاوية القطاع</a:t>
                </a:r>
                <a:r>
                  <a:rPr lang="ar-SA" sz="2400" dirty="0">
                    <a:solidFill>
                      <a:srgbClr val="242021"/>
                    </a:solidFill>
                    <a:latin typeface="Lotus-Light"/>
                  </a:rPr>
                  <a:t> البنفسجي</a:t>
                </a:r>
                <a:r>
                  <a:rPr lang="ar-BH" sz="2400" b="0" i="0" dirty="0">
                    <a:solidFill>
                      <a:srgbClr val="242021"/>
                    </a:solidFill>
                    <a:effectLst/>
                    <a:latin typeface="Lotus-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𝟏𝟎𝟓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ar-BH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635722-6AAB-46B7-BBF7-9F2CEAD7B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82" y="3516512"/>
                <a:ext cx="3667984" cy="461665"/>
              </a:xfrm>
              <a:prstGeom prst="rect">
                <a:avLst/>
              </a:prstGeom>
              <a:blipFill>
                <a:blip r:embed="rId11"/>
                <a:stretch>
                  <a:fillRect t="-6579" r="-2658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1FC93F5-E8D7-44AA-B13D-031624526BA8}"/>
                  </a:ext>
                </a:extLst>
              </p:cNvPr>
              <p:cNvSpPr txBox="1"/>
              <p:nvPr/>
            </p:nvSpPr>
            <p:spPr>
              <a:xfrm>
                <a:off x="2869811" y="4005942"/>
                <a:ext cx="44428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2800" b="1" dirty="0">
                    <a:solidFill>
                      <a:srgbClr val="002060"/>
                    </a:solidFill>
                    <a:latin typeface="Lotus-Light"/>
                  </a:rPr>
                  <a:t>استقرار المؤشر على اللون البنفسجي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1FC93F5-E8D7-44AA-B13D-031624526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811" y="4005942"/>
                <a:ext cx="4442841" cy="523220"/>
              </a:xfrm>
              <a:prstGeom prst="rect">
                <a:avLst/>
              </a:prstGeom>
              <a:blipFill>
                <a:blip r:embed="rId12"/>
                <a:stretch>
                  <a:fillRect t="-6977" r="-1097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44B4864-A221-453A-9ECE-75A527E18E23}"/>
                  </a:ext>
                </a:extLst>
              </p:cNvPr>
              <p:cNvSpPr txBox="1"/>
              <p:nvPr/>
            </p:nvSpPr>
            <p:spPr>
              <a:xfrm>
                <a:off x="6922243" y="3851628"/>
                <a:ext cx="171357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𝟏𝟎𝟓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44B4864-A221-453A-9ECE-75A527E1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243" y="3851628"/>
                <a:ext cx="1713572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DB0AB85-EDC2-4E24-83BF-2CD2D7B22472}"/>
                  </a:ext>
                </a:extLst>
              </p:cNvPr>
              <p:cNvSpPr txBox="1"/>
              <p:nvPr/>
            </p:nvSpPr>
            <p:spPr>
              <a:xfrm>
                <a:off x="8280851" y="3865813"/>
                <a:ext cx="1015779" cy="786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DB0AB85-EDC2-4E24-83BF-2CD2D7B22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851" y="3865813"/>
                <a:ext cx="1015779" cy="786369"/>
              </a:xfrm>
              <a:prstGeom prst="rect">
                <a:avLst/>
              </a:prstGeom>
              <a:blipFill>
                <a:blip r:embed="rId14"/>
                <a:stretch>
                  <a:fillRect r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98D1A03-611E-44B3-9A05-A345A8F2BAF3}"/>
                  </a:ext>
                </a:extLst>
              </p:cNvPr>
              <p:cNvSpPr txBox="1"/>
              <p:nvPr/>
            </p:nvSpPr>
            <p:spPr>
              <a:xfrm>
                <a:off x="9266217" y="4072804"/>
                <a:ext cx="1423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98D1A03-611E-44B3-9A05-A345A8F2B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217" y="4072804"/>
                <a:ext cx="1423916" cy="461665"/>
              </a:xfrm>
              <a:prstGeom prst="rect">
                <a:avLst/>
              </a:prstGeom>
              <a:blipFill>
                <a:blip r:embed="rId15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140F605-4082-4BA7-A9F6-C32D607681ED}"/>
                  </a:ext>
                </a:extLst>
              </p:cNvPr>
              <p:cNvSpPr txBox="1"/>
              <p:nvPr/>
            </p:nvSpPr>
            <p:spPr>
              <a:xfrm>
                <a:off x="942535" y="4737730"/>
                <a:ext cx="378593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2400" dirty="0">
                    <a:solidFill>
                      <a:srgbClr val="242021"/>
                    </a:solidFill>
                    <a:latin typeface="Lotus-Light"/>
                  </a:rPr>
                  <a:t>مجموع </a:t>
                </a:r>
                <a:r>
                  <a:rPr lang="ar-BH" sz="2400" dirty="0">
                    <a:solidFill>
                      <a:srgbClr val="242021"/>
                    </a:solidFill>
                    <a:latin typeface="Lotus-Light"/>
                  </a:rPr>
                  <a:t>قياس </a:t>
                </a:r>
                <a:r>
                  <a:rPr lang="ar-SA" sz="2400" dirty="0">
                    <a:solidFill>
                      <a:srgbClr val="242021"/>
                    </a:solidFill>
                    <a:latin typeface="Lotus-Light"/>
                  </a:rPr>
                  <a:t>زاويتي</a:t>
                </a:r>
                <a:r>
                  <a:rPr lang="ar-BH" sz="2400" dirty="0">
                    <a:solidFill>
                      <a:srgbClr val="242021"/>
                    </a:solidFill>
                    <a:latin typeface="Lotus-Light"/>
                  </a:rPr>
                  <a:t> القطاع</a:t>
                </a:r>
                <a:r>
                  <a:rPr lang="ar-SA" sz="2400" dirty="0">
                    <a:solidFill>
                      <a:srgbClr val="242021"/>
                    </a:solidFill>
                    <a:latin typeface="Lotus-Light"/>
                  </a:rPr>
                  <a:t> الأحمر والأزرق</a:t>
                </a:r>
                <a:r>
                  <a:rPr lang="ar-BH" sz="2400" dirty="0">
                    <a:solidFill>
                      <a:srgbClr val="242021"/>
                    </a:solidFill>
                    <a:latin typeface="Lotus-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ar-SA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140F605-4082-4BA7-A9F6-C32D60768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5" y="4737730"/>
                <a:ext cx="3785934" cy="830997"/>
              </a:xfrm>
              <a:prstGeom prst="rect">
                <a:avLst/>
              </a:prstGeom>
              <a:blipFill>
                <a:blip r:embed="rId16"/>
                <a:stretch>
                  <a:fillRect l="-3221" t="-5839" r="-1771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787D98B-CC07-4143-8BE3-E137E7792DBB}"/>
                  </a:ext>
                </a:extLst>
              </p:cNvPr>
              <p:cNvSpPr txBox="1"/>
              <p:nvPr/>
            </p:nvSpPr>
            <p:spPr>
              <a:xfrm>
                <a:off x="89961" y="5560700"/>
                <a:ext cx="66059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2800" b="1" dirty="0">
                    <a:solidFill>
                      <a:srgbClr val="002060"/>
                    </a:solidFill>
                    <a:latin typeface="Lotus-Light"/>
                  </a:rPr>
                  <a:t>عدم استقرار المؤشر على اللون الأحمر أو على اللون الأزرق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787D98B-CC07-4143-8BE3-E137E7792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1" y="5560700"/>
                <a:ext cx="6605983" cy="523220"/>
              </a:xfrm>
              <a:prstGeom prst="rect">
                <a:avLst/>
              </a:prstGeom>
              <a:blipFill>
                <a:blip r:embed="rId17"/>
                <a:stretch>
                  <a:fillRect t="-6977" r="-831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1323DCA-7936-4F89-A916-FA30C627485E}"/>
                  </a:ext>
                </a:extLst>
              </p:cNvPr>
              <p:cNvSpPr txBox="1"/>
              <p:nvPr/>
            </p:nvSpPr>
            <p:spPr>
              <a:xfrm>
                <a:off x="6488418" y="5420454"/>
                <a:ext cx="183958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1323DCA-7936-4F89-A916-FA30C627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18" y="5420454"/>
                <a:ext cx="1839586" cy="786177"/>
              </a:xfrm>
              <a:prstGeom prst="rect">
                <a:avLst/>
              </a:prstGeom>
              <a:blipFill>
                <a:blip r:embed="rId18"/>
                <a:stretch>
                  <a:fillRect r="-3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07C770C-F10A-4504-A6DA-495A5E224DBF}"/>
                  </a:ext>
                </a:extLst>
              </p:cNvPr>
              <p:cNvSpPr txBox="1"/>
              <p:nvPr/>
            </p:nvSpPr>
            <p:spPr>
              <a:xfrm>
                <a:off x="8311264" y="5434639"/>
                <a:ext cx="1015779" cy="786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07C770C-F10A-4504-A6DA-495A5E224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64" y="5434639"/>
                <a:ext cx="1015779" cy="78636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ACB5149-D708-4C08-AC0E-C2829E984DEC}"/>
                  </a:ext>
                </a:extLst>
              </p:cNvPr>
              <p:cNvSpPr txBox="1"/>
              <p:nvPr/>
            </p:nvSpPr>
            <p:spPr>
              <a:xfrm>
                <a:off x="9296630" y="5641630"/>
                <a:ext cx="1423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ACB5149-D708-4C08-AC0E-C2829E98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630" y="5641630"/>
                <a:ext cx="1423916" cy="461665"/>
              </a:xfrm>
              <a:prstGeom prst="rect">
                <a:avLst/>
              </a:prstGeom>
              <a:blipFill>
                <a:blip r:embed="rId20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6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 animBg="1"/>
      <p:bldP spid="38" grpId="0" animBg="1"/>
      <p:bldP spid="42" grpId="0" animBg="1"/>
      <p:bldP spid="43" grpId="0" animBg="1"/>
      <p:bldP spid="44" grpId="0" animBg="1"/>
      <p:bldP spid="59" grpId="0" animBg="1"/>
      <p:bldP spid="61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7"/>
            <a:ext cx="12206760" cy="1062239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209977" y="644775"/>
            <a:ext cx="1864417" cy="775688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</a:t>
            </a:r>
            <a:r>
              <a:rPr lang="ar-SA" sz="2800" dirty="0"/>
              <a:t>المساح</a:t>
            </a:r>
            <a:r>
              <a:rPr lang="ar-BH" sz="2800" dirty="0"/>
              <a:t>ة.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D84ADE-7E78-428C-987A-F1694818C8F9}"/>
              </a:ext>
            </a:extLst>
          </p:cNvPr>
          <p:cNvSpPr txBox="1"/>
          <p:nvPr/>
        </p:nvSpPr>
        <p:spPr>
          <a:xfrm>
            <a:off x="74994" y="616187"/>
            <a:ext cx="99014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200" b="1" dirty="0">
                <a:solidFill>
                  <a:srgbClr val="242021"/>
                </a:solidFill>
                <a:latin typeface="Lotus-Bold"/>
              </a:rPr>
              <a:t>استعمل القرص ذا المؤشر الدو ار في الشكل المجاور؛ </a:t>
            </a:r>
            <a:r>
              <a:rPr lang="ar-BH" sz="3200" b="1" u="sng" dirty="0">
                <a:solidFill>
                  <a:srgbClr val="242021"/>
                </a:solidFill>
                <a:latin typeface="Lotus-Bold"/>
              </a:rPr>
              <a:t>لإيجاد كل</a:t>
            </a:r>
            <a:r>
              <a:rPr lang="ar-SA" sz="3200" b="1" u="sng" dirty="0">
                <a:solidFill>
                  <a:srgbClr val="242021"/>
                </a:solidFill>
                <a:latin typeface="Lotus-Bold"/>
              </a:rPr>
              <a:t>ٍّ </a:t>
            </a:r>
            <a:r>
              <a:rPr lang="ar-BH" sz="3200" b="1" u="sng" dirty="0">
                <a:solidFill>
                  <a:srgbClr val="242021"/>
                </a:solidFill>
                <a:latin typeface="Lotus-Bold"/>
              </a:rPr>
              <a:t>مما يأتي:</a:t>
            </a:r>
            <a:br>
              <a:rPr lang="ar-BH" sz="2800" b="1" dirty="0">
                <a:solidFill>
                  <a:srgbClr val="242021"/>
                </a:solidFill>
                <a:latin typeface="Lotus-Bold"/>
              </a:rPr>
            </a:br>
            <a:r>
              <a:rPr lang="ar-SA" sz="2800" b="1" dirty="0">
                <a:solidFill>
                  <a:srgbClr val="242021"/>
                </a:solidFill>
                <a:latin typeface="Lotus-Bold"/>
              </a:rPr>
              <a:t>(</a:t>
            </a:r>
            <a:r>
              <a:rPr lang="ar-BH" sz="2800" b="1" dirty="0">
                <a:solidFill>
                  <a:srgbClr val="242021"/>
                </a:solidFill>
                <a:latin typeface="Lotus-Bold"/>
              </a:rPr>
              <a:t>علم</a:t>
            </a:r>
            <a:r>
              <a:rPr lang="ar-SA" sz="2800" b="1" dirty="0">
                <a:solidFill>
                  <a:srgbClr val="242021"/>
                </a:solidFill>
                <a:latin typeface="Lotus-Bold"/>
              </a:rPr>
              <a:t>ً</a:t>
            </a:r>
            <a:r>
              <a:rPr lang="ar-BH" sz="2800" b="1" dirty="0">
                <a:solidFill>
                  <a:srgbClr val="242021"/>
                </a:solidFill>
                <a:latin typeface="Lotus-Bold"/>
              </a:rPr>
              <a:t>ا بأنه يعاد تدوير المؤشر، إذا استقر على الخط الفاصل بين القطاعات الملونة</a:t>
            </a:r>
            <a:r>
              <a:rPr lang="ar-SA" sz="2800" b="1" dirty="0">
                <a:solidFill>
                  <a:srgbClr val="242021"/>
                </a:solidFill>
                <a:latin typeface="Lotus-Bold"/>
              </a:rPr>
              <a:t>)</a:t>
            </a:r>
            <a:r>
              <a:rPr lang="ar-BH" sz="2800" b="1" dirty="0">
                <a:solidFill>
                  <a:srgbClr val="242021"/>
                </a:solidFill>
                <a:latin typeface="Lotus-Bold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/>
              <p:nvPr/>
            </p:nvSpPr>
            <p:spPr>
              <a:xfrm>
                <a:off x="6682153" y="1726072"/>
                <a:ext cx="5295125" cy="578882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rtl="1"/>
                <a:r>
                  <a:rPr lang="en-US" sz="28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ar-BH" sz="2800" b="1" dirty="0">
                    <a:solidFill>
                      <a:schemeClr val="bg1"/>
                    </a:solidFill>
                    <a:latin typeface="Lotus-Light"/>
                  </a:rPr>
                  <a:t>استقرار المؤشر على اللون </a:t>
                </a:r>
                <a:r>
                  <a:rPr lang="ar-SA" sz="2800" b="1" dirty="0">
                    <a:solidFill>
                      <a:schemeClr val="bg1"/>
                    </a:solidFill>
                    <a:latin typeface="Lotus-Light"/>
                  </a:rPr>
                  <a:t>الأزرق</a:t>
                </a:r>
                <a:r>
                  <a:rPr lang="ar-BH" sz="2800" b="1" dirty="0">
                    <a:solidFill>
                      <a:schemeClr val="bg1"/>
                    </a:solidFill>
                    <a:latin typeface="Lotus-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3" y="1726072"/>
                <a:ext cx="5295125" cy="578882"/>
              </a:xfrm>
              <a:prstGeom prst="roundRect">
                <a:avLst/>
              </a:prstGeom>
              <a:blipFill>
                <a:blip r:embed="rId2"/>
                <a:stretch>
                  <a:fillRect t="-1031" b="-2680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1453184" y="1774935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6EBB87-4027-46AA-AB3A-A97BB09E6EB7}"/>
                  </a:ext>
                </a:extLst>
              </p:cNvPr>
              <p:cNvSpPr txBox="1"/>
              <p:nvPr/>
            </p:nvSpPr>
            <p:spPr>
              <a:xfrm>
                <a:off x="6682153" y="3913254"/>
                <a:ext cx="5295125" cy="576000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28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ar-BH" sz="2800" b="1" dirty="0">
                    <a:solidFill>
                      <a:schemeClr val="bg1"/>
                    </a:solidFill>
                    <a:latin typeface="Lotus-Light"/>
                  </a:rPr>
                  <a:t>عدم استقرار المؤشر على اللون الأخضر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6EBB87-4027-46AA-AB3A-A97BB09E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3" y="3913254"/>
                <a:ext cx="5295125" cy="576000"/>
              </a:xfrm>
              <a:prstGeom prst="roundRect">
                <a:avLst/>
              </a:prstGeom>
              <a:blipFill>
                <a:blip r:embed="rId3"/>
                <a:stretch>
                  <a:fillRect t="-1042" b="-2812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D91E2F6-9AB7-40D8-B925-C9BF9FAFC66C}"/>
              </a:ext>
            </a:extLst>
          </p:cNvPr>
          <p:cNvSpPr/>
          <p:nvPr/>
        </p:nvSpPr>
        <p:spPr>
          <a:xfrm>
            <a:off x="11436863" y="3972173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4E8DD1-A79C-44A0-BBD8-BCA89F0EDCE3}"/>
              </a:ext>
            </a:extLst>
          </p:cNvPr>
          <p:cNvGrpSpPr/>
          <p:nvPr/>
        </p:nvGrpSpPr>
        <p:grpSpPr>
          <a:xfrm>
            <a:off x="10678614" y="4607355"/>
            <a:ext cx="1423916" cy="671201"/>
            <a:chOff x="10768084" y="1988427"/>
            <a:chExt cx="1423916" cy="709548"/>
          </a:xfrm>
        </p:grpSpPr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FBA75FFC-9172-4E30-9141-549B2DB07589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28A909-BF91-441D-99B7-E848E82D2E96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650478" y="2439359"/>
            <a:ext cx="1423916" cy="671201"/>
            <a:chOff x="10768084" y="1988427"/>
            <a:chExt cx="1423916" cy="709548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0B18AC-EBF5-4786-9C73-C5DD714DE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7" y="1630559"/>
            <a:ext cx="3171825" cy="314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7AEF5B8-2B09-4BF3-B0B1-D54603D65428}"/>
                  </a:ext>
                </a:extLst>
              </p:cNvPr>
              <p:cNvSpPr txBox="1"/>
              <p:nvPr/>
            </p:nvSpPr>
            <p:spPr>
              <a:xfrm>
                <a:off x="6094569" y="2415093"/>
                <a:ext cx="33796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400" b="0" i="0" dirty="0">
                    <a:solidFill>
                      <a:srgbClr val="242021"/>
                    </a:solidFill>
                    <a:effectLst/>
                    <a:latin typeface="Lotus-Light"/>
                  </a:rPr>
                  <a:t>قياس زاوية القطاع </a:t>
                </a:r>
                <a:r>
                  <a:rPr lang="ar-SA" sz="2400" b="0" i="0" dirty="0">
                    <a:solidFill>
                      <a:srgbClr val="242021"/>
                    </a:solidFill>
                    <a:effectLst/>
                    <a:latin typeface="Lotus-Light"/>
                  </a:rPr>
                  <a:t>الأزرق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ar-BH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7AEF5B8-2B09-4BF3-B0B1-D54603D6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69" y="2415093"/>
                <a:ext cx="3379699" cy="461665"/>
              </a:xfrm>
              <a:prstGeom prst="rect">
                <a:avLst/>
              </a:prstGeom>
              <a:blipFill>
                <a:blip r:embed="rId5"/>
                <a:stretch>
                  <a:fillRect t="-6579" r="-2708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2D60DA5-7743-47CB-B8B9-0F1BB7D202E8}"/>
                  </a:ext>
                </a:extLst>
              </p:cNvPr>
              <p:cNvSpPr txBox="1"/>
              <p:nvPr/>
            </p:nvSpPr>
            <p:spPr>
              <a:xfrm>
                <a:off x="2670594" y="3117945"/>
                <a:ext cx="47411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rgbClr val="002060"/>
                    </a:solidFill>
                    <a:latin typeface="Lotus-Light"/>
                  </a:rPr>
                  <a:t>استقرار المؤشر على اللون الأزرق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2D60DA5-7743-47CB-B8B9-0F1BB7D2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594" y="3117945"/>
                <a:ext cx="4741198" cy="523220"/>
              </a:xfrm>
              <a:prstGeom prst="rect">
                <a:avLst/>
              </a:prstGeom>
              <a:blipFill>
                <a:blip r:embed="rId6"/>
                <a:stretch>
                  <a:fillRect t="-6977" r="-1157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E67192A-52D3-4DF9-8706-01D9B5AFFB5D}"/>
                  </a:ext>
                </a:extLst>
              </p:cNvPr>
              <p:cNvSpPr txBox="1"/>
              <p:nvPr/>
            </p:nvSpPr>
            <p:spPr>
              <a:xfrm>
                <a:off x="7077655" y="2977699"/>
                <a:ext cx="1713572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E67192A-52D3-4DF9-8706-01D9B5AFF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55" y="2977699"/>
                <a:ext cx="1713572" cy="793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E5639C6-3E4F-4BB8-8B14-8846FC94DDD8}"/>
                  </a:ext>
                </a:extLst>
              </p:cNvPr>
              <p:cNvSpPr txBox="1"/>
              <p:nvPr/>
            </p:nvSpPr>
            <p:spPr>
              <a:xfrm>
                <a:off x="8633202" y="2977816"/>
                <a:ext cx="1015779" cy="786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E5639C6-3E4F-4BB8-8B14-8846FC94D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202" y="2977816"/>
                <a:ext cx="1015779" cy="786369"/>
              </a:xfrm>
              <a:prstGeom prst="rect">
                <a:avLst/>
              </a:prstGeom>
              <a:blipFill>
                <a:blip r:embed="rId8"/>
                <a:stretch>
                  <a:fillRect r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1177817-ED49-4100-B67A-019D8F2D5E91}"/>
                  </a:ext>
                </a:extLst>
              </p:cNvPr>
              <p:cNvSpPr txBox="1"/>
              <p:nvPr/>
            </p:nvSpPr>
            <p:spPr>
              <a:xfrm>
                <a:off x="9773323" y="3156671"/>
                <a:ext cx="1423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2400" b="1" i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1177817-ED49-4100-B67A-019D8F2D5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323" y="3156671"/>
                <a:ext cx="1423916" cy="461665"/>
              </a:xfrm>
              <a:prstGeom prst="rect">
                <a:avLst/>
              </a:prstGeom>
              <a:blipFill>
                <a:blip r:embed="rId9"/>
                <a:stretch>
                  <a:fillRect r="-299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69D4B91-2192-40AC-9C6D-06E0FB8CE330}"/>
                  </a:ext>
                </a:extLst>
              </p:cNvPr>
              <p:cNvSpPr txBox="1"/>
              <p:nvPr/>
            </p:nvSpPr>
            <p:spPr>
              <a:xfrm>
                <a:off x="6021653" y="4701946"/>
                <a:ext cx="33796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400" b="0" i="0" dirty="0">
                    <a:solidFill>
                      <a:srgbClr val="242021"/>
                    </a:solidFill>
                    <a:effectLst/>
                    <a:latin typeface="Lotus-Light"/>
                  </a:rPr>
                  <a:t>قياس زاوية القطاع الأ</a:t>
                </a:r>
                <a:r>
                  <a:rPr lang="ar-SA" sz="2400" b="0" i="0" dirty="0">
                    <a:solidFill>
                      <a:srgbClr val="242021"/>
                    </a:solidFill>
                    <a:effectLst/>
                    <a:latin typeface="Lotus-Light"/>
                  </a:rPr>
                  <a:t>خضر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ar-BH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69D4B91-2192-40AC-9C6D-06E0FB8CE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653" y="4701946"/>
                <a:ext cx="3379699" cy="461665"/>
              </a:xfrm>
              <a:prstGeom prst="rect">
                <a:avLst/>
              </a:prstGeom>
              <a:blipFill>
                <a:blip r:embed="rId10"/>
                <a:stretch>
                  <a:fillRect t="-6579" r="-2708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C05FF8A-72A6-475B-85DB-BE5DCA4D51DA}"/>
                  </a:ext>
                </a:extLst>
              </p:cNvPr>
              <p:cNvSpPr txBox="1"/>
              <p:nvPr/>
            </p:nvSpPr>
            <p:spPr>
              <a:xfrm>
                <a:off x="2768757" y="5418866"/>
                <a:ext cx="47411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rgbClr val="002060"/>
                    </a:solidFill>
                    <a:latin typeface="Lotus-Light"/>
                  </a:rPr>
                  <a:t>عدم </a:t>
                </a:r>
                <a:r>
                  <a:rPr lang="ar-BH" sz="2800" b="1" dirty="0">
                    <a:solidFill>
                      <a:srgbClr val="002060"/>
                    </a:solidFill>
                    <a:latin typeface="Lotus-Light"/>
                  </a:rPr>
                  <a:t>استقرار المؤشر على اللون </a:t>
                </a:r>
                <a:r>
                  <a:rPr lang="ar-SA" sz="2800" b="1" dirty="0">
                    <a:solidFill>
                      <a:srgbClr val="002060"/>
                    </a:solidFill>
                    <a:latin typeface="Lotus-Light"/>
                  </a:rPr>
                  <a:t>الأخضر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C05FF8A-72A6-475B-85DB-BE5DCA4D5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757" y="5418866"/>
                <a:ext cx="4741198" cy="523220"/>
              </a:xfrm>
              <a:prstGeom prst="rect">
                <a:avLst/>
              </a:prstGeom>
              <a:blipFill>
                <a:blip r:embed="rId11"/>
                <a:stretch>
                  <a:fillRect t="-8140" r="-1157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82F63AA-7CE1-4844-9CFE-0096E8DF2052}"/>
                  </a:ext>
                </a:extLst>
              </p:cNvPr>
              <p:cNvSpPr txBox="1"/>
              <p:nvPr/>
            </p:nvSpPr>
            <p:spPr>
              <a:xfrm>
                <a:off x="7302430" y="5278620"/>
                <a:ext cx="1713572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𝟑𝟔𝟎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82F63AA-7CE1-4844-9CFE-0096E8DF2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430" y="5278620"/>
                <a:ext cx="1713572" cy="793679"/>
              </a:xfrm>
              <a:prstGeom prst="rect">
                <a:avLst/>
              </a:prstGeom>
              <a:blipFill>
                <a:blip r:embed="rId12"/>
                <a:stretch>
                  <a:fillRect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13DD43-E870-4715-A202-93F0437724D4}"/>
                  </a:ext>
                </a:extLst>
              </p:cNvPr>
              <p:cNvSpPr txBox="1"/>
              <p:nvPr/>
            </p:nvSpPr>
            <p:spPr>
              <a:xfrm>
                <a:off x="9012725" y="5292805"/>
                <a:ext cx="1015779" cy="786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dirty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13DD43-E870-4715-A202-93F043772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725" y="5292805"/>
                <a:ext cx="1015779" cy="7863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F2E7643-3160-43BD-9D23-3D3088BB0EBA}"/>
                  </a:ext>
                </a:extLst>
              </p:cNvPr>
              <p:cNvSpPr txBox="1"/>
              <p:nvPr/>
            </p:nvSpPr>
            <p:spPr>
              <a:xfrm>
                <a:off x="9885554" y="5485728"/>
                <a:ext cx="1423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2400" b="1" i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F2E7643-3160-43BD-9D23-3D3088BB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554" y="5485728"/>
                <a:ext cx="1423916" cy="461665"/>
              </a:xfrm>
              <a:prstGeom prst="rect">
                <a:avLst/>
              </a:prstGeom>
              <a:blipFill>
                <a:blip r:embed="rId1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508919" y="5716560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15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15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68" grpId="0" animBg="1"/>
      <p:bldP spid="41" grpId="0" animBg="1"/>
      <p:bldP spid="77" grpId="0" animBg="1"/>
      <p:bldP spid="78" grpId="0" animBg="1"/>
      <p:bldP spid="76" grpId="0"/>
      <p:bldP spid="79" grpId="0"/>
      <p:bldP spid="82" grpId="0"/>
      <p:bldP spid="83" grpId="0"/>
      <p:bldP spid="84" grpId="0"/>
      <p:bldP spid="120" grpId="0"/>
      <p:bldP spid="121" grpId="0"/>
      <p:bldP spid="122" grpId="0"/>
      <p:bldP spid="123" grpId="0"/>
      <p:bldP spid="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38F8E-8268-44D1-A3A3-1108F4D112A2}"/>
              </a:ext>
            </a:extLst>
          </p:cNvPr>
          <p:cNvSpPr txBox="1"/>
          <p:nvPr/>
        </p:nvSpPr>
        <p:spPr>
          <a:xfrm>
            <a:off x="5484676" y="3975004"/>
            <a:ext cx="5548311" cy="161363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767"/>
              </a:avLst>
            </a:prstTxWarp>
            <a:spAutoFit/>
          </a:bodyPr>
          <a:lstStyle/>
          <a:p>
            <a:pPr algn="ctr" rtl="1"/>
            <a:r>
              <a:rPr lang="ar-BH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 أطيب الأمنيات لكم بالتوفيق والنجاح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11849100" cy="16144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27848" y="2420888"/>
            <a:ext cx="6957323" cy="9572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 rtl="1"/>
            <a:r>
              <a:rPr lang="ar-BH" sz="5400" b="1" dirty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يرجى الرجوع للكتاب المدرسي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9" y="762848"/>
            <a:ext cx="3961709" cy="523060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884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7092" y="2711383"/>
            <a:ext cx="1814186" cy="940653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b="1" dirty="0"/>
              <a:t>الأهداف</a:t>
            </a:r>
            <a:endParaRPr lang="ar-BH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8FD7E-FC3F-4034-8791-CB12BCCE511B}"/>
              </a:ext>
            </a:extLst>
          </p:cNvPr>
          <p:cNvSpPr txBox="1"/>
          <p:nvPr/>
        </p:nvSpPr>
        <p:spPr>
          <a:xfrm flipH="1">
            <a:off x="1482550" y="4692090"/>
            <a:ext cx="6865935" cy="70788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dirty="0"/>
              <a:t>إيجاد احتمالات باستعمال الطول.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AC71B-4099-4BB1-B322-3B1048F9A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4" t="1" b="2860"/>
          <a:stretch/>
        </p:blipFill>
        <p:spPr>
          <a:xfrm>
            <a:off x="0" y="0"/>
            <a:ext cx="10454185" cy="249031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E3E8689-8BFD-41DF-8CC6-C6FB8A3AE391}"/>
              </a:ext>
            </a:extLst>
          </p:cNvPr>
          <p:cNvGrpSpPr/>
          <p:nvPr/>
        </p:nvGrpSpPr>
        <p:grpSpPr>
          <a:xfrm>
            <a:off x="7984614" y="4678022"/>
            <a:ext cx="1216536" cy="723429"/>
            <a:chOff x="9993441" y="3859469"/>
            <a:chExt cx="1216536" cy="655851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E4F4A38F-69B1-48B4-B35E-6F039A0AB0CF}"/>
                </a:ext>
              </a:extLst>
            </p:cNvPr>
            <p:cNvSpPr/>
            <p:nvPr/>
          </p:nvSpPr>
          <p:spPr>
            <a:xfrm flipH="1">
              <a:off x="9993441" y="3864861"/>
              <a:ext cx="1216536" cy="650459"/>
            </a:xfrm>
            <a:prstGeom prst="homePlate">
              <a:avLst/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D8D701-B49F-4A9A-98C8-60DFDFB13ABB}"/>
                </a:ext>
              </a:extLst>
            </p:cNvPr>
            <p:cNvSpPr txBox="1"/>
            <p:nvPr/>
          </p:nvSpPr>
          <p:spPr>
            <a:xfrm flipH="1">
              <a:off x="10139960" y="3859469"/>
              <a:ext cx="461749" cy="64633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1911AC-A5C9-44AF-9B95-75C65951D660}"/>
              </a:ext>
            </a:extLst>
          </p:cNvPr>
          <p:cNvSpPr txBox="1"/>
          <p:nvPr/>
        </p:nvSpPr>
        <p:spPr>
          <a:xfrm flipH="1">
            <a:off x="1482550" y="5554173"/>
            <a:ext cx="6865935" cy="70788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dirty="0"/>
              <a:t>إيجاد احتمالات باستعمال </a:t>
            </a:r>
            <a:r>
              <a:rPr lang="ar-SA" sz="4000" dirty="0"/>
              <a:t>المس</a:t>
            </a:r>
            <a:r>
              <a:rPr lang="ar-BH" sz="4000" dirty="0"/>
              <a:t>ا</a:t>
            </a:r>
            <a:r>
              <a:rPr lang="ar-SA" sz="4000" dirty="0"/>
              <a:t>ح</a:t>
            </a:r>
            <a:r>
              <a:rPr lang="ar-BH" sz="4000" dirty="0"/>
              <a:t>ة.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51EAD4-4108-4B9A-94E9-5A8C9F1E122D}"/>
              </a:ext>
            </a:extLst>
          </p:cNvPr>
          <p:cNvGrpSpPr/>
          <p:nvPr/>
        </p:nvGrpSpPr>
        <p:grpSpPr>
          <a:xfrm>
            <a:off x="7970546" y="5540105"/>
            <a:ext cx="1216536" cy="734085"/>
            <a:chOff x="9993441" y="3859469"/>
            <a:chExt cx="1216536" cy="655851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7CC2E488-9E6F-4ADB-A73F-BBF792B392E9}"/>
                </a:ext>
              </a:extLst>
            </p:cNvPr>
            <p:cNvSpPr/>
            <p:nvPr/>
          </p:nvSpPr>
          <p:spPr>
            <a:xfrm flipH="1">
              <a:off x="9993441" y="3864861"/>
              <a:ext cx="1216536" cy="650459"/>
            </a:xfrm>
            <a:prstGeom prst="homePlate">
              <a:avLst/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E77E8F-C096-4722-AC64-39748D50F304}"/>
                </a:ext>
              </a:extLst>
            </p:cNvPr>
            <p:cNvSpPr txBox="1"/>
            <p:nvPr/>
          </p:nvSpPr>
          <p:spPr>
            <a:xfrm flipH="1">
              <a:off x="10139960" y="3859469"/>
              <a:ext cx="461749" cy="646331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sp>
        <p:nvSpPr>
          <p:cNvPr id="29" name="Rectangle 1">
            <a:extLst>
              <a:ext uri="{FF2B5EF4-FFF2-40B4-BE49-F238E27FC236}">
                <a16:creationId xmlns:a16="http://schemas.microsoft.com/office/drawing/2014/main" id="{726411FD-A295-4146-9B66-C806880A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75" y="3858436"/>
            <a:ext cx="78475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000" dirty="0">
                <a:solidFill>
                  <a:srgbClr val="0000FF"/>
                </a:solidFill>
                <a:cs typeface="+mj-cs"/>
              </a:rPr>
              <a:t>يتوقع منك عزيزي الطالب بعد دراسة هذا الموضوع أن تكون قادرًا على:</a:t>
            </a:r>
            <a:endParaRPr lang="ar-BH" sz="3000" dirty="0">
              <a:solidFill>
                <a:srgbClr val="0000FF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98348C-5476-4DBF-A5C3-ED5A0F598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76" y="1324979"/>
            <a:ext cx="1965263" cy="1910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7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53"/>
    </mc:Choice>
    <mc:Fallback xmlns="">
      <p:transition advTm="2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5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464A0A0F-7562-4F8A-A7F1-DD393BCE61DD}"/>
              </a:ext>
            </a:extLst>
          </p:cNvPr>
          <p:cNvSpPr txBox="1"/>
          <p:nvPr/>
        </p:nvSpPr>
        <p:spPr>
          <a:xfrm>
            <a:off x="275230" y="610775"/>
            <a:ext cx="11641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b="0" i="0" dirty="0">
                <a:solidFill>
                  <a:srgbClr val="FF0000"/>
                </a:solidFill>
                <a:effectLst/>
                <a:latin typeface="Lotus-Light"/>
              </a:rPr>
              <a:t>احتمال الفوز في لعبة السهم يعتمد على مساحة</a:t>
            </a:r>
            <a:r>
              <a:rPr lang="ar-SA" sz="3200" dirty="0">
                <a:solidFill>
                  <a:srgbClr val="FF0000"/>
                </a:solidFill>
                <a:latin typeface="Lotus-Light"/>
              </a:rPr>
              <a:t> </a:t>
            </a:r>
            <a:r>
              <a:rPr lang="ar-BH" sz="3200" b="0" i="0" dirty="0">
                <a:solidFill>
                  <a:srgbClr val="FF0000"/>
                </a:solidFill>
                <a:effectLst/>
                <a:latin typeface="Lotus-Light"/>
              </a:rPr>
              <a:t>الهدف، ويسمى الاحتمال الذي يتضمن قياس</a:t>
            </a:r>
            <a:r>
              <a:rPr lang="ar-SA" sz="3200" b="0" i="0" dirty="0">
                <a:solidFill>
                  <a:srgbClr val="FF0000"/>
                </a:solidFill>
                <a:effectLst/>
                <a:latin typeface="Lotus-Light"/>
              </a:rPr>
              <a:t>ً</a:t>
            </a:r>
            <a:r>
              <a:rPr lang="ar-BH" sz="3200" b="0" i="0" dirty="0">
                <a:solidFill>
                  <a:srgbClr val="FF0000"/>
                </a:solidFill>
                <a:effectLst/>
                <a:latin typeface="Lotus-Light"/>
              </a:rPr>
              <a:t>ا هندسي</a:t>
            </a:r>
            <a:r>
              <a:rPr lang="ar-SA" sz="3200" b="0" i="0" dirty="0">
                <a:solidFill>
                  <a:srgbClr val="FF0000"/>
                </a:solidFill>
                <a:effectLst/>
                <a:latin typeface="Lotus-Light"/>
              </a:rPr>
              <a:t>ً</a:t>
            </a:r>
            <a:r>
              <a:rPr lang="ar-BH" sz="3200" b="0" i="0" dirty="0">
                <a:solidFill>
                  <a:srgbClr val="FF0000"/>
                </a:solidFill>
                <a:effectLst/>
                <a:latin typeface="Lotus-Light"/>
              </a:rPr>
              <a:t>ا مثل الطول أو المساحة</a:t>
            </a:r>
            <a:r>
              <a:rPr lang="ar-BH" sz="3200" b="1" i="0" dirty="0">
                <a:solidFill>
                  <a:srgbClr val="FF0000"/>
                </a:solidFill>
                <a:effectLst/>
                <a:latin typeface="Lotus-Bold"/>
              </a:rPr>
              <a:t> احتمالا</a:t>
            </a:r>
            <a:r>
              <a:rPr lang="ar-SA" sz="3200" b="1" i="0" dirty="0">
                <a:solidFill>
                  <a:srgbClr val="FF0000"/>
                </a:solidFill>
                <a:effectLst/>
                <a:latin typeface="Lotus-Bold"/>
              </a:rPr>
              <a:t>ً </a:t>
            </a:r>
            <a:r>
              <a:rPr lang="ar-BH" sz="3200" b="1" i="0" dirty="0">
                <a:solidFill>
                  <a:srgbClr val="FF0000"/>
                </a:solidFill>
                <a:effectLst/>
                <a:latin typeface="Lotus-Bold"/>
              </a:rPr>
              <a:t>هندسي</a:t>
            </a:r>
            <a:r>
              <a:rPr lang="ar-SA" sz="3200" b="1" i="0" dirty="0">
                <a:solidFill>
                  <a:srgbClr val="FF0000"/>
                </a:solidFill>
                <a:effectLst/>
                <a:latin typeface="Lotus-Bold"/>
              </a:rPr>
              <a:t>ً</a:t>
            </a:r>
            <a:r>
              <a:rPr lang="ar-BH" sz="3200" b="1" i="0" dirty="0">
                <a:solidFill>
                  <a:srgbClr val="FF0000"/>
                </a:solidFill>
                <a:effectLst/>
                <a:latin typeface="Lotus-Bold"/>
              </a:rPr>
              <a:t>ا</a:t>
            </a:r>
            <a:r>
              <a:rPr lang="ar-BH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الطول.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025EA3-325D-4423-849E-FB9FDBAEA164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6DC0572-D39A-4E6E-83FE-5E0359FDA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3" y="1711302"/>
            <a:ext cx="11527094" cy="4455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8FE55D-229C-41F2-9E74-E9C5909A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18" t="20458" r="2547" b="69125"/>
          <a:stretch/>
        </p:blipFill>
        <p:spPr>
          <a:xfrm>
            <a:off x="9748910" y="2560320"/>
            <a:ext cx="1744395" cy="46423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687A7-FB7C-4484-8710-9DB1EF6D4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9735" t="21911" r="18906" b="69126"/>
          <a:stretch/>
        </p:blipFill>
        <p:spPr>
          <a:xfrm>
            <a:off x="5993530" y="2625088"/>
            <a:ext cx="3614296" cy="399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3A4D32-9E42-4DA2-B9AF-9226B97AA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88" t="30874" r="23735" b="58115"/>
          <a:stretch/>
        </p:blipFill>
        <p:spPr>
          <a:xfrm>
            <a:off x="4291912" y="2960802"/>
            <a:ext cx="5287619" cy="4907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029AFD-45F4-4895-8DF1-69D01D13E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9471" t="42485" r="18907" b="50067"/>
          <a:stretch/>
        </p:blipFill>
        <p:spPr>
          <a:xfrm>
            <a:off x="4810539" y="3507983"/>
            <a:ext cx="4797287" cy="3319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916679-0C62-4E4D-A2A5-36ACE2F4C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9474" t="51707" r="18906" b="41244"/>
          <a:stretch/>
        </p:blipFill>
        <p:spPr>
          <a:xfrm>
            <a:off x="5963478" y="3978938"/>
            <a:ext cx="3644348" cy="314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794565-A5B4-4B49-9DAF-40E123470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8849" t="60119" r="19531" b="32045"/>
          <a:stretch/>
        </p:blipFill>
        <p:spPr>
          <a:xfrm>
            <a:off x="5883966" y="4360974"/>
            <a:ext cx="3644348" cy="3492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DC70BA-C49A-43B6-9FFC-C626B6656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47" t="67466" r="19531" b="22415"/>
          <a:stretch/>
        </p:blipFill>
        <p:spPr>
          <a:xfrm>
            <a:off x="4731027" y="4867686"/>
            <a:ext cx="4797287" cy="450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7DC15-B888-4E6B-B70A-B38080CD1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4" t="58756" r="18906" b="38472"/>
          <a:stretch/>
        </p:blipFill>
        <p:spPr>
          <a:xfrm>
            <a:off x="3140765" y="4305996"/>
            <a:ext cx="6467061" cy="123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DF250C-E96A-433B-8A52-D0891C611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63" t="78993" r="28220" b="10591"/>
          <a:stretch/>
        </p:blipFill>
        <p:spPr>
          <a:xfrm>
            <a:off x="6096003" y="5478439"/>
            <a:ext cx="2226365" cy="4642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4D99DB-828D-4B21-9475-9E9F83D57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11" t="77638" r="18906" b="8115"/>
          <a:stretch/>
        </p:blipFill>
        <p:spPr>
          <a:xfrm>
            <a:off x="8377313" y="5412109"/>
            <a:ext cx="1046922" cy="634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7FAD47-33F9-4CF6-A3C6-9F723A7F8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23" t="69617" r="793" b="20263"/>
          <a:stretch/>
        </p:blipFill>
        <p:spPr>
          <a:xfrm>
            <a:off x="10066548" y="4922490"/>
            <a:ext cx="1046922" cy="45098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4188B7-E55C-4EE2-B6C0-646BEA5A4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" t="26749" r="73779" b="20239"/>
          <a:stretch/>
        </p:blipFill>
        <p:spPr>
          <a:xfrm>
            <a:off x="766688" y="3670370"/>
            <a:ext cx="2929494" cy="2362456"/>
          </a:xfrm>
          <a:prstGeom prst="roundRect">
            <a:avLst>
              <a:gd name="adj" fmla="val 9481"/>
            </a:avLst>
          </a:prstGeom>
          <a:ln w="28575">
            <a:noFill/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8B4560-E377-4606-A30A-F1FD3DF64653}"/>
              </a:ext>
            </a:extLst>
          </p:cNvPr>
          <p:cNvCxnSpPr/>
          <p:nvPr/>
        </p:nvCxnSpPr>
        <p:spPr>
          <a:xfrm>
            <a:off x="488090" y="3372504"/>
            <a:ext cx="3240000" cy="0"/>
          </a:xfrm>
          <a:prstGeom prst="line">
            <a:avLst/>
          </a:prstGeom>
          <a:ln w="38100">
            <a:solidFill>
              <a:srgbClr val="4266A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FD13B9-9519-40F1-827F-51A1B7437E9D}"/>
              </a:ext>
            </a:extLst>
          </p:cNvPr>
          <p:cNvCxnSpPr/>
          <p:nvPr/>
        </p:nvCxnSpPr>
        <p:spPr>
          <a:xfrm>
            <a:off x="1542095" y="3371817"/>
            <a:ext cx="1260000" cy="0"/>
          </a:xfrm>
          <a:prstGeom prst="line">
            <a:avLst/>
          </a:prstGeom>
          <a:ln w="38100">
            <a:solidFill>
              <a:srgbClr val="C4601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A364D93-2498-4FF7-8E32-92A1F94ADA8F}"/>
              </a:ext>
            </a:extLst>
          </p:cNvPr>
          <p:cNvSpPr/>
          <p:nvPr/>
        </p:nvSpPr>
        <p:spPr>
          <a:xfrm>
            <a:off x="434090" y="331781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6E7EAD-8E4D-4AA0-AD61-426161B77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099" t="20458" r="49484" b="69243"/>
          <a:stretch/>
        </p:blipFill>
        <p:spPr>
          <a:xfrm>
            <a:off x="3154018" y="2560319"/>
            <a:ext cx="2929494" cy="458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5B4C5D-3327-4518-A3AC-19FD7CC38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6149" t="30874" r="19481" b="58709"/>
          <a:stretch/>
        </p:blipFill>
        <p:spPr>
          <a:xfrm>
            <a:off x="2737963" y="2588526"/>
            <a:ext cx="503585" cy="4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657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6"/>
            <a:ext cx="12206758" cy="935420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الطول.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173890" y="699317"/>
                <a:ext cx="100318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/>
                  <a:t>إذا اختيرت النقطة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/>
                  <a:t> </a:t>
                </a:r>
                <a:r>
                  <a:rPr lang="ar-SA" sz="3600" dirty="0"/>
                  <a:t> </a:t>
                </a:r>
                <a:r>
                  <a:rPr lang="ar-BH" sz="3600" dirty="0"/>
                  <a:t>عشوائيا على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𝐽𝑀</m:t>
                        </m:r>
                      </m:e>
                    </m:acc>
                  </m:oMath>
                </a14:m>
                <a:r>
                  <a:rPr lang="ar-SA" sz="3600" dirty="0"/>
                  <a:t> </a:t>
                </a:r>
                <a:r>
                  <a:rPr lang="ar-BH" sz="3600" dirty="0"/>
                  <a:t>فأوجد احتمال أن تقع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ar-BH" sz="3600" dirty="0"/>
                  <a:t>على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ar-SA" sz="3600" dirty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0" y="699317"/>
                <a:ext cx="10031896" cy="646331"/>
              </a:xfrm>
              <a:prstGeom prst="rect">
                <a:avLst/>
              </a:prstGeom>
              <a:blipFill>
                <a:blip r:embed="rId2"/>
                <a:stretch>
                  <a:fillRect t="-10377" r="-1884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30C66D-E488-401B-B568-DB362BF07FE9}"/>
              </a:ext>
            </a:extLst>
          </p:cNvPr>
          <p:cNvCxnSpPr>
            <a:cxnSpLocks/>
          </p:cNvCxnSpPr>
          <p:nvPr/>
        </p:nvCxnSpPr>
        <p:spPr>
          <a:xfrm>
            <a:off x="3098768" y="2015052"/>
            <a:ext cx="5040000" cy="0"/>
          </a:xfrm>
          <a:prstGeom prst="line">
            <a:avLst/>
          </a:prstGeom>
          <a:ln w="38100">
            <a:solidFill>
              <a:srgbClr val="4266A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D4190A-95A5-4D54-80F0-692B4356EB93}"/>
              </a:ext>
            </a:extLst>
          </p:cNvPr>
          <p:cNvCxnSpPr>
            <a:cxnSpLocks/>
          </p:cNvCxnSpPr>
          <p:nvPr/>
        </p:nvCxnSpPr>
        <p:spPr>
          <a:xfrm>
            <a:off x="4166025" y="2014365"/>
            <a:ext cx="2520000" cy="0"/>
          </a:xfrm>
          <a:prstGeom prst="line">
            <a:avLst/>
          </a:prstGeom>
          <a:ln w="38100">
            <a:solidFill>
              <a:srgbClr val="C4601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B430B3-FF14-4543-AAFB-906FCAA11E8F}"/>
                  </a:ext>
                </a:extLst>
              </p:cNvPr>
              <p:cNvSpPr txBox="1"/>
              <p:nvPr/>
            </p:nvSpPr>
            <p:spPr>
              <a:xfrm>
                <a:off x="7925077" y="1554486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B430B3-FF14-4543-AAFB-906FCAA1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77" y="1554486"/>
                <a:ext cx="347869" cy="523220"/>
              </a:xfrm>
              <a:prstGeom prst="rect">
                <a:avLst/>
              </a:prstGeom>
              <a:blipFill>
                <a:blip r:embed="rId3"/>
                <a:stretch>
                  <a:fillRect l="-8772" r="-5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1B44B-3562-42B8-AC90-AE11529F2162}"/>
                  </a:ext>
                </a:extLst>
              </p:cNvPr>
              <p:cNvSpPr txBox="1"/>
              <p:nvPr/>
            </p:nvSpPr>
            <p:spPr>
              <a:xfrm>
                <a:off x="2970318" y="1504397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1B44B-3562-42B8-AC90-AE11529F2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18" y="1504397"/>
                <a:ext cx="347869" cy="523220"/>
              </a:xfrm>
              <a:prstGeom prst="rect">
                <a:avLst/>
              </a:prstGeom>
              <a:blipFill>
                <a:blip r:embed="rId4"/>
                <a:stretch>
                  <a:fillRect l="-15789" r="-1578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8E2D34-35C7-48D7-B13A-160D2634DCA7}"/>
                  </a:ext>
                </a:extLst>
              </p:cNvPr>
              <p:cNvSpPr txBox="1"/>
              <p:nvPr/>
            </p:nvSpPr>
            <p:spPr>
              <a:xfrm>
                <a:off x="3947744" y="1567696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8E2D34-35C7-48D7-B13A-160D2634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44" y="1567696"/>
                <a:ext cx="347869" cy="523220"/>
              </a:xfrm>
              <a:prstGeom prst="rect">
                <a:avLst/>
              </a:prstGeom>
              <a:blipFill>
                <a:blip r:embed="rId5"/>
                <a:stretch>
                  <a:fillRect l="-8772" r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CEC0B2-47B3-41A2-9429-9E1BEE8E3879}"/>
                  </a:ext>
                </a:extLst>
              </p:cNvPr>
              <p:cNvSpPr txBox="1"/>
              <p:nvPr/>
            </p:nvSpPr>
            <p:spPr>
              <a:xfrm>
                <a:off x="6506362" y="1548558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CEC0B2-47B3-41A2-9429-9E1BEE8E3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62" y="1548558"/>
                <a:ext cx="347869" cy="523220"/>
              </a:xfrm>
              <a:prstGeom prst="rect">
                <a:avLst/>
              </a:prstGeom>
              <a:blipFill>
                <a:blip r:embed="rId6"/>
                <a:stretch>
                  <a:fillRect l="-8772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0744E3-6BD8-4A3D-994C-3D2286EE9675}"/>
                  </a:ext>
                </a:extLst>
              </p:cNvPr>
              <p:cNvSpPr txBox="1"/>
              <p:nvPr/>
            </p:nvSpPr>
            <p:spPr>
              <a:xfrm>
                <a:off x="7334794" y="2094274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0744E3-6BD8-4A3D-994C-3D2286EE9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94" y="2094274"/>
                <a:ext cx="347869" cy="523220"/>
              </a:xfrm>
              <a:prstGeom prst="rect">
                <a:avLst/>
              </a:prstGeom>
              <a:blipFill>
                <a:blip r:embed="rId7"/>
                <a:stretch>
                  <a:fillRect l="-8772" r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DC4F785-B35B-4CE0-9F50-B303A24F5A26}"/>
                  </a:ext>
                </a:extLst>
              </p:cNvPr>
              <p:cNvSpPr txBox="1"/>
              <p:nvPr/>
            </p:nvSpPr>
            <p:spPr>
              <a:xfrm>
                <a:off x="3459031" y="2042244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DC4F785-B35B-4CE0-9F50-B303A24F5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31" y="2042244"/>
                <a:ext cx="347869" cy="523220"/>
              </a:xfrm>
              <a:prstGeom prst="rect">
                <a:avLst/>
              </a:prstGeom>
              <a:blipFill>
                <a:blip r:embed="rId8"/>
                <a:stretch>
                  <a:fillRect l="-8772" r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DC2945-9779-474F-9F9F-248AFE3645B0}"/>
                  </a:ext>
                </a:extLst>
              </p:cNvPr>
              <p:cNvSpPr txBox="1"/>
              <p:nvPr/>
            </p:nvSpPr>
            <p:spPr>
              <a:xfrm>
                <a:off x="5252090" y="2075904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DC2945-9779-474F-9F9F-248AFE364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090" y="2075904"/>
                <a:ext cx="347869" cy="523220"/>
              </a:xfrm>
              <a:prstGeom prst="rect">
                <a:avLst/>
              </a:prstGeom>
              <a:blipFill>
                <a:blip r:embed="rId9"/>
                <a:stretch>
                  <a:fillRect l="-8772" r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773B4B-B23E-474E-A83B-91C6E864D3AD}"/>
                  </a:ext>
                </a:extLst>
              </p:cNvPr>
              <p:cNvSpPr txBox="1"/>
              <p:nvPr/>
            </p:nvSpPr>
            <p:spPr>
              <a:xfrm>
                <a:off x="6917617" y="2764803"/>
                <a:ext cx="3168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02060"/>
                    </a:solidFill>
                  </a:rPr>
                  <a:t>احتمال أن تقع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ar-SA" sz="2800" dirty="0">
                    <a:solidFill>
                      <a:srgbClr val="002060"/>
                    </a:solidFill>
                  </a:rPr>
                  <a:t> </a:t>
                </a:r>
                <a:r>
                  <a:rPr lang="ar-BH" sz="2800" dirty="0">
                    <a:solidFill>
                      <a:srgbClr val="002060"/>
                    </a:solidFill>
                  </a:rPr>
                  <a:t>على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773B4B-B23E-474E-A83B-91C6E864D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617" y="2764803"/>
                <a:ext cx="3168881" cy="523220"/>
              </a:xfrm>
              <a:prstGeom prst="rect">
                <a:avLst/>
              </a:prstGeom>
              <a:blipFill>
                <a:blip r:embed="rId10"/>
                <a:stretch>
                  <a:fillRect t="-8235" r="-3846" b="-3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EDBB3C-A86A-4769-AD7E-A0E019EDB4EA}"/>
                  </a:ext>
                </a:extLst>
              </p:cNvPr>
              <p:cNvSpPr txBox="1"/>
              <p:nvPr/>
            </p:nvSpPr>
            <p:spPr>
              <a:xfrm>
                <a:off x="1661375" y="3397698"/>
                <a:ext cx="34385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3600" b="1" dirty="0">
                    <a:solidFill>
                      <a:srgbClr val="FF0000"/>
                    </a:solidFill>
                  </a:rPr>
                  <a:t>)</a:t>
                </a:r>
                <a:r>
                  <a:rPr lang="ar-BH" sz="3600" b="1" dirty="0">
                    <a:solidFill>
                      <a:srgbClr val="002060"/>
                    </a:solidFill>
                  </a:rPr>
                  <a:t> تقع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ar-SA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ar-BH" sz="3600" b="1" dirty="0">
                    <a:solidFill>
                      <a:srgbClr val="002060"/>
                    </a:solidFill>
                  </a:rPr>
                  <a:t>على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𝑲𝑳</m:t>
                        </m:r>
                      </m:e>
                    </m:acc>
                  </m:oMath>
                </a14:m>
                <a:r>
                  <a:rPr lang="ar-SA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EDBB3C-A86A-4769-AD7E-A0E019EDB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375" y="3397698"/>
                <a:ext cx="3438508" cy="646331"/>
              </a:xfrm>
              <a:prstGeom prst="rect">
                <a:avLst/>
              </a:prstGeom>
              <a:blipFill>
                <a:blip r:embed="rId11"/>
                <a:stretch>
                  <a:fillRect t="-9434" r="-5496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495FE4-8839-4E5A-8799-98404E028B03}"/>
                  </a:ext>
                </a:extLst>
              </p:cNvPr>
              <p:cNvSpPr txBox="1"/>
              <p:nvPr/>
            </p:nvSpPr>
            <p:spPr>
              <a:xfrm>
                <a:off x="5086631" y="3422139"/>
                <a:ext cx="997226" cy="71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num>
                        <m:den>
                          <m:r>
                            <a:rPr lang="en-US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495FE4-8839-4E5A-8799-98404E02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631" y="3422139"/>
                <a:ext cx="997226" cy="715452"/>
              </a:xfrm>
              <a:prstGeom prst="rect">
                <a:avLst/>
              </a:prstGeom>
              <a:blipFill>
                <a:blip r:embed="rId12"/>
                <a:stretch>
                  <a:fillRect r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2E825A-6595-4E41-8808-E1FC2D0F1B61}"/>
                  </a:ext>
                </a:extLst>
              </p:cNvPr>
              <p:cNvSpPr txBox="1"/>
              <p:nvPr/>
            </p:nvSpPr>
            <p:spPr>
              <a:xfrm>
                <a:off x="5060126" y="5207682"/>
                <a:ext cx="997226" cy="95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0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2E825A-6595-4E41-8808-E1FC2D0F1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126" y="5207682"/>
                <a:ext cx="997226" cy="956672"/>
              </a:xfrm>
              <a:prstGeom prst="rect">
                <a:avLst/>
              </a:prstGeom>
              <a:blipFill>
                <a:blip r:embed="rId13"/>
                <a:stretch>
                  <a:fillRect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DF9930-69C3-4D25-BED1-320AE45A0E92}"/>
                  </a:ext>
                </a:extLst>
              </p:cNvPr>
              <p:cNvSpPr txBox="1"/>
              <p:nvPr/>
            </p:nvSpPr>
            <p:spPr>
              <a:xfrm>
                <a:off x="6057352" y="5465190"/>
                <a:ext cx="9972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DF9930-69C3-4D25-BED1-320AE45A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52" y="5465190"/>
                <a:ext cx="997226" cy="553998"/>
              </a:xfrm>
              <a:prstGeom prst="rect">
                <a:avLst/>
              </a:prstGeom>
              <a:blipFill>
                <a:blip r:embed="rId14"/>
                <a:stretch>
                  <a:fillRect r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B6CB0F-9B92-45B6-A3CB-08808627CF25}"/>
                  </a:ext>
                </a:extLst>
              </p:cNvPr>
              <p:cNvSpPr txBox="1"/>
              <p:nvPr/>
            </p:nvSpPr>
            <p:spPr>
              <a:xfrm>
                <a:off x="7174672" y="5465190"/>
                <a:ext cx="135972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B6CB0F-9B92-45B6-A3CB-08808627C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2" y="5465190"/>
                <a:ext cx="1359727" cy="553998"/>
              </a:xfrm>
              <a:prstGeom prst="rect">
                <a:avLst/>
              </a:prstGeom>
              <a:blipFill>
                <a:blip r:embed="rId15"/>
                <a:stretch>
                  <a:fillRect r="-5830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D9A84B5-41E4-4D00-836B-E2F32DC14DF7}"/>
                  </a:ext>
                </a:extLst>
              </p:cNvPr>
              <p:cNvSpPr txBox="1"/>
              <p:nvPr/>
            </p:nvSpPr>
            <p:spPr>
              <a:xfrm>
                <a:off x="8357417" y="3594198"/>
                <a:ext cx="18350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sz="2000" b="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rgbClr val="C4601E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D9A84B5-41E4-4D00-836B-E2F32DC14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417" y="3594198"/>
                <a:ext cx="1835058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518611-79D5-479F-BA05-F27C8C793D52}"/>
                  </a:ext>
                </a:extLst>
              </p:cNvPr>
              <p:cNvSpPr txBox="1"/>
              <p:nvPr/>
            </p:nvSpPr>
            <p:spPr>
              <a:xfrm>
                <a:off x="8708130" y="3985699"/>
                <a:ext cx="26097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𝐽𝑀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000" dirty="0">
                  <a:solidFill>
                    <a:srgbClr val="4266AA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518611-79D5-479F-BA05-F27C8C793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130" y="3985699"/>
                <a:ext cx="2609762" cy="400110"/>
              </a:xfrm>
              <a:prstGeom prst="rect">
                <a:avLst/>
              </a:prstGeom>
              <a:blipFill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137A016-9481-4395-BE56-6FD113129861}"/>
                  </a:ext>
                </a:extLst>
              </p:cNvPr>
              <p:cNvSpPr txBox="1"/>
              <p:nvPr/>
            </p:nvSpPr>
            <p:spPr>
              <a:xfrm>
                <a:off x="5602257" y="3272231"/>
                <a:ext cx="6924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𝐾𝐿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137A016-9481-4395-BE56-6FD113129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57" y="3272231"/>
                <a:ext cx="692426" cy="553998"/>
              </a:xfrm>
              <a:prstGeom prst="rect">
                <a:avLst/>
              </a:prstGeom>
              <a:blipFill>
                <a:blip r:embed="rId18"/>
                <a:stretch>
                  <a:fillRect l="-3509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B47A57-1296-436E-A90E-770C3E7668E6}"/>
                  </a:ext>
                </a:extLst>
              </p:cNvPr>
              <p:cNvSpPr txBox="1"/>
              <p:nvPr/>
            </p:nvSpPr>
            <p:spPr>
              <a:xfrm>
                <a:off x="5574529" y="3702593"/>
                <a:ext cx="6924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𝐽𝑀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B47A57-1296-436E-A90E-770C3E766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29" y="3702593"/>
                <a:ext cx="692426" cy="553998"/>
              </a:xfrm>
              <a:prstGeom prst="rect">
                <a:avLst/>
              </a:prstGeom>
              <a:blipFill>
                <a:blip r:embed="rId19"/>
                <a:stretch>
                  <a:fillRect l="-8772" r="-7895" b="-7692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B51F2D-7EC0-43A8-B2E9-0804FA35885E}"/>
                  </a:ext>
                </a:extLst>
              </p:cNvPr>
              <p:cNvSpPr txBox="1"/>
              <p:nvPr/>
            </p:nvSpPr>
            <p:spPr>
              <a:xfrm>
                <a:off x="5099883" y="4224193"/>
                <a:ext cx="997226" cy="953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 </m:t>
                          </m:r>
                        </m:num>
                        <m:den>
                          <m:r>
                            <a:rPr lang="en-US" sz="3000" i="1" dirty="0" smtClean="0">
                              <a:solidFill>
                                <a:srgbClr val="4266AA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B51F2D-7EC0-43A8-B2E9-0804FA358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883" y="4224193"/>
                <a:ext cx="997226" cy="9536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557100" y="616791"/>
            <a:ext cx="1498420" cy="775688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10658900" y="1865595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5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37" grpId="1"/>
      <p:bldP spid="38" grpId="0"/>
      <p:bldP spid="44" grpId="0"/>
      <p:bldP spid="46" grpId="0"/>
      <p:bldP spid="48" grpId="0"/>
      <p:bldP spid="49" grpId="0"/>
      <p:bldP spid="50" grpId="0"/>
      <p:bldP spid="58" grpId="0"/>
      <p:bldP spid="59" grpId="0"/>
      <p:bldP spid="61" grpId="0"/>
      <p:bldP spid="62" grpId="0"/>
      <p:bldP spid="62" grpId="1"/>
      <p:bldP spid="63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6C70DE-4385-4DB6-BA97-0D04C0037516}"/>
              </a:ext>
            </a:extLst>
          </p:cNvPr>
          <p:cNvGrpSpPr/>
          <p:nvPr/>
        </p:nvGrpSpPr>
        <p:grpSpPr>
          <a:xfrm>
            <a:off x="-11376" y="541786"/>
            <a:ext cx="12206760" cy="961313"/>
            <a:chOff x="-11376" y="541786"/>
            <a:chExt cx="12206760" cy="9613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D4222E-5549-440E-8572-D6BECA549C8A}"/>
                </a:ext>
              </a:extLst>
            </p:cNvPr>
            <p:cNvSpPr/>
            <p:nvPr/>
          </p:nvSpPr>
          <p:spPr>
            <a:xfrm flipH="1">
              <a:off x="0" y="541786"/>
              <a:ext cx="12195384" cy="96131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595FFD-05D0-4DDF-8475-2BD1B6FC4032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6" y="1501357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FEB9DAAA-EEC5-412E-8063-F4367C4A329B}"/>
              </a:ext>
            </a:extLst>
          </p:cNvPr>
          <p:cNvSpPr/>
          <p:nvPr/>
        </p:nvSpPr>
        <p:spPr>
          <a:xfrm flipH="1">
            <a:off x="10209977" y="644775"/>
            <a:ext cx="1864417" cy="775688"/>
          </a:xfrm>
          <a:prstGeom prst="frame">
            <a:avLst/>
          </a:prstGeom>
          <a:solidFill>
            <a:srgbClr val="5B9BD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تدريب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الطول.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187538" y="699317"/>
                <a:ext cx="95294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/>
                  <a:t>إذا اختيرت النقطة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/>
                  <a:t> </a:t>
                </a:r>
                <a:r>
                  <a:rPr lang="ar-SA" sz="3600" dirty="0"/>
                  <a:t> </a:t>
                </a:r>
                <a:r>
                  <a:rPr lang="ar-BH" sz="3600" dirty="0"/>
                  <a:t>عشوائيا على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𝐽𝑀</m:t>
                        </m:r>
                      </m:e>
                    </m:acc>
                  </m:oMath>
                </a14:m>
                <a:r>
                  <a:rPr lang="ar-SA" sz="3600" dirty="0"/>
                  <a:t> </a:t>
                </a:r>
                <a:r>
                  <a:rPr lang="ar-BH" sz="3600" dirty="0"/>
                  <a:t>فأوجد </a:t>
                </a:r>
                <a:r>
                  <a:rPr lang="ar-SA" sz="3600" dirty="0"/>
                  <a:t>قيمة كلٍّ من: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38" y="699317"/>
                <a:ext cx="9529417" cy="646331"/>
              </a:xfrm>
              <a:prstGeom prst="rect">
                <a:avLst/>
              </a:prstGeom>
              <a:blipFill>
                <a:blip r:embed="rId2"/>
                <a:stretch>
                  <a:fillRect t="-10377" r="-1919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30C66D-E488-401B-B568-DB362BF07FE9}"/>
              </a:ext>
            </a:extLst>
          </p:cNvPr>
          <p:cNvCxnSpPr>
            <a:cxnSpLocks/>
          </p:cNvCxnSpPr>
          <p:nvPr/>
        </p:nvCxnSpPr>
        <p:spPr>
          <a:xfrm>
            <a:off x="3098768" y="2015052"/>
            <a:ext cx="5040000" cy="0"/>
          </a:xfrm>
          <a:prstGeom prst="line">
            <a:avLst/>
          </a:prstGeom>
          <a:ln w="38100">
            <a:solidFill>
              <a:srgbClr val="4266A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D4190A-95A5-4D54-80F0-692B4356EB93}"/>
              </a:ext>
            </a:extLst>
          </p:cNvPr>
          <p:cNvCxnSpPr>
            <a:cxnSpLocks/>
          </p:cNvCxnSpPr>
          <p:nvPr/>
        </p:nvCxnSpPr>
        <p:spPr>
          <a:xfrm>
            <a:off x="4166025" y="2014365"/>
            <a:ext cx="2520000" cy="0"/>
          </a:xfrm>
          <a:prstGeom prst="line">
            <a:avLst/>
          </a:prstGeom>
          <a:ln w="38100">
            <a:solidFill>
              <a:srgbClr val="C4601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B430B3-FF14-4543-AAFB-906FCAA11E8F}"/>
                  </a:ext>
                </a:extLst>
              </p:cNvPr>
              <p:cNvSpPr txBox="1"/>
              <p:nvPr/>
            </p:nvSpPr>
            <p:spPr>
              <a:xfrm>
                <a:off x="7925077" y="1554486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B430B3-FF14-4543-AAFB-906FCAA1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77" y="1554486"/>
                <a:ext cx="347869" cy="523220"/>
              </a:xfrm>
              <a:prstGeom prst="rect">
                <a:avLst/>
              </a:prstGeom>
              <a:blipFill>
                <a:blip r:embed="rId3"/>
                <a:stretch>
                  <a:fillRect l="-8772" r="-5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1B44B-3562-42B8-AC90-AE11529F2162}"/>
                  </a:ext>
                </a:extLst>
              </p:cNvPr>
              <p:cNvSpPr txBox="1"/>
              <p:nvPr/>
            </p:nvSpPr>
            <p:spPr>
              <a:xfrm>
                <a:off x="2970318" y="1504397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1B44B-3562-42B8-AC90-AE11529F2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18" y="1504397"/>
                <a:ext cx="347869" cy="523220"/>
              </a:xfrm>
              <a:prstGeom prst="rect">
                <a:avLst/>
              </a:prstGeom>
              <a:blipFill>
                <a:blip r:embed="rId4"/>
                <a:stretch>
                  <a:fillRect l="-15789" r="-1578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8E2D34-35C7-48D7-B13A-160D2634DCA7}"/>
                  </a:ext>
                </a:extLst>
              </p:cNvPr>
              <p:cNvSpPr txBox="1"/>
              <p:nvPr/>
            </p:nvSpPr>
            <p:spPr>
              <a:xfrm>
                <a:off x="3947744" y="1567696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8E2D34-35C7-48D7-B13A-160D2634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44" y="1567696"/>
                <a:ext cx="347869" cy="523220"/>
              </a:xfrm>
              <a:prstGeom prst="rect">
                <a:avLst/>
              </a:prstGeom>
              <a:blipFill>
                <a:blip r:embed="rId5"/>
                <a:stretch>
                  <a:fillRect l="-8772" r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CEC0B2-47B3-41A2-9429-9E1BEE8E3879}"/>
                  </a:ext>
                </a:extLst>
              </p:cNvPr>
              <p:cNvSpPr txBox="1"/>
              <p:nvPr/>
            </p:nvSpPr>
            <p:spPr>
              <a:xfrm>
                <a:off x="6506362" y="1548558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CEC0B2-47B3-41A2-9429-9E1BEE8E3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62" y="1548558"/>
                <a:ext cx="347869" cy="523220"/>
              </a:xfrm>
              <a:prstGeom prst="rect">
                <a:avLst/>
              </a:prstGeom>
              <a:blipFill>
                <a:blip r:embed="rId6"/>
                <a:stretch>
                  <a:fillRect l="-8772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0744E3-6BD8-4A3D-994C-3D2286EE9675}"/>
                  </a:ext>
                </a:extLst>
              </p:cNvPr>
              <p:cNvSpPr txBox="1"/>
              <p:nvPr/>
            </p:nvSpPr>
            <p:spPr>
              <a:xfrm>
                <a:off x="7334794" y="2094274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0744E3-6BD8-4A3D-994C-3D2286EE9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94" y="2094274"/>
                <a:ext cx="347869" cy="523220"/>
              </a:xfrm>
              <a:prstGeom prst="rect">
                <a:avLst/>
              </a:prstGeom>
              <a:blipFill>
                <a:blip r:embed="rId7"/>
                <a:stretch>
                  <a:fillRect l="-8772" r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DC4F785-B35B-4CE0-9F50-B303A24F5A26}"/>
                  </a:ext>
                </a:extLst>
              </p:cNvPr>
              <p:cNvSpPr txBox="1"/>
              <p:nvPr/>
            </p:nvSpPr>
            <p:spPr>
              <a:xfrm>
                <a:off x="3459031" y="2042244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DC4F785-B35B-4CE0-9F50-B303A24F5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31" y="2042244"/>
                <a:ext cx="347869" cy="523220"/>
              </a:xfrm>
              <a:prstGeom prst="rect">
                <a:avLst/>
              </a:prstGeom>
              <a:blipFill>
                <a:blip r:embed="rId8"/>
                <a:stretch>
                  <a:fillRect l="-8772" r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DC2945-9779-474F-9F9F-248AFE3645B0}"/>
                  </a:ext>
                </a:extLst>
              </p:cNvPr>
              <p:cNvSpPr txBox="1"/>
              <p:nvPr/>
            </p:nvSpPr>
            <p:spPr>
              <a:xfrm>
                <a:off x="5252090" y="2075904"/>
                <a:ext cx="347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DC2945-9779-474F-9F9F-248AFE364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090" y="2075904"/>
                <a:ext cx="347869" cy="523220"/>
              </a:xfrm>
              <a:prstGeom prst="rect">
                <a:avLst/>
              </a:prstGeom>
              <a:blipFill>
                <a:blip r:embed="rId9"/>
                <a:stretch>
                  <a:fillRect l="-8772" r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EDBB3C-A86A-4769-AD7E-A0E019EDB4EA}"/>
                  </a:ext>
                </a:extLst>
              </p:cNvPr>
              <p:cNvSpPr txBox="1"/>
              <p:nvPr/>
            </p:nvSpPr>
            <p:spPr>
              <a:xfrm>
                <a:off x="6333362" y="3821626"/>
                <a:ext cx="305366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3200" b="1" dirty="0">
                    <a:solidFill>
                      <a:srgbClr val="FF0000"/>
                    </a:solidFill>
                  </a:rPr>
                  <a:t>)</a:t>
                </a:r>
                <a:r>
                  <a:rPr lang="ar-BH" sz="3200" b="1" dirty="0">
                    <a:solidFill>
                      <a:srgbClr val="002060"/>
                    </a:solidFill>
                  </a:rPr>
                  <a:t> تقع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ar-SA" sz="3200" b="1" dirty="0">
                    <a:solidFill>
                      <a:srgbClr val="002060"/>
                    </a:solidFill>
                  </a:rPr>
                  <a:t> </a:t>
                </a:r>
                <a:r>
                  <a:rPr lang="ar-BH" sz="3200" b="1" dirty="0">
                    <a:solidFill>
                      <a:srgbClr val="002060"/>
                    </a:solidFill>
                  </a:rPr>
                  <a:t>على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𝑳𝑴</m:t>
                        </m:r>
                      </m:e>
                    </m:acc>
                  </m:oMath>
                </a14:m>
                <a:r>
                  <a:rPr lang="ar-SA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EDBB3C-A86A-4769-AD7E-A0E019EDB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62" y="3821626"/>
                <a:ext cx="3053669" cy="584775"/>
              </a:xfrm>
              <a:prstGeom prst="rect">
                <a:avLst/>
              </a:prstGeom>
              <a:blipFill>
                <a:blip r:embed="rId10"/>
                <a:stretch>
                  <a:fillRect t="-9375" r="-519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495FE4-8839-4E5A-8799-98404E028B03}"/>
                  </a:ext>
                </a:extLst>
              </p:cNvPr>
              <p:cNvSpPr txBox="1"/>
              <p:nvPr/>
            </p:nvSpPr>
            <p:spPr>
              <a:xfrm>
                <a:off x="7119755" y="4611898"/>
                <a:ext cx="997226" cy="67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495FE4-8839-4E5A-8799-98404E02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755" y="4611898"/>
                <a:ext cx="997226" cy="673902"/>
              </a:xfrm>
              <a:prstGeom prst="rect">
                <a:avLst/>
              </a:prstGeom>
              <a:blipFill>
                <a:blip r:embed="rId11"/>
                <a:stretch>
                  <a:fillRect r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2E825A-6595-4E41-8808-E1FC2D0F1B61}"/>
                  </a:ext>
                </a:extLst>
              </p:cNvPr>
              <p:cNvSpPr txBox="1"/>
              <p:nvPr/>
            </p:nvSpPr>
            <p:spPr>
              <a:xfrm>
                <a:off x="7071997" y="5359166"/>
                <a:ext cx="997226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2E825A-6595-4E41-8808-E1FC2D0F1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97" y="5359166"/>
                <a:ext cx="997226" cy="900246"/>
              </a:xfrm>
              <a:prstGeom prst="rect">
                <a:avLst/>
              </a:prstGeom>
              <a:blipFill>
                <a:blip r:embed="rId12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DF9930-69C3-4D25-BED1-320AE45A0E92}"/>
                  </a:ext>
                </a:extLst>
              </p:cNvPr>
              <p:cNvSpPr txBox="1"/>
              <p:nvPr/>
            </p:nvSpPr>
            <p:spPr>
              <a:xfrm>
                <a:off x="8069223" y="5616674"/>
                <a:ext cx="9972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DF9930-69C3-4D25-BED1-320AE45A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223" y="5616674"/>
                <a:ext cx="997226" cy="523220"/>
              </a:xfrm>
              <a:prstGeom prst="rect">
                <a:avLst/>
              </a:prstGeom>
              <a:blipFill>
                <a:blip r:embed="rId13"/>
                <a:stretch>
                  <a:fillRect r="-26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B6CB0F-9B92-45B6-A3CB-08808627CF25}"/>
                  </a:ext>
                </a:extLst>
              </p:cNvPr>
              <p:cNvSpPr txBox="1"/>
              <p:nvPr/>
            </p:nvSpPr>
            <p:spPr>
              <a:xfrm>
                <a:off x="9186543" y="5616674"/>
                <a:ext cx="1359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B6CB0F-9B92-45B6-A3CB-08808627C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43" y="5616674"/>
                <a:ext cx="1359727" cy="523220"/>
              </a:xfrm>
              <a:prstGeom prst="rect">
                <a:avLst/>
              </a:prstGeom>
              <a:blipFill>
                <a:blip r:embed="rId14"/>
                <a:stretch>
                  <a:fillRect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518611-79D5-479F-BA05-F27C8C793D52}"/>
                  </a:ext>
                </a:extLst>
              </p:cNvPr>
              <p:cNvSpPr txBox="1"/>
              <p:nvPr/>
            </p:nvSpPr>
            <p:spPr>
              <a:xfrm>
                <a:off x="9548857" y="4503328"/>
                <a:ext cx="2463456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rgbClr val="4266AA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518611-79D5-479F-BA05-F27C8C793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857" y="4503328"/>
                <a:ext cx="246345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137A016-9481-4395-BE56-6FD113129861}"/>
                  </a:ext>
                </a:extLst>
              </p:cNvPr>
              <p:cNvSpPr txBox="1"/>
              <p:nvPr/>
            </p:nvSpPr>
            <p:spPr>
              <a:xfrm>
                <a:off x="7635381" y="4461990"/>
                <a:ext cx="6924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137A016-9481-4395-BE56-6FD113129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381" y="4461990"/>
                <a:ext cx="692426" cy="523220"/>
              </a:xfrm>
              <a:prstGeom prst="rect">
                <a:avLst/>
              </a:prstGeom>
              <a:blipFill>
                <a:blip r:embed="rId16"/>
                <a:stretch>
                  <a:fillRect l="-3540" r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B47A57-1296-436E-A90E-770C3E7668E6}"/>
                  </a:ext>
                </a:extLst>
              </p:cNvPr>
              <p:cNvSpPr txBox="1"/>
              <p:nvPr/>
            </p:nvSpPr>
            <p:spPr>
              <a:xfrm>
                <a:off x="7529968" y="4926597"/>
                <a:ext cx="6924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8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B47A57-1296-436E-A90E-770C3E766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68" y="4926597"/>
                <a:ext cx="692426" cy="523220"/>
              </a:xfrm>
              <a:prstGeom prst="rect">
                <a:avLst/>
              </a:prstGeom>
              <a:blipFill>
                <a:blip r:embed="rId17"/>
                <a:stretch>
                  <a:fillRect l="-87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B51F2D-7EC0-43A8-B2E9-0804FA35885E}"/>
                  </a:ext>
                </a:extLst>
              </p:cNvPr>
              <p:cNvSpPr txBox="1"/>
              <p:nvPr/>
            </p:nvSpPr>
            <p:spPr>
              <a:xfrm>
                <a:off x="8317822" y="4387344"/>
                <a:ext cx="997226" cy="89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rgbClr val="4266AA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B51F2D-7EC0-43A8-B2E9-0804FA358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22" y="4387344"/>
                <a:ext cx="997226" cy="8974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/>
              <p:nvPr/>
            </p:nvSpPr>
            <p:spPr>
              <a:xfrm>
                <a:off x="7733803" y="2697345"/>
                <a:ext cx="3527480" cy="646986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32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3200" b="1" dirty="0">
                    <a:solidFill>
                      <a:srgbClr val="002060"/>
                    </a:solidFill>
                  </a:rPr>
                  <a:t> </a:t>
                </a:r>
                <a:r>
                  <a:rPr lang="ar-BH" sz="3200" b="1" dirty="0">
                    <a:solidFill>
                      <a:schemeClr val="bg1"/>
                    </a:solidFill>
                  </a:rPr>
                  <a:t>تقع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ar-SA" sz="3200" b="1" dirty="0">
                    <a:solidFill>
                      <a:schemeClr val="bg1"/>
                    </a:solidFill>
                  </a:rPr>
                  <a:t> </a:t>
                </a:r>
                <a:r>
                  <a:rPr lang="ar-BH" sz="3200" b="1" dirty="0">
                    <a:solidFill>
                      <a:schemeClr val="bg1"/>
                    </a:solidFill>
                  </a:rPr>
                  <a:t>على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𝑳𝑴</m:t>
                        </m:r>
                      </m:e>
                    </m:acc>
                  </m:oMath>
                </a14:m>
                <a:r>
                  <a:rPr lang="ar-SA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(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47144-A25D-4482-B6AC-618DF2E4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803" y="2697345"/>
                <a:ext cx="3527480" cy="646986"/>
              </a:xfrm>
              <a:prstGeom prst="roundRect">
                <a:avLst/>
              </a:prstGeom>
              <a:blipFill>
                <a:blip r:embed="rId19"/>
                <a:stretch>
                  <a:fillRect t="-1835" b="-2752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58977F-84FB-40B8-BE6E-0CCE9FBE2E40}"/>
              </a:ext>
            </a:extLst>
          </p:cNvPr>
          <p:cNvSpPr/>
          <p:nvPr/>
        </p:nvSpPr>
        <p:spPr>
          <a:xfrm>
            <a:off x="10664906" y="2742453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40355-FEA1-438E-943A-E36A7913E7C0}"/>
              </a:ext>
            </a:extLst>
          </p:cNvPr>
          <p:cNvCxnSpPr/>
          <p:nvPr/>
        </p:nvCxnSpPr>
        <p:spPr>
          <a:xfrm>
            <a:off x="6422178" y="2698000"/>
            <a:ext cx="0" cy="35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E259FD9-52D9-47DF-8A97-5FBBBA7163DD}"/>
                  </a:ext>
                </a:extLst>
              </p:cNvPr>
              <p:cNvSpPr txBox="1"/>
              <p:nvPr/>
            </p:nvSpPr>
            <p:spPr>
              <a:xfrm>
                <a:off x="9545497" y="4928608"/>
                <a:ext cx="2463456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000" dirty="0">
                  <a:solidFill>
                    <a:srgbClr val="4266AA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E259FD9-52D9-47DF-8A97-5FBBBA716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497" y="4928608"/>
                <a:ext cx="2463456" cy="400110"/>
              </a:xfrm>
              <a:prstGeom prst="rect">
                <a:avLst/>
              </a:prstGeom>
              <a:blipFill>
                <a:blip r:embed="rId20"/>
                <a:stretch>
                  <a:fillRect l="-739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AC7623F-7E8D-470D-94F4-52D8D5A522DF}"/>
              </a:ext>
            </a:extLst>
          </p:cNvPr>
          <p:cNvGrpSpPr/>
          <p:nvPr/>
        </p:nvGrpSpPr>
        <p:grpSpPr>
          <a:xfrm>
            <a:off x="10481700" y="3694598"/>
            <a:ext cx="1423916" cy="671201"/>
            <a:chOff x="10768084" y="1988427"/>
            <a:chExt cx="1423916" cy="709549"/>
          </a:xfrm>
        </p:grpSpPr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DB9BA1BB-2A33-4F30-BA63-9CAF6812183A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ABD16E-7A22-4040-BD2B-B61D9D4AED81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71C876-A58C-4D73-B8EA-2400934CB35C}"/>
                  </a:ext>
                </a:extLst>
              </p:cNvPr>
              <p:cNvSpPr txBox="1"/>
              <p:nvPr/>
            </p:nvSpPr>
            <p:spPr>
              <a:xfrm>
                <a:off x="32850" y="3818586"/>
                <a:ext cx="28948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3200" b="1" dirty="0">
                    <a:solidFill>
                      <a:srgbClr val="FF0000"/>
                    </a:solidFill>
                  </a:rPr>
                  <a:t>)</a:t>
                </a:r>
                <a:r>
                  <a:rPr lang="ar-BH" sz="3200" b="1" dirty="0">
                    <a:solidFill>
                      <a:srgbClr val="002060"/>
                    </a:solidFill>
                  </a:rPr>
                  <a:t> تقع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ar-SA" sz="3200" b="1" dirty="0">
                    <a:solidFill>
                      <a:srgbClr val="002060"/>
                    </a:solidFill>
                  </a:rPr>
                  <a:t> </a:t>
                </a:r>
                <a:r>
                  <a:rPr lang="ar-BH" sz="3200" b="1" dirty="0">
                    <a:solidFill>
                      <a:srgbClr val="002060"/>
                    </a:solidFill>
                  </a:rPr>
                  <a:t>على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𝑲𝑴</m:t>
                        </m:r>
                      </m:e>
                    </m:acc>
                  </m:oMath>
                </a14:m>
                <a:r>
                  <a:rPr lang="ar-SA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71C876-A58C-4D73-B8EA-2400934CB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" y="3818586"/>
                <a:ext cx="2894810" cy="584775"/>
              </a:xfrm>
              <a:prstGeom prst="rect">
                <a:avLst/>
              </a:prstGeom>
              <a:blipFill>
                <a:blip r:embed="rId21"/>
                <a:stretch>
                  <a:fillRect t="-9375" r="-568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CC1DF0-674C-4024-9973-658FD2DE5A8B}"/>
                  </a:ext>
                </a:extLst>
              </p:cNvPr>
              <p:cNvSpPr txBox="1"/>
              <p:nvPr/>
            </p:nvSpPr>
            <p:spPr>
              <a:xfrm>
                <a:off x="753578" y="4583280"/>
                <a:ext cx="997226" cy="67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CC1DF0-674C-4024-9973-658FD2DE5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78" y="4583280"/>
                <a:ext cx="997226" cy="673902"/>
              </a:xfrm>
              <a:prstGeom prst="rect">
                <a:avLst/>
              </a:prstGeom>
              <a:blipFill>
                <a:blip r:embed="rId22"/>
                <a:stretch>
                  <a:fillRect r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FEF5C6-00DB-4907-A974-37742F04A122}"/>
                  </a:ext>
                </a:extLst>
              </p:cNvPr>
              <p:cNvSpPr txBox="1"/>
              <p:nvPr/>
            </p:nvSpPr>
            <p:spPr>
              <a:xfrm>
                <a:off x="1947747" y="5600935"/>
                <a:ext cx="9972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FEF5C6-00DB-4907-A974-37742F04A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747" y="5600935"/>
                <a:ext cx="997226" cy="523220"/>
              </a:xfrm>
              <a:prstGeom prst="rect">
                <a:avLst/>
              </a:prstGeom>
              <a:blipFill>
                <a:blip r:embed="rId23"/>
                <a:stretch>
                  <a:fillRect r="-2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2F3A32-EB50-4E49-B79A-2DA064D0CEFA}"/>
                  </a:ext>
                </a:extLst>
              </p:cNvPr>
              <p:cNvSpPr txBox="1"/>
              <p:nvPr/>
            </p:nvSpPr>
            <p:spPr>
              <a:xfrm>
                <a:off x="3065067" y="5600935"/>
                <a:ext cx="1359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79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2F3A32-EB50-4E49-B79A-2DA064D0C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067" y="5600935"/>
                <a:ext cx="1359727" cy="523220"/>
              </a:xfrm>
              <a:prstGeom prst="rect">
                <a:avLst/>
              </a:prstGeom>
              <a:blipFill>
                <a:blip r:embed="rId24"/>
                <a:stretch>
                  <a:fillRect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A35AF4-74FE-411A-A088-DD6BA84CD052}"/>
                  </a:ext>
                </a:extLst>
              </p:cNvPr>
              <p:cNvSpPr txBox="1"/>
              <p:nvPr/>
            </p:nvSpPr>
            <p:spPr>
              <a:xfrm>
                <a:off x="1269204" y="4433372"/>
                <a:ext cx="6924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b="0" i="1" dirty="0" smtClean="0">
                          <a:solidFill>
                            <a:srgbClr val="C4601E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A35AF4-74FE-411A-A088-DD6BA84CD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04" y="4433372"/>
                <a:ext cx="692426" cy="523220"/>
              </a:xfrm>
              <a:prstGeom prst="rect">
                <a:avLst/>
              </a:prstGeom>
              <a:blipFill>
                <a:blip r:embed="rId25"/>
                <a:stretch>
                  <a:fillRect l="-4386" r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FD443F-D845-4C7F-8E09-DF36E1916A2B}"/>
                  </a:ext>
                </a:extLst>
              </p:cNvPr>
              <p:cNvSpPr txBox="1"/>
              <p:nvPr/>
            </p:nvSpPr>
            <p:spPr>
              <a:xfrm>
                <a:off x="1163791" y="4897979"/>
                <a:ext cx="6924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8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FD443F-D845-4C7F-8E09-DF36E1916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91" y="4897979"/>
                <a:ext cx="692426" cy="523220"/>
              </a:xfrm>
              <a:prstGeom prst="rect">
                <a:avLst/>
              </a:prstGeom>
              <a:blipFill>
                <a:blip r:embed="rId26"/>
                <a:stretch>
                  <a:fillRect l="-1770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9936D9-6D5A-40B0-88AA-B50AE6287FDB}"/>
                  </a:ext>
                </a:extLst>
              </p:cNvPr>
              <p:cNvSpPr txBox="1"/>
              <p:nvPr/>
            </p:nvSpPr>
            <p:spPr>
              <a:xfrm>
                <a:off x="1930434" y="4372817"/>
                <a:ext cx="997226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rgbClr val="4266AA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9936D9-6D5A-40B0-88AA-B50AE628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34" y="4372817"/>
                <a:ext cx="997226" cy="8961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0864B8-B1A9-4E46-A589-F6601CCD41DA}"/>
                  </a:ext>
                </a:extLst>
              </p:cNvPr>
              <p:cNvSpPr txBox="1"/>
              <p:nvPr/>
            </p:nvSpPr>
            <p:spPr>
              <a:xfrm>
                <a:off x="1137074" y="2694305"/>
                <a:ext cx="3527480" cy="646986"/>
              </a:xfrm>
              <a:prstGeom prst="roundRect">
                <a:avLst/>
              </a:prstGeom>
              <a:solidFill>
                <a:srgbClr val="5B9BD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rtl="1"/>
                <a:r>
                  <a:rPr lang="en-US" sz="3200" b="1" dirty="0">
                    <a:solidFill>
                      <a:srgbClr val="FFFF00"/>
                    </a:solidFill>
                  </a:rPr>
                  <a:t>)</a:t>
                </a:r>
                <a:r>
                  <a:rPr lang="ar-BH" sz="3200" b="1" dirty="0">
                    <a:solidFill>
                      <a:srgbClr val="002060"/>
                    </a:solidFill>
                  </a:rPr>
                  <a:t> </a:t>
                </a:r>
                <a:r>
                  <a:rPr lang="ar-BH" sz="3200" b="1" dirty="0">
                    <a:solidFill>
                      <a:schemeClr val="bg1"/>
                    </a:solidFill>
                  </a:rPr>
                  <a:t>تقع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ar-SA" sz="3200" b="1" dirty="0">
                    <a:solidFill>
                      <a:schemeClr val="bg1"/>
                    </a:solidFill>
                  </a:rPr>
                  <a:t> </a:t>
                </a:r>
                <a:r>
                  <a:rPr lang="ar-BH" sz="3200" b="1" dirty="0">
                    <a:solidFill>
                      <a:schemeClr val="bg1"/>
                    </a:solidFill>
                  </a:rPr>
                  <a:t>على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𝑲𝑴</m:t>
                        </m:r>
                      </m:e>
                    </m:acc>
                  </m:oMath>
                </a14:m>
                <a:r>
                  <a:rPr lang="ar-SA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(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0864B8-B1A9-4E46-A589-F6601CCD4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74" y="2694305"/>
                <a:ext cx="3527480" cy="646986"/>
              </a:xfrm>
              <a:prstGeom prst="roundRect">
                <a:avLst/>
              </a:prstGeom>
              <a:blipFill>
                <a:blip r:embed="rId28"/>
                <a:stretch>
                  <a:fillRect t="-2778" b="-27778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5CAB63-D4A6-4ABB-ADEF-13347C0E25EF}"/>
              </a:ext>
            </a:extLst>
          </p:cNvPr>
          <p:cNvSpPr/>
          <p:nvPr/>
        </p:nvSpPr>
        <p:spPr>
          <a:xfrm>
            <a:off x="4068174" y="2739413"/>
            <a:ext cx="54000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8C0F80-1365-421E-A096-9BFC71A348A5}"/>
                  </a:ext>
                </a:extLst>
              </p:cNvPr>
              <p:cNvSpPr txBox="1"/>
              <p:nvPr/>
            </p:nvSpPr>
            <p:spPr>
              <a:xfrm>
                <a:off x="3812300" y="4371009"/>
                <a:ext cx="2463456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000" dirty="0">
                  <a:solidFill>
                    <a:srgbClr val="4266AA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8C0F80-1365-421E-A096-9BFC71A3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00" y="4371009"/>
                <a:ext cx="2463456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DDFFD11-BA44-4D1D-AA38-BF6FF9397C6D}"/>
                  </a:ext>
                </a:extLst>
              </p:cNvPr>
              <p:cNvSpPr txBox="1"/>
              <p:nvPr/>
            </p:nvSpPr>
            <p:spPr>
              <a:xfrm>
                <a:off x="3808940" y="4796289"/>
                <a:ext cx="2463456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4266AA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000" dirty="0">
                  <a:solidFill>
                    <a:srgbClr val="4266AA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DDFFD11-BA44-4D1D-AA38-BF6FF9397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40" y="4796289"/>
                <a:ext cx="2463456" cy="400110"/>
              </a:xfrm>
              <a:prstGeom prst="rect">
                <a:avLst/>
              </a:prstGeom>
              <a:blipFill>
                <a:blip r:embed="rId30"/>
                <a:stretch>
                  <a:fillRect l="-739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45762925-5FD0-4868-B580-1EB98581EBEE}"/>
              </a:ext>
            </a:extLst>
          </p:cNvPr>
          <p:cNvGrpSpPr/>
          <p:nvPr/>
        </p:nvGrpSpPr>
        <p:grpSpPr>
          <a:xfrm>
            <a:off x="4756111" y="3460807"/>
            <a:ext cx="1423916" cy="671201"/>
            <a:chOff x="10768084" y="1988427"/>
            <a:chExt cx="1423916" cy="709549"/>
          </a:xfrm>
        </p:grpSpPr>
        <p:sp>
          <p:nvSpPr>
            <p:cNvPr id="93" name="Arrow: Pentagon 92">
              <a:extLst>
                <a:ext uri="{FF2B5EF4-FFF2-40B4-BE49-F238E27FC236}">
                  <a16:creationId xmlns:a16="http://schemas.microsoft.com/office/drawing/2014/main" id="{7691ECDA-4B6C-4F46-94EE-06E53B3D4D64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720C30-9E38-4720-B261-D17905963F65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A739DD0-F8B5-48E3-A34C-54FEDE7B7D4F}"/>
              </a:ext>
            </a:extLst>
          </p:cNvPr>
          <p:cNvGrpSpPr/>
          <p:nvPr/>
        </p:nvGrpSpPr>
        <p:grpSpPr>
          <a:xfrm>
            <a:off x="602927" y="5657641"/>
            <a:ext cx="11178265" cy="436794"/>
            <a:chOff x="708934" y="1550087"/>
            <a:chExt cx="11178265" cy="436794"/>
          </a:xfrm>
          <a:solidFill>
            <a:srgbClr val="C00000"/>
          </a:solidFill>
        </p:grpSpPr>
        <p:sp>
          <p:nvSpPr>
            <p:cNvPr id="86" name="Rectangle: Rounded Corners 27">
              <a:extLst>
                <a:ext uri="{FF2B5EF4-FFF2-40B4-BE49-F238E27FC236}">
                  <a16:creationId xmlns:a16="http://schemas.microsoft.com/office/drawing/2014/main" id="{8B0146D2-0C23-4137-85B5-AE3FCF1E22FB}"/>
                </a:ext>
              </a:extLst>
            </p:cNvPr>
            <p:cNvSpPr/>
            <p:nvPr/>
          </p:nvSpPr>
          <p:spPr>
            <a:xfrm>
              <a:off x="3426831" y="1550087"/>
              <a:ext cx="8460368" cy="436794"/>
            </a:xfrm>
            <a:prstGeom prst="roundRect">
              <a:avLst>
                <a:gd name="adj" fmla="val 50000"/>
              </a:avLst>
            </a:prstGeom>
            <a:blipFill>
              <a:blip r:embed="rId31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أوقف العرض وحل التدريب في ورقة خارجية، ثم 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</a:t>
              </a:r>
              <a:r>
                <a:rPr lang="ar-EG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العرض لتتأكد من صحة حلك</a:t>
              </a:r>
            </a:p>
          </p:txBody>
        </p:sp>
        <p:sp>
          <p:nvSpPr>
            <p:cNvPr id="87" name="Rectangle: Rounded Corners 27">
              <a:extLst>
                <a:ext uri="{FF2B5EF4-FFF2-40B4-BE49-F238E27FC236}">
                  <a16:creationId xmlns:a16="http://schemas.microsoft.com/office/drawing/2014/main" id="{7C33DC4D-EA8B-40DE-BBE1-6D744EC36603}"/>
                </a:ext>
              </a:extLst>
            </p:cNvPr>
            <p:cNvSpPr/>
            <p:nvPr/>
          </p:nvSpPr>
          <p:spPr>
            <a:xfrm>
              <a:off x="708934" y="1550087"/>
              <a:ext cx="2651760" cy="436794"/>
            </a:xfrm>
            <a:prstGeom prst="roundRect">
              <a:avLst>
                <a:gd name="adj" fmla="val 50000"/>
              </a:avLst>
            </a:prstGeom>
            <a:blipFill>
              <a:blip r:embed="rId31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27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ar-EG" sz="27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9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44" grpId="0"/>
      <p:bldP spid="46" grpId="0"/>
      <p:bldP spid="48" grpId="0"/>
      <p:bldP spid="49" grpId="0"/>
      <p:bldP spid="50" grpId="0"/>
      <p:bldP spid="59" grpId="0" animBg="1"/>
      <p:bldP spid="61" grpId="0"/>
      <p:bldP spid="62" grpId="0"/>
      <p:bldP spid="63" grpId="0"/>
      <p:bldP spid="68" grpId="0" animBg="1"/>
      <p:bldP spid="41" grpId="0" animBg="1"/>
      <p:bldP spid="82" grpId="0" animBg="1"/>
      <p:bldP spid="54" grpId="0"/>
      <p:bldP spid="56" grpId="0"/>
      <p:bldP spid="67" grpId="0"/>
      <p:bldP spid="71" grpId="0"/>
      <p:bldP spid="79" grpId="0"/>
      <p:bldP spid="80" grpId="0"/>
      <p:bldP spid="81" grpId="0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464A0A0F-7562-4F8A-A7F1-DD393BCE61DD}"/>
              </a:ext>
            </a:extLst>
          </p:cNvPr>
          <p:cNvSpPr txBox="1"/>
          <p:nvPr/>
        </p:nvSpPr>
        <p:spPr>
          <a:xfrm>
            <a:off x="1192910" y="600639"/>
            <a:ext cx="74669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rgbClr val="242021"/>
                </a:solidFill>
                <a:latin typeface="Lotus-Light"/>
              </a:rPr>
              <a:t>تتضمن الاحتمالات الهندسية حساب المساحات أيضا، وفيما يأتي </a:t>
            </a:r>
            <a:r>
              <a:rPr lang="ar-BH" sz="3200" dirty="0">
                <a:solidFill>
                  <a:srgbClr val="0070C0"/>
                </a:solidFill>
                <a:latin typeface="Lotus-Light"/>
              </a:rPr>
              <a:t>كيفية حساب</a:t>
            </a:r>
            <a:r>
              <a:rPr lang="ar-SA" sz="3200" dirty="0">
                <a:solidFill>
                  <a:srgbClr val="0070C0"/>
                </a:solidFill>
                <a:latin typeface="Lotus-Light"/>
              </a:rPr>
              <a:t> </a:t>
            </a:r>
            <a:r>
              <a:rPr lang="ar-BH" sz="3200" dirty="0">
                <a:solidFill>
                  <a:srgbClr val="0070C0"/>
                </a:solidFill>
                <a:latin typeface="Lotus-Light"/>
              </a:rPr>
              <a:t>الاحتمال الهندسي المتضمن مساحة</a:t>
            </a:r>
            <a:r>
              <a:rPr lang="ar-SA" sz="3200" dirty="0">
                <a:solidFill>
                  <a:srgbClr val="0070C0"/>
                </a:solidFill>
                <a:latin typeface="Lotus-Light"/>
              </a:rPr>
              <a:t>؟</a:t>
            </a:r>
            <a:r>
              <a:rPr lang="ar-BH" sz="32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المساحة.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025EA3-325D-4423-849E-FB9FDBAEA164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C342CA3-9CC3-4C23-A47D-BDDF8F507DDC}"/>
              </a:ext>
            </a:extLst>
          </p:cNvPr>
          <p:cNvSpPr txBox="1"/>
          <p:nvPr/>
        </p:nvSpPr>
        <p:spPr>
          <a:xfrm>
            <a:off x="9157161" y="835783"/>
            <a:ext cx="2336144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0" i="0" dirty="0">
                <a:solidFill>
                  <a:sysClr val="windowText" lastClr="000000"/>
                </a:solidFill>
                <a:effectLst/>
                <a:latin typeface="Lotus-Light"/>
              </a:rPr>
              <a:t>الاحتمال </a:t>
            </a:r>
            <a:r>
              <a:rPr lang="ar-SA" sz="3200" dirty="0">
                <a:solidFill>
                  <a:sysClr val="windowText" lastClr="000000"/>
                </a:solidFill>
                <a:latin typeface="Lotus-Light"/>
              </a:rPr>
              <a:t>وال</a:t>
            </a:r>
            <a:r>
              <a:rPr lang="ar-BH" sz="3200" b="0" i="0" dirty="0">
                <a:solidFill>
                  <a:sysClr val="windowText" lastClr="000000"/>
                </a:solidFill>
                <a:effectLst/>
                <a:latin typeface="Lotus-Light"/>
              </a:rPr>
              <a:t>مساحة</a:t>
            </a:r>
            <a:r>
              <a:rPr lang="ar-BH" sz="3200" dirty="0">
                <a:solidFill>
                  <a:sysClr val="windowText" lastClr="000000"/>
                </a:solidFill>
              </a:rPr>
              <a:t>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E29B2-0F1B-4045-8E8B-5A0600C0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5" y="1650964"/>
            <a:ext cx="11080450" cy="4534332"/>
          </a:xfrm>
          <a:prstGeom prst="roundRect">
            <a:avLst>
              <a:gd name="adj" fmla="val 6584"/>
            </a:avLst>
          </a:prstGeom>
        </p:spPr>
      </p:pic>
    </p:spTree>
    <p:extLst>
      <p:ext uri="{BB962C8B-B14F-4D97-AF65-F5344CB8AC3E}">
        <p14:creationId xmlns:p14="http://schemas.microsoft.com/office/powerpoint/2010/main" val="13774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C5ECFB-6703-4829-80E6-7504E015E37F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</a:t>
            </a:r>
            <a:r>
              <a:rPr lang="ar-SA" sz="2800" dirty="0"/>
              <a:t>المساح</a:t>
            </a:r>
            <a:r>
              <a:rPr lang="ar-BH" sz="2800" dirty="0"/>
              <a:t>ة.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025EA3-325D-4423-849E-FB9FDBAEA164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7A1F82-31C6-4B3F-8CCD-DAA4A1B9EBC9}"/>
              </a:ext>
            </a:extLst>
          </p:cNvPr>
          <p:cNvSpPr txBox="1"/>
          <p:nvPr/>
        </p:nvSpPr>
        <p:spPr>
          <a:xfrm>
            <a:off x="3657601" y="1236584"/>
            <a:ext cx="7839634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b="1" i="0" dirty="0">
                <a:solidFill>
                  <a:srgbClr val="0070C0"/>
                </a:solidFill>
                <a:effectLst/>
                <a:latin typeface="Lotus-Light"/>
              </a:rPr>
              <a:t>وعند تحديد الاحتمال الهندسي لهدف ما نفترض الآتي:</a:t>
            </a:r>
            <a:endParaRPr lang="ar-SA" sz="3600" b="1" i="0" dirty="0">
              <a:solidFill>
                <a:srgbClr val="0070C0"/>
              </a:solidFill>
              <a:effectLst/>
              <a:latin typeface="Lotus-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79799C-26F6-4A9D-BA41-87B325A22CD2}"/>
              </a:ext>
            </a:extLst>
          </p:cNvPr>
          <p:cNvSpPr txBox="1"/>
          <p:nvPr/>
        </p:nvSpPr>
        <p:spPr>
          <a:xfrm>
            <a:off x="3173203" y="2598790"/>
            <a:ext cx="7839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3600" i="0" dirty="0">
                <a:solidFill>
                  <a:srgbClr val="242021"/>
                </a:solidFill>
                <a:effectLst/>
                <a:latin typeface="Lotus-Light"/>
              </a:rPr>
              <a:t>وقوع الهدف ضمن منطقة</a:t>
            </a:r>
            <a:r>
              <a:rPr lang="ar-SA" sz="3600" i="0" dirty="0">
                <a:solidFill>
                  <a:srgbClr val="242021"/>
                </a:solidFill>
                <a:effectLst/>
                <a:latin typeface="Lotus-Light"/>
              </a:rPr>
              <a:t>ٍ </a:t>
            </a:r>
            <a:r>
              <a:rPr lang="ar-BH" sz="3600" i="0" dirty="0">
                <a:solidFill>
                  <a:srgbClr val="242021"/>
                </a:solidFill>
                <a:effectLst/>
                <a:latin typeface="Lotus-Light"/>
              </a:rPr>
              <a:t>محددة</a:t>
            </a:r>
            <a:r>
              <a:rPr lang="ar-SA" sz="3600" i="0" dirty="0">
                <a:solidFill>
                  <a:srgbClr val="242021"/>
                </a:solidFill>
                <a:effectLst/>
                <a:latin typeface="Lotus-Light"/>
              </a:rPr>
              <a:t>ٍ</a:t>
            </a:r>
            <a:r>
              <a:rPr lang="ar-BH" sz="3600" i="0" dirty="0">
                <a:solidFill>
                  <a:srgbClr val="242021"/>
                </a:solidFill>
                <a:effectLst/>
                <a:latin typeface="Lotus-Light"/>
              </a:rPr>
              <a:t>.</a:t>
            </a:r>
            <a:endParaRPr lang="ar-SA" sz="3600" i="0" dirty="0">
              <a:solidFill>
                <a:srgbClr val="242021"/>
              </a:solidFill>
              <a:effectLst/>
              <a:latin typeface="Lotus-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B9CF1-4983-4783-9231-BCB8DD6A2B43}"/>
              </a:ext>
            </a:extLst>
          </p:cNvPr>
          <p:cNvSpPr txBox="1"/>
          <p:nvPr/>
        </p:nvSpPr>
        <p:spPr>
          <a:xfrm>
            <a:off x="3173203" y="3577686"/>
            <a:ext cx="7839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3600" i="0" dirty="0">
                <a:solidFill>
                  <a:srgbClr val="C00000"/>
                </a:solidFill>
                <a:effectLst/>
                <a:latin typeface="Lotus-Light"/>
              </a:rPr>
              <a:t>احتمال وقوع الهدف في أي</a:t>
            </a:r>
            <a:r>
              <a:rPr lang="ar-SA" sz="3600" i="0" dirty="0">
                <a:solidFill>
                  <a:srgbClr val="C00000"/>
                </a:solidFill>
                <a:effectLst/>
                <a:latin typeface="Lotus-Light"/>
              </a:rPr>
              <a:t>ٍ </a:t>
            </a:r>
            <a:r>
              <a:rPr lang="ar-BH" sz="3600" i="0" dirty="0">
                <a:solidFill>
                  <a:srgbClr val="C00000"/>
                </a:solidFill>
                <a:effectLst/>
                <a:latin typeface="Lotus-Light"/>
              </a:rPr>
              <a:t>مكان</a:t>
            </a:r>
            <a:r>
              <a:rPr lang="ar-SA" sz="3600" i="0" dirty="0">
                <a:solidFill>
                  <a:srgbClr val="C00000"/>
                </a:solidFill>
                <a:effectLst/>
                <a:latin typeface="Lotus-Light"/>
              </a:rPr>
              <a:t>ٍ </a:t>
            </a:r>
            <a:r>
              <a:rPr lang="ar-BH" sz="3600" i="0" dirty="0">
                <a:solidFill>
                  <a:srgbClr val="C00000"/>
                </a:solidFill>
                <a:effectLst/>
                <a:latin typeface="Lotus-Light"/>
              </a:rPr>
              <a:t>من المنطقة متساو</a:t>
            </a:r>
            <a:r>
              <a:rPr lang="ar-SA" sz="3600" i="0" dirty="0">
                <a:solidFill>
                  <a:srgbClr val="C00000"/>
                </a:solidFill>
                <a:effectLst/>
                <a:latin typeface="Lotus-Light"/>
              </a:rPr>
              <a:t>.</a:t>
            </a:r>
            <a:r>
              <a:rPr lang="ar-BH" sz="3600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129750-1902-45EB-8B3B-825CEBA9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81" y="2589411"/>
            <a:ext cx="3079220" cy="29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3">
            <a:extLst>
              <a:ext uri="{FF2B5EF4-FFF2-40B4-BE49-F238E27FC236}">
                <a16:creationId xmlns:a16="http://schemas.microsoft.com/office/drawing/2014/main" id="{9B250696-F79C-4C69-BCAD-5C1DB52E2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3480"/>
              </p:ext>
            </p:extLst>
          </p:nvPr>
        </p:nvGraphicFramePr>
        <p:xfrm>
          <a:off x="3093097" y="80682"/>
          <a:ext cx="2880000" cy="299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14529659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0070C0"/>
                          </a:solidFill>
                        </a:rPr>
                        <a:t>متوازي الأضلاع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8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5496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099"/>
                  </a:ext>
                </a:extLst>
              </a:tr>
            </a:tbl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871D2A10-7438-43EB-9B5C-936541D1F80C}"/>
              </a:ext>
            </a:extLst>
          </p:cNvPr>
          <p:cNvGrpSpPr/>
          <p:nvPr/>
        </p:nvGrpSpPr>
        <p:grpSpPr>
          <a:xfrm>
            <a:off x="3580683" y="884359"/>
            <a:ext cx="1960147" cy="1272937"/>
            <a:chOff x="1163541" y="2522332"/>
            <a:chExt cx="2183972" cy="2030248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36101C1D-C15C-47E2-8117-6DE5A479A44A}"/>
                </a:ext>
              </a:extLst>
            </p:cNvPr>
            <p:cNvSpPr/>
            <p:nvPr/>
          </p:nvSpPr>
          <p:spPr>
            <a:xfrm>
              <a:off x="1217088" y="2540690"/>
              <a:ext cx="2130425" cy="1630682"/>
            </a:xfrm>
            <a:prstGeom prst="parallelogram">
              <a:avLst>
                <a:gd name="adj" fmla="val 373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ECE8E5-6613-42C2-B70A-FEEC07CEBAC9}"/>
                </a:ext>
              </a:extLst>
            </p:cNvPr>
            <p:cNvCxnSpPr>
              <a:cxnSpLocks/>
            </p:cNvCxnSpPr>
            <p:nvPr/>
          </p:nvCxnSpPr>
          <p:spPr>
            <a:xfrm>
              <a:off x="1679521" y="2522332"/>
              <a:ext cx="0" cy="163068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E4054D-84B7-4BCE-A227-F33BC938139D}"/>
                </a:ext>
              </a:extLst>
            </p:cNvPr>
            <p:cNvSpPr/>
            <p:nvPr/>
          </p:nvSpPr>
          <p:spPr>
            <a:xfrm>
              <a:off x="1670613" y="4007772"/>
              <a:ext cx="108000" cy="1568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8883FD3-D4A2-449B-8996-04EEEAAD501C}"/>
                    </a:ext>
                  </a:extLst>
                </p:cNvPr>
                <p:cNvSpPr txBox="1"/>
                <p:nvPr/>
              </p:nvSpPr>
              <p:spPr>
                <a:xfrm>
                  <a:off x="1655674" y="3122534"/>
                  <a:ext cx="195943" cy="461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8883FD3-D4A2-449B-8996-04EEEAAD5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674" y="3122534"/>
                  <a:ext cx="195943" cy="461664"/>
                </a:xfrm>
                <a:prstGeom prst="rect">
                  <a:avLst/>
                </a:prstGeom>
                <a:blipFill>
                  <a:blip r:embed="rId2"/>
                  <a:stretch>
                    <a:fillRect l="-13793" r="-106897" b="-40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E55C8E9-1AB1-46EB-BBC1-B136D2446308}"/>
                </a:ext>
              </a:extLst>
            </p:cNvPr>
            <p:cNvGrpSpPr/>
            <p:nvPr/>
          </p:nvGrpSpPr>
          <p:grpSpPr>
            <a:xfrm>
              <a:off x="1163541" y="4355651"/>
              <a:ext cx="1726057" cy="119519"/>
              <a:chOff x="830665" y="3469589"/>
              <a:chExt cx="1726057" cy="119519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DA38F21-C088-43DD-AAE6-96309894A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59" y="3580099"/>
                <a:ext cx="1724763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48FFB4B-BAD4-4E77-A786-2406CDD3C0D2}"/>
                  </a:ext>
                </a:extLst>
              </p:cNvPr>
              <p:cNvCxnSpPr/>
              <p:nvPr/>
            </p:nvCxnSpPr>
            <p:spPr>
              <a:xfrm>
                <a:off x="2550900" y="3478579"/>
                <a:ext cx="0" cy="1079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DFBCD5A-54DA-45FB-8F8B-08AA34163256}"/>
                  </a:ext>
                </a:extLst>
              </p:cNvPr>
              <p:cNvCxnSpPr/>
              <p:nvPr/>
            </p:nvCxnSpPr>
            <p:spPr>
              <a:xfrm>
                <a:off x="830665" y="3481108"/>
                <a:ext cx="0" cy="10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DDCE28-3E3A-4174-9A3D-C81494BD88BE}"/>
                  </a:ext>
                </a:extLst>
              </p:cNvPr>
              <p:cNvSpPr/>
              <p:nvPr/>
            </p:nvSpPr>
            <p:spPr>
              <a:xfrm>
                <a:off x="1656177" y="3469589"/>
                <a:ext cx="288000" cy="539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DCAD2F9-A648-4140-80AB-66FF65D5B52B}"/>
                    </a:ext>
                  </a:extLst>
                </p:cNvPr>
                <p:cNvSpPr txBox="1"/>
                <p:nvPr/>
              </p:nvSpPr>
              <p:spPr>
                <a:xfrm>
                  <a:off x="1930338" y="4090914"/>
                  <a:ext cx="195943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DCAD2F9-A648-4140-80AB-66FF65D5B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338" y="4090914"/>
                  <a:ext cx="195943" cy="461666"/>
                </a:xfrm>
                <a:prstGeom prst="rect">
                  <a:avLst/>
                </a:prstGeom>
                <a:blipFill>
                  <a:blip r:embed="rId3"/>
                  <a:stretch>
                    <a:fillRect l="-10345" r="-106897" b="-395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D1A6457-6ABC-4BF9-B64E-499F302EEFB7}"/>
                  </a:ext>
                </a:extLst>
              </p:cNvPr>
              <p:cNvSpPr txBox="1"/>
              <p:nvPr/>
            </p:nvSpPr>
            <p:spPr>
              <a:xfrm>
                <a:off x="3530799" y="2466177"/>
                <a:ext cx="191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𝒃𝒉</m:t>
                      </m:r>
                    </m:oMath>
                  </m:oMathPara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D1A6457-6ABC-4BF9-B64E-499F302EE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99" y="2466177"/>
                <a:ext cx="19120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" name="Table 73">
            <a:extLst>
              <a:ext uri="{FF2B5EF4-FFF2-40B4-BE49-F238E27FC236}">
                <a16:creationId xmlns:a16="http://schemas.microsoft.com/office/drawing/2014/main" id="{44725614-D72A-4926-9791-D1CF32CFB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76808"/>
              </p:ext>
            </p:extLst>
          </p:nvPr>
        </p:nvGraphicFramePr>
        <p:xfrm>
          <a:off x="6091787" y="3184059"/>
          <a:ext cx="2880000" cy="299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14529659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0070C0"/>
                          </a:solidFill>
                        </a:rPr>
                        <a:t>المعين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8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5496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099"/>
                  </a:ext>
                </a:extLst>
              </a:tr>
            </a:tbl>
          </a:graphicData>
        </a:graphic>
      </p:graphicFrame>
      <p:graphicFrame>
        <p:nvGraphicFramePr>
          <p:cNvPr id="80" name="Table 73">
            <a:extLst>
              <a:ext uri="{FF2B5EF4-FFF2-40B4-BE49-F238E27FC236}">
                <a16:creationId xmlns:a16="http://schemas.microsoft.com/office/drawing/2014/main" id="{2D8BBAEA-DE5D-4130-8B2A-6D71E6EED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41417"/>
              </p:ext>
            </p:extLst>
          </p:nvPr>
        </p:nvGraphicFramePr>
        <p:xfrm>
          <a:off x="9099859" y="3184059"/>
          <a:ext cx="2880000" cy="299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14529659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0070C0"/>
                          </a:solidFill>
                        </a:rPr>
                        <a:t>المربع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8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5496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099"/>
                  </a:ext>
                </a:extLst>
              </a:tr>
            </a:tbl>
          </a:graphicData>
        </a:graphic>
      </p:graphicFrame>
      <p:graphicFrame>
        <p:nvGraphicFramePr>
          <p:cNvPr id="98" name="Table 73">
            <a:extLst>
              <a:ext uri="{FF2B5EF4-FFF2-40B4-BE49-F238E27FC236}">
                <a16:creationId xmlns:a16="http://schemas.microsoft.com/office/drawing/2014/main" id="{6F779817-AE65-4B45-856C-E0586EBFC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57090"/>
              </p:ext>
            </p:extLst>
          </p:nvPr>
        </p:nvGraphicFramePr>
        <p:xfrm>
          <a:off x="3099187" y="3184059"/>
          <a:ext cx="2880000" cy="299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14529659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0070C0"/>
                          </a:solidFill>
                        </a:rPr>
                        <a:t>شبة المنحرف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8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5496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099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80B91-D201-4068-9C49-8693D16876DA}"/>
              </a:ext>
            </a:extLst>
          </p:cNvPr>
          <p:cNvGrpSpPr/>
          <p:nvPr/>
        </p:nvGrpSpPr>
        <p:grpSpPr>
          <a:xfrm>
            <a:off x="9707401" y="3987736"/>
            <a:ext cx="1385019" cy="1334221"/>
            <a:chOff x="6096000" y="600236"/>
            <a:chExt cx="1448918" cy="1960510"/>
          </a:xfrm>
        </p:grpSpPr>
        <p:sp>
          <p:nvSpPr>
            <p:cNvPr id="51" name="Flowchart: Process 50">
              <a:extLst>
                <a:ext uri="{FF2B5EF4-FFF2-40B4-BE49-F238E27FC236}">
                  <a16:creationId xmlns:a16="http://schemas.microsoft.com/office/drawing/2014/main" id="{F9E53755-0721-409F-953E-216C17A50C2A}"/>
                </a:ext>
              </a:extLst>
            </p:cNvPr>
            <p:cNvSpPr/>
            <p:nvPr/>
          </p:nvSpPr>
          <p:spPr>
            <a:xfrm>
              <a:off x="6415091" y="600236"/>
              <a:ext cx="1129827" cy="1586956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3126AEA-C3B6-4DD2-8BDA-52A32A593A0E}"/>
                    </a:ext>
                  </a:extLst>
                </p:cNvPr>
                <p:cNvSpPr txBox="1"/>
                <p:nvPr/>
              </p:nvSpPr>
              <p:spPr>
                <a:xfrm>
                  <a:off x="6773574" y="2099081"/>
                  <a:ext cx="3762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3126AEA-C3B6-4DD2-8BDA-52A32A593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574" y="2099081"/>
                  <a:ext cx="37625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7C815E-CEDD-4B6A-8AFE-81BEF85B0015}"/>
                    </a:ext>
                  </a:extLst>
                </p:cNvPr>
                <p:cNvSpPr txBox="1"/>
                <p:nvPr/>
              </p:nvSpPr>
              <p:spPr>
                <a:xfrm>
                  <a:off x="6096000" y="1162132"/>
                  <a:ext cx="2469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7C815E-CEDD-4B6A-8AFE-81BEF85B00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1162132"/>
                  <a:ext cx="246988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076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3" name="Table 73">
            <a:extLst>
              <a:ext uri="{FF2B5EF4-FFF2-40B4-BE49-F238E27FC236}">
                <a16:creationId xmlns:a16="http://schemas.microsoft.com/office/drawing/2014/main" id="{76557026-61B7-496A-AF9E-1FB0A87E9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11766"/>
              </p:ext>
            </p:extLst>
          </p:nvPr>
        </p:nvGraphicFramePr>
        <p:xfrm>
          <a:off x="102161" y="67235"/>
          <a:ext cx="2880000" cy="299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14529659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0070C0"/>
                          </a:solidFill>
                        </a:rPr>
                        <a:t>المستطيل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8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5496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0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F7E4905-D3BB-4D45-B809-8A43A2FA7DAB}"/>
                  </a:ext>
                </a:extLst>
              </p:cNvPr>
              <p:cNvSpPr txBox="1"/>
              <p:nvPr/>
            </p:nvSpPr>
            <p:spPr>
              <a:xfrm>
                <a:off x="9578880" y="5600418"/>
                <a:ext cx="191208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F7E4905-D3BB-4D45-B809-8A43A2FA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880" y="5600418"/>
                <a:ext cx="1912089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3EC298F-F820-42F6-8C6C-155D70BD61BD}"/>
                  </a:ext>
                </a:extLst>
              </p:cNvPr>
              <p:cNvSpPr txBox="1"/>
              <p:nvPr/>
            </p:nvSpPr>
            <p:spPr>
              <a:xfrm>
                <a:off x="521461" y="2478482"/>
                <a:ext cx="191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3EC298F-F820-42F6-8C6C-155D70BD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61" y="2478482"/>
                <a:ext cx="191208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" name="Table 73">
            <a:extLst>
              <a:ext uri="{FF2B5EF4-FFF2-40B4-BE49-F238E27FC236}">
                <a16:creationId xmlns:a16="http://schemas.microsoft.com/office/drawing/2014/main" id="{5B99DADE-7AC8-4D4E-9FFD-E78FB7F01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76914"/>
              </p:ext>
            </p:extLst>
          </p:nvPr>
        </p:nvGraphicFramePr>
        <p:xfrm>
          <a:off x="102160" y="3184059"/>
          <a:ext cx="2880000" cy="299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14529659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0070C0"/>
                          </a:solidFill>
                        </a:rPr>
                        <a:t>الدائرة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8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5496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099"/>
                  </a:ext>
                </a:extLst>
              </a:tr>
            </a:tbl>
          </a:graphicData>
        </a:graphic>
      </p:graphicFrame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28AFB1C-3D40-407A-A473-284EBD4283C9}"/>
              </a:ext>
            </a:extLst>
          </p:cNvPr>
          <p:cNvGrpSpPr/>
          <p:nvPr/>
        </p:nvGrpSpPr>
        <p:grpSpPr>
          <a:xfrm>
            <a:off x="357876" y="830571"/>
            <a:ext cx="1942248" cy="1537989"/>
            <a:chOff x="6020221" y="600236"/>
            <a:chExt cx="2031853" cy="2259928"/>
          </a:xfrm>
        </p:grpSpPr>
        <p:sp>
          <p:nvSpPr>
            <p:cNvPr id="130" name="Flowchart: Process 129">
              <a:extLst>
                <a:ext uri="{FF2B5EF4-FFF2-40B4-BE49-F238E27FC236}">
                  <a16:creationId xmlns:a16="http://schemas.microsoft.com/office/drawing/2014/main" id="{FE4E985A-EA3C-49BA-9F83-06822D789EBC}"/>
                </a:ext>
              </a:extLst>
            </p:cNvPr>
            <p:cNvSpPr/>
            <p:nvPr/>
          </p:nvSpPr>
          <p:spPr>
            <a:xfrm>
              <a:off x="6415091" y="600236"/>
              <a:ext cx="1636983" cy="1586957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73228A3-5F13-4DE0-966F-84917314A94C}"/>
                    </a:ext>
                  </a:extLst>
                </p:cNvPr>
                <p:cNvSpPr txBox="1"/>
                <p:nvPr/>
              </p:nvSpPr>
              <p:spPr>
                <a:xfrm>
                  <a:off x="7015184" y="2181791"/>
                  <a:ext cx="376258" cy="67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73228A3-5F13-4DE0-966F-84917314A9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84" y="2181791"/>
                  <a:ext cx="376258" cy="678373"/>
                </a:xfrm>
                <a:prstGeom prst="rect">
                  <a:avLst/>
                </a:prstGeom>
                <a:blipFill>
                  <a:blip r:embed="rId9"/>
                  <a:stretch>
                    <a:fillRect l="-1695" r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0184C06-799F-4765-BEDA-10C267EE432A}"/>
                    </a:ext>
                  </a:extLst>
                </p:cNvPr>
                <p:cNvSpPr txBox="1"/>
                <p:nvPr/>
              </p:nvSpPr>
              <p:spPr>
                <a:xfrm>
                  <a:off x="6020221" y="1122614"/>
                  <a:ext cx="246988" cy="67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0184C06-799F-4765-BEDA-10C267EE43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0221" y="1122614"/>
                  <a:ext cx="246988" cy="678373"/>
                </a:xfrm>
                <a:prstGeom prst="rect">
                  <a:avLst/>
                </a:prstGeom>
                <a:blipFill>
                  <a:blip r:embed="rId10"/>
                  <a:stretch>
                    <a:fillRect r="-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CB36AC4-1581-4FEB-9D64-35852AFAAE55}"/>
              </a:ext>
            </a:extLst>
          </p:cNvPr>
          <p:cNvGrpSpPr/>
          <p:nvPr/>
        </p:nvGrpSpPr>
        <p:grpSpPr>
          <a:xfrm>
            <a:off x="6269304" y="3951245"/>
            <a:ext cx="2550658" cy="1307077"/>
            <a:chOff x="8541847" y="3937799"/>
            <a:chExt cx="2183791" cy="10800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0A1A18A-CB6A-4290-B466-DAE857476E87}"/>
                </a:ext>
              </a:extLst>
            </p:cNvPr>
            <p:cNvGrpSpPr/>
            <p:nvPr/>
          </p:nvGrpSpPr>
          <p:grpSpPr>
            <a:xfrm>
              <a:off x="8541847" y="3937799"/>
              <a:ext cx="2183791" cy="1080000"/>
              <a:chOff x="6415090" y="600236"/>
              <a:chExt cx="2284541" cy="1586957"/>
            </a:xfrm>
          </p:grpSpPr>
          <p:sp>
            <p:nvSpPr>
              <p:cNvPr id="134" name="Flowchart: Decision 133">
                <a:extLst>
                  <a:ext uri="{FF2B5EF4-FFF2-40B4-BE49-F238E27FC236}">
                    <a16:creationId xmlns:a16="http://schemas.microsoft.com/office/drawing/2014/main" id="{C27A9DB0-9A32-480A-AD31-8E34119A9810}"/>
                  </a:ext>
                </a:extLst>
              </p:cNvPr>
              <p:cNvSpPr/>
              <p:nvPr/>
            </p:nvSpPr>
            <p:spPr>
              <a:xfrm>
                <a:off x="6415090" y="600236"/>
                <a:ext cx="2284541" cy="1586957"/>
              </a:xfrm>
              <a:prstGeom prst="flowChartDecis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36F614A1-A00A-4D51-8C69-64799C2887A8}"/>
                      </a:ext>
                    </a:extLst>
                  </p:cNvPr>
                  <p:cNvSpPr txBox="1"/>
                  <p:nvPr/>
                </p:nvSpPr>
                <p:spPr>
                  <a:xfrm>
                    <a:off x="7370600" y="701625"/>
                    <a:ext cx="376258" cy="678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36F614A1-A00A-4D51-8C69-64799C2887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0600" y="701625"/>
                    <a:ext cx="376258" cy="67837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348" r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C80D05B-AABD-4958-B372-807620111CC7}"/>
                </a:ext>
              </a:extLst>
            </p:cNvPr>
            <p:cNvCxnSpPr>
              <a:cxnSpLocks/>
            </p:cNvCxnSpPr>
            <p:nvPr/>
          </p:nvCxnSpPr>
          <p:spPr>
            <a:xfrm>
              <a:off x="9632789" y="3969256"/>
              <a:ext cx="0" cy="104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7339E35-2B2A-41EE-9293-55527B2EDAF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625945" y="3420292"/>
              <a:ext cx="0" cy="212400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9FE5ED3-6243-40E1-AB47-7E2F42D0BD39}"/>
                    </a:ext>
                  </a:extLst>
                </p:cNvPr>
                <p:cNvSpPr txBox="1"/>
                <p:nvPr/>
              </p:nvSpPr>
              <p:spPr>
                <a:xfrm>
                  <a:off x="8910264" y="4284601"/>
                  <a:ext cx="359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9FE5ED3-6243-40E1-AB47-7E2F42D0BD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0264" y="4284601"/>
                  <a:ext cx="35966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348" r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CD06F0E-CCD2-486C-B06E-55AFF110FE37}"/>
                  </a:ext>
                </a:extLst>
              </p:cNvPr>
              <p:cNvSpPr txBox="1"/>
              <p:nvPr/>
            </p:nvSpPr>
            <p:spPr>
              <a:xfrm>
                <a:off x="6443294" y="5379327"/>
                <a:ext cx="191208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CD06F0E-CCD2-486C-B06E-55AFF110F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4" y="5379327"/>
                <a:ext cx="1912089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4C90697-B37C-41F3-AB09-F6675ED66B4B}"/>
              </a:ext>
            </a:extLst>
          </p:cNvPr>
          <p:cNvGrpSpPr/>
          <p:nvPr/>
        </p:nvGrpSpPr>
        <p:grpSpPr>
          <a:xfrm>
            <a:off x="917849" y="3898007"/>
            <a:ext cx="1332001" cy="1332000"/>
            <a:chOff x="917849" y="3898007"/>
            <a:chExt cx="1332001" cy="13320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DD458CC-454B-4EB2-BC47-C093F49A5C40}"/>
                </a:ext>
              </a:extLst>
            </p:cNvPr>
            <p:cNvGrpSpPr/>
            <p:nvPr/>
          </p:nvGrpSpPr>
          <p:grpSpPr>
            <a:xfrm>
              <a:off x="917849" y="3898007"/>
              <a:ext cx="1332001" cy="1332000"/>
              <a:chOff x="6415091" y="659513"/>
              <a:chExt cx="1350889" cy="1957245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DD14670-8C15-48EC-99F0-AC30C469E780}"/>
                  </a:ext>
                </a:extLst>
              </p:cNvPr>
              <p:cNvSpPr/>
              <p:nvPr/>
            </p:nvSpPr>
            <p:spPr>
              <a:xfrm>
                <a:off x="6415091" y="659513"/>
                <a:ext cx="1350889" cy="19572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4DF9E7F9-0A40-4DD9-8208-7396613C7DC2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490" y="1068232"/>
                    <a:ext cx="376258" cy="678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4DF9E7F9-0A40-4DD9-8208-7396613C7D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490" y="1068232"/>
                    <a:ext cx="376258" cy="67837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951E699-21C7-4FB7-B947-48BA51AF30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908911" y="4227107"/>
              <a:ext cx="0" cy="64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6626338-4441-40E5-A7C6-C65ECBD4CB82}"/>
                </a:ext>
              </a:extLst>
            </p:cNvPr>
            <p:cNvSpPr/>
            <p:nvPr/>
          </p:nvSpPr>
          <p:spPr>
            <a:xfrm>
              <a:off x="1520999" y="4484378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9BE9425-DCF9-48BD-B8B5-570CE75785F9}"/>
              </a:ext>
            </a:extLst>
          </p:cNvPr>
          <p:cNvGrpSpPr/>
          <p:nvPr/>
        </p:nvGrpSpPr>
        <p:grpSpPr>
          <a:xfrm>
            <a:off x="3408886" y="3780254"/>
            <a:ext cx="2183791" cy="1611654"/>
            <a:chOff x="3475786" y="3785193"/>
            <a:chExt cx="2183791" cy="1611654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F32F6B0-624A-4C70-825C-9BE33AC82EA6}"/>
                </a:ext>
              </a:extLst>
            </p:cNvPr>
            <p:cNvGrpSpPr/>
            <p:nvPr/>
          </p:nvGrpSpPr>
          <p:grpSpPr>
            <a:xfrm>
              <a:off x="3475786" y="3785193"/>
              <a:ext cx="2183791" cy="1169142"/>
              <a:chOff x="6415090" y="280634"/>
              <a:chExt cx="2284541" cy="1717942"/>
            </a:xfrm>
          </p:grpSpPr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DDDC9821-EC2C-425D-B1D8-3EA0B1ED34F0}"/>
                  </a:ext>
                </a:extLst>
              </p:cNvPr>
              <p:cNvSpPr/>
              <p:nvPr/>
            </p:nvSpPr>
            <p:spPr>
              <a:xfrm>
                <a:off x="6415090" y="876861"/>
                <a:ext cx="2284541" cy="1121715"/>
              </a:xfrm>
              <a:prstGeom prst="trapezoid">
                <a:avLst>
                  <a:gd name="adj" fmla="val 4492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CC1760A7-069D-4636-8448-6F3955D9144D}"/>
                      </a:ext>
                    </a:extLst>
                  </p:cNvPr>
                  <p:cNvSpPr txBox="1"/>
                  <p:nvPr/>
                </p:nvSpPr>
                <p:spPr>
                  <a:xfrm>
                    <a:off x="7336584" y="280634"/>
                    <a:ext cx="376258" cy="678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CC1760A7-069D-4636-8448-6F3955D914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6584" y="280634"/>
                    <a:ext cx="376258" cy="67837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085" r="-22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9DF8F16A-A9F9-4ECB-962D-0BEED6FAA47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0355" y="1098531"/>
                    <a:ext cx="246988" cy="678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9DF8F16A-A9F9-4ECB-962D-0BEED6FAA4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0355" y="1098531"/>
                    <a:ext cx="246988" cy="67837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692" r="-564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574CCB1-E7EA-41E4-A4C6-1DEA734EAA65}"/>
                </a:ext>
              </a:extLst>
            </p:cNvPr>
            <p:cNvCxnSpPr>
              <a:cxnSpLocks/>
            </p:cNvCxnSpPr>
            <p:nvPr/>
          </p:nvCxnSpPr>
          <p:spPr>
            <a:xfrm>
              <a:off x="4069189" y="4195518"/>
              <a:ext cx="0" cy="756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BD4CDE3-CD74-4450-A0EF-6B2779F8B884}"/>
                    </a:ext>
                  </a:extLst>
                </p:cNvPr>
                <p:cNvSpPr txBox="1"/>
                <p:nvPr/>
              </p:nvSpPr>
              <p:spPr>
                <a:xfrm>
                  <a:off x="4330628" y="4935182"/>
                  <a:ext cx="359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BD4CDE3-CD74-4450-A0EF-6B2779F8B8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628" y="4935182"/>
                  <a:ext cx="35966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085" r="-23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CE3EA14-A310-40AA-BC42-E3998BAACFDE}"/>
                </a:ext>
              </a:extLst>
            </p:cNvPr>
            <p:cNvSpPr/>
            <p:nvPr/>
          </p:nvSpPr>
          <p:spPr>
            <a:xfrm>
              <a:off x="4072628" y="4830158"/>
              <a:ext cx="108000" cy="10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2C092A3-A4D8-4FBD-9F1C-505F207153B4}"/>
                  </a:ext>
                </a:extLst>
              </p:cNvPr>
              <p:cNvSpPr txBox="1"/>
              <p:nvPr/>
            </p:nvSpPr>
            <p:spPr>
              <a:xfrm>
                <a:off x="476123" y="5528347"/>
                <a:ext cx="191208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2C092A3-A4D8-4FBD-9F1C-505F20715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23" y="5528347"/>
                <a:ext cx="1912089" cy="47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9" name="Table 73">
            <a:extLst>
              <a:ext uri="{FF2B5EF4-FFF2-40B4-BE49-F238E27FC236}">
                <a16:creationId xmlns:a16="http://schemas.microsoft.com/office/drawing/2014/main" id="{49514D0A-A35C-49D9-A048-D978C786E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66584"/>
              </p:ext>
            </p:extLst>
          </p:nvPr>
        </p:nvGraphicFramePr>
        <p:xfrm>
          <a:off x="6084551" y="71934"/>
          <a:ext cx="2880000" cy="299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14529659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0070C0"/>
                          </a:solidFill>
                        </a:rPr>
                        <a:t>المثلث</a:t>
                      </a:r>
                      <a:endParaRPr lang="en-US" sz="3200" dirty="0"/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8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5496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099"/>
                  </a:ext>
                </a:extLst>
              </a:tr>
            </a:tbl>
          </a:graphicData>
        </a:graphic>
      </p:graphicFrame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FBD0F1F-BB75-419E-8E56-7A56D4F10896}"/>
              </a:ext>
            </a:extLst>
          </p:cNvPr>
          <p:cNvGrpSpPr/>
          <p:nvPr/>
        </p:nvGrpSpPr>
        <p:grpSpPr>
          <a:xfrm>
            <a:off x="7732094" y="826930"/>
            <a:ext cx="1090279" cy="1373702"/>
            <a:chOff x="2453054" y="1761565"/>
            <a:chExt cx="1594514" cy="2077330"/>
          </a:xfrm>
        </p:grpSpPr>
        <p:sp>
          <p:nvSpPr>
            <p:cNvPr id="161" name="Right Triangle 160">
              <a:extLst>
                <a:ext uri="{FF2B5EF4-FFF2-40B4-BE49-F238E27FC236}">
                  <a16:creationId xmlns:a16="http://schemas.microsoft.com/office/drawing/2014/main" id="{579167A7-4C91-41D0-9088-E8FA86A5F9AC}"/>
                </a:ext>
              </a:extLst>
            </p:cNvPr>
            <p:cNvSpPr/>
            <p:nvPr/>
          </p:nvSpPr>
          <p:spPr>
            <a:xfrm>
              <a:off x="2837332" y="1761565"/>
              <a:ext cx="1210236" cy="1653988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CAF69A7-836B-4166-8A86-982E7CFE829C}"/>
                </a:ext>
              </a:extLst>
            </p:cNvPr>
            <p:cNvSpPr/>
            <p:nvPr/>
          </p:nvSpPr>
          <p:spPr>
            <a:xfrm>
              <a:off x="2841916" y="3218127"/>
              <a:ext cx="141761" cy="1633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667B219A-EE58-488D-BBCB-DE4B48B6B1BE}"/>
                    </a:ext>
                  </a:extLst>
                </p:cNvPr>
                <p:cNvSpPr txBox="1"/>
                <p:nvPr/>
              </p:nvSpPr>
              <p:spPr>
                <a:xfrm>
                  <a:off x="3220381" y="3377230"/>
                  <a:ext cx="1959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667B219A-EE58-488D-BBCB-DE4B48B6B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381" y="3377230"/>
                  <a:ext cx="195943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1818" r="-154545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220039CC-258F-4F7A-A773-5BC8B693C1DD}"/>
                    </a:ext>
                  </a:extLst>
                </p:cNvPr>
                <p:cNvSpPr txBox="1"/>
                <p:nvPr/>
              </p:nvSpPr>
              <p:spPr>
                <a:xfrm>
                  <a:off x="2453054" y="2494774"/>
                  <a:ext cx="1959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220039CC-258F-4F7A-A773-5BC8B693C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3054" y="2494774"/>
                  <a:ext cx="195943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31818" r="-159091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8FE5621-D287-4B3A-8D44-64792590DEE1}"/>
              </a:ext>
            </a:extLst>
          </p:cNvPr>
          <p:cNvGrpSpPr/>
          <p:nvPr/>
        </p:nvGrpSpPr>
        <p:grpSpPr>
          <a:xfrm>
            <a:off x="6212162" y="813483"/>
            <a:ext cx="1218745" cy="1442119"/>
            <a:chOff x="1163541" y="2540690"/>
            <a:chExt cx="1357911" cy="2093763"/>
          </a:xfrm>
        </p:grpSpPr>
        <p:sp>
          <p:nvSpPr>
            <p:cNvPr id="166" name="Isosceles Triangle 165">
              <a:extLst>
                <a:ext uri="{FF2B5EF4-FFF2-40B4-BE49-F238E27FC236}">
                  <a16:creationId xmlns:a16="http://schemas.microsoft.com/office/drawing/2014/main" id="{C22DBA64-0F0A-460C-A908-DC5CF4589813}"/>
                </a:ext>
              </a:extLst>
            </p:cNvPr>
            <p:cNvSpPr/>
            <p:nvPr/>
          </p:nvSpPr>
          <p:spPr>
            <a:xfrm>
              <a:off x="1217088" y="2540690"/>
              <a:ext cx="1304364" cy="163068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D1C3D69-BFEA-429C-A27F-A51D94916E0D}"/>
                </a:ext>
              </a:extLst>
            </p:cNvPr>
            <p:cNvCxnSpPr>
              <a:cxnSpLocks/>
            </p:cNvCxnSpPr>
            <p:nvPr/>
          </p:nvCxnSpPr>
          <p:spPr>
            <a:xfrm>
              <a:off x="1874294" y="2542464"/>
              <a:ext cx="0" cy="163068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B0C3419-29F7-483C-85A7-51311A71FA1A}"/>
                </a:ext>
              </a:extLst>
            </p:cNvPr>
            <p:cNvSpPr/>
            <p:nvPr/>
          </p:nvSpPr>
          <p:spPr>
            <a:xfrm>
              <a:off x="1760508" y="4007771"/>
              <a:ext cx="108000" cy="1568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20809CE5-71A9-47A4-AD18-7FFFDBB0819F}"/>
                    </a:ext>
                  </a:extLst>
                </p:cNvPr>
                <p:cNvSpPr txBox="1"/>
                <p:nvPr/>
              </p:nvSpPr>
              <p:spPr>
                <a:xfrm>
                  <a:off x="1582889" y="3351027"/>
                  <a:ext cx="1959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20809CE5-71A9-47A4-AD18-7FFFDBB08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889" y="3351027"/>
                  <a:ext cx="195943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13793" r="-106897" b="-28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FC40952-F096-4E6D-9ED2-213CDA11D5BB}"/>
                </a:ext>
              </a:extLst>
            </p:cNvPr>
            <p:cNvGrpSpPr/>
            <p:nvPr/>
          </p:nvGrpSpPr>
          <p:grpSpPr>
            <a:xfrm>
              <a:off x="1163541" y="4321747"/>
              <a:ext cx="1315706" cy="110530"/>
              <a:chOff x="830665" y="3435685"/>
              <a:chExt cx="1315706" cy="110530"/>
            </a:xfrm>
          </p:grpSpPr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ADFA9CDD-805D-4D2C-AF73-DC1940F5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60" y="3494314"/>
                <a:ext cx="1304364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2AE4F0F-A312-462C-B54E-07474EF27FFF}"/>
                  </a:ext>
                </a:extLst>
              </p:cNvPr>
              <p:cNvCxnSpPr/>
              <p:nvPr/>
            </p:nvCxnSpPr>
            <p:spPr>
              <a:xfrm>
                <a:off x="2146371" y="3435685"/>
                <a:ext cx="0" cy="10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11317EE-64D6-43AE-BA2D-9F7CDDFF6224}"/>
                  </a:ext>
                </a:extLst>
              </p:cNvPr>
              <p:cNvCxnSpPr/>
              <p:nvPr/>
            </p:nvCxnSpPr>
            <p:spPr>
              <a:xfrm>
                <a:off x="830665" y="3438215"/>
                <a:ext cx="0" cy="10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E3996BE-1A1B-49B8-9242-FB6155EAE73E}"/>
                  </a:ext>
                </a:extLst>
              </p:cNvPr>
              <p:cNvSpPr/>
              <p:nvPr/>
            </p:nvSpPr>
            <p:spPr>
              <a:xfrm>
                <a:off x="1356527" y="3469589"/>
                <a:ext cx="288000" cy="539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6B82CB2C-0EDE-4A12-A7E7-34956BE5D392}"/>
                    </a:ext>
                  </a:extLst>
                </p:cNvPr>
                <p:cNvSpPr txBox="1"/>
                <p:nvPr/>
              </p:nvSpPr>
              <p:spPr>
                <a:xfrm>
                  <a:off x="1648171" y="4172788"/>
                  <a:ext cx="1959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6B82CB2C-0EDE-4A12-A7E7-34956BE5D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71" y="4172788"/>
                  <a:ext cx="195943" cy="461665"/>
                </a:xfrm>
                <a:prstGeom prst="rect">
                  <a:avLst/>
                </a:prstGeom>
                <a:blipFill>
                  <a:blip r:embed="rId22"/>
                  <a:stretch>
                    <a:fillRect l="-10345" r="-106897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5D34DCB-0941-42E2-8B6C-10465FE92A2D}"/>
                  </a:ext>
                </a:extLst>
              </p:cNvPr>
              <p:cNvSpPr txBox="1"/>
              <p:nvPr/>
            </p:nvSpPr>
            <p:spPr>
              <a:xfrm>
                <a:off x="6409709" y="2232343"/>
                <a:ext cx="191208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𝒃𝒉</m:t>
                      </m:r>
                    </m:oMath>
                  </m:oMathPara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5D34DCB-0941-42E2-8B6C-10465FE9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09" y="2232343"/>
                <a:ext cx="1912089" cy="7838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Box 187">
            <a:extLst>
              <a:ext uri="{FF2B5EF4-FFF2-40B4-BE49-F238E27FC236}">
                <a16:creationId xmlns:a16="http://schemas.microsoft.com/office/drawing/2014/main" id="{1978DC29-A212-4E85-906F-1570D73018DC}"/>
              </a:ext>
            </a:extLst>
          </p:cNvPr>
          <p:cNvSpPr txBox="1"/>
          <p:nvPr/>
        </p:nvSpPr>
        <p:spPr>
          <a:xfrm>
            <a:off x="9099859" y="280935"/>
            <a:ext cx="2880000" cy="827961"/>
          </a:xfrm>
          <a:prstGeom prst="ellipseRibbon2">
            <a:avLst>
              <a:gd name="adj1" fmla="val 25000"/>
              <a:gd name="adj2" fmla="val 63074"/>
              <a:gd name="adj3" fmla="val 125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/>
              <a:t>تذكر</a:t>
            </a:r>
            <a:endParaRPr lang="ar-BH" sz="3200" b="1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1BB3509-BCD6-4344-889E-CDCD9709E6D2}"/>
              </a:ext>
            </a:extLst>
          </p:cNvPr>
          <p:cNvSpPr txBox="1"/>
          <p:nvPr/>
        </p:nvSpPr>
        <p:spPr>
          <a:xfrm>
            <a:off x="9254488" y="1431104"/>
            <a:ext cx="2384100" cy="1452384"/>
          </a:xfrm>
          <a:prstGeom prst="cloudCallout">
            <a:avLst>
              <a:gd name="adj1" fmla="val 68202"/>
              <a:gd name="adj2" fmla="val -503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/>
              <a:t>بعض قوانين المساحات</a:t>
            </a:r>
            <a:endParaRPr lang="ar-BH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AE00A74D-83CC-4AD9-A870-832351B7A80E}"/>
                  </a:ext>
                </a:extLst>
              </p:cNvPr>
              <p:cNvSpPr txBox="1"/>
              <p:nvPr/>
            </p:nvSpPr>
            <p:spPr>
              <a:xfrm>
                <a:off x="3164098" y="5379327"/>
                <a:ext cx="279355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dirty="0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AE00A74D-83CC-4AD9-A870-832351B7A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098" y="5379327"/>
                <a:ext cx="2793559" cy="7838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3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7" grpId="0"/>
      <p:bldP spid="120" grpId="0"/>
      <p:bldP spid="148" grpId="0"/>
      <p:bldP spid="157" grpId="0"/>
      <p:bldP spid="176" grpId="0"/>
      <p:bldP spid="190" grpId="0" animBg="1"/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FFE88D9-F544-49FD-849A-BDCD7168ED66}"/>
              </a:ext>
            </a:extLst>
          </p:cNvPr>
          <p:cNvGrpSpPr/>
          <p:nvPr/>
        </p:nvGrpSpPr>
        <p:grpSpPr>
          <a:xfrm>
            <a:off x="-11374" y="541786"/>
            <a:ext cx="12206758" cy="1038724"/>
            <a:chOff x="-11374" y="541785"/>
            <a:chExt cx="12206758" cy="120023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E751DC-DA85-4605-848E-43B8761C255A}"/>
                </a:ext>
              </a:extLst>
            </p:cNvPr>
            <p:cNvSpPr/>
            <p:nvPr/>
          </p:nvSpPr>
          <p:spPr>
            <a:xfrm flipH="1">
              <a:off x="0" y="541785"/>
              <a:ext cx="12195384" cy="1200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6C1F73-5BDE-4DB2-B39C-1753107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374" y="1733371"/>
              <a:ext cx="121920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A53705-B8B4-4BFC-92AC-0BBC300BB553}"/>
              </a:ext>
            </a:extLst>
          </p:cNvPr>
          <p:cNvSpPr txBox="1"/>
          <p:nvPr/>
        </p:nvSpPr>
        <p:spPr>
          <a:xfrm>
            <a:off x="0" y="5015"/>
            <a:ext cx="121920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/>
              <a:t>إيجاد احتمالات باستعمال </a:t>
            </a:r>
            <a:r>
              <a:rPr lang="ar-SA" sz="2800" dirty="0"/>
              <a:t>المساح</a:t>
            </a:r>
            <a:r>
              <a:rPr lang="ar-BH" sz="2800" dirty="0"/>
              <a:t>ة.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6517-C54A-49A1-8E06-247DA886962B}"/>
              </a:ext>
            </a:extLst>
          </p:cNvPr>
          <p:cNvCxnSpPr>
            <a:cxnSpLocks/>
          </p:cNvCxnSpPr>
          <p:nvPr/>
        </p:nvCxnSpPr>
        <p:spPr>
          <a:xfrm>
            <a:off x="0" y="530087"/>
            <a:ext cx="12192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/>
              <p:nvPr/>
            </p:nvSpPr>
            <p:spPr>
              <a:xfrm>
                <a:off x="-26894" y="564847"/>
                <a:ext cx="105571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000" b="1" dirty="0">
                    <a:solidFill>
                      <a:srgbClr val="242021"/>
                    </a:solidFill>
                    <a:latin typeface="Lotus-Bold"/>
                  </a:rPr>
                  <a:t>يهبط مظلي على هدف مكون من ثلاث دوائر</a:t>
                </a:r>
                <a:r>
                  <a:rPr lang="ar-SA" sz="30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:r>
                  <a:rPr lang="ar-BH" sz="3000" b="1" dirty="0">
                    <a:solidFill>
                      <a:srgbClr val="242021"/>
                    </a:solidFill>
                    <a:latin typeface="Lotus-Bold"/>
                  </a:rPr>
                  <a:t>متحدة المركز. إذا كان قطر الدائرة الداخلية</a:t>
                </a:r>
                <a:r>
                  <a:rPr lang="ar-SA" sz="30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14:m>
                  <m:oMath xmlns:m="http://schemas.openxmlformats.org/officeDocument/2006/math">
                    <m:r>
                      <a:rPr lang="ar-BH" sz="3000" b="1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BH" sz="30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ar-SA" sz="3000" b="1" dirty="0">
                  <a:solidFill>
                    <a:srgbClr val="242021"/>
                  </a:solidFill>
                  <a:latin typeface="Lotus-Bold"/>
                </a:endParaRPr>
              </a:p>
              <a:p>
                <a:pPr algn="r" rtl="1"/>
                <a:r>
                  <a:rPr lang="ar-BH" sz="3000" b="1" dirty="0">
                    <a:solidFill>
                      <a:srgbClr val="242021"/>
                    </a:solidFill>
                    <a:latin typeface="Lotus-Bold"/>
                  </a:rPr>
                  <a:t>ويزداد نصف قطر كل دائرة</a:t>
                </a:r>
                <a:r>
                  <a:rPr lang="ar-SA" sz="30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:r>
                  <a:rPr lang="ar-BH" sz="3000" b="1" dirty="0">
                    <a:solidFill>
                      <a:srgbClr val="242021"/>
                    </a:solidFill>
                    <a:latin typeface="Lotus-Bold"/>
                  </a:rPr>
                  <a:t>تالية بمقدار </a:t>
                </a:r>
                <a14:m>
                  <m:oMath xmlns:m="http://schemas.openxmlformats.org/officeDocument/2006/math">
                    <m:r>
                      <a:rPr lang="en-US" sz="3000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b="1" dirty="0">
                    <a:solidFill>
                      <a:srgbClr val="242021"/>
                    </a:solidFill>
                    <a:latin typeface="Lotus-Bold"/>
                  </a:rPr>
                  <a:t>،</a:t>
                </a:r>
                <a:r>
                  <a:rPr lang="ar-BH" sz="3000" b="1" dirty="0">
                    <a:solidFill>
                      <a:srgbClr val="242021"/>
                    </a:solidFill>
                    <a:latin typeface="Lotus-Bold"/>
                  </a:rPr>
                  <a:t>فما احتمال أن يهبط المظلي في الدائرة</a:t>
                </a:r>
                <a:r>
                  <a:rPr lang="ar-SA" sz="3000" b="1" dirty="0">
                    <a:solidFill>
                      <a:srgbClr val="242021"/>
                    </a:solidFill>
                    <a:latin typeface="Lotus-Bold"/>
                  </a:rPr>
                  <a:t> </a:t>
                </a:r>
                <a:r>
                  <a:rPr lang="ar-BH" sz="3000" b="1" dirty="0">
                    <a:solidFill>
                      <a:srgbClr val="242021"/>
                    </a:solidFill>
                    <a:latin typeface="Lotus-Bold"/>
                  </a:rPr>
                  <a:t>الحمراء؟</a:t>
                </a:r>
                <a:r>
                  <a:rPr lang="ar-BH" sz="3000" dirty="0"/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4ADE-7E78-428C-987A-F1694818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94" y="564847"/>
                <a:ext cx="10557100" cy="1015663"/>
              </a:xfrm>
              <a:prstGeom prst="rect">
                <a:avLst/>
              </a:prstGeom>
              <a:blipFill>
                <a:blip r:embed="rId2"/>
                <a:stretch>
                  <a:fillRect l="-231" t="-5422" r="-1386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ame 63">
            <a:extLst>
              <a:ext uri="{FF2B5EF4-FFF2-40B4-BE49-F238E27FC236}">
                <a16:creationId xmlns:a16="http://schemas.microsoft.com/office/drawing/2014/main" id="{CC818989-8B55-4266-B055-1C22F6BDDCD3}"/>
              </a:ext>
            </a:extLst>
          </p:cNvPr>
          <p:cNvSpPr/>
          <p:nvPr/>
        </p:nvSpPr>
        <p:spPr>
          <a:xfrm flipH="1">
            <a:off x="10557100" y="616791"/>
            <a:ext cx="1498420" cy="775688"/>
          </a:xfrm>
          <a:prstGeom prst="frame">
            <a:avLst/>
          </a:prstGeom>
          <a:solidFill>
            <a:srgbClr val="79C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</a:rPr>
              <a:t>مثال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AF07F-DABC-4682-B9A4-55340B471D88}"/>
              </a:ext>
            </a:extLst>
          </p:cNvPr>
          <p:cNvGrpSpPr/>
          <p:nvPr/>
        </p:nvGrpSpPr>
        <p:grpSpPr>
          <a:xfrm>
            <a:off x="10658900" y="1702757"/>
            <a:ext cx="1423916" cy="671201"/>
            <a:chOff x="10768084" y="1988427"/>
            <a:chExt cx="1423916" cy="709549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6D3CF5DA-9AD1-4A60-9703-DD741B854452}"/>
                </a:ext>
              </a:extLst>
            </p:cNvPr>
            <p:cNvSpPr/>
            <p:nvPr/>
          </p:nvSpPr>
          <p:spPr>
            <a:xfrm flipH="1">
              <a:off x="10768084" y="2026777"/>
              <a:ext cx="1423916" cy="632851"/>
            </a:xfrm>
            <a:prstGeom prst="homePlate">
              <a:avLst>
                <a:gd name="adj" fmla="val 70811"/>
              </a:avLst>
            </a:prstGeom>
            <a:solidFill>
              <a:srgbClr val="79C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A" sz="3600" b="1" dirty="0">
                  <a:solidFill>
                    <a:schemeClr val="tx1"/>
                  </a:solidFill>
                </a:rPr>
                <a:t>الحل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566F49-EB5C-4A86-B156-9E3A2484CA73}"/>
                </a:ext>
              </a:extLst>
            </p:cNvPr>
            <p:cNvSpPr txBox="1"/>
            <p:nvPr/>
          </p:nvSpPr>
          <p:spPr>
            <a:xfrm flipH="1">
              <a:off x="11049064" y="1988427"/>
              <a:ext cx="378012" cy="7095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ar-BH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3693421-C4F9-4E20-B9A1-15ADBB01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5" y="1681457"/>
            <a:ext cx="1992957" cy="21787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D2EC5D7-1264-44B4-84FD-573145BF381F}"/>
              </a:ext>
            </a:extLst>
          </p:cNvPr>
          <p:cNvSpPr/>
          <p:nvPr/>
        </p:nvSpPr>
        <p:spPr>
          <a:xfrm>
            <a:off x="133286" y="3961474"/>
            <a:ext cx="2160000" cy="2160000"/>
          </a:xfrm>
          <a:prstGeom prst="ellipse">
            <a:avLst/>
          </a:prstGeom>
          <a:solidFill>
            <a:srgbClr val="007C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0D5308-9EE1-4EC7-B784-93D426D7DC5A}"/>
              </a:ext>
            </a:extLst>
          </p:cNvPr>
          <p:cNvSpPr/>
          <p:nvPr/>
        </p:nvSpPr>
        <p:spPr>
          <a:xfrm>
            <a:off x="493286" y="4321474"/>
            <a:ext cx="1440000" cy="14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5EB8F4-A7BD-477D-83E7-23C70325DAA6}"/>
              </a:ext>
            </a:extLst>
          </p:cNvPr>
          <p:cNvSpPr/>
          <p:nvPr/>
        </p:nvSpPr>
        <p:spPr>
          <a:xfrm>
            <a:off x="853286" y="4681474"/>
            <a:ext cx="720000" cy="720000"/>
          </a:xfrm>
          <a:prstGeom prst="ellipse">
            <a:avLst/>
          </a:prstGeom>
          <a:solidFill>
            <a:srgbClr val="ED1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989CEE-47FB-4788-A561-C8BD9B88331A}"/>
              </a:ext>
            </a:extLst>
          </p:cNvPr>
          <p:cNvCxnSpPr>
            <a:cxnSpLocks/>
          </p:cNvCxnSpPr>
          <p:nvPr/>
        </p:nvCxnSpPr>
        <p:spPr>
          <a:xfrm rot="5400000">
            <a:off x="1220910" y="4692659"/>
            <a:ext cx="0" cy="7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673EB8D-BE84-4E2B-AE8D-461E199098E7}"/>
              </a:ext>
            </a:extLst>
          </p:cNvPr>
          <p:cNvSpPr/>
          <p:nvPr/>
        </p:nvSpPr>
        <p:spPr>
          <a:xfrm>
            <a:off x="1170191" y="501539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85F76A-BFE3-4A45-8AD2-4E7E6238562F}"/>
              </a:ext>
            </a:extLst>
          </p:cNvPr>
          <p:cNvCxnSpPr>
            <a:cxnSpLocks/>
          </p:cNvCxnSpPr>
          <p:nvPr/>
        </p:nvCxnSpPr>
        <p:spPr>
          <a:xfrm rot="5400000">
            <a:off x="1753683" y="4868113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79B9A3C-DEB7-4AC8-972B-77B86C68D769}"/>
              </a:ext>
            </a:extLst>
          </p:cNvPr>
          <p:cNvCxnSpPr>
            <a:cxnSpLocks/>
          </p:cNvCxnSpPr>
          <p:nvPr/>
        </p:nvCxnSpPr>
        <p:spPr>
          <a:xfrm rot="5400000">
            <a:off x="2118231" y="4870387"/>
            <a:ext cx="0" cy="360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3B06530-8307-48F2-A3B9-BC00A653FAF6}"/>
                  </a:ext>
                </a:extLst>
              </p:cNvPr>
              <p:cNvSpPr txBox="1"/>
              <p:nvPr/>
            </p:nvSpPr>
            <p:spPr>
              <a:xfrm>
                <a:off x="912626" y="5026824"/>
                <a:ext cx="64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1800" b="1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i="1" dirty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3B06530-8307-48F2-A3B9-BC00A653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26" y="5026824"/>
                <a:ext cx="6420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6755965-C79E-4500-9104-959949AA8D44}"/>
                  </a:ext>
                </a:extLst>
              </p:cNvPr>
              <p:cNvSpPr txBox="1"/>
              <p:nvPr/>
            </p:nvSpPr>
            <p:spPr>
              <a:xfrm>
                <a:off x="1437442" y="4778830"/>
                <a:ext cx="64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6755965-C79E-4500-9104-959949AA8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42" y="4778830"/>
                <a:ext cx="6420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396575C-5EC7-493C-8A51-8DC7FF8F0CC5}"/>
                  </a:ext>
                </a:extLst>
              </p:cNvPr>
              <p:cNvSpPr txBox="1"/>
              <p:nvPr/>
            </p:nvSpPr>
            <p:spPr>
              <a:xfrm>
                <a:off x="1813987" y="4778773"/>
                <a:ext cx="64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396575C-5EC7-493C-8A51-8DC7FF8F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87" y="4778773"/>
                <a:ext cx="6420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22111F-056F-43A4-828D-9C6C3C32C16C}"/>
                  </a:ext>
                </a:extLst>
              </p:cNvPr>
              <p:cNvSpPr txBox="1"/>
              <p:nvPr/>
            </p:nvSpPr>
            <p:spPr>
              <a:xfrm>
                <a:off x="1086324" y="4780103"/>
                <a:ext cx="642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i="1" dirty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22111F-056F-43A4-828D-9C6C3C32C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24" y="4780103"/>
                <a:ext cx="6420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EC0B26D-166B-4ACE-A46D-B3844B5D1B20}"/>
              </a:ext>
            </a:extLst>
          </p:cNvPr>
          <p:cNvCxnSpPr>
            <a:cxnSpLocks/>
          </p:cNvCxnSpPr>
          <p:nvPr/>
        </p:nvCxnSpPr>
        <p:spPr>
          <a:xfrm rot="5400000">
            <a:off x="1398562" y="4870311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4CAD75C-4A85-4C5E-BC16-124C0A53308E}"/>
                  </a:ext>
                </a:extLst>
              </p:cNvPr>
              <p:cNvSpPr txBox="1"/>
              <p:nvPr/>
            </p:nvSpPr>
            <p:spPr>
              <a:xfrm>
                <a:off x="2646172" y="1750108"/>
                <a:ext cx="76431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b="0" i="0" dirty="0">
                    <a:solidFill>
                      <a:srgbClr val="C00000"/>
                    </a:solidFill>
                    <a:effectLst/>
                    <a:latin typeface="Lotus-Light"/>
                  </a:rPr>
                  <a:t>نصف قطر</a:t>
                </a:r>
                <a:r>
                  <a:rPr lang="ar-SA" sz="3200" b="0" i="0" dirty="0">
                    <a:solidFill>
                      <a:srgbClr val="C00000"/>
                    </a:solidFill>
                    <a:effectLst/>
                    <a:latin typeface="Lotus-Light"/>
                  </a:rPr>
                  <a:t> </a:t>
                </a:r>
                <a:r>
                  <a:rPr lang="ar-BH" sz="3200" b="0" i="0" dirty="0">
                    <a:solidFill>
                      <a:srgbClr val="C00000"/>
                    </a:solidFill>
                    <a:effectLst/>
                    <a:latin typeface="Lotus-Light"/>
                  </a:rPr>
                  <a:t>الدائرة الحمراء يساوي </a:t>
                </a:r>
                <a14:m>
                  <m:oMath xmlns:m="http://schemas.openxmlformats.org/officeDocument/2006/math">
                    <m:r>
                      <a:rPr lang="ar-BH" sz="3200" b="0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4CAD75C-4A85-4C5E-BC16-124C0A53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172" y="1750108"/>
                <a:ext cx="7643109" cy="584775"/>
              </a:xfrm>
              <a:prstGeom prst="rect">
                <a:avLst/>
              </a:prstGeom>
              <a:blipFill>
                <a:blip r:embed="rId8"/>
                <a:stretch>
                  <a:fillRect t="-9375" r="-207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DD898646-0C3A-41C3-B172-12E0FAC5846F}"/>
              </a:ext>
            </a:extLst>
          </p:cNvPr>
          <p:cNvSpPr txBox="1"/>
          <p:nvPr/>
        </p:nvSpPr>
        <p:spPr>
          <a:xfrm>
            <a:off x="5862181" y="2293167"/>
            <a:ext cx="4429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200" b="0" i="0" dirty="0">
                <a:solidFill>
                  <a:srgbClr val="002060"/>
                </a:solidFill>
                <a:effectLst/>
                <a:latin typeface="Lotus-Light"/>
              </a:rPr>
              <a:t>بينما نصف قطر الهدف الكلي يساوي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9FE2518-FC11-4FB7-9184-8EFD01055FEF}"/>
                  </a:ext>
                </a:extLst>
              </p:cNvPr>
              <p:cNvSpPr txBox="1"/>
              <p:nvPr/>
            </p:nvSpPr>
            <p:spPr>
              <a:xfrm>
                <a:off x="2413914" y="3248859"/>
                <a:ext cx="47040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:r>
                  <a:rPr lang="ar-BH" sz="2800" b="1" dirty="0"/>
                  <a:t> </a:t>
                </a:r>
                <a:r>
                  <a:rPr lang="ar-BH" sz="2800" b="1" dirty="0">
                    <a:latin typeface="Lotus-Light"/>
                  </a:rPr>
                  <a:t>أن يهبط المظلي في الدائرة الحمراء</a:t>
                </a:r>
                <a:r>
                  <a:rPr lang="ar-SA" sz="2800" b="1" dirty="0">
                    <a:solidFill>
                      <a:schemeClr val="tx1"/>
                    </a:solidFill>
                    <a:latin typeface="Lotus-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9FE2518-FC11-4FB7-9184-8EFD01055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14" y="3248859"/>
                <a:ext cx="4704093" cy="523220"/>
              </a:xfrm>
              <a:prstGeom prst="rect">
                <a:avLst/>
              </a:prstGeom>
              <a:blipFill>
                <a:blip r:embed="rId9"/>
                <a:stretch>
                  <a:fillRect t="-8140" r="-2720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759BE6-5071-413E-9C56-D999D164B2E8}"/>
                  </a:ext>
                </a:extLst>
              </p:cNvPr>
              <p:cNvSpPr txBox="1"/>
              <p:nvPr/>
            </p:nvSpPr>
            <p:spPr>
              <a:xfrm>
                <a:off x="7060255" y="3875033"/>
                <a:ext cx="1632808" cy="1028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759BE6-5071-413E-9C56-D999D164B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55" y="3875033"/>
                <a:ext cx="1632808" cy="10288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CB325B0-402B-4EC1-8020-FC11272A8359}"/>
                  </a:ext>
                </a:extLst>
              </p:cNvPr>
              <p:cNvSpPr txBox="1"/>
              <p:nvPr/>
            </p:nvSpPr>
            <p:spPr>
              <a:xfrm>
                <a:off x="6681292" y="3250618"/>
                <a:ext cx="4277455" cy="67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CB325B0-402B-4EC1-8020-FC11272A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292" y="3250618"/>
                <a:ext cx="4277455" cy="6739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421F2C7-3DC2-4DFC-8819-22986BFB2261}"/>
                  </a:ext>
                </a:extLst>
              </p:cNvPr>
              <p:cNvSpPr txBox="1"/>
              <p:nvPr/>
            </p:nvSpPr>
            <p:spPr>
              <a:xfrm>
                <a:off x="7926909" y="5095310"/>
                <a:ext cx="14195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421F2C7-3DC2-4DFC-8819-22986BFB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909" y="5095310"/>
                <a:ext cx="1419550" cy="523220"/>
              </a:xfrm>
              <a:prstGeom prst="rect">
                <a:avLst/>
              </a:prstGeom>
              <a:blipFill>
                <a:blip r:embed="rId12"/>
                <a:stretch>
                  <a:fillRect r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DBE7F02-1559-4761-A3C2-490EFBFFB38E}"/>
              </a:ext>
            </a:extLst>
          </p:cNvPr>
          <p:cNvSpPr txBox="1"/>
          <p:nvPr/>
        </p:nvSpPr>
        <p:spPr>
          <a:xfrm>
            <a:off x="7510888" y="2997778"/>
            <a:ext cx="3005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i="0" dirty="0">
                <a:solidFill>
                  <a:srgbClr val="FF0000"/>
                </a:solidFill>
                <a:effectLst/>
                <a:latin typeface="Lotus-Light"/>
              </a:rPr>
              <a:t>مساحة </a:t>
            </a:r>
            <a:r>
              <a:rPr lang="ar-BH" sz="3200" b="1" i="0" dirty="0">
                <a:solidFill>
                  <a:srgbClr val="FF0000"/>
                </a:solidFill>
                <a:effectLst/>
                <a:latin typeface="Lotus-Light"/>
              </a:rPr>
              <a:t>الدائرة الحمراء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8FA0F71-06CE-488F-A3C4-22DC25020758}"/>
              </a:ext>
            </a:extLst>
          </p:cNvPr>
          <p:cNvSpPr txBox="1"/>
          <p:nvPr/>
        </p:nvSpPr>
        <p:spPr>
          <a:xfrm>
            <a:off x="8131248" y="3476228"/>
            <a:ext cx="2160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i="0" dirty="0">
                <a:effectLst/>
                <a:latin typeface="Lotus-Light"/>
              </a:rPr>
              <a:t>مساحة الهدف</a:t>
            </a:r>
            <a:r>
              <a:rPr lang="ar-BH" sz="2800" b="1" i="0" dirty="0">
                <a:effectLst/>
                <a:latin typeface="Lotus-Light"/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484D50-CFB1-400E-8A74-7FF35BD6E1DE}"/>
                  </a:ext>
                </a:extLst>
              </p:cNvPr>
              <p:cNvSpPr txBox="1"/>
              <p:nvPr/>
            </p:nvSpPr>
            <p:spPr>
              <a:xfrm>
                <a:off x="8456923" y="4023425"/>
                <a:ext cx="1632808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484D50-CFB1-400E-8A74-7FF35BD6E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923" y="4023425"/>
                <a:ext cx="1632808" cy="8336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18D340-BDE3-4FE5-A56A-FEA59FD00286}"/>
                  </a:ext>
                </a:extLst>
              </p:cNvPr>
              <p:cNvSpPr txBox="1"/>
              <p:nvPr/>
            </p:nvSpPr>
            <p:spPr>
              <a:xfrm>
                <a:off x="6659065" y="4818459"/>
                <a:ext cx="163280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18D340-BDE3-4FE5-A56A-FEA59FD00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65" y="4818459"/>
                <a:ext cx="1632808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EA94D6D-95FB-4757-B7DF-2A04E48215F1}"/>
                  </a:ext>
                </a:extLst>
              </p:cNvPr>
              <p:cNvSpPr txBox="1"/>
              <p:nvPr/>
            </p:nvSpPr>
            <p:spPr>
              <a:xfrm>
                <a:off x="2636351" y="2268115"/>
                <a:ext cx="34471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BH" sz="320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BH" sz="320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EA94D6D-95FB-4757-B7DF-2A04E4821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351" y="2268115"/>
                <a:ext cx="344712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2ED849C-E14D-40CA-B1E3-A164B41DB6DB}"/>
                  </a:ext>
                </a:extLst>
              </p:cNvPr>
              <p:cNvSpPr txBox="1"/>
              <p:nvPr/>
            </p:nvSpPr>
            <p:spPr>
              <a:xfrm>
                <a:off x="2293286" y="5527500"/>
                <a:ext cx="826381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800" b="1" dirty="0">
                    <a:solidFill>
                      <a:srgbClr val="0070C0"/>
                    </a:solidFill>
                    <a:effectLst/>
                    <a:latin typeface="Lotus-Bold"/>
                  </a:rPr>
                  <a:t>احتمال أن يهبط المظلي في الدائرة</a:t>
                </a:r>
                <a:r>
                  <a:rPr lang="ar-SA" sz="2800" b="1" dirty="0">
                    <a:solidFill>
                      <a:srgbClr val="0070C0"/>
                    </a:solidFill>
                    <a:effectLst/>
                    <a:latin typeface="Lotus-Bold"/>
                  </a:rPr>
                  <a:t> </a:t>
                </a:r>
                <a:r>
                  <a:rPr lang="ar-BH" sz="2800" b="1" dirty="0">
                    <a:solidFill>
                      <a:srgbClr val="0070C0"/>
                    </a:solidFill>
                    <a:effectLst/>
                    <a:latin typeface="Lotus-Bold"/>
                  </a:rPr>
                  <a:t>الحمراء</a:t>
                </a:r>
                <a:r>
                  <a:rPr lang="ar-SA" sz="2800" b="1" dirty="0">
                    <a:solidFill>
                      <a:srgbClr val="0070C0"/>
                    </a:solidFill>
                    <a:effectLst/>
                    <a:latin typeface="Lotus-Bold"/>
                  </a:rPr>
                  <a:t> يساوي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rgbClr val="0070C0"/>
                    </a:solidFill>
                    <a:effectLst/>
                    <a:latin typeface="Lotus-Bold"/>
                  </a:rPr>
                  <a:t> أو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ar-SA" sz="2800" b="1" dirty="0">
                    <a:solidFill>
                      <a:srgbClr val="0070C0"/>
                    </a:solidFill>
                    <a:effectLst/>
                    <a:latin typeface="Lotus-Bold"/>
                  </a:rPr>
                  <a:t> تقريبًا </a:t>
                </a:r>
                <a:endParaRPr lang="en-US" sz="28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2ED849C-E14D-40CA-B1E3-A164B41DB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86" y="5527500"/>
                <a:ext cx="8263814" cy="714683"/>
              </a:xfrm>
              <a:prstGeom prst="rect">
                <a:avLst/>
              </a:prstGeom>
              <a:blipFill>
                <a:blip r:embed="rId16"/>
                <a:stretch>
                  <a:fillRect r="-1549" b="-19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7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 animBg="1"/>
      <p:bldP spid="5" grpId="0" animBg="1"/>
      <p:bldP spid="39" grpId="0" animBg="1"/>
      <p:bldP spid="40" grpId="0" animBg="1"/>
      <p:bldP spid="9" grpId="0" animBg="1"/>
      <p:bldP spid="54" grpId="0"/>
      <p:bldP spid="54" grpId="1"/>
      <p:bldP spid="55" grpId="0"/>
      <p:bldP spid="56" grpId="0"/>
      <p:bldP spid="68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9|16.2"/>
</p:tagLst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1C1E25-72FA-48A1-A573-2DA283044DA2}" vid="{719BE681-BBB3-4C39-ABD3-B378B2BDE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4473</TotalTime>
  <Words>1049</Words>
  <Application>Microsoft Office PowerPoint</Application>
  <PresentationFormat>Widescreen</PresentationFormat>
  <Paragraphs>239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Lotus-Bold</vt:lpstr>
      <vt:lpstr>Lotus-Light</vt:lpstr>
      <vt:lpstr>Sakkal Majalla</vt:lpstr>
      <vt:lpstr>Wingdings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Ashraf Mohamed Mohamed Aldelnaby</cp:lastModifiedBy>
  <cp:revision>362</cp:revision>
  <dcterms:created xsi:type="dcterms:W3CDTF">2020-03-03T08:57:07Z</dcterms:created>
  <dcterms:modified xsi:type="dcterms:W3CDTF">2021-12-01T04:59:02Z</dcterms:modified>
</cp:coreProperties>
</file>