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0" r:id="rId9"/>
    <p:sldId id="264" r:id="rId10"/>
    <p:sldId id="266" r:id="rId11"/>
    <p:sldId id="267" r:id="rId12"/>
    <p:sldId id="281" r:id="rId13"/>
    <p:sldId id="268" r:id="rId14"/>
    <p:sldId id="286" r:id="rId15"/>
    <p:sldId id="270" r:id="rId16"/>
    <p:sldId id="289" r:id="rId17"/>
    <p:sldId id="288" r:id="rId18"/>
    <p:sldId id="265" r:id="rId19"/>
    <p:sldId id="282" r:id="rId20"/>
    <p:sldId id="273" r:id="rId21"/>
    <p:sldId id="287" r:id="rId22"/>
    <p:sldId id="275" r:id="rId23"/>
    <p:sldId id="284" r:id="rId24"/>
    <p:sldId id="285" r:id="rId25"/>
    <p:sldId id="276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599989-F86F-49C2-8347-93CBE3CF44F9}"/>
              </a:ext>
            </a:extLst>
          </p:cNvPr>
          <p:cNvSpPr txBox="1"/>
          <p:nvPr/>
        </p:nvSpPr>
        <p:spPr>
          <a:xfrm>
            <a:off x="7434468" y="6343057"/>
            <a:ext cx="357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b="1" dirty="0">
                <a:solidFill>
                  <a:prstClr val="black"/>
                </a:solidFill>
                <a:cs typeface="AL-Mohanad" pitchFamily="2" charset="-78"/>
              </a:rPr>
              <a:t>وزارة التربية والتعليم – </a:t>
            </a:r>
            <a:r>
              <a:rPr lang="en-US" b="1" dirty="0" smtClean="0">
                <a:solidFill>
                  <a:prstClr val="black"/>
                </a:solidFill>
                <a:cs typeface="AL-Mohanad" pitchFamily="2" charset="-78"/>
              </a:rPr>
              <a:t>2021</a:t>
            </a:r>
            <a:r>
              <a:rPr lang="ar-BH" b="1" dirty="0" smtClean="0">
                <a:solidFill>
                  <a:prstClr val="black"/>
                </a:solidFill>
                <a:cs typeface="AL-Mohanad" pitchFamily="2" charset="-78"/>
              </a:rPr>
              <a:t>م</a:t>
            </a:r>
            <a:endParaRPr lang="en-US" b="1" dirty="0">
              <a:solidFill>
                <a:prstClr val="black"/>
              </a:solidFill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85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F315-8253-4237-9307-B90D2CD0AF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2A9EA0-072B-442D-827F-F48621F1B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8BB8E3A-5A55-46CC-930B-46B383A01E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7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14" y="4353868"/>
            <a:ext cx="4394572" cy="2276792"/>
          </a:xfrm>
          <a:prstGeom prst="rect">
            <a:avLst/>
          </a:prstGeom>
        </p:spPr>
      </p:pic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xmlns="" id="{F68D0007-E078-458E-BC03-0EFA8DFE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89734"/>
              </p:ext>
            </p:extLst>
          </p:nvPr>
        </p:nvGraphicFramePr>
        <p:xfrm>
          <a:off x="974183" y="1562586"/>
          <a:ext cx="11007908" cy="13992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51977">
                  <a:extLst>
                    <a:ext uri="{9D8B030D-6E8A-4147-A177-3AD203B41FA5}">
                      <a16:colId xmlns:a16="http://schemas.microsoft.com/office/drawing/2014/main" xmlns="" val="462638503"/>
                    </a:ext>
                  </a:extLst>
                </a:gridCol>
                <a:gridCol w="2751977">
                  <a:extLst>
                    <a:ext uri="{9D8B030D-6E8A-4147-A177-3AD203B41FA5}">
                      <a16:colId xmlns:a16="http://schemas.microsoft.com/office/drawing/2014/main" xmlns="" val="2240577562"/>
                    </a:ext>
                  </a:extLst>
                </a:gridCol>
                <a:gridCol w="2751977">
                  <a:extLst>
                    <a:ext uri="{9D8B030D-6E8A-4147-A177-3AD203B41FA5}">
                      <a16:colId xmlns:a16="http://schemas.microsoft.com/office/drawing/2014/main" xmlns="" val="1350888536"/>
                    </a:ext>
                  </a:extLst>
                </a:gridCol>
                <a:gridCol w="2751977">
                  <a:extLst>
                    <a:ext uri="{9D8B030D-6E8A-4147-A177-3AD203B41FA5}">
                      <a16:colId xmlns:a16="http://schemas.microsoft.com/office/drawing/2014/main" xmlns="" val="1459128854"/>
                    </a:ext>
                  </a:extLst>
                </a:gridCol>
              </a:tblGrid>
              <a:tr h="785356"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المقرر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الفصل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الدرس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dirty="0"/>
                        <a:t>الصفحات في الكتاب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5494002"/>
                  </a:ext>
                </a:extLst>
              </a:tr>
              <a:tr h="613859"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ريض 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الثالث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الرابع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000" b="1" dirty="0"/>
                        <a:t>187-195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4962693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3188784-055B-4ED2-BA95-6D682D5FEE52}"/>
              </a:ext>
            </a:extLst>
          </p:cNvPr>
          <p:cNvSpPr/>
          <p:nvPr/>
        </p:nvSpPr>
        <p:spPr>
          <a:xfrm>
            <a:off x="2206389" y="3193961"/>
            <a:ext cx="8543496" cy="618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المركّبة ومتباينات القيمة المطلقة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 rot="20352575">
            <a:off x="9619758" y="4419504"/>
            <a:ext cx="199088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الرياضيات</a:t>
            </a:r>
            <a:r>
              <a:rPr lang="ar-BH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39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12"/>
    </mc:Choice>
    <mc:Fallback xmlns="">
      <p:transition spd="slow" advTm="27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4" y="3270374"/>
            <a:ext cx="5923848" cy="285314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747542"/>
            <a:ext cx="8488680" cy="114147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940" y="2014434"/>
            <a:ext cx="5767780" cy="57340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760" y="2638521"/>
            <a:ext cx="7680960" cy="63185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/>
          <a:srcRect l="1" r="76740"/>
          <a:stretch/>
        </p:blipFill>
        <p:spPr>
          <a:xfrm>
            <a:off x="6366912" y="3024120"/>
            <a:ext cx="1377845" cy="6698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600" y="4278198"/>
            <a:ext cx="2484120" cy="83008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4968" y="5024978"/>
            <a:ext cx="4231752" cy="67182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0693968" y="3816533"/>
            <a:ext cx="10103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اذن 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AB7A1F-58E4-4652-90F0-27D8424472AA}"/>
              </a:ext>
            </a:extLst>
          </p:cNvPr>
          <p:cNvSpPr txBox="1"/>
          <p:nvPr/>
        </p:nvSpPr>
        <p:spPr>
          <a:xfrm>
            <a:off x="342314" y="6357938"/>
            <a:ext cx="612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AD0B75-A095-4BE3-973A-18AF4644449D}"/>
              </a:ext>
            </a:extLst>
          </p:cNvPr>
          <p:cNvSpPr txBox="1"/>
          <p:nvPr/>
        </p:nvSpPr>
        <p:spPr>
          <a:xfrm>
            <a:off x="10521178" y="3150756"/>
            <a:ext cx="1377845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صورة 4">
            <a:extLst>
              <a:ext uri="{FF2B5EF4-FFF2-40B4-BE49-F238E27FC236}">
                <a16:creationId xmlns:a16="http://schemas.microsoft.com/office/drawing/2014/main" xmlns="" id="{66D6011A-973A-4A79-828E-A1FB1C1F65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371" t="-1730"/>
          <a:stretch/>
        </p:blipFill>
        <p:spPr>
          <a:xfrm>
            <a:off x="8525310" y="3016550"/>
            <a:ext cx="1348740" cy="681483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xmlns="" id="{1947EFEA-DB42-4D9B-A3D4-B36260FE95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96" t="-22315" r="42778"/>
          <a:stretch/>
        </p:blipFill>
        <p:spPr>
          <a:xfrm>
            <a:off x="7821159" y="2934631"/>
            <a:ext cx="777776" cy="77285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682737C-66AF-4EF8-BC20-54B518363059}"/>
              </a:ext>
            </a:extLst>
          </p:cNvPr>
          <p:cNvSpPr/>
          <p:nvPr/>
        </p:nvSpPr>
        <p:spPr>
          <a:xfrm>
            <a:off x="1746916" y="150123"/>
            <a:ext cx="8488680" cy="471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0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873500" y="3356782"/>
            <a:ext cx="7434580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/>
              <a:t>معايير ال</a:t>
            </a:r>
            <a:r>
              <a:rPr lang="ar-BH" sz="2200" dirty="0"/>
              <a:t>تقييم:</a:t>
            </a:r>
            <a:endParaRPr lang="ar-SA" sz="2200" dirty="0"/>
          </a:p>
          <a:p>
            <a:pPr marL="285750" indent="-285750">
              <a:buFontTx/>
              <a:buChar char="-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قسمة الطرفين على العدد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في المتباينة الأولى          </a:t>
            </a:r>
            <a:r>
              <a:rPr lang="ar-SA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درجتان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إضافة العدد </a:t>
            </a:r>
            <a:r>
              <a:rPr lang="en-US" sz="2200" dirty="0"/>
              <a:t>3</a:t>
            </a:r>
            <a:r>
              <a:rPr lang="ar-SA" sz="2200" dirty="0"/>
              <a:t>  الى جميع الاطراف  </a:t>
            </a:r>
            <a:r>
              <a:rPr lang="en-US" sz="2200" dirty="0"/>
              <a:t>3</a:t>
            </a:r>
            <a:r>
              <a:rPr lang="ar-SA" sz="2200" dirty="0"/>
              <a:t>  درجات لكل طرف </a:t>
            </a:r>
            <a:r>
              <a:rPr lang="ar-SA" sz="2200" dirty="0">
                <a:solidFill>
                  <a:srgbClr val="00B050"/>
                </a:solidFill>
              </a:rPr>
              <a:t>درجة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عملية التبسيط  </a:t>
            </a:r>
            <a:r>
              <a:rPr lang="ar-SA" sz="2200" dirty="0">
                <a:solidFill>
                  <a:srgbClr val="00B050"/>
                </a:solidFill>
              </a:rPr>
              <a:t>درجتان</a:t>
            </a:r>
            <a:r>
              <a:rPr lang="ar-SA" sz="2200" dirty="0"/>
              <a:t>  لكل طرف درجة</a:t>
            </a:r>
          </a:p>
          <a:p>
            <a:pPr marL="285750" indent="-285750">
              <a:buFontTx/>
              <a:buChar char="-"/>
            </a:pP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قسمة الطرفين على العدد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في المتباينة الثانية          </a:t>
            </a:r>
            <a:r>
              <a:rPr lang="ar-SA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درجتان</a:t>
            </a: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ar-SA" sz="2000" dirty="0"/>
              <a:t>عملية التبسيط  </a:t>
            </a:r>
            <a:r>
              <a:rPr lang="ar-SA" sz="2000" dirty="0">
                <a:solidFill>
                  <a:srgbClr val="00B050"/>
                </a:solidFill>
              </a:rPr>
              <a:t>درجتان</a:t>
            </a:r>
            <a:r>
              <a:rPr lang="ar-SA" sz="2000" dirty="0"/>
              <a:t>  لكل طرف درجة</a:t>
            </a:r>
          </a:p>
          <a:p>
            <a:pPr marL="285750" indent="-285750">
              <a:buFontTx/>
              <a:buChar char="-"/>
            </a:pPr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كتابة مجموعة الحل 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SA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درجات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 رسم مجموعة الحل على خط الاعداد </a:t>
            </a:r>
            <a:r>
              <a:rPr lang="en-US" sz="2200" dirty="0">
                <a:solidFill>
                  <a:srgbClr val="00B050"/>
                </a:solidFill>
              </a:rPr>
              <a:t>4</a:t>
            </a:r>
            <a:r>
              <a:rPr lang="ar-SA" sz="2200" dirty="0">
                <a:solidFill>
                  <a:srgbClr val="00B050"/>
                </a:solidFill>
              </a:rPr>
              <a:t> درجات 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6" name="نجمة مكونة من 12 نقطة 5"/>
          <p:cNvSpPr/>
          <p:nvPr/>
        </p:nvSpPr>
        <p:spPr>
          <a:xfrm>
            <a:off x="177635" y="1268489"/>
            <a:ext cx="2324100" cy="15367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r>
              <a:rPr lang="ar-SA" dirty="0"/>
              <a:t> دقائق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83EF8A-F876-42C8-B7B3-D51DB06A65A5}"/>
              </a:ext>
            </a:extLst>
          </p:cNvPr>
          <p:cNvSpPr txBox="1"/>
          <p:nvPr/>
        </p:nvSpPr>
        <p:spPr>
          <a:xfrm>
            <a:off x="628920" y="6357938"/>
            <a:ext cx="597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B0DF7EA-2182-46E5-AEC6-243D86F9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80" y="2081354"/>
            <a:ext cx="8897592" cy="1276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E2F84B-E984-41BB-868C-14BC0531F551}"/>
              </a:ext>
            </a:extLst>
          </p:cNvPr>
          <p:cNvSpPr txBox="1"/>
          <p:nvPr/>
        </p:nvSpPr>
        <p:spPr>
          <a:xfrm>
            <a:off x="9859074" y="1432166"/>
            <a:ext cx="1919298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 2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xmlns="" id="{CDF80AA3-76EE-4413-A93B-8DA30A4D332C}"/>
              </a:ext>
            </a:extLst>
          </p:cNvPr>
          <p:cNvSpPr/>
          <p:nvPr/>
        </p:nvSpPr>
        <p:spPr>
          <a:xfrm>
            <a:off x="1616107" y="745269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للشريحة التالية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FA4D33-BF42-43B7-AC18-45340D12D37F}"/>
              </a:ext>
            </a:extLst>
          </p:cNvPr>
          <p:cNvSpPr/>
          <p:nvPr/>
        </p:nvSpPr>
        <p:spPr>
          <a:xfrm>
            <a:off x="1746916" y="150124"/>
            <a:ext cx="8529848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25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6801431" y="1392073"/>
            <a:ext cx="3816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   5j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 15    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r>
              <a:rPr lang="ar-BH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خذ احدى المتباينتين ولتكن </a:t>
            </a:r>
            <a:endParaRPr lang="ar-SA" sz="2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582231" y="730472"/>
            <a:ext cx="353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   5j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 15    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-3j ≥  21 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6293431" y="1869286"/>
                <a:ext cx="4324350" cy="6473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قسمة الطرفين على العدد</a:t>
                </a:r>
                <a:endParaRPr lang="ar-SA" sz="2400" dirty="0"/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431" y="1869286"/>
                <a:ext cx="4324350" cy="647357"/>
              </a:xfrm>
              <a:prstGeom prst="rect">
                <a:avLst/>
              </a:prstGeom>
              <a:blipFill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6864931" y="2382673"/>
            <a:ext cx="2463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    j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 3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بالتبسيط             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801431" y="2874512"/>
            <a:ext cx="3816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-3j ≥  21             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</a:t>
            </a:r>
            <a:r>
              <a:rPr lang="ar-BH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خذ المتباينة الثانية</a:t>
            </a:r>
            <a:endParaRPr lang="ar-S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6335733" y="3357112"/>
                <a:ext cx="4294747" cy="6295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rtl="0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ar-BH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ar-BH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ar-BH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BH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ar-S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قسمة الطرفين على العدد</a:t>
                </a:r>
                <a:endParaRPr lang="ar-SA" sz="2400" dirty="0"/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733" y="3357112"/>
                <a:ext cx="4294747" cy="629531"/>
              </a:xfrm>
              <a:prstGeom prst="rect">
                <a:avLst/>
              </a:prstGeom>
              <a:blipFill>
                <a:blip r:embed="rId3"/>
                <a:stretch>
                  <a:fillRect r="-993" b="-873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ربع نص 15"/>
          <p:cNvSpPr txBox="1"/>
          <p:nvPr/>
        </p:nvSpPr>
        <p:spPr>
          <a:xfrm>
            <a:off x="6115631" y="4004436"/>
            <a:ext cx="3263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≤  -7    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بالتبسيط</a:t>
            </a:r>
            <a:endParaRPr lang="ar-SA" sz="24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8490531" y="4694073"/>
            <a:ext cx="1689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مجموعة الحل :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733" y="4623443"/>
            <a:ext cx="2567548" cy="51059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631" y="5418495"/>
            <a:ext cx="3521076" cy="54617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9112831" y="5494173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التمثيل  :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786781" y="1869286"/>
            <a:ext cx="2692400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درجتان  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درجتان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sz="3200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درجتان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درجتان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sz="1000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3  درجات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4  درجات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7EB2B5C-977B-4829-B874-003FC9B536A8}"/>
              </a:ext>
            </a:extLst>
          </p:cNvPr>
          <p:cNvSpPr txBox="1"/>
          <p:nvPr/>
        </p:nvSpPr>
        <p:spPr>
          <a:xfrm>
            <a:off x="342313" y="6412530"/>
            <a:ext cx="595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6C8BE64-7192-43B8-ADCF-D556677D98EE}"/>
              </a:ext>
            </a:extLst>
          </p:cNvPr>
          <p:cNvSpPr/>
          <p:nvPr/>
        </p:nvSpPr>
        <p:spPr>
          <a:xfrm>
            <a:off x="10125746" y="763904"/>
            <a:ext cx="1828848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الحلّ: 2</a:t>
            </a:r>
            <a:r>
              <a:rPr lang="en-US" sz="3200" dirty="0"/>
              <a:t>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296B5C6-3E1C-4173-9E48-30FAADFC7C93}"/>
              </a:ext>
            </a:extLst>
          </p:cNvPr>
          <p:cNvSpPr/>
          <p:nvPr/>
        </p:nvSpPr>
        <p:spPr>
          <a:xfrm>
            <a:off x="1828804" y="150123"/>
            <a:ext cx="8518852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9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20" grpId="0"/>
      <p:bldP spid="21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FC7598-5BE8-48B6-A2B8-7D97C9754FDB}"/>
              </a:ext>
            </a:extLst>
          </p:cNvPr>
          <p:cNvSpPr txBox="1"/>
          <p:nvPr/>
        </p:nvSpPr>
        <p:spPr>
          <a:xfrm>
            <a:off x="342314" y="6357938"/>
            <a:ext cx="603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25FA526-1620-404A-A34C-838C0FB73E70}"/>
              </a:ext>
            </a:extLst>
          </p:cNvPr>
          <p:cNvSpPr/>
          <p:nvPr/>
        </p:nvSpPr>
        <p:spPr>
          <a:xfrm>
            <a:off x="1869748" y="177420"/>
            <a:ext cx="8557144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CC52F86-82A8-4A30-A9B7-B8AA7F898FE8}"/>
                  </a:ext>
                </a:extLst>
              </p:cNvPr>
              <p:cNvSpPr txBox="1"/>
              <p:nvPr/>
            </p:nvSpPr>
            <p:spPr>
              <a:xfrm>
                <a:off x="925789" y="4248611"/>
                <a:ext cx="10813774" cy="13311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EG" sz="2800" b="1" i="0" u="none" strike="noStrike" baseline="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تنتج شركة جهازًا لا يقل طوله عن </a:t>
                </a:r>
                <a14:m>
                  <m:oMath xmlns:m="http://schemas.openxmlformats.org/officeDocument/2006/math">
                    <m:r>
                      <a:rPr lang="en-US" sz="2800" b="1" i="0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EG" sz="2800" b="1" i="1" u="none" strike="noStrike" baseline="0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ar-EG" sz="2800" b="1" i="1" u="none" strike="noStrike" baseline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EG" sz="2800" b="1" i="1" u="none" strike="noStrike" baseline="0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u="none" strike="noStrike" baseline="0" dirty="0" smtClean="0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ar-EG" sz="2800" b="1" i="0" u="none" strike="noStrike" baseline="0" dirty="0">
                    <a:latin typeface="PalatinoLTStd-Roman"/>
                  </a:rPr>
                  <a:t> </a:t>
                </a:r>
                <a:r>
                  <a:rPr lang="ar-EG" sz="2800" b="1" i="0" u="none" strike="noStrike" baseline="0" dirty="0">
                    <a:latin typeface="Lotus-Light"/>
                  </a:rPr>
                  <a:t>، ولا يزيد عن </a:t>
                </a:r>
                <a14:m>
                  <m:oMath xmlns:m="http://schemas.openxmlformats.org/officeDocument/2006/math">
                    <m:r>
                      <a:rPr lang="ar-EG" sz="2800" b="1" i="1" dirty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ar-EG" sz="28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EG" sz="2800" b="1" i="1" dirty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ar-EG" sz="2800" b="1" i="0" u="none" strike="noStrike" baseline="0" dirty="0">
                    <a:latin typeface="Lotus-Light"/>
                  </a:rPr>
                  <a:t>،  </a:t>
                </a:r>
                <a:r>
                  <a:rPr lang="ar-EG" sz="2800" b="1" dirty="0"/>
                  <a:t>اكتب متباينة مركبة تصف الأطوال الممكنة لهذا الجهاز، ومثلها على خط الأعداد.</a:t>
                </a:r>
                <a:endParaRPr lang="ar-EG" sz="2800" b="1" i="0" u="none" strike="noStrike" baseline="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C52F86-82A8-4A30-A9B7-B8AA7F898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89" y="4248611"/>
                <a:ext cx="10813774" cy="1331134"/>
              </a:xfrm>
              <a:prstGeom prst="rect">
                <a:avLst/>
              </a:prstGeom>
              <a:blipFill>
                <a:blip r:embed="rId4"/>
                <a:stretch>
                  <a:fillRect l="-956" r="-225" b="-10762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61" t="35390" r="17143" b="47357"/>
          <a:stretch/>
        </p:blipFill>
        <p:spPr>
          <a:xfrm>
            <a:off x="368387" y="992547"/>
            <a:ext cx="11455226" cy="15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061" t="59089" r="17143" b="32413"/>
          <a:stretch/>
        </p:blipFill>
        <p:spPr>
          <a:xfrm>
            <a:off x="528574" y="3020378"/>
            <a:ext cx="11134853" cy="7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57C2F-4D29-4C79-956F-B532C46CD576}"/>
              </a:ext>
            </a:extLst>
          </p:cNvPr>
          <p:cNvSpPr txBox="1"/>
          <p:nvPr/>
        </p:nvSpPr>
        <p:spPr>
          <a:xfrm>
            <a:off x="9280576" y="1697687"/>
            <a:ext cx="2266121" cy="856238"/>
          </a:xfrm>
          <a:prstGeom prst="leftArrow">
            <a:avLst>
              <a:gd name="adj1" fmla="val 67850"/>
              <a:gd name="adj2" fmla="val 410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200" b="1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اللفظي</a:t>
            </a:r>
            <a:endParaRPr lang="ar-EG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AFB632-AF06-4226-951A-B9F5384BC318}"/>
              </a:ext>
            </a:extLst>
          </p:cNvPr>
          <p:cNvSpPr txBox="1"/>
          <p:nvPr/>
        </p:nvSpPr>
        <p:spPr>
          <a:xfrm>
            <a:off x="6067241" y="1895577"/>
            <a:ext cx="2877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800" b="1" i="0" u="none" strike="noStrike" baseline="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</a:t>
            </a:r>
            <a:r>
              <a:rPr lang="ar-BH" sz="2800" b="1" i="0" u="none" strike="noStrike" baseline="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الجهاز </a:t>
            </a:r>
            <a:r>
              <a:rPr lang="ar-EG" sz="2800" b="1" i="0" u="none" strike="noStrike" baseline="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يقل عن</a:t>
            </a:r>
            <a:endParaRPr lang="ar-EG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416A165-40DD-462C-8855-0E9E084D4132}"/>
                  </a:ext>
                </a:extLst>
              </p:cNvPr>
              <p:cNvSpPr txBox="1"/>
              <p:nvPr/>
            </p:nvSpPr>
            <p:spPr>
              <a:xfrm>
                <a:off x="4942041" y="1895577"/>
                <a:ext cx="1670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800" i="1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EG" sz="28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EG" sz="28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ar-EG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16A165-40DD-462C-8855-0E9E084D4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41" y="1895577"/>
                <a:ext cx="167043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8BB6EA-DA77-42FE-8234-EB3A87524F3F}"/>
              </a:ext>
            </a:extLst>
          </p:cNvPr>
          <p:cNvSpPr txBox="1"/>
          <p:nvPr/>
        </p:nvSpPr>
        <p:spPr>
          <a:xfrm>
            <a:off x="1972374" y="1895424"/>
            <a:ext cx="296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2800" b="1" i="0" u="none" strike="noStrike" baseline="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طول</a:t>
            </a:r>
            <a:r>
              <a:rPr lang="ar-EG" sz="2800" i="0" u="none" strike="noStrike" baseline="0" dirty="0" smtClean="0">
                <a:solidFill>
                  <a:srgbClr val="FF0000"/>
                </a:solidFill>
              </a:rPr>
              <a:t> </a:t>
            </a:r>
            <a:r>
              <a:rPr lang="ar-BH" sz="2800" b="1" dirty="0" smtClean="0">
                <a:solidFill>
                  <a:srgbClr val="FF0000"/>
                </a:solidFill>
              </a:rPr>
              <a:t>الجهاز</a:t>
            </a:r>
            <a:r>
              <a:rPr lang="ar-BH" sz="2800" dirty="0" smtClean="0">
                <a:solidFill>
                  <a:srgbClr val="FF0000"/>
                </a:solidFill>
              </a:rPr>
              <a:t>  </a:t>
            </a:r>
            <a:r>
              <a:rPr lang="ar-EG" sz="2800" b="1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EG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يزيد </a:t>
            </a:r>
            <a:r>
              <a:rPr lang="ar-EG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</a:t>
            </a:r>
            <a:endParaRPr lang="ar-EG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E3D65D5-F695-4AD2-97C2-C0BAE5D2DE77}"/>
                  </a:ext>
                </a:extLst>
              </p:cNvPr>
              <p:cNvSpPr txBox="1"/>
              <p:nvPr/>
            </p:nvSpPr>
            <p:spPr>
              <a:xfrm>
                <a:off x="603506" y="1895271"/>
                <a:ext cx="16704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EG" sz="2800" i="1" dirty="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ar-EG" sz="28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EG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ar-EG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D65D5-F695-4AD2-97C2-C0BAE5D2D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6" y="1895271"/>
                <a:ext cx="167043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9C957C-8D6A-46D6-8A38-75D5672D8B7D}"/>
              </a:ext>
            </a:extLst>
          </p:cNvPr>
          <p:cNvSpPr txBox="1"/>
          <p:nvPr/>
        </p:nvSpPr>
        <p:spPr>
          <a:xfrm>
            <a:off x="9280576" y="2569811"/>
            <a:ext cx="2266121" cy="856238"/>
          </a:xfrm>
          <a:prstGeom prst="leftArrow">
            <a:avLst>
              <a:gd name="adj1" fmla="val 67850"/>
              <a:gd name="adj2" fmla="val 410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200" b="1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الرموز</a:t>
            </a:r>
            <a:endParaRPr lang="ar-EG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3A4FA7A-C08B-4D34-A4DA-0BC7082C788D}"/>
                  </a:ext>
                </a:extLst>
              </p:cNvPr>
              <p:cNvSpPr txBox="1"/>
              <p:nvPr/>
            </p:nvSpPr>
            <p:spPr>
              <a:xfrm>
                <a:off x="3245572" y="2725282"/>
                <a:ext cx="569876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r-EG" sz="2800" b="1" i="0" u="none" strike="noStrike" baseline="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افترض أن الرمز  </a:t>
                </a:r>
                <a14:m>
                  <m:oMath xmlns:m="http://schemas.openxmlformats.org/officeDocument/2006/math">
                    <m:r>
                      <a:rPr lang="en-US" sz="2800" b="1" i="1" u="none" strike="noStrike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akkal Majalla" panose="02000000000000000000" pitchFamily="2" charset="-78"/>
                      </a:rPr>
                      <m:t>𝒇</m:t>
                    </m:r>
                  </m:oMath>
                </a14:m>
                <a:r>
                  <a:rPr lang="ar-EG" sz="2800" b="1" i="0" u="none" strike="noStrike" baseline="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</a:t>
                </a:r>
                <a:r>
                  <a:rPr lang="ar-EG" sz="2800" b="1" dirty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</a:t>
                </a:r>
                <a:r>
                  <a:rPr lang="ar-EG" sz="2800" b="1" i="0" u="none" strike="noStrike" baseline="0" dirty="0">
                    <a:solidFill>
                      <a:schemeClr val="accent5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مثل الطول الممكن للجهاز</a:t>
                </a:r>
                <a:endParaRPr lang="ar-EG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A4FA7A-C08B-4D34-A4DA-0BC7082C7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572" y="2725282"/>
                <a:ext cx="5698767" cy="523220"/>
              </a:xfrm>
              <a:prstGeom prst="rect">
                <a:avLst/>
              </a:prstGeom>
              <a:blipFill>
                <a:blip r:embed="rId4"/>
                <a:stretch>
                  <a:fillRect t="-6977" r="-2246" b="-3604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B6C8443-FC74-440F-A418-A229F855FB78}"/>
              </a:ext>
            </a:extLst>
          </p:cNvPr>
          <p:cNvSpPr txBox="1"/>
          <p:nvPr/>
        </p:nvSpPr>
        <p:spPr>
          <a:xfrm>
            <a:off x="9280576" y="3417684"/>
            <a:ext cx="2266121" cy="856238"/>
          </a:xfrm>
          <a:prstGeom prst="leftArrow">
            <a:avLst>
              <a:gd name="adj1" fmla="val 67850"/>
              <a:gd name="adj2" fmla="val 4107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3200" b="1" i="0" u="none" strike="noStrike" baseline="0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المتباينة</a:t>
            </a:r>
            <a:endParaRPr lang="ar-EG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D6D0531-D1CF-420F-9058-1A516BC6A935}"/>
                  </a:ext>
                </a:extLst>
              </p:cNvPr>
              <p:cNvSpPr txBox="1"/>
              <p:nvPr/>
            </p:nvSpPr>
            <p:spPr>
              <a:xfrm>
                <a:off x="5478311" y="3544072"/>
                <a:ext cx="32666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Sakkal Majalla" panose="02000000000000000000" pitchFamily="2" charset="-78"/>
                        </a:rPr>
                        <m:t>𝒇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≥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𝟏𝟏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.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𝟐</m:t>
                      </m:r>
                    </m:oMath>
                  </m:oMathPara>
                </a14:m>
                <a:endParaRPr lang="ar-EG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6D0531-D1CF-420F-9058-1A516BC6A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11" y="3544072"/>
                <a:ext cx="3266632" cy="52322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E32FB0D-6CF6-4E7A-9ED7-CBDC77E3582C}"/>
              </a:ext>
            </a:extLst>
          </p:cNvPr>
          <p:cNvSpPr txBox="1"/>
          <p:nvPr/>
        </p:nvSpPr>
        <p:spPr>
          <a:xfrm>
            <a:off x="5001325" y="3496013"/>
            <a:ext cx="538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endParaRPr lang="ar-EG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55ED631-DD93-4D4F-AE2D-3A5E70BABBE7}"/>
                  </a:ext>
                </a:extLst>
              </p:cNvPr>
              <p:cNvSpPr txBox="1"/>
              <p:nvPr/>
            </p:nvSpPr>
            <p:spPr>
              <a:xfrm>
                <a:off x="1795956" y="3490703"/>
                <a:ext cx="32666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Sakkal Majalla" panose="02000000000000000000" pitchFamily="2" charset="-78"/>
                        </a:rPr>
                        <m:t>𝒇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≤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𝟏𝟏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.</m:t>
                      </m:r>
                      <m:r>
                        <a:rPr lang="en-US" sz="2800" b="1" i="1" u="none" strike="noStrike" baseline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akkal Majalla" panose="02000000000000000000" pitchFamily="2" charset="-78"/>
                        </a:rPr>
                        <m:t>𝟒</m:t>
                      </m:r>
                    </m:oMath>
                  </m:oMathPara>
                </a14:m>
                <a:endParaRPr lang="ar-EG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55ED631-DD93-4D4F-AE2D-3A5E70BA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56" y="3490703"/>
                <a:ext cx="3266632" cy="523220"/>
              </a:xfrm>
              <a:prstGeom prst="rect">
                <a:avLst/>
              </a:prstGeom>
              <a:blipFill>
                <a:blip r:embed="rId6"/>
                <a:stretch>
                  <a:fillRect b="-1647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CC2B69-9016-4D5A-A5A2-8D966F8999C5}"/>
              </a:ext>
            </a:extLst>
          </p:cNvPr>
          <p:cNvSpPr txBox="1"/>
          <p:nvPr/>
        </p:nvSpPr>
        <p:spPr>
          <a:xfrm>
            <a:off x="6021594" y="4341531"/>
            <a:ext cx="3582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800" b="1" i="0" u="none" strike="noStrike" baseline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ويمكن كتابتها على الصورة</a:t>
            </a:r>
            <a:endParaRPr lang="ar-EG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311589B-1AF7-489D-AC91-022EFD4587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8" t="2284" r="-3" b="55140"/>
          <a:stretch/>
        </p:blipFill>
        <p:spPr>
          <a:xfrm>
            <a:off x="3104107" y="4297713"/>
            <a:ext cx="3266632" cy="8048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D61184A-AF39-4A03-AA78-7A2C57A744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35654" r="-1155" b="-1207"/>
          <a:stretch/>
        </p:blipFill>
        <p:spPr>
          <a:xfrm>
            <a:off x="2255580" y="5143045"/>
            <a:ext cx="6029738" cy="10098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D4B36F-0BFD-4A08-A295-7542E044CF69}"/>
              </a:ext>
            </a:extLst>
          </p:cNvPr>
          <p:cNvSpPr txBox="1"/>
          <p:nvPr/>
        </p:nvSpPr>
        <p:spPr>
          <a:xfrm>
            <a:off x="8285318" y="5360844"/>
            <a:ext cx="2877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وتمثلها على خط الأعداد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4B0F3B6-5DCA-4855-B1F3-CBED4908397D}"/>
                  </a:ext>
                </a:extLst>
              </p:cNvPr>
              <p:cNvSpPr txBox="1"/>
              <p:nvPr/>
            </p:nvSpPr>
            <p:spPr>
              <a:xfrm>
                <a:off x="872780" y="127749"/>
                <a:ext cx="10813774" cy="11541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EG" sz="2400" b="1" i="0" u="none" strike="noStrike" baseline="0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تنتج شركة جهازًا لا يقل طوله عن </a:t>
                </a:r>
                <a14:m>
                  <m:oMath xmlns:m="http://schemas.openxmlformats.org/officeDocument/2006/math">
                    <m:r>
                      <a:rPr lang="en-US" sz="2400" b="1" i="0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EG" sz="2400" b="1" i="1" u="none" strike="noStrike" baseline="0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ar-EG" sz="2400" b="1" i="1" u="none" strike="noStrike" baseline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EG" sz="2400" b="1" i="1" u="none" strike="noStrike" baseline="0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u="none" strike="noStrike" baseline="0" dirty="0" smtClean="0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ar-EG" sz="2400" b="1" i="0" u="none" strike="noStrike" baseline="0" dirty="0">
                    <a:latin typeface="PalatinoLTStd-Roman"/>
                  </a:rPr>
                  <a:t> </a:t>
                </a:r>
                <a:r>
                  <a:rPr lang="ar-EG" sz="2400" b="1" i="0" u="none" strike="noStrike" baseline="0" dirty="0">
                    <a:latin typeface="Lotus-Light"/>
                  </a:rPr>
                  <a:t>، ولا يزيد عن </a:t>
                </a:r>
                <a14:m>
                  <m:oMath xmlns:m="http://schemas.openxmlformats.org/officeDocument/2006/math">
                    <m:r>
                      <a:rPr lang="ar-EG" sz="2400" b="1" i="1" dirty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ar-EG" sz="2400" b="1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EG" sz="2400" b="1" i="1" dirty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ar-EG" sz="2400" b="1" i="0" u="none" strike="noStrike" baseline="0" dirty="0">
                    <a:latin typeface="Lotus-Light"/>
                  </a:rPr>
                  <a:t>،  </a:t>
                </a:r>
                <a:r>
                  <a:rPr lang="ar-EG" sz="2400" b="1" dirty="0"/>
                  <a:t>اكتب متباينة مركبة تصف الأطوال الممكنة لهذا الجهاز، ومثلها على خط الأعداد.</a:t>
                </a:r>
                <a:endParaRPr lang="ar-EG" sz="2400" b="1" i="0" u="none" strike="noStrike" baseline="0" dirty="0">
                  <a:solidFill>
                    <a:srgbClr val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B0F3B6-5DCA-4855-B1F3-CBED49083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80" y="127749"/>
                <a:ext cx="10813774" cy="1154162"/>
              </a:xfrm>
              <a:prstGeom prst="rect">
                <a:avLst/>
              </a:prstGeom>
              <a:blipFill>
                <a:blip r:embed="rId8"/>
                <a:stretch>
                  <a:fillRect b="-9278"/>
                </a:stretch>
              </a:blip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1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2" grpId="0"/>
      <p:bldP spid="13" grpId="0"/>
      <p:bldP spid="14" grpId="0" animBg="1"/>
      <p:bldP spid="15" grpId="0"/>
      <p:bldP spid="16" grpId="0" animBg="1"/>
      <p:bldP spid="18" grpId="0"/>
      <p:bldP spid="20" grpId="0"/>
      <p:bldP spid="21" grpId="0"/>
      <p:bldP spid="2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4" y="1332213"/>
            <a:ext cx="11248161" cy="1567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1002A7-CAA1-45AC-A85F-DA22475AB236}"/>
              </a:ext>
            </a:extLst>
          </p:cNvPr>
          <p:cNvSpPr txBox="1"/>
          <p:nvPr/>
        </p:nvSpPr>
        <p:spPr>
          <a:xfrm>
            <a:off x="342313" y="6357938"/>
            <a:ext cx="616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FB4CF4-DA7F-47E2-BD10-44C80A554F58}"/>
              </a:ext>
            </a:extLst>
          </p:cNvPr>
          <p:cNvSpPr/>
          <p:nvPr/>
        </p:nvSpPr>
        <p:spPr>
          <a:xfrm>
            <a:off x="1746916" y="300251"/>
            <a:ext cx="8570794" cy="70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44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CDA3E2-700B-4122-9B51-D721E4E706DE}"/>
              </a:ext>
            </a:extLst>
          </p:cNvPr>
          <p:cNvSpPr txBox="1"/>
          <p:nvPr/>
        </p:nvSpPr>
        <p:spPr>
          <a:xfrm>
            <a:off x="342313" y="6357938"/>
            <a:ext cx="609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8890370-C075-4153-A397-8B0ADBB7E9A2}"/>
              </a:ext>
            </a:extLst>
          </p:cNvPr>
          <p:cNvSpPr/>
          <p:nvPr/>
        </p:nvSpPr>
        <p:spPr>
          <a:xfrm>
            <a:off x="1767079" y="223774"/>
            <a:ext cx="8516204" cy="58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951" t="12921" r="17302" b="72885"/>
          <a:stretch/>
        </p:blipFill>
        <p:spPr>
          <a:xfrm>
            <a:off x="824014" y="873577"/>
            <a:ext cx="10543972" cy="1172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70323" t="28698" r="19550" b="65901"/>
          <a:stretch/>
        </p:blipFill>
        <p:spPr>
          <a:xfrm>
            <a:off x="2525487" y="1600201"/>
            <a:ext cx="1338942" cy="446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951" t="28301" r="17302" b="54310"/>
          <a:stretch/>
        </p:blipFill>
        <p:spPr>
          <a:xfrm>
            <a:off x="824014" y="2144485"/>
            <a:ext cx="10543972" cy="1436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3730" t="46611" r="17302" b="33760"/>
          <a:stretch/>
        </p:blipFill>
        <p:spPr>
          <a:xfrm>
            <a:off x="6215742" y="3657600"/>
            <a:ext cx="5152243" cy="16219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951" t="67820" r="17302" b="22603"/>
          <a:stretch/>
        </p:blipFill>
        <p:spPr>
          <a:xfrm>
            <a:off x="824014" y="5410199"/>
            <a:ext cx="10543972" cy="7913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950" t="46611" r="60058" b="33760"/>
          <a:stretch/>
        </p:blipFill>
        <p:spPr>
          <a:xfrm>
            <a:off x="824014" y="3657600"/>
            <a:ext cx="4890986" cy="1621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3254" t="18821" r="17143" b="76698"/>
          <a:stretch/>
        </p:blipFill>
        <p:spPr>
          <a:xfrm>
            <a:off x="863760" y="1602878"/>
            <a:ext cx="12343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F8280F-B00A-4FF2-88DC-E5573E0C949D}"/>
              </a:ext>
            </a:extLst>
          </p:cNvPr>
          <p:cNvSpPr txBox="1"/>
          <p:nvPr/>
        </p:nvSpPr>
        <p:spPr>
          <a:xfrm>
            <a:off x="178540" y="6357938"/>
            <a:ext cx="622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8E619C4-4A7F-4CD3-A8C5-12DAB6E3AD40}"/>
              </a:ext>
            </a:extLst>
          </p:cNvPr>
          <p:cNvSpPr/>
          <p:nvPr/>
        </p:nvSpPr>
        <p:spPr>
          <a:xfrm>
            <a:off x="1296537" y="150123"/>
            <a:ext cx="8475260" cy="532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92" t="18821" r="17143" b="63492"/>
          <a:stretch/>
        </p:blipFill>
        <p:spPr>
          <a:xfrm>
            <a:off x="653143" y="1063635"/>
            <a:ext cx="10885714" cy="1516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4603" t="37906" r="17143" b="43301"/>
          <a:stretch/>
        </p:blipFill>
        <p:spPr>
          <a:xfrm>
            <a:off x="6291943" y="2699657"/>
            <a:ext cx="5246914" cy="1611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92" t="59874" r="17143" b="29714"/>
          <a:stretch/>
        </p:blipFill>
        <p:spPr>
          <a:xfrm>
            <a:off x="653143" y="4582885"/>
            <a:ext cx="10885714" cy="892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492" t="37906" r="60159" b="43301"/>
          <a:stretch/>
        </p:blipFill>
        <p:spPr>
          <a:xfrm>
            <a:off x="653143" y="2699657"/>
            <a:ext cx="4985657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/>
          <p:cNvGrpSpPr/>
          <p:nvPr/>
        </p:nvGrpSpPr>
        <p:grpSpPr>
          <a:xfrm>
            <a:off x="3517900" y="1900011"/>
            <a:ext cx="7756525" cy="1325353"/>
            <a:chOff x="3517900" y="1395412"/>
            <a:chExt cx="7756525" cy="1325353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3517900" y="1395412"/>
              <a:ext cx="7756525" cy="1325353"/>
              <a:chOff x="3517900" y="1395412"/>
              <a:chExt cx="7756525" cy="1325353"/>
            </a:xfrm>
          </p:grpSpPr>
          <p:grpSp>
            <p:nvGrpSpPr>
              <p:cNvPr id="9" name="مجموعة 8"/>
              <p:cNvGrpSpPr/>
              <p:nvPr/>
            </p:nvGrpSpPr>
            <p:grpSpPr>
              <a:xfrm>
                <a:off x="3517900" y="1395412"/>
                <a:ext cx="7756525" cy="1325353"/>
                <a:chOff x="3517900" y="1395412"/>
                <a:chExt cx="7756525" cy="1325353"/>
              </a:xfrm>
            </p:grpSpPr>
            <p:grpSp>
              <p:nvGrpSpPr>
                <p:cNvPr id="7" name="مجموعة 6"/>
                <p:cNvGrpSpPr/>
                <p:nvPr/>
              </p:nvGrpSpPr>
              <p:grpSpPr>
                <a:xfrm>
                  <a:off x="3517900" y="1395412"/>
                  <a:ext cx="7756525" cy="1319003"/>
                  <a:chOff x="3517900" y="1395412"/>
                  <a:chExt cx="7756525" cy="1319003"/>
                </a:xfrm>
              </p:grpSpPr>
              <p:pic>
                <p:nvPicPr>
                  <p:cNvPr id="3" name="صورة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517900" y="1395412"/>
                    <a:ext cx="7756525" cy="1319003"/>
                  </a:xfrm>
                  <a:prstGeom prst="rect">
                    <a:avLst/>
                  </a:prstGeom>
                </p:spPr>
              </p:pic>
              <p:pic>
                <p:nvPicPr>
                  <p:cNvPr id="5" name="صورة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169399" y="2060017"/>
                    <a:ext cx="1530137" cy="654398"/>
                  </a:xfrm>
                  <a:prstGeom prst="rect">
                    <a:avLst/>
                  </a:prstGeom>
                </p:spPr>
              </p:pic>
              <p:pic>
                <p:nvPicPr>
                  <p:cNvPr id="6" name="صورة 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666429" y="2067058"/>
                    <a:ext cx="1253748" cy="58385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صورة 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9003" y="2189764"/>
                  <a:ext cx="416440" cy="531001"/>
                </a:xfrm>
                <a:prstGeom prst="rect">
                  <a:avLst/>
                </a:prstGeom>
              </p:spPr>
            </p:pic>
          </p:grpSp>
          <p:pic>
            <p:nvPicPr>
              <p:cNvPr id="10" name="صورة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7238" y="2138964"/>
                <a:ext cx="434458" cy="508948"/>
              </a:xfrm>
              <a:prstGeom prst="rect">
                <a:avLst/>
              </a:prstGeom>
            </p:spPr>
          </p:pic>
        </p:grpSp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79724" y="2138964"/>
              <a:ext cx="442251" cy="508948"/>
            </a:xfrm>
            <a:prstGeom prst="rect">
              <a:avLst/>
            </a:prstGeom>
          </p:spPr>
        </p:pic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6344" y="2133943"/>
              <a:ext cx="404681" cy="513969"/>
            </a:xfrm>
            <a:prstGeom prst="rect">
              <a:avLst/>
            </a:prstGeom>
          </p:spPr>
        </p:pic>
      </p:grpSp>
      <p:sp>
        <p:nvSpPr>
          <p:cNvPr id="27" name="مربع نص 26"/>
          <p:cNvSpPr txBox="1"/>
          <p:nvPr/>
        </p:nvSpPr>
        <p:spPr>
          <a:xfrm>
            <a:off x="2616200" y="3438669"/>
            <a:ext cx="869188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معايير التصحيح</a:t>
            </a:r>
          </a:p>
          <a:p>
            <a:endParaRPr lang="ar-SA" sz="2400" dirty="0"/>
          </a:p>
          <a:p>
            <a:pPr marL="285750" indent="-285750">
              <a:buFontTx/>
              <a:buChar char="-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إعادة كتابة متباينة القيمة المطلقة على صورة  متباينة  و متباينة                درجتان</a:t>
            </a:r>
          </a:p>
          <a:p>
            <a:pPr marL="285750" indent="-285750">
              <a:buFontTx/>
              <a:buChar char="-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إعادة كتابة متباينة القيمة المطلقة على صورة  متباينة  او متباينة               درجتان</a:t>
            </a:r>
          </a:p>
          <a:p>
            <a:pPr marL="285750" indent="-285750">
              <a:buFontTx/>
              <a:buChar char="-"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كتابة مجموعة الحل                                                                     درجتان</a:t>
            </a:r>
          </a:p>
          <a:p>
            <a:pPr marL="285750" indent="-285750">
              <a:buFontTx/>
              <a:buChar char="-"/>
            </a:pPr>
            <a:r>
              <a:rPr lang="ar-SA" sz="2400" dirty="0"/>
              <a:t> رسم مجموعة الحل على خط الاعداد                                        </a:t>
            </a:r>
            <a:r>
              <a:rPr lang="en-US" sz="2400" dirty="0"/>
              <a:t>3</a:t>
            </a:r>
            <a:r>
              <a:rPr lang="ar-SA" sz="2400" dirty="0"/>
              <a:t> درجات 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ar-SA" sz="2400" dirty="0"/>
          </a:p>
        </p:txBody>
      </p:sp>
      <p:sp>
        <p:nvSpPr>
          <p:cNvPr id="28" name="نجمة مكونة من 12 نقطة 27"/>
          <p:cNvSpPr/>
          <p:nvPr/>
        </p:nvSpPr>
        <p:spPr>
          <a:xfrm>
            <a:off x="1041400" y="1028700"/>
            <a:ext cx="2324100" cy="15367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r>
              <a:rPr lang="ar-SA" dirty="0"/>
              <a:t> دقائق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EE6E03-73EA-49BF-B3BF-DD4509B3C2E0}"/>
              </a:ext>
            </a:extLst>
          </p:cNvPr>
          <p:cNvSpPr txBox="1"/>
          <p:nvPr/>
        </p:nvSpPr>
        <p:spPr>
          <a:xfrm>
            <a:off x="342314" y="6357938"/>
            <a:ext cx="614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4B280F-9436-4BD8-BA54-89FF673DD486}"/>
              </a:ext>
            </a:extLst>
          </p:cNvPr>
          <p:cNvSpPr txBox="1"/>
          <p:nvPr/>
        </p:nvSpPr>
        <p:spPr>
          <a:xfrm>
            <a:off x="9563149" y="1087465"/>
            <a:ext cx="1919298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 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xmlns="" id="{CCFED40E-F4CD-4779-8ACD-1ACFB37C635D}"/>
              </a:ext>
            </a:extLst>
          </p:cNvPr>
          <p:cNvSpPr/>
          <p:nvPr/>
        </p:nvSpPr>
        <p:spPr>
          <a:xfrm>
            <a:off x="1350411" y="182517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للشريحة التالية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9729421" y="2871652"/>
            <a:ext cx="15450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الحل الفرع </a:t>
            </a:r>
            <a:r>
              <a:rPr lang="en-US" sz="2000" b="1" dirty="0"/>
              <a:t>1 </a:t>
            </a:r>
            <a:r>
              <a:rPr lang="ar-SA" sz="2000" b="1" dirty="0"/>
              <a:t>: 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3517900" y="1395412"/>
            <a:ext cx="7756525" cy="1325353"/>
            <a:chOff x="3517900" y="1395412"/>
            <a:chExt cx="7756525" cy="1325353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3517900" y="1395412"/>
              <a:ext cx="7756525" cy="1325353"/>
              <a:chOff x="3517900" y="1395412"/>
              <a:chExt cx="7756525" cy="1325353"/>
            </a:xfrm>
          </p:grpSpPr>
          <p:grpSp>
            <p:nvGrpSpPr>
              <p:cNvPr id="9" name="مجموعة 8"/>
              <p:cNvGrpSpPr/>
              <p:nvPr/>
            </p:nvGrpSpPr>
            <p:grpSpPr>
              <a:xfrm>
                <a:off x="3517900" y="1395412"/>
                <a:ext cx="7756525" cy="1325353"/>
                <a:chOff x="3517900" y="1395412"/>
                <a:chExt cx="7756525" cy="1325353"/>
              </a:xfrm>
            </p:grpSpPr>
            <p:grpSp>
              <p:nvGrpSpPr>
                <p:cNvPr id="7" name="مجموعة 6"/>
                <p:cNvGrpSpPr/>
                <p:nvPr/>
              </p:nvGrpSpPr>
              <p:grpSpPr>
                <a:xfrm>
                  <a:off x="3517900" y="1395412"/>
                  <a:ext cx="7756525" cy="1319003"/>
                  <a:chOff x="3517900" y="1395412"/>
                  <a:chExt cx="7756525" cy="1319003"/>
                </a:xfrm>
              </p:grpSpPr>
              <p:pic>
                <p:nvPicPr>
                  <p:cNvPr id="3" name="صورة 2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517900" y="1395412"/>
                    <a:ext cx="7756525" cy="1319003"/>
                  </a:xfrm>
                  <a:prstGeom prst="rect">
                    <a:avLst/>
                  </a:prstGeom>
                </p:spPr>
              </p:pic>
              <p:pic>
                <p:nvPicPr>
                  <p:cNvPr id="5" name="صورة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169399" y="2060017"/>
                    <a:ext cx="1530137" cy="654398"/>
                  </a:xfrm>
                  <a:prstGeom prst="rect">
                    <a:avLst/>
                  </a:prstGeom>
                </p:spPr>
              </p:pic>
              <p:pic>
                <p:nvPicPr>
                  <p:cNvPr id="6" name="صورة 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666429" y="2067058"/>
                    <a:ext cx="1253748" cy="58385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" name="صورة 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9003" y="2189764"/>
                  <a:ext cx="416440" cy="531001"/>
                </a:xfrm>
                <a:prstGeom prst="rect">
                  <a:avLst/>
                </a:prstGeom>
              </p:spPr>
            </p:pic>
          </p:grpSp>
          <p:pic>
            <p:nvPicPr>
              <p:cNvPr id="10" name="صورة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7238" y="2138964"/>
                <a:ext cx="434458" cy="508948"/>
              </a:xfrm>
              <a:prstGeom prst="rect">
                <a:avLst/>
              </a:prstGeom>
            </p:spPr>
          </p:pic>
        </p:grpSp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79724" y="2138964"/>
              <a:ext cx="442251" cy="508948"/>
            </a:xfrm>
            <a:prstGeom prst="rect">
              <a:avLst/>
            </a:prstGeom>
          </p:spPr>
        </p:pic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6344" y="2133943"/>
              <a:ext cx="404681" cy="513969"/>
            </a:xfrm>
            <a:prstGeom prst="rect">
              <a:avLst/>
            </a:prstGeom>
          </p:spPr>
        </p:pic>
      </p:grpSp>
      <p:sp>
        <p:nvSpPr>
          <p:cNvPr id="26" name="مربع نص 25"/>
          <p:cNvSpPr txBox="1"/>
          <p:nvPr/>
        </p:nvSpPr>
        <p:spPr>
          <a:xfrm>
            <a:off x="6652590" y="4263058"/>
            <a:ext cx="9661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119D4B-8464-40FB-A088-6FD63EA05636}"/>
              </a:ext>
            </a:extLst>
          </p:cNvPr>
          <p:cNvSpPr txBox="1"/>
          <p:nvPr/>
        </p:nvSpPr>
        <p:spPr>
          <a:xfrm>
            <a:off x="342314" y="6357938"/>
            <a:ext cx="596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57935BF-D1C4-4F84-96AB-08989CDFB4CF}"/>
              </a:ext>
            </a:extLst>
          </p:cNvPr>
          <p:cNvSpPr/>
          <p:nvPr/>
        </p:nvSpPr>
        <p:spPr>
          <a:xfrm>
            <a:off x="10023878" y="204344"/>
            <a:ext cx="1828848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الحلّ: </a:t>
            </a:r>
            <a:endParaRPr lang="en-US" sz="3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376B0C0-12F5-4C5F-8C14-1492FE5BB3BB}"/>
              </a:ext>
            </a:extLst>
          </p:cNvPr>
          <p:cNvSpPr/>
          <p:nvPr/>
        </p:nvSpPr>
        <p:spPr>
          <a:xfrm>
            <a:off x="7725017" y="3429000"/>
            <a:ext cx="3910946" cy="1641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/>
              <a:t>بما أن القيمة المطلقة لاي عدد هي قيمة غير سالبة، فلا يمكن أن تكون القيمة المطلقة ل </a:t>
            </a:r>
            <a:r>
              <a:rPr lang="en-US" sz="2400" dirty="0"/>
              <a:t>u</a:t>
            </a:r>
            <a:r>
              <a:rPr lang="ar-BH" sz="2400" dirty="0"/>
              <a:t> أقل من </a:t>
            </a:r>
            <a:r>
              <a:rPr lang="en-US" sz="2400" dirty="0"/>
              <a:t>-3</a:t>
            </a:r>
            <a:r>
              <a:rPr lang="ar-BH" sz="2400" dirty="0"/>
              <a:t>.</a:t>
            </a: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28DCA7B-82FE-4931-96EC-1632636A656C}"/>
              </a:ext>
            </a:extLst>
          </p:cNvPr>
          <p:cNvSpPr/>
          <p:nvPr/>
        </p:nvSpPr>
        <p:spPr>
          <a:xfrm>
            <a:off x="7725017" y="5330924"/>
            <a:ext cx="3910946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BH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{  }</a:t>
            </a:r>
            <a:r>
              <a:rPr lang="ar-S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الحل هي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9" name="مربع نص 11">
            <a:extLst>
              <a:ext uri="{FF2B5EF4-FFF2-40B4-BE49-F238E27FC236}">
                <a16:creationId xmlns:a16="http://schemas.microsoft.com/office/drawing/2014/main" xmlns="" id="{419DC479-FDCA-4924-868A-2800A18697B6}"/>
              </a:ext>
            </a:extLst>
          </p:cNvPr>
          <p:cNvSpPr txBox="1"/>
          <p:nvPr/>
        </p:nvSpPr>
        <p:spPr>
          <a:xfrm>
            <a:off x="3459017" y="2923244"/>
            <a:ext cx="15450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حل</a:t>
            </a:r>
            <a:r>
              <a:rPr lang="ar-BH" sz="2000" b="1" dirty="0"/>
              <a:t>ّ</a:t>
            </a:r>
            <a:r>
              <a:rPr lang="ar-SA" sz="2000" b="1" dirty="0"/>
              <a:t> الفرع </a:t>
            </a:r>
            <a:r>
              <a:rPr lang="en-US" sz="2000" b="1" dirty="0"/>
              <a:t>2 </a:t>
            </a:r>
            <a:r>
              <a:rPr lang="ar-SA" sz="2000" b="1" dirty="0"/>
              <a:t>: </a:t>
            </a:r>
          </a:p>
        </p:txBody>
      </p:sp>
      <p:sp>
        <p:nvSpPr>
          <p:cNvPr id="20" name="مربع نص 16">
            <a:extLst>
              <a:ext uri="{FF2B5EF4-FFF2-40B4-BE49-F238E27FC236}">
                <a16:creationId xmlns:a16="http://schemas.microsoft.com/office/drawing/2014/main" xmlns="" id="{9C7DA6DB-29B8-4EBA-BA90-7D21D7EB059F}"/>
              </a:ext>
            </a:extLst>
          </p:cNvPr>
          <p:cNvSpPr txBox="1"/>
          <p:nvPr/>
        </p:nvSpPr>
        <p:spPr>
          <a:xfrm>
            <a:off x="1425713" y="3445196"/>
            <a:ext cx="46702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│t│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sz="2400" dirty="0"/>
              <a:t>3                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3    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 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/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-3</a:t>
            </a:r>
            <a:endParaRPr lang="ar-SA" sz="2400" dirty="0"/>
          </a:p>
        </p:txBody>
      </p:sp>
      <p:sp>
        <p:nvSpPr>
          <p:cNvPr id="21" name="سهم إلى اليمين 17">
            <a:extLst>
              <a:ext uri="{FF2B5EF4-FFF2-40B4-BE49-F238E27FC236}">
                <a16:creationId xmlns:a16="http://schemas.microsoft.com/office/drawing/2014/main" xmlns="" id="{FB7CA42C-6958-4727-B28C-6F0C873E66D6}"/>
              </a:ext>
            </a:extLst>
          </p:cNvPr>
          <p:cNvSpPr/>
          <p:nvPr/>
        </p:nvSpPr>
        <p:spPr>
          <a:xfrm>
            <a:off x="2670206" y="3594100"/>
            <a:ext cx="451512" cy="170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18">
            <a:extLst>
              <a:ext uri="{FF2B5EF4-FFF2-40B4-BE49-F238E27FC236}">
                <a16:creationId xmlns:a16="http://schemas.microsoft.com/office/drawing/2014/main" xmlns="" id="{0AF162C8-1E77-48F4-8AD9-CE8F5AD40478}"/>
              </a:ext>
            </a:extLst>
          </p:cNvPr>
          <p:cNvSpPr txBox="1"/>
          <p:nvPr/>
        </p:nvSpPr>
        <p:spPr>
          <a:xfrm>
            <a:off x="1246986" y="4182561"/>
            <a:ext cx="46702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dirty="0"/>
              <a:t>{ t │ 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-3</a:t>
            </a:r>
            <a:r>
              <a:rPr lang="en-US" sz="2400" dirty="0"/>
              <a:t>   </a:t>
            </a:r>
            <a:r>
              <a:rPr lang="ar-BH" sz="2400" dirty="0"/>
              <a:t>أو</a:t>
            </a:r>
            <a:r>
              <a:rPr lang="en-US" sz="2400" dirty="0"/>
              <a:t> 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3</a:t>
            </a:r>
            <a:r>
              <a:rPr lang="en-US" sz="2400" dirty="0"/>
              <a:t> }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مجموعة الحل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ّ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هي</a:t>
            </a:r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ar-B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 </a:t>
            </a:r>
            <a:endParaRPr lang="ar-SA" sz="2400" dirty="0"/>
          </a:p>
        </p:txBody>
      </p:sp>
      <p:pic>
        <p:nvPicPr>
          <p:cNvPr id="23" name="صورة 19">
            <a:extLst>
              <a:ext uri="{FF2B5EF4-FFF2-40B4-BE49-F238E27FC236}">
                <a16:creationId xmlns:a16="http://schemas.microsoft.com/office/drawing/2014/main" xmlns="" id="{5475F483-72E0-445C-9F93-4D825B0E78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6986" y="5515200"/>
            <a:ext cx="4573956" cy="584200"/>
          </a:xfrm>
          <a:prstGeom prst="rect">
            <a:avLst/>
          </a:prstGeom>
        </p:spPr>
      </p:pic>
      <p:sp>
        <p:nvSpPr>
          <p:cNvPr id="24" name="مخطط انسيابي: معالجة 20">
            <a:extLst>
              <a:ext uri="{FF2B5EF4-FFF2-40B4-BE49-F238E27FC236}">
                <a16:creationId xmlns:a16="http://schemas.microsoft.com/office/drawing/2014/main" xmlns="" id="{BA126DFC-3AF8-4917-8C32-EAAA09195963}"/>
              </a:ext>
            </a:extLst>
          </p:cNvPr>
          <p:cNvSpPr/>
          <p:nvPr/>
        </p:nvSpPr>
        <p:spPr>
          <a:xfrm>
            <a:off x="4606653" y="5679249"/>
            <a:ext cx="794736" cy="532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1">
            <a:extLst>
              <a:ext uri="{FF2B5EF4-FFF2-40B4-BE49-F238E27FC236}">
                <a16:creationId xmlns:a16="http://schemas.microsoft.com/office/drawing/2014/main" xmlns="" id="{4E62D92C-0C46-4CD6-A52D-1110504903FF}"/>
              </a:ext>
            </a:extLst>
          </p:cNvPr>
          <p:cNvSpPr/>
          <p:nvPr/>
        </p:nvSpPr>
        <p:spPr>
          <a:xfrm>
            <a:off x="4523312" y="5620681"/>
            <a:ext cx="166682" cy="17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ربع نص 24">
            <a:extLst>
              <a:ext uri="{FF2B5EF4-FFF2-40B4-BE49-F238E27FC236}">
                <a16:creationId xmlns:a16="http://schemas.microsoft.com/office/drawing/2014/main" xmlns="" id="{18569F88-BA0A-430C-88B2-D5553BDE10CB}"/>
              </a:ext>
            </a:extLst>
          </p:cNvPr>
          <p:cNvSpPr txBox="1"/>
          <p:nvPr/>
        </p:nvSpPr>
        <p:spPr>
          <a:xfrm>
            <a:off x="3767838" y="4889148"/>
            <a:ext cx="21543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التمثيل على خط الاعداد</a:t>
            </a:r>
          </a:p>
        </p:txBody>
      </p:sp>
      <p:sp>
        <p:nvSpPr>
          <p:cNvPr id="30" name="مربع نص 25">
            <a:extLst>
              <a:ext uri="{FF2B5EF4-FFF2-40B4-BE49-F238E27FC236}">
                <a16:creationId xmlns:a16="http://schemas.microsoft.com/office/drawing/2014/main" xmlns="" id="{EF94F048-57EE-48D7-8213-0A90BD1E4875}"/>
              </a:ext>
            </a:extLst>
          </p:cNvPr>
          <p:cNvSpPr txBox="1"/>
          <p:nvPr/>
        </p:nvSpPr>
        <p:spPr>
          <a:xfrm>
            <a:off x="-11697" y="3445196"/>
            <a:ext cx="1308100" cy="25237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sz="3200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ar-SA" b="1" dirty="0">
                <a:solidFill>
                  <a:srgbClr val="00B050"/>
                </a:solidFill>
              </a:rPr>
              <a:t> درجة</a:t>
            </a:r>
          </a:p>
        </p:txBody>
      </p:sp>
      <p:sp>
        <p:nvSpPr>
          <p:cNvPr id="31" name="مخطط انسيابي: معالجة 26">
            <a:extLst>
              <a:ext uri="{FF2B5EF4-FFF2-40B4-BE49-F238E27FC236}">
                <a16:creationId xmlns:a16="http://schemas.microsoft.com/office/drawing/2014/main" xmlns="" id="{8D1B77A3-5D02-4B3F-9BDA-A7133F393279}"/>
              </a:ext>
            </a:extLst>
          </p:cNvPr>
          <p:cNvSpPr/>
          <p:nvPr/>
        </p:nvSpPr>
        <p:spPr>
          <a:xfrm>
            <a:off x="1726541" y="5691949"/>
            <a:ext cx="794736" cy="5325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22">
            <a:extLst>
              <a:ext uri="{FF2B5EF4-FFF2-40B4-BE49-F238E27FC236}">
                <a16:creationId xmlns:a16="http://schemas.microsoft.com/office/drawing/2014/main" xmlns="" id="{195D8185-0099-46AF-930D-F69333F2F473}"/>
              </a:ext>
            </a:extLst>
          </p:cNvPr>
          <p:cNvSpPr/>
          <p:nvPr/>
        </p:nvSpPr>
        <p:spPr>
          <a:xfrm>
            <a:off x="2483905" y="5625451"/>
            <a:ext cx="166682" cy="170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0DFBFB4-3285-4CE2-A1FF-8274EB6AD8F5}"/>
              </a:ext>
            </a:extLst>
          </p:cNvPr>
          <p:cNvCxnSpPr/>
          <p:nvPr/>
        </p:nvCxnSpPr>
        <p:spPr>
          <a:xfrm>
            <a:off x="6310648" y="2760152"/>
            <a:ext cx="0" cy="3378635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8" grpId="0" animBg="1"/>
      <p:bldP spid="2" grpId="0" animBg="1"/>
      <p:bldP spid="4" grpId="0" animBg="1"/>
      <p:bldP spid="19" grpId="0"/>
      <p:bldP spid="20" grpId="0"/>
      <p:bldP spid="21" grpId="0" animBg="1"/>
      <p:bldP spid="22" grpId="0"/>
      <p:bldP spid="24" grpId="0" animBg="1"/>
      <p:bldP spid="25" grpId="0" animBg="1"/>
      <p:bldP spid="29" grpId="0"/>
      <p:bldP spid="30" grpId="0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33" y="250268"/>
            <a:ext cx="8331634" cy="15973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013D1E-A4E5-4A8E-8521-99AE17892FE4}"/>
              </a:ext>
            </a:extLst>
          </p:cNvPr>
          <p:cNvSpPr/>
          <p:nvPr/>
        </p:nvSpPr>
        <p:spPr>
          <a:xfrm>
            <a:off x="972836" y="2674961"/>
            <a:ext cx="9976513" cy="28933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منك عزيزي الطالب بعد نهاية هذا الدرس أن تكون قادرًا على: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حلّ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المتباينات المركبة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المتباينات المركبة على خط لاعداد 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حلّ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متباينات القيمة المطلقة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متباينات القيمة المطلقة على خط لاعداد 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46BB6A-9BD3-49EA-B30A-7BD61C5A6E76}"/>
              </a:ext>
            </a:extLst>
          </p:cNvPr>
          <p:cNvSpPr txBox="1"/>
          <p:nvPr/>
        </p:nvSpPr>
        <p:spPr>
          <a:xfrm>
            <a:off x="141668" y="6357938"/>
            <a:ext cx="586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/>
              <a:t>الرياضيات </a:t>
            </a:r>
            <a:r>
              <a:rPr lang="ar-BH" b="1" dirty="0"/>
              <a:t>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1FC16C-B841-443C-AA7F-0AEC914DAA4E}"/>
              </a:ext>
            </a:extLst>
          </p:cNvPr>
          <p:cNvSpPr txBox="1"/>
          <p:nvPr/>
        </p:nvSpPr>
        <p:spPr>
          <a:xfrm>
            <a:off x="342313" y="6357938"/>
            <a:ext cx="618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C4427A-C211-4E5B-A0E0-CCE2EB332436}"/>
              </a:ext>
            </a:extLst>
          </p:cNvPr>
          <p:cNvSpPr/>
          <p:nvPr/>
        </p:nvSpPr>
        <p:spPr>
          <a:xfrm>
            <a:off x="1746916" y="54587"/>
            <a:ext cx="8557144" cy="49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98" t="37742" r="18251" b="11481"/>
          <a:stretch/>
        </p:blipFill>
        <p:spPr>
          <a:xfrm>
            <a:off x="162742" y="979715"/>
            <a:ext cx="11866516" cy="4788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8857" y="5366657"/>
            <a:ext cx="4299857" cy="379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56215E-0D19-4BCB-8F92-3FA6090392CC}"/>
              </a:ext>
            </a:extLst>
          </p:cNvPr>
          <p:cNvSpPr txBox="1"/>
          <p:nvPr/>
        </p:nvSpPr>
        <p:spPr>
          <a:xfrm>
            <a:off x="272149" y="6359436"/>
            <a:ext cx="609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4B76510-DA6C-45A9-96B0-2445A891FFE6}"/>
              </a:ext>
            </a:extLst>
          </p:cNvPr>
          <p:cNvSpPr/>
          <p:nvPr/>
        </p:nvSpPr>
        <p:spPr>
          <a:xfrm>
            <a:off x="1403338" y="109179"/>
            <a:ext cx="8543496" cy="587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4" t="12413" r="18492" b="18810"/>
          <a:stretch/>
        </p:blipFill>
        <p:spPr>
          <a:xfrm>
            <a:off x="1347114" y="717447"/>
            <a:ext cx="9497773" cy="550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3114" y="2144486"/>
            <a:ext cx="9046029" cy="805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6800" y="3305323"/>
            <a:ext cx="2882343" cy="3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45649" y="3304328"/>
            <a:ext cx="5616872" cy="3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9200" y="3771313"/>
            <a:ext cx="2882343" cy="3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8049" y="3770318"/>
            <a:ext cx="5616872" cy="3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76800" y="4171989"/>
            <a:ext cx="2882343" cy="46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45649" y="4170994"/>
            <a:ext cx="5616872" cy="46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4853324"/>
            <a:ext cx="7587343" cy="683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94671" y="5710697"/>
            <a:ext cx="5616872" cy="466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778622" y="3204961"/>
            <a:ext cx="1542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الحل الفرع </a:t>
            </a:r>
            <a:r>
              <a:rPr lang="en-US" sz="2000" b="1" dirty="0"/>
              <a:t>1 </a:t>
            </a:r>
            <a:r>
              <a:rPr lang="ar-SA" sz="2000" b="1" dirty="0"/>
              <a:t>: </a:t>
            </a:r>
          </a:p>
        </p:txBody>
      </p:sp>
      <p:sp>
        <p:nvSpPr>
          <p:cNvPr id="8" name="نجمة مكونة من 12 نقطة 7"/>
          <p:cNvSpPr/>
          <p:nvPr/>
        </p:nvSpPr>
        <p:spPr>
          <a:xfrm>
            <a:off x="306501" y="774700"/>
            <a:ext cx="1762489" cy="116938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r>
              <a:rPr lang="ar-SA" dirty="0"/>
              <a:t>  دقيقة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18" y="3791718"/>
            <a:ext cx="4308436" cy="1739945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363040" y="3204961"/>
            <a:ext cx="15425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الحل الفرع </a:t>
            </a:r>
            <a:r>
              <a:rPr lang="en-US" sz="2000" b="1" dirty="0"/>
              <a:t>2</a:t>
            </a:r>
            <a:r>
              <a:rPr lang="ar-SA" sz="2000" b="1" dirty="0"/>
              <a:t>: 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51" y="3791718"/>
            <a:ext cx="5111145" cy="1739945"/>
          </a:xfrm>
          <a:prstGeom prst="rect">
            <a:avLst/>
          </a:prstGeom>
        </p:spPr>
      </p:pic>
      <p:grpSp>
        <p:nvGrpSpPr>
          <p:cNvPr id="14" name="مجموعة 13"/>
          <p:cNvGrpSpPr/>
          <p:nvPr/>
        </p:nvGrpSpPr>
        <p:grpSpPr>
          <a:xfrm>
            <a:off x="3905583" y="882070"/>
            <a:ext cx="7490671" cy="1496616"/>
            <a:chOff x="4892040" y="1244917"/>
            <a:chExt cx="6878552" cy="1602824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2040" y="1244917"/>
              <a:ext cx="6852285" cy="1590124"/>
            </a:xfrm>
            <a:prstGeom prst="rect">
              <a:avLst/>
            </a:prstGeom>
          </p:spPr>
        </p:pic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6500" y="2387135"/>
              <a:ext cx="404092" cy="453652"/>
            </a:xfrm>
            <a:prstGeom prst="rect">
              <a:avLst/>
            </a:prstGeom>
          </p:spPr>
        </p:pic>
        <p:pic>
          <p:nvPicPr>
            <p:cNvPr id="13" name="صورة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200" y="2349034"/>
              <a:ext cx="396357" cy="49870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C02467-C6D9-4E63-AA43-1EB4A927FAF1}"/>
              </a:ext>
            </a:extLst>
          </p:cNvPr>
          <p:cNvSpPr txBox="1"/>
          <p:nvPr/>
        </p:nvSpPr>
        <p:spPr>
          <a:xfrm>
            <a:off x="1115" y="6357938"/>
            <a:ext cx="609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891D427-C16E-4543-B9F0-95D76AE9FA75}"/>
              </a:ext>
            </a:extLst>
          </p:cNvPr>
          <p:cNvSpPr/>
          <p:nvPr/>
        </p:nvSpPr>
        <p:spPr>
          <a:xfrm>
            <a:off x="1801507" y="122828"/>
            <a:ext cx="8557144" cy="518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12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1187745" y="1780426"/>
            <a:ext cx="8713268" cy="830996"/>
            <a:chOff x="1168400" y="1959027"/>
            <a:chExt cx="10172700" cy="999664"/>
          </a:xfrm>
        </p:grpSpPr>
        <p:sp>
          <p:nvSpPr>
            <p:cNvPr id="4" name="مربع نص 3"/>
            <p:cNvSpPr txBox="1"/>
            <p:nvPr/>
          </p:nvSpPr>
          <p:spPr>
            <a:xfrm>
              <a:off x="1168400" y="1959027"/>
              <a:ext cx="10172700" cy="999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/>
                <a:t> قام مصطفى بحل المتباينة       </a:t>
              </a:r>
              <a:r>
                <a:rPr lang="en-US" sz="2400" dirty="0"/>
                <a:t>      </a:t>
              </a:r>
              <a:r>
                <a:rPr lang="ar-SA" sz="2400" dirty="0"/>
                <a:t>                    </a:t>
              </a:r>
              <a:r>
                <a:rPr lang="en-US" sz="2400" dirty="0"/>
                <a:t>      </a:t>
              </a:r>
              <a:r>
                <a:rPr lang="ar-SA" sz="2400" dirty="0"/>
                <a:t>     ، كما هو موضح بالخطوات الاتية  المطلوب منك عزيزي الطالب  ابداء رايك بالحل مع تقديم الدليل والبرهان .</a:t>
              </a:r>
            </a:p>
          </p:txBody>
        </p:sp>
        <p:pic>
          <p:nvPicPr>
            <p:cNvPr id="5" name="صورة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9653" y="2008303"/>
              <a:ext cx="2376310" cy="584712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5127786" y="2607141"/>
            <a:ext cx="5300260" cy="3517001"/>
            <a:chOff x="3911600" y="2222163"/>
            <a:chExt cx="5981700" cy="4415061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600" y="2222163"/>
              <a:ext cx="5981700" cy="4415061"/>
            </a:xfrm>
            <a:prstGeom prst="rect">
              <a:avLst/>
            </a:prstGeom>
          </p:spPr>
        </p:pic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4000" y="2402366"/>
              <a:ext cx="5630187" cy="403653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2D3757-F124-4910-A3D3-4E44F95CD401}"/>
              </a:ext>
            </a:extLst>
          </p:cNvPr>
          <p:cNvSpPr txBox="1"/>
          <p:nvPr/>
        </p:nvSpPr>
        <p:spPr>
          <a:xfrm>
            <a:off x="342313" y="6357938"/>
            <a:ext cx="618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9936D20-DF40-4605-BA18-546D4AB427CE}"/>
              </a:ext>
            </a:extLst>
          </p:cNvPr>
          <p:cNvSpPr/>
          <p:nvPr/>
        </p:nvSpPr>
        <p:spPr>
          <a:xfrm>
            <a:off x="1746916" y="204715"/>
            <a:ext cx="8570794" cy="70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03BA42-D4B6-4110-9011-6F9CF55E7402}"/>
              </a:ext>
            </a:extLst>
          </p:cNvPr>
          <p:cNvSpPr txBox="1"/>
          <p:nvPr/>
        </p:nvSpPr>
        <p:spPr>
          <a:xfrm>
            <a:off x="10077443" y="1727674"/>
            <a:ext cx="1919298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xmlns="" id="{5F4BED2D-7384-4515-8141-0BFAC8905C05}"/>
              </a:ext>
            </a:extLst>
          </p:cNvPr>
          <p:cNvSpPr/>
          <p:nvPr/>
        </p:nvSpPr>
        <p:spPr>
          <a:xfrm>
            <a:off x="2346303" y="1050289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للشريحة التالية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نجمة مكونة من 12 نقطة 7">
            <a:extLst>
              <a:ext uri="{FF2B5EF4-FFF2-40B4-BE49-F238E27FC236}">
                <a16:creationId xmlns:a16="http://schemas.microsoft.com/office/drawing/2014/main" xmlns="" id="{4E3C49F5-53BD-48C4-8F3A-908A9CD69BAF}"/>
              </a:ext>
            </a:extLst>
          </p:cNvPr>
          <p:cNvSpPr/>
          <p:nvPr/>
        </p:nvSpPr>
        <p:spPr>
          <a:xfrm>
            <a:off x="306501" y="774700"/>
            <a:ext cx="1762489" cy="116938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r>
              <a:rPr lang="ar-SA" dirty="0"/>
              <a:t> دقيقة</a:t>
            </a:r>
          </a:p>
        </p:txBody>
      </p:sp>
    </p:spTree>
    <p:extLst>
      <p:ext uri="{BB962C8B-B14F-4D97-AF65-F5344CB8AC3E}">
        <p14:creationId xmlns:p14="http://schemas.microsoft.com/office/powerpoint/2010/main" val="32305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81413" y="2302286"/>
            <a:ext cx="4473432" cy="33155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7004337" y="1785075"/>
            <a:ext cx="447343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dirty="0"/>
              <a:t>أخطأ مصطفى عندما حوّل متباينة القيمة المطلقة إلى متباينة مركبة، وعكس اتجاه المتباينتين،</a:t>
            </a:r>
            <a:endParaRPr lang="ar-S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FDD696-372C-423D-9172-60CE0472AAA3}"/>
              </a:ext>
            </a:extLst>
          </p:cNvPr>
          <p:cNvSpPr txBox="1"/>
          <p:nvPr/>
        </p:nvSpPr>
        <p:spPr>
          <a:xfrm>
            <a:off x="342313" y="6357938"/>
            <a:ext cx="630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F075C46-1971-4600-BD5C-F63A1F860C05}"/>
              </a:ext>
            </a:extLst>
          </p:cNvPr>
          <p:cNvSpPr/>
          <p:nvPr/>
        </p:nvSpPr>
        <p:spPr>
          <a:xfrm>
            <a:off x="1746916" y="150123"/>
            <a:ext cx="8570794" cy="70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C130565-8BAA-4136-A141-F91056D6C311}"/>
              </a:ext>
            </a:extLst>
          </p:cNvPr>
          <p:cNvSpPr/>
          <p:nvPr/>
        </p:nvSpPr>
        <p:spPr>
          <a:xfrm>
            <a:off x="10085871" y="980902"/>
            <a:ext cx="1828848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الحلّ:</a:t>
            </a:r>
            <a:endParaRPr lang="en-US" sz="3200" dirty="0"/>
          </a:p>
        </p:txBody>
      </p:sp>
      <p:grpSp>
        <p:nvGrpSpPr>
          <p:cNvPr id="7" name="مجموعة 8">
            <a:extLst>
              <a:ext uri="{FF2B5EF4-FFF2-40B4-BE49-F238E27FC236}">
                <a16:creationId xmlns:a16="http://schemas.microsoft.com/office/drawing/2014/main" xmlns="" id="{F5E0C7C0-9977-4F23-B554-E00EAA5E5F69}"/>
              </a:ext>
            </a:extLst>
          </p:cNvPr>
          <p:cNvGrpSpPr/>
          <p:nvPr/>
        </p:nvGrpSpPr>
        <p:grpSpPr>
          <a:xfrm>
            <a:off x="7845287" y="2897026"/>
            <a:ext cx="3632481" cy="2456852"/>
            <a:chOff x="3911600" y="2222163"/>
            <a:chExt cx="5981700" cy="4415061"/>
          </a:xfrm>
        </p:grpSpPr>
        <p:pic>
          <p:nvPicPr>
            <p:cNvPr id="9" name="صورة 6">
              <a:extLst>
                <a:ext uri="{FF2B5EF4-FFF2-40B4-BE49-F238E27FC236}">
                  <a16:creationId xmlns:a16="http://schemas.microsoft.com/office/drawing/2014/main" xmlns="" id="{EE3CFAA8-67B1-4BFA-B4CB-D2A90A431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1600" y="2222163"/>
              <a:ext cx="5981700" cy="4415061"/>
            </a:xfrm>
            <a:prstGeom prst="rect">
              <a:avLst/>
            </a:prstGeom>
          </p:spPr>
        </p:pic>
        <p:pic>
          <p:nvPicPr>
            <p:cNvPr id="10" name="صورة 7">
              <a:extLst>
                <a:ext uri="{FF2B5EF4-FFF2-40B4-BE49-F238E27FC236}">
                  <a16:creationId xmlns:a16="http://schemas.microsoft.com/office/drawing/2014/main" xmlns="" id="{194AB403-DDD4-46E2-8C2F-84C9CF781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4000" y="2402366"/>
              <a:ext cx="5630187" cy="403653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7CDC7F-5CD8-461C-AB40-75116BFFF64F}"/>
              </a:ext>
            </a:extLst>
          </p:cNvPr>
          <p:cNvSpPr/>
          <p:nvPr/>
        </p:nvSpPr>
        <p:spPr>
          <a:xfrm>
            <a:off x="8044070" y="3803374"/>
            <a:ext cx="3087756" cy="37106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CAC347-AB5C-4106-A287-E100D704425E}"/>
              </a:ext>
            </a:extLst>
          </p:cNvPr>
          <p:cNvSpPr txBox="1"/>
          <p:nvPr/>
        </p:nvSpPr>
        <p:spPr>
          <a:xfrm>
            <a:off x="2061274" y="1746720"/>
            <a:ext cx="2727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2400" b="1" dirty="0"/>
              <a:t> والصحيح هو الحل الآتي:</a:t>
            </a:r>
            <a:r>
              <a:rPr lang="ar-SA" sz="2400" b="1" dirty="0"/>
              <a:t> 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5354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8D4AFA-B931-47EC-824E-26C609B98D33}"/>
              </a:ext>
            </a:extLst>
          </p:cNvPr>
          <p:cNvSpPr txBox="1"/>
          <p:nvPr/>
        </p:nvSpPr>
        <p:spPr>
          <a:xfrm>
            <a:off x="342313" y="6357938"/>
            <a:ext cx="598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FC2C55-F692-4F22-AB18-F66E1B564AB6}"/>
              </a:ext>
            </a:extLst>
          </p:cNvPr>
          <p:cNvSpPr txBox="1"/>
          <p:nvPr/>
        </p:nvSpPr>
        <p:spPr>
          <a:xfrm>
            <a:off x="2238375" y="1889793"/>
            <a:ext cx="7715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>
                <a:solidFill>
                  <a:srgbClr val="FF0000"/>
                </a:solidFill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مع أطيب الأمنيات لـــــــكم بالتــــــوفيق والنجاح </a:t>
            </a:r>
            <a:endParaRPr lang="en-US" sz="6600" dirty="0">
              <a:solidFill>
                <a:srgbClr val="FF0000"/>
              </a:solidFill>
              <a:effectLst>
                <a:innerShdw blurRad="63500" dist="50800" dir="13500000">
                  <a:srgbClr val="FF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41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39860"/>
            <a:ext cx="10523976" cy="5446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21AE26-8781-46D9-BCA0-F24F8970829D}"/>
              </a:ext>
            </a:extLst>
          </p:cNvPr>
          <p:cNvSpPr txBox="1"/>
          <p:nvPr/>
        </p:nvSpPr>
        <p:spPr>
          <a:xfrm>
            <a:off x="342313" y="6357938"/>
            <a:ext cx="604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DD9D35D-45E4-4240-8F9F-9C50DB64F884}"/>
              </a:ext>
            </a:extLst>
          </p:cNvPr>
          <p:cNvSpPr/>
          <p:nvPr/>
        </p:nvSpPr>
        <p:spPr>
          <a:xfrm>
            <a:off x="1746916" y="150123"/>
            <a:ext cx="8543496" cy="521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71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40" y="142175"/>
            <a:ext cx="9407625" cy="16060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333" y="2442613"/>
            <a:ext cx="5210111" cy="94530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33" y="3429000"/>
            <a:ext cx="5230586" cy="47244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333" y="4175636"/>
            <a:ext cx="5210111" cy="52579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400" y="4686187"/>
            <a:ext cx="4713543" cy="830930"/>
          </a:xfrm>
          <a:prstGeom prst="rect">
            <a:avLst/>
          </a:prstGeom>
        </p:spPr>
      </p:pic>
      <p:cxnSp>
        <p:nvCxnSpPr>
          <p:cNvPr id="8" name="رابط مستقيم 7"/>
          <p:cNvCxnSpPr/>
          <p:nvPr/>
        </p:nvCxnSpPr>
        <p:spPr>
          <a:xfrm>
            <a:off x="5458640" y="2246873"/>
            <a:ext cx="30480" cy="374904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359" y="1909640"/>
            <a:ext cx="4060265" cy="53297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200" y="2635231"/>
            <a:ext cx="3435424" cy="47543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53" y="3062896"/>
            <a:ext cx="3505200" cy="50590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251" y="3552817"/>
            <a:ext cx="3746259" cy="46136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70" y="5274347"/>
            <a:ext cx="3739787" cy="732438"/>
          </a:xfrm>
          <a:prstGeom prst="rect">
            <a:avLst/>
          </a:prstGeom>
        </p:spPr>
      </p:pic>
      <p:sp>
        <p:nvSpPr>
          <p:cNvPr id="14" name="سهم للأسفل 13"/>
          <p:cNvSpPr/>
          <p:nvPr/>
        </p:nvSpPr>
        <p:spPr>
          <a:xfrm>
            <a:off x="2624000" y="4175636"/>
            <a:ext cx="304800" cy="91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 إلى اليسار 14"/>
          <p:cNvSpPr/>
          <p:nvPr/>
        </p:nvSpPr>
        <p:spPr>
          <a:xfrm>
            <a:off x="4713624" y="5217380"/>
            <a:ext cx="2192816" cy="2997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DC8E93-A9EC-46AA-A12E-807379BE1719}"/>
              </a:ext>
            </a:extLst>
          </p:cNvPr>
          <p:cNvSpPr txBox="1"/>
          <p:nvPr/>
        </p:nvSpPr>
        <p:spPr>
          <a:xfrm>
            <a:off x="10302631" y="1861278"/>
            <a:ext cx="1145278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/>
              <a:t>الحل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5E1C97-485E-41D1-A9BF-02B417AD9839}"/>
              </a:ext>
            </a:extLst>
          </p:cNvPr>
          <p:cNvSpPr txBox="1"/>
          <p:nvPr/>
        </p:nvSpPr>
        <p:spPr>
          <a:xfrm>
            <a:off x="342313" y="6357938"/>
            <a:ext cx="601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505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1399139"/>
            <a:ext cx="2952750" cy="548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849" y="2178284"/>
            <a:ext cx="6936301" cy="65436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960" y="2803807"/>
            <a:ext cx="6579870" cy="80860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81" y="3627656"/>
            <a:ext cx="6473190" cy="84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D5A9A8-6237-4A7F-A37C-DB6D93B86818}"/>
              </a:ext>
            </a:extLst>
          </p:cNvPr>
          <p:cNvSpPr txBox="1"/>
          <p:nvPr/>
        </p:nvSpPr>
        <p:spPr>
          <a:xfrm>
            <a:off x="342313" y="6357938"/>
            <a:ext cx="58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DC12EAC-FCC7-41D4-8934-D5481D7A3F14}"/>
              </a:ext>
            </a:extLst>
          </p:cNvPr>
          <p:cNvSpPr/>
          <p:nvPr/>
        </p:nvSpPr>
        <p:spPr>
          <a:xfrm>
            <a:off x="1746916" y="150123"/>
            <a:ext cx="8570794" cy="709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18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54" y="96677"/>
            <a:ext cx="2673667" cy="6347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62" y="1364660"/>
            <a:ext cx="4487227" cy="60716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301" y="1893656"/>
            <a:ext cx="9268662" cy="9016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64" y="2741993"/>
            <a:ext cx="7094335" cy="48073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1347" y="3241981"/>
            <a:ext cx="5537122" cy="88032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294" y="4373217"/>
            <a:ext cx="4609622" cy="63706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t="19129" r="11216"/>
          <a:stretch/>
        </p:blipFill>
        <p:spPr>
          <a:xfrm>
            <a:off x="557740" y="4050058"/>
            <a:ext cx="4759865" cy="2194496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57740" y="507989"/>
            <a:ext cx="65498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وهنا سنحل بالطريقة الأولى بإعادة كتابة المتباينة وحل كل متباينة على حدة وسنترك لك عزيزي الطالب الحل بالطريقة الثانية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40FA58-114A-49D6-862C-CDD12BDF6B73}"/>
              </a:ext>
            </a:extLst>
          </p:cNvPr>
          <p:cNvSpPr txBox="1"/>
          <p:nvPr/>
        </p:nvSpPr>
        <p:spPr>
          <a:xfrm>
            <a:off x="342314" y="6357938"/>
            <a:ext cx="591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xmlns="" id="{3A3373B8-C93B-4040-BD46-DC7292D18BF8}"/>
              </a:ext>
            </a:extLst>
          </p:cNvPr>
          <p:cNvSpPr/>
          <p:nvPr/>
        </p:nvSpPr>
        <p:spPr>
          <a:xfrm>
            <a:off x="6305266" y="5103762"/>
            <a:ext cx="3330053" cy="8803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والان مثل مجموعة الحل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06BA7F-42B0-4D2E-A00F-71F6191AC162}"/>
              </a:ext>
            </a:extLst>
          </p:cNvPr>
          <p:cNvSpPr txBox="1"/>
          <p:nvPr/>
        </p:nvSpPr>
        <p:spPr>
          <a:xfrm>
            <a:off x="10739363" y="769454"/>
            <a:ext cx="1145278" cy="523220"/>
          </a:xfrm>
          <a:prstGeom prst="flowChartOnlineStorage">
            <a:avLst/>
          </a:prstGeom>
          <a:solidFill>
            <a:srgbClr val="00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 rtl="1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ar-BH" dirty="0"/>
              <a:t>الحل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826141" y="2933671"/>
            <a:ext cx="743458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/>
              <a:t>معايير </a:t>
            </a:r>
            <a:r>
              <a:rPr lang="ar-BH" sz="2200" dirty="0"/>
              <a:t>التقييم</a:t>
            </a:r>
            <a:endParaRPr lang="ar-SA" sz="2200" dirty="0"/>
          </a:p>
          <a:p>
            <a:endParaRPr lang="ar-SA" sz="2200" dirty="0"/>
          </a:p>
          <a:p>
            <a:pPr marL="285750" indent="-285750">
              <a:buFontTx/>
              <a:buChar char="-"/>
            </a:pPr>
            <a:r>
              <a:rPr lang="ar-SA" sz="2200" dirty="0"/>
              <a:t>إعادة كتابة المتباينة على صورة متباينة مركبة  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ar-SA" sz="2200" dirty="0">
                <a:solidFill>
                  <a:srgbClr val="FF0000"/>
                </a:solidFill>
              </a:rPr>
              <a:t>  درجة 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إضافة العدد </a:t>
            </a:r>
            <a:r>
              <a:rPr lang="en-US" sz="2200" dirty="0"/>
              <a:t>3</a:t>
            </a:r>
            <a:r>
              <a:rPr lang="ar-SA" sz="2200" dirty="0"/>
              <a:t>  </a:t>
            </a:r>
            <a:r>
              <a:rPr lang="ar-BH" sz="2200" dirty="0"/>
              <a:t>إ</a:t>
            </a:r>
            <a:r>
              <a:rPr lang="ar-SA" sz="2200" dirty="0"/>
              <a:t>لى جميع الاطراف 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ar-SA" sz="2200" dirty="0">
                <a:solidFill>
                  <a:srgbClr val="FF0000"/>
                </a:solidFill>
              </a:rPr>
              <a:t>  درجات لكل طرف درجة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عملية التبسيط 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ar-SA" sz="2200" dirty="0">
                <a:solidFill>
                  <a:srgbClr val="FF0000"/>
                </a:solidFill>
              </a:rPr>
              <a:t>  درجات لكل طرف درجة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كتابة مجموعة الحل  </a:t>
            </a: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ar-SA" sz="2200" dirty="0">
                <a:solidFill>
                  <a:srgbClr val="FF0000"/>
                </a:solidFill>
              </a:rPr>
              <a:t>  درجة</a:t>
            </a:r>
          </a:p>
          <a:p>
            <a:pPr marL="285750" indent="-285750">
              <a:buFontTx/>
              <a:buChar char="-"/>
            </a:pPr>
            <a:r>
              <a:rPr lang="ar-SA" sz="2200" dirty="0"/>
              <a:t> رسم مجموعة الحل على خط الاعداد </a:t>
            </a:r>
            <a:r>
              <a:rPr lang="en-US" sz="2200" dirty="0">
                <a:solidFill>
                  <a:srgbClr val="FF0000"/>
                </a:solidFill>
              </a:rPr>
              <a:t>3</a:t>
            </a:r>
            <a:r>
              <a:rPr lang="ar-SA" sz="2200" dirty="0">
                <a:solidFill>
                  <a:srgbClr val="FF0000"/>
                </a:solidFill>
              </a:rPr>
              <a:t>  درجات </a:t>
            </a:r>
            <a:endParaRPr lang="en-US" sz="22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ar-SA" sz="2200" dirty="0"/>
          </a:p>
        </p:txBody>
      </p:sp>
      <p:sp>
        <p:nvSpPr>
          <p:cNvPr id="7" name="نجمة مكونة من 12 نقطة 6"/>
          <p:cNvSpPr/>
          <p:nvPr/>
        </p:nvSpPr>
        <p:spPr>
          <a:xfrm>
            <a:off x="1050412" y="1028700"/>
            <a:ext cx="1919298" cy="112549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5</a:t>
            </a:r>
            <a:r>
              <a:rPr lang="ar-SA" sz="2000" b="1" dirty="0"/>
              <a:t> دقائق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6B127A-37A4-4EE1-8028-AE709BE39D15}"/>
              </a:ext>
            </a:extLst>
          </p:cNvPr>
          <p:cNvSpPr txBox="1"/>
          <p:nvPr/>
        </p:nvSpPr>
        <p:spPr>
          <a:xfrm>
            <a:off x="-53476" y="6357938"/>
            <a:ext cx="606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B56B27-A5F8-4BDC-9641-2B86B8F3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8" y="1515935"/>
            <a:ext cx="7783011" cy="638264"/>
          </a:xfrm>
          <a:prstGeom prst="rect">
            <a:avLst/>
          </a:prstGeom>
        </p:spPr>
      </p:pic>
      <p:pic>
        <p:nvPicPr>
          <p:cNvPr id="14" name="Picture 1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9C429FA6-4D8E-4857-8C8A-BF6E352E5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33" y="2142040"/>
            <a:ext cx="3639058" cy="647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350EB1-2492-4E4F-B1EA-03047FCF47EC}"/>
              </a:ext>
            </a:extLst>
          </p:cNvPr>
          <p:cNvSpPr txBox="1"/>
          <p:nvPr/>
        </p:nvSpPr>
        <p:spPr>
          <a:xfrm>
            <a:off x="9927315" y="881511"/>
            <a:ext cx="1919298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فهمك</a:t>
            </a:r>
            <a:r>
              <a:rPr 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xmlns="" id="{1BCEB507-989E-4BFC-8473-50F885398EA3}"/>
              </a:ext>
            </a:extLst>
          </p:cNvPr>
          <p:cNvSpPr/>
          <p:nvPr/>
        </p:nvSpPr>
        <p:spPr>
          <a:xfrm>
            <a:off x="1616107" y="185701"/>
            <a:ext cx="9650438" cy="52322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rgbClr val="C00000"/>
                </a:solidFill>
              </a:rPr>
              <a:t>ملاحظة: حل التدريب على ورقة خارجية، وللتأكد من إجابتك انتقل للشريحة التالية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1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/>
          <p:cNvGrpSpPr/>
          <p:nvPr/>
        </p:nvGrpSpPr>
        <p:grpSpPr>
          <a:xfrm>
            <a:off x="-254129" y="1606758"/>
            <a:ext cx="11285220" cy="588867"/>
            <a:chOff x="-136019" y="1606758"/>
            <a:chExt cx="11285220" cy="588867"/>
          </a:xfrm>
        </p:grpSpPr>
        <p:sp>
          <p:nvSpPr>
            <p:cNvPr id="2" name="مربع نص 1"/>
            <p:cNvSpPr txBox="1"/>
            <p:nvPr/>
          </p:nvSpPr>
          <p:spPr>
            <a:xfrm>
              <a:off x="-136019" y="1634649"/>
              <a:ext cx="1128522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400" dirty="0"/>
                <a:t>نكتب</a:t>
              </a:r>
              <a:r>
                <a:rPr lang="ar-SA" sz="2400" dirty="0"/>
                <a:t> المتباينة  </a:t>
              </a:r>
              <a:r>
                <a:rPr lang="en-US" sz="2400" dirty="0"/>
                <a:t>                                </a:t>
              </a:r>
              <a:r>
                <a:rPr lang="ar-SA" sz="2400" dirty="0"/>
                <a:t>                                </a:t>
              </a:r>
              <a:r>
                <a:rPr lang="ar-BH" sz="2400" dirty="0"/>
                <a:t>    </a:t>
              </a:r>
              <a:r>
                <a:rPr lang="ar-SA" sz="2400" dirty="0"/>
                <a:t>على الصورة  :</a:t>
              </a:r>
            </a:p>
          </p:txBody>
        </p:sp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0930" y="1606758"/>
              <a:ext cx="3428048" cy="588867"/>
            </a:xfrm>
            <a:prstGeom prst="rect">
              <a:avLst/>
            </a:prstGeom>
          </p:spPr>
        </p:pic>
      </p:grpSp>
      <p:sp>
        <p:nvSpPr>
          <p:cNvPr id="4" name="مربع نص 3"/>
          <p:cNvSpPr txBox="1"/>
          <p:nvPr/>
        </p:nvSpPr>
        <p:spPr>
          <a:xfrm>
            <a:off x="5156200" y="2195625"/>
            <a:ext cx="625348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-11 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Y-3</a:t>
            </a:r>
            <a:r>
              <a:rPr lang="ar-B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 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-8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-11</a:t>
            </a:r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+3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Y-3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 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-8</a:t>
            </a:r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+3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ar-SA" b="1" dirty="0">
                <a:latin typeface="MV Boli" panose="02000500030200090000" pitchFamily="2" charset="0"/>
                <a:cs typeface="MV Boli" panose="02000500030200090000" pitchFamily="2" charset="0"/>
              </a:rPr>
              <a:t>بإضافة العدد 3  الى  جميع الأطراف 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 rtl="0"/>
            <a:r>
              <a:rPr lang="en-US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-8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≤ </a:t>
            </a:r>
            <a:r>
              <a:rPr lang="en-US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-5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SA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بالتبسيط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ar-SA" b="1" dirty="0">
                <a:latin typeface="MV Boli" panose="02000500030200090000" pitchFamily="2" charset="0"/>
                <a:cs typeface="MV Boli" panose="02000500030200090000" pitchFamily="2" charset="0"/>
              </a:rPr>
              <a:t>    اذن مجموعة الحل   :    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ar-BH" b="1" dirty="0">
                <a:latin typeface="MV Boli" panose="02000500030200090000" pitchFamily="2" charset="0"/>
                <a:cs typeface="MV Boli" panose="02000500030200090000" pitchFamily="2" charset="0"/>
              </a:rPr>
              <a:t>نمثل</a:t>
            </a:r>
            <a:r>
              <a:rPr lang="ar-SA" b="1" dirty="0">
                <a:latin typeface="MV Boli" panose="02000500030200090000" pitchFamily="2" charset="0"/>
                <a:cs typeface="MV Boli" panose="02000500030200090000" pitchFamily="2" charset="0"/>
              </a:rPr>
              <a:t> مجموعة الحل على خط الاعداد</a:t>
            </a:r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ar-SA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ar-SA" b="1" dirty="0">
              <a:latin typeface="MV Boli" panose="02000500030200090000" pitchFamily="2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91" y="5405067"/>
            <a:ext cx="3427944" cy="83501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572" y="4043488"/>
            <a:ext cx="2601381" cy="58531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48000" y="2275137"/>
            <a:ext cx="2032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</a:rPr>
              <a:t> 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ar-SA" b="1" dirty="0">
                <a:solidFill>
                  <a:srgbClr val="00B050"/>
                </a:solidFill>
              </a:rPr>
              <a:t>  درجات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3</a:t>
            </a:r>
            <a:r>
              <a:rPr lang="ar-SA" b="1" dirty="0">
                <a:solidFill>
                  <a:srgbClr val="00B050"/>
                </a:solidFill>
              </a:rPr>
              <a:t>  درجات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r>
              <a:rPr lang="ar-SA" b="1" dirty="0">
                <a:solidFill>
                  <a:srgbClr val="00B050"/>
                </a:solidFill>
              </a:rPr>
              <a:t>  درجة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 3</a:t>
            </a:r>
            <a:r>
              <a:rPr lang="ar-SA" b="1" dirty="0">
                <a:solidFill>
                  <a:srgbClr val="00B050"/>
                </a:solidFill>
              </a:rPr>
              <a:t>  درجات</a:t>
            </a:r>
          </a:p>
          <a:p>
            <a:endParaRPr lang="ar-SA" b="1" dirty="0">
              <a:solidFill>
                <a:srgbClr val="00B050"/>
              </a:solidFill>
            </a:endParaRPr>
          </a:p>
          <a:p>
            <a:endParaRPr lang="ar-SA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852CAE-717C-4F3F-A5FA-5BEE33F3A00C}"/>
              </a:ext>
            </a:extLst>
          </p:cNvPr>
          <p:cNvSpPr txBox="1"/>
          <p:nvPr/>
        </p:nvSpPr>
        <p:spPr>
          <a:xfrm>
            <a:off x="342314" y="6357938"/>
            <a:ext cx="614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E54BF2-C780-444E-981C-D58817F2352E}"/>
              </a:ext>
            </a:extLst>
          </p:cNvPr>
          <p:cNvSpPr/>
          <p:nvPr/>
        </p:nvSpPr>
        <p:spPr>
          <a:xfrm>
            <a:off x="10023878" y="1050513"/>
            <a:ext cx="1828848" cy="523220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/>
              <a:t>الحلّ </a:t>
            </a:r>
            <a:r>
              <a:rPr lang="en-US" sz="3200" dirty="0"/>
              <a:t>1A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43AD8E9-A5B2-4355-B402-79B2DC15BDE6}"/>
              </a:ext>
            </a:extLst>
          </p:cNvPr>
          <p:cNvSpPr/>
          <p:nvPr/>
        </p:nvSpPr>
        <p:spPr>
          <a:xfrm>
            <a:off x="1746916" y="150124"/>
            <a:ext cx="8543496" cy="5888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357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606641"/>
            <a:ext cx="6477000" cy="51816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097505"/>
            <a:ext cx="10321290" cy="5105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C34C0D-CBDD-4199-854E-E4599FF14739}"/>
              </a:ext>
            </a:extLst>
          </p:cNvPr>
          <p:cNvSpPr txBox="1"/>
          <p:nvPr/>
        </p:nvSpPr>
        <p:spPr>
          <a:xfrm>
            <a:off x="342314" y="6357938"/>
            <a:ext cx="596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BH" b="1" dirty="0"/>
              <a:t>الرياضيات 1</a:t>
            </a:r>
            <a:r>
              <a:rPr lang="en-US" b="1" dirty="0"/>
              <a:t>/</a:t>
            </a:r>
            <a:r>
              <a:rPr lang="ar-BH" b="1" dirty="0"/>
              <a:t> ريض 151 </a:t>
            </a:r>
            <a:r>
              <a:rPr lang="en-US" b="1" dirty="0"/>
              <a:t>/</a:t>
            </a:r>
            <a:r>
              <a:rPr lang="ar-BH" b="1" dirty="0"/>
              <a:t>حلّ المتباينات المركّبة ومتباينات القيمة المطلقة</a:t>
            </a:r>
            <a:endParaRPr lang="en-US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BEFC370-8D83-4493-AA42-3C2F1172BDF6}"/>
              </a:ext>
            </a:extLst>
          </p:cNvPr>
          <p:cNvSpPr/>
          <p:nvPr/>
        </p:nvSpPr>
        <p:spPr>
          <a:xfrm>
            <a:off x="1842452" y="150124"/>
            <a:ext cx="8516200" cy="504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حلّ المتباينات المركبة ومتباينات القيمة المطلقة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7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15.1"/>
</p:tagLst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1C1E25-72FA-48A1-A573-2DA283044DA2}" vid="{719BE681-BBB3-4C39-ABD3-B378B2BDEC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1082</Words>
  <Application>Microsoft Office PowerPoint</Application>
  <PresentationFormat>Widescreen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AL-Mohanad</vt:lpstr>
      <vt:lpstr>Arial</vt:lpstr>
      <vt:lpstr>Calibri</vt:lpstr>
      <vt:lpstr>Calibri Light</vt:lpstr>
      <vt:lpstr>Cambria Math</vt:lpstr>
      <vt:lpstr>Lotus-Light</vt:lpstr>
      <vt:lpstr>MV Boli</vt:lpstr>
      <vt:lpstr>PalatinoLTStd-Roman</vt:lpstr>
      <vt:lpstr>Sakkal Majalla</vt:lpstr>
      <vt:lpstr>Times New Roman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FATEMA ABDULLATIF MOHAMED AL ALMAHMOOD</dc:creator>
  <cp:lastModifiedBy>Manal Abdulla Ebrahim Zaid</cp:lastModifiedBy>
  <cp:revision>114</cp:revision>
  <dcterms:created xsi:type="dcterms:W3CDTF">2020-06-07T10:23:06Z</dcterms:created>
  <dcterms:modified xsi:type="dcterms:W3CDTF">2021-10-05T09:45:30Z</dcterms:modified>
</cp:coreProperties>
</file>