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9" r:id="rId3"/>
    <p:sldId id="257" r:id="rId4"/>
    <p:sldId id="292" r:id="rId5"/>
    <p:sldId id="319" r:id="rId6"/>
    <p:sldId id="288" r:id="rId7"/>
    <p:sldId id="324" r:id="rId8"/>
    <p:sldId id="316" r:id="rId9"/>
    <p:sldId id="307" r:id="rId10"/>
    <p:sldId id="317" r:id="rId11"/>
    <p:sldId id="320" r:id="rId12"/>
    <p:sldId id="297" r:id="rId13"/>
    <p:sldId id="321" r:id="rId14"/>
    <p:sldId id="318" r:id="rId15"/>
    <p:sldId id="299" r:id="rId16"/>
    <p:sldId id="322" r:id="rId17"/>
    <p:sldId id="303" r:id="rId18"/>
    <p:sldId id="323" r:id="rId19"/>
    <p:sldId id="305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EC75-965B-44B9-882C-1E66C05665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0AB7-3A30-4B67-8F7F-91CCA485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D7F93-4794-4756-9555-1F125F6CD6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4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599989-F86F-49C2-8347-93CBE3CF44F9}"/>
              </a:ext>
            </a:extLst>
          </p:cNvPr>
          <p:cNvSpPr txBox="1"/>
          <p:nvPr/>
        </p:nvSpPr>
        <p:spPr>
          <a:xfrm>
            <a:off x="7434468" y="6343057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b="1" dirty="0">
                <a:cs typeface="AL-Mohanad" pitchFamily="2" charset="-78"/>
              </a:rPr>
              <a:t>وزارة التربية والتعليم – </a:t>
            </a:r>
            <a:r>
              <a:rPr lang="en-US" b="1" dirty="0" smtClean="0">
                <a:cs typeface="AL-Mohanad" pitchFamily="2" charset="-78"/>
              </a:rPr>
              <a:t>2021</a:t>
            </a:r>
            <a:r>
              <a:rPr lang="ar-BH" b="1" dirty="0" smtClean="0">
                <a:cs typeface="AL-Mohanad" pitchFamily="2" charset="-78"/>
              </a:rPr>
              <a:t>م</a:t>
            </a:r>
            <a:endParaRPr lang="en-US" b="1" dirty="0"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22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B9F2-F328-4D06-8D61-5ACC5510CD6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0E74-C5C1-42A1-BDBB-377F4D3A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B9F2-F328-4D06-8D61-5ACC5510CD6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0E74-C5C1-42A1-BDBB-377F4D3A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7" Type="http://schemas.openxmlformats.org/officeDocument/2006/relationships/image" Target="../media/image47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13" Type="http://schemas.openxmlformats.org/officeDocument/2006/relationships/image" Target="../media/image61.tmp"/><Relationship Id="rId18" Type="http://schemas.openxmlformats.org/officeDocument/2006/relationships/image" Target="../media/image65.png"/><Relationship Id="rId3" Type="http://schemas.openxmlformats.org/officeDocument/2006/relationships/image" Target="../media/image51.tmp"/><Relationship Id="rId7" Type="http://schemas.openxmlformats.org/officeDocument/2006/relationships/image" Target="../media/image55.tmp"/><Relationship Id="rId12" Type="http://schemas.openxmlformats.org/officeDocument/2006/relationships/image" Target="../media/image60.tmp"/><Relationship Id="rId17" Type="http://schemas.openxmlformats.org/officeDocument/2006/relationships/image" Target="../media/image65.tmp"/><Relationship Id="rId2" Type="http://schemas.openxmlformats.org/officeDocument/2006/relationships/image" Target="../media/image50.tmp"/><Relationship Id="rId16" Type="http://schemas.openxmlformats.org/officeDocument/2006/relationships/image" Target="../media/image64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tmp"/><Relationship Id="rId11" Type="http://schemas.openxmlformats.org/officeDocument/2006/relationships/image" Target="../media/image59.tmp"/><Relationship Id="rId5" Type="http://schemas.openxmlformats.org/officeDocument/2006/relationships/image" Target="../media/image53.tmp"/><Relationship Id="rId15" Type="http://schemas.openxmlformats.org/officeDocument/2006/relationships/image" Target="../media/image63.tmp"/><Relationship Id="rId10" Type="http://schemas.openxmlformats.org/officeDocument/2006/relationships/image" Target="../media/image58.tmp"/><Relationship Id="rId4" Type="http://schemas.openxmlformats.org/officeDocument/2006/relationships/image" Target="../media/image52.tmp"/><Relationship Id="rId9" Type="http://schemas.openxmlformats.org/officeDocument/2006/relationships/image" Target="../media/image57.tmp"/><Relationship Id="rId14" Type="http://schemas.openxmlformats.org/officeDocument/2006/relationships/image" Target="../media/image6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7" Type="http://schemas.openxmlformats.org/officeDocument/2006/relationships/image" Target="../media/image6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0.png"/><Relationship Id="rId5" Type="http://schemas.openxmlformats.org/officeDocument/2006/relationships/image" Target="../media/image71.png"/><Relationship Id="rId4" Type="http://schemas.openxmlformats.org/officeDocument/2006/relationships/image" Target="../media/image6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0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13" Type="http://schemas.openxmlformats.org/officeDocument/2006/relationships/image" Target="../media/image17.png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12" Type="http://schemas.openxmlformats.org/officeDocument/2006/relationships/image" Target="../media/image16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mp"/><Relationship Id="rId11" Type="http://schemas.openxmlformats.org/officeDocument/2006/relationships/image" Target="../media/image15.tmp"/><Relationship Id="rId5" Type="http://schemas.openxmlformats.org/officeDocument/2006/relationships/image" Target="../media/image9.tmp"/><Relationship Id="rId10" Type="http://schemas.openxmlformats.org/officeDocument/2006/relationships/image" Target="../media/image14.tmp"/><Relationship Id="rId4" Type="http://schemas.openxmlformats.org/officeDocument/2006/relationships/image" Target="../media/image8.tmp"/><Relationship Id="rId9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13" Type="http://schemas.openxmlformats.org/officeDocument/2006/relationships/image" Target="../media/image32.tmp"/><Relationship Id="rId18" Type="http://schemas.openxmlformats.org/officeDocument/2006/relationships/image" Target="../media/image37.tmp"/><Relationship Id="rId3" Type="http://schemas.openxmlformats.org/officeDocument/2006/relationships/image" Target="../media/image22.tmp"/><Relationship Id="rId7" Type="http://schemas.openxmlformats.org/officeDocument/2006/relationships/image" Target="../media/image26.tmp"/><Relationship Id="rId12" Type="http://schemas.openxmlformats.org/officeDocument/2006/relationships/image" Target="../media/image31.tmp"/><Relationship Id="rId17" Type="http://schemas.openxmlformats.org/officeDocument/2006/relationships/image" Target="../media/image36.tmp"/><Relationship Id="rId2" Type="http://schemas.openxmlformats.org/officeDocument/2006/relationships/image" Target="../media/image21.tmp"/><Relationship Id="rId16" Type="http://schemas.openxmlformats.org/officeDocument/2006/relationships/image" Target="../media/image35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tmp"/><Relationship Id="rId11" Type="http://schemas.openxmlformats.org/officeDocument/2006/relationships/image" Target="../media/image30.tmp"/><Relationship Id="rId5" Type="http://schemas.openxmlformats.org/officeDocument/2006/relationships/image" Target="../media/image24.tmp"/><Relationship Id="rId15" Type="http://schemas.openxmlformats.org/officeDocument/2006/relationships/image" Target="../media/image34.tmp"/><Relationship Id="rId10" Type="http://schemas.openxmlformats.org/officeDocument/2006/relationships/image" Target="../media/image29.tmp"/><Relationship Id="rId19" Type="http://schemas.openxmlformats.org/officeDocument/2006/relationships/image" Target="../media/image38.tmp"/><Relationship Id="rId4" Type="http://schemas.openxmlformats.org/officeDocument/2006/relationships/image" Target="../media/image23.tmp"/><Relationship Id="rId9" Type="http://schemas.openxmlformats.org/officeDocument/2006/relationships/image" Target="../media/image28.tmp"/><Relationship Id="rId14" Type="http://schemas.openxmlformats.org/officeDocument/2006/relationships/image" Target="../media/image3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2B7E20A-257B-4FC2-9207-1F8E2619F2A3}"/>
              </a:ext>
            </a:extLst>
          </p:cNvPr>
          <p:cNvSpPr/>
          <p:nvPr/>
        </p:nvSpPr>
        <p:spPr>
          <a:xfrm>
            <a:off x="2180708" y="3114649"/>
            <a:ext cx="8089728" cy="927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BH" sz="5400" b="1" dirty="0">
                <a:solidFill>
                  <a:schemeClr val="bg1"/>
                </a:solidFill>
                <a:latin typeface="Sagona ExtraLight" panose="020B0604020202020204" pitchFamily="18" charset="0"/>
                <a:cs typeface="Sakkal Majalla" panose="02000000000000000000" pitchFamily="2" charset="-78"/>
              </a:rPr>
              <a:t>حلّ معادلات القيمة المطلقة</a:t>
            </a:r>
            <a:endParaRPr lang="en-US" sz="5400" b="1" dirty="0">
              <a:solidFill>
                <a:schemeClr val="bg1"/>
              </a:solidFill>
              <a:latin typeface="Sagona ExtraLight" panose="020B0604020202020204" pitchFamily="18" charset="0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8">
            <a:extLst>
              <a:ext uri="{FF2B5EF4-FFF2-40B4-BE49-F238E27FC236}">
                <a16:creationId xmlns="" xmlns:a16="http://schemas.microsoft.com/office/drawing/2014/main" id="{8871D3A4-7462-4CB6-9B88-A72E6C84F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49915"/>
              </p:ext>
            </p:extLst>
          </p:nvPr>
        </p:nvGraphicFramePr>
        <p:xfrm>
          <a:off x="625285" y="1503402"/>
          <a:ext cx="11007908" cy="13992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1977">
                  <a:extLst>
                    <a:ext uri="{9D8B030D-6E8A-4147-A177-3AD203B41FA5}">
                      <a16:colId xmlns="" xmlns:a16="http://schemas.microsoft.com/office/drawing/2014/main" val="462638503"/>
                    </a:ext>
                  </a:extLst>
                </a:gridCol>
                <a:gridCol w="2751977">
                  <a:extLst>
                    <a:ext uri="{9D8B030D-6E8A-4147-A177-3AD203B41FA5}">
                      <a16:colId xmlns="" xmlns:a16="http://schemas.microsoft.com/office/drawing/2014/main" val="2240577562"/>
                    </a:ext>
                  </a:extLst>
                </a:gridCol>
                <a:gridCol w="2751977">
                  <a:extLst>
                    <a:ext uri="{9D8B030D-6E8A-4147-A177-3AD203B41FA5}">
                      <a16:colId xmlns="" xmlns:a16="http://schemas.microsoft.com/office/drawing/2014/main" val="1350888536"/>
                    </a:ext>
                  </a:extLst>
                </a:gridCol>
                <a:gridCol w="2751977">
                  <a:extLst>
                    <a:ext uri="{9D8B030D-6E8A-4147-A177-3AD203B41FA5}">
                      <a16:colId xmlns="" xmlns:a16="http://schemas.microsoft.com/office/drawing/2014/main" val="1459128854"/>
                    </a:ext>
                  </a:extLst>
                </a:gridCol>
              </a:tblGrid>
              <a:tr h="785356"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المقرر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الدرس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الصفحات في الكتاب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35494002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ريض 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الثالث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الثاني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172 - 178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49626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B1ECD3-8351-4A87-8E5A-2F528502F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60" y="4411827"/>
            <a:ext cx="6077798" cy="2324424"/>
          </a:xfrm>
          <a:prstGeom prst="rect">
            <a:avLst/>
          </a:prstGeom>
          <a:solidFill>
            <a:srgbClr val="00B0F0"/>
          </a:solid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 rot="20352575">
            <a:off x="9619758" y="4419504"/>
            <a:ext cx="19908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الرياضيات</a:t>
            </a:r>
            <a:r>
              <a:rPr lang="ar-B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2937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7ACC09C1-883E-4249-AB35-6DDE3211ABB6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E25A66-C703-41FB-81A8-B332B318AB18}"/>
              </a:ext>
            </a:extLst>
          </p:cNvPr>
          <p:cNvSpPr txBox="1"/>
          <p:nvPr/>
        </p:nvSpPr>
        <p:spPr>
          <a:xfrm>
            <a:off x="10559304" y="1319954"/>
            <a:ext cx="133846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97A5D9-6B00-4259-95EF-CD98F2DEEFEA}"/>
              </a:ext>
            </a:extLst>
          </p:cNvPr>
          <p:cNvSpPr txBox="1"/>
          <p:nvPr/>
        </p:nvSpPr>
        <p:spPr>
          <a:xfrm>
            <a:off x="10659630" y="2471608"/>
            <a:ext cx="1238142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195457-1655-403A-A24E-73CB422DD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59" y="1788972"/>
            <a:ext cx="2504420" cy="514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A54A2C9-B29C-4392-8674-0735E65A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62" y="1129427"/>
            <a:ext cx="5028478" cy="514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C531EB-ED6F-4729-814F-F59C9C69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92" y="2528038"/>
            <a:ext cx="5506218" cy="466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85FB451-E149-47FA-8D46-DF777CDBB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33" y="3069592"/>
            <a:ext cx="6106377" cy="400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908F762-7D3C-4930-8C78-3CBE9F2DD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40" y="3469698"/>
            <a:ext cx="5039428" cy="485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D61AD25F-7410-4E6F-B01E-B015BCB26A0D}"/>
                  </a:ext>
                </a:extLst>
              </p:cNvPr>
              <p:cNvSpPr/>
              <p:nvPr/>
            </p:nvSpPr>
            <p:spPr>
              <a:xfrm>
                <a:off x="2414588" y="4186238"/>
                <a:ext cx="8144716" cy="117599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BH" sz="2400" b="1" dirty="0">
                    <a:solidFill>
                      <a:schemeClr val="tx1"/>
                    </a:solidFill>
                  </a:rPr>
                  <a:t>بما أن القيمة المطلقة لأي عدد هي دائما موجبة أو صفر، لذا فإن المعادلة ليس ثمة قيمة تحققها. ولذا فإن مجموعة حلها هي المجموعة الخالية، والتي يرمز لها بالرمز </a:t>
                </a:r>
                <a14:m>
                  <m:oMath xmlns:m="http://schemas.openxmlformats.org/officeDocument/2006/math">
                    <m:r>
                      <a:rPr lang="ar-BH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BH" sz="2400" b="1" dirty="0">
                    <a:solidFill>
                      <a:schemeClr val="tx1"/>
                    </a:solidFill>
                  </a:rPr>
                  <a:t> ، أو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D61AD25F-7410-4E6F-B01E-B015BCB26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588" y="4186238"/>
                <a:ext cx="8144716" cy="1175993"/>
              </a:xfrm>
              <a:prstGeom prst="roundRect">
                <a:avLst/>
              </a:prstGeom>
              <a:blipFill>
                <a:blip r:embed="rId7"/>
                <a:stretch>
                  <a:fillRect l="-1345" t="-3590" r="-374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AA9DF6-D6C9-4B48-ADAF-6F1ED52AF4E1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02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992749" y="2163617"/>
            <a:ext cx="1789043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فهمك2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F301F-790A-4003-BE1A-E1E805F8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75" y="1849536"/>
            <a:ext cx="6115904" cy="1190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E2895F-93DA-4435-A00B-849BA3564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38" y="2968889"/>
            <a:ext cx="2324424" cy="600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8CA61C-3E3C-4B59-8EAB-ECB16AE3C36C}"/>
              </a:ext>
            </a:extLst>
          </p:cNvPr>
          <p:cNvSpPr txBox="1"/>
          <p:nvPr/>
        </p:nvSpPr>
        <p:spPr>
          <a:xfrm>
            <a:off x="342314" y="7179573"/>
            <a:ext cx="418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C8F07DE2-81C5-46D9-AE1F-6E0720D918BB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="" xmlns:a16="http://schemas.microsoft.com/office/drawing/2014/main" id="{29AE2DB8-64AD-41FE-99B9-C47D5939D941}"/>
              </a:ext>
            </a:extLst>
          </p:cNvPr>
          <p:cNvSpPr/>
          <p:nvPr/>
        </p:nvSpPr>
        <p:spPr>
          <a:xfrm>
            <a:off x="2131354" y="1014252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حلّ التدريب على ورقة خارجية، وللتأكد من إجابتك انتقل للشريحة التالية.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731F29-0C7C-4F02-B9A9-C6757F8E1780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12" name="نجمة مكونة من 12 نقطة 6">
            <a:extLst>
              <a:ext uri="{FF2B5EF4-FFF2-40B4-BE49-F238E27FC236}">
                <a16:creationId xmlns="" xmlns:a16="http://schemas.microsoft.com/office/drawing/2014/main" id="{6F0E583B-919F-484D-96C0-2F186F309386}"/>
              </a:ext>
            </a:extLst>
          </p:cNvPr>
          <p:cNvSpPr/>
          <p:nvPr/>
        </p:nvSpPr>
        <p:spPr>
          <a:xfrm>
            <a:off x="189021" y="917621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/>
              <a:t>3</a:t>
            </a:r>
            <a:r>
              <a:rPr lang="ar-SA" sz="2000" b="1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24605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992749" y="1341982"/>
            <a:ext cx="1789043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فهمك2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2C102F-DF51-4CE9-90E1-A178788D9889}"/>
              </a:ext>
            </a:extLst>
          </p:cNvPr>
          <p:cNvSpPr/>
          <p:nvPr/>
        </p:nvSpPr>
        <p:spPr>
          <a:xfrm>
            <a:off x="10262974" y="2633600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F301F-790A-4003-BE1A-E1E805F8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3" y="1027901"/>
            <a:ext cx="6115904" cy="1190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E2895F-93DA-4435-A00B-849BA3564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86" y="2152835"/>
            <a:ext cx="2324424" cy="600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="" xmlns:a16="http://schemas.microsoft.com/office/drawing/2014/main" id="{CF73444C-E53A-4A7E-8B65-9F669753A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598593"/>
                  </p:ext>
                </p:extLst>
              </p:nvPr>
            </p:nvGraphicFramePr>
            <p:xfrm>
              <a:off x="1179612" y="3136825"/>
              <a:ext cx="8887792" cy="3013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43896">
                      <a:extLst>
                        <a:ext uri="{9D8B030D-6E8A-4147-A177-3AD203B41FA5}">
                          <a16:colId xmlns="" xmlns:a16="http://schemas.microsoft.com/office/drawing/2014/main" val="309411636"/>
                        </a:ext>
                      </a:extLst>
                    </a:gridCol>
                    <a:gridCol w="4443896">
                      <a:extLst>
                        <a:ext uri="{9D8B030D-6E8A-4147-A177-3AD203B41FA5}">
                          <a16:colId xmlns="" xmlns:a16="http://schemas.microsoft.com/office/drawing/2014/main" val="323580542"/>
                        </a:ext>
                      </a:extLst>
                    </a:gridCol>
                  </a:tblGrid>
                  <a:tr h="370817">
                    <a:tc gridSpan="2">
                      <a:txBody>
                        <a:bodyPr/>
                        <a:lstStyle/>
                        <a:p>
                          <a:pPr algn="ct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بقسمة طرفي المعادلة على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ينتج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343863625"/>
                      </a:ext>
                    </a:extLst>
                  </a:tr>
                  <a:tr h="151179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الحالة 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  <a:p>
                          <a:pPr algn="l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التحقق:</a:t>
                          </a:r>
                          <a14:m>
                            <m:oMath xmlns:m="http://schemas.openxmlformats.org/officeDocument/2006/math">
                              <m:r>
                                <a:rPr lang="ar-BH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BH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×−</m:t>
                                    </m:r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BH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ar-BH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0"/>
                          <a14:m>
                            <m:oMath xmlns:m="http://schemas.openxmlformats.org/officeDocument/2006/math"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ar-BH" sz="2000" b="1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√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ar-BH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      </m:t>
                              </m:r>
                            </m:oMath>
                          </a14:m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الحالة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ar-BH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l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التحقق:</a:t>
                          </a:r>
                          <a14:m>
                            <m:oMath xmlns:m="http://schemas.openxmlformats.org/officeDocument/2006/math">
                              <m:r>
                                <a:rPr lang="ar-BH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BH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ar-BH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BH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ar-BH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0"/>
                          <a14:m>
                            <m:oMath xmlns:m="http://schemas.openxmlformats.org/officeDocument/2006/math"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ar-BH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ar-BH" sz="2000" b="1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√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ar-BH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     </m:t>
                              </m:r>
                            </m:oMath>
                          </a14:m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87092795"/>
                      </a:ext>
                    </a:extLst>
                  </a:tr>
                  <a:tr h="660190">
                    <a:tc gridSpan="2">
                      <a:txBody>
                        <a:bodyPr/>
                        <a:lstStyle/>
                        <a:p>
                          <a:pPr algn="r" rtl="1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إذن الحلان هما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 ، </a:t>
                          </a: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- ومجموعة الحل هي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BH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 rtl="1"/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169433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3444C-E53A-4A7E-8B65-9F669753A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598593"/>
                  </p:ext>
                </p:extLst>
              </p:nvPr>
            </p:nvGraphicFramePr>
            <p:xfrm>
              <a:off x="1179612" y="3136825"/>
              <a:ext cx="8887792" cy="3013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438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9411636"/>
                        </a:ext>
                      </a:extLst>
                    </a:gridCol>
                    <a:gridCol w="444389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23580542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9" t="-15385" r="-274" b="-66615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3863625"/>
                      </a:ext>
                    </a:extLst>
                  </a:tr>
                  <a:tr h="19574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7" t="-23292" r="-100411" b="-34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274" t="-23292" r="-549" b="-344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87092795"/>
                      </a:ext>
                    </a:extLst>
                  </a:tr>
                  <a:tr h="66019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9" t="-367593" r="-274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 rtl="1"/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169433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C3907E34-2D86-4DC0-8624-0FDC8E7B1F46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44BED6-11C0-4A13-B006-E7F7F6CCF553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5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992749" y="2349146"/>
            <a:ext cx="1789043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فهمك2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78231D5E-21ED-40CB-8622-4B9F39784311}"/>
              </a:ext>
            </a:extLst>
          </p:cNvPr>
          <p:cNvSpPr/>
          <p:nvPr/>
        </p:nvSpPr>
        <p:spPr>
          <a:xfrm>
            <a:off x="2303635" y="1107017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إلى الشريحة التالية.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F301F-790A-4003-BE1A-E1E805F8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3" y="2035065"/>
            <a:ext cx="6115904" cy="1190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313EB4-CD88-47C0-B9E1-039635CFA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4448"/>
            <a:ext cx="2724530" cy="476316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9B391C24-CE71-4172-8E41-1C54E5BC60D5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F5F6E9-BF6B-4234-A12E-62757C67E52E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9" name="نجمة مكونة من 12 نقطة 6">
            <a:extLst>
              <a:ext uri="{FF2B5EF4-FFF2-40B4-BE49-F238E27FC236}">
                <a16:creationId xmlns="" xmlns:a16="http://schemas.microsoft.com/office/drawing/2014/main" id="{262BD3D8-1893-4608-9947-A6B40425F3A2}"/>
              </a:ext>
            </a:extLst>
          </p:cNvPr>
          <p:cNvSpPr/>
          <p:nvPr/>
        </p:nvSpPr>
        <p:spPr>
          <a:xfrm>
            <a:off x="189021" y="917621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/>
              <a:t>3</a:t>
            </a:r>
            <a:r>
              <a:rPr lang="ar-SA" sz="2000" b="1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13768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992749" y="1341982"/>
            <a:ext cx="1789043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فهمك2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2C102F-DF51-4CE9-90E1-A178788D9889}"/>
              </a:ext>
            </a:extLst>
          </p:cNvPr>
          <p:cNvSpPr/>
          <p:nvPr/>
        </p:nvSpPr>
        <p:spPr>
          <a:xfrm>
            <a:off x="10262974" y="2633600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CF301F-790A-4003-BE1A-E1E805F8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3" y="1027901"/>
            <a:ext cx="6115904" cy="1190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8">
                <a:extLst>
                  <a:ext uri="{FF2B5EF4-FFF2-40B4-BE49-F238E27FC236}">
                    <a16:creationId xmlns="" xmlns:a16="http://schemas.microsoft.com/office/drawing/2014/main" id="{CF73444C-E53A-4A7E-8B65-9F669753A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316299"/>
                  </p:ext>
                </p:extLst>
              </p:nvPr>
            </p:nvGraphicFramePr>
            <p:xfrm>
              <a:off x="2032000" y="3280681"/>
              <a:ext cx="8128000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="" xmlns:a16="http://schemas.microsoft.com/office/drawing/2014/main" val="309411636"/>
                        </a:ext>
                      </a:extLst>
                    </a:gridCol>
                  </a:tblGrid>
                  <a:tr h="344911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400" dirty="0">
                              <a:solidFill>
                                <a:schemeClr val="tx1"/>
                              </a:solidFill>
                            </a:rPr>
                            <a:t>بطرح</a:t>
                          </a:r>
                          <a:r>
                            <a:rPr lang="ar-BH" sz="2400" baseline="0" dirty="0">
                              <a:solidFill>
                                <a:schemeClr val="tx1"/>
                              </a:solidFill>
                            </a:rPr>
                            <a:t> العدد 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r>
                            <a:rPr lang="ar-BH" sz="2400" baseline="0" dirty="0">
                              <a:solidFill>
                                <a:schemeClr val="tx1"/>
                              </a:solidFill>
                            </a:rPr>
                            <a:t> من </a:t>
                          </a:r>
                          <a:r>
                            <a:rPr lang="ar-BH" sz="2400" dirty="0">
                              <a:solidFill>
                                <a:schemeClr val="tx1"/>
                              </a:solidFill>
                            </a:rPr>
                            <a:t>طرفي المعادلة ينتج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BH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BH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ar-BH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400" dirty="0">
                              <a:solidFill>
                                <a:schemeClr val="tx1"/>
                              </a:solidFill>
                            </a:rPr>
                            <a:t>بالتبسيط ينتج               </a:t>
                          </a:r>
                          <a:r>
                            <a:rPr lang="ar-BH" sz="2400" dirty="0" smtClean="0">
                              <a:solidFill>
                                <a:schemeClr val="tx1"/>
                              </a:solidFill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BH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BH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ar-BH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3863625"/>
                      </a:ext>
                    </a:extLst>
                  </a:tr>
                  <a:tr h="344911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ar-BH" sz="2400" b="1" dirty="0">
                              <a:solidFill>
                                <a:schemeClr val="tx1"/>
                              </a:solidFill>
                            </a:rPr>
                            <a:t>بما أن القيمة المطلقة لأي عدد هي دائما موجبة أو صفر، لذا فإن المعادلة ليس ثمة قيمة تحققها. ولذا فإن مجموعة حلها هي المجموعة الخالية، والتي يرمز لها بالرمز </a:t>
                          </a:r>
                          <a14:m>
                            <m:oMath xmlns:m="http://schemas.openxmlformats.org/officeDocument/2006/math">
                              <m:r>
                                <a:rPr lang="ar-BH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ar-BH" sz="2400" b="1" dirty="0">
                              <a:solidFill>
                                <a:schemeClr val="tx1"/>
                              </a:solidFill>
                            </a:rPr>
                            <a:t> ، أو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BH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/>
                              </m:d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87092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73444C-E53A-4A7E-8B65-9F669753A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0316299"/>
                  </p:ext>
                </p:extLst>
              </p:nvPr>
            </p:nvGraphicFramePr>
            <p:xfrm>
              <a:off x="2032000" y="3280681"/>
              <a:ext cx="8128000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12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9411636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5" t="-7143" r="-300" b="-8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386362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5" t="-155556" r="-300" b="-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87092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313EB4-CD88-47C0-B9E1-039635CFA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284"/>
            <a:ext cx="2724530" cy="476316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1ADBAD74-76AC-4500-A321-68CA0E4FBE24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EC55F4-FF8A-449C-8A99-3AD5181356F1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0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C6F0D2-0641-4B62-BAB1-0355F3AE8CF7}"/>
              </a:ext>
            </a:extLst>
          </p:cNvPr>
          <p:cNvSpPr txBox="1"/>
          <p:nvPr/>
        </p:nvSpPr>
        <p:spPr>
          <a:xfrm>
            <a:off x="609059" y="880199"/>
            <a:ext cx="10807744" cy="959584"/>
          </a:xfrm>
          <a:prstGeom prst="roundRect">
            <a:avLst>
              <a:gd name="adj" fmla="val 239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defRPr sz="3600" b="1"/>
            </a:lvl1pPr>
          </a:lstStyle>
          <a:p>
            <a:r>
              <a:rPr lang="ar-BH" sz="2400" dirty="0"/>
              <a:t>من الضروري التحقق من صحة الحل بعد حل معادلات القيمة المطلقة، ففي بعض الحالات تكون خطوات الحل صحيحة الّا أن الاجابة لاتحقق صحة المعادلة الاصلية، ففي هذه الحالة نقول أن الحل </a:t>
            </a:r>
            <a:r>
              <a:rPr lang="ar-BH" sz="2400" dirty="0">
                <a:solidFill>
                  <a:srgbClr val="FF0000"/>
                </a:solidFill>
                <a:highlight>
                  <a:srgbClr val="FFFF00"/>
                </a:highlight>
              </a:rPr>
              <a:t>مرفوض.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="" xmlns:a16="http://schemas.microsoft.com/office/drawing/2014/main" id="{06212C92-77E0-4B1C-803A-D12D078767FF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لها حل واحد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904594-10E1-4C22-9112-D2033D70A938}"/>
              </a:ext>
            </a:extLst>
          </p:cNvPr>
          <p:cNvSpPr txBox="1"/>
          <p:nvPr/>
        </p:nvSpPr>
        <p:spPr>
          <a:xfrm>
            <a:off x="10614991" y="1899278"/>
            <a:ext cx="1305749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مثال4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12BFE9-A328-4726-9012-BB9A4761CBC8}"/>
              </a:ext>
            </a:extLst>
          </p:cNvPr>
          <p:cNvSpPr txBox="1"/>
          <p:nvPr/>
        </p:nvSpPr>
        <p:spPr>
          <a:xfrm>
            <a:off x="10614991" y="2947522"/>
            <a:ext cx="1285731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410D0B-C7A8-49A4-8DFD-B18509E72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2089230"/>
            <a:ext cx="5586766" cy="55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rrow: Up 12">
            <a:extLst>
              <a:ext uri="{FF2B5EF4-FFF2-40B4-BE49-F238E27FC236}">
                <a16:creationId xmlns="" xmlns:a16="http://schemas.microsoft.com/office/drawing/2014/main" id="{75779A6F-87D4-492D-8EC1-0CF4273265D6}"/>
              </a:ext>
            </a:extLst>
          </p:cNvPr>
          <p:cNvSpPr/>
          <p:nvPr/>
        </p:nvSpPr>
        <p:spPr>
          <a:xfrm>
            <a:off x="5624506" y="2895253"/>
            <a:ext cx="45719" cy="32055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A2982E-15B7-410B-AB15-3B09A803F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69" y="2856658"/>
            <a:ext cx="2400635" cy="352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8FE4FD-CDAF-425D-8E13-EFC057354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90" y="3132555"/>
            <a:ext cx="1676634" cy="352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24F7377-0278-4A18-A0C0-154D9E6D8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69" y="3462846"/>
            <a:ext cx="1267002" cy="304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7475D04-B5DE-41D4-B60C-CC39382DD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85" y="3814593"/>
            <a:ext cx="847843" cy="3143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35B2D83-7F9A-4683-9341-AA10F815554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06" y="3894560"/>
            <a:ext cx="657317" cy="2667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EDECD22-BC61-496B-9413-C405BDCBF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43" y="2770550"/>
            <a:ext cx="2314898" cy="390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D80D45B-4939-4E06-ABE0-B6E7A005E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35" y="3208694"/>
            <a:ext cx="1952898" cy="3238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149DE09-0C59-4BCE-917C-6411333AFC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35" y="3570665"/>
            <a:ext cx="1867161" cy="3238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5591FD-C320-4D74-AAB5-F8028B0412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78" y="3981304"/>
            <a:ext cx="1228896" cy="2953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1243C95-04BA-4B0B-98A0-0553FF9E93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14" y="4220434"/>
            <a:ext cx="914528" cy="3238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F0F974C-C2FF-48F4-89BC-078F56B48A7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80" y="4144223"/>
            <a:ext cx="847843" cy="476316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E76DB16E-751C-4B4F-9C45-1BC1CA1A8122}"/>
              </a:ext>
            </a:extLst>
          </p:cNvPr>
          <p:cNvCxnSpPr/>
          <p:nvPr/>
        </p:nvCxnSpPr>
        <p:spPr>
          <a:xfrm>
            <a:off x="3892283" y="4382381"/>
            <a:ext cx="53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2C4281D-D7C2-4A28-90F1-5FD3BC8ECA19}"/>
              </a:ext>
            </a:extLst>
          </p:cNvPr>
          <p:cNvCxnSpPr/>
          <p:nvPr/>
        </p:nvCxnSpPr>
        <p:spPr>
          <a:xfrm>
            <a:off x="8768346" y="3986947"/>
            <a:ext cx="532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5B1571B-F27F-47C0-BAF2-7EB1CB35CA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78" y="4170976"/>
            <a:ext cx="4372585" cy="4191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E439E7E-5BDB-4927-8025-4D218B5796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93" y="4643574"/>
            <a:ext cx="1888639" cy="15242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DC6A435-027C-4B07-B4CE-16F829AD96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81" y="4659547"/>
            <a:ext cx="704948" cy="3810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C774D47A-CFDC-40F7-95CC-22675EF3D6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01" y="4564584"/>
            <a:ext cx="1876700" cy="1545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A281CFF0-CCB0-485F-A0A2-C61430E7A280}"/>
                  </a:ext>
                </a:extLst>
              </p:cNvPr>
              <p:cNvSpPr/>
              <p:nvPr/>
            </p:nvSpPr>
            <p:spPr>
              <a:xfrm>
                <a:off x="214313" y="4659547"/>
                <a:ext cx="2073465" cy="13182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BH" b="1" dirty="0">
                    <a:solidFill>
                      <a:srgbClr val="FF0000"/>
                    </a:solidFill>
                  </a:rPr>
                  <a:t>يوجد حل واحد للمعادلة هو </a:t>
                </a:r>
                <a:r>
                  <a:rPr lang="en-US" b="1" dirty="0">
                    <a:solidFill>
                      <a:srgbClr val="FF0000"/>
                    </a:solidFill>
                  </a:rPr>
                  <a:t>6</a:t>
                </a:r>
                <a:r>
                  <a:rPr lang="ar-BH" b="1" dirty="0">
                    <a:solidFill>
                      <a:srgbClr val="FF0000"/>
                    </a:solidFill>
                  </a:rPr>
                  <a:t> ومجموعة الحل هي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BH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81CFF0-CCB0-485F-A0A2-C61430E7A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3" y="4659547"/>
                <a:ext cx="2073465" cy="1318254"/>
              </a:xfrm>
              <a:prstGeom prst="roundRect">
                <a:avLst/>
              </a:prstGeom>
              <a:blipFill rotWithShape="0">
                <a:blip r:embed="rId18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4EFF6F6-8A37-48C9-9EEC-60270FD72345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0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10086975" y="2164626"/>
            <a:ext cx="1971985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فهمك4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0840DE-CC79-46A9-9D4F-314E225F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59" y="1967626"/>
            <a:ext cx="6668431" cy="12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AFBE33-FF69-4618-B154-7A915015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05" y="3207088"/>
            <a:ext cx="3955945" cy="69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: Diagonal Corners Rounded 13">
            <a:extLst>
              <a:ext uri="{FF2B5EF4-FFF2-40B4-BE49-F238E27FC236}">
                <a16:creationId xmlns="" xmlns:a16="http://schemas.microsoft.com/office/drawing/2014/main" id="{4A2BA9A6-5403-4BEE-8CFB-7F82BEB68D84}"/>
              </a:ext>
            </a:extLst>
          </p:cNvPr>
          <p:cNvSpPr/>
          <p:nvPr/>
        </p:nvSpPr>
        <p:spPr>
          <a:xfrm>
            <a:off x="2237374" y="1044779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إلى الشريحة التالية.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="" xmlns:a16="http://schemas.microsoft.com/office/drawing/2014/main" id="{BD3D5184-D654-42BC-AD50-BBEBB43BD053}"/>
              </a:ext>
            </a:extLst>
          </p:cNvPr>
          <p:cNvSpPr/>
          <p:nvPr/>
        </p:nvSpPr>
        <p:spPr>
          <a:xfrm>
            <a:off x="3276026" y="130730"/>
            <a:ext cx="43926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لها حل واحد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EDFB39-5F52-457A-99FA-DE4B2C24FA6C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10" name="نجمة مكونة من 12 نقطة 6">
            <a:extLst>
              <a:ext uri="{FF2B5EF4-FFF2-40B4-BE49-F238E27FC236}">
                <a16:creationId xmlns="" xmlns:a16="http://schemas.microsoft.com/office/drawing/2014/main" id="{9A0FA73B-0B1E-4C8B-B277-DFB8ADE5B0DA}"/>
              </a:ext>
            </a:extLst>
          </p:cNvPr>
          <p:cNvSpPr/>
          <p:nvPr/>
        </p:nvSpPr>
        <p:spPr>
          <a:xfrm>
            <a:off x="147091" y="842127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/>
              <a:t>5</a:t>
            </a:r>
            <a:r>
              <a:rPr lang="ar-SA" sz="2000" b="1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1608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3">
                <a:extLst>
                  <a:ext uri="{FF2B5EF4-FFF2-40B4-BE49-F238E27FC236}">
                    <a16:creationId xmlns="" xmlns:a16="http://schemas.microsoft.com/office/drawing/2014/main" id="{3F83F0A2-0B08-436D-9780-D30896C04C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2127"/>
                  </p:ext>
                </p:extLst>
              </p:nvPr>
            </p:nvGraphicFramePr>
            <p:xfrm>
              <a:off x="6712209" y="3039415"/>
              <a:ext cx="3562315" cy="3251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315">
                      <a:extLst>
                        <a:ext uri="{9D8B030D-6E8A-4147-A177-3AD203B41FA5}">
                          <a16:colId xmlns="" xmlns:a16="http://schemas.microsoft.com/office/drawing/2014/main" val="1929369028"/>
                        </a:ext>
                      </a:extLst>
                    </a:gridCol>
                  </a:tblGrid>
                  <a:tr h="1055057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400" i="1" u="sng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الحالة الأولى      </a:t>
                          </a:r>
                          <a:r>
                            <a:rPr lang="en-US" sz="2400" i="0" u="sng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a=b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44101464"/>
                      </a:ext>
                    </a:extLst>
                  </a:tr>
                  <a:tr h="1357935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dirty="0">
                              <a:solidFill>
                                <a:schemeClr val="tx1"/>
                              </a:solidFill>
                            </a:rPr>
                            <a:t>التحقق: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B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ar-BH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b="0" i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ar-BH" sz="2000" b="1" dirty="0" smtClean="0">
                                  <a:solidFill>
                                    <a:srgbClr val="FF0000"/>
                                  </a:solidFill>
                                  <a:latin typeface="Californian FB" panose="0207040306080B030204" pitchFamily="18" charset="0"/>
                                </a:rPr>
                                <m:t>√</m:t>
                              </m:r>
                              <m:r>
                                <m:rPr>
                                  <m:nor/>
                                </m:rPr>
                                <a:rPr lang="ar-BH" sz="2000" b="1" i="0" dirty="0" smtClean="0">
                                  <a:solidFill>
                                    <a:schemeClr val="tx1"/>
                                  </a:solidFill>
                                  <a:latin typeface="Californian FB" panose="0207040306080B030204" pitchFamily="18" charset="0"/>
                                </a:rPr>
                                <m:t>  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r" rtl="1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22898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83F0A2-0B08-436D-9780-D30896C04C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62127"/>
                  </p:ext>
                </p:extLst>
              </p:nvPr>
            </p:nvGraphicFramePr>
            <p:xfrm>
              <a:off x="6712209" y="3039415"/>
              <a:ext cx="3562315" cy="3251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23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29369028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745" b="-10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44101464"/>
                      </a:ext>
                    </a:extLst>
                  </a:tr>
                  <a:tr h="16965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93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22898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10086975" y="1038191"/>
            <a:ext cx="1971985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فهمك4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2C102F-DF51-4CE9-90E1-A178788D9889}"/>
              </a:ext>
            </a:extLst>
          </p:cNvPr>
          <p:cNvSpPr/>
          <p:nvPr/>
        </p:nvSpPr>
        <p:spPr>
          <a:xfrm>
            <a:off x="10174558" y="2648722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50840DE-CC79-46A9-9D4F-314E225F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59" y="771741"/>
            <a:ext cx="6668431" cy="12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AFBE33-FF69-4618-B154-7A9150158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17" y="1890422"/>
            <a:ext cx="3820058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3">
                <a:extLst>
                  <a:ext uri="{FF2B5EF4-FFF2-40B4-BE49-F238E27FC236}">
                    <a16:creationId xmlns="" xmlns:a16="http://schemas.microsoft.com/office/drawing/2014/main" id="{91A0C799-1335-4722-97E3-801363AEB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406524"/>
                  </p:ext>
                </p:extLst>
              </p:nvPr>
            </p:nvGraphicFramePr>
            <p:xfrm>
              <a:off x="2163235" y="3003052"/>
              <a:ext cx="3770001" cy="3308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0001">
                      <a:extLst>
                        <a:ext uri="{9D8B030D-6E8A-4147-A177-3AD203B41FA5}">
                          <a16:colId xmlns="" xmlns:a16="http://schemas.microsoft.com/office/drawing/2014/main" val="3675803261"/>
                        </a:ext>
                      </a:extLst>
                    </a:gridCol>
                  </a:tblGrid>
                  <a:tr h="731075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400" b="1" i="1" u="sng" dirty="0">
                              <a:solidFill>
                                <a:schemeClr val="tx1"/>
                              </a:solidFill>
                              <a:effectLst/>
                              <a:cs typeface="Abz-1 (Lotus)" panose="00000400000000000000" pitchFamily="2" charset="-78"/>
                            </a:rPr>
                            <a:t> الحالة الثانية      </a:t>
                          </a:r>
                          <a:r>
                            <a:rPr lang="en-US" sz="2400" b="1" i="0" u="sng" dirty="0">
                              <a:solidFill>
                                <a:schemeClr val="tx1"/>
                              </a:solidFill>
                              <a:effectLst/>
                              <a:cs typeface="Abz-1 (Lotus)" panose="00000400000000000000" pitchFamily="2" charset="-78"/>
                            </a:rPr>
                            <a:t>a=-b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44101464"/>
                      </a:ext>
                    </a:extLst>
                  </a:tr>
                  <a:tr h="421248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ar-BH" sz="9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dirty="0" smtClean="0">
                              <a:solidFill>
                                <a:schemeClr val="tx1"/>
                              </a:solidFill>
                            </a:rPr>
                            <a:t>    التحقق: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ar-BH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ar-BH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ar-BH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rgbClr val="FF5050"/>
                              </a:solidFill>
                            </a:rPr>
                            <a:t>  </a:t>
                          </a:r>
                          <a:r>
                            <a:rPr lang="en-US" sz="3200" b="0" dirty="0" smtClean="0">
                              <a:solidFill>
                                <a:srgbClr val="FF5050"/>
                              </a:solidFill>
                            </a:rPr>
                            <a:t>×</a:t>
                          </a:r>
                          <a:r>
                            <a:rPr lang="ar-BH" sz="3200" b="0" dirty="0" smtClean="0">
                              <a:solidFill>
                                <a:srgbClr val="FF5050"/>
                              </a:solidFill>
                            </a:rPr>
                            <a:t>            </a:t>
                          </a:r>
                          <a:endParaRPr lang="en-US" sz="3200" b="0" dirty="0">
                            <a:solidFill>
                              <a:srgbClr val="FF5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22898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1A0C799-1335-4722-97E3-801363AEB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2406524"/>
                  </p:ext>
                </p:extLst>
              </p:nvPr>
            </p:nvGraphicFramePr>
            <p:xfrm>
              <a:off x="2163235" y="3003052"/>
              <a:ext cx="3770001" cy="33089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7000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75803261"/>
                        </a:ext>
                      </a:extLst>
                    </a:gridCol>
                  </a:tblGrid>
                  <a:tr h="17070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2491" b="-1064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44101464"/>
                      </a:ext>
                    </a:extLst>
                  </a:tr>
                  <a:tr h="16018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109506" b="-13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228986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5B93457A-85D9-43E0-8BE2-5C59752AEC68}"/>
                  </a:ext>
                </a:extLst>
              </p:cNvPr>
              <p:cNvSpPr/>
              <p:nvPr/>
            </p:nvSpPr>
            <p:spPr>
              <a:xfrm>
                <a:off x="113185" y="3837905"/>
                <a:ext cx="1947435" cy="19531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BH" sz="2800" b="1" dirty="0"/>
                  <a:t>للمعادلة حل واحد وهو </a:t>
                </a:r>
                <a14:m>
                  <m:oMath xmlns:m="http://schemas.openxmlformats.org/officeDocument/2006/math">
                    <m:r>
                      <a:rPr lang="ar-BH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ar-BH" sz="2800" b="1" dirty="0"/>
              </a:p>
              <a:p>
                <a:pPr algn="ctr" rtl="1"/>
                <a:r>
                  <a:rPr lang="ar-BH" sz="2800" b="1" dirty="0"/>
                  <a:t>مجموعة الحل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BH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93457A-85D9-43E0-8BE2-5C59752AE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5" y="3837905"/>
                <a:ext cx="1947435" cy="1953168"/>
              </a:xfrm>
              <a:prstGeom prst="roundRect">
                <a:avLst/>
              </a:prstGeom>
              <a:blipFill rotWithShape="0">
                <a:blip r:embed="rId6"/>
                <a:stretch>
                  <a:fillRect b="-372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409DE6F-5017-4002-B3D3-053143A6CCB8}"/>
              </a:ext>
            </a:extLst>
          </p:cNvPr>
          <p:cNvSpPr txBox="1"/>
          <p:nvPr/>
        </p:nvSpPr>
        <p:spPr>
          <a:xfrm>
            <a:off x="3613514" y="5290582"/>
            <a:ext cx="24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EF67827-7E5C-4848-AB0E-7C529B886FC5}"/>
              </a:ext>
            </a:extLst>
          </p:cNvPr>
          <p:cNvSpPr txBox="1"/>
          <p:nvPr/>
        </p:nvSpPr>
        <p:spPr>
          <a:xfrm>
            <a:off x="7934333" y="5083749"/>
            <a:ext cx="24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</a:rPr>
              <a:t>?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0C1649C8-7FAF-415C-AC6C-4DF7B015A42B}"/>
              </a:ext>
            </a:extLst>
          </p:cNvPr>
          <p:cNvSpPr/>
          <p:nvPr/>
        </p:nvSpPr>
        <p:spPr>
          <a:xfrm>
            <a:off x="3276026" y="130730"/>
            <a:ext cx="43926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لها حل واحد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B73B42-4A89-4837-A9B7-E9051795B7F4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3">
                <a:extLst>
                  <a:ext uri="{FF2B5EF4-FFF2-40B4-BE49-F238E27FC236}">
                    <a16:creationId xmlns="" xmlns:a16="http://schemas.microsoft.com/office/drawing/2014/main" id="{D9EE48E3-98C2-416E-923A-CFD327E96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983725"/>
                  </p:ext>
                </p:extLst>
              </p:nvPr>
            </p:nvGraphicFramePr>
            <p:xfrm>
              <a:off x="228398" y="2454941"/>
              <a:ext cx="9539285" cy="584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39285">
                      <a:extLst>
                        <a:ext uri="{9D8B030D-6E8A-4147-A177-3AD203B41FA5}">
                          <a16:colId xmlns="" xmlns:a16="http://schemas.microsoft.com/office/drawing/2014/main" val="3675803261"/>
                        </a:ext>
                      </a:extLst>
                    </a:gridCol>
                  </a:tblGrid>
                  <a:tr h="5844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⟹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⟹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64797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3">
                <a:extLst>
                  <a:ext uri="{FF2B5EF4-FFF2-40B4-BE49-F238E27FC236}">
                    <a16:creationId xmlns:a16="http://schemas.microsoft.com/office/drawing/2014/main" id="{D9EE48E3-98C2-416E-923A-CFD327E96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983725"/>
                  </p:ext>
                </p:extLst>
              </p:nvPr>
            </p:nvGraphicFramePr>
            <p:xfrm>
              <a:off x="228398" y="2454941"/>
              <a:ext cx="9539285" cy="584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39285">
                      <a:extLst>
                        <a:ext uri="{9D8B030D-6E8A-4147-A177-3AD203B41FA5}">
                          <a16:colId xmlns:a16="http://schemas.microsoft.com/office/drawing/2014/main" val="3675803261"/>
                        </a:ext>
                      </a:extLst>
                    </a:gridCol>
                  </a:tblGrid>
                  <a:tr h="584474">
                    <a:tc>
                      <a:txBody>
                        <a:bodyPr/>
                        <a:lstStyle/>
                        <a:p>
                          <a:endParaRPr lang="ar-EG"/>
                        </a:p>
                      </a:txBody>
                      <a:tcPr>
                        <a:blipFill>
                          <a:blip r:embed="rId7"/>
                          <a:stretch>
                            <a:fillRect l="-64" t="-1031" r="-255" b="-4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47977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Arrow: Up 21">
            <a:extLst>
              <a:ext uri="{FF2B5EF4-FFF2-40B4-BE49-F238E27FC236}">
                <a16:creationId xmlns="" xmlns:a16="http://schemas.microsoft.com/office/drawing/2014/main" id="{A8D03BAD-5DB3-4D28-98BB-9EFC4DD42539}"/>
              </a:ext>
            </a:extLst>
          </p:cNvPr>
          <p:cNvSpPr/>
          <p:nvPr/>
        </p:nvSpPr>
        <p:spPr>
          <a:xfrm>
            <a:off x="6581774" y="3701718"/>
            <a:ext cx="45719" cy="24083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923861" y="1745328"/>
            <a:ext cx="2076499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55F39F-8CB3-4F0E-98F3-8BB30809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74" y="1450284"/>
            <a:ext cx="6820852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6681AB-B200-4A47-BAE6-69398427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6" y="2585814"/>
            <a:ext cx="3534268" cy="638264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="" xmlns:a16="http://schemas.microsoft.com/office/drawing/2014/main" id="{EA199C5E-4BC4-45ED-A43E-F5C3F803F218}"/>
              </a:ext>
            </a:extLst>
          </p:cNvPr>
          <p:cNvSpPr/>
          <p:nvPr/>
        </p:nvSpPr>
        <p:spPr>
          <a:xfrm>
            <a:off x="2349922" y="976926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إلى الشريحة التالية.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="" xmlns:a16="http://schemas.microsoft.com/office/drawing/2014/main" id="{60E8990A-DE90-4536-92F7-5C54007C6DDB}"/>
              </a:ext>
            </a:extLst>
          </p:cNvPr>
          <p:cNvSpPr/>
          <p:nvPr/>
        </p:nvSpPr>
        <p:spPr>
          <a:xfrm>
            <a:off x="3276026" y="130730"/>
            <a:ext cx="43926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لها حل واحد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6F86F7-29D0-4D18-A45E-CDEF7AE04CF9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10" name="نجمة مكونة من 12 نقطة 6">
            <a:extLst>
              <a:ext uri="{FF2B5EF4-FFF2-40B4-BE49-F238E27FC236}">
                <a16:creationId xmlns="" xmlns:a16="http://schemas.microsoft.com/office/drawing/2014/main" id="{1D472CFD-1A36-480D-B9BC-E43E651FBF20}"/>
              </a:ext>
            </a:extLst>
          </p:cNvPr>
          <p:cNvSpPr/>
          <p:nvPr/>
        </p:nvSpPr>
        <p:spPr>
          <a:xfrm>
            <a:off x="342314" y="675786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/>
              <a:t>5</a:t>
            </a:r>
            <a:r>
              <a:rPr lang="ar-SA" sz="2000" b="1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3441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729977" y="1245259"/>
            <a:ext cx="2427552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 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62E7B31-EAF7-4FF3-BBF4-07335BDF315E}"/>
              </a:ext>
            </a:extLst>
          </p:cNvPr>
          <p:cNvSpPr/>
          <p:nvPr/>
        </p:nvSpPr>
        <p:spPr>
          <a:xfrm>
            <a:off x="10023878" y="2176649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55F39F-8CB3-4F0E-98F3-8BB30809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74" y="664465"/>
            <a:ext cx="6820852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6681AB-B200-4A47-BAE6-69398427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6" y="1799995"/>
            <a:ext cx="3534268" cy="638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="" xmlns:a16="http://schemas.microsoft.com/office/drawing/2014/main" id="{8BDA017C-316C-4A75-AF0F-7994E1715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023181"/>
                  </p:ext>
                </p:extLst>
              </p:nvPr>
            </p:nvGraphicFramePr>
            <p:xfrm>
              <a:off x="457055" y="2271151"/>
              <a:ext cx="9272921" cy="87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2921">
                      <a:extLst>
                        <a:ext uri="{9D8B030D-6E8A-4147-A177-3AD203B41FA5}">
                          <a16:colId xmlns="" xmlns:a16="http://schemas.microsoft.com/office/drawing/2014/main" val="3675803261"/>
                        </a:ext>
                      </a:extLst>
                    </a:gridCol>
                  </a:tblGrid>
                  <a:tr h="878265">
                    <a:tc>
                      <a:txBody>
                        <a:bodyPr/>
                        <a:lstStyle/>
                        <a:p>
                          <a:pPr algn="l" rtl="0"/>
                          <a:r>
                            <a:rPr lang="en-US" sz="24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                              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64797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DA017C-316C-4A75-AF0F-7994E17155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023181"/>
                  </p:ext>
                </p:extLst>
              </p:nvPr>
            </p:nvGraphicFramePr>
            <p:xfrm>
              <a:off x="457055" y="2271151"/>
              <a:ext cx="9272921" cy="87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29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75803261"/>
                        </a:ext>
                      </a:extLst>
                    </a:gridCol>
                  </a:tblGrid>
                  <a:tr h="878265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64797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46FD3513-8C47-44AA-A5FF-098CCC75869B}"/>
                  </a:ext>
                </a:extLst>
              </p:cNvPr>
              <p:cNvSpPr/>
              <p:nvPr/>
            </p:nvSpPr>
            <p:spPr>
              <a:xfrm>
                <a:off x="500167" y="5008284"/>
                <a:ext cx="3157072" cy="7258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BH" sz="2400" dirty="0"/>
                  <a:t>للمعادلة حل واحد وهو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ar-BH" sz="2400" dirty="0"/>
              </a:p>
              <a:p>
                <a:pPr algn="ctr" rtl="1"/>
                <a:r>
                  <a:rPr lang="ar-BH" sz="2400" dirty="0"/>
                  <a:t>مجموعة الحل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BH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BH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B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6FD3513-8C47-44AA-A5FF-098CCC758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7" y="5008284"/>
                <a:ext cx="3157072" cy="725839"/>
              </a:xfrm>
              <a:prstGeom prst="roundRect">
                <a:avLst/>
              </a:prstGeom>
              <a:blipFill>
                <a:blip r:embed="rId5"/>
                <a:stretch>
                  <a:fillRect t="-11570" b="-2396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FB13EB42-95BD-4630-AE03-352793962312}"/>
              </a:ext>
            </a:extLst>
          </p:cNvPr>
          <p:cNvSpPr/>
          <p:nvPr/>
        </p:nvSpPr>
        <p:spPr>
          <a:xfrm>
            <a:off x="3276026" y="130730"/>
            <a:ext cx="43926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لها حل واحد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1F9A56-834C-4989-991E-BEE151231EA7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3">
                <a:extLst>
                  <a:ext uri="{FF2B5EF4-FFF2-40B4-BE49-F238E27FC236}">
                    <a16:creationId xmlns="" xmlns:a16="http://schemas.microsoft.com/office/drawing/2014/main" id="{CD39BA46-D0D3-4EF5-BCBD-1FA64248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17336"/>
                  </p:ext>
                </p:extLst>
              </p:nvPr>
            </p:nvGraphicFramePr>
            <p:xfrm>
              <a:off x="3829729" y="3327111"/>
              <a:ext cx="5900247" cy="3190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8880">
                      <a:extLst>
                        <a:ext uri="{9D8B030D-6E8A-4147-A177-3AD203B41FA5}">
                          <a16:colId xmlns="" xmlns:a16="http://schemas.microsoft.com/office/drawing/2014/main" val="3675803261"/>
                        </a:ext>
                      </a:extLst>
                    </a:gridCol>
                    <a:gridCol w="2811367">
                      <a:extLst>
                        <a:ext uri="{9D8B030D-6E8A-4147-A177-3AD203B41FA5}">
                          <a16:colId xmlns="" xmlns:a16="http://schemas.microsoft.com/office/drawing/2014/main" val="1929369028"/>
                        </a:ext>
                      </a:extLst>
                    </a:gridCol>
                  </a:tblGrid>
                  <a:tr h="1172128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i="1" u="sng" dirty="0" smtClean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الحالة الثانية </a:t>
                          </a:r>
                          <a:r>
                            <a:rPr lang="en-US" sz="2000" i="1" u="sng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a=-b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ar-BH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cs typeface="Abz-1 (Lotus)" panose="00000400000000000000" pitchFamily="2" charset="-78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i="1" u="sng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الحالة الأولى </a:t>
                          </a:r>
                          <a:r>
                            <a:rPr lang="en-US" sz="2000" i="1" u="sng" dirty="0">
                              <a:solidFill>
                                <a:schemeClr val="tx1"/>
                              </a:solidFill>
                              <a:cs typeface="Abz-1 (Lotus)" panose="00000400000000000000" pitchFamily="2" charset="-78"/>
                            </a:rPr>
                            <a:t>a=b</a:t>
                          </a: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cs typeface="Abz-1 (Lotus)" panose="00000400000000000000" pitchFamily="2" charset="-78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cs typeface="Abz-1 (Lotus)" panose="000004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44101464"/>
                      </a:ext>
                    </a:extLst>
                  </a:tr>
                  <a:tr h="1208068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2000" dirty="0">
                              <a:solidFill>
                                <a:schemeClr val="tx1"/>
                              </a:solidFill>
                            </a:rPr>
                            <a:t>التحقق: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ar-BH" sz="2000" dirty="0">
                              <a:solidFill>
                                <a:schemeClr val="tx1"/>
                              </a:solidFill>
                            </a:rPr>
                            <a:t>بما</a:t>
                          </a:r>
                          <a:r>
                            <a:rPr lang="ar-BH" sz="2000" baseline="0" dirty="0">
                              <a:solidFill>
                                <a:schemeClr val="tx1"/>
                              </a:solidFill>
                            </a:rPr>
                            <a:t> أن </a:t>
                          </a:r>
                          <a:r>
                            <a:rPr lang="ar-BH" sz="2000" baseline="0" dirty="0" smtClean="0">
                              <a:solidFill>
                                <a:schemeClr val="tx1"/>
                              </a:solidFill>
                            </a:rPr>
                            <a:t>الحالتين </a:t>
                          </a:r>
                          <a:r>
                            <a:rPr lang="ar-BH" sz="2000" baseline="0" dirty="0">
                              <a:solidFill>
                                <a:schemeClr val="tx1"/>
                              </a:solidFill>
                            </a:rPr>
                            <a:t>لهما الحل نفسة  وهو </a:t>
                          </a:r>
                          <a14:m>
                            <m:oMath xmlns:m="http://schemas.openxmlformats.org/officeDocument/2006/math">
                              <m:r>
                                <a:rPr lang="ar-BH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BH" sz="20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ar-BH" sz="20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00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BH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BH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ar-BH" sz="2000" b="1" dirty="0" smtClean="0">
                                    <a:solidFill>
                                      <a:srgbClr val="FF0000"/>
                                    </a:solidFill>
                                    <a:latin typeface="Californian FB" panose="0207040306080B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solidFill>
                              <a:schemeClr val="tx1"/>
                            </a:solidFill>
                            <a:cs typeface="Abz-1 (Lotus)" panose="000004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r" rtl="1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22898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39BA46-D0D3-4EF5-BCBD-1FA64248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17336"/>
                  </p:ext>
                </p:extLst>
              </p:nvPr>
            </p:nvGraphicFramePr>
            <p:xfrm>
              <a:off x="3829729" y="3327111"/>
              <a:ext cx="5900247" cy="31905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88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75803261"/>
                        </a:ext>
                      </a:extLst>
                    </a:gridCol>
                    <a:gridCol w="28113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929369028"/>
                        </a:ext>
                      </a:extLst>
                    </a:gridCol>
                  </a:tblGrid>
                  <a:tr h="11721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627" r="-91124" b="-172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9740" t="-3627" b="-172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644101464"/>
                      </a:ext>
                    </a:extLst>
                  </a:tr>
                  <a:tr h="201841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602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 rtl="1"/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5228986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95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0390F03C-41D1-407A-918D-BDCB43C51968}"/>
              </a:ext>
            </a:extLst>
          </p:cNvPr>
          <p:cNvSpPr/>
          <p:nvPr/>
        </p:nvSpPr>
        <p:spPr>
          <a:xfrm>
            <a:off x="1465090" y="316682"/>
            <a:ext cx="8226355" cy="76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حلّ معادلات القيمة المطلقة</a:t>
            </a:r>
          </a:p>
        </p:txBody>
      </p:sp>
      <p:sp>
        <p:nvSpPr>
          <p:cNvPr id="4" name="Speech Bubble: Rectangle with Corners Rounded 7">
            <a:extLst>
              <a:ext uri="{FF2B5EF4-FFF2-40B4-BE49-F238E27FC236}">
                <a16:creationId xmlns="" xmlns:a16="http://schemas.microsoft.com/office/drawing/2014/main" id="{A298DF5E-31EE-4C7C-8286-3D34B72D7D7D}"/>
              </a:ext>
            </a:extLst>
          </p:cNvPr>
          <p:cNvSpPr/>
          <p:nvPr/>
        </p:nvSpPr>
        <p:spPr>
          <a:xfrm>
            <a:off x="7976382" y="1937822"/>
            <a:ext cx="2353995" cy="1248508"/>
          </a:xfrm>
          <a:prstGeom prst="wedgeRoundRectCallout">
            <a:avLst>
              <a:gd name="adj1" fmla="val 36247"/>
              <a:gd name="adj2" fmla="val 76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="" xmlns:a16="http://schemas.microsoft.com/office/drawing/2014/main" id="{B2EFED1D-27B1-45EA-93A6-0FC12F4A1746}"/>
              </a:ext>
            </a:extLst>
          </p:cNvPr>
          <p:cNvSpPr/>
          <p:nvPr/>
        </p:nvSpPr>
        <p:spPr>
          <a:xfrm>
            <a:off x="852074" y="3694790"/>
            <a:ext cx="10693914" cy="248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منك عزيزي الطالب بعد نهاية هذا الدرس أن تكون قادرًا على: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تعبير يحتوي قيمة مطلقة.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 المطلقة.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543365-6710-451D-96CF-5C6BE461269E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8FFCDE-F784-4B77-80D6-68C2EF4F92D7}"/>
              </a:ext>
            </a:extLst>
          </p:cNvPr>
          <p:cNvSpPr txBox="1"/>
          <p:nvPr/>
        </p:nvSpPr>
        <p:spPr>
          <a:xfrm>
            <a:off x="2157413" y="1057275"/>
            <a:ext cx="7715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9600" dirty="0">
                <a:solidFill>
                  <a:srgbClr val="FF0000"/>
                </a:solidFill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مع أطيب الأماني لكم بالتوفيق والنجاح </a:t>
            </a:r>
            <a:endParaRPr lang="en-US" sz="9600" dirty="0">
              <a:solidFill>
                <a:srgbClr val="FF0000"/>
              </a:solidFill>
              <a:effectLst>
                <a:innerShdw blurRad="63500" dist="50800" dir="13500000">
                  <a:srgbClr val="FF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683DF7-BEBA-460B-8C1D-47DB0F772544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2">
            <a:extLst>
              <a:ext uri="{FF2B5EF4-FFF2-40B4-BE49-F238E27FC236}">
                <a16:creationId xmlns="" xmlns:a16="http://schemas.microsoft.com/office/drawing/2014/main" id="{0390F03C-41D1-407A-918D-BDCB43C51968}"/>
              </a:ext>
            </a:extLst>
          </p:cNvPr>
          <p:cNvSpPr/>
          <p:nvPr/>
        </p:nvSpPr>
        <p:spPr>
          <a:xfrm>
            <a:off x="3651699" y="96219"/>
            <a:ext cx="4405623" cy="44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حساب قيمة تعبير يحوي قيمة مطلقة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709" y="3319041"/>
            <a:ext cx="1269419" cy="166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A71A18-D096-4BD5-9CCC-D50F57E5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6" y="624360"/>
            <a:ext cx="11315699" cy="146161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</a:schemeClr>
            </a:outerShdw>
            <a:softEdge rad="889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388292-AB2A-468F-802A-A24C5A45A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6" y="2171699"/>
            <a:ext cx="10601681" cy="4011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2992CF-2F75-4F31-885F-1361902FFFDB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5"/>
    </mc:Choice>
    <mc:Fallback xmlns="">
      <p:transition spd="slow" advTm="3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01AAF8-D78E-4AB9-8334-370E3C61ABC3}"/>
              </a:ext>
            </a:extLst>
          </p:cNvPr>
          <p:cNvSpPr txBox="1"/>
          <p:nvPr/>
        </p:nvSpPr>
        <p:spPr>
          <a:xfrm>
            <a:off x="10230679" y="977052"/>
            <a:ext cx="1261025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DEDE9E-5028-4417-9898-7138549C4345}"/>
              </a:ext>
            </a:extLst>
          </p:cNvPr>
          <p:cNvSpPr txBox="1"/>
          <p:nvPr/>
        </p:nvSpPr>
        <p:spPr>
          <a:xfrm>
            <a:off x="10259566" y="2100117"/>
            <a:ext cx="1261025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="" xmlns:a16="http://schemas.microsoft.com/office/drawing/2014/main" id="{B8FCCF09-0270-4304-8AF9-E063A6B94500}"/>
              </a:ext>
            </a:extLst>
          </p:cNvPr>
          <p:cNvSpPr/>
          <p:nvPr/>
        </p:nvSpPr>
        <p:spPr>
          <a:xfrm>
            <a:off x="1690377" y="92327"/>
            <a:ext cx="8640000" cy="44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/>
              <a:t>حساب قيمة تعبير يحوي قيمة مطلقة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FB4435-42D3-4482-B39F-15B2B3E8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3" b="-1961"/>
          <a:stretch/>
        </p:blipFill>
        <p:spPr>
          <a:xfrm>
            <a:off x="2532291" y="1038960"/>
            <a:ext cx="4104854" cy="564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690A5B0-D67E-4728-B466-6AC9B9A9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43" y="2100117"/>
            <a:ext cx="2962688" cy="495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29F97AD-DB22-4143-A503-535E5E540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7" y="2085829"/>
            <a:ext cx="4839375" cy="495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2DB982F-8DFE-414D-90A0-CC864A808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75" y="2913879"/>
            <a:ext cx="2010056" cy="428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8AD8BD0-BEEC-4DD3-8262-ECD86DACE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1" y="2742414"/>
            <a:ext cx="2467319" cy="5144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C0F6ACC-628C-45D1-97B9-2603EEA829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39" y="3443288"/>
            <a:ext cx="1914792" cy="409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A872867-BE68-4329-9364-7B9DBE8A3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1" y="3399712"/>
            <a:ext cx="1952898" cy="485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7DC6737-0019-4443-A3DD-B3AED7CC41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4067225"/>
            <a:ext cx="1400370" cy="390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E2C5ABD-E05A-4B5D-8E56-65A308753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49" y="4013432"/>
            <a:ext cx="1657581" cy="4096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5DA442D-511F-4984-A542-A326AB4BD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07" y="4657111"/>
            <a:ext cx="1790950" cy="4096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D8D7E3A-5143-44DC-92E4-63CBC81542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7" y="4657111"/>
            <a:ext cx="1038370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36782D-2349-4ACF-83D1-FA34D3EBAF50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D53C8D6D-13A9-424F-87FB-1992F120B6EA}"/>
                  </a:ext>
                </a:extLst>
              </p:cNvPr>
              <p:cNvSpPr txBox="1"/>
              <p:nvPr/>
            </p:nvSpPr>
            <p:spPr>
              <a:xfrm>
                <a:off x="6630995" y="1038960"/>
                <a:ext cx="159142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EG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53C8D6D-13A9-424F-87FB-1992F120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95" y="1038960"/>
                <a:ext cx="159142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06DD74E-00C0-4CBC-8DA9-BD04401B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8" t="8939" b="-1"/>
          <a:stretch/>
        </p:blipFill>
        <p:spPr>
          <a:xfrm>
            <a:off x="8222421" y="1097763"/>
            <a:ext cx="1127691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894097" y="1389385"/>
            <a:ext cx="1978989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78231D5E-21ED-40CB-8622-4B9F39784311}"/>
              </a:ext>
            </a:extLst>
          </p:cNvPr>
          <p:cNvSpPr/>
          <p:nvPr/>
        </p:nvSpPr>
        <p:spPr>
          <a:xfrm>
            <a:off x="647113" y="362907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للشريحة التالية.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520E90-67BE-4398-9B1D-D9B10A99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8" y="1125548"/>
            <a:ext cx="6820852" cy="1362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F0E4B5-2EA2-4D15-B046-55938399D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655" y="2500322"/>
            <a:ext cx="6496957" cy="609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5E9522-3B3F-440D-8434-58BA61C48BDC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sp>
        <p:nvSpPr>
          <p:cNvPr id="9" name="نجمة مكونة من 12 نقطة 6">
            <a:extLst>
              <a:ext uri="{FF2B5EF4-FFF2-40B4-BE49-F238E27FC236}">
                <a16:creationId xmlns="" xmlns:a16="http://schemas.microsoft.com/office/drawing/2014/main" id="{8CFDCB3A-B27F-4657-A494-0601477F67D0}"/>
              </a:ext>
            </a:extLst>
          </p:cNvPr>
          <p:cNvSpPr/>
          <p:nvPr/>
        </p:nvSpPr>
        <p:spPr>
          <a:xfrm>
            <a:off x="189021" y="917621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000" b="1" dirty="0"/>
              <a:t>5</a:t>
            </a:r>
            <a:r>
              <a:rPr lang="ar-SA" sz="2000" b="1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28936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894097" y="1389385"/>
            <a:ext cx="1978989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02C102F-DF51-4CE9-90E1-A178788D9889}"/>
              </a:ext>
            </a:extLst>
          </p:cNvPr>
          <p:cNvSpPr/>
          <p:nvPr/>
        </p:nvSpPr>
        <p:spPr>
          <a:xfrm>
            <a:off x="10220141" y="2762199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760FC4D-7C73-4AF1-9B9B-E966A02C8B26}"/>
                  </a:ext>
                </a:extLst>
              </p:cNvPr>
              <p:cNvSpPr txBox="1"/>
              <p:nvPr/>
            </p:nvSpPr>
            <p:spPr>
              <a:xfrm>
                <a:off x="728659" y="3211223"/>
                <a:ext cx="9283138" cy="2201454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400" dirty="0" smtClean="0">
                    <a:solidFill>
                      <a:schemeClr val="tx1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بالتعويض عن </a:t>
                </a:r>
                <a:r>
                  <a:rPr lang="en-US" sz="2400" dirty="0">
                    <a:solidFill>
                      <a:schemeClr val="tx1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X </a:t>
                </a:r>
                <a:r>
                  <a:rPr lang="ar-BH" sz="2400" dirty="0">
                    <a:solidFill>
                      <a:schemeClr val="tx1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 بالعدد </a:t>
                </a:r>
                <a:r>
                  <a:rPr lang="en-US" sz="2400" dirty="0">
                    <a:solidFill>
                      <a:schemeClr val="tx1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-2</a:t>
                </a:r>
                <a:r>
                  <a:rPr lang="ar-BH" sz="2400" dirty="0">
                    <a:solidFill>
                      <a:schemeClr val="tx1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،</a:t>
                </a:r>
                <a:r>
                  <a:rPr lang="ar-BH" sz="2400" dirty="0">
                    <a:solidFill>
                      <a:srgbClr val="FF0000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                  </a:t>
                </a:r>
                <a:r>
                  <a:rPr lang="en-US" sz="2400" dirty="0">
                    <a:solidFill>
                      <a:srgbClr val="FF0000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BH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Segoe Script" panose="020B0504020000000003" pitchFamily="34" charset="0"/>
                        <a:cs typeface="ABO SLMAN Alomar النسخ4" pitchFamily="2" charset="-78"/>
                      </a:rPr>
                      <m:t>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Segoe Script" panose="020B0504020000000003" pitchFamily="34" charset="0"/>
                        <a:cs typeface="ABO SLMAN Alomar النسخ4" pitchFamily="2" charset="-78"/>
                      </a:rPr>
                      <m:t>3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Segoe Script" panose="020B0504020000000003" pitchFamily="34" charset="0"/>
                        <a:cs typeface="ABO SLMAN Alomar النسخ4" pitchFamily="2" charset="-78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BH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ea typeface="Cambria Math" panose="02040503050406030204" pitchFamily="18" charset="0"/>
                            <a:cs typeface="ABO SLMAN Alomar النسخ4" pitchFamily="2" charset="-7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ea typeface="Cambria Math" panose="02040503050406030204" pitchFamily="18" charset="0"/>
                            <a:cs typeface="ABO SLMAN Alomar النسخ4" pitchFamily="2" charset="-7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ea typeface="Cambria Math" panose="02040503050406030204" pitchFamily="18" charset="0"/>
                            <a:cs typeface="ABO SLMAN Alomar النسخ4" pitchFamily="2" charset="-7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ea typeface="Cambria Math" panose="02040503050406030204" pitchFamily="18" charset="0"/>
                            <a:cs typeface="ABO SLMAN Alomar النسخ4" pitchFamily="2" charset="-78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ea typeface="Cambria Math" panose="02040503050406030204" pitchFamily="18" charset="0"/>
                            <a:cs typeface="ABO SLMAN Alomar النسخ4" pitchFamily="2" charset="-78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latin typeface="Segoe Script" panose="020B0504020000000003" pitchFamily="34" charset="0"/>
                        <a:cs typeface="ABO SLMAN Alomar النسخ4" pitchFamily="2" charset="-78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latin typeface="Segoe Script" panose="020B0504020000000003" pitchFamily="34" charset="0"/>
                        <a:cs typeface="ABO SLMAN Alomar النسخ4" pitchFamily="2" charset="-78"/>
                      </a:rPr>
                      <m:t>3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  <a:cs typeface="ABO SLMAN Alomar النسخ4" pitchFamily="2" charset="-78"/>
                          </a:rPr>
                          <m:t>2</m:t>
                        </m:r>
                      </m:den>
                    </m:f>
                  </m:oMath>
                </a14:m>
                <a:endParaRPr lang="ar-BH" sz="2400" dirty="0">
                  <a:solidFill>
                    <a:srgbClr val="FF0000"/>
                  </a:solidFill>
                  <a:latin typeface="Segoe Script" panose="020B0504020000000003" pitchFamily="34" charset="0"/>
                  <a:cs typeface="ABO SLMAN Alomar النسخ4" pitchFamily="2" charset="-78"/>
                </a:endParaRPr>
              </a:p>
              <a:p>
                <a:pPr rtl="1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BH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  <a:cs typeface="ABO SLMAN Alomar النسخ4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  <a:cs typeface="ABO SLMAN Alomar النسخ4" pitchFamily="2" charset="-78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3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  <a:cs typeface="ABO SLMAN Alomar النسخ4" pitchFamily="2" charset="-7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FF0000"/>
                              </a:solidFill>
                              <a:latin typeface="Segoe Print" panose="02000600000000000000" pitchFamily="2" charset="0"/>
                              <a:cs typeface="ABO SLMAN Alomar النسخ4" pitchFamily="2" charset="-7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ar-BH" sz="2400" b="0" i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   </m:t>
                      </m:r>
                      <m:r>
                        <m:rPr>
                          <m:nor/>
                        </m:rPr>
                        <a:rPr lang="ar-BH" sz="2400" b="0" i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                  </m:t>
                      </m:r>
                      <m:r>
                        <a:rPr lang="ar-BH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،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 dirty="0">
                              <a:solidFill>
                                <a:schemeClr val="tx1"/>
                              </a:solidFill>
                              <a:latin typeface="Segoe Script" panose="030B0504020000000003" pitchFamily="66" charset="0"/>
                              <a:cs typeface="ABO SLMAN Alomar النسخ4" pitchFamily="2" charset="-7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Segoe Print" panose="02000600000000000000" pitchFamily="2" charset="0"/>
                              <a:cs typeface="ABO SLMAN Alomar النسخ4" pitchFamily="2" charset="-78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 dirty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400" i="0" dirty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400" i="0" dirty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cs typeface="ABO SLMAN Alomar النسخ4" pitchFamily="2" charset="-78"/>
                        </a:rPr>
                        <m:t> </m:t>
                      </m:r>
                    </m:oMath>
                  </m:oMathPara>
                </a14:m>
                <a:endParaRPr lang="en-US" sz="2400" b="0" i="0" dirty="0">
                  <a:solidFill>
                    <a:srgbClr val="FF0000"/>
                  </a:solidFill>
                  <a:latin typeface="Segoe Print" panose="02000600000000000000" pitchFamily="2" charset="0"/>
                  <a:cs typeface="ABO SLMAN Alomar النسخ4" pitchFamily="2" charset="-78"/>
                </a:endParaRPr>
              </a:p>
              <a:p>
                <a:pPr rtl="1"/>
                <a:r>
                  <a:rPr lang="en-US" sz="2400" dirty="0">
                    <a:solidFill>
                      <a:srgbClr val="FF0000"/>
                    </a:solidFill>
                    <a:latin typeface="Segoe Script" panose="020B0504020000000003" pitchFamily="34" charset="0"/>
                    <a:cs typeface="ABO SLMAN Alomar النسخ4" pitchFamily="2" charset="-78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3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Segoe Script" panose="020B0504020000000003" pitchFamily="34" charset="0"/>
                      </a:rPr>
                      <m:t>1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Segoe Script" panose="020B0504020000000003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ar-BH" sz="2400" dirty="0">
                  <a:solidFill>
                    <a:srgbClr val="FF0000"/>
                  </a:solidFill>
                  <a:latin typeface="Segoe Script" panose="020B05040200000000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60FC4D-7C73-4AF1-9B9B-E966A02C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9" y="3211223"/>
                <a:ext cx="9283138" cy="2201454"/>
              </a:xfrm>
              <a:prstGeom prst="flowChartAlternateProcess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520E90-67BE-4398-9B1D-D9B10A99C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90" y="1125548"/>
            <a:ext cx="6820852" cy="1362265"/>
          </a:xfrm>
          <a:prstGeom prst="rect">
            <a:avLst/>
          </a:prstGeom>
        </p:spPr>
      </p:pic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AB1835D7-5194-4308-AA09-C5D24DFA443F}"/>
              </a:ext>
            </a:extLst>
          </p:cNvPr>
          <p:cNvSpPr/>
          <p:nvPr/>
        </p:nvSpPr>
        <p:spPr>
          <a:xfrm>
            <a:off x="3167416" y="236745"/>
            <a:ext cx="4405623" cy="44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/>
              <a:t>حساب قيمة تعبير يحوي قيمة مطلقة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83710F-8D35-4F71-A191-E27C9D746BB0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62EC35F-ACD9-4306-B2E1-1FD6C361D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21" y="2510955"/>
            <a:ext cx="6496957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39075-B635-4A3E-ADF0-3CB512A3D99A}"/>
              </a:ext>
            </a:extLst>
          </p:cNvPr>
          <p:cNvSpPr txBox="1"/>
          <p:nvPr/>
        </p:nvSpPr>
        <p:spPr>
          <a:xfrm>
            <a:off x="9894097" y="1389385"/>
            <a:ext cx="1978989" cy="562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</a:t>
            </a:r>
            <a:r>
              <a:rPr lang="en-US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520E90-67BE-4398-9B1D-D9B10A99C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90" y="1125548"/>
            <a:ext cx="6820852" cy="1362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F0E4B5-2EA2-4D15-B046-55938399D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21" y="2510955"/>
            <a:ext cx="6496957" cy="6096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3D83625-7CCE-40EF-84B4-1D3AC323FB0A}"/>
              </a:ext>
            </a:extLst>
          </p:cNvPr>
          <p:cNvSpPr/>
          <p:nvPr/>
        </p:nvSpPr>
        <p:spPr>
          <a:xfrm>
            <a:off x="10297551" y="3214141"/>
            <a:ext cx="1789044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الحلّ: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60C21A6-48E8-4931-8CD3-517846A7E9CB}"/>
                  </a:ext>
                </a:extLst>
              </p:cNvPr>
              <p:cNvSpPr txBox="1"/>
              <p:nvPr/>
            </p:nvSpPr>
            <p:spPr>
              <a:xfrm>
                <a:off x="752467" y="3439059"/>
                <a:ext cx="9283138" cy="2485077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rtl="1"/>
                <a:r>
                  <a:rPr lang="ar-BH" sz="2400" dirty="0" smtClean="0">
                    <a:solidFill>
                      <a:schemeClr val="tx1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بالتعويض عن </a:t>
                </a: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y </a:t>
                </a:r>
                <a:r>
                  <a:rPr lang="ar-BH" sz="2400" dirty="0">
                    <a:solidFill>
                      <a:schemeClr val="tx1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 بالعدد</a:t>
                </a: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ar-BH" sz="2400" b="0" i="0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rPr>
                      <m:t>−</m:t>
                    </m:r>
                    <m:f>
                      <m:fPr>
                        <m:ctrlPr>
                          <a:rPr lang="ar-BH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Segoe Print" panose="02000600000000000000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BH" sz="2400" dirty="0">
                    <a:solidFill>
                      <a:schemeClr val="tx1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،</a:t>
                </a:r>
                <a:r>
                  <a:rPr lang="ar-BH" sz="2400" dirty="0">
                    <a:solidFill>
                      <a:srgbClr val="FF0000"/>
                    </a:solidFill>
                    <a:latin typeface="Segoe Print" panose="02000600000000000000" pitchFamily="2" charset="0"/>
                    <a:cs typeface="ABO SLMAN Alomar النسخ4" pitchFamily="2" charset="-78"/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1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ar-BH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1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ar-BH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Segoe Print" panose="02000600000000000000" pitchFamily="2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Segoe Print" panose="02000600000000000000" pitchFamily="2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endParaRPr lang="ar-BH" sz="2400" dirty="0">
                  <a:solidFill>
                    <a:srgbClr val="FF0000"/>
                  </a:solidFill>
                  <a:effectLst/>
                  <a:latin typeface="Segoe Print" panose="02000600000000000000" pitchFamily="2" charset="0"/>
                  <a:cs typeface="ABO SLMAN Alomar النسخ4" pitchFamily="2" charset="-78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  <a:cs typeface="ABO SLMAN Alomar النسخ4" pitchFamily="2" charset="-78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1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ar-BH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Segoe Print" panose="020006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effectLst/>
                                <a:latin typeface="Segoe Print" panose="02000600000000000000" pitchFamily="2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ar-BH" sz="2400" dirty="0" smtClean="0">
                        <a:solidFill>
                          <a:schemeClr val="tx1"/>
                        </a:solidFill>
                        <a:effectLst/>
                        <a:latin typeface="Segoe Print" panose="02000600000000000000" pitchFamily="2" charset="0"/>
                        <a:cs typeface="ABO SLMAN Alomar النسخ4" pitchFamily="2" charset="-78"/>
                      </a:rPr>
                      <m:t>،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  <a:effectLst/>
                        <a:latin typeface="Segoe Print" panose="02000600000000000000" pitchFamily="2" charset="0"/>
                        <a:cs typeface="ABO SLMAN Alomar النسخ4" pitchFamily="2" charset="-78"/>
                      </a:rPr>
                      <m:t>   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effectLst/>
                            <a:latin typeface="Segoe Print" panose="020006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i="0" dirty="0">
                                <a:solidFill>
                                  <a:schemeClr val="tx1"/>
                                </a:solidFill>
                                <a:effectLst/>
                                <a:latin typeface="Segoe Print" panose="020006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i="0" dirty="0">
                                <a:solidFill>
                                  <a:schemeClr val="tx1"/>
                                </a:solidFill>
                                <a:effectLst/>
                                <a:latin typeface="Segoe Print" panose="02000600000000000000" pitchFamily="2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400" i="0" dirty="0">
                        <a:solidFill>
                          <a:schemeClr val="tx1"/>
                        </a:solidFill>
                        <a:effectLst/>
                        <a:latin typeface="Segoe Print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dirty="0">
                            <a:solidFill>
                              <a:schemeClr val="tx1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BH" sz="2400" b="0" i="1" dirty="0" smtClean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  <a:cs typeface="ABO SLMAN Alomar النسخ4" pitchFamily="2" charset="-78"/>
                  </a:rPr>
                  <a:t>      </a:t>
                </a:r>
                <a:endParaRPr lang="en-US" sz="2400" b="0" i="1" dirty="0">
                  <a:solidFill>
                    <a:srgbClr val="FF0000"/>
                  </a:solidFill>
                  <a:effectLst/>
                  <a:latin typeface="Segoe Print" panose="02000600000000000000" pitchFamily="2" charset="0"/>
                  <a:cs typeface="ABO SLMAN Alomar النسخ4" pitchFamily="2" charset="-78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  <a:cs typeface="ABO SLMAN Alomar النسخ4" pitchFamily="2" charset="-78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1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effectLst/>
                            <a:latin typeface="Segoe Print" panose="02000600000000000000" pitchFamily="2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 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effectLst/>
                  <a:latin typeface="Segoe Print" panose="02000600000000000000" pitchFamily="2" charset="0"/>
                </a:endParaRPr>
              </a:p>
              <a:p>
                <a:r>
                  <a:rPr lang="en-US" sz="2400" b="0" dirty="0">
                    <a:solidFill>
                      <a:srgbClr val="FF0000"/>
                    </a:solidFill>
                    <a:effectLst/>
                    <a:latin typeface="Segoe Print" panose="020006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effectLst/>
                        <a:latin typeface="Segoe Print" panose="02000600000000000000" pitchFamily="2" charset="0"/>
                      </a:rPr>
                      <m:t>1</m:t>
                    </m:r>
                  </m:oMath>
                </a14:m>
                <a:endParaRPr lang="ar-BH" sz="2400" dirty="0">
                  <a:solidFill>
                    <a:srgbClr val="FF0000"/>
                  </a:solidFill>
                  <a:effectLst/>
                  <a:latin typeface="Segoe Print" panose="02000600000000000000" pitchFamily="2" charset="0"/>
                  <a:cs typeface="ABO SLMAN Alomar النسخ4" pitchFamily="2" charset="-78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0C21A6-48E8-4931-8CD3-517846A7E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67" y="3439059"/>
                <a:ext cx="9283138" cy="2485077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2">
            <a:extLst>
              <a:ext uri="{FF2B5EF4-FFF2-40B4-BE49-F238E27FC236}">
                <a16:creationId xmlns="" xmlns:a16="http://schemas.microsoft.com/office/drawing/2014/main" id="{AB1835D7-5194-4308-AA09-C5D24DFA443F}"/>
              </a:ext>
            </a:extLst>
          </p:cNvPr>
          <p:cNvSpPr/>
          <p:nvPr/>
        </p:nvSpPr>
        <p:spPr>
          <a:xfrm>
            <a:off x="3167416" y="236745"/>
            <a:ext cx="4405623" cy="442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/>
              <a:t>حساب قيمة تعبير يحوي قيمة مطلقة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683710F-8D35-4F71-A191-E27C9D746BB0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4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2F6ED3-587A-4AB5-9BFA-F0CD03B8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5" y="723791"/>
            <a:ext cx="11422069" cy="15527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sp>
        <p:nvSpPr>
          <p:cNvPr id="4" name="Rounded Rectangle 4">
            <a:extLst>
              <a:ext uri="{FF2B5EF4-FFF2-40B4-BE49-F238E27FC236}">
                <a16:creationId xmlns="" xmlns:a16="http://schemas.microsoft.com/office/drawing/2014/main" id="{D5BE14D9-0AE3-4109-9AA3-3BDD163AE4BA}"/>
              </a:ext>
            </a:extLst>
          </p:cNvPr>
          <p:cNvSpPr/>
          <p:nvPr/>
        </p:nvSpPr>
        <p:spPr>
          <a:xfrm>
            <a:off x="2902226" y="155493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88A781-CCD0-41D7-8F07-E19A1716F3DE}"/>
              </a:ext>
            </a:extLst>
          </p:cNvPr>
          <p:cNvSpPr txBox="1"/>
          <p:nvPr/>
        </p:nvSpPr>
        <p:spPr>
          <a:xfrm>
            <a:off x="10559304" y="2477256"/>
            <a:ext cx="133846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مثال2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03A21-3B7A-4AF1-834F-DD2A0CEE9795}"/>
              </a:ext>
            </a:extLst>
          </p:cNvPr>
          <p:cNvSpPr txBox="1"/>
          <p:nvPr/>
        </p:nvSpPr>
        <p:spPr>
          <a:xfrm>
            <a:off x="10659630" y="3686052"/>
            <a:ext cx="1145278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C0D26F-9D9A-451D-AE6B-E8C2DA1FF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1" y="2405818"/>
            <a:ext cx="5430008" cy="63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C43B3F-3A2F-4857-A5D4-648A6DE87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13" y="2868474"/>
            <a:ext cx="2086266" cy="609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109559-431B-462B-8034-7D35E33E1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98" y="3480508"/>
            <a:ext cx="2705478" cy="466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BB72565-4B6D-4A26-BA9F-3AF3175A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833607"/>
            <a:ext cx="1581371" cy="4572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A16D34B-4232-478F-9C30-7BE79A54D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52" y="4253396"/>
            <a:ext cx="3334215" cy="485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862616-1FF3-4DE2-8601-D74643208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13" y="4674885"/>
            <a:ext cx="885949" cy="438211"/>
          </a:xfrm>
          <a:prstGeom prst="rect">
            <a:avLst/>
          </a:prstGeom>
        </p:spPr>
      </p:pic>
      <p:sp>
        <p:nvSpPr>
          <p:cNvPr id="19" name="Arrow: Up 18">
            <a:extLst>
              <a:ext uri="{FF2B5EF4-FFF2-40B4-BE49-F238E27FC236}">
                <a16:creationId xmlns="" xmlns:a16="http://schemas.microsoft.com/office/drawing/2014/main" id="{E9FBAC81-3FDF-4230-907E-0DB9E32D7E76}"/>
              </a:ext>
            </a:extLst>
          </p:cNvPr>
          <p:cNvSpPr/>
          <p:nvPr/>
        </p:nvSpPr>
        <p:spPr>
          <a:xfrm>
            <a:off x="5814427" y="3044082"/>
            <a:ext cx="167272" cy="3090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5B623A-5316-41F7-9979-AF9B02F794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50" y="5077136"/>
            <a:ext cx="3381847" cy="5048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A26A4A1-52F7-4FDB-AE06-2915E8EB5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78" y="5524584"/>
            <a:ext cx="1800476" cy="409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458F227-67B7-462A-8D2B-CC24517F75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71" y="5881754"/>
            <a:ext cx="1400370" cy="3238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22E68BD-2A65-4A35-A75F-AA836D1FC1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79" y="3171569"/>
            <a:ext cx="2591162" cy="428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E07F99F-58FB-4003-AA1C-151B1145BC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03" y="3557344"/>
            <a:ext cx="1752845" cy="5048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859A398-9A85-4758-8056-278A7D851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6" y="3947298"/>
            <a:ext cx="3524742" cy="4096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13A63EC-902B-4865-A2F5-DFDAE90985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6" y="4315530"/>
            <a:ext cx="1143160" cy="4382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C791CEA-496F-4758-B439-30DDB115C1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284" y="4659751"/>
            <a:ext cx="3334215" cy="4096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727C3D3-2393-4565-B391-57EF2ADB88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31" y="5037574"/>
            <a:ext cx="2114845" cy="4667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5FDCC2C-DA7B-4B5D-BAB4-F1DE4AB5D4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13" y="5447206"/>
            <a:ext cx="1562318" cy="438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72FB0FA7-1661-4E80-BF74-FE61B3B9A1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53" y="5823007"/>
            <a:ext cx="1371791" cy="36200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7282C2-6DB8-437D-A8BE-83F9FA792E49}"/>
              </a:ext>
            </a:extLst>
          </p:cNvPr>
          <p:cNvSpPr/>
          <p:nvPr/>
        </p:nvSpPr>
        <p:spPr>
          <a:xfrm>
            <a:off x="7504385" y="4681344"/>
            <a:ext cx="1581371" cy="35623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186B944-319D-44FA-B06B-07BE36FCCD39}"/>
              </a:ext>
            </a:extLst>
          </p:cNvPr>
          <p:cNvSpPr/>
          <p:nvPr/>
        </p:nvSpPr>
        <p:spPr>
          <a:xfrm>
            <a:off x="2436820" y="4342642"/>
            <a:ext cx="1581371" cy="30733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="" xmlns:a16="http://schemas.microsoft.com/office/drawing/2014/main" id="{8E5CD77C-CC74-4A6F-BCD5-7F8DA9C24A6F}"/>
              </a:ext>
            </a:extLst>
          </p:cNvPr>
          <p:cNvSpPr/>
          <p:nvPr/>
        </p:nvSpPr>
        <p:spPr>
          <a:xfrm>
            <a:off x="426627" y="5823007"/>
            <a:ext cx="1013204" cy="466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تابع الحل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90C318C-782F-454F-A8F1-E2474EB34178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4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42" grpId="0" animBg="1"/>
      <p:bldP spid="4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="" xmlns:a16="http://schemas.microsoft.com/office/drawing/2014/main" id="{AC20033A-D033-4A11-8B6E-D6A28C47E1B9}"/>
              </a:ext>
            </a:extLst>
          </p:cNvPr>
          <p:cNvSpPr/>
          <p:nvPr/>
        </p:nvSpPr>
        <p:spPr>
          <a:xfrm>
            <a:off x="2902226" y="187767"/>
            <a:ext cx="6221411" cy="5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معادلات القيمة المطلقة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1A660B-2111-40BC-A3D0-B84BB5405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83" y="904849"/>
            <a:ext cx="7648633" cy="514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876BCC9-220A-43A8-8226-F52E70775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9" y="1419271"/>
            <a:ext cx="8373337" cy="649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C7C8E4B-D56B-46F9-B96B-1D0852312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05" y="2857431"/>
            <a:ext cx="4727390" cy="1685993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="" xmlns:a16="http://schemas.microsoft.com/office/drawing/2014/main" id="{1E19BE86-65C3-40B1-BBAB-E6111B99F4E2}"/>
              </a:ext>
            </a:extLst>
          </p:cNvPr>
          <p:cNvSpPr/>
          <p:nvPr/>
        </p:nvSpPr>
        <p:spPr>
          <a:xfrm>
            <a:off x="10522226" y="235399"/>
            <a:ext cx="1068771" cy="669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/>
              <a:t>تابع الحل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597530-6E87-475A-865F-4634B391F627}"/>
              </a:ext>
            </a:extLst>
          </p:cNvPr>
          <p:cNvSpPr txBox="1"/>
          <p:nvPr/>
        </p:nvSpPr>
        <p:spPr>
          <a:xfrm>
            <a:off x="342314" y="6357938"/>
            <a:ext cx="442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معادلات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9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1.9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82E8B9F-72C7-43BD-BDAF-C5F116B8ABC0}" vid="{587BDA69-CD3F-4D0F-820E-F6AF68EE0B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4444</TotalTime>
  <Words>787</Words>
  <Application>Microsoft Office PowerPoint</Application>
  <PresentationFormat>Widescreen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ABO SLMAN Alomar النسخ4</vt:lpstr>
      <vt:lpstr>Abz-1 (Lotus)</vt:lpstr>
      <vt:lpstr>AL-Mohanad</vt:lpstr>
      <vt:lpstr>Arial</vt:lpstr>
      <vt:lpstr>Calibri</vt:lpstr>
      <vt:lpstr>Calibri Light</vt:lpstr>
      <vt:lpstr>Californian FB</vt:lpstr>
      <vt:lpstr>Cambria Math</vt:lpstr>
      <vt:lpstr>Sagona ExtraLight</vt:lpstr>
      <vt:lpstr>Sakkal Majalla</vt:lpstr>
      <vt:lpstr>Segoe Print</vt:lpstr>
      <vt:lpstr>Segoe Script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Hamad Mohamed Abdulwahed Alseddeeqi</cp:lastModifiedBy>
  <cp:revision>258</cp:revision>
  <dcterms:created xsi:type="dcterms:W3CDTF">2020-03-15T09:02:01Z</dcterms:created>
  <dcterms:modified xsi:type="dcterms:W3CDTF">2021-10-07T06:18:05Z</dcterms:modified>
</cp:coreProperties>
</file>