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391" r:id="rId5"/>
    <p:sldId id="392" r:id="rId6"/>
    <p:sldId id="393" r:id="rId7"/>
    <p:sldId id="341" r:id="rId8"/>
    <p:sldId id="379" r:id="rId9"/>
    <p:sldId id="394" r:id="rId10"/>
    <p:sldId id="395" r:id="rId11"/>
    <p:sldId id="346" r:id="rId12"/>
    <p:sldId id="364" r:id="rId13"/>
    <p:sldId id="396" r:id="rId14"/>
    <p:sldId id="349" r:id="rId15"/>
    <p:sldId id="365" r:id="rId16"/>
    <p:sldId id="397" r:id="rId17"/>
    <p:sldId id="366" r:id="rId18"/>
    <p:sldId id="398" r:id="rId19"/>
    <p:sldId id="399" r:id="rId20"/>
    <p:sldId id="400" r:id="rId21"/>
    <p:sldId id="369" r:id="rId22"/>
    <p:sldId id="401" r:id="rId23"/>
    <p:sldId id="402" r:id="rId24"/>
    <p:sldId id="403" r:id="rId25"/>
    <p:sldId id="404" r:id="rId26"/>
    <p:sldId id="370" r:id="rId27"/>
    <p:sldId id="382" r:id="rId28"/>
    <p:sldId id="405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B96"/>
    <a:srgbClr val="00ABEE"/>
    <a:srgbClr val="00A851"/>
    <a:srgbClr val="FF5050"/>
    <a:srgbClr val="09AD54"/>
    <a:srgbClr val="0000CC"/>
    <a:srgbClr val="0071BB"/>
    <a:srgbClr val="5B9BD5"/>
    <a:srgbClr val="0089CF"/>
    <a:srgbClr val="1F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9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1164000" y="6270171"/>
            <a:ext cx="9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599989-F86F-49C2-8347-93CBE3CF44F9}"/>
              </a:ext>
            </a:extLst>
          </p:cNvPr>
          <p:cNvSpPr txBox="1"/>
          <p:nvPr/>
        </p:nvSpPr>
        <p:spPr>
          <a:xfrm>
            <a:off x="6552594" y="6332259"/>
            <a:ext cx="45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الفصل الدراسي الثاني  2021 – 2022م</a:t>
            </a:r>
            <a:endParaRPr lang="en-US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21EA9-2728-4EB6-83D4-EA5D590AF56C}"/>
              </a:ext>
            </a:extLst>
          </p:cNvPr>
          <p:cNvSpPr txBox="1"/>
          <p:nvPr userDrawn="1"/>
        </p:nvSpPr>
        <p:spPr>
          <a:xfrm>
            <a:off x="1164000" y="6332259"/>
            <a:ext cx="474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القانون العام لحل المعادلة التربيعية والمميز</a:t>
            </a:r>
            <a:endParaRPr lang="en-US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8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1.png"/><Relationship Id="rId4" Type="http://schemas.openxmlformats.org/officeDocument/2006/relationships/image" Target="../media/image5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900" y="1666870"/>
            <a:ext cx="9220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الرياضيات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2</a:t>
            </a:r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 ريض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152</a:t>
            </a:r>
            <a:endParaRPr lang="ar-A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  <a:p>
            <a:pPr algn="ctr"/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الأول</a:t>
            </a:r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</a:t>
            </a:r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ثانوي</a:t>
            </a:r>
          </a:p>
          <a:p>
            <a:pPr algn="ctr" rtl="1"/>
            <a:r>
              <a:rPr lang="ar-A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الفصل الدراسي </a:t>
            </a:r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الثاني</a:t>
            </a:r>
          </a:p>
          <a:p>
            <a:pPr algn="ctr" rtl="1"/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ص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181</a:t>
            </a:r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– ص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188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CD55D-F70A-4A9A-94F8-694DD53E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80" y="3939260"/>
            <a:ext cx="10513241" cy="19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5A973-B5F4-44BC-8E90-CE8C62E52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642" y="1770115"/>
            <a:ext cx="1553978" cy="20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AD590-87DD-4198-A9EB-9C475EA2B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87" b="74527"/>
          <a:stretch/>
        </p:blipFill>
        <p:spPr>
          <a:xfrm>
            <a:off x="10755984" y="478655"/>
            <a:ext cx="1316380" cy="935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A92C36-8A68-4C60-9719-1B69C5154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2" t="5448" r="14247" b="74527"/>
          <a:stretch/>
        </p:blipFill>
        <p:spPr>
          <a:xfrm>
            <a:off x="4468304" y="678725"/>
            <a:ext cx="5901181" cy="735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68AF7F-BE5C-4F7B-BCEC-EB8B13882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73" r="64959" b="61177"/>
          <a:stretch/>
        </p:blipFill>
        <p:spPr>
          <a:xfrm>
            <a:off x="562697" y="2545236"/>
            <a:ext cx="4188413" cy="490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CAEA7-0CFE-47B3-B871-DC7E5CCB7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33" r="64959" b="43464"/>
          <a:stretch/>
        </p:blipFill>
        <p:spPr>
          <a:xfrm>
            <a:off x="562697" y="3120271"/>
            <a:ext cx="4188413" cy="565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CBCE3-EABD-42C2-9B12-7174FFCA1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46" r="64959" b="25751"/>
          <a:stretch/>
        </p:blipFill>
        <p:spPr>
          <a:xfrm>
            <a:off x="562697" y="3770719"/>
            <a:ext cx="4188413" cy="565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5E3A7-D6D7-4F3C-9D6B-1F0EE283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60" r="64959" b="8036"/>
          <a:stretch/>
        </p:blipFill>
        <p:spPr>
          <a:xfrm>
            <a:off x="562697" y="4421167"/>
            <a:ext cx="4188413" cy="565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2F6B1-E264-4D10-B32C-69772A9A8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3" t="25473" r="26392" b="61177"/>
          <a:stretch/>
        </p:blipFill>
        <p:spPr>
          <a:xfrm>
            <a:off x="6853286" y="2545236"/>
            <a:ext cx="4449453" cy="490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4DD7D-2DDA-4002-8ECA-E48DDABC6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2" t="41133" r="26392" b="41154"/>
          <a:stretch/>
        </p:blipFill>
        <p:spPr>
          <a:xfrm>
            <a:off x="6693031" y="3120271"/>
            <a:ext cx="4609708" cy="650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A43084-3BFB-4C07-A277-1AF9C94B7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67" t="58846" r="26392" b="28061"/>
          <a:stretch/>
        </p:blipFill>
        <p:spPr>
          <a:xfrm>
            <a:off x="7114326" y="3770719"/>
            <a:ext cx="4188413" cy="480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22127F-C966-4659-B152-AA4E668DF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8" t="76560" r="26392" b="10347"/>
          <a:stretch/>
        </p:blipFill>
        <p:spPr>
          <a:xfrm>
            <a:off x="7729980" y="4421167"/>
            <a:ext cx="3572759" cy="4807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A0A4FC-4941-4928-B661-FD4687063E18}"/>
              </a:ext>
            </a:extLst>
          </p:cNvPr>
          <p:cNvCxnSpPr/>
          <p:nvPr/>
        </p:nvCxnSpPr>
        <p:spPr>
          <a:xfrm>
            <a:off x="5976594" y="2545236"/>
            <a:ext cx="0" cy="3487919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1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37EB97E-A7CA-4554-9D82-08014E1271B9}"/>
              </a:ext>
            </a:extLst>
          </p:cNvPr>
          <p:cNvGrpSpPr/>
          <p:nvPr/>
        </p:nvGrpSpPr>
        <p:grpSpPr>
          <a:xfrm>
            <a:off x="18440" y="816078"/>
            <a:ext cx="12155120" cy="1916715"/>
            <a:chOff x="18440" y="1858297"/>
            <a:chExt cx="12155120" cy="1916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698846-4E09-436A-854E-FE9B6584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40" y="1885012"/>
              <a:ext cx="12155120" cy="1890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B1DDB-CB29-4C72-889A-02B5AF481CA9}"/>
                </a:ext>
              </a:extLst>
            </p:cNvPr>
            <p:cNvSpPr/>
            <p:nvPr/>
          </p:nvSpPr>
          <p:spPr>
            <a:xfrm>
              <a:off x="4581832" y="1858297"/>
              <a:ext cx="5014452" cy="383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1A2BBF6-3B4C-4F82-B9B0-CB77D07F62B8}"/>
              </a:ext>
            </a:extLst>
          </p:cNvPr>
          <p:cNvSpPr/>
          <p:nvPr/>
        </p:nvSpPr>
        <p:spPr>
          <a:xfrm>
            <a:off x="6845142" y="2248656"/>
            <a:ext cx="2037765" cy="4087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67C6C6-E1D7-41E7-BA9E-FDDD16D591A2}"/>
              </a:ext>
            </a:extLst>
          </p:cNvPr>
          <p:cNvSpPr/>
          <p:nvPr/>
        </p:nvSpPr>
        <p:spPr>
          <a:xfrm>
            <a:off x="421115" y="2114477"/>
            <a:ext cx="2037765" cy="5984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97E4FC-8876-4B37-99F9-69C4A941F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32"/>
          <a:stretch/>
        </p:blipFill>
        <p:spPr>
          <a:xfrm>
            <a:off x="28281" y="0"/>
            <a:ext cx="12152897" cy="136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ECC79-1F12-4A35-BAA4-9F68EBE17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76314"/>
          <a:stretch/>
        </p:blipFill>
        <p:spPr>
          <a:xfrm>
            <a:off x="3167131" y="1630837"/>
            <a:ext cx="9014047" cy="434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2A74CB-7066-4379-B025-4D5388CEA789}"/>
              </a:ext>
            </a:extLst>
          </p:cNvPr>
          <p:cNvSpPr txBox="1"/>
          <p:nvPr/>
        </p:nvSpPr>
        <p:spPr>
          <a:xfrm>
            <a:off x="7473245" y="2372856"/>
            <a:ext cx="388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القانون العام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06DAC9-714D-4D7A-B1E6-8EEB50BA4CC1}"/>
                  </a:ext>
                </a:extLst>
              </p:cNvPr>
              <p:cNvSpPr txBox="1"/>
              <p:nvPr/>
            </p:nvSpPr>
            <p:spPr>
              <a:xfrm>
                <a:off x="2720330" y="2099368"/>
                <a:ext cx="3783543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dirty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06DAC9-714D-4D7A-B1E6-8EEB50BA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30" y="2099368"/>
                <a:ext cx="3783543" cy="1020087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EFCBD-181A-4A3B-8DCC-A26E00CC4841}"/>
                  </a:ext>
                </a:extLst>
              </p:cNvPr>
              <p:cNvSpPr txBox="1"/>
              <p:nvPr/>
            </p:nvSpPr>
            <p:spPr>
              <a:xfrm>
                <a:off x="7843101" y="3265031"/>
                <a:ext cx="3520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24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بالتعويض عن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ar-BH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endParaRPr lang="ar-BH" sz="2400" b="1" i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EFCBD-181A-4A3B-8DCC-A26E00CC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01" y="3265031"/>
                <a:ext cx="3520058" cy="830997"/>
              </a:xfrm>
              <a:prstGeom prst="rect">
                <a:avLst/>
              </a:prstGeom>
              <a:blipFill>
                <a:blip r:embed="rId4"/>
                <a:stretch>
                  <a:fillRect t="-4412" r="-3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903100-1F27-4238-9B51-160420BEE8B6}"/>
                  </a:ext>
                </a:extLst>
              </p:cNvPr>
              <p:cNvSpPr txBox="1"/>
              <p:nvPr/>
            </p:nvSpPr>
            <p:spPr>
              <a:xfrm>
                <a:off x="2712480" y="3083789"/>
                <a:ext cx="4687563" cy="1108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800" b="1" i="1" dirty="0" smtClean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US" sz="2800" b="1" i="1" dirty="0" smtClean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903100-1F27-4238-9B51-160420BE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480" y="3083789"/>
                <a:ext cx="4687563" cy="1108380"/>
              </a:xfrm>
              <a:prstGeom prst="rect">
                <a:avLst/>
              </a:prstGeom>
              <a:blipFill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1EBD32B-9051-4638-A0D3-10D7B7DC6840}"/>
              </a:ext>
            </a:extLst>
          </p:cNvPr>
          <p:cNvSpPr txBox="1"/>
          <p:nvPr/>
        </p:nvSpPr>
        <p:spPr>
          <a:xfrm>
            <a:off x="7388405" y="4330624"/>
            <a:ext cx="388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E37391-1085-4A7D-AE23-DDCF6B4FFF90}"/>
                  </a:ext>
                </a:extLst>
              </p:cNvPr>
              <p:cNvSpPr txBox="1"/>
              <p:nvPr/>
            </p:nvSpPr>
            <p:spPr>
              <a:xfrm>
                <a:off x="2703048" y="4177290"/>
                <a:ext cx="3533425" cy="99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E37391-1085-4A7D-AE23-DDCF6B4FF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048" y="4177290"/>
                <a:ext cx="3533425" cy="997324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74E46DC-B21B-43D4-AFE3-609FC220FE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061" t="88789" r="2841"/>
          <a:stretch/>
        </p:blipFill>
        <p:spPr>
          <a:xfrm>
            <a:off x="384721" y="5394928"/>
            <a:ext cx="1807706" cy="517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FF000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F84EB5-DF8F-4A09-A4A3-27CC48FC9FC5}"/>
                  </a:ext>
                </a:extLst>
              </p:cNvPr>
              <p:cNvSpPr txBox="1"/>
              <p:nvPr/>
            </p:nvSpPr>
            <p:spPr>
              <a:xfrm>
                <a:off x="7371123" y="5406853"/>
                <a:ext cx="3889910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BH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rad>
                      <m:r>
                        <a:rPr lang="ar-BH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BH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F84EB5-DF8F-4A09-A4A3-27CC48FC9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23" y="5406853"/>
                <a:ext cx="3889910" cy="505203"/>
              </a:xfrm>
              <a:prstGeom prst="rect">
                <a:avLst/>
              </a:prstGeom>
              <a:blipFill>
                <a:blip r:embed="rId8"/>
                <a:stretch>
                  <a:fillRect r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1478E1-F041-4B38-86CC-63158BBB2AD1}"/>
                  </a:ext>
                </a:extLst>
              </p:cNvPr>
              <p:cNvSpPr txBox="1"/>
              <p:nvPr/>
            </p:nvSpPr>
            <p:spPr>
              <a:xfrm>
                <a:off x="2685766" y="5253519"/>
                <a:ext cx="353342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1478E1-F041-4B38-86CC-63158BBB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766" y="5253519"/>
                <a:ext cx="3533425" cy="898964"/>
              </a:xfrm>
              <a:prstGeom prst="rect">
                <a:avLst/>
              </a:prstGeom>
              <a:blipFill>
                <a:blip r:embed="rId9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E747E8E0-0657-4FE5-86E3-5F9E68DBB6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51" t="-9216" b="-1"/>
          <a:stretch/>
        </p:blipFill>
        <p:spPr>
          <a:xfrm>
            <a:off x="255170" y="3203350"/>
            <a:ext cx="11681661" cy="6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9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3FDF4-9ECB-4CBA-96EE-8402EAD66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02" t="15511" r="395" b="45673"/>
          <a:stretch/>
        </p:blipFill>
        <p:spPr>
          <a:xfrm>
            <a:off x="2329631" y="545787"/>
            <a:ext cx="9405528" cy="1359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3B632-C152-4FC7-9272-3DA0D2339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858"/>
          <a:stretch/>
        </p:blipFill>
        <p:spPr>
          <a:xfrm>
            <a:off x="3351853" y="2007799"/>
            <a:ext cx="5488294" cy="42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F32120-85CA-4B74-8456-85266E3FE29E}"/>
              </a:ext>
            </a:extLst>
          </p:cNvPr>
          <p:cNvGrpSpPr/>
          <p:nvPr/>
        </p:nvGrpSpPr>
        <p:grpSpPr>
          <a:xfrm>
            <a:off x="6478" y="719839"/>
            <a:ext cx="12179044" cy="2008752"/>
            <a:chOff x="6478" y="2416667"/>
            <a:chExt cx="12179044" cy="20087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6C8CC0-ABDB-4CA1-86B7-58719F9E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8" y="2420219"/>
              <a:ext cx="12179044" cy="20052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275C78-DDF5-4A1F-A7BE-9FF6FC50E921}"/>
                </a:ext>
              </a:extLst>
            </p:cNvPr>
            <p:cNvSpPr/>
            <p:nvPr/>
          </p:nvSpPr>
          <p:spPr>
            <a:xfrm>
              <a:off x="216816" y="2416667"/>
              <a:ext cx="3610466" cy="10688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69D3EDA-00B4-47BD-BCF5-27E3AAB4AA74}"/>
              </a:ext>
            </a:extLst>
          </p:cNvPr>
          <p:cNvSpPr/>
          <p:nvPr/>
        </p:nvSpPr>
        <p:spPr>
          <a:xfrm>
            <a:off x="7427124" y="2028634"/>
            <a:ext cx="714225" cy="449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3765F-2571-43B9-83C1-A9D8D587A251}"/>
              </a:ext>
            </a:extLst>
          </p:cNvPr>
          <p:cNvSpPr/>
          <p:nvPr/>
        </p:nvSpPr>
        <p:spPr>
          <a:xfrm>
            <a:off x="1593503" y="2018220"/>
            <a:ext cx="714225" cy="449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A8F3E8-AFA9-4FFA-A6BF-9ECEE388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" y="1917"/>
            <a:ext cx="12141033" cy="1360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DDB71C-AD4C-4A84-9AD4-A0B2ABA41DB0}"/>
              </a:ext>
            </a:extLst>
          </p:cNvPr>
          <p:cNvSpPr txBox="1"/>
          <p:nvPr/>
        </p:nvSpPr>
        <p:spPr>
          <a:xfrm>
            <a:off x="7473245" y="1618706"/>
            <a:ext cx="388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القانون العام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78D873-4AE6-4F3C-9A15-FF21203502EE}"/>
                  </a:ext>
                </a:extLst>
              </p:cNvPr>
              <p:cNvSpPr txBox="1"/>
              <p:nvPr/>
            </p:nvSpPr>
            <p:spPr>
              <a:xfrm>
                <a:off x="1155475" y="1345218"/>
                <a:ext cx="3783543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dirty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78D873-4AE6-4F3C-9A15-FF212035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75" y="1345218"/>
                <a:ext cx="3783543" cy="1020087"/>
              </a:xfrm>
              <a:prstGeom prst="rect">
                <a:avLst/>
              </a:prstGeom>
              <a:blipFill>
                <a:blip r:embed="rId3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A36E2F-BCCC-4F3F-8C1C-42ABA1BCCBEE}"/>
                  </a:ext>
                </a:extLst>
              </p:cNvPr>
              <p:cNvSpPr txBox="1"/>
              <p:nvPr/>
            </p:nvSpPr>
            <p:spPr>
              <a:xfrm>
                <a:off x="7843101" y="2510881"/>
                <a:ext cx="3520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24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بالتعويض عن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endParaRPr lang="ar-BH" sz="2400" b="1" i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A36E2F-BCCC-4F3F-8C1C-42ABA1BCC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01" y="2510881"/>
                <a:ext cx="3520058" cy="830997"/>
              </a:xfrm>
              <a:prstGeom prst="rect">
                <a:avLst/>
              </a:prstGeom>
              <a:blipFill>
                <a:blip r:embed="rId4"/>
                <a:stretch>
                  <a:fillRect t="-4412" r="-3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97869B-1AB1-40D8-9023-4EF568D2AC35}"/>
                  </a:ext>
                </a:extLst>
              </p:cNvPr>
              <p:cNvSpPr txBox="1"/>
              <p:nvPr/>
            </p:nvSpPr>
            <p:spPr>
              <a:xfrm>
                <a:off x="1147625" y="2329639"/>
                <a:ext cx="5130621" cy="1108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)(−</m:t>
                              </m:r>
                              <m:r>
                                <a:rPr lang="en-US" sz="2800" b="1" i="1" dirty="0" smtClean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800" b="1" i="1" dirty="0" smtClean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97869B-1AB1-40D8-9023-4EF568D2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25" y="2329639"/>
                <a:ext cx="5130621" cy="1108380"/>
              </a:xfrm>
              <a:prstGeom prst="rect">
                <a:avLst/>
              </a:prstGeom>
              <a:blipFill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E3F4B4C-EB4E-46FD-93E3-4736FAB69B8B}"/>
              </a:ext>
            </a:extLst>
          </p:cNvPr>
          <p:cNvSpPr txBox="1"/>
          <p:nvPr/>
        </p:nvSpPr>
        <p:spPr>
          <a:xfrm>
            <a:off x="7388405" y="3576474"/>
            <a:ext cx="388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24E1E9-AAD1-4F30-8CA9-1D112BF86D0D}"/>
                  </a:ext>
                </a:extLst>
              </p:cNvPr>
              <p:cNvSpPr txBox="1"/>
              <p:nvPr/>
            </p:nvSpPr>
            <p:spPr>
              <a:xfrm>
                <a:off x="1138193" y="3423140"/>
                <a:ext cx="3533425" cy="99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𝟗𝟐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24E1E9-AAD1-4F30-8CA9-1D112BF8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93" y="3423140"/>
                <a:ext cx="3533425" cy="997324"/>
              </a:xfrm>
              <a:prstGeom prst="rect">
                <a:avLst/>
              </a:prstGeom>
              <a:blipFill>
                <a:blip r:embed="rId6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3855F8-E8AF-4871-A23C-DFCC0080892B}"/>
                  </a:ext>
                </a:extLst>
              </p:cNvPr>
              <p:cNvSpPr txBox="1"/>
              <p:nvPr/>
            </p:nvSpPr>
            <p:spPr>
              <a:xfrm>
                <a:off x="7371123" y="4652703"/>
                <a:ext cx="388991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𝟗𝟐</m:t>
                          </m:r>
                        </m:e>
                      </m:rad>
                      <m:r>
                        <a:rPr lang="ar-BH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BH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𝟐𝟑</m:t>
                          </m:r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𝟐𝟑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3855F8-E8AF-4871-A23C-DFCC00808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23" y="4652703"/>
                <a:ext cx="3889910" cy="5395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089FB8-6288-4FFC-8F30-9B95EBEF779F}"/>
                  </a:ext>
                </a:extLst>
              </p:cNvPr>
              <p:cNvSpPr txBox="1"/>
              <p:nvPr/>
            </p:nvSpPr>
            <p:spPr>
              <a:xfrm>
                <a:off x="1120911" y="4499369"/>
                <a:ext cx="5383578" cy="99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089FB8-6288-4FFC-8F30-9B95EBEF7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11" y="4499369"/>
                <a:ext cx="5383578" cy="995914"/>
              </a:xfrm>
              <a:prstGeom prst="rect">
                <a:avLst/>
              </a:prstGeom>
              <a:blipFill>
                <a:blip r:embed="rId8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8A9E68A8-D83F-4CBC-B3CD-1F462D2229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7684" y="5485956"/>
            <a:ext cx="4203405" cy="552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FF0000">
                <a:alpha val="4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8B85D2-CFA7-4F9C-98EE-C6B4F5212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295" y="2957325"/>
            <a:ext cx="11739410" cy="943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9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E10CE-B145-4796-AB72-A0EBADF1F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6" r="69922"/>
          <a:stretch/>
        </p:blipFill>
        <p:spPr>
          <a:xfrm>
            <a:off x="3584095" y="2306541"/>
            <a:ext cx="5023811" cy="3882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9119A2-0E10-4956-BAE8-F82ADC1D3DF3}"/>
                  </a:ext>
                </a:extLst>
              </p:cNvPr>
              <p:cNvSpPr txBox="1"/>
              <p:nvPr/>
            </p:nvSpPr>
            <p:spPr>
              <a:xfrm>
                <a:off x="284261" y="370464"/>
                <a:ext cx="1162347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4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تحقق:   </a:t>
                </a:r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تحقق من صحة الحل بتمثيل الدالة المرتبطة بالمعادلة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  <m:r>
                      <a:rPr lang="ar-BH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بيانيًّا. مستعملًا خاصية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𝒁𝒆𝒓𝒐</m:t>
                    </m:r>
                  </m:oMath>
                </a14:m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في الآلة الحاسبة البيانية للحصول على القيمتين التقريبيتين لصفري الدالة المرتبطة وهما: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9119A2-0E10-4956-BAE8-F82ADC1D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61" y="370464"/>
                <a:ext cx="11623479" cy="1815882"/>
              </a:xfrm>
              <a:prstGeom prst="rect">
                <a:avLst/>
              </a:prstGeom>
              <a:blipFill>
                <a:blip r:embed="rId3"/>
                <a:stretch>
                  <a:fillRect l="-2256" t="-5034" r="-2204" b="-15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64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A094226-00DD-4E21-8D4C-EE420D09F2EA}"/>
              </a:ext>
            </a:extLst>
          </p:cNvPr>
          <p:cNvGrpSpPr/>
          <p:nvPr/>
        </p:nvGrpSpPr>
        <p:grpSpPr>
          <a:xfrm>
            <a:off x="-5237" y="812499"/>
            <a:ext cx="12202474" cy="2700000"/>
            <a:chOff x="-5237" y="2113402"/>
            <a:chExt cx="12202474" cy="270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EF560F-1335-4564-890A-E597D0633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37" y="2113402"/>
              <a:ext cx="12202474" cy="2700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32015A-AECD-4B4F-A7D1-4AAB74CBB738}"/>
                </a:ext>
              </a:extLst>
            </p:cNvPr>
            <p:cNvSpPr/>
            <p:nvPr/>
          </p:nvSpPr>
          <p:spPr>
            <a:xfrm>
              <a:off x="-5237" y="2113402"/>
              <a:ext cx="3332899" cy="818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847DEDF-50AD-46A0-AAC4-FECAA78BDA3A}"/>
              </a:ext>
            </a:extLst>
          </p:cNvPr>
          <p:cNvSpPr/>
          <p:nvPr/>
        </p:nvSpPr>
        <p:spPr>
          <a:xfrm>
            <a:off x="5954538" y="2421869"/>
            <a:ext cx="2037765" cy="7241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2648EFC-93EA-49FA-9AD4-9D1AF0B7CA98}"/>
              </a:ext>
            </a:extLst>
          </p:cNvPr>
          <p:cNvSpPr/>
          <p:nvPr/>
        </p:nvSpPr>
        <p:spPr>
          <a:xfrm>
            <a:off x="682788" y="2529260"/>
            <a:ext cx="1684104" cy="5984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3DDB71C-AD4C-4A84-9AD4-A0B2ABA41DB0}"/>
              </a:ext>
            </a:extLst>
          </p:cNvPr>
          <p:cNvSpPr txBox="1"/>
          <p:nvPr/>
        </p:nvSpPr>
        <p:spPr>
          <a:xfrm>
            <a:off x="7473245" y="1618706"/>
            <a:ext cx="388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القانون العام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78D873-4AE6-4F3C-9A15-FF21203502EE}"/>
                  </a:ext>
                </a:extLst>
              </p:cNvPr>
              <p:cNvSpPr txBox="1"/>
              <p:nvPr/>
            </p:nvSpPr>
            <p:spPr>
              <a:xfrm>
                <a:off x="985791" y="1345218"/>
                <a:ext cx="3783543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dirty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78D873-4AE6-4F3C-9A15-FF212035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91" y="1345218"/>
                <a:ext cx="3783543" cy="1020087"/>
              </a:xfrm>
              <a:prstGeom prst="rect">
                <a:avLst/>
              </a:prstGeom>
              <a:blipFill>
                <a:blip r:embed="rId2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A36E2F-BCCC-4F3F-8C1C-42ABA1BCCBEE}"/>
                  </a:ext>
                </a:extLst>
              </p:cNvPr>
              <p:cNvSpPr txBox="1"/>
              <p:nvPr/>
            </p:nvSpPr>
            <p:spPr>
              <a:xfrm>
                <a:off x="7626285" y="2510881"/>
                <a:ext cx="37368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24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بالتعويض عن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endParaRPr lang="ar-BH" sz="2400" b="1" i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A36E2F-BCCC-4F3F-8C1C-42ABA1BCC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285" y="2510881"/>
                <a:ext cx="3736874" cy="830997"/>
              </a:xfrm>
              <a:prstGeom prst="rect">
                <a:avLst/>
              </a:prstGeom>
              <a:blipFill>
                <a:blip r:embed="rId3"/>
                <a:stretch>
                  <a:fillRect t="-4412" r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97869B-1AB1-40D8-9023-4EF568D2AC35}"/>
                  </a:ext>
                </a:extLst>
              </p:cNvPr>
              <p:cNvSpPr txBox="1"/>
              <p:nvPr/>
            </p:nvSpPr>
            <p:spPr>
              <a:xfrm>
                <a:off x="977941" y="2329639"/>
                <a:ext cx="5356864" cy="1108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800" b="1" i="1" dirty="0" smtClean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2800" b="1" i="1" dirty="0" smtClean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97869B-1AB1-40D8-9023-4EF568D2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1" y="2329639"/>
                <a:ext cx="5356864" cy="1108380"/>
              </a:xfrm>
              <a:prstGeom prst="rect">
                <a:avLst/>
              </a:prstGeom>
              <a:blipFill>
                <a:blip r:embed="rId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E3F4B4C-EB4E-46FD-93E3-4736FAB69B8B}"/>
              </a:ext>
            </a:extLst>
          </p:cNvPr>
          <p:cNvSpPr txBox="1"/>
          <p:nvPr/>
        </p:nvSpPr>
        <p:spPr>
          <a:xfrm>
            <a:off x="7388405" y="3576474"/>
            <a:ext cx="388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24E1E9-AAD1-4F30-8CA9-1D112BF86D0D}"/>
                  </a:ext>
                </a:extLst>
              </p:cNvPr>
              <p:cNvSpPr txBox="1"/>
              <p:nvPr/>
            </p:nvSpPr>
            <p:spPr>
              <a:xfrm>
                <a:off x="968509" y="3423140"/>
                <a:ext cx="3533425" cy="99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24E1E9-AAD1-4F30-8CA9-1D112BF8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09" y="3423140"/>
                <a:ext cx="3533425" cy="996555"/>
              </a:xfrm>
              <a:prstGeom prst="rect">
                <a:avLst/>
              </a:prstGeom>
              <a:blipFill>
                <a:blip r:embed="rId5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3855F8-E8AF-4871-A23C-DFCC0080892B}"/>
                  </a:ext>
                </a:extLst>
              </p:cNvPr>
              <p:cNvSpPr txBox="1"/>
              <p:nvPr/>
            </p:nvSpPr>
            <p:spPr>
              <a:xfrm>
                <a:off x="7371123" y="4652703"/>
                <a:ext cx="388991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ar-BH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BH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4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3855F8-E8AF-4871-A23C-DFCC00808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23" y="4652703"/>
                <a:ext cx="3889910" cy="539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089FB8-6288-4FFC-8F30-9B95EBEF779F}"/>
                  </a:ext>
                </a:extLst>
              </p:cNvPr>
              <p:cNvSpPr txBox="1"/>
              <p:nvPr/>
            </p:nvSpPr>
            <p:spPr>
              <a:xfrm>
                <a:off x="951227" y="4499369"/>
                <a:ext cx="5383578" cy="90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089FB8-6288-4FFC-8F30-9B95EBEF7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27" y="4499369"/>
                <a:ext cx="5383578" cy="900759"/>
              </a:xfrm>
              <a:prstGeom prst="rect">
                <a:avLst/>
              </a:prstGeom>
              <a:blipFill>
                <a:blip r:embed="rId7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A06E8F2-CE97-437B-B460-3877FE9BB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" y="-8164"/>
            <a:ext cx="12178391" cy="146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E65794-043E-4D13-98AF-AAB44860AE21}"/>
                  </a:ext>
                </a:extLst>
              </p:cNvPr>
              <p:cNvSpPr txBox="1"/>
              <p:nvPr/>
            </p:nvSpPr>
            <p:spPr>
              <a:xfrm>
                <a:off x="881704" y="5554205"/>
                <a:ext cx="17969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E65794-043E-4D13-98AF-AAB44860A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04" y="5554205"/>
                <a:ext cx="1796955" cy="523220"/>
              </a:xfrm>
              <a:prstGeom prst="rect">
                <a:avLst/>
              </a:prstGeom>
              <a:blipFill>
                <a:blip r:embed="rId9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643BEC3-FE4A-4EF0-940D-DA78B73837DD}"/>
              </a:ext>
            </a:extLst>
          </p:cNvPr>
          <p:cNvSpPr txBox="1"/>
          <p:nvPr/>
        </p:nvSpPr>
        <p:spPr>
          <a:xfrm>
            <a:off x="7399403" y="5548248"/>
            <a:ext cx="388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CB215-ED8B-4F52-8CAC-3D90839729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7754" y="4404690"/>
            <a:ext cx="7276493" cy="680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FF000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3B3A2E-6363-4270-A773-5B22A08F89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53" y="3052126"/>
            <a:ext cx="11874095" cy="73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44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8763CA-05BD-42BB-BF7F-7327486AE42E}"/>
              </a:ext>
            </a:extLst>
          </p:cNvPr>
          <p:cNvSpPr txBox="1"/>
          <p:nvPr/>
        </p:nvSpPr>
        <p:spPr>
          <a:xfrm>
            <a:off x="284261" y="370464"/>
            <a:ext cx="11623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تحقق:   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يظهر التمثيل البياني للدالة المرتبطة بالمعادلة أن الحلّين هما عددان مركبان، ولكن ل</a:t>
            </a:r>
            <a:r>
              <a:rPr lang="ar-BH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يساعدك التمثيل البياني على إيجادهما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rtl="1"/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وللتحقق من صحة الحلّين المركبين، عوّض بهما في المعادلة الأصلية.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92619-CA27-473A-A37E-30F95579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58" y="2154884"/>
            <a:ext cx="4669084" cy="40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3564" y="1943390"/>
            <a:ext cx="10567699" cy="1874466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ar-BH" sz="3200" b="1" dirty="0"/>
              <a:t>حل معادلات تربيعية باستعمال القانون العام.</a:t>
            </a:r>
          </a:p>
          <a:p>
            <a:pPr algn="r" rtl="1">
              <a:lnSpc>
                <a:spcPct val="200000"/>
              </a:lnSpc>
            </a:pPr>
            <a:r>
              <a:rPr lang="ar-BH" sz="3200" b="1" dirty="0"/>
              <a:t>استعمال المميز؛ لتحديد عدد جذور معادلة تربيعية وأنواعها.</a:t>
            </a:r>
          </a:p>
          <a:p>
            <a:pPr algn="r" rtl="1">
              <a:lnSpc>
                <a:spcPct val="200000"/>
              </a:lnSpc>
            </a:pPr>
            <a:endParaRPr lang="ar-BH" sz="3200" b="1" dirty="0"/>
          </a:p>
          <a:p>
            <a:pPr algn="r" rtl="1">
              <a:lnSpc>
                <a:spcPct val="200000"/>
              </a:lnSpc>
            </a:pPr>
            <a:endParaRPr lang="ar-AE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0927" y="1279524"/>
            <a:ext cx="2624282" cy="885825"/>
          </a:xfrm>
        </p:spPr>
        <p:txBody>
          <a:bodyPr/>
          <a:lstStyle/>
          <a:p>
            <a:pPr algn="r"/>
            <a:r>
              <a:rPr lang="ar-AE" b="1" dirty="0"/>
              <a:t>الأهداف: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7D7D3-03F2-44DD-83D9-73E390CE5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1" b="91593"/>
          <a:stretch/>
        </p:blipFill>
        <p:spPr>
          <a:xfrm>
            <a:off x="2922309" y="466708"/>
            <a:ext cx="7766662" cy="485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856DDE-B186-4C89-B8DC-BC5AF291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7" b="81226"/>
          <a:stretch/>
        </p:blipFill>
        <p:spPr>
          <a:xfrm>
            <a:off x="1503029" y="1065228"/>
            <a:ext cx="9185942" cy="485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8F409-1FBD-4D99-B3DB-446AE9247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32" b="70861"/>
          <a:stretch/>
        </p:blipFill>
        <p:spPr>
          <a:xfrm>
            <a:off x="1503029" y="1663748"/>
            <a:ext cx="9185942" cy="485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AE15D-D1A4-48F4-9FE5-7B013FC7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99" b="60494"/>
          <a:stretch/>
        </p:blipFill>
        <p:spPr>
          <a:xfrm>
            <a:off x="1503029" y="2205706"/>
            <a:ext cx="9185942" cy="485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FE54F-8A56-409C-8C4F-2E6BEA72B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65" b="50128"/>
          <a:stretch/>
        </p:blipFill>
        <p:spPr>
          <a:xfrm>
            <a:off x="1503029" y="2719383"/>
            <a:ext cx="9185942" cy="485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9CFEE-7235-4DFA-B0AA-B19FE0FDC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06" b="40287"/>
          <a:stretch/>
        </p:blipFill>
        <p:spPr>
          <a:xfrm>
            <a:off x="1503029" y="3655248"/>
            <a:ext cx="9185942" cy="485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124C0-683B-4C9E-860B-87B3DBEFD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48" b="30445"/>
          <a:stretch/>
        </p:blipFill>
        <p:spPr>
          <a:xfrm>
            <a:off x="1503029" y="4119763"/>
            <a:ext cx="9185942" cy="485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649879-DF80-4863-AFA8-B07C5C24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89" b="20604"/>
          <a:stretch/>
        </p:blipFill>
        <p:spPr>
          <a:xfrm>
            <a:off x="1503029" y="4631413"/>
            <a:ext cx="9185942" cy="485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571CB9-FE82-457B-B56B-F74490CC9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80" b="9713"/>
          <a:stretch/>
        </p:blipFill>
        <p:spPr>
          <a:xfrm>
            <a:off x="1503029" y="5194252"/>
            <a:ext cx="9185942" cy="485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1AFE86-F55D-45D0-B1C9-7F1E08A26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93"/>
          <a:stretch/>
        </p:blipFill>
        <p:spPr>
          <a:xfrm>
            <a:off x="1503029" y="5660794"/>
            <a:ext cx="9185942" cy="485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C65D5A-0D3F-4C7D-B034-1E34C099AFFC}"/>
              </a:ext>
            </a:extLst>
          </p:cNvPr>
          <p:cNvCxnSpPr>
            <a:cxnSpLocks/>
          </p:cNvCxnSpPr>
          <p:nvPr/>
        </p:nvCxnSpPr>
        <p:spPr>
          <a:xfrm>
            <a:off x="572363" y="3429000"/>
            <a:ext cx="11047274" cy="0"/>
          </a:xfrm>
          <a:prstGeom prst="line">
            <a:avLst/>
          </a:pr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9555F7-6608-49BA-99B7-4A2CDB3CA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" y="835207"/>
            <a:ext cx="12172670" cy="2689200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A2AE4A-6E44-4696-A17F-75153CD176A5}"/>
              </a:ext>
            </a:extLst>
          </p:cNvPr>
          <p:cNvSpPr/>
          <p:nvPr/>
        </p:nvSpPr>
        <p:spPr>
          <a:xfrm>
            <a:off x="6019674" y="2420650"/>
            <a:ext cx="1989056" cy="66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626248-C3CC-4F8F-BC24-D316566D224D}"/>
              </a:ext>
            </a:extLst>
          </p:cNvPr>
          <p:cNvSpPr/>
          <p:nvPr/>
        </p:nvSpPr>
        <p:spPr>
          <a:xfrm>
            <a:off x="543917" y="2585781"/>
            <a:ext cx="1989056" cy="377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0061C-9A8D-4830-838B-EFF6AEEA9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764"/>
          <a:stretch/>
        </p:blipFill>
        <p:spPr>
          <a:xfrm>
            <a:off x="233918" y="1144379"/>
            <a:ext cx="11724164" cy="967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5278EE-3996-4E7A-BBF0-C18E0595C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00" b="35666"/>
          <a:stretch/>
        </p:blipFill>
        <p:spPr>
          <a:xfrm>
            <a:off x="233918" y="2764409"/>
            <a:ext cx="11724164" cy="80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C1B354-6C70-47DF-9349-2E26F2AD7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97"/>
          <a:stretch/>
        </p:blipFill>
        <p:spPr>
          <a:xfrm>
            <a:off x="233918" y="4110086"/>
            <a:ext cx="11724164" cy="9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577BC-41BD-468E-BD8E-78F708FC6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866"/>
          <a:stretch/>
        </p:blipFill>
        <p:spPr>
          <a:xfrm>
            <a:off x="157117" y="266551"/>
            <a:ext cx="11877766" cy="2589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B9D7D-C7C1-4587-B4F2-0C11F4B79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34"/>
          <a:stretch/>
        </p:blipFill>
        <p:spPr>
          <a:xfrm>
            <a:off x="157117" y="2856322"/>
            <a:ext cx="11877766" cy="32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67AB9-53F9-422C-B737-A01C4AF2D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866"/>
          <a:stretch/>
        </p:blipFill>
        <p:spPr>
          <a:xfrm>
            <a:off x="157117" y="266551"/>
            <a:ext cx="11877766" cy="2589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5B4FA4-1598-42DE-9474-224841957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1"/>
          <a:stretch/>
        </p:blipFill>
        <p:spPr>
          <a:xfrm>
            <a:off x="254526" y="2865745"/>
            <a:ext cx="11857899" cy="327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67AB9-53F9-422C-B737-A01C4AF2D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866"/>
          <a:stretch/>
        </p:blipFill>
        <p:spPr>
          <a:xfrm>
            <a:off x="157117" y="266551"/>
            <a:ext cx="11877766" cy="25897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886E20-0F02-4075-B0D9-BB59F6588C47}"/>
              </a:ext>
            </a:extLst>
          </p:cNvPr>
          <p:cNvGrpSpPr/>
          <p:nvPr/>
        </p:nvGrpSpPr>
        <p:grpSpPr>
          <a:xfrm>
            <a:off x="226247" y="2846890"/>
            <a:ext cx="11856858" cy="3392961"/>
            <a:chOff x="226247" y="2846890"/>
            <a:chExt cx="11856858" cy="33929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D95EF6-27E4-45BE-A6F9-29C18130A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9261"/>
            <a:stretch/>
          </p:blipFill>
          <p:spPr>
            <a:xfrm>
              <a:off x="226247" y="5854045"/>
              <a:ext cx="11856858" cy="3858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B6E0F4-74B9-4C03-A2A4-DE3A73B4D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13" b="10739"/>
            <a:stretch/>
          </p:blipFill>
          <p:spPr>
            <a:xfrm>
              <a:off x="226247" y="2846890"/>
              <a:ext cx="11856858" cy="3044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4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97F6A42-9D8E-402D-B939-A531219A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7"/>
            <a:ext cx="12192000" cy="1886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04CB514-41E0-4F7D-BB84-BFD05217B55B}"/>
                  </a:ext>
                </a:extLst>
              </p:cNvPr>
              <p:cNvSpPr txBox="1"/>
              <p:nvPr/>
            </p:nvSpPr>
            <p:spPr>
              <a:xfrm>
                <a:off x="586452" y="3205115"/>
                <a:ext cx="516971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e>
                          </m:d>
                        </m:e>
                        <m:sup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04CB514-41E0-4F7D-BB84-BFD05217B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52" y="3205115"/>
                <a:ext cx="5169719" cy="532966"/>
              </a:xfrm>
              <a:prstGeom prst="rect">
                <a:avLst/>
              </a:prstGeom>
              <a:blipFill>
                <a:blip r:embed="rId3"/>
                <a:stretch>
                  <a:fillRect l="-825"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8C4E50-4FF6-4024-B87F-D54FA8B68190}"/>
                  </a:ext>
                </a:extLst>
              </p:cNvPr>
              <p:cNvSpPr txBox="1"/>
              <p:nvPr/>
            </p:nvSpPr>
            <p:spPr>
              <a:xfrm>
                <a:off x="2026354" y="3903397"/>
                <a:ext cx="2453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𝟒𝟖𝟒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𝟒𝟖𝟒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8C4E50-4FF6-4024-B87F-D54FA8B6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54" y="3903397"/>
                <a:ext cx="24532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3A9EA9-E9D7-4D43-B36F-F623A1040427}"/>
                  </a:ext>
                </a:extLst>
              </p:cNvPr>
              <p:cNvSpPr txBox="1"/>
              <p:nvPr/>
            </p:nvSpPr>
            <p:spPr>
              <a:xfrm>
                <a:off x="1904325" y="4591933"/>
                <a:ext cx="10790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3A9EA9-E9D7-4D43-B36F-F623A1040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25" y="4591933"/>
                <a:ext cx="10790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85340C-2970-489C-A9C8-EAB3E53BA108}"/>
                  </a:ext>
                </a:extLst>
              </p:cNvPr>
              <p:cNvSpPr txBox="1"/>
              <p:nvPr/>
            </p:nvSpPr>
            <p:spPr>
              <a:xfrm>
                <a:off x="6873822" y="3206683"/>
                <a:ext cx="490968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85340C-2970-489C-A9C8-EAB3E53B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22" y="3206683"/>
                <a:ext cx="4909684" cy="532966"/>
              </a:xfrm>
              <a:prstGeom prst="rect">
                <a:avLst/>
              </a:prstGeom>
              <a:blipFill>
                <a:blip r:embed="rId6"/>
                <a:stretch>
                  <a:fillRect l="-994" r="-1491" b="-18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6900A9-DB94-436A-ADB7-A51663629375}"/>
                  </a:ext>
                </a:extLst>
              </p:cNvPr>
              <p:cNvSpPr txBox="1"/>
              <p:nvPr/>
            </p:nvSpPr>
            <p:spPr>
              <a:xfrm>
                <a:off x="8398566" y="3904965"/>
                <a:ext cx="2453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𝟏𝟒𝟎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6900A9-DB94-436A-ADB7-A51663629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566" y="3904965"/>
                <a:ext cx="24532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F3E8C9-E897-4B54-9468-8F563B7ADB01}"/>
                  </a:ext>
                </a:extLst>
              </p:cNvPr>
              <p:cNvSpPr txBox="1"/>
              <p:nvPr/>
            </p:nvSpPr>
            <p:spPr>
              <a:xfrm>
                <a:off x="8419821" y="4593501"/>
                <a:ext cx="10790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F3E8C9-E897-4B54-9468-8F563B7AD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821" y="4593501"/>
                <a:ext cx="1079071" cy="523220"/>
              </a:xfrm>
              <a:prstGeom prst="rect">
                <a:avLst/>
              </a:prstGeom>
              <a:blipFill>
                <a:blip r:embed="rId8"/>
                <a:stretch>
                  <a:fillRect r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408494-CF93-41D7-A78C-F24DD8D8E279}"/>
                  </a:ext>
                </a:extLst>
              </p:cNvPr>
              <p:cNvSpPr txBox="1"/>
              <p:nvPr/>
            </p:nvSpPr>
            <p:spPr>
              <a:xfrm>
                <a:off x="994560" y="2351263"/>
                <a:ext cx="43535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𝟏𝟐𝟏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408494-CF93-41D7-A78C-F24DD8D8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60" y="2351263"/>
                <a:ext cx="435350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924B42-BBC8-47E9-AA11-605EDF4C5F18}"/>
                  </a:ext>
                </a:extLst>
              </p:cNvPr>
              <p:cNvSpPr txBox="1"/>
              <p:nvPr/>
            </p:nvSpPr>
            <p:spPr>
              <a:xfrm>
                <a:off x="7322141" y="2362927"/>
                <a:ext cx="43535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924B42-BBC8-47E9-AA11-605EDF4C5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141" y="2362927"/>
                <a:ext cx="435350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35FD9FE6-BEFE-4576-A115-E64DC950BAD2}"/>
              </a:ext>
            </a:extLst>
          </p:cNvPr>
          <p:cNvSpPr txBox="1"/>
          <p:nvPr/>
        </p:nvSpPr>
        <p:spPr>
          <a:xfrm>
            <a:off x="7051670" y="5241427"/>
            <a:ext cx="4553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المميز سالب؛ لذا يوجد جذران مركبان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FBDD3C-DEDF-4A66-AA98-489EE32853CA}"/>
              </a:ext>
            </a:extLst>
          </p:cNvPr>
          <p:cNvSpPr txBox="1"/>
          <p:nvPr/>
        </p:nvSpPr>
        <p:spPr>
          <a:xfrm>
            <a:off x="586452" y="5177008"/>
            <a:ext cx="45539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المميز يساوي صفرًا؛ لذا يوجد جذر حقيقي واحد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E32CCB-4A1D-45E3-9C2F-AEDF9E83957C}"/>
              </a:ext>
            </a:extLst>
          </p:cNvPr>
          <p:cNvCxnSpPr/>
          <p:nvPr/>
        </p:nvCxnSpPr>
        <p:spPr>
          <a:xfrm>
            <a:off x="5976594" y="2545236"/>
            <a:ext cx="0" cy="3487919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B796DD-A23A-4CC1-B076-4136D8A5A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8"/>
          <a:stretch/>
        </p:blipFill>
        <p:spPr>
          <a:xfrm>
            <a:off x="0" y="804677"/>
            <a:ext cx="12192000" cy="2239859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BDFDD9E-570A-416B-9454-6D88E266CF06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B99DA52-BD98-4D04-AD86-F5D94DD7BF10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Graphic 20" descr="Stopwatch">
            <a:extLst>
              <a:ext uri="{FF2B5EF4-FFF2-40B4-BE49-F238E27FC236}">
                <a16:creationId xmlns:a16="http://schemas.microsoft.com/office/drawing/2014/main" id="{0DEC838A-11C4-4BF7-B055-926487DE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200C41-1C38-4B50-BFB7-86CA429BA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7447131" y="3222737"/>
            <a:ext cx="4254719" cy="4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AA0B69-2B1F-4AEE-961F-CC2CFEB1AF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0"/>
          <a:stretch/>
        </p:blipFill>
        <p:spPr>
          <a:xfrm>
            <a:off x="1677929" y="3233235"/>
            <a:ext cx="4254719" cy="4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8C586-229B-4958-86FF-F5FF9A14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90" y="123040"/>
            <a:ext cx="8179220" cy="61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1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B920BB7-D1A0-4BBD-9A73-03F0B7E9F24A}"/>
              </a:ext>
            </a:extLst>
          </p:cNvPr>
          <p:cNvSpPr/>
          <p:nvPr/>
        </p:nvSpPr>
        <p:spPr>
          <a:xfrm>
            <a:off x="3736463" y="1794473"/>
            <a:ext cx="4719074" cy="1721703"/>
          </a:xfrm>
          <a:prstGeom prst="rect">
            <a:avLst/>
          </a:prstGeom>
          <a:noFill/>
          <a:ln>
            <a:noFill/>
          </a:ln>
        </p:spPr>
        <p:txBody>
          <a:bodyPr wrap="none" lIns="89611" tIns="44806" rIns="89611" bIns="448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شكرًا لحسن اهتمامكم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وجميل تفاعلكم</a:t>
            </a:r>
            <a:endParaRPr lang="en-US" sz="5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88036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C849B27-0A38-4222-A1B8-9AD17DCAE96D}"/>
              </a:ext>
            </a:extLst>
          </p:cNvPr>
          <p:cNvGrpSpPr/>
          <p:nvPr/>
        </p:nvGrpSpPr>
        <p:grpSpPr>
          <a:xfrm>
            <a:off x="390045" y="386642"/>
            <a:ext cx="11411911" cy="5783052"/>
            <a:chOff x="192081" y="386642"/>
            <a:chExt cx="11411911" cy="57830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7F1B334-8C58-4509-A8A1-9AAE94E12264}"/>
                </a:ext>
              </a:extLst>
            </p:cNvPr>
            <p:cNvGrpSpPr/>
            <p:nvPr/>
          </p:nvGrpSpPr>
          <p:grpSpPr>
            <a:xfrm>
              <a:off x="5363848" y="386642"/>
              <a:ext cx="6240144" cy="5783052"/>
              <a:chOff x="5759777" y="386642"/>
              <a:chExt cx="6240144" cy="578305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19BAE53-2A47-4994-9D34-1650FBE4D0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489" b="10185"/>
              <a:stretch/>
            </p:blipFill>
            <p:spPr>
              <a:xfrm>
                <a:off x="7098383" y="386642"/>
                <a:ext cx="4901537" cy="5194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AA76D7D-5384-4548-98B9-2E7145C7B5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153" t="89815"/>
              <a:stretch/>
            </p:blipFill>
            <p:spPr>
              <a:xfrm>
                <a:off x="5759777" y="5580668"/>
                <a:ext cx="6240144" cy="589026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530067D-3334-4076-9F57-0AE64DE50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5582" b="14750"/>
            <a:stretch/>
          </p:blipFill>
          <p:spPr>
            <a:xfrm>
              <a:off x="192081" y="386642"/>
              <a:ext cx="6425536" cy="493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8BD01-25EE-43D2-9136-79AD1DC0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43" y="417858"/>
            <a:ext cx="11547512" cy="1459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C5AC0-BAD5-4D4D-928B-2F23A380403E}"/>
              </a:ext>
            </a:extLst>
          </p:cNvPr>
          <p:cNvSpPr txBox="1"/>
          <p:nvPr/>
        </p:nvSpPr>
        <p:spPr>
          <a:xfrm>
            <a:off x="3921142" y="2746430"/>
            <a:ext cx="3789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6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معادلة تربيعية على الصورة القياسية</a:t>
            </a:r>
            <a:endParaRPr lang="en-US" sz="26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E25E8-6031-442D-BDAF-79D4B126AFA4}"/>
                  </a:ext>
                </a:extLst>
              </p:cNvPr>
              <p:cNvSpPr txBox="1"/>
              <p:nvPr/>
            </p:nvSpPr>
            <p:spPr>
              <a:xfrm>
                <a:off x="315919" y="2737894"/>
                <a:ext cx="333225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00ABE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1BBB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E25E8-6031-442D-BDAF-79D4B126A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9" y="2737894"/>
                <a:ext cx="3332255" cy="532966"/>
              </a:xfrm>
              <a:prstGeom prst="rect">
                <a:avLst/>
              </a:prstGeom>
              <a:blipFill>
                <a:blip r:embed="rId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3C4070-F988-4375-BB10-6C39811F3803}"/>
                  </a:ext>
                </a:extLst>
              </p:cNvPr>
              <p:cNvSpPr txBox="1"/>
              <p:nvPr/>
            </p:nvSpPr>
            <p:spPr>
              <a:xfrm>
                <a:off x="4364538" y="3597339"/>
                <a:ext cx="287216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6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بقسمة كلا الطرفين على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6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3C4070-F988-4375-BB10-6C39811F3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538" y="3597339"/>
                <a:ext cx="2872162" cy="492443"/>
              </a:xfrm>
              <a:prstGeom prst="rect">
                <a:avLst/>
              </a:prstGeom>
              <a:blipFill>
                <a:blip r:embed="rId4"/>
                <a:stretch>
                  <a:fillRect t="-8642" r="-1699" b="-39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CCEAEC-8AAD-412C-B2E4-A8B56FD6DE77}"/>
                  </a:ext>
                </a:extLst>
              </p:cNvPr>
              <p:cNvSpPr txBox="1"/>
              <p:nvPr/>
            </p:nvSpPr>
            <p:spPr>
              <a:xfrm>
                <a:off x="493212" y="3380993"/>
                <a:ext cx="287216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CCEAEC-8AAD-412C-B2E4-A8B56FD6D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12" y="3380993"/>
                <a:ext cx="2872162" cy="898964"/>
              </a:xfrm>
              <a:prstGeom prst="rect">
                <a:avLst/>
              </a:prstGeom>
              <a:blipFill>
                <a:blip r:embed="rId5"/>
                <a:stretch>
                  <a:fillRect b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74B5E6-2F8A-413E-8A6B-02577DAF4B51}"/>
                  </a:ext>
                </a:extLst>
              </p:cNvPr>
              <p:cNvSpPr txBox="1"/>
              <p:nvPr/>
            </p:nvSpPr>
            <p:spPr>
              <a:xfrm>
                <a:off x="4436520" y="4407978"/>
                <a:ext cx="2728199" cy="62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6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بطرح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600" b="1" i="1" dirty="0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6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sz="26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من كلا الطرفين</a:t>
                </a:r>
                <a:endParaRPr lang="en-US" sz="26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74B5E6-2F8A-413E-8A6B-02577DAF4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520" y="4407978"/>
                <a:ext cx="2728199" cy="627736"/>
              </a:xfrm>
              <a:prstGeom prst="rect">
                <a:avLst/>
              </a:prstGeom>
              <a:blipFill>
                <a:blip r:embed="rId6"/>
                <a:stretch>
                  <a:fillRect l="-447" r="-1566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586E3-2C29-4043-B15C-223F6CB631E7}"/>
                  </a:ext>
                </a:extLst>
              </p:cNvPr>
              <p:cNvSpPr txBox="1"/>
              <p:nvPr/>
            </p:nvSpPr>
            <p:spPr>
              <a:xfrm>
                <a:off x="1139325" y="4201163"/>
                <a:ext cx="262197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586E3-2C29-4043-B15C-223F6CB6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25" y="4201163"/>
                <a:ext cx="2621972" cy="898964"/>
              </a:xfrm>
              <a:prstGeom prst="rect">
                <a:avLst/>
              </a:prstGeom>
              <a:blipFill>
                <a:blip r:embed="rId7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7ADCCAC-5838-402A-8765-486573F1BD0F}"/>
              </a:ext>
            </a:extLst>
          </p:cNvPr>
          <p:cNvSpPr txBox="1"/>
          <p:nvPr/>
        </p:nvSpPr>
        <p:spPr>
          <a:xfrm>
            <a:off x="5025695" y="5372116"/>
            <a:ext cx="1549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6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بإكمال المربع</a:t>
            </a:r>
            <a:endParaRPr lang="en-US" sz="26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B812BC-50C7-4EBF-AAC4-A13AFF6347F8}"/>
                  </a:ext>
                </a:extLst>
              </p:cNvPr>
              <p:cNvSpPr txBox="1"/>
              <p:nvPr/>
            </p:nvSpPr>
            <p:spPr>
              <a:xfrm>
                <a:off x="84843" y="5140953"/>
                <a:ext cx="463798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B812BC-50C7-4EBF-AAC4-A13AFF634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3" y="5140953"/>
                <a:ext cx="4637987" cy="898964"/>
              </a:xfrm>
              <a:prstGeom prst="rect">
                <a:avLst/>
              </a:prstGeom>
              <a:blipFill>
                <a:blip r:embed="rId8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78AB76-DBDA-4BBD-A289-66F22A0478B1}"/>
                  </a:ext>
                </a:extLst>
              </p:cNvPr>
              <p:cNvSpPr txBox="1"/>
              <p:nvPr/>
            </p:nvSpPr>
            <p:spPr>
              <a:xfrm>
                <a:off x="7776266" y="2739462"/>
                <a:ext cx="333225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00ABE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1BBB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78AB76-DBDA-4BBD-A289-66F22A04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266" y="2739462"/>
                <a:ext cx="3332255" cy="532966"/>
              </a:xfrm>
              <a:prstGeom prst="rect">
                <a:avLst/>
              </a:prstGeom>
              <a:blipFill>
                <a:blip r:embed="rId9"/>
                <a:stretch>
                  <a:fillRect l="-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9C35C9-F69C-41B7-8B8F-9B28AAE333B5}"/>
                  </a:ext>
                </a:extLst>
              </p:cNvPr>
              <p:cNvSpPr txBox="1"/>
              <p:nvPr/>
            </p:nvSpPr>
            <p:spPr>
              <a:xfrm>
                <a:off x="7953559" y="3382561"/>
                <a:ext cx="2872162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9C35C9-F69C-41B7-8B8F-9B28AAE3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559" y="3382561"/>
                <a:ext cx="2872162" cy="910762"/>
              </a:xfrm>
              <a:prstGeom prst="rect">
                <a:avLst/>
              </a:prstGeom>
              <a:blipFill>
                <a:blip r:embed="rId10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D9BEE3-98E8-4CCA-A020-52A51FB51744}"/>
                  </a:ext>
                </a:extLst>
              </p:cNvPr>
              <p:cNvSpPr txBox="1"/>
              <p:nvPr/>
            </p:nvSpPr>
            <p:spPr>
              <a:xfrm>
                <a:off x="8599672" y="4202731"/>
                <a:ext cx="2621972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D9BEE3-98E8-4CCA-A020-52A51FB51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72" y="4202731"/>
                <a:ext cx="2621972" cy="910762"/>
              </a:xfrm>
              <a:prstGeom prst="rect">
                <a:avLst/>
              </a:prstGeom>
              <a:blipFill>
                <a:blip r:embed="rId11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ACAE2B-7BBE-4374-8BB6-93714C999E73}"/>
                  </a:ext>
                </a:extLst>
              </p:cNvPr>
              <p:cNvSpPr txBox="1"/>
              <p:nvPr/>
            </p:nvSpPr>
            <p:spPr>
              <a:xfrm>
                <a:off x="7545191" y="5142521"/>
                <a:ext cx="4558828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ACAE2B-7BBE-4374-8BB6-93714C99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91" y="5142521"/>
                <a:ext cx="4558828" cy="967957"/>
              </a:xfrm>
              <a:prstGeom prst="rect">
                <a:avLst/>
              </a:prstGeom>
              <a:blipFill>
                <a:blip r:embed="rId12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D24FE87-3478-4F27-B21D-4307B726F73E}"/>
              </a:ext>
            </a:extLst>
          </p:cNvPr>
          <p:cNvSpPr txBox="1"/>
          <p:nvPr/>
        </p:nvSpPr>
        <p:spPr>
          <a:xfrm>
            <a:off x="8667469" y="1963765"/>
            <a:ext cx="189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الحالة العامة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C39136-43F8-4361-AFB4-87AB04C55F4F}"/>
              </a:ext>
            </a:extLst>
          </p:cNvPr>
          <p:cNvSpPr txBox="1"/>
          <p:nvPr/>
        </p:nvSpPr>
        <p:spPr>
          <a:xfrm>
            <a:off x="656259" y="1965335"/>
            <a:ext cx="15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7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AC5AC0-BAD5-4D4D-928B-2F23A380403E}"/>
              </a:ext>
            </a:extLst>
          </p:cNvPr>
          <p:cNvSpPr txBox="1"/>
          <p:nvPr/>
        </p:nvSpPr>
        <p:spPr>
          <a:xfrm>
            <a:off x="4325827" y="1795439"/>
            <a:ext cx="2394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6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بتحليل الطرف الأيسر</a:t>
            </a:r>
            <a:endParaRPr lang="en-US" sz="26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E25E8-6031-442D-BDAF-79D4B126AFA4}"/>
                  </a:ext>
                </a:extLst>
              </p:cNvPr>
              <p:cNvSpPr txBox="1"/>
              <p:nvPr/>
            </p:nvSpPr>
            <p:spPr>
              <a:xfrm>
                <a:off x="193368" y="1474700"/>
                <a:ext cx="333225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AE25E8-6031-442D-BDAF-79D4B126A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8" y="1474700"/>
                <a:ext cx="3332255" cy="898964"/>
              </a:xfrm>
              <a:prstGeom prst="rect">
                <a:avLst/>
              </a:prstGeom>
              <a:blipFill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B3C4070-F988-4375-BB10-6C39811F3803}"/>
              </a:ext>
            </a:extLst>
          </p:cNvPr>
          <p:cNvSpPr txBox="1"/>
          <p:nvPr/>
        </p:nvSpPr>
        <p:spPr>
          <a:xfrm>
            <a:off x="4086781" y="2836665"/>
            <a:ext cx="2872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6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بتبسيط الطرف الأيمن</a:t>
            </a:r>
            <a:endParaRPr lang="en-US" sz="26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CCEAEC-8AAD-412C-B2E4-A8B56FD6DE77}"/>
                  </a:ext>
                </a:extLst>
              </p:cNvPr>
              <p:cNvSpPr txBox="1"/>
              <p:nvPr/>
            </p:nvSpPr>
            <p:spPr>
              <a:xfrm>
                <a:off x="254749" y="2621887"/>
                <a:ext cx="287216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CCEAEC-8AAD-412C-B2E4-A8B56FD6D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9" y="2621887"/>
                <a:ext cx="2872162" cy="898964"/>
              </a:xfrm>
              <a:prstGeom prst="rect">
                <a:avLst/>
              </a:prstGeom>
              <a:blipFill>
                <a:blip r:embed="rId3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874B5E6-2F8A-413E-8A6B-02577DAF4B51}"/>
              </a:ext>
            </a:extLst>
          </p:cNvPr>
          <p:cNvSpPr txBox="1"/>
          <p:nvPr/>
        </p:nvSpPr>
        <p:spPr>
          <a:xfrm>
            <a:off x="4158763" y="4085064"/>
            <a:ext cx="272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6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خاصية الجذر التربيعي</a:t>
            </a:r>
            <a:endParaRPr lang="en-US" sz="26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586E3-2C29-4043-B15C-223F6CB631E7}"/>
                  </a:ext>
                </a:extLst>
              </p:cNvPr>
              <p:cNvSpPr txBox="1"/>
              <p:nvPr/>
            </p:nvSpPr>
            <p:spPr>
              <a:xfrm>
                <a:off x="640362" y="3537553"/>
                <a:ext cx="2621972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586E3-2C29-4043-B15C-223F6CB6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2" y="3537553"/>
                <a:ext cx="2621972" cy="1365374"/>
              </a:xfrm>
              <a:prstGeom prst="rect">
                <a:avLst/>
              </a:prstGeom>
              <a:blipFill>
                <a:blip r:embed="rId4"/>
                <a:stretch>
                  <a:fillRect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DCCAC-5838-402A-8765-486573F1BD0F}"/>
                  </a:ext>
                </a:extLst>
              </p:cNvPr>
              <p:cNvSpPr txBox="1"/>
              <p:nvPr/>
            </p:nvSpPr>
            <p:spPr>
              <a:xfrm>
                <a:off x="4111681" y="5112288"/>
                <a:ext cx="2822362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6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بطرح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600" b="1" i="1" dirty="0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600" b="1" i="1" dirty="0" smtClean="0">
                            <a:solidFill>
                              <a:srgbClr val="0071B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ar-BH" sz="26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من كلا الطرفين</a:t>
                </a:r>
                <a:endParaRPr lang="en-US" sz="26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DCCAC-5838-402A-8765-486573F1B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681" y="5112288"/>
                <a:ext cx="2822362" cy="693588"/>
              </a:xfrm>
              <a:prstGeom prst="rect">
                <a:avLst/>
              </a:prstGeom>
              <a:blipFill>
                <a:blip r:embed="rId5"/>
                <a:stretch>
                  <a:fillRect r="-432" b="-2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B812BC-50C7-4EBF-AAC4-A13AFF6347F8}"/>
                  </a:ext>
                </a:extLst>
              </p:cNvPr>
              <p:cNvSpPr txBox="1"/>
              <p:nvPr/>
            </p:nvSpPr>
            <p:spPr>
              <a:xfrm>
                <a:off x="1290565" y="4653108"/>
                <a:ext cx="2469821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B812BC-50C7-4EBF-AAC4-A13AFF634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565" y="4653108"/>
                <a:ext cx="2469821" cy="1365374"/>
              </a:xfrm>
              <a:prstGeom prst="rect">
                <a:avLst/>
              </a:prstGeom>
              <a:blipFill>
                <a:blip r:embed="rId6"/>
                <a:stretch>
                  <a:fillRect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78AB76-DBDA-4BBD-A289-66F22A0478B1}"/>
                  </a:ext>
                </a:extLst>
              </p:cNvPr>
              <p:cNvSpPr txBox="1"/>
              <p:nvPr/>
            </p:nvSpPr>
            <p:spPr>
              <a:xfrm>
                <a:off x="7004465" y="1476268"/>
                <a:ext cx="3943802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dirty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dirty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dirty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78AB76-DBDA-4BBD-A289-66F22A04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465" y="1476268"/>
                <a:ext cx="3943802" cy="967957"/>
              </a:xfrm>
              <a:prstGeom prst="rect">
                <a:avLst/>
              </a:prstGeom>
              <a:blipFill>
                <a:blip r:embed="rId7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9C35C9-F69C-41B7-8B8F-9B28AAE333B5}"/>
                  </a:ext>
                </a:extLst>
              </p:cNvPr>
              <p:cNvSpPr txBox="1"/>
              <p:nvPr/>
            </p:nvSpPr>
            <p:spPr>
              <a:xfrm>
                <a:off x="7039156" y="2621887"/>
                <a:ext cx="3613130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dirty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rgbClr val="00ABEE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dirty="0" smtClean="0">
                              <a:solidFill>
                                <a:srgbClr val="1BBB9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9C35C9-F69C-41B7-8B8F-9B28AAE3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156" y="2621887"/>
                <a:ext cx="3613130" cy="967957"/>
              </a:xfrm>
              <a:prstGeom prst="rect">
                <a:avLst/>
              </a:prstGeom>
              <a:blipFill>
                <a:blip r:embed="rId8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D9BEE3-98E8-4CCA-A020-52A51FB51744}"/>
                  </a:ext>
                </a:extLst>
              </p:cNvPr>
              <p:cNvSpPr txBox="1"/>
              <p:nvPr/>
            </p:nvSpPr>
            <p:spPr>
              <a:xfrm>
                <a:off x="7396644" y="3713613"/>
                <a:ext cx="3783543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dirty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D9BEE3-98E8-4CCA-A020-52A51FB51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644" y="3713613"/>
                <a:ext cx="3783543" cy="1020087"/>
              </a:xfrm>
              <a:prstGeom prst="rect">
                <a:avLst/>
              </a:prstGeom>
              <a:blipFill>
                <a:blip r:embed="rId9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ACAE2B-7BBE-4374-8BB6-93714C999E73}"/>
                  </a:ext>
                </a:extLst>
              </p:cNvPr>
              <p:cNvSpPr txBox="1"/>
              <p:nvPr/>
            </p:nvSpPr>
            <p:spPr>
              <a:xfrm>
                <a:off x="8308764" y="4816708"/>
                <a:ext cx="3783543" cy="145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dirty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just"/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ACAE2B-7BBE-4374-8BB6-93714C99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764" y="4816708"/>
                <a:ext cx="3783543" cy="1450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D24FE87-3478-4F27-B21D-4307B726F73E}"/>
              </a:ext>
            </a:extLst>
          </p:cNvPr>
          <p:cNvSpPr txBox="1"/>
          <p:nvPr/>
        </p:nvSpPr>
        <p:spPr>
          <a:xfrm>
            <a:off x="7922749" y="700571"/>
            <a:ext cx="189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الحالة العامة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C39136-43F8-4361-AFB4-87AB04C55F4F}"/>
              </a:ext>
            </a:extLst>
          </p:cNvPr>
          <p:cNvSpPr txBox="1"/>
          <p:nvPr/>
        </p:nvSpPr>
        <p:spPr>
          <a:xfrm>
            <a:off x="1108744" y="702141"/>
            <a:ext cx="15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ADCCAC-5838-402A-8765-486573F1BD0F}"/>
              </a:ext>
            </a:extLst>
          </p:cNvPr>
          <p:cNvSpPr txBox="1"/>
          <p:nvPr/>
        </p:nvSpPr>
        <p:spPr>
          <a:xfrm>
            <a:off x="4310536" y="2218261"/>
            <a:ext cx="2822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6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6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B812BC-50C7-4EBF-AAC4-A13AFF6347F8}"/>
                  </a:ext>
                </a:extLst>
              </p:cNvPr>
              <p:cNvSpPr txBox="1"/>
              <p:nvPr/>
            </p:nvSpPr>
            <p:spPr>
              <a:xfrm>
                <a:off x="671639" y="1852477"/>
                <a:ext cx="2469821" cy="1015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B812BC-50C7-4EBF-AAC4-A13AFF634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9" y="1852477"/>
                <a:ext cx="2469821" cy="10159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ACAE2B-7BBE-4374-8BB6-93714C999E73}"/>
                  </a:ext>
                </a:extLst>
              </p:cNvPr>
              <p:cNvSpPr txBox="1"/>
              <p:nvPr/>
            </p:nvSpPr>
            <p:spPr>
              <a:xfrm>
                <a:off x="7736818" y="1837838"/>
                <a:ext cx="3783543" cy="145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dirty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just"/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ACAE2B-7BBE-4374-8BB6-93714C99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818" y="1837838"/>
                <a:ext cx="3783543" cy="1450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D24FE87-3478-4F27-B21D-4307B726F73E}"/>
              </a:ext>
            </a:extLst>
          </p:cNvPr>
          <p:cNvSpPr txBox="1"/>
          <p:nvPr/>
        </p:nvSpPr>
        <p:spPr>
          <a:xfrm>
            <a:off x="7922749" y="700571"/>
            <a:ext cx="189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الحالة العامة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C39136-43F8-4361-AFB4-87AB04C55F4F}"/>
              </a:ext>
            </a:extLst>
          </p:cNvPr>
          <p:cNvSpPr txBox="1"/>
          <p:nvPr/>
        </p:nvSpPr>
        <p:spPr>
          <a:xfrm>
            <a:off x="1108744" y="702141"/>
            <a:ext cx="15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9146D-05AC-4179-9459-392EFCA9B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16" y="3780338"/>
            <a:ext cx="11397367" cy="1126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FF0000">
                <a:alpha val="40000"/>
              </a:srgb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45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A51D13-12B7-4F55-8651-8B20E8DA4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3" y="1030242"/>
            <a:ext cx="11910115" cy="47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3D54C73C-643B-4719-9FEC-6C0A7055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08" y="1441066"/>
            <a:ext cx="10255297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D5DA75-AB3A-43B8-96EE-A38A1760BE8B}"/>
              </a:ext>
            </a:extLst>
          </p:cNvPr>
          <p:cNvSpPr txBox="1"/>
          <p:nvPr/>
        </p:nvSpPr>
        <p:spPr>
          <a:xfrm>
            <a:off x="7561248" y="3598944"/>
            <a:ext cx="427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 عوّض هذه القيم في القانون العام.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353688-863A-4733-957F-39C757B6295C}"/>
                  </a:ext>
                </a:extLst>
              </p:cNvPr>
              <p:cNvSpPr txBox="1"/>
              <p:nvPr/>
            </p:nvSpPr>
            <p:spPr>
              <a:xfrm>
                <a:off x="4601184" y="2340306"/>
                <a:ext cx="344931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b="1" i="1" dirty="0" smtClean="0">
                          <a:solidFill>
                            <a:srgbClr val="00ABE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  </m:t>
                      </m:r>
                      <m:r>
                        <a:rPr lang="en-US" sz="2800" b="1" i="1" dirty="0" smtClean="0">
                          <a:solidFill>
                            <a:srgbClr val="1BBB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dirty="0" smtClean="0">
                          <a:solidFill>
                            <a:srgbClr val="1BBB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353688-863A-4733-957F-39C757B62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184" y="2340306"/>
                <a:ext cx="3449311" cy="532966"/>
              </a:xfrm>
              <a:prstGeom prst="rect">
                <a:avLst/>
              </a:prstGeom>
              <a:blipFill>
                <a:blip r:embed="rId3"/>
                <a:stretch>
                  <a:fillRect l="-177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3AA64E-5C93-44A6-B6F5-1B52B7D6A7BE}"/>
                  </a:ext>
                </a:extLst>
              </p:cNvPr>
              <p:cNvSpPr txBox="1"/>
              <p:nvPr/>
            </p:nvSpPr>
            <p:spPr>
              <a:xfrm>
                <a:off x="7256428" y="5338925"/>
                <a:ext cx="38899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2400" b="1" dirty="0">
                    <a:solidFill>
                      <a:srgbClr val="0071B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بالتعويض عن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400" b="1" i="1" dirty="0" smtClean="0">
                        <a:solidFill>
                          <a:srgbClr val="0071B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sz="2400" b="1" i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dirty="0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24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3AA64E-5C93-44A6-B6F5-1B52B7D6A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28" y="5338925"/>
                <a:ext cx="3889910" cy="830997"/>
              </a:xfrm>
              <a:prstGeom prst="rect">
                <a:avLst/>
              </a:prstGeom>
              <a:blipFill>
                <a:blip r:embed="rId4"/>
                <a:stretch>
                  <a:fillRect t="-4412" r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CFCB9C-0322-42D4-9B8C-535FF7D22547}"/>
                  </a:ext>
                </a:extLst>
              </p:cNvPr>
              <p:cNvSpPr txBox="1"/>
              <p:nvPr/>
            </p:nvSpPr>
            <p:spPr>
              <a:xfrm>
                <a:off x="4657744" y="2818949"/>
                <a:ext cx="3449311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            ↓          ↓   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ABE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1BBB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CFCB9C-0322-42D4-9B8C-535FF7D22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44" y="2818949"/>
                <a:ext cx="3449311" cy="963854"/>
              </a:xfrm>
              <a:prstGeom prst="rect">
                <a:avLst/>
              </a:prstGeom>
              <a:blipFill>
                <a:blip r:embed="rId5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CD500CA-C6E0-4D8D-8C0C-A204BFA98DA0}"/>
              </a:ext>
            </a:extLst>
          </p:cNvPr>
          <p:cNvSpPr txBox="1"/>
          <p:nvPr/>
        </p:nvSpPr>
        <p:spPr>
          <a:xfrm>
            <a:off x="7256428" y="4258217"/>
            <a:ext cx="388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القانون العام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C35F1A-F567-40D7-AD22-4AB62B723856}"/>
                  </a:ext>
                </a:extLst>
              </p:cNvPr>
              <p:cNvSpPr txBox="1"/>
              <p:nvPr/>
            </p:nvSpPr>
            <p:spPr>
              <a:xfrm>
                <a:off x="768652" y="3244177"/>
                <a:ext cx="304618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C35F1A-F567-40D7-AD22-4AB62B72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52" y="3244177"/>
                <a:ext cx="3046183" cy="532966"/>
              </a:xfrm>
              <a:prstGeom prst="rect">
                <a:avLst/>
              </a:prstGeom>
              <a:blipFill>
                <a:blip r:embed="rId6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F041B129-A934-42CB-93B3-00B914252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" y="1192"/>
            <a:ext cx="12185534" cy="15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85B043-317F-47D5-8E72-E21B7B72ABB7}"/>
                  </a:ext>
                </a:extLst>
              </p:cNvPr>
              <p:cNvSpPr txBox="1"/>
              <p:nvPr/>
            </p:nvSpPr>
            <p:spPr>
              <a:xfrm>
                <a:off x="712414" y="3984729"/>
                <a:ext cx="3783543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dirty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85B043-317F-47D5-8E72-E21B7B72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14" y="3984729"/>
                <a:ext cx="3783543" cy="1020087"/>
              </a:xfrm>
              <a:prstGeom prst="rect">
                <a:avLst/>
              </a:prstGeom>
              <a:blipFill>
                <a:blip r:embed="rId8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28FE9E-10E7-4B10-BA35-0DE47D2FB2F4}"/>
                  </a:ext>
                </a:extLst>
              </p:cNvPr>
              <p:cNvSpPr txBox="1"/>
              <p:nvPr/>
            </p:nvSpPr>
            <p:spPr>
              <a:xfrm>
                <a:off x="704559" y="5157683"/>
                <a:ext cx="6063885" cy="1108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sz="2800" b="1" i="0" dirty="0" smtClean="0">
                              <a:solidFill>
                                <a:srgbClr val="00ABE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US" sz="2800" b="1" i="1" dirty="0" smtClean="0">
                                      <a:solidFill>
                                        <a:srgbClr val="00ABEE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1" i="1" dirty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dirty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)(−</m:t>
                              </m:r>
                              <m:r>
                                <a:rPr lang="en-US" sz="2800" b="1" i="1" dirty="0" smtClean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en-US" sz="2800" b="1" i="1" dirty="0" smtClean="0">
                                  <a:solidFill>
                                    <a:srgbClr val="1BBB9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28FE9E-10E7-4B10-BA35-0DE47D2FB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9" y="5157683"/>
                <a:ext cx="6063885" cy="1108380"/>
              </a:xfrm>
              <a:prstGeom prst="rect">
                <a:avLst/>
              </a:prstGeom>
              <a:blipFill>
                <a:blip r:embed="rId9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7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33AA64E-5C93-44A6-B6F5-1B52B7D6A7BE}"/>
              </a:ext>
            </a:extLst>
          </p:cNvPr>
          <p:cNvSpPr txBox="1"/>
          <p:nvPr/>
        </p:nvSpPr>
        <p:spPr>
          <a:xfrm>
            <a:off x="8568964" y="1596479"/>
            <a:ext cx="23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D500CA-C6E0-4D8D-8C0C-A204BFA98DA0}"/>
              </a:ext>
            </a:extLst>
          </p:cNvPr>
          <p:cNvSpPr txBox="1"/>
          <p:nvPr/>
        </p:nvSpPr>
        <p:spPr>
          <a:xfrm>
            <a:off x="8568964" y="518229"/>
            <a:ext cx="23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بالضرب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85B043-317F-47D5-8E72-E21B7B72ABB7}"/>
                  </a:ext>
                </a:extLst>
              </p:cNvPr>
              <p:cNvSpPr txBox="1"/>
              <p:nvPr/>
            </p:nvSpPr>
            <p:spPr>
              <a:xfrm>
                <a:off x="1061208" y="244741"/>
                <a:ext cx="3783543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885B043-317F-47D5-8E72-E21B7B72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08" y="244741"/>
                <a:ext cx="3783543" cy="10200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28FE9E-10E7-4B10-BA35-0DE47D2FB2F4}"/>
                  </a:ext>
                </a:extLst>
              </p:cNvPr>
              <p:cNvSpPr txBox="1"/>
              <p:nvPr/>
            </p:nvSpPr>
            <p:spPr>
              <a:xfrm>
                <a:off x="1128766" y="1415237"/>
                <a:ext cx="3533425" cy="99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dirty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dirty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𝟏𝟒𝟒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28FE9E-10E7-4B10-BA35-0DE47D2FB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66" y="1415237"/>
                <a:ext cx="3533425" cy="997324"/>
              </a:xfrm>
              <a:prstGeom prst="rect">
                <a:avLst/>
              </a:prstGeom>
              <a:blipFill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2666E0-B4FF-4E31-830C-F299542DD62F}"/>
                  </a:ext>
                </a:extLst>
              </p:cNvPr>
              <p:cNvSpPr txBox="1"/>
              <p:nvPr/>
            </p:nvSpPr>
            <p:spPr>
              <a:xfrm>
                <a:off x="8570532" y="2776401"/>
                <a:ext cx="232285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solidFill>
                                <a:srgbClr val="0071BB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rad>
                      <m:r>
                        <a:rPr lang="en-US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1B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2400" b="1" dirty="0">
                  <a:solidFill>
                    <a:srgbClr val="0071B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2666E0-B4FF-4E31-830C-F299542DD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532" y="2776401"/>
                <a:ext cx="2322852" cy="505203"/>
              </a:xfrm>
              <a:prstGeom prst="rect">
                <a:avLst/>
              </a:prstGeom>
              <a:blipFill>
                <a:blip r:embed="rId4"/>
                <a:stretch>
                  <a:fillRect r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A1B2A7-0BAF-44B1-92F9-8D62475A0494}"/>
                  </a:ext>
                </a:extLst>
              </p:cNvPr>
              <p:cNvSpPr txBox="1"/>
              <p:nvPr/>
            </p:nvSpPr>
            <p:spPr>
              <a:xfrm>
                <a:off x="1130334" y="2595159"/>
                <a:ext cx="353342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A1B2A7-0BAF-44B1-92F9-8D62475A0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34" y="2595159"/>
                <a:ext cx="3533425" cy="898964"/>
              </a:xfrm>
              <a:prstGeom prst="rect">
                <a:avLst/>
              </a:prstGeom>
              <a:blipFill>
                <a:blip r:embed="rId5"/>
                <a:stretch>
                  <a:fillRect b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9AE9A84-CBB6-4075-9A1F-911B1E453FFC}"/>
              </a:ext>
            </a:extLst>
          </p:cNvPr>
          <p:cNvSpPr txBox="1"/>
          <p:nvPr/>
        </p:nvSpPr>
        <p:spPr>
          <a:xfrm>
            <a:off x="8570532" y="3954750"/>
            <a:ext cx="23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بكتابتها معادلتين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96B403-E017-4332-A6BE-ADB817C8F563}"/>
                  </a:ext>
                </a:extLst>
              </p:cNvPr>
              <p:cNvSpPr txBox="1"/>
              <p:nvPr/>
            </p:nvSpPr>
            <p:spPr>
              <a:xfrm>
                <a:off x="1128767" y="3742892"/>
                <a:ext cx="328297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BH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ar-BH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أو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96B403-E017-4332-A6BE-ADB817C8F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67" y="3742892"/>
                <a:ext cx="3282978" cy="898964"/>
              </a:xfrm>
              <a:prstGeom prst="rect">
                <a:avLst/>
              </a:prstGeom>
              <a:blipFill>
                <a:blip r:embed="rId6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423BEF-A238-4E37-80E3-0D02B54EEE9B}"/>
                  </a:ext>
                </a:extLst>
              </p:cNvPr>
              <p:cNvSpPr txBox="1"/>
              <p:nvPr/>
            </p:nvSpPr>
            <p:spPr>
              <a:xfrm>
                <a:off x="4949760" y="3746802"/>
                <a:ext cx="353342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ar-BH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423BEF-A238-4E37-80E3-0D02B54EE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60" y="3746802"/>
                <a:ext cx="3533425" cy="898964"/>
              </a:xfrm>
              <a:prstGeom prst="rect">
                <a:avLst/>
              </a:prstGeom>
              <a:blipFill>
                <a:blip r:embed="rId7"/>
                <a:stretch>
                  <a:fillRect b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C0CE818-3158-4B51-B6E3-E429EE826651}"/>
              </a:ext>
            </a:extLst>
          </p:cNvPr>
          <p:cNvSpPr txBox="1"/>
          <p:nvPr/>
        </p:nvSpPr>
        <p:spPr>
          <a:xfrm>
            <a:off x="8570531" y="5047935"/>
            <a:ext cx="23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solidFill>
                  <a:srgbClr val="0071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بالتبسيط</a:t>
            </a:r>
            <a:endParaRPr lang="en-US" sz="2400" b="1" dirty="0">
              <a:solidFill>
                <a:srgbClr val="0071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400828-0299-4D22-8E93-B8E60BDC98B4}"/>
                  </a:ext>
                </a:extLst>
              </p:cNvPr>
              <p:cNvSpPr txBox="1"/>
              <p:nvPr/>
            </p:nvSpPr>
            <p:spPr>
              <a:xfrm>
                <a:off x="1128766" y="4836077"/>
                <a:ext cx="3282978" cy="59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BH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ar-BH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ar-BH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أو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400828-0299-4D22-8E93-B8E60BDC9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66" y="4836077"/>
                <a:ext cx="3282978" cy="591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D04EBA-420E-4929-8553-C5DE6108DF0D}"/>
                  </a:ext>
                </a:extLst>
              </p:cNvPr>
              <p:cNvSpPr txBox="1"/>
              <p:nvPr/>
            </p:nvSpPr>
            <p:spPr>
              <a:xfrm>
                <a:off x="4949759" y="4839987"/>
                <a:ext cx="35334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BH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D04EBA-420E-4929-8553-C5DE6108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59" y="4839987"/>
                <a:ext cx="3533425" cy="523220"/>
              </a:xfrm>
              <a:prstGeom prst="rect">
                <a:avLst/>
              </a:prstGeom>
              <a:blipFill>
                <a:blip r:embed="rId9"/>
                <a:stretch>
                  <a:fillRect l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1DE06B0-6295-4986-8E84-D15498FDCA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295" y="5547376"/>
            <a:ext cx="3998861" cy="501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FF0000">
                <a:alpha val="40000"/>
              </a:srgbClr>
            </a:glow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502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1" grpId="0"/>
      <p:bldP spid="4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sa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ma" id="{0EFFE109-98F0-4090-BCD9-B58C93ABF3DE}" vid="{56FE7C7D-8FA2-4D06-A856-C1BA8C3506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osama</Template>
  <TotalTime>38151</TotalTime>
  <Words>656</Words>
  <Application>Microsoft Office PowerPoint</Application>
  <PresentationFormat>Widescreen</PresentationFormat>
  <Paragraphs>116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Cambria Math</vt:lpstr>
      <vt:lpstr>Sakkal Majalla</vt:lpstr>
      <vt:lpstr>osama</vt:lpstr>
      <vt:lpstr>PowerPoint Presentation</vt:lpstr>
      <vt:lpstr>الأهداف: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Manal Abdulla Ebrahim Zaid</cp:lastModifiedBy>
  <cp:revision>459</cp:revision>
  <dcterms:created xsi:type="dcterms:W3CDTF">2020-03-04T10:47:58Z</dcterms:created>
  <dcterms:modified xsi:type="dcterms:W3CDTF">2021-11-29T10:31:41Z</dcterms:modified>
</cp:coreProperties>
</file>