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9" r:id="rId2"/>
    <p:sldId id="256" r:id="rId3"/>
    <p:sldId id="409" r:id="rId4"/>
    <p:sldId id="393" r:id="rId5"/>
    <p:sldId id="397" r:id="rId6"/>
    <p:sldId id="392" r:id="rId7"/>
    <p:sldId id="394" r:id="rId8"/>
    <p:sldId id="396" r:id="rId9"/>
    <p:sldId id="390" r:id="rId10"/>
    <p:sldId id="398" r:id="rId11"/>
    <p:sldId id="399" r:id="rId12"/>
    <p:sldId id="400" r:id="rId13"/>
    <p:sldId id="401" r:id="rId14"/>
    <p:sldId id="402" r:id="rId15"/>
    <p:sldId id="404" r:id="rId16"/>
    <p:sldId id="405" r:id="rId17"/>
    <p:sldId id="403" r:id="rId18"/>
    <p:sldId id="406" r:id="rId19"/>
    <p:sldId id="407" r:id="rId20"/>
    <p:sldId id="408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0159A9"/>
    <a:srgbClr val="548235"/>
    <a:srgbClr val="B7F0FF"/>
    <a:srgbClr val="ACD4F1"/>
    <a:srgbClr val="C2E6B3"/>
    <a:srgbClr val="C5E0B4"/>
    <a:srgbClr val="5E729B"/>
    <a:srgbClr val="DDB670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7D0E-CCD1-4611-958D-B9440AF00B2F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1956-02D4-4E69-BD12-8D76F067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5910F-C88D-4801-B982-696EB8D67840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057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291579" y="6270171"/>
            <a:ext cx="115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6559115" y="6299961"/>
            <a:ext cx="511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cs typeface="AL-Mohanad" pitchFamily="2" charset="-78"/>
              </a:rPr>
              <a:t>وزارة التربية والتعليم –</a:t>
            </a:r>
            <a:r>
              <a:rPr lang="en-US" sz="2000" b="1" dirty="0">
                <a:cs typeface="AL-Mohanad" pitchFamily="2" charset="-78"/>
              </a:rPr>
              <a:t>2022</a:t>
            </a:r>
            <a:r>
              <a:rPr lang="ar-BH" sz="2000" b="1" dirty="0">
                <a:cs typeface="AL-Mohanad" pitchFamily="2" charset="-78"/>
              </a:rPr>
              <a:t>م</a:t>
            </a:r>
            <a:endParaRPr lang="en-US" sz="2000" b="1" dirty="0">
              <a:cs typeface="AL-Mohanad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5D97A-795E-4C4D-84AE-84418C1F698A}"/>
              </a:ext>
            </a:extLst>
          </p:cNvPr>
          <p:cNvSpPr txBox="1"/>
          <p:nvPr userDrawn="1"/>
        </p:nvSpPr>
        <p:spPr>
          <a:xfrm>
            <a:off x="319318" y="6306102"/>
            <a:ext cx="4441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ريض </a:t>
            </a:r>
            <a:r>
              <a:rPr lang="en-US" sz="2000" b="1" dirty="0">
                <a:solidFill>
                  <a:srgbClr val="002060"/>
                </a:solidFill>
                <a:latin typeface="Sakkal Majalla" panose="02000000000000000000" pitchFamily="2" charset="-78"/>
                <a:ea typeface="Cambria Math" panose="02040503050406030204" pitchFamily="18" charset="0"/>
                <a:cs typeface="Sakkal Majalla" panose="02000000000000000000" pitchFamily="2" charset="-78"/>
              </a:rPr>
              <a:t>261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A" sz="2000" b="1" dirty="0">
                <a:solidFill>
                  <a:srgbClr val="7030A0"/>
                </a:solidFill>
                <a:latin typeface="Calibri" pitchFamily="34" charset="0"/>
                <a:cs typeface="Sakkal Majalla" panose="02000000000000000000" pitchFamily="2" charset="-78"/>
              </a:rPr>
              <a:t>تمثيل دوال المقلوب بيانيًا</a:t>
            </a:r>
          </a:p>
        </p:txBody>
      </p:sp>
    </p:spTree>
    <p:extLst>
      <p:ext uri="{BB962C8B-B14F-4D97-AF65-F5344CB8AC3E}">
        <p14:creationId xmlns:p14="http://schemas.microsoft.com/office/powerpoint/2010/main" val="99978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25.jpeg"/><Relationship Id="rId4" Type="http://schemas.openxmlformats.org/officeDocument/2006/relationships/image" Target="../media/image59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25.jpeg"/><Relationship Id="rId4" Type="http://schemas.openxmlformats.org/officeDocument/2006/relationships/image" Target="../media/image64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tmp"/><Relationship Id="rId3" Type="http://schemas.openxmlformats.org/officeDocument/2006/relationships/image" Target="../media/image70.png"/><Relationship Id="rId7" Type="http://schemas.openxmlformats.org/officeDocument/2006/relationships/image" Target="../media/image74.tm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tmp"/><Relationship Id="rId5" Type="http://schemas.openxmlformats.org/officeDocument/2006/relationships/image" Target="../media/image72.png"/><Relationship Id="rId10" Type="http://schemas.openxmlformats.org/officeDocument/2006/relationships/image" Target="../media/image77.tmp"/><Relationship Id="rId4" Type="http://schemas.openxmlformats.org/officeDocument/2006/relationships/image" Target="../media/image71.png"/><Relationship Id="rId9" Type="http://schemas.openxmlformats.org/officeDocument/2006/relationships/image" Target="../media/image76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tmp"/><Relationship Id="rId3" Type="http://schemas.openxmlformats.org/officeDocument/2006/relationships/image" Target="../media/image71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tmp"/><Relationship Id="rId2" Type="http://schemas.openxmlformats.org/officeDocument/2006/relationships/image" Target="../media/image70.png"/><Relationship Id="rId16" Type="http://schemas.openxmlformats.org/officeDocument/2006/relationships/image" Target="../media/image90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tmp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2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2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FF10CE-96D9-4C6D-ADEE-1EF6E0CBD6B9}"/>
              </a:ext>
            </a:extLst>
          </p:cNvPr>
          <p:cNvSpPr/>
          <p:nvPr/>
        </p:nvSpPr>
        <p:spPr>
          <a:xfrm>
            <a:off x="881271" y="1466864"/>
            <a:ext cx="1042946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الثانوي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3CCBE1-04D7-4B95-8BB2-862EAF5B05B8}"/>
              </a:ext>
            </a:extLst>
          </p:cNvPr>
          <p:cNvGrpSpPr/>
          <p:nvPr/>
        </p:nvGrpSpPr>
        <p:grpSpPr>
          <a:xfrm>
            <a:off x="4439816" y="2780928"/>
            <a:ext cx="7292524" cy="605641"/>
            <a:chOff x="4844897" y="3467595"/>
            <a:chExt cx="7292524" cy="605641"/>
          </a:xfrm>
          <a:solidFill>
            <a:srgbClr val="FDCC82"/>
          </a:solidFill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601B9515-B878-42FB-A781-45D3E035FBE6}"/>
                </a:ext>
              </a:extLst>
            </p:cNvPr>
            <p:cNvSpPr/>
            <p:nvPr/>
          </p:nvSpPr>
          <p:spPr>
            <a:xfrm>
              <a:off x="4844897" y="3467595"/>
              <a:ext cx="5581640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الرياضيات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3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D124526-6DF6-4175-9663-07650798E9A4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اسم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D87AF7-206E-4755-8042-61B225965FBF}"/>
              </a:ext>
            </a:extLst>
          </p:cNvPr>
          <p:cNvGrpSpPr/>
          <p:nvPr/>
        </p:nvGrpSpPr>
        <p:grpSpPr>
          <a:xfrm>
            <a:off x="4439815" y="3398444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/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rtl="1"/>
                  <a:r>
                    <a:rPr lang="ar-EG" sz="3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ريض </a:t>
                  </a:r>
                  <a14:m>
                    <m:oMath xmlns:m="http://schemas.openxmlformats.org/officeDocument/2006/math">
                      <m:r>
                        <a:rPr lang="ar-SA" sz="3600" b="1" i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𝟐𝟔𝟏</m:t>
                      </m:r>
                    </m:oMath>
                  </a14:m>
                  <a:endParaRPr lang="ar-EG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blipFill>
                  <a:blip r:embed="rId3"/>
                  <a:stretch>
                    <a:fillRect t="-11321" b="-4434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77D020EC-C5DA-45D9-AC3B-E9769CF73CB6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رمز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E1583-AE6F-4C83-9DCA-67369722600D}"/>
              </a:ext>
            </a:extLst>
          </p:cNvPr>
          <p:cNvGrpSpPr/>
          <p:nvPr/>
        </p:nvGrpSpPr>
        <p:grpSpPr>
          <a:xfrm>
            <a:off x="4439815" y="4015960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10B6870-8B23-4ECB-B609-A90459FA4A21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الرابع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–</a:t>
              </a: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العلاقات والدوال النسبية</a:t>
              </a:r>
              <a:endPara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7BD48F0-DAB4-4A67-92AC-3724D04C43A7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0B4120-5286-4465-B9F2-4F1B62454251}"/>
              </a:ext>
            </a:extLst>
          </p:cNvPr>
          <p:cNvGrpSpPr/>
          <p:nvPr/>
        </p:nvGrpSpPr>
        <p:grpSpPr>
          <a:xfrm>
            <a:off x="4439815" y="4633476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54EA6BE5-F099-4814-9E62-FBFE83E041E6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181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إلى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186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435A4803-B835-46C7-868E-DAD4B7BE9FEC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الصفحات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4EC44-750B-4D87-8631-980FF6517D7F}"/>
              </a:ext>
            </a:extLst>
          </p:cNvPr>
          <p:cNvGrpSpPr/>
          <p:nvPr/>
        </p:nvGrpSpPr>
        <p:grpSpPr>
          <a:xfrm>
            <a:off x="407369" y="5373216"/>
            <a:ext cx="11351140" cy="1413692"/>
            <a:chOff x="345404" y="4214022"/>
            <a:chExt cx="5331002" cy="10521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A58BEB-011B-4DD9-AE8D-6FFD7C478218}"/>
                </a:ext>
              </a:extLst>
            </p:cNvPr>
            <p:cNvGrpSpPr/>
            <p:nvPr/>
          </p:nvGrpSpPr>
          <p:grpSpPr>
            <a:xfrm>
              <a:off x="345404" y="4214022"/>
              <a:ext cx="5331002" cy="1052111"/>
              <a:chOff x="933156" y="4487594"/>
              <a:chExt cx="10250659" cy="11388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093F13-191E-4895-849A-151F9BB2B297}"/>
                  </a:ext>
                </a:extLst>
              </p:cNvPr>
              <p:cNvSpPr/>
              <p:nvPr/>
            </p:nvSpPr>
            <p:spPr>
              <a:xfrm>
                <a:off x="937845" y="4539174"/>
                <a:ext cx="10241280" cy="10292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65484">
                    <a:srgbClr val="E5F177"/>
                  </a:gs>
                  <a:gs pos="1600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C8E63A-1504-4BBB-A0FD-B3F60553C369}"/>
                  </a:ext>
                </a:extLst>
              </p:cNvPr>
              <p:cNvSpPr/>
              <p:nvPr/>
            </p:nvSpPr>
            <p:spPr>
              <a:xfrm>
                <a:off x="933156" y="55543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4D20FB-D1BC-4118-A339-F2725B515215}"/>
                  </a:ext>
                </a:extLst>
              </p:cNvPr>
              <p:cNvSpPr/>
              <p:nvPr/>
            </p:nvSpPr>
            <p:spPr>
              <a:xfrm>
                <a:off x="942535" y="44875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245E19-A5CF-4301-BFFA-70B35121DC22}"/>
                  </a:ext>
                </a:extLst>
              </p:cNvPr>
              <p:cNvSpPr/>
              <p:nvPr/>
            </p:nvSpPr>
            <p:spPr>
              <a:xfrm>
                <a:off x="4073117" y="4542091"/>
                <a:ext cx="5221421" cy="743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SA" sz="5400" b="1" dirty="0">
                    <a:solidFill>
                      <a:srgbClr val="002060"/>
                    </a:solidFill>
                    <a:latin typeface="Calibri" pitchFamily="34" charset="0"/>
                    <a:ea typeface="Calibri" pitchFamily="34" charset="0"/>
                    <a:cs typeface="+mj-cs"/>
                  </a:rPr>
                  <a:t>تمثيل دوال المقلوب بيانيًا</a:t>
                </a:r>
                <a:endParaRPr lang="ar-EG" sz="540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+mj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/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عنوان الدرس: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blipFill>
                  <a:blip r:embed="rId4"/>
                  <a:stretch>
                    <a:fillRect t="-5882"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B11A4F-E12E-4508-B4A6-FE3C144D081B}"/>
                </a:ext>
              </a:extLst>
            </p:cNvPr>
            <p:cNvSpPr/>
            <p:nvPr/>
          </p:nvSpPr>
          <p:spPr>
            <a:xfrm>
              <a:off x="494972" y="4773822"/>
              <a:ext cx="2352028" cy="4810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C00000"/>
                  </a:solidFill>
                </a:rPr>
                <a:t>Inverse Functions and Relations</a:t>
              </a:r>
              <a:endParaRPr lang="en-US" sz="9600" b="1" i="1" dirty="0">
                <a:solidFill>
                  <a:srgbClr val="C00000"/>
                </a:solidFill>
                <a:latin typeface="Century Gothic" panose="020B0502020202020204" pitchFamily="34" charset="0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C9A5C9C-EFF6-4BEE-B416-ADC302B35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9" y="1498127"/>
            <a:ext cx="3775055" cy="37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51035"/>
            <a:chOff x="-11374" y="541785"/>
            <a:chExt cx="12206758" cy="1200231"/>
          </a:xfrm>
          <a:solidFill>
            <a:srgbClr val="C2E6B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تحديد خصائص دوال المقلوب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412360" y="643571"/>
            <a:ext cx="1572769" cy="798195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6084626" y="1728735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857C759-B1FD-4216-BC73-7B1FDFEC0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216" y="1685879"/>
            <a:ext cx="4483757" cy="443900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F0A39E-C615-451B-8BE7-F2A50DBA7416}"/>
              </a:ext>
            </a:extLst>
          </p:cNvPr>
          <p:cNvSpPr/>
          <p:nvPr/>
        </p:nvSpPr>
        <p:spPr>
          <a:xfrm>
            <a:off x="11315014" y="1811139"/>
            <a:ext cx="540000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C9442D-698E-4355-81D6-B515A9B42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3" b="65216"/>
          <a:stretch/>
        </p:blipFill>
        <p:spPr>
          <a:xfrm>
            <a:off x="14747" y="1706427"/>
            <a:ext cx="6113773" cy="64778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C09E6AD-24EF-4DFE-B533-AAAB274F9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3824"/>
          <a:stretch/>
        </p:blipFill>
        <p:spPr>
          <a:xfrm>
            <a:off x="2119208" y="2385643"/>
            <a:ext cx="1560116" cy="3692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D1743C5-3F38-45A0-AF0B-A270487859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b="15347"/>
          <a:stretch/>
        </p:blipFill>
        <p:spPr>
          <a:xfrm>
            <a:off x="4553669" y="2395384"/>
            <a:ext cx="1361144" cy="380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58BE4-C753-47FF-88BD-4AC240D82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165" y="3045032"/>
            <a:ext cx="3435341" cy="3982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4C4E37D-699A-4B58-A022-54E8FC45DF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165" y="757428"/>
            <a:ext cx="7692921" cy="651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724A1B-C4E4-4B12-978B-F0092FEFC1C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r="219"/>
          <a:stretch/>
        </p:blipFill>
        <p:spPr>
          <a:xfrm>
            <a:off x="1910303" y="3718488"/>
            <a:ext cx="3833231" cy="540000"/>
          </a:xfrm>
          <a:prstGeom prst="roundRect">
            <a:avLst>
              <a:gd name="adj" fmla="val 16701"/>
            </a:avLst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898CE2-7FEB-444F-AF0F-9AE8651EE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7664" r="390" b="10867"/>
          <a:stretch/>
        </p:blipFill>
        <p:spPr>
          <a:xfrm>
            <a:off x="1699545" y="4396875"/>
            <a:ext cx="4343350" cy="504000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A19E25-FF57-4360-AE21-1AB517B6B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48" y="5019997"/>
            <a:ext cx="5398333" cy="6510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212CDB-E8D8-4D99-AFF3-57D2016FC1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615" y="5666159"/>
            <a:ext cx="5739335" cy="5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5"/>
            <a:ext cx="12206760" cy="897929"/>
            <a:chOff x="-11376" y="541786"/>
            <a:chExt cx="12206760" cy="961313"/>
          </a:xfrm>
          <a:solidFill>
            <a:srgbClr val="B7F0F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72833" y="599505"/>
            <a:ext cx="1864417" cy="756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تحديد خصائص دوال المقلوب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3047144-A25D-4482-B6AC-618DF2E4B5F7}"/>
              </a:ext>
            </a:extLst>
          </p:cNvPr>
          <p:cNvSpPr txBox="1"/>
          <p:nvPr/>
        </p:nvSpPr>
        <p:spPr>
          <a:xfrm>
            <a:off x="7314650" y="1609594"/>
            <a:ext cx="4744415" cy="4536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5711236" y="1586047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AC3B50-9CC7-4C5C-969A-22351E2C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941" y="703614"/>
            <a:ext cx="7212506" cy="611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6D556-5DD1-41F2-8A23-E61EEF46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54" y="1791516"/>
            <a:ext cx="4644019" cy="412258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392914" y="1738221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2D5B9-C7C5-4B98-9857-5E0F9C5006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5312" y="2488396"/>
            <a:ext cx="1000125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4A32E-7CC2-403E-BAFF-772EC73541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693" y="3345336"/>
            <a:ext cx="1962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B500F-B677-4009-9A18-7E18BB32B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954" y="4229464"/>
            <a:ext cx="3267075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3FAE9-839A-4579-8626-82EED040F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178" y="5134371"/>
            <a:ext cx="3819525" cy="6381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7AEC93F-E5C8-4923-A687-2ECAC79AD9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1" t="-5834" r="219"/>
          <a:stretch/>
        </p:blipFill>
        <p:spPr>
          <a:xfrm>
            <a:off x="3742349" y="2452855"/>
            <a:ext cx="2965316" cy="623017"/>
          </a:xfrm>
          <a:prstGeom prst="roundRect">
            <a:avLst>
              <a:gd name="adj" fmla="val 16701"/>
            </a:avLst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348C30-CC41-40F6-9375-B2843FD19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35" t="-20204"/>
          <a:stretch/>
        </p:blipFill>
        <p:spPr>
          <a:xfrm>
            <a:off x="3747581" y="3284231"/>
            <a:ext cx="3043483" cy="697835"/>
          </a:xfrm>
          <a:prstGeom prst="roundRect">
            <a:avLst>
              <a:gd name="adj" fmla="val 16701"/>
            </a:avLst>
          </a:prstGeom>
          <a:ln>
            <a:noFill/>
          </a:ln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77673" y="5736152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2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5"/>
            <a:ext cx="12206760" cy="897929"/>
            <a:chOff x="-11376" y="541786"/>
            <a:chExt cx="12206760" cy="961313"/>
          </a:xfrm>
          <a:solidFill>
            <a:srgbClr val="B7F0F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72833" y="599505"/>
            <a:ext cx="1864417" cy="756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تحديد خصائص دوال المقلوب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3047144-A25D-4482-B6AC-618DF2E4B5F7}"/>
              </a:ext>
            </a:extLst>
          </p:cNvPr>
          <p:cNvSpPr txBox="1"/>
          <p:nvPr/>
        </p:nvSpPr>
        <p:spPr>
          <a:xfrm>
            <a:off x="7314650" y="1609594"/>
            <a:ext cx="4744415" cy="4536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5711236" y="1586047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AC3B50-9CC7-4C5C-969A-22351E2C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941" y="703614"/>
            <a:ext cx="7212506" cy="611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6D556-5DD1-41F2-8A23-E61EEF46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636" y="1791516"/>
            <a:ext cx="4556055" cy="412258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392914" y="1738221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2D5B9-C7C5-4B98-9857-5E0F9C500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221" y="2566225"/>
            <a:ext cx="1455327" cy="41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4A32E-7CC2-403E-BAFF-772EC7354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614" y="3345336"/>
            <a:ext cx="1775353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B500F-B677-4009-9A18-7E18BB32B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162" y="4342001"/>
            <a:ext cx="3795362" cy="608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3FAE9-839A-4579-8626-82EED040F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412" y="5184628"/>
            <a:ext cx="3819525" cy="6261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7AEC93F-E5C8-4923-A687-2ECAC79AD9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1" t="-5834" r="219"/>
          <a:stretch/>
        </p:blipFill>
        <p:spPr>
          <a:xfrm>
            <a:off x="3771843" y="2526601"/>
            <a:ext cx="2965316" cy="623017"/>
          </a:xfrm>
          <a:prstGeom prst="roundRect">
            <a:avLst>
              <a:gd name="adj" fmla="val 16701"/>
            </a:avLst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348C30-CC41-40F6-9375-B2843FD19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35" t="-20204"/>
          <a:stretch/>
        </p:blipFill>
        <p:spPr>
          <a:xfrm>
            <a:off x="3777075" y="3284231"/>
            <a:ext cx="3043483" cy="697835"/>
          </a:xfrm>
          <a:prstGeom prst="roundRect">
            <a:avLst>
              <a:gd name="adj" fmla="val 16701"/>
            </a:avLst>
          </a:prstGeom>
          <a:ln>
            <a:noFill/>
          </a:ln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77673" y="5721404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7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75031A-06AF-45A6-B448-73401294DC87}"/>
              </a:ext>
            </a:extLst>
          </p:cNvPr>
          <p:cNvSpPr txBox="1"/>
          <p:nvPr/>
        </p:nvSpPr>
        <p:spPr>
          <a:xfrm>
            <a:off x="2283542" y="1076428"/>
            <a:ext cx="7317657" cy="790099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تحويلات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التمثيلات البيانية لدوال المقلوب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76A8E-1F69-4DF8-9B2A-61E5253E58FF}"/>
              </a:ext>
            </a:extLst>
          </p:cNvPr>
          <p:cNvSpPr txBox="1"/>
          <p:nvPr/>
        </p:nvSpPr>
        <p:spPr>
          <a:xfrm>
            <a:off x="1097526" y="2574855"/>
            <a:ext cx="999694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002060"/>
                </a:solidFill>
              </a:rPr>
              <a:t>يمكن استعمال طرائق الإزاحة السابقة نفسها، والتي</a:t>
            </a:r>
            <a:r>
              <a:rPr lang="ar-SA" sz="3600" dirty="0">
                <a:solidFill>
                  <a:srgbClr val="002060"/>
                </a:solidFill>
              </a:rPr>
              <a:t> </a:t>
            </a:r>
            <a:r>
              <a:rPr lang="ar-BH" sz="3600" dirty="0">
                <a:solidFill>
                  <a:srgbClr val="002060"/>
                </a:solidFill>
              </a:rPr>
              <a:t>استعملت في الدوال الأخر</a:t>
            </a:r>
            <a:r>
              <a:rPr lang="ar-SA" sz="3600" dirty="0">
                <a:solidFill>
                  <a:srgbClr val="002060"/>
                </a:solidFill>
              </a:rPr>
              <a:t>ى</a:t>
            </a:r>
            <a:r>
              <a:rPr lang="ar-BH" sz="3600" dirty="0">
                <a:solidFill>
                  <a:srgbClr val="002060"/>
                </a:solidFill>
              </a:rPr>
              <a:t> لإزاحة دوال المقلوب.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2BB27-6803-48E4-A975-5EF2AB6D7DDB}"/>
              </a:ext>
            </a:extLst>
          </p:cNvPr>
          <p:cNvSpPr txBox="1"/>
          <p:nvPr/>
        </p:nvSpPr>
        <p:spPr>
          <a:xfrm>
            <a:off x="1097526" y="4483513"/>
            <a:ext cx="99969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002060"/>
                </a:solidFill>
              </a:rPr>
              <a:t>تمتد </a:t>
            </a:r>
            <a:r>
              <a:rPr lang="ar-BH" sz="3600" dirty="0">
                <a:solidFill>
                  <a:srgbClr val="002060"/>
                </a:solidFill>
              </a:rPr>
              <a:t>خطوط التقارب</a:t>
            </a:r>
            <a:r>
              <a:rPr lang="ar-SA" sz="3600" dirty="0">
                <a:solidFill>
                  <a:srgbClr val="002060"/>
                </a:solidFill>
              </a:rPr>
              <a:t> لدالة المقلوب</a:t>
            </a:r>
            <a:r>
              <a:rPr lang="ar-BH" sz="3600" dirty="0">
                <a:solidFill>
                  <a:srgbClr val="002060"/>
                </a:solidFill>
              </a:rPr>
              <a:t> </a:t>
            </a:r>
            <a:r>
              <a:rPr lang="ar-SA" sz="3600" dirty="0">
                <a:solidFill>
                  <a:srgbClr val="002060"/>
                </a:solidFill>
              </a:rPr>
              <a:t>مع </a:t>
            </a:r>
            <a:r>
              <a:rPr lang="ar-BH" sz="3600" dirty="0">
                <a:solidFill>
                  <a:srgbClr val="002060"/>
                </a:solidFill>
              </a:rPr>
              <a:t>التمثيل البياني للدالة</a:t>
            </a:r>
            <a:r>
              <a:rPr lang="ar-SA" sz="3600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15EB4E0-A1F0-4968-9CD3-A17FE6AE9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92"/>
          <a:stretch/>
        </p:blipFill>
        <p:spPr>
          <a:xfrm>
            <a:off x="616974" y="603507"/>
            <a:ext cx="10901516" cy="1819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552A9-D4B9-47FE-8821-946691C80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32" t="32409" b="31732"/>
          <a:stretch/>
        </p:blipFill>
        <p:spPr>
          <a:xfrm>
            <a:off x="5973096" y="2422612"/>
            <a:ext cx="5545393" cy="201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44528-561C-4B5E-949B-C2171F6F9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09" r="50868" b="31732"/>
          <a:stretch/>
        </p:blipFill>
        <p:spPr>
          <a:xfrm>
            <a:off x="616974" y="2422612"/>
            <a:ext cx="5356121" cy="201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BB774-AA94-4536-93F7-565A4833F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68"/>
          <a:stretch/>
        </p:blipFill>
        <p:spPr>
          <a:xfrm>
            <a:off x="616974" y="4435388"/>
            <a:ext cx="10901516" cy="17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2057E-2C42-4773-B1E4-A90EFE4B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83" y="1721556"/>
            <a:ext cx="3186590" cy="100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8BB01-9A33-44BF-A8B7-77869EF98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32" y="2724079"/>
            <a:ext cx="6419891" cy="5310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CDAFE8-2B5F-4010-AACC-2047475BD986}"/>
              </a:ext>
            </a:extLst>
          </p:cNvPr>
          <p:cNvSpPr txBox="1"/>
          <p:nvPr/>
        </p:nvSpPr>
        <p:spPr>
          <a:xfrm>
            <a:off x="7789522" y="1727578"/>
            <a:ext cx="4269543" cy="936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51035"/>
            <a:chOff x="-11374" y="541785"/>
            <a:chExt cx="12206758" cy="1200231"/>
          </a:xfrm>
          <a:solidFill>
            <a:srgbClr val="C2E6B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412360" y="643571"/>
            <a:ext cx="1572769" cy="798195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6096000" y="1674272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F0A39E-C615-451B-8BE7-F2A50DBA7416}"/>
              </a:ext>
            </a:extLst>
          </p:cNvPr>
          <p:cNvSpPr/>
          <p:nvPr/>
        </p:nvSpPr>
        <p:spPr>
          <a:xfrm>
            <a:off x="11315014" y="1914375"/>
            <a:ext cx="540000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4C4E37D-699A-4B58-A022-54E8FC45D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87" y="609687"/>
            <a:ext cx="7655220" cy="849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1FA45-215C-4906-94E2-65E9DDB901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83388" t="4277" b="82279"/>
          <a:stretch/>
        </p:blipFill>
        <p:spPr>
          <a:xfrm>
            <a:off x="10539619" y="3269913"/>
            <a:ext cx="1028310" cy="414882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0D13C7EB-A1DD-49C8-BA33-492215C9C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" y="1857993"/>
            <a:ext cx="4800643" cy="4351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B5601-D8CD-4986-9BF7-0A7FF14184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5" y="3458105"/>
            <a:ext cx="3886742" cy="304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EA0BD7-0687-4B40-B39D-4870549988F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5" y="2009872"/>
            <a:ext cx="304843" cy="3953427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6F20B8DB-CC2B-469A-AA3E-3795A65D2F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1" y="3508123"/>
            <a:ext cx="1933845" cy="241016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198F5DC-616F-40A1-984B-B37AD7C0A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29" y="2024714"/>
            <a:ext cx="1943371" cy="1676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5E27A7-19D6-4764-ADD3-AE659C4F68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726" t="3046" r="19869" b="80447"/>
          <a:stretch/>
        </p:blipFill>
        <p:spPr>
          <a:xfrm>
            <a:off x="5755984" y="3219396"/>
            <a:ext cx="4729564" cy="509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BA97CE-0547-4D94-8521-4B914FD97C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387" t="20825" r="1" b="65730"/>
          <a:stretch/>
        </p:blipFill>
        <p:spPr>
          <a:xfrm>
            <a:off x="10539618" y="3780604"/>
            <a:ext cx="1028310" cy="414883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C5B95-6F80-4878-B44D-9ABD683FD2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41" t="19553" r="19154" b="62875"/>
          <a:stretch/>
        </p:blipFill>
        <p:spPr>
          <a:xfrm>
            <a:off x="5755984" y="3726602"/>
            <a:ext cx="4731792" cy="5422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DF5E8A-1693-4540-83FA-89170C0E0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405" t="35326" r="19155" b="47102"/>
          <a:stretch/>
        </p:blipFill>
        <p:spPr>
          <a:xfrm>
            <a:off x="5749532" y="4268878"/>
            <a:ext cx="4736016" cy="542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AFAE0C-B13B-4E65-BA53-EF395799B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3387" t="54902" r="1" b="32873"/>
          <a:stretch/>
        </p:blipFill>
        <p:spPr>
          <a:xfrm>
            <a:off x="10524870" y="4846970"/>
            <a:ext cx="1028310" cy="377260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AD9399-5802-4F21-BAF3-0A2F5828DC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406" t="54983" r="19154" b="30345"/>
          <a:stretch/>
        </p:blipFill>
        <p:spPr>
          <a:xfrm>
            <a:off x="5753755" y="4805215"/>
            <a:ext cx="4731793" cy="4527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E004AB-FD38-46AC-972E-6056E341DF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498" t="69655" r="18097" b="14364"/>
          <a:stretch/>
        </p:blipFill>
        <p:spPr>
          <a:xfrm>
            <a:off x="5762438" y="5258002"/>
            <a:ext cx="4721190" cy="4931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AA3692-14DA-4895-8BF9-31BB349876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033" t="85740" r="924" b="673"/>
          <a:stretch/>
        </p:blipFill>
        <p:spPr>
          <a:xfrm>
            <a:off x="8188313" y="5798078"/>
            <a:ext cx="2293011" cy="419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76F70E-3F79-4375-A1CA-F61F29D5E1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6170" t="86412" r="46305"/>
          <a:stretch/>
        </p:blipFill>
        <p:spPr>
          <a:xfrm>
            <a:off x="5762438" y="5789893"/>
            <a:ext cx="2322841" cy="419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40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4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58BB01-9A33-44BF-A8B7-77869EF9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32" y="2679835"/>
            <a:ext cx="6419891" cy="5310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CDAFE8-2B5F-4010-AACC-2047475BD986}"/>
              </a:ext>
            </a:extLst>
          </p:cNvPr>
          <p:cNvSpPr txBox="1"/>
          <p:nvPr/>
        </p:nvSpPr>
        <p:spPr>
          <a:xfrm>
            <a:off x="7789522" y="1698082"/>
            <a:ext cx="4269543" cy="972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51035"/>
            <a:chOff x="-11374" y="541785"/>
            <a:chExt cx="12206758" cy="1200231"/>
          </a:xfrm>
          <a:solidFill>
            <a:srgbClr val="C2E6B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412360" y="643571"/>
            <a:ext cx="1572769" cy="798195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6096000" y="1659524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F0A39E-C615-451B-8BE7-F2A50DBA7416}"/>
              </a:ext>
            </a:extLst>
          </p:cNvPr>
          <p:cNvSpPr/>
          <p:nvPr/>
        </p:nvSpPr>
        <p:spPr>
          <a:xfrm>
            <a:off x="11315014" y="1899627"/>
            <a:ext cx="540000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4C4E37D-699A-4B58-A022-54E8FC45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87" y="609687"/>
            <a:ext cx="7655220" cy="849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42057E-2C42-4773-B1E4-A90EFE4BDE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/>
          <a:stretch/>
        </p:blipFill>
        <p:spPr>
          <a:xfrm>
            <a:off x="7891106" y="1725878"/>
            <a:ext cx="3254818" cy="939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1FA45-215C-4906-94E2-65E9DDB901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2534"/>
          <a:stretch/>
        </p:blipFill>
        <p:spPr>
          <a:xfrm>
            <a:off x="10864081" y="3225669"/>
            <a:ext cx="1028310" cy="414882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BA97CE-0547-4D94-8521-4B914FD97C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2564"/>
          <a:stretch/>
        </p:blipFill>
        <p:spPr>
          <a:xfrm>
            <a:off x="10864080" y="3736360"/>
            <a:ext cx="1028310" cy="414883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C5B95-6F80-4878-B44D-9ABD683FD2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95"/>
          <a:stretch/>
        </p:blipFill>
        <p:spPr>
          <a:xfrm>
            <a:off x="5667100" y="3682358"/>
            <a:ext cx="5142910" cy="502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DF5E8A-1693-4540-83FA-89170C0E06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-5375" r="2679" b="-1"/>
          <a:stretch/>
        </p:blipFill>
        <p:spPr>
          <a:xfrm>
            <a:off x="5662876" y="4151243"/>
            <a:ext cx="5142910" cy="571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AFAE0C-B13B-4E65-BA53-EF395799B9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4905"/>
          <a:stretch/>
        </p:blipFill>
        <p:spPr>
          <a:xfrm>
            <a:off x="10849332" y="4764821"/>
            <a:ext cx="1028310" cy="452787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AD9399-5802-4F21-BAF3-0A2F5828DC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834" b="8278"/>
          <a:stretch/>
        </p:blipFill>
        <p:spPr>
          <a:xfrm>
            <a:off x="5662876" y="4720577"/>
            <a:ext cx="5147134" cy="4931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E004AB-FD38-46AC-972E-6056E341DF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-354" b="3805"/>
          <a:stretch/>
        </p:blipFill>
        <p:spPr>
          <a:xfrm>
            <a:off x="5662876" y="5191552"/>
            <a:ext cx="5153588" cy="5153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AA3692-14DA-4895-8BF9-31BB349876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3513"/>
          <a:stretch/>
        </p:blipFill>
        <p:spPr>
          <a:xfrm>
            <a:off x="8274920" y="5757279"/>
            <a:ext cx="2516116" cy="460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76F70E-3F79-4375-A1CA-F61F29D5E1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b="7055"/>
          <a:stretch/>
        </p:blipFill>
        <p:spPr>
          <a:xfrm>
            <a:off x="5683912" y="5749094"/>
            <a:ext cx="2548849" cy="460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5121D7-22AE-40C7-A4BE-11CB8D2F41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" y="1666937"/>
            <a:ext cx="4965065" cy="4542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5E27A7-19D6-4764-ADD3-AE659C4F68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t="899" r="-387" b="3185"/>
          <a:stretch/>
        </p:blipFill>
        <p:spPr>
          <a:xfrm>
            <a:off x="4896466" y="3188852"/>
            <a:ext cx="5914102" cy="48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06140-4D13-485D-949C-40C90F78ABB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74" y="1777743"/>
            <a:ext cx="287652" cy="421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0D43DE-8863-4F9B-960B-6F6AC082F3B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8" y="3738229"/>
            <a:ext cx="4210100" cy="396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06D2BBD-91EC-4666-B83D-C0C60C8B669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30" y="4067221"/>
            <a:ext cx="2046089" cy="20160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1F6494C-D8C5-44C3-8C67-636AA18F525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5" y="1753659"/>
            <a:ext cx="20377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2A381AD-9EAB-444D-AFC8-C26F8CF792FC}"/>
              </a:ext>
            </a:extLst>
          </p:cNvPr>
          <p:cNvGrpSpPr/>
          <p:nvPr/>
        </p:nvGrpSpPr>
        <p:grpSpPr>
          <a:xfrm>
            <a:off x="-11376" y="541785"/>
            <a:ext cx="12206760" cy="897929"/>
            <a:chOff x="-11376" y="541786"/>
            <a:chExt cx="12206760" cy="961313"/>
          </a:xfrm>
          <a:solidFill>
            <a:srgbClr val="B7F0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40FEFA-4E44-41EB-A25E-4F50C3A29B52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E4EB0A-A86C-45B0-A1E6-83987B2903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F7DD61FA-FFB8-4731-8467-1FA7141B6853}"/>
              </a:ext>
            </a:extLst>
          </p:cNvPr>
          <p:cNvSpPr/>
          <p:nvPr/>
        </p:nvSpPr>
        <p:spPr>
          <a:xfrm flipH="1">
            <a:off x="10172833" y="599505"/>
            <a:ext cx="1864417" cy="756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551837-923F-44CD-894F-0D1B5F42C978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0C78FD-C593-4DFA-8B15-0A4EC3BDA31D}"/>
              </a:ext>
            </a:extLst>
          </p:cNvPr>
          <p:cNvSpPr txBox="1"/>
          <p:nvPr/>
        </p:nvSpPr>
        <p:spPr>
          <a:xfrm>
            <a:off x="7624916" y="1521106"/>
            <a:ext cx="4434149" cy="1080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ED78D6-763B-4D98-A8FA-D9BCA654210D}"/>
              </a:ext>
            </a:extLst>
          </p:cNvPr>
          <p:cNvGrpSpPr/>
          <p:nvPr/>
        </p:nvGrpSpPr>
        <p:grpSpPr>
          <a:xfrm>
            <a:off x="10636712" y="2757799"/>
            <a:ext cx="1423916" cy="671201"/>
            <a:chOff x="10768084" y="1988427"/>
            <a:chExt cx="1423916" cy="70954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3F9B5AD4-F17A-4FE8-B4E4-9A910037057E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177EFE-B68E-49E6-A213-DF9800E52C5E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EA0791-E7DE-4346-874D-4718C0868671}"/>
              </a:ext>
            </a:extLst>
          </p:cNvPr>
          <p:cNvSpPr/>
          <p:nvPr/>
        </p:nvSpPr>
        <p:spPr>
          <a:xfrm>
            <a:off x="11348670" y="1752969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D7DC1-D5AC-4674-A860-5D848008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0040" y="624373"/>
            <a:ext cx="8500739" cy="657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A1C5C1-4BE4-4771-969E-624339DC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68" y="1602004"/>
            <a:ext cx="3352800" cy="942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5BBB5A-CC8D-46CA-BF05-2EF0D8F47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4" y="1505924"/>
            <a:ext cx="5419401" cy="471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A81A74-1B69-483E-911F-026772855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066" y="3833032"/>
            <a:ext cx="4752975" cy="8477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FFC61E-4A66-40C8-B2ED-BCB88BFC9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193" y="4747086"/>
            <a:ext cx="4200525" cy="914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C706C9-3D7B-4EC6-B077-3FC305425966}"/>
              </a:ext>
            </a:extLst>
          </p:cNvPr>
          <p:cNvGrpSpPr/>
          <p:nvPr/>
        </p:nvGrpSpPr>
        <p:grpSpPr>
          <a:xfrm>
            <a:off x="577673" y="5721404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23" name="Rectangle: Rounded Corners 27">
              <a:extLst>
                <a:ext uri="{FF2B5EF4-FFF2-40B4-BE49-F238E27FC236}">
                  <a16:creationId xmlns:a16="http://schemas.microsoft.com/office/drawing/2014/main" id="{EBEC1D40-3208-4F93-B4A3-A5DD11C3E5BE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25" name="Rectangle: Rounded Corners 27">
              <a:extLst>
                <a:ext uri="{FF2B5EF4-FFF2-40B4-BE49-F238E27FC236}">
                  <a16:creationId xmlns:a16="http://schemas.microsoft.com/office/drawing/2014/main" id="{DC7310E7-EFD2-4BEC-831A-986388ACC6C2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3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تحويلات التمثيلات البيانية لدوال المقلوب 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2A381AD-9EAB-444D-AFC8-C26F8CF792FC}"/>
              </a:ext>
            </a:extLst>
          </p:cNvPr>
          <p:cNvGrpSpPr/>
          <p:nvPr/>
        </p:nvGrpSpPr>
        <p:grpSpPr>
          <a:xfrm>
            <a:off x="-11376" y="541785"/>
            <a:ext cx="12206760" cy="897929"/>
            <a:chOff x="-11376" y="541786"/>
            <a:chExt cx="12206760" cy="961313"/>
          </a:xfrm>
          <a:solidFill>
            <a:srgbClr val="B7F0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40FEFA-4E44-41EB-A25E-4F50C3A29B52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E4EB0A-A86C-45B0-A1E6-83987B2903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F7DD61FA-FFB8-4731-8467-1FA7141B6853}"/>
              </a:ext>
            </a:extLst>
          </p:cNvPr>
          <p:cNvSpPr/>
          <p:nvPr/>
        </p:nvSpPr>
        <p:spPr>
          <a:xfrm flipH="1">
            <a:off x="10172833" y="599505"/>
            <a:ext cx="1864417" cy="756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551837-923F-44CD-894F-0D1B5F42C978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0C78FD-C593-4DFA-8B15-0A4EC3BDA31D}"/>
              </a:ext>
            </a:extLst>
          </p:cNvPr>
          <p:cNvSpPr txBox="1"/>
          <p:nvPr/>
        </p:nvSpPr>
        <p:spPr>
          <a:xfrm>
            <a:off x="7492182" y="1521106"/>
            <a:ext cx="4566884" cy="1080000"/>
          </a:xfrm>
          <a:prstGeom prst="roundRect">
            <a:avLst>
              <a:gd name="adj" fmla="val 471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ED78D6-763B-4D98-A8FA-D9BCA654210D}"/>
              </a:ext>
            </a:extLst>
          </p:cNvPr>
          <p:cNvGrpSpPr/>
          <p:nvPr/>
        </p:nvGrpSpPr>
        <p:grpSpPr>
          <a:xfrm>
            <a:off x="10636712" y="2757799"/>
            <a:ext cx="1423916" cy="671201"/>
            <a:chOff x="10768084" y="1988427"/>
            <a:chExt cx="1423916" cy="70954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3F9B5AD4-F17A-4FE8-B4E4-9A910037057E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177EFE-B68E-49E6-A213-DF9800E52C5E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EA0791-E7DE-4346-874D-4718C0868671}"/>
              </a:ext>
            </a:extLst>
          </p:cNvPr>
          <p:cNvSpPr/>
          <p:nvPr/>
        </p:nvSpPr>
        <p:spPr>
          <a:xfrm>
            <a:off x="11348670" y="1752969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D7DC1-D5AC-4674-A860-5D848008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0040" y="624373"/>
            <a:ext cx="8500739" cy="657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A1C5C1-4BE4-4771-969E-624339DCF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930" y="1614141"/>
            <a:ext cx="3668483" cy="9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5BBB5A-CC8D-46CA-BF05-2EF0D8F47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16" y="1517320"/>
            <a:ext cx="5419401" cy="4604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A81A74-1B69-483E-911F-026772855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536" y="3833032"/>
            <a:ext cx="4458035" cy="8477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FFC61E-4A66-40C8-B2ED-BCB88BFC9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718" y="4768642"/>
            <a:ext cx="4200525" cy="8712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09860B-F236-4E13-943E-7FB226610A0C}"/>
              </a:ext>
            </a:extLst>
          </p:cNvPr>
          <p:cNvGrpSpPr/>
          <p:nvPr/>
        </p:nvGrpSpPr>
        <p:grpSpPr>
          <a:xfrm>
            <a:off x="577673" y="5721404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23" name="Rectangle: Rounded Corners 27">
              <a:extLst>
                <a:ext uri="{FF2B5EF4-FFF2-40B4-BE49-F238E27FC236}">
                  <a16:creationId xmlns:a16="http://schemas.microsoft.com/office/drawing/2014/main" id="{6E97821B-885A-454A-AB61-CB75BD61A4E0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25" name="Rectangle: Rounded Corners 27">
              <a:extLst>
                <a:ext uri="{FF2B5EF4-FFF2-40B4-BE49-F238E27FC236}">
                  <a16:creationId xmlns:a16="http://schemas.microsoft.com/office/drawing/2014/main" id="{DCC4C073-27CF-401F-9FB4-20D3775F7A70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ar-SA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7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1D8C0-DCBE-43A2-AE1E-994C8838F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2988" t="5666"/>
          <a:stretch/>
        </p:blipFill>
        <p:spPr>
          <a:xfrm>
            <a:off x="2111786" y="1238866"/>
            <a:ext cx="8039100" cy="1051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FEDC9-CDBA-489F-B190-31F137A2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86" y="2488638"/>
            <a:ext cx="8039100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1CE576-380E-4C3C-A3C8-74DA586E358F}"/>
              </a:ext>
            </a:extLst>
          </p:cNvPr>
          <p:cNvGrpSpPr/>
          <p:nvPr/>
        </p:nvGrpSpPr>
        <p:grpSpPr>
          <a:xfrm>
            <a:off x="884905" y="383458"/>
            <a:ext cx="10500853" cy="5688000"/>
            <a:chOff x="899650" y="368710"/>
            <a:chExt cx="11088001" cy="568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4E9E11-8908-43CA-AD9A-C82C4B284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743" t="10735" r="291"/>
            <a:stretch/>
          </p:blipFill>
          <p:spPr>
            <a:xfrm>
              <a:off x="1042086" y="376948"/>
              <a:ext cx="10945565" cy="684936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4E50E2E-6847-4F06-A668-90F69275354A}"/>
                </a:ext>
              </a:extLst>
            </p:cNvPr>
            <p:cNvSpPr/>
            <p:nvPr/>
          </p:nvSpPr>
          <p:spPr>
            <a:xfrm>
              <a:off x="899650" y="368710"/>
              <a:ext cx="11088000" cy="5688000"/>
            </a:xfrm>
            <a:prstGeom prst="roundRect">
              <a:avLst>
                <a:gd name="adj" fmla="val 4386"/>
              </a:avLst>
            </a:prstGeom>
            <a:noFill/>
            <a:ln w="38100">
              <a:solidFill>
                <a:srgbClr val="015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4BCFA0-5D29-46CE-A33C-1F8B0252E9FA}"/>
              </a:ext>
            </a:extLst>
          </p:cNvPr>
          <p:cNvSpPr/>
          <p:nvPr/>
        </p:nvSpPr>
        <p:spPr>
          <a:xfrm>
            <a:off x="2418734" y="4896465"/>
            <a:ext cx="7643663" cy="785507"/>
          </a:xfrm>
          <a:custGeom>
            <a:avLst/>
            <a:gdLst>
              <a:gd name="connsiteX0" fmla="*/ 0 w 7643663"/>
              <a:gd name="connsiteY0" fmla="*/ 130920 h 785507"/>
              <a:gd name="connsiteX1" fmla="*/ 130920 w 7643663"/>
              <a:gd name="connsiteY1" fmla="*/ 0 h 785507"/>
              <a:gd name="connsiteX2" fmla="*/ 698753 w 7643663"/>
              <a:gd name="connsiteY2" fmla="*/ 0 h 785507"/>
              <a:gd name="connsiteX3" fmla="*/ 1118949 w 7643663"/>
              <a:gd name="connsiteY3" fmla="*/ 0 h 785507"/>
              <a:gd name="connsiteX4" fmla="*/ 1612963 w 7643663"/>
              <a:gd name="connsiteY4" fmla="*/ 0 h 785507"/>
              <a:gd name="connsiteX5" fmla="*/ 2328432 w 7643663"/>
              <a:gd name="connsiteY5" fmla="*/ 0 h 785507"/>
              <a:gd name="connsiteX6" fmla="*/ 2674810 w 7643663"/>
              <a:gd name="connsiteY6" fmla="*/ 0 h 785507"/>
              <a:gd name="connsiteX7" fmla="*/ 3316461 w 7643663"/>
              <a:gd name="connsiteY7" fmla="*/ 0 h 785507"/>
              <a:gd name="connsiteX8" fmla="*/ 3958111 w 7643663"/>
              <a:gd name="connsiteY8" fmla="*/ 0 h 785507"/>
              <a:gd name="connsiteX9" fmla="*/ 4599762 w 7643663"/>
              <a:gd name="connsiteY9" fmla="*/ 0 h 785507"/>
              <a:gd name="connsiteX10" fmla="*/ 5167595 w 7643663"/>
              <a:gd name="connsiteY10" fmla="*/ 0 h 785507"/>
              <a:gd name="connsiteX11" fmla="*/ 5661609 w 7643663"/>
              <a:gd name="connsiteY11" fmla="*/ 0 h 785507"/>
              <a:gd name="connsiteX12" fmla="*/ 6007987 w 7643663"/>
              <a:gd name="connsiteY12" fmla="*/ 0 h 785507"/>
              <a:gd name="connsiteX13" fmla="*/ 6723456 w 7643663"/>
              <a:gd name="connsiteY13" fmla="*/ 0 h 785507"/>
              <a:gd name="connsiteX14" fmla="*/ 7512743 w 7643663"/>
              <a:gd name="connsiteY14" fmla="*/ 0 h 785507"/>
              <a:gd name="connsiteX15" fmla="*/ 7643663 w 7643663"/>
              <a:gd name="connsiteY15" fmla="*/ 130920 h 785507"/>
              <a:gd name="connsiteX16" fmla="*/ 7643663 w 7643663"/>
              <a:gd name="connsiteY16" fmla="*/ 654587 h 785507"/>
              <a:gd name="connsiteX17" fmla="*/ 7512743 w 7643663"/>
              <a:gd name="connsiteY17" fmla="*/ 785507 h 785507"/>
              <a:gd name="connsiteX18" fmla="*/ 6797274 w 7643663"/>
              <a:gd name="connsiteY18" fmla="*/ 785507 h 785507"/>
              <a:gd name="connsiteX19" fmla="*/ 6229441 w 7643663"/>
              <a:gd name="connsiteY19" fmla="*/ 785507 h 785507"/>
              <a:gd name="connsiteX20" fmla="*/ 5735427 w 7643663"/>
              <a:gd name="connsiteY20" fmla="*/ 785507 h 785507"/>
              <a:gd name="connsiteX21" fmla="*/ 5019958 w 7643663"/>
              <a:gd name="connsiteY21" fmla="*/ 785507 h 785507"/>
              <a:gd name="connsiteX22" fmla="*/ 4525944 w 7643663"/>
              <a:gd name="connsiteY22" fmla="*/ 785507 h 785507"/>
              <a:gd name="connsiteX23" fmla="*/ 3810475 w 7643663"/>
              <a:gd name="connsiteY23" fmla="*/ 785507 h 785507"/>
              <a:gd name="connsiteX24" fmla="*/ 3242642 w 7643663"/>
              <a:gd name="connsiteY24" fmla="*/ 785507 h 785507"/>
              <a:gd name="connsiteX25" fmla="*/ 2600992 w 7643663"/>
              <a:gd name="connsiteY25" fmla="*/ 785507 h 785507"/>
              <a:gd name="connsiteX26" fmla="*/ 2106977 w 7643663"/>
              <a:gd name="connsiteY26" fmla="*/ 785507 h 785507"/>
              <a:gd name="connsiteX27" fmla="*/ 1539145 w 7643663"/>
              <a:gd name="connsiteY27" fmla="*/ 785507 h 785507"/>
              <a:gd name="connsiteX28" fmla="*/ 823676 w 7643663"/>
              <a:gd name="connsiteY28" fmla="*/ 785507 h 785507"/>
              <a:gd name="connsiteX29" fmla="*/ 130920 w 7643663"/>
              <a:gd name="connsiteY29" fmla="*/ 785507 h 785507"/>
              <a:gd name="connsiteX30" fmla="*/ 0 w 7643663"/>
              <a:gd name="connsiteY30" fmla="*/ 654587 h 785507"/>
              <a:gd name="connsiteX31" fmla="*/ 0 w 7643663"/>
              <a:gd name="connsiteY31" fmla="*/ 130920 h 7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43663" h="785507" fill="none" extrusionOk="0">
                <a:moveTo>
                  <a:pt x="0" y="130920"/>
                </a:moveTo>
                <a:cubicBezTo>
                  <a:pt x="3790" y="60617"/>
                  <a:pt x="63693" y="-12346"/>
                  <a:pt x="130920" y="0"/>
                </a:cubicBezTo>
                <a:cubicBezTo>
                  <a:pt x="319921" y="-22899"/>
                  <a:pt x="507868" y="46583"/>
                  <a:pt x="698753" y="0"/>
                </a:cubicBezTo>
                <a:cubicBezTo>
                  <a:pt x="889638" y="-46583"/>
                  <a:pt x="979057" y="6134"/>
                  <a:pt x="1118949" y="0"/>
                </a:cubicBezTo>
                <a:cubicBezTo>
                  <a:pt x="1258841" y="-6134"/>
                  <a:pt x="1417472" y="41493"/>
                  <a:pt x="1612963" y="0"/>
                </a:cubicBezTo>
                <a:cubicBezTo>
                  <a:pt x="1808454" y="-41493"/>
                  <a:pt x="2097142" y="26238"/>
                  <a:pt x="2328432" y="0"/>
                </a:cubicBezTo>
                <a:cubicBezTo>
                  <a:pt x="2559722" y="-26238"/>
                  <a:pt x="2501654" y="13840"/>
                  <a:pt x="2674810" y="0"/>
                </a:cubicBezTo>
                <a:cubicBezTo>
                  <a:pt x="2847966" y="-13840"/>
                  <a:pt x="3106551" y="59979"/>
                  <a:pt x="3316461" y="0"/>
                </a:cubicBezTo>
                <a:cubicBezTo>
                  <a:pt x="3526371" y="-59979"/>
                  <a:pt x="3695584" y="70533"/>
                  <a:pt x="3958111" y="0"/>
                </a:cubicBezTo>
                <a:cubicBezTo>
                  <a:pt x="4220638" y="-70533"/>
                  <a:pt x="4388059" y="42012"/>
                  <a:pt x="4599762" y="0"/>
                </a:cubicBezTo>
                <a:cubicBezTo>
                  <a:pt x="4811465" y="-42012"/>
                  <a:pt x="4941329" y="55547"/>
                  <a:pt x="5167595" y="0"/>
                </a:cubicBezTo>
                <a:cubicBezTo>
                  <a:pt x="5393861" y="-55547"/>
                  <a:pt x="5485264" y="58553"/>
                  <a:pt x="5661609" y="0"/>
                </a:cubicBezTo>
                <a:cubicBezTo>
                  <a:pt x="5837954" y="-58553"/>
                  <a:pt x="5901660" y="11211"/>
                  <a:pt x="6007987" y="0"/>
                </a:cubicBezTo>
                <a:cubicBezTo>
                  <a:pt x="6114314" y="-11211"/>
                  <a:pt x="6466740" y="78844"/>
                  <a:pt x="6723456" y="0"/>
                </a:cubicBezTo>
                <a:cubicBezTo>
                  <a:pt x="6980172" y="-78844"/>
                  <a:pt x="7344479" y="89947"/>
                  <a:pt x="7512743" y="0"/>
                </a:cubicBezTo>
                <a:cubicBezTo>
                  <a:pt x="7589687" y="-504"/>
                  <a:pt x="7634914" y="40695"/>
                  <a:pt x="7643663" y="130920"/>
                </a:cubicBezTo>
                <a:cubicBezTo>
                  <a:pt x="7659919" y="299257"/>
                  <a:pt x="7603634" y="540147"/>
                  <a:pt x="7643663" y="654587"/>
                </a:cubicBezTo>
                <a:cubicBezTo>
                  <a:pt x="7656396" y="735962"/>
                  <a:pt x="7570809" y="769759"/>
                  <a:pt x="7512743" y="785507"/>
                </a:cubicBezTo>
                <a:cubicBezTo>
                  <a:pt x="7353923" y="829855"/>
                  <a:pt x="7024349" y="764529"/>
                  <a:pt x="6797274" y="785507"/>
                </a:cubicBezTo>
                <a:cubicBezTo>
                  <a:pt x="6570199" y="806485"/>
                  <a:pt x="6392405" y="761731"/>
                  <a:pt x="6229441" y="785507"/>
                </a:cubicBezTo>
                <a:cubicBezTo>
                  <a:pt x="6066477" y="809283"/>
                  <a:pt x="5871894" y="740291"/>
                  <a:pt x="5735427" y="785507"/>
                </a:cubicBezTo>
                <a:cubicBezTo>
                  <a:pt x="5598960" y="830723"/>
                  <a:pt x="5182518" y="708175"/>
                  <a:pt x="5019958" y="785507"/>
                </a:cubicBezTo>
                <a:cubicBezTo>
                  <a:pt x="4857398" y="862839"/>
                  <a:pt x="4653423" y="764387"/>
                  <a:pt x="4525944" y="785507"/>
                </a:cubicBezTo>
                <a:cubicBezTo>
                  <a:pt x="4398465" y="806627"/>
                  <a:pt x="4046225" y="703013"/>
                  <a:pt x="3810475" y="785507"/>
                </a:cubicBezTo>
                <a:cubicBezTo>
                  <a:pt x="3574725" y="868001"/>
                  <a:pt x="3519130" y="717729"/>
                  <a:pt x="3242642" y="785507"/>
                </a:cubicBezTo>
                <a:cubicBezTo>
                  <a:pt x="2966154" y="853285"/>
                  <a:pt x="2747547" y="721385"/>
                  <a:pt x="2600992" y="785507"/>
                </a:cubicBezTo>
                <a:cubicBezTo>
                  <a:pt x="2454437" y="849629"/>
                  <a:pt x="2229049" y="759094"/>
                  <a:pt x="2106977" y="785507"/>
                </a:cubicBezTo>
                <a:cubicBezTo>
                  <a:pt x="1984906" y="811920"/>
                  <a:pt x="1739847" y="750281"/>
                  <a:pt x="1539145" y="785507"/>
                </a:cubicBezTo>
                <a:cubicBezTo>
                  <a:pt x="1338443" y="820733"/>
                  <a:pt x="1006291" y="754607"/>
                  <a:pt x="823676" y="785507"/>
                </a:cubicBezTo>
                <a:cubicBezTo>
                  <a:pt x="641061" y="816407"/>
                  <a:pt x="395812" y="770682"/>
                  <a:pt x="130920" y="785507"/>
                </a:cubicBezTo>
                <a:cubicBezTo>
                  <a:pt x="60053" y="782814"/>
                  <a:pt x="-8686" y="744376"/>
                  <a:pt x="0" y="654587"/>
                </a:cubicBezTo>
                <a:cubicBezTo>
                  <a:pt x="-1987" y="448485"/>
                  <a:pt x="19383" y="265765"/>
                  <a:pt x="0" y="130920"/>
                </a:cubicBezTo>
                <a:close/>
              </a:path>
              <a:path w="7643663" h="785507" stroke="0" extrusionOk="0">
                <a:moveTo>
                  <a:pt x="0" y="130920"/>
                </a:moveTo>
                <a:cubicBezTo>
                  <a:pt x="9570" y="60904"/>
                  <a:pt x="56310" y="1662"/>
                  <a:pt x="130920" y="0"/>
                </a:cubicBezTo>
                <a:cubicBezTo>
                  <a:pt x="296812" y="-22252"/>
                  <a:pt x="407235" y="30827"/>
                  <a:pt x="477298" y="0"/>
                </a:cubicBezTo>
                <a:cubicBezTo>
                  <a:pt x="547361" y="-30827"/>
                  <a:pt x="908274" y="29495"/>
                  <a:pt x="1118949" y="0"/>
                </a:cubicBezTo>
                <a:cubicBezTo>
                  <a:pt x="1329624" y="-29495"/>
                  <a:pt x="1519589" y="73106"/>
                  <a:pt x="1760599" y="0"/>
                </a:cubicBezTo>
                <a:cubicBezTo>
                  <a:pt x="2001609" y="-73106"/>
                  <a:pt x="2027366" y="5440"/>
                  <a:pt x="2106977" y="0"/>
                </a:cubicBezTo>
                <a:cubicBezTo>
                  <a:pt x="2186588" y="-5440"/>
                  <a:pt x="2343347" y="23941"/>
                  <a:pt x="2527173" y="0"/>
                </a:cubicBezTo>
                <a:cubicBezTo>
                  <a:pt x="2710999" y="-23941"/>
                  <a:pt x="2980027" y="71877"/>
                  <a:pt x="3242642" y="0"/>
                </a:cubicBezTo>
                <a:cubicBezTo>
                  <a:pt x="3505257" y="-71877"/>
                  <a:pt x="3458205" y="29640"/>
                  <a:pt x="3662838" y="0"/>
                </a:cubicBezTo>
                <a:cubicBezTo>
                  <a:pt x="3867471" y="-29640"/>
                  <a:pt x="4074068" y="13911"/>
                  <a:pt x="4304489" y="0"/>
                </a:cubicBezTo>
                <a:cubicBezTo>
                  <a:pt x="4534910" y="-13911"/>
                  <a:pt x="4707428" y="18045"/>
                  <a:pt x="5019958" y="0"/>
                </a:cubicBezTo>
                <a:cubicBezTo>
                  <a:pt x="5332488" y="-18045"/>
                  <a:pt x="5345847" y="12961"/>
                  <a:pt x="5440154" y="0"/>
                </a:cubicBezTo>
                <a:cubicBezTo>
                  <a:pt x="5534461" y="-12961"/>
                  <a:pt x="5697211" y="4529"/>
                  <a:pt x="5934169" y="0"/>
                </a:cubicBezTo>
                <a:cubicBezTo>
                  <a:pt x="6171127" y="-4529"/>
                  <a:pt x="6191579" y="636"/>
                  <a:pt x="6280546" y="0"/>
                </a:cubicBezTo>
                <a:cubicBezTo>
                  <a:pt x="6369513" y="-636"/>
                  <a:pt x="6717360" y="2235"/>
                  <a:pt x="6996015" y="0"/>
                </a:cubicBezTo>
                <a:cubicBezTo>
                  <a:pt x="7274670" y="-2235"/>
                  <a:pt x="7393623" y="6314"/>
                  <a:pt x="7512743" y="0"/>
                </a:cubicBezTo>
                <a:cubicBezTo>
                  <a:pt x="7592703" y="8020"/>
                  <a:pt x="7646275" y="60569"/>
                  <a:pt x="7643663" y="130920"/>
                </a:cubicBezTo>
                <a:cubicBezTo>
                  <a:pt x="7703299" y="255443"/>
                  <a:pt x="7640478" y="466680"/>
                  <a:pt x="7643663" y="654587"/>
                </a:cubicBezTo>
                <a:cubicBezTo>
                  <a:pt x="7645869" y="735638"/>
                  <a:pt x="7579813" y="765127"/>
                  <a:pt x="7512743" y="785507"/>
                </a:cubicBezTo>
                <a:cubicBezTo>
                  <a:pt x="7394239" y="799790"/>
                  <a:pt x="7105784" y="785230"/>
                  <a:pt x="6944910" y="785507"/>
                </a:cubicBezTo>
                <a:cubicBezTo>
                  <a:pt x="6784036" y="785784"/>
                  <a:pt x="6611312" y="746472"/>
                  <a:pt x="6524714" y="785507"/>
                </a:cubicBezTo>
                <a:cubicBezTo>
                  <a:pt x="6438116" y="824542"/>
                  <a:pt x="6023227" y="783895"/>
                  <a:pt x="5883064" y="785507"/>
                </a:cubicBezTo>
                <a:cubicBezTo>
                  <a:pt x="5742901" y="787119"/>
                  <a:pt x="5632912" y="744978"/>
                  <a:pt x="5536686" y="785507"/>
                </a:cubicBezTo>
                <a:cubicBezTo>
                  <a:pt x="5440460" y="826036"/>
                  <a:pt x="5295320" y="757337"/>
                  <a:pt x="5116490" y="785507"/>
                </a:cubicBezTo>
                <a:cubicBezTo>
                  <a:pt x="4937660" y="813677"/>
                  <a:pt x="4737554" y="754336"/>
                  <a:pt x="4548657" y="785507"/>
                </a:cubicBezTo>
                <a:cubicBezTo>
                  <a:pt x="4359760" y="816678"/>
                  <a:pt x="4190154" y="769528"/>
                  <a:pt x="3980825" y="785507"/>
                </a:cubicBezTo>
                <a:cubicBezTo>
                  <a:pt x="3771496" y="801486"/>
                  <a:pt x="3673427" y="718551"/>
                  <a:pt x="3412992" y="785507"/>
                </a:cubicBezTo>
                <a:cubicBezTo>
                  <a:pt x="3152557" y="852463"/>
                  <a:pt x="3104823" y="756376"/>
                  <a:pt x="2992796" y="785507"/>
                </a:cubicBezTo>
                <a:cubicBezTo>
                  <a:pt x="2880769" y="814638"/>
                  <a:pt x="2704995" y="766300"/>
                  <a:pt x="2424963" y="785507"/>
                </a:cubicBezTo>
                <a:cubicBezTo>
                  <a:pt x="2144931" y="804714"/>
                  <a:pt x="1999925" y="765701"/>
                  <a:pt x="1709494" y="785507"/>
                </a:cubicBezTo>
                <a:cubicBezTo>
                  <a:pt x="1419063" y="805313"/>
                  <a:pt x="1437857" y="739566"/>
                  <a:pt x="1215480" y="785507"/>
                </a:cubicBezTo>
                <a:cubicBezTo>
                  <a:pt x="993103" y="831448"/>
                  <a:pt x="917273" y="762948"/>
                  <a:pt x="721466" y="785507"/>
                </a:cubicBezTo>
                <a:cubicBezTo>
                  <a:pt x="525659" y="808066"/>
                  <a:pt x="300527" y="732180"/>
                  <a:pt x="130920" y="785507"/>
                </a:cubicBezTo>
                <a:cubicBezTo>
                  <a:pt x="68304" y="784785"/>
                  <a:pt x="-3496" y="739326"/>
                  <a:pt x="0" y="654587"/>
                </a:cubicBezTo>
                <a:cubicBezTo>
                  <a:pt x="-21543" y="494018"/>
                  <a:pt x="44216" y="345466"/>
                  <a:pt x="0" y="13092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315473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6029" y="2614546"/>
            <a:ext cx="1814186" cy="940653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b="1" dirty="0"/>
              <a:t>الأهداف</a:t>
            </a:r>
            <a:endParaRPr lang="ar-BH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8FD7E-FC3F-4034-8791-CB12BCCE511B}"/>
              </a:ext>
            </a:extLst>
          </p:cNvPr>
          <p:cNvSpPr txBox="1"/>
          <p:nvPr/>
        </p:nvSpPr>
        <p:spPr>
          <a:xfrm flipH="1">
            <a:off x="802712" y="4179515"/>
            <a:ext cx="9722585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dirty="0"/>
              <a:t>تحديد خصائص دوال المقلوب من التمثيل البياني.</a:t>
            </a:r>
            <a:endParaRPr lang="ar-BH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AC71B-4099-4BB1-B322-3B1048F9A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907"/>
          <a:stretch/>
        </p:blipFill>
        <p:spPr>
          <a:xfrm>
            <a:off x="0" y="1"/>
            <a:ext cx="12192000" cy="22581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3E8689-8BFD-41DF-8CC6-C6FB8A3AE391}"/>
              </a:ext>
            </a:extLst>
          </p:cNvPr>
          <p:cNvGrpSpPr/>
          <p:nvPr/>
        </p:nvGrpSpPr>
        <p:grpSpPr>
          <a:xfrm>
            <a:off x="10173679" y="4162334"/>
            <a:ext cx="1216536" cy="723429"/>
            <a:chOff x="9993441" y="3859469"/>
            <a:chExt cx="1216536" cy="655851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4F4A38F-69B1-48B4-B35E-6F039A0AB0CF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D8D701-B49F-4A9A-98C8-60DFDFB13ABB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1911AC-A5C9-44AF-9B95-75C65951D660}"/>
              </a:ext>
            </a:extLst>
          </p:cNvPr>
          <p:cNvSpPr txBox="1"/>
          <p:nvPr/>
        </p:nvSpPr>
        <p:spPr>
          <a:xfrm flipH="1">
            <a:off x="802711" y="5360084"/>
            <a:ext cx="9754709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dirty="0"/>
              <a:t>تمثيل تحويلات دوال المقلوب بيانيًا.</a:t>
            </a:r>
            <a:endParaRPr lang="ar-BH" sz="4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51EAD4-4108-4B9A-94E9-5A8C9F1E122D}"/>
              </a:ext>
            </a:extLst>
          </p:cNvPr>
          <p:cNvGrpSpPr/>
          <p:nvPr/>
        </p:nvGrpSpPr>
        <p:grpSpPr>
          <a:xfrm>
            <a:off x="10179482" y="5346016"/>
            <a:ext cx="1216536" cy="734085"/>
            <a:chOff x="9993441" y="3859469"/>
            <a:chExt cx="1216536" cy="655851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7CC2E488-9E6F-4ADB-A73F-BBF792B392E9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E77E8F-C096-4722-AC64-39748D50F304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726411FD-A295-4146-9B66-C806880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32" y="3342902"/>
            <a:ext cx="7847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000" dirty="0">
                <a:solidFill>
                  <a:srgbClr val="0000FF"/>
                </a:solidFill>
                <a:cs typeface="+mj-cs"/>
              </a:rPr>
              <a:t>يتوقع منك عزيزي الطالب بعد دراسة هذا الموضوع أن تكون قادرًا على:</a:t>
            </a:r>
            <a:endParaRPr lang="ar-BH" sz="3000" dirty="0">
              <a:solidFill>
                <a:srgbClr val="0000FF"/>
              </a:solidFill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53"/>
    </mc:Choice>
    <mc:Fallback xmlns="">
      <p:transition advTm="2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5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FEDC9-CDBA-489F-B190-31F137A2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696" y="3193699"/>
            <a:ext cx="10088286" cy="19534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1CE576-380E-4C3C-A3C8-74DA586E358F}"/>
              </a:ext>
            </a:extLst>
          </p:cNvPr>
          <p:cNvGrpSpPr/>
          <p:nvPr/>
        </p:nvGrpSpPr>
        <p:grpSpPr>
          <a:xfrm>
            <a:off x="855409" y="634176"/>
            <a:ext cx="10500853" cy="5171991"/>
            <a:chOff x="899650" y="368710"/>
            <a:chExt cx="11088001" cy="51719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4E9E11-8908-43CA-AD9A-C82C4B284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743" t="10735" r="291"/>
            <a:stretch/>
          </p:blipFill>
          <p:spPr>
            <a:xfrm>
              <a:off x="1042086" y="376948"/>
              <a:ext cx="10945565" cy="684936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4E50E2E-6847-4F06-A668-90F69275354A}"/>
                </a:ext>
              </a:extLst>
            </p:cNvPr>
            <p:cNvSpPr/>
            <p:nvPr/>
          </p:nvSpPr>
          <p:spPr>
            <a:xfrm>
              <a:off x="899650" y="368710"/>
              <a:ext cx="11088000" cy="5171991"/>
            </a:xfrm>
            <a:prstGeom prst="roundRect">
              <a:avLst>
                <a:gd name="adj" fmla="val 4386"/>
              </a:avLst>
            </a:prstGeom>
            <a:noFill/>
            <a:ln w="38100">
              <a:solidFill>
                <a:srgbClr val="015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4BCFA0-5D29-46CE-A33C-1F8B0252E9FA}"/>
              </a:ext>
            </a:extLst>
          </p:cNvPr>
          <p:cNvSpPr/>
          <p:nvPr/>
        </p:nvSpPr>
        <p:spPr>
          <a:xfrm>
            <a:off x="7182465" y="3279161"/>
            <a:ext cx="3913978" cy="785507"/>
          </a:xfrm>
          <a:custGeom>
            <a:avLst/>
            <a:gdLst>
              <a:gd name="connsiteX0" fmla="*/ 0 w 3913978"/>
              <a:gd name="connsiteY0" fmla="*/ 130920 h 785507"/>
              <a:gd name="connsiteX1" fmla="*/ 130920 w 3913978"/>
              <a:gd name="connsiteY1" fmla="*/ 0 h 785507"/>
              <a:gd name="connsiteX2" fmla="*/ 543090 w 3913978"/>
              <a:gd name="connsiteY2" fmla="*/ 0 h 785507"/>
              <a:gd name="connsiteX3" fmla="*/ 1064824 w 3913978"/>
              <a:gd name="connsiteY3" fmla="*/ 0 h 785507"/>
              <a:gd name="connsiteX4" fmla="*/ 1586558 w 3913978"/>
              <a:gd name="connsiteY4" fmla="*/ 0 h 785507"/>
              <a:gd name="connsiteX5" fmla="*/ 2108292 w 3913978"/>
              <a:gd name="connsiteY5" fmla="*/ 0 h 785507"/>
              <a:gd name="connsiteX6" fmla="*/ 2556983 w 3913978"/>
              <a:gd name="connsiteY6" fmla="*/ 0 h 785507"/>
              <a:gd name="connsiteX7" fmla="*/ 3078717 w 3913978"/>
              <a:gd name="connsiteY7" fmla="*/ 0 h 785507"/>
              <a:gd name="connsiteX8" fmla="*/ 3783058 w 3913978"/>
              <a:gd name="connsiteY8" fmla="*/ 0 h 785507"/>
              <a:gd name="connsiteX9" fmla="*/ 3913978 w 3913978"/>
              <a:gd name="connsiteY9" fmla="*/ 130920 h 785507"/>
              <a:gd name="connsiteX10" fmla="*/ 3913978 w 3913978"/>
              <a:gd name="connsiteY10" fmla="*/ 654587 h 785507"/>
              <a:gd name="connsiteX11" fmla="*/ 3783058 w 3913978"/>
              <a:gd name="connsiteY11" fmla="*/ 785507 h 785507"/>
              <a:gd name="connsiteX12" fmla="*/ 3334367 w 3913978"/>
              <a:gd name="connsiteY12" fmla="*/ 785507 h 785507"/>
              <a:gd name="connsiteX13" fmla="*/ 2922197 w 3913978"/>
              <a:gd name="connsiteY13" fmla="*/ 785507 h 785507"/>
              <a:gd name="connsiteX14" fmla="*/ 2400463 w 3913978"/>
              <a:gd name="connsiteY14" fmla="*/ 785507 h 785507"/>
              <a:gd name="connsiteX15" fmla="*/ 1951772 w 3913978"/>
              <a:gd name="connsiteY15" fmla="*/ 785507 h 785507"/>
              <a:gd name="connsiteX16" fmla="*/ 1503080 w 3913978"/>
              <a:gd name="connsiteY16" fmla="*/ 785507 h 785507"/>
              <a:gd name="connsiteX17" fmla="*/ 1017868 w 3913978"/>
              <a:gd name="connsiteY17" fmla="*/ 785507 h 785507"/>
              <a:gd name="connsiteX18" fmla="*/ 130920 w 3913978"/>
              <a:gd name="connsiteY18" fmla="*/ 785507 h 785507"/>
              <a:gd name="connsiteX19" fmla="*/ 0 w 3913978"/>
              <a:gd name="connsiteY19" fmla="*/ 654587 h 785507"/>
              <a:gd name="connsiteX20" fmla="*/ 0 w 3913978"/>
              <a:gd name="connsiteY20" fmla="*/ 130920 h 7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13978" h="785507" fill="none" extrusionOk="0">
                <a:moveTo>
                  <a:pt x="0" y="130920"/>
                </a:moveTo>
                <a:cubicBezTo>
                  <a:pt x="7829" y="61951"/>
                  <a:pt x="53380" y="-10517"/>
                  <a:pt x="130920" y="0"/>
                </a:cubicBezTo>
                <a:cubicBezTo>
                  <a:pt x="326054" y="-46272"/>
                  <a:pt x="392510" y="15729"/>
                  <a:pt x="543090" y="0"/>
                </a:cubicBezTo>
                <a:cubicBezTo>
                  <a:pt x="693670" y="-15729"/>
                  <a:pt x="921438" y="35536"/>
                  <a:pt x="1064824" y="0"/>
                </a:cubicBezTo>
                <a:cubicBezTo>
                  <a:pt x="1208210" y="-35536"/>
                  <a:pt x="1436248" y="59106"/>
                  <a:pt x="1586558" y="0"/>
                </a:cubicBezTo>
                <a:cubicBezTo>
                  <a:pt x="1736868" y="-59106"/>
                  <a:pt x="1975201" y="24826"/>
                  <a:pt x="2108292" y="0"/>
                </a:cubicBezTo>
                <a:cubicBezTo>
                  <a:pt x="2241383" y="-24826"/>
                  <a:pt x="2404321" y="51055"/>
                  <a:pt x="2556983" y="0"/>
                </a:cubicBezTo>
                <a:cubicBezTo>
                  <a:pt x="2709645" y="-51055"/>
                  <a:pt x="2950045" y="34008"/>
                  <a:pt x="3078717" y="0"/>
                </a:cubicBezTo>
                <a:cubicBezTo>
                  <a:pt x="3207389" y="-34008"/>
                  <a:pt x="3456755" y="9825"/>
                  <a:pt x="3783058" y="0"/>
                </a:cubicBezTo>
                <a:cubicBezTo>
                  <a:pt x="3861258" y="8237"/>
                  <a:pt x="3916555" y="53949"/>
                  <a:pt x="3913978" y="130920"/>
                </a:cubicBezTo>
                <a:cubicBezTo>
                  <a:pt x="3915472" y="258922"/>
                  <a:pt x="3908657" y="510440"/>
                  <a:pt x="3913978" y="654587"/>
                </a:cubicBezTo>
                <a:cubicBezTo>
                  <a:pt x="3923667" y="726170"/>
                  <a:pt x="3851867" y="797941"/>
                  <a:pt x="3783058" y="785507"/>
                </a:cubicBezTo>
                <a:cubicBezTo>
                  <a:pt x="3608806" y="796963"/>
                  <a:pt x="3442990" y="773493"/>
                  <a:pt x="3334367" y="785507"/>
                </a:cubicBezTo>
                <a:cubicBezTo>
                  <a:pt x="3225744" y="797521"/>
                  <a:pt x="3019400" y="758997"/>
                  <a:pt x="2922197" y="785507"/>
                </a:cubicBezTo>
                <a:cubicBezTo>
                  <a:pt x="2824994" y="812017"/>
                  <a:pt x="2558893" y="759352"/>
                  <a:pt x="2400463" y="785507"/>
                </a:cubicBezTo>
                <a:cubicBezTo>
                  <a:pt x="2242033" y="811662"/>
                  <a:pt x="2131251" y="782319"/>
                  <a:pt x="1951772" y="785507"/>
                </a:cubicBezTo>
                <a:cubicBezTo>
                  <a:pt x="1772293" y="788695"/>
                  <a:pt x="1637640" y="774903"/>
                  <a:pt x="1503080" y="785507"/>
                </a:cubicBezTo>
                <a:cubicBezTo>
                  <a:pt x="1368520" y="796111"/>
                  <a:pt x="1123533" y="756597"/>
                  <a:pt x="1017868" y="785507"/>
                </a:cubicBezTo>
                <a:cubicBezTo>
                  <a:pt x="912203" y="814417"/>
                  <a:pt x="337599" y="730671"/>
                  <a:pt x="130920" y="785507"/>
                </a:cubicBezTo>
                <a:cubicBezTo>
                  <a:pt x="77668" y="792172"/>
                  <a:pt x="-5592" y="744382"/>
                  <a:pt x="0" y="654587"/>
                </a:cubicBezTo>
                <a:cubicBezTo>
                  <a:pt x="-18029" y="424560"/>
                  <a:pt x="29882" y="270048"/>
                  <a:pt x="0" y="130920"/>
                </a:cubicBezTo>
                <a:close/>
              </a:path>
              <a:path w="3913978" h="785507" stroke="0" extrusionOk="0">
                <a:moveTo>
                  <a:pt x="0" y="130920"/>
                </a:moveTo>
                <a:cubicBezTo>
                  <a:pt x="9570" y="60904"/>
                  <a:pt x="56310" y="1662"/>
                  <a:pt x="130920" y="0"/>
                </a:cubicBezTo>
                <a:cubicBezTo>
                  <a:pt x="309522" y="-29844"/>
                  <a:pt x="424144" y="12272"/>
                  <a:pt x="543090" y="0"/>
                </a:cubicBezTo>
                <a:cubicBezTo>
                  <a:pt x="662036" y="-12272"/>
                  <a:pt x="924413" y="9448"/>
                  <a:pt x="1101345" y="0"/>
                </a:cubicBezTo>
                <a:cubicBezTo>
                  <a:pt x="1278277" y="-9448"/>
                  <a:pt x="1440533" y="45721"/>
                  <a:pt x="1659601" y="0"/>
                </a:cubicBezTo>
                <a:cubicBezTo>
                  <a:pt x="1878669" y="-45721"/>
                  <a:pt x="1988101" y="17214"/>
                  <a:pt x="2071770" y="0"/>
                </a:cubicBezTo>
                <a:cubicBezTo>
                  <a:pt x="2155439" y="-17214"/>
                  <a:pt x="2320006" y="53332"/>
                  <a:pt x="2520462" y="0"/>
                </a:cubicBezTo>
                <a:cubicBezTo>
                  <a:pt x="2720918" y="-53332"/>
                  <a:pt x="2892532" y="23686"/>
                  <a:pt x="3115238" y="0"/>
                </a:cubicBezTo>
                <a:cubicBezTo>
                  <a:pt x="3337944" y="-23686"/>
                  <a:pt x="3488625" y="40418"/>
                  <a:pt x="3783058" y="0"/>
                </a:cubicBezTo>
                <a:cubicBezTo>
                  <a:pt x="3869029" y="12796"/>
                  <a:pt x="3923868" y="61213"/>
                  <a:pt x="3913978" y="130920"/>
                </a:cubicBezTo>
                <a:cubicBezTo>
                  <a:pt x="3966693" y="353193"/>
                  <a:pt x="3912906" y="519654"/>
                  <a:pt x="3913978" y="654587"/>
                </a:cubicBezTo>
                <a:cubicBezTo>
                  <a:pt x="3917596" y="723863"/>
                  <a:pt x="3868903" y="769408"/>
                  <a:pt x="3783058" y="785507"/>
                </a:cubicBezTo>
                <a:cubicBezTo>
                  <a:pt x="3560184" y="823356"/>
                  <a:pt x="3410966" y="745378"/>
                  <a:pt x="3261324" y="785507"/>
                </a:cubicBezTo>
                <a:cubicBezTo>
                  <a:pt x="3111682" y="825636"/>
                  <a:pt x="2881835" y="742161"/>
                  <a:pt x="2703069" y="785507"/>
                </a:cubicBezTo>
                <a:cubicBezTo>
                  <a:pt x="2524304" y="828853"/>
                  <a:pt x="2319429" y="726734"/>
                  <a:pt x="2108292" y="785507"/>
                </a:cubicBezTo>
                <a:cubicBezTo>
                  <a:pt x="1897155" y="844280"/>
                  <a:pt x="1786473" y="757285"/>
                  <a:pt x="1659601" y="785507"/>
                </a:cubicBezTo>
                <a:cubicBezTo>
                  <a:pt x="1532729" y="813729"/>
                  <a:pt x="1235346" y="758312"/>
                  <a:pt x="1064824" y="785507"/>
                </a:cubicBezTo>
                <a:cubicBezTo>
                  <a:pt x="894302" y="812702"/>
                  <a:pt x="567804" y="777317"/>
                  <a:pt x="130920" y="785507"/>
                </a:cubicBezTo>
                <a:cubicBezTo>
                  <a:pt x="47438" y="777562"/>
                  <a:pt x="9113" y="728316"/>
                  <a:pt x="0" y="654587"/>
                </a:cubicBezTo>
                <a:cubicBezTo>
                  <a:pt x="-34522" y="478773"/>
                  <a:pt x="58644" y="321518"/>
                  <a:pt x="0" y="13092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315473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89F98-F0BE-45A0-92DE-57FE59104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8038"/>
          <a:stretch/>
        </p:blipFill>
        <p:spPr>
          <a:xfrm>
            <a:off x="1052401" y="1553269"/>
            <a:ext cx="10088286" cy="1250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95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38F8E-8268-44D1-A3A3-1108F4D112A2}"/>
              </a:ext>
            </a:extLst>
          </p:cNvPr>
          <p:cNvSpPr txBox="1"/>
          <p:nvPr/>
        </p:nvSpPr>
        <p:spPr>
          <a:xfrm>
            <a:off x="5484676" y="3975004"/>
            <a:ext cx="5548311" cy="1613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 rtl="1"/>
            <a:r>
              <a:rPr lang="ar-BH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 أطيب الأمنيات لكم بالتوفيق والنجاح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11849100" cy="16144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27848" y="2420888"/>
            <a:ext cx="6957323" cy="957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 rtl="1"/>
            <a:r>
              <a:rPr lang="ar-BH" sz="5400" b="1" dirty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يرجى الرجوع للكتاب المدرسي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9" y="762848"/>
            <a:ext cx="3961709" cy="523060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8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03A67CD-7187-43EC-ACC0-FA8A228C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3" y="1351304"/>
            <a:ext cx="11597078" cy="4912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1680EB-9B04-4CB7-83BD-E13697FE792F}"/>
                  </a:ext>
                </a:extLst>
              </p:cNvPr>
              <p:cNvSpPr txBox="1"/>
              <p:nvPr/>
            </p:nvSpPr>
            <p:spPr>
              <a:xfrm>
                <a:off x="0" y="533858"/>
                <a:ext cx="12192000" cy="8674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b="1" dirty="0"/>
                  <a:t>دالة المقلوب هي دالة على</a:t>
                </a:r>
                <a:r>
                  <a:rPr lang="ar-SA" sz="3200" b="1" dirty="0"/>
                  <a:t> </a:t>
                </a:r>
                <a:r>
                  <a:rPr lang="ar-BH" sz="3200" b="1" dirty="0"/>
                  <a:t>الصورة </a:t>
                </a:r>
                <a14:m>
                  <m:oMath xmlns:m="http://schemas.openxmlformats.org/officeDocument/2006/math">
                    <m:r>
                      <a:rPr lang="ar-BH" sz="3200" b="1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ar-SA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ar-SA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حيث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ar-BH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دالة خطية</a:t>
                </a:r>
                <a:r>
                  <a:rPr lang="ar-BH" sz="3200" b="1" dirty="0"/>
                  <a:t>، و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SA" sz="3200" b="1" dirty="0">
                    <a:solidFill>
                      <a:srgbClr val="0070C0"/>
                    </a:solidFill>
                  </a:rPr>
                  <a:t> </a:t>
                </a:r>
                <a:r>
                  <a:rPr lang="ar-SA" sz="3200" b="1" dirty="0"/>
                  <a:t>.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1680EB-9B04-4CB7-83BD-E13697FE7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858"/>
                <a:ext cx="12192000" cy="867482"/>
              </a:xfrm>
              <a:prstGeom prst="rect">
                <a:avLst/>
              </a:prstGeom>
              <a:blipFill>
                <a:blip r:embed="rId3"/>
                <a:stretch>
                  <a:fillRect r="-1199" b="-111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B87E33-BF86-41F1-AB8F-6FED27502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2564925"/>
            <a:ext cx="3346800" cy="3437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3ED88-3EC2-41D7-9327-DD1DB7AF2EC7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دالة المقلوب</a:t>
            </a:r>
            <a:endParaRPr lang="ar-BH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8FC3BE-EE9B-47CE-B6D1-620808D4B667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514B1C3-7A6D-48A9-A2F6-7EBF850EA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06"/>
          <a:stretch/>
        </p:blipFill>
        <p:spPr>
          <a:xfrm>
            <a:off x="7816643" y="2271614"/>
            <a:ext cx="3829665" cy="574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9D7A8E-D32B-4B28-96F8-FEBD9C36C5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94" b="66765"/>
          <a:stretch/>
        </p:blipFill>
        <p:spPr>
          <a:xfrm>
            <a:off x="7816643" y="2846439"/>
            <a:ext cx="3829665" cy="7079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9E6DA8-67FE-4C67-9B19-4351044E4C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35" b="51871"/>
          <a:stretch/>
        </p:blipFill>
        <p:spPr>
          <a:xfrm>
            <a:off x="7816643" y="3554361"/>
            <a:ext cx="3829665" cy="574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ED415C-03B6-4759-9B5D-8BF435AB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129" b="36978"/>
          <a:stretch/>
        </p:blipFill>
        <p:spPr>
          <a:xfrm>
            <a:off x="7816643" y="4129187"/>
            <a:ext cx="3829665" cy="5748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1B7E76-2BD4-41C0-B808-2F3E675FD5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471" b="18635"/>
          <a:stretch/>
        </p:blipFill>
        <p:spPr>
          <a:xfrm>
            <a:off x="7816643" y="4837108"/>
            <a:ext cx="3829665" cy="574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6AAEF0-8BD2-4456-B8FB-02EA5FC3B6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364"/>
          <a:stretch/>
        </p:blipFill>
        <p:spPr>
          <a:xfrm>
            <a:off x="7816643" y="5411935"/>
            <a:ext cx="3829665" cy="719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8723E1-5288-4B30-A631-D9FBA9F599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97" t="35336" r="7063" b="50522"/>
          <a:stretch/>
        </p:blipFill>
        <p:spPr>
          <a:xfrm>
            <a:off x="3583858" y="3569109"/>
            <a:ext cx="4458384" cy="5634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56B20A-1DFC-456E-8158-BA1F1A11ED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96" r="7063" b="82715"/>
          <a:stretch/>
        </p:blipFill>
        <p:spPr>
          <a:xfrm>
            <a:off x="5663380" y="2190633"/>
            <a:ext cx="2378861" cy="6887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DDB6AA-E0ED-45AA-B5A4-819197A590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96" t="17569" r="7063" b="67810"/>
          <a:stretch/>
        </p:blipFill>
        <p:spPr>
          <a:xfrm>
            <a:off x="5663380" y="2890683"/>
            <a:ext cx="2378861" cy="582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60847F-AFB2-4725-92E5-83F38CD08B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96" t="50241" r="7063" b="35333"/>
          <a:stretch/>
        </p:blipFill>
        <p:spPr>
          <a:xfrm>
            <a:off x="5663380" y="4148264"/>
            <a:ext cx="2378861" cy="574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4A4AB5-DEC0-45F1-8804-750575397F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96" t="65431" r="7063" b="20143"/>
          <a:stretch/>
        </p:blipFill>
        <p:spPr>
          <a:xfrm>
            <a:off x="5663380" y="4753509"/>
            <a:ext cx="2378861" cy="574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B538E-E360-4232-80C6-C4BB4C382D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96" t="81949" r="7063"/>
          <a:stretch/>
        </p:blipFill>
        <p:spPr>
          <a:xfrm>
            <a:off x="5663380" y="5411659"/>
            <a:ext cx="2378861" cy="7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19D016-A45C-4132-892F-CFA400434678}"/>
              </a:ext>
            </a:extLst>
          </p:cNvPr>
          <p:cNvSpPr/>
          <p:nvPr/>
        </p:nvSpPr>
        <p:spPr>
          <a:xfrm>
            <a:off x="663678" y="4904453"/>
            <a:ext cx="10963272" cy="1238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F71466-E2D3-49A6-9E56-AF031AC23F2F}"/>
              </a:ext>
            </a:extLst>
          </p:cNvPr>
          <p:cNvSpPr/>
          <p:nvPr/>
        </p:nvSpPr>
        <p:spPr>
          <a:xfrm>
            <a:off x="663678" y="2131756"/>
            <a:ext cx="10963272" cy="1238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دالة المقلوب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75031A-06AF-45A6-B448-73401294DC87}"/>
              </a:ext>
            </a:extLst>
          </p:cNvPr>
          <p:cNvSpPr txBox="1"/>
          <p:nvPr/>
        </p:nvSpPr>
        <p:spPr>
          <a:xfrm>
            <a:off x="8030502" y="681342"/>
            <a:ext cx="243102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مجال </a:t>
            </a:r>
            <a:r>
              <a:rPr lang="ar-BH" sz="3200" b="1" dirty="0">
                <a:solidFill>
                  <a:srgbClr val="FF0000"/>
                </a:solidFill>
              </a:rPr>
              <a:t>دالة المقلوب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798AC-609F-4F1C-A0DC-F85F7776623D}"/>
              </a:ext>
            </a:extLst>
          </p:cNvPr>
          <p:cNvSpPr txBox="1"/>
          <p:nvPr/>
        </p:nvSpPr>
        <p:spPr>
          <a:xfrm>
            <a:off x="1933886" y="681342"/>
            <a:ext cx="610583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i="0" dirty="0">
                <a:solidFill>
                  <a:srgbClr val="0070C0"/>
                </a:solidFill>
                <a:effectLst/>
                <a:latin typeface="Lotus-Light"/>
              </a:rPr>
              <a:t>هو مجموعة القيم التي تكون الدالة عندها معرفة.</a:t>
            </a:r>
            <a:r>
              <a:rPr lang="ar-BH" sz="32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78D69A-9DCD-4C25-8353-74BC5C72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9612" y="2146504"/>
            <a:ext cx="2933700" cy="123825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6ADFD5-47AD-40EF-9857-0F958F575903}"/>
              </a:ext>
            </a:extLst>
          </p:cNvPr>
          <p:cNvSpPr/>
          <p:nvPr/>
        </p:nvSpPr>
        <p:spPr>
          <a:xfrm>
            <a:off x="683343" y="3523019"/>
            <a:ext cx="10963272" cy="12382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1653D-420C-490D-A3E0-2230FB14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27557" y="2361111"/>
            <a:ext cx="1019175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C0BB84-EDA9-4AEA-8648-A512BF3E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9236" y="2388010"/>
            <a:ext cx="2705100" cy="666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BE52BE-1CC8-41C4-92F9-42EB5746A8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968" y="2417506"/>
            <a:ext cx="1733550" cy="71437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9C9118-5CE5-49CC-9094-0FCBDE63765D}"/>
              </a:ext>
            </a:extLst>
          </p:cNvPr>
          <p:cNvSpPr/>
          <p:nvPr/>
        </p:nvSpPr>
        <p:spPr>
          <a:xfrm>
            <a:off x="8698477" y="2833685"/>
            <a:ext cx="1116000" cy="396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392B5F-E0C1-4832-9810-29E6ECBD46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8555" y="3647136"/>
            <a:ext cx="2933700" cy="10195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5BDDF7-A55D-4D7A-B4FD-07867026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47222" y="3752374"/>
            <a:ext cx="101917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C2B8AB-96FF-4F1B-9362-7736FD2E9E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8901" y="3779273"/>
            <a:ext cx="2705100" cy="6667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41FA6A-D54A-4414-8263-FAD734EC78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541" y="3808770"/>
            <a:ext cx="1441538" cy="64068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5708F9F-1ED5-4790-92C9-92DA7677A378}"/>
              </a:ext>
            </a:extLst>
          </p:cNvPr>
          <p:cNvSpPr/>
          <p:nvPr/>
        </p:nvSpPr>
        <p:spPr>
          <a:xfrm>
            <a:off x="8659150" y="4195452"/>
            <a:ext cx="1116000" cy="396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768AC17-067F-4B0A-B86B-F633E2FE5FB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1424" y="4919201"/>
            <a:ext cx="2139696" cy="1238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FCB93F-1450-4740-BC36-26CCB699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27557" y="5133808"/>
            <a:ext cx="1019175" cy="6762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BDA1CB-9726-4A77-BB25-88322FA70A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9236" y="5160707"/>
            <a:ext cx="2705100" cy="666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EC9830-8ED8-48B5-B369-C691AA5817E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370" y="5160707"/>
            <a:ext cx="1397233" cy="71437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BE0CFB-021B-4F41-A359-8CE7080D8294}"/>
              </a:ext>
            </a:extLst>
          </p:cNvPr>
          <p:cNvSpPr/>
          <p:nvPr/>
        </p:nvSpPr>
        <p:spPr>
          <a:xfrm>
            <a:off x="8613058" y="5606382"/>
            <a:ext cx="457200" cy="396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026B96-68EC-4B59-BCA0-1AF9782D131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8791" y="1456093"/>
            <a:ext cx="5553763" cy="59530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02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  <p:bldP spid="12" grpId="0" animBg="1"/>
      <p:bldP spid="7" grpId="0" animBg="1"/>
      <p:bldP spid="31" grpId="0" animBg="1"/>
      <p:bldP spid="23" grpId="0" animBg="1"/>
      <p:bldP spid="3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51035"/>
            <a:chOff x="-11374" y="541785"/>
            <a:chExt cx="12206758" cy="1200231"/>
          </a:xfrm>
          <a:solidFill>
            <a:srgbClr val="C2E6B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/>
              <a:t>القيم التي تجعل الدالة غير معرفة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412360" y="643571"/>
            <a:ext cx="1572769" cy="798195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671940" y="1802341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08A847-C7BD-41FD-A2C0-69A3DD65B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293"/>
          <a:stretch/>
        </p:blipFill>
        <p:spPr>
          <a:xfrm>
            <a:off x="2819125" y="2874332"/>
            <a:ext cx="6224862" cy="7652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9D79AF0-3CF4-4A28-ACDE-AD0C57D893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4879" y="1833993"/>
            <a:ext cx="6445595" cy="69090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07F6EF-1530-4A5C-9F15-3E4013411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07" b="38984"/>
          <a:stretch/>
        </p:blipFill>
        <p:spPr>
          <a:xfrm>
            <a:off x="2819126" y="3769629"/>
            <a:ext cx="6224861" cy="10510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44C2B00-32BC-46C0-A11A-C60908B8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61367" b="-1"/>
          <a:stretch/>
        </p:blipFill>
        <p:spPr>
          <a:xfrm>
            <a:off x="3217333" y="4891764"/>
            <a:ext cx="6224860" cy="1149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1C7F7-C9DB-402A-9E90-5DA57942E8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3256" y="584579"/>
            <a:ext cx="7692921" cy="9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5"/>
            <a:ext cx="12206760" cy="897929"/>
            <a:chOff x="-11376" y="541786"/>
            <a:chExt cx="12206760" cy="961313"/>
          </a:xfrm>
          <a:solidFill>
            <a:srgbClr val="B7F0F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172833" y="599505"/>
            <a:ext cx="1864417" cy="756000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/>
              <a:t>القيم التي تجعل الدالة غير معرفة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3047144-A25D-4482-B6AC-618DF2E4B5F7}"/>
              </a:ext>
            </a:extLst>
          </p:cNvPr>
          <p:cNvSpPr txBox="1"/>
          <p:nvPr/>
        </p:nvSpPr>
        <p:spPr>
          <a:xfrm>
            <a:off x="7739065" y="1609594"/>
            <a:ext cx="4320000" cy="1080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289678" y="1856205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585037" y="2863149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F0864B8-B1A9-4E46-A589-F6601CCD41DA}"/>
              </a:ext>
            </a:extLst>
          </p:cNvPr>
          <p:cNvSpPr txBox="1"/>
          <p:nvPr/>
        </p:nvSpPr>
        <p:spPr>
          <a:xfrm>
            <a:off x="1560335" y="1608049"/>
            <a:ext cx="4320000" cy="1080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E851B2-CF54-453C-A134-D7039C91E908}"/>
              </a:ext>
            </a:extLst>
          </p:cNvPr>
          <p:cNvCxnSpPr/>
          <p:nvPr/>
        </p:nvCxnSpPr>
        <p:spPr>
          <a:xfrm flipH="1">
            <a:off x="6143616" y="1667318"/>
            <a:ext cx="0" cy="44680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5CAB63-D4A6-4ABB-ADEF-13347C0E25EF}"/>
              </a:ext>
            </a:extLst>
          </p:cNvPr>
          <p:cNvSpPr/>
          <p:nvPr/>
        </p:nvSpPr>
        <p:spPr>
          <a:xfrm>
            <a:off x="5072610" y="1859287"/>
            <a:ext cx="540000" cy="54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762925-5FD0-4868-B580-1EB98581EBEE}"/>
              </a:ext>
            </a:extLst>
          </p:cNvPr>
          <p:cNvGrpSpPr/>
          <p:nvPr/>
        </p:nvGrpSpPr>
        <p:grpSpPr>
          <a:xfrm>
            <a:off x="4435524" y="2917279"/>
            <a:ext cx="1423916" cy="671201"/>
            <a:chOff x="10768084" y="1988427"/>
            <a:chExt cx="1423916" cy="709549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7691ECDA-4B6C-4F46-94EE-06E53B3D4D64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720C30-9E38-4720-B261-D17905963F65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AC3B50-9CC7-4C5C-969A-22351E2C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CD4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79110" y="601736"/>
            <a:ext cx="5817603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D4DB-0A6B-46F8-9188-1AEB1C7E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8" y="1648392"/>
            <a:ext cx="2571750" cy="1019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B5D6A-FD4D-49EF-8124-6732718A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06" y="1631715"/>
            <a:ext cx="2733675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CE0E81F-44E2-415F-973D-21FC11B1BD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110" t="64691"/>
          <a:stretch/>
        </p:blipFill>
        <p:spPr>
          <a:xfrm>
            <a:off x="8886876" y="4940840"/>
            <a:ext cx="2852547" cy="76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598251-6BBA-41F1-A395-AB1F5407F4A2}"/>
                  </a:ext>
                </a:extLst>
              </p:cNvPr>
              <p:cNvSpPr txBox="1"/>
              <p:nvPr/>
            </p:nvSpPr>
            <p:spPr>
              <a:xfrm>
                <a:off x="8182352" y="3228018"/>
                <a:ext cx="19904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598251-6BBA-41F1-A395-AB1F5407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352" y="3228018"/>
                <a:ext cx="199048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5869868-14FA-4A45-8234-727C25F4D0B1}"/>
                  </a:ext>
                </a:extLst>
              </p:cNvPr>
              <p:cNvSpPr txBox="1"/>
              <p:nvPr/>
            </p:nvSpPr>
            <p:spPr>
              <a:xfrm>
                <a:off x="8905469" y="4151303"/>
                <a:ext cx="11857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5869868-14FA-4A45-8234-727C25F4D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469" y="4151303"/>
                <a:ext cx="118577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EDC179D-42D6-49DE-A120-78EC53B52DBE}"/>
                  </a:ext>
                </a:extLst>
              </p:cNvPr>
              <p:cNvSpPr txBox="1"/>
              <p:nvPr/>
            </p:nvSpPr>
            <p:spPr>
              <a:xfrm>
                <a:off x="7552905" y="5022185"/>
                <a:ext cx="11857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EDC179D-42D6-49DE-A120-78EC53B5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05" y="5022185"/>
                <a:ext cx="118577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6F89BAA2-3683-4DA0-A492-8BA12E363F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7110" t="64691"/>
          <a:stretch/>
        </p:blipFill>
        <p:spPr>
          <a:xfrm>
            <a:off x="2712217" y="5093240"/>
            <a:ext cx="2852547" cy="76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0E83568-8C08-4C6D-98A3-322F56C70F26}"/>
                  </a:ext>
                </a:extLst>
              </p:cNvPr>
              <p:cNvSpPr txBox="1"/>
              <p:nvPr/>
            </p:nvSpPr>
            <p:spPr>
              <a:xfrm>
                <a:off x="1756212" y="3211877"/>
                <a:ext cx="22453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0E83568-8C08-4C6D-98A3-322F56C70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12" y="3211877"/>
                <a:ext cx="224535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BE5C6FD-3794-4F14-AE7D-727BDA59E56A}"/>
                  </a:ext>
                </a:extLst>
              </p:cNvPr>
              <p:cNvSpPr txBox="1"/>
              <p:nvPr/>
            </p:nvSpPr>
            <p:spPr>
              <a:xfrm>
                <a:off x="2783820" y="3904854"/>
                <a:ext cx="180934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BE5C6FD-3794-4F14-AE7D-727BDA59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820" y="3904854"/>
                <a:ext cx="1809341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597D09-E10A-4F1F-B55B-7594DE0F7565}"/>
                  </a:ext>
                </a:extLst>
              </p:cNvPr>
              <p:cNvSpPr txBox="1"/>
              <p:nvPr/>
            </p:nvSpPr>
            <p:spPr>
              <a:xfrm>
                <a:off x="670952" y="4795322"/>
                <a:ext cx="180934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597D09-E10A-4F1F-B55B-7594DE0F7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52" y="4795322"/>
                <a:ext cx="1809341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77673" y="5691908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9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 animBg="1"/>
      <p:bldP spid="41" grpId="0" animBg="1"/>
      <p:bldP spid="88" grpId="0" animBg="1"/>
      <p:bldP spid="89" grpId="0" animBg="1"/>
      <p:bldP spid="18" grpId="0"/>
      <p:bldP spid="91" grpId="0"/>
      <p:bldP spid="95" grpId="0"/>
      <p:bldP spid="97" grpId="0"/>
      <p:bldP spid="98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خطوط التقارب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75031A-06AF-45A6-B448-73401294DC87}"/>
              </a:ext>
            </a:extLst>
          </p:cNvPr>
          <p:cNvSpPr txBox="1"/>
          <p:nvPr/>
        </p:nvSpPr>
        <p:spPr>
          <a:xfrm>
            <a:off x="6887497" y="1062362"/>
            <a:ext cx="5037193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800" b="1" dirty="0">
                <a:solidFill>
                  <a:schemeClr val="accent6">
                    <a:lumMod val="50000"/>
                  </a:schemeClr>
                </a:solidFill>
              </a:rPr>
              <a:t>التمثيلات البيانية لدوال المقلوب</a:t>
            </a:r>
            <a:endParaRPr lang="ar-SA" sz="38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8E33DA9-55F6-4F91-995C-D9E873890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" y="747913"/>
            <a:ext cx="6520549" cy="548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3232A-4306-4780-9CED-3F8C5FD07A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" y="2768166"/>
            <a:ext cx="6063923" cy="423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05E61-724D-410D-9A9E-792F75C5EB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4745" y="3238432"/>
            <a:ext cx="5706053" cy="472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5BA9-534F-427D-AA6E-D13F4C20C6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0917" y="4742495"/>
            <a:ext cx="2136997" cy="57964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F22A2D-BBE7-420F-9037-EB1DB77FD3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781" y="2227718"/>
            <a:ext cx="2333318" cy="591107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00E4C8-C0AC-4C01-98DD-98170E4DDF97}"/>
              </a:ext>
            </a:extLst>
          </p:cNvPr>
          <p:cNvSpPr txBox="1"/>
          <p:nvPr/>
        </p:nvSpPr>
        <p:spPr>
          <a:xfrm>
            <a:off x="6846623" y="2545500"/>
            <a:ext cx="5037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BH" sz="3600" b="1" dirty="0">
                <a:solidFill>
                  <a:srgbClr val="002060"/>
                </a:solidFill>
              </a:rPr>
              <a:t>يكون له</a:t>
            </a:r>
            <a:r>
              <a:rPr lang="ar-SA" sz="3600" b="1" dirty="0">
                <a:solidFill>
                  <a:srgbClr val="002060"/>
                </a:solidFill>
              </a:rPr>
              <a:t> </a:t>
            </a:r>
            <a:r>
              <a:rPr lang="ar-BH" sz="3600" b="1" dirty="0">
                <a:solidFill>
                  <a:srgbClr val="002060"/>
                </a:solidFill>
              </a:rPr>
              <a:t>خط تقارب</a:t>
            </a:r>
            <a:r>
              <a:rPr lang="ar-SA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E2407-DE01-4AD4-94CC-8D7546E8E7CB}"/>
              </a:ext>
            </a:extLst>
          </p:cNvPr>
          <p:cNvSpPr txBox="1"/>
          <p:nvPr/>
        </p:nvSpPr>
        <p:spPr>
          <a:xfrm>
            <a:off x="6846623" y="3611021"/>
            <a:ext cx="503719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BH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خط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</a:t>
            </a:r>
            <a:r>
              <a:rPr lang="ar-BH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تقارب هو المستقيم الذي يقترب منه التمثيل البياني للدالة ولكن لا يتقاطع معه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1" grpId="0" uiExpand="1" build="p" animBg="1"/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خطوط التقارب</a:t>
            </a:r>
            <a:endParaRPr lang="ar-BH" sz="28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98B56F-F974-4E82-9269-25E68C6D4E82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BAE872-1244-4636-8749-E981EDA02F06}"/>
                  </a:ext>
                </a:extLst>
              </p:cNvPr>
              <p:cNvSpPr txBox="1"/>
              <p:nvPr/>
            </p:nvSpPr>
            <p:spPr>
              <a:xfrm>
                <a:off x="7197212" y="2146189"/>
                <a:ext cx="4186084" cy="21236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/>
                  <a:t>لها خط تقارب رأسي عند قيمة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SA" sz="3200" b="1" dirty="0"/>
                  <a:t> </a:t>
                </a:r>
                <a:r>
                  <a:rPr lang="ar-BH" sz="3200" b="1" dirty="0"/>
                  <a:t> </a:t>
                </a:r>
                <a:r>
                  <a:rPr lang="ar-SA" sz="3200" b="1" dirty="0"/>
                  <a:t>التي تكون الدالة عندها غير معرفة (التي تجعل المقام يساوي صفرًا)</a:t>
                </a:r>
                <a:endParaRPr lang="en-US" sz="3200" b="1" dirty="0"/>
              </a:p>
              <a:p>
                <a:pPr algn="ctr" rtl="1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BAE872-1244-4636-8749-E981EDA02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12" y="2146189"/>
                <a:ext cx="4186084" cy="2123658"/>
              </a:xfrm>
              <a:prstGeom prst="rect">
                <a:avLst/>
              </a:prstGeom>
              <a:blipFill>
                <a:blip r:embed="rId2"/>
                <a:stretch>
                  <a:fillRect l="-4651" t="-2286" r="-3052" b="-828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00F3F-6D00-459A-AB12-F84B992B7F04}"/>
                  </a:ext>
                </a:extLst>
              </p:cNvPr>
              <p:cNvSpPr txBox="1"/>
              <p:nvPr/>
            </p:nvSpPr>
            <p:spPr>
              <a:xfrm>
                <a:off x="7197212" y="4393517"/>
                <a:ext cx="4186084" cy="1138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>
                    <a:solidFill>
                      <a:srgbClr val="C00000"/>
                    </a:solidFill>
                  </a:rPr>
                  <a:t>ولها خط تقارب أفقي عند 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00F3F-6D00-459A-AB12-F84B992B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12" y="4393517"/>
                <a:ext cx="4186084" cy="1138773"/>
              </a:xfrm>
              <a:prstGeom prst="rect">
                <a:avLst/>
              </a:prstGeom>
              <a:blipFill>
                <a:blip r:embed="rId3"/>
                <a:stretch>
                  <a:fillRect t="-634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92A32C19-DF32-4CAC-B948-A494C01A4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6" y="567992"/>
            <a:ext cx="5204975" cy="48828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09659F-4AC6-4B91-AF8D-84D4A01B01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4" y="2339962"/>
            <a:ext cx="4657201" cy="4344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C9A69C-5300-45FA-BE60-B65AB3EB1B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5706" y="2765290"/>
            <a:ext cx="4657202" cy="4344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66CA04-B0C5-4C5A-B6F0-EA21B25D8052}"/>
                  </a:ext>
                </a:extLst>
              </p:cNvPr>
              <p:cNvSpPr txBox="1"/>
              <p:nvPr/>
            </p:nvSpPr>
            <p:spPr>
              <a:xfrm>
                <a:off x="764459" y="1071182"/>
                <a:ext cx="2274939" cy="1191816"/>
              </a:xfrm>
              <a:prstGeom prst="wedgeRoundRectCallout">
                <a:avLst>
                  <a:gd name="adj1" fmla="val 97157"/>
                  <a:gd name="adj2" fmla="val -8036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/>
                  <a:t>خط تقارب رأسي</a:t>
                </a:r>
                <a:endParaRPr lang="en-US" sz="3200" b="1" dirty="0"/>
              </a:p>
              <a:p>
                <a:pPr algn="ctr" rtl="1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66CA04-B0C5-4C5A-B6F0-EA21B25D8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59" y="1071182"/>
                <a:ext cx="2274939" cy="1191816"/>
              </a:xfrm>
              <a:prstGeom prst="wedgeRoundRectCallout">
                <a:avLst>
                  <a:gd name="adj1" fmla="val 97157"/>
                  <a:gd name="adj2" fmla="val -8036"/>
                  <a:gd name="adj3" fmla="val 16667"/>
                </a:avLst>
              </a:prstGeom>
              <a:blipFill>
                <a:blip r:embed="rId6"/>
                <a:stretch>
                  <a:fillRect l="-1627" t="-1523" b="-126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61968E-8895-4C73-A662-0836DFD1A707}"/>
                  </a:ext>
                </a:extLst>
              </p:cNvPr>
              <p:cNvSpPr txBox="1"/>
              <p:nvPr/>
            </p:nvSpPr>
            <p:spPr>
              <a:xfrm>
                <a:off x="677199" y="3439477"/>
                <a:ext cx="2362199" cy="1191816"/>
              </a:xfrm>
              <a:prstGeom prst="wedgeRoundRectCallout">
                <a:avLst>
                  <a:gd name="adj1" fmla="val 39729"/>
                  <a:gd name="adj2" fmla="val -123121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>
                    <a:solidFill>
                      <a:srgbClr val="C00000"/>
                    </a:solidFill>
                  </a:rPr>
                  <a:t>خط تقارب أفقي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61968E-8895-4C73-A662-0836DFD1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9" y="3439477"/>
                <a:ext cx="2362199" cy="1191816"/>
              </a:xfrm>
              <a:prstGeom prst="wedgeRoundRectCallout">
                <a:avLst>
                  <a:gd name="adj1" fmla="val 39729"/>
                  <a:gd name="adj2" fmla="val -123121"/>
                  <a:gd name="adj3" fmla="val 16667"/>
                </a:avLst>
              </a:prstGeom>
              <a:blipFill>
                <a:blip r:embed="rId7"/>
                <a:stretch>
                  <a:fillRect l="-769" r="-51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D6E2F9-C4A7-463E-B3CA-A879844C47F6}"/>
                  </a:ext>
                </a:extLst>
              </p:cNvPr>
              <p:cNvSpPr txBox="1"/>
              <p:nvPr/>
            </p:nvSpPr>
            <p:spPr>
              <a:xfrm>
                <a:off x="7182464" y="684128"/>
                <a:ext cx="4186084" cy="13236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/>
                  <a:t>ال</a:t>
                </a:r>
                <a:r>
                  <a:rPr lang="ar-BH" sz="3200" b="1" dirty="0"/>
                  <a:t>دالة </a:t>
                </a:r>
                <a:r>
                  <a:rPr lang="ar-SA" sz="3200" b="1" dirty="0"/>
                  <a:t>التي على الصورة</a:t>
                </a:r>
              </a:p>
              <a:p>
                <a:pPr algn="ctr" rtl="1"/>
                <a:r>
                  <a:rPr lang="ar-SA" sz="3200" b="1" dirty="0"/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D6E2F9-C4A7-463E-B3CA-A879844C4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464" y="684128"/>
                <a:ext cx="4186084" cy="1323632"/>
              </a:xfrm>
              <a:prstGeom prst="rect">
                <a:avLst/>
              </a:prstGeom>
              <a:blipFill>
                <a:blip r:embed="rId8"/>
                <a:stretch>
                  <a:fillRect t="-5479" b="-958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9745A-1DEE-45C6-B412-5717C546460C}"/>
                  </a:ext>
                </a:extLst>
              </p:cNvPr>
              <p:cNvSpPr txBox="1"/>
              <p:nvPr/>
            </p:nvSpPr>
            <p:spPr>
              <a:xfrm>
                <a:off x="929148" y="5611716"/>
                <a:ext cx="10454148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3200" b="1" dirty="0">
                    <a:solidFill>
                      <a:srgbClr val="C00000"/>
                    </a:solidFill>
                  </a:rPr>
                  <a:t>يتقاطع خط التقارب الأفقي وخط التقارب الرأسي في النقطة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ar-SA" sz="32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9745A-1DEE-45C6-B412-5717C5464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8" y="5611716"/>
                <a:ext cx="10454148" cy="584775"/>
              </a:xfrm>
              <a:prstGeom prst="rect">
                <a:avLst/>
              </a:prstGeom>
              <a:blipFill>
                <a:blip r:embed="rId9"/>
                <a:stretch>
                  <a:fillRect t="-8247" b="-3711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0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35" grpId="0" animBg="1"/>
      <p:bldP spid="2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5"/>
            <a:ext cx="12206758" cy="1051035"/>
            <a:chOff x="-11374" y="541785"/>
            <a:chExt cx="12206758" cy="1200231"/>
          </a:xfrm>
          <a:solidFill>
            <a:srgbClr val="C2E6B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تحديد خصائص دوال المقلوب</a:t>
            </a:r>
            <a:endParaRPr lang="ar-BH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412360" y="643571"/>
            <a:ext cx="1572769" cy="798195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6084626" y="1728735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857C759-B1FD-4216-BC73-7B1FDFEC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36" y="1681548"/>
            <a:ext cx="4483757" cy="444767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F0A39E-C615-451B-8BE7-F2A50DBA7416}"/>
              </a:ext>
            </a:extLst>
          </p:cNvPr>
          <p:cNvSpPr/>
          <p:nvPr/>
        </p:nvSpPr>
        <p:spPr>
          <a:xfrm>
            <a:off x="11315014" y="1811139"/>
            <a:ext cx="540000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C9442D-698E-4355-81D6-B515A9B42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3" b="65216"/>
          <a:stretch/>
        </p:blipFill>
        <p:spPr>
          <a:xfrm>
            <a:off x="471251" y="1604668"/>
            <a:ext cx="5657269" cy="5994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C09E6AD-24EF-4DFE-B533-AAAB274F9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1364" t="33527" r="4839" b="39657"/>
          <a:stretch/>
        </p:blipFill>
        <p:spPr>
          <a:xfrm>
            <a:off x="1688480" y="1999848"/>
            <a:ext cx="2109801" cy="4994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D1743C5-3F38-45A0-AF0B-A27048785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1364" t="68310" r="4839"/>
          <a:stretch/>
        </p:blipFill>
        <p:spPr>
          <a:xfrm>
            <a:off x="3407819" y="1966862"/>
            <a:ext cx="2109801" cy="590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58BE4-C753-47FF-88BD-4AC240D8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64" y="2489790"/>
            <a:ext cx="3008149" cy="44119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4C4E37D-699A-4B58-A022-54E8FC45DF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165" y="757428"/>
            <a:ext cx="7692921" cy="651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724A1B-C4E4-4B12-978B-F0092FEFC1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2" y="2978292"/>
            <a:ext cx="3759074" cy="529552"/>
          </a:xfrm>
          <a:prstGeom prst="roundRect">
            <a:avLst>
              <a:gd name="adj" fmla="val 33008"/>
            </a:avLst>
          </a:prstGeom>
          <a:ln>
            <a:solidFill>
              <a:srgbClr val="00206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212CDB-E8D8-4D99-AFF3-57D2016FC1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144" y="5687944"/>
            <a:ext cx="5615302" cy="5622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A19E25-FF57-4360-AE21-1AB517B6BFF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144" y="5227436"/>
            <a:ext cx="5651288" cy="55891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2C6801F-9B08-4285-AFCA-613FD3102848}"/>
              </a:ext>
            </a:extLst>
          </p:cNvPr>
          <p:cNvGrpSpPr/>
          <p:nvPr/>
        </p:nvGrpSpPr>
        <p:grpSpPr>
          <a:xfrm>
            <a:off x="825915" y="3523519"/>
            <a:ext cx="5924438" cy="1081849"/>
            <a:chOff x="169508" y="3537286"/>
            <a:chExt cx="7339036" cy="117754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8C0F3E3-A840-4C5A-907B-984C4594961C}"/>
                </a:ext>
              </a:extLst>
            </p:cNvPr>
            <p:cNvSpPr/>
            <p:nvPr/>
          </p:nvSpPr>
          <p:spPr>
            <a:xfrm>
              <a:off x="169508" y="3572455"/>
              <a:ext cx="7339036" cy="11423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6C2E2A-4721-4F07-94FC-B70B23DB9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13" t="-7793" b="1"/>
            <a:stretch/>
          </p:blipFill>
          <p:spPr>
            <a:xfrm>
              <a:off x="244828" y="3537286"/>
              <a:ext cx="7118555" cy="5901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4BF3C3E-C867-461E-B9BE-2FE04F535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8266" b="1092"/>
            <a:stretch/>
          </p:blipFill>
          <p:spPr>
            <a:xfrm>
              <a:off x="2317146" y="4109418"/>
              <a:ext cx="5088194" cy="54152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7B1E2C7-C110-4C9E-BDBF-DDA45B67A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880" t="1091" r="41170" b="1"/>
            <a:stretch/>
          </p:blipFill>
          <p:spPr>
            <a:xfrm>
              <a:off x="501783" y="4119604"/>
              <a:ext cx="1944806" cy="54152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8898CE2-7FEB-444F-AF0F-9AE8651EE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5907" y="4655189"/>
            <a:ext cx="3608657" cy="532539"/>
          </a:xfrm>
          <a:prstGeom prst="roundRect">
            <a:avLst>
              <a:gd name="adj" fmla="val 33008"/>
            </a:avLst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66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16.2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</TotalTime>
  <Words>476</Words>
  <Application>Microsoft Office PowerPoint</Application>
  <PresentationFormat>Widescreen</PresentationFormat>
  <Paragraphs>104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Lotus-Light</vt:lpstr>
      <vt:lpstr>Sakkal Majalla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Ashraf Mohamed Mohamed Aldelnaby</cp:lastModifiedBy>
  <cp:revision>425</cp:revision>
  <dcterms:created xsi:type="dcterms:W3CDTF">2020-03-03T08:57:07Z</dcterms:created>
  <dcterms:modified xsi:type="dcterms:W3CDTF">2021-12-22T08:02:03Z</dcterms:modified>
</cp:coreProperties>
</file>