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6" r:id="rId2"/>
    <p:sldId id="256" r:id="rId3"/>
    <p:sldId id="367" r:id="rId4"/>
    <p:sldId id="389" r:id="rId5"/>
    <p:sldId id="425" r:id="rId6"/>
    <p:sldId id="395" r:id="rId7"/>
    <p:sldId id="422" r:id="rId8"/>
    <p:sldId id="423" r:id="rId9"/>
    <p:sldId id="424" r:id="rId10"/>
    <p:sldId id="426" r:id="rId11"/>
    <p:sldId id="427" r:id="rId12"/>
    <p:sldId id="428" r:id="rId13"/>
    <p:sldId id="429" r:id="rId14"/>
    <p:sldId id="43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DEEBF7"/>
    <a:srgbClr val="ED7D31"/>
    <a:srgbClr val="A64DFF"/>
    <a:srgbClr val="FF4747"/>
    <a:srgbClr val="7E49A6"/>
    <a:srgbClr val="384950"/>
    <a:srgbClr val="00FFCC"/>
    <a:srgbClr val="723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7D0E-CCD1-4611-958D-B9440AF00B2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1956-02D4-4E69-BD12-8D76F067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1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1164000" y="6270171"/>
            <a:ext cx="98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599989-F86F-49C2-8347-93CBE3CF44F9}"/>
              </a:ext>
            </a:extLst>
          </p:cNvPr>
          <p:cNvSpPr txBox="1"/>
          <p:nvPr/>
        </p:nvSpPr>
        <p:spPr>
          <a:xfrm>
            <a:off x="7434468" y="6343057"/>
            <a:ext cx="357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cs typeface="AL-Mohanad" pitchFamily="2" charset="-78"/>
              </a:rPr>
              <a:t>وزارة التربية والتعليم – </a:t>
            </a:r>
            <a:r>
              <a:rPr lang="en-US" b="1" dirty="0">
                <a:cs typeface="AL-Mohanad" pitchFamily="2" charset="-78"/>
              </a:rPr>
              <a:t>2020</a:t>
            </a:r>
            <a:r>
              <a:rPr lang="ar-BH" b="1" dirty="0">
                <a:cs typeface="AL-Mohanad" pitchFamily="2" charset="-78"/>
              </a:rPr>
              <a:t>م</a:t>
            </a:r>
            <a:endParaRPr lang="en-US" b="1" dirty="0"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978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B2A9EA0-072B-442D-827F-F48621F1BF3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EA0-072B-442D-827F-F48621F1BF3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9EA0-072B-442D-827F-F48621F1BF3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15.svg"/><Relationship Id="rId5" Type="http://schemas.openxmlformats.org/officeDocument/2006/relationships/image" Target="../media/image55.png"/><Relationship Id="rId10" Type="http://schemas.openxmlformats.org/officeDocument/2006/relationships/image" Target="../media/image14.png"/><Relationship Id="rId4" Type="http://schemas.openxmlformats.org/officeDocument/2006/relationships/image" Target="../media/image47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AF965F-0231-4178-B34F-522B63AEC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8" y="2529140"/>
            <a:ext cx="3127266" cy="30741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F2A122-359C-4003-8BCC-6246FFAEA2A2}"/>
              </a:ext>
            </a:extLst>
          </p:cNvPr>
          <p:cNvSpPr/>
          <p:nvPr/>
        </p:nvSpPr>
        <p:spPr>
          <a:xfrm>
            <a:off x="3891360" y="1743653"/>
            <a:ext cx="4409281" cy="540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</a:t>
            </a:r>
            <a:r>
              <a:rPr lang="ar-B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r>
              <a:rPr lang="ar-EG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الثانوي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B6942CD8-79C8-4900-BB63-1A27BDAFA166}"/>
                  </a:ext>
                </a:extLst>
              </p:cNvPr>
              <p:cNvSpPr/>
              <p:nvPr/>
            </p:nvSpPr>
            <p:spPr>
              <a:xfrm>
                <a:off x="7782719" y="2529140"/>
                <a:ext cx="4409281" cy="5400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r>
                  <a:rPr lang="ar-EG" sz="4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الرياضيات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ar-EG" sz="4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6942CD8-79C8-4900-BB63-1A27BDAFA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719" y="2529140"/>
                <a:ext cx="4409281" cy="540026"/>
              </a:xfrm>
              <a:prstGeom prst="rect">
                <a:avLst/>
              </a:prstGeom>
              <a:blipFill>
                <a:blip r:embed="rId4"/>
                <a:stretch>
                  <a:fillRect t="-30682" b="-7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D298F61F-C79E-4EDA-928F-6A9CE0BDC7D1}"/>
                  </a:ext>
                </a:extLst>
              </p:cNvPr>
              <p:cNvSpPr/>
              <p:nvPr/>
            </p:nvSpPr>
            <p:spPr>
              <a:xfrm>
                <a:off x="3443074" y="2597580"/>
                <a:ext cx="4409281" cy="5400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r>
                  <a:rPr lang="ar-EG" sz="4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ريض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𝟑𝟔𝟐</m:t>
                    </m:r>
                  </m:oMath>
                </a14:m>
                <a:endParaRPr lang="ar-EG" sz="4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98F61F-C79E-4EDA-928F-6A9CE0BDC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074" y="2597580"/>
                <a:ext cx="4409281" cy="540026"/>
              </a:xfrm>
              <a:prstGeom prst="rect">
                <a:avLst/>
              </a:prstGeom>
              <a:blipFill>
                <a:blip r:embed="rId5"/>
                <a:stretch>
                  <a:fillRect t="-30337" b="-75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3891360" y="3388091"/>
            <a:ext cx="7200000" cy="1577975"/>
          </a:xfrm>
          <a:prstGeom prst="roundRect">
            <a:avLst/>
          </a:prstGeom>
          <a:solidFill>
            <a:srgbClr val="81DBB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المتسلسلات الهندسية اللانهائية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(4 – 4)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/>
            </a:r>
            <a:b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Infinite Geometric Series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0170B2-5C67-46CE-AFAA-E0D2E32FF699}"/>
              </a:ext>
            </a:extLst>
          </p:cNvPr>
          <p:cNvSpPr/>
          <p:nvPr/>
        </p:nvSpPr>
        <p:spPr>
          <a:xfrm>
            <a:off x="7990449" y="5424766"/>
            <a:ext cx="3798980" cy="540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الفصل الدراسي الأول</a:t>
            </a:r>
            <a:endParaRPr lang="ar-EG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C0FD99-CC16-4C28-98F4-4516F6B54B6D}"/>
              </a:ext>
            </a:extLst>
          </p:cNvPr>
          <p:cNvSpPr/>
          <p:nvPr/>
        </p:nvSpPr>
        <p:spPr>
          <a:xfrm>
            <a:off x="4017973" y="5424766"/>
            <a:ext cx="3255028" cy="540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221</a:t>
            </a:r>
            <a:r>
              <a:rPr lang="ar-B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ص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225</a:t>
            </a:r>
            <a:endParaRPr lang="ar-EG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2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353"/>
    </mc:Choice>
    <mc:Fallback xmlns="">
      <p:transition advTm="26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EFBE7DE-D383-4A1A-ACA8-516084C575FC}"/>
              </a:ext>
            </a:extLst>
          </p:cNvPr>
          <p:cNvGrpSpPr/>
          <p:nvPr/>
        </p:nvGrpSpPr>
        <p:grpSpPr>
          <a:xfrm>
            <a:off x="56272" y="136775"/>
            <a:ext cx="12056012" cy="1328023"/>
            <a:chOff x="56272" y="178979"/>
            <a:chExt cx="12056012" cy="1328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B2C5AC2B-C086-4DDA-B10E-8FCC6F98B896}"/>
                    </a:ext>
                  </a:extLst>
                </p:cNvPr>
                <p:cNvSpPr txBox="1"/>
                <p:nvPr/>
              </p:nvSpPr>
              <p:spPr>
                <a:xfrm flipH="1">
                  <a:off x="56272" y="178979"/>
                  <a:ext cx="12056012" cy="1328023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BH" sz="3600" dirty="0"/>
                    <a:t>يُمكن استعمال رمز المجموع لتمثيل المتسلسلات الهندسية اللانهائية، وهي التي تستمر حدودها دون توقف، ويُستعمل الرمز </a:t>
                  </a:r>
                  <a14:m>
                    <m:oMath xmlns:m="http://schemas.openxmlformats.org/officeDocument/2006/math">
                      <m:r>
                        <a:rPr lang="ar-BH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ar-BH" sz="3600" dirty="0"/>
                    <a:t>  فوق رمز المجموع (      )؛ للدلالة على أن المتسلسلة لانهائية.</a:t>
                  </a:r>
                  <a:endParaRPr lang="en-US" sz="3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2C5AC2B-C086-4DDA-B10E-8FCC6F98B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272" y="178979"/>
                  <a:ext cx="12056012" cy="1328023"/>
                </a:xfrm>
                <a:prstGeom prst="roundRect">
                  <a:avLst/>
                </a:prstGeom>
                <a:blipFill>
                  <a:blip r:embed="rId2"/>
                  <a:stretch>
                    <a:fillRect l="-859" t="-1364" r="-909" b="-13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CD61E50-37DA-4F9E-95E8-75E97C665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045" t="57625" r="37542" b="11175"/>
            <a:stretch/>
          </p:blipFill>
          <p:spPr>
            <a:xfrm>
              <a:off x="5152364" y="937920"/>
              <a:ext cx="376238" cy="414337"/>
            </a:xfrm>
            <a:prstGeom prst="rect">
              <a:avLst/>
            </a:prstGeom>
          </p:spPr>
        </p:pic>
      </p:grp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7EB4120F-3B68-42D2-AACE-5554FC2F2F0D}"/>
              </a:ext>
            </a:extLst>
          </p:cNvPr>
          <p:cNvSpPr/>
          <p:nvPr/>
        </p:nvSpPr>
        <p:spPr>
          <a:xfrm flipH="1">
            <a:off x="10433154" y="1669412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مثال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11B69-D79D-4494-BA4A-09A8A5EF12A9}"/>
              </a:ext>
            </a:extLst>
          </p:cNvPr>
          <p:cNvSpPr txBox="1"/>
          <p:nvPr/>
        </p:nvSpPr>
        <p:spPr>
          <a:xfrm flipH="1">
            <a:off x="4642337" y="1670247"/>
            <a:ext cx="5989103" cy="646331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أوجد مجموع المتسلسلة الآتية: (إن وجد).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EC5038F-6977-42A4-B89A-69D2D17D2037}"/>
                  </a:ext>
                </a:extLst>
              </p:cNvPr>
              <p:cNvSpPr txBox="1"/>
              <p:nvPr/>
            </p:nvSpPr>
            <p:spPr>
              <a:xfrm>
                <a:off x="534568" y="1575576"/>
                <a:ext cx="2546253" cy="1288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C5038F-6977-42A4-B89A-69D2D17D2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8" y="1575576"/>
                <a:ext cx="2546253" cy="1288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666CFAA-0822-43CD-B624-9EC6700E242E}"/>
                  </a:ext>
                </a:extLst>
              </p:cNvPr>
              <p:cNvSpPr txBox="1"/>
              <p:nvPr/>
            </p:nvSpPr>
            <p:spPr>
              <a:xfrm>
                <a:off x="3884966" y="2549024"/>
                <a:ext cx="7778472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ar-BH" sz="3200" dirty="0"/>
                  <a:t> ، وبما أن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BH" sz="3200" dirty="0"/>
                  <a:t>، فإن المتسلسلة </a:t>
                </a:r>
                <a:r>
                  <a:rPr lang="ar-BH" sz="3200" dirty="0" smtClean="0"/>
                  <a:t>متقاربة.</a:t>
                </a:r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666CFAA-0822-43CD-B624-9EC6700E2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66" y="2549024"/>
                <a:ext cx="7778472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627" t="-9375" b="-3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CEBB079-23B2-4BD1-9ADB-B12CFAD03009}"/>
                  </a:ext>
                </a:extLst>
              </p:cNvPr>
              <p:cNvSpPr txBox="1"/>
              <p:nvPr/>
            </p:nvSpPr>
            <p:spPr>
              <a:xfrm>
                <a:off x="933428" y="3978655"/>
                <a:ext cx="1808442" cy="8274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EBB079-23B2-4BD1-9ADB-B12CFAD03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28" y="3978655"/>
                <a:ext cx="1808442" cy="827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F4E6876-5E83-4A8F-9ADA-441CD236799F}"/>
                  </a:ext>
                </a:extLst>
              </p:cNvPr>
              <p:cNvSpPr txBox="1"/>
              <p:nvPr/>
            </p:nvSpPr>
            <p:spPr>
              <a:xfrm>
                <a:off x="900496" y="3189411"/>
                <a:ext cx="2984469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4E6876-5E83-4A8F-9ADA-441CD23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96" y="3189411"/>
                <a:ext cx="29844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7C8907B-F275-4E1B-B9BD-F5382906CB6C}"/>
                  </a:ext>
                </a:extLst>
              </p:cNvPr>
              <p:cNvSpPr txBox="1"/>
              <p:nvPr/>
            </p:nvSpPr>
            <p:spPr>
              <a:xfrm>
                <a:off x="1201295" y="4944147"/>
                <a:ext cx="1808442" cy="9017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C8907B-F275-4E1B-B9BD-F5382906C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95" y="4944147"/>
                <a:ext cx="1808442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16BF2B8-1950-44B7-933C-D6627417EEBA}"/>
                  </a:ext>
                </a:extLst>
              </p:cNvPr>
              <p:cNvSpPr txBox="1"/>
              <p:nvPr/>
            </p:nvSpPr>
            <p:spPr>
              <a:xfrm>
                <a:off x="3016684" y="5241349"/>
                <a:ext cx="107063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6BF2B8-1950-44B7-933C-D6627417E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84" y="5241349"/>
                <a:ext cx="10706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728C5B7-9554-4A1B-BF14-6A16F4F3190A}"/>
              </a:ext>
            </a:extLst>
          </p:cNvPr>
          <p:cNvSpPr txBox="1"/>
          <p:nvPr/>
        </p:nvSpPr>
        <p:spPr>
          <a:xfrm>
            <a:off x="7490982" y="3353299"/>
            <a:ext cx="417245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/>
              <a:t>استعمل المعادلة لإيجاد المجموع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64F1D8E-81D8-4F14-82EE-4CB3307B8737}"/>
              </a:ext>
            </a:extLst>
          </p:cNvPr>
          <p:cNvSpPr/>
          <p:nvPr/>
        </p:nvSpPr>
        <p:spPr>
          <a:xfrm>
            <a:off x="8611494" y="4168434"/>
            <a:ext cx="162398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بالتعويض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F446B6-1FE5-428F-B672-837B6C02BB98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86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  <p:bldP spid="12" grpId="0"/>
      <p:bldP spid="13" grpId="0"/>
      <p:bldP spid="14" grpId="0"/>
      <p:bldP spid="15" grpId="0"/>
      <p:bldP spid="19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7EB4120F-3B68-42D2-AACE-5554FC2F2F0D}"/>
              </a:ext>
            </a:extLst>
          </p:cNvPr>
          <p:cNvSpPr/>
          <p:nvPr/>
        </p:nvSpPr>
        <p:spPr>
          <a:xfrm flipH="1">
            <a:off x="10433154" y="220438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مثال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11B69-D79D-4494-BA4A-09A8A5EF12A9}"/>
              </a:ext>
            </a:extLst>
          </p:cNvPr>
          <p:cNvSpPr txBox="1"/>
          <p:nvPr/>
        </p:nvSpPr>
        <p:spPr>
          <a:xfrm flipH="1">
            <a:off x="4642337" y="221273"/>
            <a:ext cx="5989103" cy="646331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أوجد مجموع المتسلسلة الآتية: (إن وجد).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EC5038F-6977-42A4-B89A-69D2D17D2037}"/>
                  </a:ext>
                </a:extLst>
              </p:cNvPr>
              <p:cNvSpPr txBox="1"/>
              <p:nvPr/>
            </p:nvSpPr>
            <p:spPr>
              <a:xfrm>
                <a:off x="534568" y="126602"/>
                <a:ext cx="2546253" cy="1288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C5038F-6977-42A4-B89A-69D2D17D2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8" y="126602"/>
                <a:ext cx="2546253" cy="1288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666CFAA-0822-43CD-B624-9EC6700E242E}"/>
                  </a:ext>
                </a:extLst>
              </p:cNvPr>
              <p:cNvSpPr txBox="1"/>
              <p:nvPr/>
            </p:nvSpPr>
            <p:spPr>
              <a:xfrm>
                <a:off x="4670473" y="1171708"/>
                <a:ext cx="7345973" cy="7918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BH" sz="3200" dirty="0"/>
                  <a:t> ، وبما أن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BH" sz="3200" dirty="0"/>
                  <a:t>، فإن المتسلسلة </a:t>
                </a:r>
                <a:r>
                  <a:rPr lang="ar-BH" sz="3200" dirty="0" smtClean="0"/>
                  <a:t>متقاربة.</a:t>
                </a:r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666CFAA-0822-43CD-B624-9EC6700E2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473" y="1171708"/>
                <a:ext cx="7345973" cy="791820"/>
              </a:xfrm>
              <a:prstGeom prst="rect">
                <a:avLst/>
              </a:prstGeom>
              <a:blipFill rotWithShape="0">
                <a:blip r:embed="rId3"/>
                <a:stretch>
                  <a:fillRect b="-2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CEBB079-23B2-4BD1-9ADB-B12CFAD03009}"/>
                  </a:ext>
                </a:extLst>
              </p:cNvPr>
              <p:cNvSpPr txBox="1"/>
              <p:nvPr/>
            </p:nvSpPr>
            <p:spPr>
              <a:xfrm>
                <a:off x="1013040" y="2751716"/>
                <a:ext cx="1808442" cy="8274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EBB079-23B2-4BD1-9ADB-B12CFAD03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40" y="2751716"/>
                <a:ext cx="1808442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F4E6876-5E83-4A8F-9ADA-441CD236799F}"/>
                  </a:ext>
                </a:extLst>
              </p:cNvPr>
              <p:cNvSpPr txBox="1"/>
              <p:nvPr/>
            </p:nvSpPr>
            <p:spPr>
              <a:xfrm>
                <a:off x="858292" y="1571624"/>
                <a:ext cx="2984469" cy="9017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4E6876-5E83-4A8F-9ADA-441CD23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92" y="1571624"/>
                <a:ext cx="2984469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7C8907B-F275-4E1B-B9BD-F5382906CB6C}"/>
                  </a:ext>
                </a:extLst>
              </p:cNvPr>
              <p:cNvSpPr txBox="1"/>
              <p:nvPr/>
            </p:nvSpPr>
            <p:spPr>
              <a:xfrm>
                <a:off x="1314583" y="3912095"/>
                <a:ext cx="1808442" cy="12892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C8907B-F275-4E1B-B9BD-F5382906C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583" y="3912095"/>
                <a:ext cx="1808442" cy="1289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16BF2B8-1950-44B7-933C-D6627417EEBA}"/>
                  </a:ext>
                </a:extLst>
              </p:cNvPr>
              <p:cNvSpPr txBox="1"/>
              <p:nvPr/>
            </p:nvSpPr>
            <p:spPr>
              <a:xfrm>
                <a:off x="1311604" y="5652126"/>
                <a:ext cx="107063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6BF2B8-1950-44B7-933C-D6627417E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04" y="5652126"/>
                <a:ext cx="10706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51FECC-6B66-4428-A08F-ED90A96E2D2F}"/>
              </a:ext>
            </a:extLst>
          </p:cNvPr>
          <p:cNvSpPr txBox="1"/>
          <p:nvPr/>
        </p:nvSpPr>
        <p:spPr>
          <a:xfrm>
            <a:off x="7462847" y="2844928"/>
            <a:ext cx="417245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/>
              <a:t>استعمل المعادلة لإيجاد المجموع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4BEAD86-FDD3-4571-835F-1C643494B89A}"/>
              </a:ext>
            </a:extLst>
          </p:cNvPr>
          <p:cNvSpPr/>
          <p:nvPr/>
        </p:nvSpPr>
        <p:spPr>
          <a:xfrm>
            <a:off x="8737084" y="4140301"/>
            <a:ext cx="162398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بالتعويض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5D19142-FCF3-49BB-8620-16E8324E4265}"/>
              </a:ext>
            </a:extLst>
          </p:cNvPr>
          <p:cNvSpPr/>
          <p:nvPr/>
        </p:nvSpPr>
        <p:spPr>
          <a:xfrm>
            <a:off x="8737084" y="5441607"/>
            <a:ext cx="162398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بالتبسيط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6DE89C-E6A8-41FA-9E0F-0029468F52D6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77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  <p:bldP spid="12" grpId="0"/>
      <p:bldP spid="13" grpId="0"/>
      <p:bldP spid="14" grpId="0"/>
      <p:bldP spid="15" grpId="0"/>
      <p:bldP spid="19" grpId="0"/>
      <p:bldP spid="18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A617346C-353C-480E-9220-B8BAA9752B83}"/>
              </a:ext>
            </a:extLst>
          </p:cNvPr>
          <p:cNvSpPr/>
          <p:nvPr/>
        </p:nvSpPr>
        <p:spPr>
          <a:xfrm flipH="1">
            <a:off x="10433154" y="951955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تدريب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832B3C7-376B-4FC3-B3B2-9B7D9C60A898}"/>
              </a:ext>
            </a:extLst>
          </p:cNvPr>
          <p:cNvSpPr txBox="1"/>
          <p:nvPr/>
        </p:nvSpPr>
        <p:spPr>
          <a:xfrm flipH="1">
            <a:off x="4614203" y="952790"/>
            <a:ext cx="6017238" cy="646331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أوجد مجموع المتسلسلة الآتية: (إن وجد).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B547B8-5040-4C4D-822E-632E23D45068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52BC2071-7AF0-4FB8-BDC8-E6436A73D7CD}"/>
                  </a:ext>
                </a:extLst>
              </p:cNvPr>
              <p:cNvSpPr/>
              <p:nvPr/>
            </p:nvSpPr>
            <p:spPr>
              <a:xfrm>
                <a:off x="6585253" y="3000412"/>
                <a:ext cx="2160000" cy="1116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6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2BC2071-7AF0-4FB8-BDC8-E6436A73D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53" y="3000412"/>
                <a:ext cx="2160000" cy="1116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65F42BF-C3DF-470B-B8D5-96FBAB336120}"/>
                  </a:ext>
                </a:extLst>
              </p:cNvPr>
              <p:cNvSpPr txBox="1"/>
              <p:nvPr/>
            </p:nvSpPr>
            <p:spPr>
              <a:xfrm>
                <a:off x="2250994" y="2857440"/>
                <a:ext cx="2546253" cy="1401944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5F42BF-C3DF-470B-B8D5-96FBAB336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94" y="2857440"/>
                <a:ext cx="2546253" cy="14019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111E3248-89EF-472D-9272-F7F0EF168B8E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DFFC1F4D-535A-4980-91A8-0E1FD04F774D}"/>
              </a:ext>
            </a:extLst>
          </p:cNvPr>
          <p:cNvSpPr/>
          <p:nvPr/>
        </p:nvSpPr>
        <p:spPr>
          <a:xfrm>
            <a:off x="280436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Graphic 8" descr="Stopwatch">
            <a:extLst>
              <a:ext uri="{FF2B5EF4-FFF2-40B4-BE49-F238E27FC236}">
                <a16:creationId xmlns:a16="http://schemas.microsoft.com/office/drawing/2014/main" xmlns="" id="{27C57D48-768F-466B-B7B5-9CC5253C9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69225" y="793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  <p:bldP spid="10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C5AC2B-C086-4DDA-B10E-8FCC6F98B896}"/>
              </a:ext>
            </a:extLst>
          </p:cNvPr>
          <p:cNvSpPr txBox="1"/>
          <p:nvPr/>
        </p:nvSpPr>
        <p:spPr>
          <a:xfrm flipH="1">
            <a:off x="56272" y="136775"/>
            <a:ext cx="12056012" cy="132802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</a:rPr>
              <a:t>الكسور العشرية الدورية:</a:t>
            </a:r>
            <a:r>
              <a:rPr lang="ar-BH" sz="3600" dirty="0"/>
              <a:t> </a:t>
            </a:r>
            <a:r>
              <a:rPr lang="ar-BH" sz="3600" dirty="0" smtClean="0"/>
              <a:t>هي </a:t>
            </a:r>
            <a:r>
              <a:rPr lang="ar-BH" sz="3600" dirty="0"/>
              <a:t>مجموع متسلسلة هندسية لانهائية، ويمكن استعمال صيغة المجموع للمتسلسلة الهندسية اللانهائية لتحويل الكسر العشري الدوري إلى كسر اعتيادي.</a:t>
            </a:r>
            <a:endParaRPr lang="en-US" sz="3600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7EB4120F-3B68-42D2-AACE-5554FC2F2F0D}"/>
              </a:ext>
            </a:extLst>
          </p:cNvPr>
          <p:cNvSpPr/>
          <p:nvPr/>
        </p:nvSpPr>
        <p:spPr>
          <a:xfrm flipH="1">
            <a:off x="10433154" y="1599072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مثال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F411B69-D79D-4494-BA4A-09A8A5EF12A9}"/>
                  </a:ext>
                </a:extLst>
              </p:cNvPr>
              <p:cNvSpPr txBox="1"/>
              <p:nvPr/>
            </p:nvSpPr>
            <p:spPr>
              <a:xfrm flipH="1">
                <a:off x="4895557" y="1599907"/>
                <a:ext cx="5735882" cy="647613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600" dirty="0"/>
                  <a:t>اكتب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e>
                    </m:acc>
                  </m:oMath>
                </a14:m>
                <a:r>
                  <a:rPr lang="ar-BH" sz="3600" dirty="0"/>
                  <a:t> على صورة كسر اعتيادي.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411B69-D79D-4494-BA4A-09A8A5EF1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95557" y="1599907"/>
                <a:ext cx="5735882" cy="647613"/>
              </a:xfrm>
              <a:prstGeom prst="chevron">
                <a:avLst/>
              </a:prstGeom>
              <a:blipFill>
                <a:blip r:embed="rId2"/>
                <a:stretch>
                  <a:fillRect t="-8257" b="-36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EC5038F-6977-42A4-B89A-69D2D17D2037}"/>
                  </a:ext>
                </a:extLst>
              </p:cNvPr>
              <p:cNvSpPr txBox="1"/>
              <p:nvPr/>
            </p:nvSpPr>
            <p:spPr>
              <a:xfrm>
                <a:off x="359373" y="1731187"/>
                <a:ext cx="3727943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63</m:t>
                          </m:r>
                        </m:e>
                      </m:acc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63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0063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C5038F-6977-42A4-B89A-69D2D17D2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73" y="1731187"/>
                <a:ext cx="3727943" cy="524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CEBB079-23B2-4BD1-9ADB-B12CFAD03009}"/>
                  </a:ext>
                </a:extLst>
              </p:cNvPr>
              <p:cNvSpPr txBox="1"/>
              <p:nvPr/>
            </p:nvSpPr>
            <p:spPr>
              <a:xfrm>
                <a:off x="1017836" y="3725436"/>
                <a:ext cx="1808442" cy="8274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EBB079-23B2-4BD1-9ADB-B12CFAD03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36" y="3725436"/>
                <a:ext cx="1808442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F4E6876-5E83-4A8F-9ADA-441CD236799F}"/>
                  </a:ext>
                </a:extLst>
              </p:cNvPr>
              <p:cNvSpPr txBox="1"/>
              <p:nvPr/>
            </p:nvSpPr>
            <p:spPr>
              <a:xfrm>
                <a:off x="6977738" y="2730998"/>
                <a:ext cx="342728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4E6876-5E83-4A8F-9ADA-441CD23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38" y="2730998"/>
                <a:ext cx="34272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7C8907B-F275-4E1B-B9BD-F5382906CB6C}"/>
                  </a:ext>
                </a:extLst>
              </p:cNvPr>
              <p:cNvSpPr txBox="1"/>
              <p:nvPr/>
            </p:nvSpPr>
            <p:spPr>
              <a:xfrm>
                <a:off x="1313837" y="4972283"/>
                <a:ext cx="1808442" cy="9017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C8907B-F275-4E1B-B9BD-F5382906C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37" y="4972283"/>
                <a:ext cx="1808442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16BF2B8-1950-44B7-933C-D6627417EEBA}"/>
                  </a:ext>
                </a:extLst>
              </p:cNvPr>
              <p:cNvSpPr txBox="1"/>
              <p:nvPr/>
            </p:nvSpPr>
            <p:spPr>
              <a:xfrm>
                <a:off x="3045191" y="4982486"/>
                <a:ext cx="1070632" cy="898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6BF2B8-1950-44B7-933C-D6627417E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191" y="4982486"/>
                <a:ext cx="1070632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728C5B7-9554-4A1B-BF14-6A16F4F3190A}"/>
              </a:ext>
            </a:extLst>
          </p:cNvPr>
          <p:cNvSpPr txBox="1"/>
          <p:nvPr/>
        </p:nvSpPr>
        <p:spPr>
          <a:xfrm>
            <a:off x="6632853" y="3662786"/>
            <a:ext cx="417245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/>
              <a:t>استعمل المعادلة لإيجاد المجموع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64F1D8E-81D8-4F14-82EE-4CB3307B8737}"/>
              </a:ext>
            </a:extLst>
          </p:cNvPr>
          <p:cNvSpPr/>
          <p:nvPr/>
        </p:nvSpPr>
        <p:spPr>
          <a:xfrm>
            <a:off x="8611494" y="5125039"/>
            <a:ext cx="162398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بالتعويض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F446B6-1FE5-428F-B672-837B6C02BB98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ED8C7CD-8A1F-4D86-AE6E-B6CA841DE28E}"/>
                  </a:ext>
                </a:extLst>
              </p:cNvPr>
              <p:cNvSpPr txBox="1"/>
              <p:nvPr/>
            </p:nvSpPr>
            <p:spPr>
              <a:xfrm>
                <a:off x="309549" y="2477287"/>
                <a:ext cx="37279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63</m:t>
                          </m:r>
                        </m:e>
                      </m:acc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D8C7CD-8A1F-4D86-AE6E-B6CA841DE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9" y="2477287"/>
                <a:ext cx="3727943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365AF17-F564-42CA-95EB-74292CEFF7E7}"/>
                  </a:ext>
                </a:extLst>
              </p:cNvPr>
              <p:cNvSpPr txBox="1"/>
              <p:nvPr/>
            </p:nvSpPr>
            <p:spPr>
              <a:xfrm>
                <a:off x="3999449" y="4970600"/>
                <a:ext cx="1070632" cy="898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65AF17-F564-42CA-95EB-74292CEF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449" y="4970600"/>
                <a:ext cx="1070632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2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7" grpId="0"/>
      <p:bldP spid="13" grpId="0"/>
      <p:bldP spid="14" grpId="0"/>
      <p:bldP spid="15" grpId="0"/>
      <p:bldP spid="19" grpId="0"/>
      <p:bldP spid="20" grpId="0" animBg="1"/>
      <p:bldP spid="21" grpId="0" animBg="1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7EB4120F-3B68-42D2-AACE-5554FC2F2F0D}"/>
              </a:ext>
            </a:extLst>
          </p:cNvPr>
          <p:cNvSpPr/>
          <p:nvPr/>
        </p:nvSpPr>
        <p:spPr>
          <a:xfrm flipH="1">
            <a:off x="10390950" y="951955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تدريب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F411B69-D79D-4494-BA4A-09A8A5EF12A9}"/>
                  </a:ext>
                </a:extLst>
              </p:cNvPr>
              <p:cNvSpPr txBox="1"/>
              <p:nvPr/>
            </p:nvSpPr>
            <p:spPr>
              <a:xfrm flipH="1">
                <a:off x="4853353" y="952790"/>
                <a:ext cx="5735882" cy="647613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600" dirty="0"/>
                  <a:t>اكتب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acc>
                  </m:oMath>
                </a14:m>
                <a:r>
                  <a:rPr lang="ar-BH" sz="3600" dirty="0"/>
                  <a:t> على صورة كسر اعتيادي.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411B69-D79D-4494-BA4A-09A8A5EF1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53353" y="952790"/>
                <a:ext cx="5735882" cy="647613"/>
              </a:xfrm>
              <a:prstGeom prst="chevron">
                <a:avLst/>
              </a:prstGeom>
              <a:blipFill>
                <a:blip r:embed="rId2"/>
                <a:stretch>
                  <a:fillRect t="-8257" b="-36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EC5038F-6977-42A4-B89A-69D2D17D2037}"/>
                  </a:ext>
                </a:extLst>
              </p:cNvPr>
              <p:cNvSpPr txBox="1"/>
              <p:nvPr/>
            </p:nvSpPr>
            <p:spPr>
              <a:xfrm>
                <a:off x="359373" y="1731187"/>
                <a:ext cx="3727943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acc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0021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C5038F-6977-42A4-B89A-69D2D17D2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73" y="1731187"/>
                <a:ext cx="3727943" cy="524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CEBB079-23B2-4BD1-9ADB-B12CFAD03009}"/>
                  </a:ext>
                </a:extLst>
              </p:cNvPr>
              <p:cNvSpPr txBox="1"/>
              <p:nvPr/>
            </p:nvSpPr>
            <p:spPr>
              <a:xfrm>
                <a:off x="1017836" y="3725436"/>
                <a:ext cx="1808442" cy="8274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EBB079-23B2-4BD1-9ADB-B12CFAD03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36" y="3725436"/>
                <a:ext cx="1808442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F4E6876-5E83-4A8F-9ADA-441CD236799F}"/>
                  </a:ext>
                </a:extLst>
              </p:cNvPr>
              <p:cNvSpPr txBox="1"/>
              <p:nvPr/>
            </p:nvSpPr>
            <p:spPr>
              <a:xfrm>
                <a:off x="6977738" y="2730998"/>
                <a:ext cx="342728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4E6876-5E83-4A8F-9ADA-441CD23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38" y="2730998"/>
                <a:ext cx="34272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7C8907B-F275-4E1B-B9BD-F5382906CB6C}"/>
                  </a:ext>
                </a:extLst>
              </p:cNvPr>
              <p:cNvSpPr txBox="1"/>
              <p:nvPr/>
            </p:nvSpPr>
            <p:spPr>
              <a:xfrm>
                <a:off x="1313837" y="4972283"/>
                <a:ext cx="1808442" cy="9017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C8907B-F275-4E1B-B9BD-F5382906C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37" y="4972283"/>
                <a:ext cx="1808442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16BF2B8-1950-44B7-933C-D6627417EEBA}"/>
                  </a:ext>
                </a:extLst>
              </p:cNvPr>
              <p:cNvSpPr txBox="1"/>
              <p:nvPr/>
            </p:nvSpPr>
            <p:spPr>
              <a:xfrm>
                <a:off x="3045191" y="4982486"/>
                <a:ext cx="1070632" cy="898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6BF2B8-1950-44B7-933C-D6627417E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191" y="4982486"/>
                <a:ext cx="1070632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728C5B7-9554-4A1B-BF14-6A16F4F3190A}"/>
              </a:ext>
            </a:extLst>
          </p:cNvPr>
          <p:cNvSpPr txBox="1"/>
          <p:nvPr/>
        </p:nvSpPr>
        <p:spPr>
          <a:xfrm>
            <a:off x="7490982" y="3873806"/>
            <a:ext cx="417245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/>
              <a:t>استعمل المعادلة لإيجاد المجموع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64F1D8E-81D8-4F14-82EE-4CB3307B8737}"/>
              </a:ext>
            </a:extLst>
          </p:cNvPr>
          <p:cNvSpPr/>
          <p:nvPr/>
        </p:nvSpPr>
        <p:spPr>
          <a:xfrm>
            <a:off x="8611494" y="5125039"/>
            <a:ext cx="162398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بالتعويض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F446B6-1FE5-428F-B672-837B6C02BB98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ED8C7CD-8A1F-4D86-AE6E-B6CA841DE28E}"/>
                  </a:ext>
                </a:extLst>
              </p:cNvPr>
              <p:cNvSpPr txBox="1"/>
              <p:nvPr/>
            </p:nvSpPr>
            <p:spPr>
              <a:xfrm>
                <a:off x="309549" y="2477287"/>
                <a:ext cx="37279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acc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D8C7CD-8A1F-4D86-AE6E-B6CA841DE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9" y="2477287"/>
                <a:ext cx="3727943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365AF17-F564-42CA-95EB-74292CEFF7E7}"/>
                  </a:ext>
                </a:extLst>
              </p:cNvPr>
              <p:cNvSpPr txBox="1"/>
              <p:nvPr/>
            </p:nvSpPr>
            <p:spPr>
              <a:xfrm>
                <a:off x="3999449" y="4970600"/>
                <a:ext cx="1070632" cy="898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65AF17-F564-42CA-95EB-74292CEF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449" y="4970600"/>
                <a:ext cx="1070632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2">
            <a:extLst>
              <a:ext uri="{FF2B5EF4-FFF2-40B4-BE49-F238E27FC236}">
                <a16:creationId xmlns:a16="http://schemas.microsoft.com/office/drawing/2014/main" xmlns="" id="{B6A53ADA-126F-4846-8D59-A980C6CBB14C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xmlns="" id="{CD569844-C5E1-42D8-A4D3-098D32F00CAD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Graphic 22" descr="Stopwatch">
            <a:extLst>
              <a:ext uri="{FF2B5EF4-FFF2-40B4-BE49-F238E27FC236}">
                <a16:creationId xmlns:a16="http://schemas.microsoft.com/office/drawing/2014/main" xmlns="" id="{53CA47AA-094A-4CF8-A2A4-30252D62F9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  <p:bldP spid="13" grpId="0"/>
      <p:bldP spid="14" grpId="0"/>
      <p:bldP spid="15" grpId="0"/>
      <p:bldP spid="19" grpId="0"/>
      <p:bldP spid="20" grpId="0" animBg="1"/>
      <p:bldP spid="21" grpId="0" animBg="1"/>
      <p:bldP spid="18" grpId="0"/>
      <p:bldP spid="22" grpId="0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B07E54D-AF8A-4FEA-8171-55F7C731486B}"/>
              </a:ext>
            </a:extLst>
          </p:cNvPr>
          <p:cNvSpPr/>
          <p:nvPr/>
        </p:nvSpPr>
        <p:spPr>
          <a:xfrm>
            <a:off x="1540042" y="1411706"/>
            <a:ext cx="9111916" cy="3208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وفي الختام</a:t>
            </a:r>
          </a:p>
          <a:p>
            <a:pPr algn="ctr"/>
            <a:r>
              <a:rPr lang="ar-BH" sz="5400" dirty="0"/>
              <a:t>نشكركم على حُسن تفاعلكم ونرجو لكم النجاح والتوفيق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46A8F3-2260-42F7-A713-B607F42567E7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07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0086" y="2647502"/>
            <a:ext cx="2709891" cy="755809"/>
          </a:xfrm>
          <a:prstGeom prst="trapezoid">
            <a:avLst>
              <a:gd name="adj" fmla="val 3570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b="1" dirty="0"/>
              <a:t>الأهداف</a:t>
            </a:r>
            <a:endParaRPr lang="ar-B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34320" y="3955928"/>
            <a:ext cx="10702977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latin typeface="+mj-lt"/>
              </a:rPr>
              <a:t>1</a:t>
            </a:r>
            <a:r>
              <a:rPr lang="ar-BH" sz="3200" b="1" dirty="0">
                <a:latin typeface="+mj-lt"/>
              </a:rPr>
              <a:t>- إيجاد مجموع متسلسلة هندسية لا نهائية.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321" y="4893851"/>
            <a:ext cx="10702976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latin typeface="+mj-lt"/>
              </a:rPr>
              <a:t>2</a:t>
            </a:r>
            <a:r>
              <a:rPr lang="ar-BH" sz="3200" b="1">
                <a:latin typeface="+mj-lt"/>
              </a:rPr>
              <a:t>- </a:t>
            </a:r>
            <a:r>
              <a:rPr lang="ar-BH" sz="3200" b="1">
                <a:solidFill>
                  <a:schemeClr val="tx1"/>
                </a:solidFill>
                <a:latin typeface="+mj-lt"/>
              </a:rPr>
              <a:t>كتابة الكسر الدوري على صورة كسر اعتيادي</a:t>
            </a:r>
            <a:r>
              <a:rPr lang="ar-BH" sz="3200" b="1">
                <a:latin typeface="+mj-lt"/>
              </a:rPr>
              <a:t>. </a:t>
            </a:r>
            <a:endParaRPr lang="ar-BH" sz="3200" b="1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D83B14D-67D9-4E47-8111-740A950E4241}"/>
              </a:ext>
            </a:extLst>
          </p:cNvPr>
          <p:cNvSpPr txBox="1">
            <a:spLocks/>
          </p:cNvSpPr>
          <p:nvPr/>
        </p:nvSpPr>
        <p:spPr>
          <a:xfrm>
            <a:off x="1233879" y="502106"/>
            <a:ext cx="9144000" cy="1577975"/>
          </a:xfrm>
          <a:prstGeom prst="roundRect">
            <a:avLst>
              <a:gd name="adj" fmla="val 50000"/>
            </a:avLst>
          </a:prstGeom>
          <a:solidFill>
            <a:srgbClr val="81DBB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ar-BH" sz="4000" b="1" dirty="0"/>
              <a:t> </a:t>
            </a:r>
            <a:r>
              <a:rPr lang="ar-B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المتسلسلات الهندسية اللانهائية</a:t>
            </a:r>
            <a:endParaRPr lang="en-US" sz="4000" b="1" dirty="0"/>
          </a:p>
          <a:p>
            <a:pPr algn="ctr">
              <a:lnSpc>
                <a:spcPct val="12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Infinite Geometric Series</a:t>
            </a:r>
            <a:endParaRPr lang="en-US" sz="3200" b="1" dirty="0">
              <a:latin typeface="Goudy Old Style" panose="020205020503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7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353"/>
    </mc:Choice>
    <mc:Fallback xmlns="">
      <p:transition advTm="26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B624159-DEB8-4796-AE7D-3555CD43212E}"/>
              </a:ext>
            </a:extLst>
          </p:cNvPr>
          <p:cNvSpPr/>
          <p:nvPr/>
        </p:nvSpPr>
        <p:spPr>
          <a:xfrm>
            <a:off x="3405266" y="119021"/>
            <a:ext cx="5381469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مفردات أساسية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D19BC1-8D95-4C88-8B5B-45BBCA41A49D}"/>
              </a:ext>
            </a:extLst>
          </p:cNvPr>
          <p:cNvSpPr txBox="1"/>
          <p:nvPr/>
        </p:nvSpPr>
        <p:spPr>
          <a:xfrm flipH="1">
            <a:off x="168811" y="1080712"/>
            <a:ext cx="11749231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</a:rPr>
              <a:t>المتسلسلة الهندسية اللانهائية: </a:t>
            </a:r>
            <a:r>
              <a:rPr lang="ar-BH" sz="3200" dirty="0"/>
              <a:t>هي التي لها عدد لا نهائي من الحدود، وإذا كان مجموع المتسلسلة عددًا حقيقيَّا، فإن المتسلسلة تكون </a:t>
            </a:r>
            <a:r>
              <a:rPr lang="ar-BH" sz="3200" dirty="0">
                <a:highlight>
                  <a:srgbClr val="FFFF00"/>
                </a:highlight>
              </a:rPr>
              <a:t>متقاربة</a:t>
            </a:r>
            <a:r>
              <a:rPr lang="ar-BH" sz="3200" dirty="0"/>
              <a:t>؛ لأن مجموعها يقترب من عدد حقيقي، أما إذا لم يكن للمتسلسلة مجموع، فإنها تسمى </a:t>
            </a:r>
            <a:r>
              <a:rPr lang="ar-BH" sz="3200" dirty="0">
                <a:highlight>
                  <a:srgbClr val="FFFF00"/>
                </a:highlight>
              </a:rPr>
              <a:t>متسلسلة متباعدة</a:t>
            </a:r>
            <a:r>
              <a:rPr lang="ar-BH" sz="3200" dirty="0"/>
              <a:t>.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CDF5B8-8B05-4BD3-BB5B-6AF336CA2A62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65EBB9-39C9-440D-8E05-37998045C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" t="1193"/>
          <a:stretch/>
        </p:blipFill>
        <p:spPr>
          <a:xfrm>
            <a:off x="257174" y="2951048"/>
            <a:ext cx="11882251" cy="31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A617346C-353C-480E-9220-B8BAA9752B83}"/>
              </a:ext>
            </a:extLst>
          </p:cNvPr>
          <p:cNvSpPr/>
          <p:nvPr/>
        </p:nvSpPr>
        <p:spPr>
          <a:xfrm flipH="1">
            <a:off x="10433154" y="164167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مثال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832B3C7-376B-4FC3-B3B2-9B7D9C60A898}"/>
              </a:ext>
            </a:extLst>
          </p:cNvPr>
          <p:cNvSpPr txBox="1"/>
          <p:nvPr/>
        </p:nvSpPr>
        <p:spPr>
          <a:xfrm flipH="1">
            <a:off x="1497495" y="165002"/>
            <a:ext cx="9133946" cy="646331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حدد ما إذا كانت كل من المتسلسلتين الآتيتين متقاربة، أو متباعدة.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D1CB110-BA5E-411F-B49B-D799187E04D5}"/>
                  </a:ext>
                </a:extLst>
              </p:cNvPr>
              <p:cNvSpPr txBox="1"/>
              <p:nvPr/>
            </p:nvSpPr>
            <p:spPr>
              <a:xfrm>
                <a:off x="5416061" y="1103690"/>
                <a:ext cx="2046969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dirty="0"/>
                  <a:t>أوجد قيمة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1CB110-BA5E-411F-B49B-D799187E0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61" y="1103690"/>
                <a:ext cx="2046969" cy="584775"/>
              </a:xfrm>
              <a:prstGeom prst="rect">
                <a:avLst/>
              </a:prstGeom>
              <a:blipFill>
                <a:blip r:embed="rId2"/>
                <a:stretch>
                  <a:fillRect t="-9375" r="-7738" b="-3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Arrow: Pentagon 57">
                <a:extLst>
                  <a:ext uri="{FF2B5EF4-FFF2-40B4-BE49-F238E27FC236}">
                    <a16:creationId xmlns:a16="http://schemas.microsoft.com/office/drawing/2014/main" xmlns="" id="{51564F1D-9C1E-42E1-B7BA-708D183E4EBA}"/>
                  </a:ext>
                </a:extLst>
              </p:cNvPr>
              <p:cNvSpPr/>
              <p:nvPr/>
            </p:nvSpPr>
            <p:spPr>
              <a:xfrm flipH="1">
                <a:off x="7624689" y="1118229"/>
                <a:ext cx="4313788" cy="576000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 algn="r" rtl="1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8" name="Arrow: Pentagon 57">
                <a:extLst>
                  <a:ext uri="{FF2B5EF4-FFF2-40B4-BE49-F238E27FC236}">
                    <a16:creationId xmlns:a16="http://schemas.microsoft.com/office/drawing/2014/main" id="{51564F1D-9C1E-42E1-B7BA-708D183E4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24689" y="1118229"/>
                <a:ext cx="4313788" cy="576000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3FBBB03-7F6D-42E8-B141-E9C6C73AAFBA}"/>
                  </a:ext>
                </a:extLst>
              </p:cNvPr>
              <p:cNvSpPr txBox="1"/>
              <p:nvPr/>
            </p:nvSpPr>
            <p:spPr>
              <a:xfrm>
                <a:off x="1070300" y="2164756"/>
                <a:ext cx="7977864" cy="7918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BH" sz="3200" dirty="0"/>
                  <a:t> ، وبما أن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BH" sz="3200" dirty="0"/>
                  <a:t>، فإن المتسلسلة </a:t>
                </a:r>
                <a:r>
                  <a:rPr lang="ar-BH" sz="3200" dirty="0" smtClean="0"/>
                  <a:t>متقاربة.</a:t>
                </a:r>
                <a:endParaRPr lang="en-US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FBBB03-7F6D-42E8-B141-E9C6C73AA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00" y="2164756"/>
                <a:ext cx="7977864" cy="791820"/>
              </a:xfrm>
              <a:prstGeom prst="rect">
                <a:avLst/>
              </a:prstGeom>
              <a:blipFill rotWithShape="0">
                <a:blip r:embed="rId4"/>
                <a:stretch>
                  <a:fillRect b="-2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B547B8-5040-4C4D-822E-632E23D45068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rrow: Pentagon 21">
                <a:extLst>
                  <a:ext uri="{FF2B5EF4-FFF2-40B4-BE49-F238E27FC236}">
                    <a16:creationId xmlns:a16="http://schemas.microsoft.com/office/drawing/2014/main" xmlns="" id="{86C74214-3BD9-4C08-8FC4-0A023FB87561}"/>
                  </a:ext>
                </a:extLst>
              </p:cNvPr>
              <p:cNvSpPr/>
              <p:nvPr/>
            </p:nvSpPr>
            <p:spPr>
              <a:xfrm flipH="1">
                <a:off x="7962313" y="3733999"/>
                <a:ext cx="3976164" cy="576000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 algn="r" rtl="1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Arrow: Pentagon 21">
                <a:extLst>
                  <a:ext uri="{FF2B5EF4-FFF2-40B4-BE49-F238E27FC236}">
                    <a16:creationId xmlns:a16="http://schemas.microsoft.com/office/drawing/2014/main" id="{86C74214-3BD9-4C08-8FC4-0A023FB87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62313" y="3733999"/>
                <a:ext cx="3976164" cy="576000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709255C-1434-4863-A5D8-0D966B0D897B}"/>
                  </a:ext>
                </a:extLst>
              </p:cNvPr>
              <p:cNvSpPr txBox="1"/>
              <p:nvPr/>
            </p:nvSpPr>
            <p:spPr>
              <a:xfrm>
                <a:off x="5273040" y="3707414"/>
                <a:ext cx="2046969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dirty="0"/>
                  <a:t>أوجد قيمة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09255C-1434-4863-A5D8-0D966B0D8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0" y="3707414"/>
                <a:ext cx="2046969" cy="584775"/>
              </a:xfrm>
              <a:prstGeom prst="rect">
                <a:avLst/>
              </a:prstGeom>
              <a:blipFill>
                <a:blip r:embed="rId6"/>
                <a:stretch>
                  <a:fillRect t="-9375" r="-7440" b="-3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89110BA3-8A4B-4BD6-8492-88FD5EDF7A3B}"/>
                  </a:ext>
                </a:extLst>
              </p:cNvPr>
              <p:cNvSpPr txBox="1"/>
              <p:nvPr/>
            </p:nvSpPr>
            <p:spPr>
              <a:xfrm>
                <a:off x="1070300" y="4780307"/>
                <a:ext cx="7977864" cy="7918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BH" sz="3200" dirty="0"/>
                  <a:t> ، وبما أن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BH" sz="3200" dirty="0"/>
                  <a:t> ، فإن المتسلسلة </a:t>
                </a:r>
                <a:r>
                  <a:rPr lang="ar-BH" sz="3200" dirty="0" smtClean="0"/>
                  <a:t>متباعدة.</a:t>
                </a:r>
                <a:endParaRPr lang="en-US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9110BA3-8A4B-4BD6-8492-88FD5EDF7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00" y="4780307"/>
                <a:ext cx="7977864" cy="791820"/>
              </a:xfrm>
              <a:prstGeom prst="rect">
                <a:avLst/>
              </a:prstGeom>
              <a:blipFill rotWithShape="0">
                <a:blip r:embed="rId7"/>
                <a:stretch>
                  <a:fillRect b="-2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3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58" grpId="0" animBg="1"/>
      <p:bldP spid="18" grpId="0"/>
      <p:bldP spid="22" grpId="0" animBg="1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A617346C-353C-480E-9220-B8BAA9752B83}"/>
              </a:ext>
            </a:extLst>
          </p:cNvPr>
          <p:cNvSpPr/>
          <p:nvPr/>
        </p:nvSpPr>
        <p:spPr>
          <a:xfrm flipH="1">
            <a:off x="10433154" y="1824154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تدريب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51564F1D-9C1E-42E1-B7BA-708D183E4EBA}"/>
                  </a:ext>
                </a:extLst>
              </p:cNvPr>
              <p:cNvSpPr/>
              <p:nvPr/>
            </p:nvSpPr>
            <p:spPr>
              <a:xfrm flipH="1">
                <a:off x="7272996" y="2947029"/>
                <a:ext cx="4665479" cy="97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14350" indent="-514350" algn="r" rtl="1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1564F1D-9C1E-42E1-B7BA-708D183E4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72996" y="2947029"/>
                <a:ext cx="4665479" cy="972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B547B8-5040-4C4D-822E-632E23D45068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A73773E-2411-4B11-93E8-EA7C2D89198A}"/>
                  </a:ext>
                </a:extLst>
              </p:cNvPr>
              <p:cNvSpPr/>
              <p:nvPr/>
            </p:nvSpPr>
            <p:spPr>
              <a:xfrm flipH="1">
                <a:off x="7272996" y="4536677"/>
                <a:ext cx="4665480" cy="97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14350" indent="-514350" algn="r" rtl="1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A73773E-2411-4B11-93E8-EA7C2D891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72996" y="4536677"/>
                <a:ext cx="4665480" cy="972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2BC2071-7AF0-4FB8-BDC8-E6436A73D7CD}"/>
              </a:ext>
            </a:extLst>
          </p:cNvPr>
          <p:cNvSpPr/>
          <p:nvPr/>
        </p:nvSpPr>
        <p:spPr>
          <a:xfrm>
            <a:off x="1986405" y="4491502"/>
            <a:ext cx="2160000" cy="111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ysClr val="windowText" lastClr="000000"/>
                </a:solidFill>
              </a:rPr>
              <a:t>متقاربة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C8D709E-D0CE-4B86-BF43-F57282D0CFD7}"/>
              </a:ext>
            </a:extLst>
          </p:cNvPr>
          <p:cNvSpPr/>
          <p:nvPr/>
        </p:nvSpPr>
        <p:spPr>
          <a:xfrm>
            <a:off x="1986405" y="2903965"/>
            <a:ext cx="2160000" cy="111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ysClr val="windowText" lastClr="000000"/>
                </a:solidFill>
              </a:rPr>
              <a:t>متباعدة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19593D-65FF-46C2-910C-51BB5BF4B31A}"/>
              </a:ext>
            </a:extLst>
          </p:cNvPr>
          <p:cNvSpPr txBox="1"/>
          <p:nvPr/>
        </p:nvSpPr>
        <p:spPr>
          <a:xfrm flipH="1">
            <a:off x="1497495" y="1810922"/>
            <a:ext cx="9133946" cy="646331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حدد ما إذا كانت كل من المتسلسلتين الآتيتين متقاربة، أو متباعدة.</a:t>
            </a:r>
            <a:endParaRPr lang="en-US" sz="3600" dirty="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9B2D00B0-DBEE-4479-8173-F98FFEABBB68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6FADE07C-B9DD-49B0-8277-1009FC9EA215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xmlns="" id="{29DD15F4-F4BD-4DB1-8BE7-C95EB59F4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8" grpId="0" animBg="1"/>
      <p:bldP spid="22" grpId="0" animBg="1"/>
      <p:bldP spid="23" grpId="0" animBg="1"/>
      <p:bldP spid="2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5BF79A-B5CB-4DA3-9235-6C75444FA9E9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095DAA7-825F-4F23-83D5-0C7308D36F9B}"/>
              </a:ext>
            </a:extLst>
          </p:cNvPr>
          <p:cNvSpPr/>
          <p:nvPr/>
        </p:nvSpPr>
        <p:spPr>
          <a:xfrm>
            <a:off x="3405266" y="119021"/>
            <a:ext cx="5381469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مفردات أساسية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895AED-C493-4630-A673-7184DD1F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" t="1824" r="1906" b="4965"/>
          <a:stretch/>
        </p:blipFill>
        <p:spPr>
          <a:xfrm>
            <a:off x="91440" y="1267267"/>
            <a:ext cx="11868150" cy="27127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4B631B-BB1D-4B04-8505-E8809C7019EE}"/>
              </a:ext>
            </a:extLst>
          </p:cNvPr>
          <p:cNvSpPr/>
          <p:nvPr/>
        </p:nvSpPr>
        <p:spPr>
          <a:xfrm>
            <a:off x="3713870" y="2150829"/>
            <a:ext cx="972000" cy="4783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A13C9D-629B-4B52-A77B-62B71A97FC7D}"/>
              </a:ext>
            </a:extLst>
          </p:cNvPr>
          <p:cNvSpPr/>
          <p:nvPr/>
        </p:nvSpPr>
        <p:spPr>
          <a:xfrm>
            <a:off x="9742287" y="3336895"/>
            <a:ext cx="972000" cy="4783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A617346C-353C-480E-9220-B8BAA9752B83}"/>
              </a:ext>
            </a:extLst>
          </p:cNvPr>
          <p:cNvSpPr/>
          <p:nvPr/>
        </p:nvSpPr>
        <p:spPr>
          <a:xfrm flipH="1">
            <a:off x="10433154" y="164167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مثال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832B3C7-376B-4FC3-B3B2-9B7D9C60A898}"/>
              </a:ext>
            </a:extLst>
          </p:cNvPr>
          <p:cNvSpPr txBox="1"/>
          <p:nvPr/>
        </p:nvSpPr>
        <p:spPr>
          <a:xfrm flipH="1">
            <a:off x="1497495" y="165002"/>
            <a:ext cx="9133946" cy="646331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أوجد مجموع المتسلسلة الآتية: (إن وجد).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D1CB110-BA5E-411F-B49B-D799187E04D5}"/>
                  </a:ext>
                </a:extLst>
              </p:cNvPr>
              <p:cNvSpPr txBox="1"/>
              <p:nvPr/>
            </p:nvSpPr>
            <p:spPr>
              <a:xfrm>
                <a:off x="4786473" y="1285806"/>
                <a:ext cx="3116113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الخطوة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1</a:t>
                </a:r>
                <a:r>
                  <a:rPr lang="ar-BH" sz="3200" b="1" dirty="0">
                    <a:solidFill>
                      <a:srgbClr val="FF0000"/>
                    </a:solidFill>
                  </a:rPr>
                  <a:t>:</a:t>
                </a:r>
                <a:r>
                  <a:rPr lang="ar-BH" sz="3200" dirty="0"/>
                  <a:t>أوجد قيمة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1CB110-BA5E-411F-B49B-D799187E0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473" y="1285806"/>
                <a:ext cx="3116113" cy="584775"/>
              </a:xfrm>
              <a:prstGeom prst="rect">
                <a:avLst/>
              </a:prstGeom>
              <a:blipFill>
                <a:blip r:embed="rId2"/>
                <a:stretch>
                  <a:fillRect t="-9375" r="-5088" b="-3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51564F1D-9C1E-42E1-B7BA-708D183E4EBA}"/>
                  </a:ext>
                </a:extLst>
              </p:cNvPr>
              <p:cNvSpPr/>
              <p:nvPr/>
            </p:nvSpPr>
            <p:spPr>
              <a:xfrm flipH="1">
                <a:off x="8215531" y="1047889"/>
                <a:ext cx="3722945" cy="97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14350" indent="-514350" algn="r" rtl="1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1564F1D-9C1E-42E1-B7BA-708D183E4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15531" y="1047889"/>
                <a:ext cx="3722945" cy="972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3FBBB03-7F6D-42E8-B141-E9C6C73AAFBA}"/>
                  </a:ext>
                </a:extLst>
              </p:cNvPr>
              <p:cNvSpPr txBox="1"/>
              <p:nvPr/>
            </p:nvSpPr>
            <p:spPr>
              <a:xfrm>
                <a:off x="858292" y="2090488"/>
                <a:ext cx="7345973" cy="7918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BH" sz="3200" dirty="0"/>
                  <a:t> ، وبما أن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BH" sz="3200" dirty="0"/>
                  <a:t>، فإن للمتسلسلة مجموع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BBB03-7F6D-42E8-B141-E9C6C73AA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92" y="2090488"/>
                <a:ext cx="7345973" cy="791820"/>
              </a:xfrm>
              <a:prstGeom prst="rect">
                <a:avLst/>
              </a:prstGeom>
              <a:blipFill>
                <a:blip r:embed="rId4"/>
                <a:stretch>
                  <a:fillRect b="-2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B547B8-5040-4C4D-822E-632E23D45068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89110BA3-8A4B-4BD6-8492-88FD5EDF7A3B}"/>
                  </a:ext>
                </a:extLst>
              </p:cNvPr>
              <p:cNvSpPr txBox="1"/>
              <p:nvPr/>
            </p:nvSpPr>
            <p:spPr>
              <a:xfrm>
                <a:off x="1300518" y="4128170"/>
                <a:ext cx="1808442" cy="8274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110BA3-8A4B-4BD6-8492-88FD5EDF7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18" y="4128170"/>
                <a:ext cx="1808442" cy="827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5860EE-6352-4BEE-9C14-F661970865EE}"/>
              </a:ext>
            </a:extLst>
          </p:cNvPr>
          <p:cNvSpPr txBox="1"/>
          <p:nvPr/>
        </p:nvSpPr>
        <p:spPr>
          <a:xfrm>
            <a:off x="6344530" y="3002748"/>
            <a:ext cx="542321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</a:rPr>
              <a:t>الخطوة </a:t>
            </a:r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ar-BH" sz="3200" b="1" dirty="0">
                <a:solidFill>
                  <a:srgbClr val="FF0000"/>
                </a:solidFill>
              </a:rPr>
              <a:t>:</a:t>
            </a:r>
            <a:r>
              <a:rPr lang="ar-BH" sz="3200" dirty="0"/>
              <a:t>استعمل المعادلة لإيجاد المجموع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97039C0-ACA7-4747-9D16-6B7FD661A3BC}"/>
                  </a:ext>
                </a:extLst>
              </p:cNvPr>
              <p:cNvSpPr txBox="1"/>
              <p:nvPr/>
            </p:nvSpPr>
            <p:spPr>
              <a:xfrm>
                <a:off x="1497495" y="2882308"/>
                <a:ext cx="2984469" cy="9017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039C0-ACA7-4747-9D16-6B7FD661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95" y="2882308"/>
                <a:ext cx="2984469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8A83374-1E8F-463E-AE8F-F622DDBFE225}"/>
                  </a:ext>
                </a:extLst>
              </p:cNvPr>
              <p:cNvSpPr txBox="1"/>
              <p:nvPr/>
            </p:nvSpPr>
            <p:spPr>
              <a:xfrm>
                <a:off x="3108960" y="3789586"/>
                <a:ext cx="1808442" cy="15339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83374-1E8F-463E-AE8F-F622DDBFE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60" y="3789586"/>
                <a:ext cx="1808442" cy="15339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437079A-4ED2-498D-ABFF-00389BDBF0D8}"/>
                  </a:ext>
                </a:extLst>
              </p:cNvPr>
              <p:cNvSpPr txBox="1"/>
              <p:nvPr/>
            </p:nvSpPr>
            <p:spPr>
              <a:xfrm>
                <a:off x="4536087" y="4068159"/>
                <a:ext cx="1808442" cy="9361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37079A-4ED2-498D-ABFF-00389BDBF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87" y="4068159"/>
                <a:ext cx="1808442" cy="936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F5AB278-B856-4960-B84E-0F4C7E11BD79}"/>
                  </a:ext>
                </a:extLst>
              </p:cNvPr>
              <p:cNvSpPr txBox="1"/>
              <p:nvPr/>
            </p:nvSpPr>
            <p:spPr>
              <a:xfrm>
                <a:off x="5963214" y="4058433"/>
                <a:ext cx="1070632" cy="9361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5AB278-B856-4960-B84E-0F4C7E11B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214" y="4058433"/>
                <a:ext cx="1070632" cy="936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llout: Up Arrow 18">
            <a:extLst>
              <a:ext uri="{FF2B5EF4-FFF2-40B4-BE49-F238E27FC236}">
                <a16:creationId xmlns:a16="http://schemas.microsoft.com/office/drawing/2014/main" xmlns="" id="{68540080-6807-4D9B-AD71-2FD9A4F747B5}"/>
              </a:ext>
            </a:extLst>
          </p:cNvPr>
          <p:cNvSpPr/>
          <p:nvPr/>
        </p:nvSpPr>
        <p:spPr>
          <a:xfrm>
            <a:off x="3040862" y="5370795"/>
            <a:ext cx="1623982" cy="788159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بالتعويض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1" name="Callout: Up Arrow 20">
            <a:extLst>
              <a:ext uri="{FF2B5EF4-FFF2-40B4-BE49-F238E27FC236}">
                <a16:creationId xmlns:a16="http://schemas.microsoft.com/office/drawing/2014/main" xmlns="" id="{02E01987-D547-40A2-8221-31D1EC3C3356}"/>
              </a:ext>
            </a:extLst>
          </p:cNvPr>
          <p:cNvSpPr/>
          <p:nvPr/>
        </p:nvSpPr>
        <p:spPr>
          <a:xfrm>
            <a:off x="4869072" y="5370795"/>
            <a:ext cx="1520798" cy="788159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بالتبسيط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58" grpId="0" animBg="1"/>
      <p:bldP spid="18" grpId="0"/>
      <p:bldP spid="27" grpId="0"/>
      <p:bldP spid="12" grpId="0"/>
      <p:bldP spid="13" grpId="0"/>
      <p:bldP spid="14" grpId="0"/>
      <p:bldP spid="16" grpId="0"/>
      <p:bldP spid="17" grpId="0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A617346C-353C-480E-9220-B8BAA9752B83}"/>
              </a:ext>
            </a:extLst>
          </p:cNvPr>
          <p:cNvSpPr/>
          <p:nvPr/>
        </p:nvSpPr>
        <p:spPr>
          <a:xfrm flipH="1">
            <a:off x="10433154" y="164167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مثال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832B3C7-376B-4FC3-B3B2-9B7D9C60A898}"/>
              </a:ext>
            </a:extLst>
          </p:cNvPr>
          <p:cNvSpPr txBox="1"/>
          <p:nvPr/>
        </p:nvSpPr>
        <p:spPr>
          <a:xfrm flipH="1">
            <a:off x="1497495" y="165002"/>
            <a:ext cx="9133946" cy="646331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أوجد مجموع المتسلسلة الآتية: (إن وجد).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D1CB110-BA5E-411F-B49B-D799187E04D5}"/>
                  </a:ext>
                </a:extLst>
              </p:cNvPr>
              <p:cNvSpPr txBox="1"/>
              <p:nvPr/>
            </p:nvSpPr>
            <p:spPr>
              <a:xfrm>
                <a:off x="8822363" y="2428142"/>
                <a:ext cx="3116113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الخطوة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1</a:t>
                </a:r>
                <a:r>
                  <a:rPr lang="ar-BH" sz="3200" b="1" dirty="0">
                    <a:solidFill>
                      <a:srgbClr val="FF0000"/>
                    </a:solidFill>
                  </a:rPr>
                  <a:t>:</a:t>
                </a:r>
                <a:r>
                  <a:rPr lang="ar-BH" sz="3200" dirty="0"/>
                  <a:t>أوجد قيمة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1CB110-BA5E-411F-B49B-D799187E0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363" y="2428142"/>
                <a:ext cx="3116113" cy="584775"/>
              </a:xfrm>
              <a:prstGeom prst="rect">
                <a:avLst/>
              </a:prstGeom>
              <a:blipFill>
                <a:blip r:embed="rId2"/>
                <a:stretch>
                  <a:fillRect t="-9375" r="-5088" b="-3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51564F1D-9C1E-42E1-B7BA-708D183E4EBA}"/>
                  </a:ext>
                </a:extLst>
              </p:cNvPr>
              <p:cNvSpPr/>
              <p:nvPr/>
            </p:nvSpPr>
            <p:spPr>
              <a:xfrm flipH="1">
                <a:off x="6515262" y="1047889"/>
                <a:ext cx="5423214" cy="97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14350" indent="-514350" algn="r" rtl="1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1564F1D-9C1E-42E1-B7BA-708D183E4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15262" y="1047889"/>
                <a:ext cx="5423214" cy="972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3FBBB03-7F6D-42E8-B141-E9C6C73AAFBA}"/>
                  </a:ext>
                </a:extLst>
              </p:cNvPr>
              <p:cNvSpPr txBox="1"/>
              <p:nvPr/>
            </p:nvSpPr>
            <p:spPr>
              <a:xfrm>
                <a:off x="1529027" y="3845084"/>
                <a:ext cx="9133946" cy="788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BH" sz="3200" dirty="0"/>
                  <a:t> ، وبما أن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BH" sz="3200" dirty="0"/>
                  <a:t>، فإن للمتسلسلة متباعدة وليس لها </a:t>
                </a:r>
                <a:r>
                  <a:rPr lang="ar-BH" sz="3200" dirty="0" smtClean="0"/>
                  <a:t>مجموع.</a:t>
                </a:r>
                <a:endParaRPr lang="en-US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FBBB03-7F6D-42E8-B141-E9C6C73AA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027" y="3845084"/>
                <a:ext cx="9133946" cy="788742"/>
              </a:xfrm>
              <a:prstGeom prst="rect">
                <a:avLst/>
              </a:prstGeom>
              <a:blipFill rotWithShape="0">
                <a:blip r:embed="rId4"/>
                <a:stretch>
                  <a:fillRect b="-217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B547B8-5040-4C4D-822E-632E23D45068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62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58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A617346C-353C-480E-9220-B8BAA9752B83}"/>
              </a:ext>
            </a:extLst>
          </p:cNvPr>
          <p:cNvSpPr/>
          <p:nvPr/>
        </p:nvSpPr>
        <p:spPr>
          <a:xfrm flipH="1">
            <a:off x="10390950" y="895686"/>
            <a:ext cx="1743856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/>
              <a:t>تدريب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832B3C7-376B-4FC3-B3B2-9B7D9C60A898}"/>
              </a:ext>
            </a:extLst>
          </p:cNvPr>
          <p:cNvSpPr txBox="1"/>
          <p:nvPr/>
        </p:nvSpPr>
        <p:spPr>
          <a:xfrm flipH="1">
            <a:off x="4389112" y="896521"/>
            <a:ext cx="6252034" cy="646331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أوجد مجموع المتسلسلات الآتية: (إن وجد).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51564F1D-9C1E-42E1-B7BA-708D183E4EBA}"/>
                  </a:ext>
                </a:extLst>
              </p:cNvPr>
              <p:cNvSpPr/>
              <p:nvPr/>
            </p:nvSpPr>
            <p:spPr>
              <a:xfrm flipH="1">
                <a:off x="7272996" y="2243641"/>
                <a:ext cx="4665479" cy="97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14350" indent="-514350" algn="r" rtl="1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1564F1D-9C1E-42E1-B7BA-708D183E4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72996" y="2243641"/>
                <a:ext cx="4665479" cy="972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B547B8-5040-4C4D-822E-632E23D45068}"/>
              </a:ext>
            </a:extLst>
          </p:cNvPr>
          <p:cNvSpPr txBox="1"/>
          <p:nvPr/>
        </p:nvSpPr>
        <p:spPr>
          <a:xfrm>
            <a:off x="900496" y="6285030"/>
            <a:ext cx="465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المتسلسلات الهندسية اللانهائية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A73773E-2411-4B11-93E8-EA7C2D89198A}"/>
                  </a:ext>
                </a:extLst>
              </p:cNvPr>
              <p:cNvSpPr/>
              <p:nvPr/>
            </p:nvSpPr>
            <p:spPr>
              <a:xfrm flipH="1">
                <a:off x="7272996" y="4297526"/>
                <a:ext cx="4665480" cy="97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14350" indent="-514350" algn="r" rtl="1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A73773E-2411-4B11-93E8-EA7C2D891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72996" y="4297526"/>
                <a:ext cx="4665480" cy="972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2BC2071-7AF0-4FB8-BDC8-E6436A73D7CD}"/>
              </a:ext>
            </a:extLst>
          </p:cNvPr>
          <p:cNvSpPr/>
          <p:nvPr/>
        </p:nvSpPr>
        <p:spPr>
          <a:xfrm>
            <a:off x="1986405" y="4491502"/>
            <a:ext cx="2160000" cy="111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ysClr val="windowText" lastClr="000000"/>
                </a:solidFill>
              </a:rPr>
              <a:t>ليس لها مجموع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7C8D709E-D0CE-4B86-BF43-F57282D0CFD7}"/>
                  </a:ext>
                </a:extLst>
              </p:cNvPr>
              <p:cNvSpPr/>
              <p:nvPr/>
            </p:nvSpPr>
            <p:spPr>
              <a:xfrm>
                <a:off x="1986405" y="2200577"/>
                <a:ext cx="2160000" cy="1116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C8D709E-D0CE-4B86-BF43-F57282D0C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05" y="2200577"/>
                <a:ext cx="2160000" cy="1116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08FFF4A6-163D-4C94-B097-EB18F08E45EB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6E760E9A-A3DB-478E-8583-8EB6F994F2F4}"/>
              </a:ext>
            </a:extLst>
          </p:cNvPr>
          <p:cNvSpPr/>
          <p:nvPr/>
        </p:nvSpPr>
        <p:spPr>
          <a:xfrm>
            <a:off x="322640" y="876770"/>
            <a:ext cx="3250554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xmlns="" id="{8EFE9FEA-9A51-4AD0-9DA1-2ABD241E3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30984" y="7932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58" grpId="0" animBg="1"/>
      <p:bldP spid="22" grpId="0" animBg="1"/>
      <p:bldP spid="23" grpId="0" animBg="1"/>
      <p:bldP spid="2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9|1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9|16.2"/>
</p:tagLst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1C1E25-72FA-48A1-A573-2DA283044DA2}" vid="{719BE681-BBB3-4C39-ABD3-B378B2BDE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625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AL-Mohanad</vt:lpstr>
      <vt:lpstr>Arial</vt:lpstr>
      <vt:lpstr>Calibri</vt:lpstr>
      <vt:lpstr>Cambria Math</vt:lpstr>
      <vt:lpstr>Goudy Old Style</vt:lpstr>
      <vt:lpstr>Sakkal Majalla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Mahdi Salah Ali Hassan</cp:lastModifiedBy>
  <cp:revision>376</cp:revision>
  <dcterms:created xsi:type="dcterms:W3CDTF">2020-03-03T08:57:07Z</dcterms:created>
  <dcterms:modified xsi:type="dcterms:W3CDTF">2020-08-05T05:49:42Z</dcterms:modified>
</cp:coreProperties>
</file>