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272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5" r:id="rId14"/>
    <p:sldId id="286" r:id="rId15"/>
    <p:sldId id="287" r:id="rId16"/>
    <p:sldId id="288" r:id="rId17"/>
    <p:sldId id="289" r:id="rId18"/>
    <p:sldId id="290" r:id="rId19"/>
    <p:sldId id="292" r:id="rId20"/>
    <p:sldId id="291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2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81" autoAdjust="0"/>
  </p:normalViewPr>
  <p:slideViewPr>
    <p:cSldViewPr snapToGrid="0">
      <p:cViewPr varScale="1">
        <p:scale>
          <a:sx n="64" d="100"/>
          <a:sy n="64" d="100"/>
        </p:scale>
        <p:origin x="4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4489A-5B58-42B1-8960-4806EF345682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D7F93-4794-4756-9555-1F125F6CD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8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0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93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78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8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87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85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27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67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BH" dirty="0"/>
                  <a:t>درسنا في السابق أن </a:t>
                </a:r>
                <a:r>
                  <a:rPr lang="ar-BH" sz="1200" dirty="0"/>
                  <a:t>محيط الدائرة </a:t>
                </a:r>
                <a:r>
                  <a:rPr lang="en-US" sz="1200" b="0" i="0" dirty="0">
                    <a:latin typeface="Cambria Math" panose="02040503050406030204" pitchFamily="18" charset="0"/>
                  </a:rPr>
                  <a:t>2</a:t>
                </a:r>
                <a:r>
                  <a:rPr lang="en-US" sz="12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𝜋𝑟</a:t>
                </a:r>
                <a:r>
                  <a:rPr lang="ar-BH" sz="1200" dirty="0"/>
                  <a:t> ، </a:t>
                </a:r>
              </a:p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BH" sz="1200" dirty="0"/>
                  <a:t>لذلك فالدورة الكاملة على الدائرة تساوي </a:t>
                </a:r>
                <a:r>
                  <a:rPr lang="en-US" sz="1200" b="0" i="0" dirty="0">
                    <a:latin typeface="Cambria Math" panose="02040503050406030204" pitchFamily="18" charset="0"/>
                  </a:rPr>
                  <a:t>2 </a:t>
                </a:r>
                <a:r>
                  <a:rPr lang="en-US" sz="12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𝜋 𝑟𝑎𝑑</a:t>
                </a:r>
                <a:r>
                  <a:rPr lang="ar-BH" sz="1200" dirty="0"/>
                  <a:t>، </a:t>
                </a:r>
              </a:p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BH" sz="1200" dirty="0"/>
                  <a:t>وبما أن </a:t>
                </a:r>
                <a:r>
                  <a:rPr lang="en-US" sz="1200" b="0" i="0" dirty="0">
                    <a:latin typeface="Cambria Math" panose="02040503050406030204" pitchFamily="18" charset="0"/>
                  </a:rPr>
                  <a:t>360</a:t>
                </a:r>
                <a:r>
                  <a:rPr lang="en-US" sz="12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°=2𝜋 𝑟𝑎𝑑</a:t>
                </a:r>
                <a:r>
                  <a:rPr lang="ar-BH" sz="1200" dirty="0"/>
                  <a:t> ، </a:t>
                </a:r>
              </a:p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BH" sz="1200" dirty="0"/>
                  <a:t>فإن العلاقة بين القياس بالدرجات والقياس </a:t>
                </a:r>
                <a:r>
                  <a:rPr lang="ar-BH" sz="1200" dirty="0" err="1"/>
                  <a:t>بالراديان</a:t>
                </a:r>
                <a:r>
                  <a:rPr lang="ar-BH" sz="1200" dirty="0"/>
                  <a:t> </a:t>
                </a:r>
              </a:p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BH" sz="1200" dirty="0"/>
                  <a:t>هي: </a:t>
                </a:r>
                <a:r>
                  <a:rPr lang="en-US" sz="1200" b="0" i="0">
                    <a:latin typeface="Cambria Math" panose="02040503050406030204" pitchFamily="18" charset="0"/>
                  </a:rPr>
                  <a:t>180</a:t>
                </a:r>
                <a:r>
                  <a:rPr lang="en-US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°=𝜋 𝑟𝑎𝑑</a:t>
                </a:r>
                <a:endParaRPr lang="ar-BH" sz="1200" dirty="0"/>
              </a:p>
              <a:p>
                <a:pPr algn="l"/>
                <a:r>
                  <a:rPr lang="ar-BH" dirty="0"/>
                  <a:t> 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21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64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5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29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44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BH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78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08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93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37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90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04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18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91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73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D7F93-4794-4756-9555-1F125F6CD6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04F0BE-26CA-411D-964D-60DCFF20E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9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6BA6B6-AD3F-46EE-9BEC-9CF9278F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5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5869CEE-F70C-467B-89C9-C1E3B24E4FC3}"/>
              </a:ext>
            </a:extLst>
          </p:cNvPr>
          <p:cNvCxnSpPr>
            <a:cxnSpLocks/>
          </p:cNvCxnSpPr>
          <p:nvPr/>
        </p:nvCxnSpPr>
        <p:spPr>
          <a:xfrm flipH="1">
            <a:off x="1164000" y="6270171"/>
            <a:ext cx="986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E599989-F86F-49C2-8347-93CBE3CF44F9}"/>
              </a:ext>
            </a:extLst>
          </p:cNvPr>
          <p:cNvSpPr txBox="1"/>
          <p:nvPr/>
        </p:nvSpPr>
        <p:spPr>
          <a:xfrm>
            <a:off x="7434468" y="6343057"/>
            <a:ext cx="35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cs typeface="AL-Mohanad" pitchFamily="2" charset="-78"/>
              </a:rPr>
              <a:t>وزارة التربية والتعليم – </a:t>
            </a:r>
            <a:r>
              <a:rPr lang="en-US" b="1" dirty="0">
                <a:cs typeface="AL-Mohanad" pitchFamily="2" charset="-78"/>
              </a:rPr>
              <a:t>2020</a:t>
            </a:r>
            <a:r>
              <a:rPr lang="ar-BH" b="1" dirty="0">
                <a:cs typeface="AL-Mohanad" pitchFamily="2" charset="-78"/>
              </a:rPr>
              <a:t>م</a:t>
            </a:r>
            <a:endParaRPr lang="en-US" b="1" dirty="0">
              <a:cs typeface="AL-Mohana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2721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30404-C312-47AB-A948-AAE803216C7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26DB1-4438-4D01-8C8C-04280D31E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0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30404-C312-47AB-A948-AAE803216C73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26DB1-4438-4D01-8C8C-04280D31E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10.m4a"/><Relationship Id="rId7" Type="http://schemas.openxmlformats.org/officeDocument/2006/relationships/image" Target="../media/image39.png"/><Relationship Id="rId12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48.png"/><Relationship Id="rId12" Type="http://schemas.openxmlformats.org/officeDocument/2006/relationships/image" Target="../media/image7.sv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47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media12.m4a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microsoft.com/office/2007/relationships/media" Target="../media/media12.m4a"/><Relationship Id="rId16" Type="http://schemas.openxmlformats.org/officeDocument/2006/relationships/image" Target="../media/image3.png"/><Relationship Id="rId1" Type="http://schemas.openxmlformats.org/officeDocument/2006/relationships/tags" Target="../tags/tag1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40.png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13.m4a"/><Relationship Id="rId7" Type="http://schemas.openxmlformats.org/officeDocument/2006/relationships/image" Target="../media/image63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14.m4a"/><Relationship Id="rId7" Type="http://schemas.openxmlformats.org/officeDocument/2006/relationships/image" Target="../media/image66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5.m4a"/><Relationship Id="rId7" Type="http://schemas.openxmlformats.org/officeDocument/2006/relationships/image" Target="../media/image69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6.m4a"/><Relationship Id="rId7" Type="http://schemas.openxmlformats.org/officeDocument/2006/relationships/image" Target="../media/image71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3.png"/><Relationship Id="rId3" Type="http://schemas.openxmlformats.org/officeDocument/2006/relationships/audio" Target="../media/media17.m4a"/><Relationship Id="rId7" Type="http://schemas.openxmlformats.org/officeDocument/2006/relationships/image" Target="../media/image410.png"/><Relationship Id="rId12" Type="http://schemas.openxmlformats.org/officeDocument/2006/relationships/image" Target="../media/image67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7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media18.m4a"/><Relationship Id="rId7" Type="http://schemas.openxmlformats.org/officeDocument/2006/relationships/image" Target="../media/image421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41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9.m4a"/><Relationship Id="rId7" Type="http://schemas.openxmlformats.org/officeDocument/2006/relationships/image" Target="../media/image80.pn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79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7.sv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68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1.m4a"/><Relationship Id="rId7" Type="http://schemas.openxmlformats.org/officeDocument/2006/relationships/image" Target="../media/image70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83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3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76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media23.m4a"/><Relationship Id="rId7" Type="http://schemas.openxmlformats.org/officeDocument/2006/relationships/image" Target="../media/image760.png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420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media24.m4a"/><Relationship Id="rId7" Type="http://schemas.openxmlformats.org/officeDocument/2006/relationships/image" Target="../media/image88.png"/><Relationship Id="rId2" Type="http://schemas.microsoft.com/office/2007/relationships/media" Target="../media/media24.m4a"/><Relationship Id="rId1" Type="http://schemas.openxmlformats.org/officeDocument/2006/relationships/tags" Target="../tags/tag23.xml"/><Relationship Id="rId6" Type="http://schemas.openxmlformats.org/officeDocument/2006/relationships/image" Target="../media/image87.png"/><Relationship Id="rId5" Type="http://schemas.openxmlformats.org/officeDocument/2006/relationships/image" Target="../media/image89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media" Target="../media/media25.m4a"/><Relationship Id="rId7" Type="http://schemas.openxmlformats.org/officeDocument/2006/relationships/image" Target="../media/image93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6.m4a"/><Relationship Id="rId7" Type="http://schemas.openxmlformats.org/officeDocument/2006/relationships/image" Target="../media/image97.png"/><Relationship Id="rId2" Type="http://schemas.microsoft.com/office/2007/relationships/media" Target="../media/media26.m4a"/><Relationship Id="rId1" Type="http://schemas.openxmlformats.org/officeDocument/2006/relationships/tags" Target="../tags/tag2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7.m4a"/><Relationship Id="rId7" Type="http://schemas.openxmlformats.org/officeDocument/2006/relationships/image" Target="../media/image100.png"/><Relationship Id="rId2" Type="http://schemas.microsoft.com/office/2007/relationships/media" Target="../media/media27.m4a"/><Relationship Id="rId1" Type="http://schemas.openxmlformats.org/officeDocument/2006/relationships/tags" Target="../tags/tag2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01.png"/><Relationship Id="rId5" Type="http://schemas.openxmlformats.org/officeDocument/2006/relationships/image" Target="../media/image670.png"/><Relationship Id="rId4" Type="http://schemas.openxmlformats.org/officeDocument/2006/relationships/image" Target="../media/image77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1.png"/><Relationship Id="rId13" Type="http://schemas.openxmlformats.org/officeDocument/2006/relationships/image" Target="../media/image10.png"/><Relationship Id="rId3" Type="http://schemas.openxmlformats.org/officeDocument/2006/relationships/audio" Target="../media/media3.m4a"/><Relationship Id="rId12" Type="http://schemas.openxmlformats.org/officeDocument/2006/relationships/image" Target="../media/image9.png"/><Relationship Id="rId2" Type="http://schemas.microsoft.com/office/2007/relationships/media" Target="../media/media3.m4a"/><Relationship Id="rId16" Type="http://schemas.openxmlformats.org/officeDocument/2006/relationships/image" Target="../media/image3.png"/><Relationship Id="rId1" Type="http://schemas.openxmlformats.org/officeDocument/2006/relationships/tags" Target="../tags/tag2.xml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10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5.png"/><Relationship Id="rId3" Type="http://schemas.openxmlformats.org/officeDocument/2006/relationships/audio" Target="../media/media4.m4a"/><Relationship Id="rId12" Type="http://schemas.openxmlformats.org/officeDocument/2006/relationships/image" Target="../media/image140.png"/><Relationship Id="rId2" Type="http://schemas.microsoft.com/office/2007/relationships/media" Target="../media/media4.m4a"/><Relationship Id="rId16" Type="http://schemas.openxmlformats.org/officeDocument/2006/relationships/image" Target="../media/image3.png"/><Relationship Id="rId1" Type="http://schemas.openxmlformats.org/officeDocument/2006/relationships/tags" Target="../tags/tag3.xml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0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audio" Target="../media/media5.m4a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png"/><Relationship Id="rId3" Type="http://schemas.openxmlformats.org/officeDocument/2006/relationships/audio" Target="../media/media6.m4a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sv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21.png"/><Relationship Id="rId12" Type="http://schemas.openxmlformats.org/officeDocument/2006/relationships/image" Target="../media/image7.sv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35.png"/><Relationship Id="rId12" Type="http://schemas.openxmlformats.org/officeDocument/2006/relationships/image" Target="../media/image7.sv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1.png"/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12" Type="http://schemas.openxmlformats.org/officeDocument/2006/relationships/image" Target="../media/image30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51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10.pn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390F03C-41D1-407A-918D-BDCB43C51968}"/>
              </a:ext>
            </a:extLst>
          </p:cNvPr>
          <p:cNvSpPr/>
          <p:nvPr/>
        </p:nvSpPr>
        <p:spPr>
          <a:xfrm>
            <a:off x="2609117" y="3854238"/>
            <a:ext cx="6475509" cy="176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BH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الزوايا وقياس الزاوية</a:t>
            </a:r>
          </a:p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Angles and </a:t>
            </a:r>
            <a:r>
              <a:rPr lang="en-US" sz="5000" dirty="0">
                <a:solidFill>
                  <a:schemeClr val="bg1"/>
                </a:solidFill>
              </a:rPr>
              <a:t>Angle</a:t>
            </a:r>
            <a:r>
              <a:rPr lang="en-US" sz="5000" b="1" dirty="0">
                <a:solidFill>
                  <a:schemeClr val="bg1"/>
                </a:solidFill>
              </a:rPr>
              <a:t> </a:t>
            </a:r>
            <a:r>
              <a:rPr lang="en-US" sz="5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Measure</a:t>
            </a:r>
            <a:endParaRPr lang="en-US" sz="5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الزوايا وقياس الزاوية شريحة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62710" y="5417039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B70AA0E-8FE0-413D-B5C6-A86C15F9ADB4}"/>
              </a:ext>
            </a:extLst>
          </p:cNvPr>
          <p:cNvSpPr/>
          <p:nvPr/>
        </p:nvSpPr>
        <p:spPr>
          <a:xfrm>
            <a:off x="4157001" y="1739171"/>
            <a:ext cx="3379739" cy="516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400" b="1" dirty="0"/>
              <a:t>الصف الثاني الثانوي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8C6260E6-F7BA-459A-8E96-B7F562817D8C}"/>
                  </a:ext>
                </a:extLst>
              </p:cNvPr>
              <p:cNvSpPr/>
              <p:nvPr/>
            </p:nvSpPr>
            <p:spPr>
              <a:xfrm>
                <a:off x="4157001" y="2436300"/>
                <a:ext cx="3379739" cy="5400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/>
                <a:r>
                  <a:rPr lang="ar-EG" sz="2400" b="1" dirty="0"/>
                  <a:t>الرياضيات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ar-EG" sz="2400" b="1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C6260E6-F7BA-459A-8E96-B7F562817D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001" y="2436300"/>
                <a:ext cx="3379739" cy="540026"/>
              </a:xfrm>
              <a:prstGeom prst="rect">
                <a:avLst/>
              </a:prstGeom>
              <a:blipFill rotWithShape="0">
                <a:blip r:embed="rId6"/>
                <a:stretch>
                  <a:fillRect t="-1124" b="-1797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126FF055-8B71-4A82-83E4-88B6E888B9D5}"/>
                  </a:ext>
                </a:extLst>
              </p:cNvPr>
              <p:cNvSpPr/>
              <p:nvPr/>
            </p:nvSpPr>
            <p:spPr>
              <a:xfrm>
                <a:off x="4157001" y="3145269"/>
                <a:ext cx="3379739" cy="5400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/>
                <a:r>
                  <a:rPr lang="ar-EG" sz="2400" b="1" dirty="0"/>
                  <a:t>ريض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𝟐𝟔𝟐</m:t>
                    </m:r>
                  </m:oMath>
                </a14:m>
                <a:endParaRPr lang="ar-EG" sz="2400" b="1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26FF055-8B71-4A82-83E4-88B6E888B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001" y="3145269"/>
                <a:ext cx="3379739" cy="540026"/>
              </a:xfrm>
              <a:prstGeom prst="rect">
                <a:avLst/>
              </a:prstGeom>
              <a:blipFill rotWithShape="0">
                <a:blip r:embed="rId7"/>
                <a:stretch>
                  <a:fillRect b="-1777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1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3"/>
    </mc:Choice>
    <mc:Fallback xmlns="">
      <p:transition spd="slow" advTm="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مثال (</a:t>
            </a:r>
            <a:r>
              <a:rPr lang="en-US" sz="3600" dirty="0"/>
              <a:t>3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9E77433-6A56-48D4-9ADB-86EC2A47BCC6}"/>
                  </a:ext>
                </a:extLst>
              </p:cNvPr>
              <p:cNvSpPr txBox="1"/>
              <p:nvPr/>
            </p:nvSpPr>
            <p:spPr>
              <a:xfrm>
                <a:off x="5015358" y="2347910"/>
                <a:ext cx="6986270" cy="2340000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ar-BH" sz="2800" dirty="0"/>
                  <a:t>يتضمن التزلج المائي أن يقوم المتزلج بالمناورة من خلال الدوران في الهواء في أثناء تنفيذه هذه الرياضة. إذا تضمنت إحدى المناورات الدوران بمقدار </a:t>
                </a:r>
                <a14:m>
                  <m:oMath xmlns:m="http://schemas.openxmlformats.org/officeDocument/2006/math">
                    <m:r>
                      <a:rPr lang="ar-BH" sz="2800" dirty="0">
                        <a:latin typeface="Cambria Math" panose="02040503050406030204" pitchFamily="18" charset="0"/>
                      </a:rPr>
                      <m:t>𝟓𝟒𝟎</m:t>
                    </m:r>
                    <m:r>
                      <a:rPr lang="ar-BH" sz="2800" dirty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2800" dirty="0"/>
                  <a:t> في الهواء، فارسم زاوية قياسها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𝟓𝟒𝟎</m:t>
                    </m:r>
                    <m:r>
                      <a:rPr lang="en-US" sz="2800" dirty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2800" dirty="0"/>
                  <a:t> في الوضع القياسي</a:t>
                </a:r>
                <a:r>
                  <a:rPr lang="en-US" sz="2800" dirty="0"/>
                  <a:t>.</a:t>
                </a:r>
                <a:r>
                  <a:rPr lang="ar-BH" sz="2800" dirty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E77433-6A56-48D4-9ADB-86EC2A47B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358" y="2347910"/>
                <a:ext cx="6986270" cy="2340000"/>
              </a:xfrm>
              <a:prstGeom prst="roundRect">
                <a:avLst>
                  <a:gd name="adj" fmla="val 9073"/>
                </a:avLst>
              </a:prstGeom>
              <a:blipFill>
                <a:blip r:embed="rId6"/>
                <a:stretch>
                  <a:fillRect l="-1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F68DFF2-9751-4AC6-BD13-F6A1A76C5D26}"/>
                  </a:ext>
                </a:extLst>
              </p:cNvPr>
              <p:cNvSpPr txBox="1"/>
              <p:nvPr/>
            </p:nvSpPr>
            <p:spPr>
              <a:xfrm>
                <a:off x="3551583" y="4911020"/>
                <a:ext cx="8489801" cy="1296000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540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180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ar-BH" sz="2800" dirty="0"/>
              </a:p>
              <a:p>
                <a:r>
                  <a:rPr lang="ar-BH" sz="2800" dirty="0"/>
                  <a:t>ارسم الضلع النهائي للزاوية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2800" dirty="0"/>
                  <a:t> بدءًا من الجزء الموجب لمحور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F68DFF2-9751-4AC6-BD13-F6A1A76C5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583" y="4911020"/>
                <a:ext cx="8489801" cy="1296000"/>
              </a:xfrm>
              <a:prstGeom prst="roundRect">
                <a:avLst>
                  <a:gd name="adj" fmla="val 9073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5A7FC16-026E-4FDA-A6D8-F834492A3B3B}"/>
              </a:ext>
            </a:extLst>
          </p:cNvPr>
          <p:cNvGrpSpPr/>
          <p:nvPr/>
        </p:nvGrpSpPr>
        <p:grpSpPr>
          <a:xfrm>
            <a:off x="839926" y="1906171"/>
            <a:ext cx="3869635" cy="3905959"/>
            <a:chOff x="839926" y="1906171"/>
            <a:chExt cx="3869635" cy="390595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7895A8BA-D749-4DA4-81C1-C5878C9899D6}"/>
                </a:ext>
              </a:extLst>
            </p:cNvPr>
            <p:cNvGrpSpPr/>
            <p:nvPr/>
          </p:nvGrpSpPr>
          <p:grpSpPr>
            <a:xfrm>
              <a:off x="839926" y="1906171"/>
              <a:ext cx="3869635" cy="3905959"/>
              <a:chOff x="1008739" y="2334313"/>
              <a:chExt cx="3869635" cy="39059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xmlns="" id="{112D83F4-E2B9-44C6-8F69-6DF0F5185DC8}"/>
                      </a:ext>
                    </a:extLst>
                  </p:cNvPr>
                  <p:cNvSpPr txBox="1"/>
                  <p:nvPr/>
                </p:nvSpPr>
                <p:spPr>
                  <a:xfrm>
                    <a:off x="3290503" y="3436398"/>
                    <a:ext cx="98690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540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12D83F4-E2B9-44C6-8F69-6DF0F5185D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0503" y="3436398"/>
                    <a:ext cx="986901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D6E2EF3A-BD0D-49BB-82CB-157CDC3ABB86}"/>
                  </a:ext>
                </a:extLst>
              </p:cNvPr>
              <p:cNvGrpSpPr/>
              <p:nvPr/>
            </p:nvGrpSpPr>
            <p:grpSpPr>
              <a:xfrm>
                <a:off x="1008739" y="2334313"/>
                <a:ext cx="3869635" cy="3905959"/>
                <a:chOff x="781877" y="1620198"/>
                <a:chExt cx="3869635" cy="3905959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xmlns="" id="{824A09EE-EBB9-4F69-ABE9-EC2FA79E40B5}"/>
                    </a:ext>
                  </a:extLst>
                </p:cNvPr>
                <p:cNvGrpSpPr/>
                <p:nvPr/>
              </p:nvGrpSpPr>
              <p:grpSpPr>
                <a:xfrm>
                  <a:off x="781877" y="1620198"/>
                  <a:ext cx="3869635" cy="3905959"/>
                  <a:chOff x="781877" y="1620198"/>
                  <a:chExt cx="3869635" cy="3905959"/>
                </a:xfrm>
              </p:grpSpPr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xmlns="" id="{B6D8C955-19D5-4BDA-B1BF-8809514081F4}"/>
                      </a:ext>
                    </a:extLst>
                  </p:cNvPr>
                  <p:cNvGrpSpPr/>
                  <p:nvPr/>
                </p:nvGrpSpPr>
                <p:grpSpPr>
                  <a:xfrm>
                    <a:off x="781877" y="1620198"/>
                    <a:ext cx="3869635" cy="3905959"/>
                    <a:chOff x="781877" y="1620198"/>
                    <a:chExt cx="3869635" cy="3905959"/>
                  </a:xfrm>
                </p:grpSpPr>
                <p:grpSp>
                  <p:nvGrpSpPr>
                    <p:cNvPr id="47" name="Group 46">
                      <a:extLst>
                        <a:ext uri="{FF2B5EF4-FFF2-40B4-BE49-F238E27FC236}">
                          <a16:creationId xmlns:a16="http://schemas.microsoft.com/office/drawing/2014/main" xmlns="" id="{7F04D3F4-03EB-4A7E-8B8A-3F247540E7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877" y="1620198"/>
                      <a:ext cx="3869635" cy="3905959"/>
                      <a:chOff x="781877" y="1620198"/>
                      <a:chExt cx="3869635" cy="3905959"/>
                    </a:xfrm>
                  </p:grpSpPr>
                  <p:grpSp>
                    <p:nvGrpSpPr>
                      <p:cNvPr id="49" name="Group 48">
                        <a:extLst>
                          <a:ext uri="{FF2B5EF4-FFF2-40B4-BE49-F238E27FC236}">
                            <a16:creationId xmlns:a16="http://schemas.microsoft.com/office/drawing/2014/main" xmlns="" id="{14768C6D-3AD7-46A0-8371-49935341BD8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81877" y="1802296"/>
                        <a:ext cx="3723861" cy="3723861"/>
                        <a:chOff x="702365" y="1802296"/>
                        <a:chExt cx="3723861" cy="3723861"/>
                      </a:xfrm>
                    </p:grpSpPr>
                    <p:cxnSp>
                      <p:nvCxnSpPr>
                        <p:cNvPr id="52" name="Straight Arrow Connector 51">
                          <a:extLst>
                            <a:ext uri="{FF2B5EF4-FFF2-40B4-BE49-F238E27FC236}">
                              <a16:creationId xmlns:a16="http://schemas.microsoft.com/office/drawing/2014/main" xmlns="" id="{1429AFBE-86E2-47A2-9389-5EB5A1462D8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564296" y="1802296"/>
                          <a:ext cx="0" cy="3723861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chemeClr val="tx1"/>
                          </a:solidFill>
                          <a:headEnd type="triangl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Arrow Connector 52">
                          <a:extLst>
                            <a:ext uri="{FF2B5EF4-FFF2-40B4-BE49-F238E27FC236}">
                              <a16:creationId xmlns:a16="http://schemas.microsoft.com/office/drawing/2014/main" xmlns="" id="{8CC1D986-A90D-4AC9-A0CE-017F21E87F7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rot="16200000">
                          <a:off x="2564296" y="1802296"/>
                          <a:ext cx="0" cy="3723861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chemeClr val="tx1"/>
                          </a:solidFill>
                          <a:headEnd type="triangl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50" name="TextBox 49">
                            <a:extLst>
                              <a:ext uri="{FF2B5EF4-FFF2-40B4-BE49-F238E27FC236}">
                                <a16:creationId xmlns:a16="http://schemas.microsoft.com/office/drawing/2014/main" xmlns="" id="{605F683C-3289-4130-AF33-5A700AF128F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094922" y="3664226"/>
                            <a:ext cx="556590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oMath>
                              </m:oMathPara>
                            </a14:m>
                            <a:endParaRPr lang="en-US" sz="2400" b="1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50" name="TextBox 49">
                            <a:extLst>
                              <a:ext uri="{FF2B5EF4-FFF2-40B4-BE49-F238E27FC236}">
                                <a16:creationId xmlns:a16="http://schemas.microsoft.com/office/drawing/2014/main" id="{605F683C-3289-4130-AF33-5A700AF128F3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094922" y="3664226"/>
                            <a:ext cx="556590" cy="461665"/>
                          </a:xfrm>
                          <a:prstGeom prst="rect">
                            <a:avLst/>
                          </a:prstGeom>
                          <a:blipFill>
                            <a:blip r:embed="rId9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51" name="TextBox 50">
                            <a:extLst>
                              <a:ext uri="{FF2B5EF4-FFF2-40B4-BE49-F238E27FC236}">
                                <a16:creationId xmlns:a16="http://schemas.microsoft.com/office/drawing/2014/main" xmlns="" id="{3183B44D-324F-492B-A432-80B5B76F6A0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620621" y="1620198"/>
                            <a:ext cx="556590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oMath>
                              </m:oMathPara>
                            </a14:m>
                            <a:endParaRPr lang="en-US" sz="2400" b="1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51" name="TextBox 50">
                            <a:extLst>
                              <a:ext uri="{FF2B5EF4-FFF2-40B4-BE49-F238E27FC236}">
                                <a16:creationId xmlns:a16="http://schemas.microsoft.com/office/drawing/2014/main" id="{3183B44D-324F-492B-A432-80B5B76F6A0C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2620621" y="1620198"/>
                            <a:ext cx="556590" cy="461665"/>
                          </a:xfrm>
                          <a:prstGeom prst="rect">
                            <a:avLst/>
                          </a:prstGeom>
                          <a:blipFill>
                            <a:blip r:embed="rId10"/>
                            <a:stretch>
                              <a:fillRect b="-12000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8" name="TextBox 47">
                          <a:extLst>
                            <a:ext uri="{FF2B5EF4-FFF2-40B4-BE49-F238E27FC236}">
                              <a16:creationId xmlns:a16="http://schemas.microsoft.com/office/drawing/2014/main" xmlns="" id="{9F8F0107-E073-4396-A0DA-09ADBFC8291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flipH="1">
                          <a:off x="2006228" y="3729863"/>
                          <a:ext cx="80264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𝒐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48" name="TextBox 47">
                          <a:extLst>
                            <a:ext uri="{FF2B5EF4-FFF2-40B4-BE49-F238E27FC236}">
                              <a16:creationId xmlns:a16="http://schemas.microsoft.com/office/drawing/2014/main" id="{9F8F0107-E073-4396-A0DA-09ADBFC8291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flipH="1">
                          <a:off x="2006228" y="3729863"/>
                          <a:ext cx="802640" cy="461665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xmlns="" id="{1F40408E-B09F-4A46-B6B7-F5BC6919F2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574239" y="3592225"/>
                    <a:ext cx="144000" cy="144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xmlns="" id="{8147810A-4651-4B57-A3D8-7EFEF7EB3538}"/>
                    </a:ext>
                  </a:extLst>
                </p:cNvPr>
                <p:cNvCxnSpPr/>
                <p:nvPr/>
              </p:nvCxnSpPr>
              <p:spPr>
                <a:xfrm>
                  <a:off x="2650632" y="3661262"/>
                  <a:ext cx="1480044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xmlns="" id="{93D5E658-2142-48FE-B2A1-8F781AD197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1140577" y="3660777"/>
                  <a:ext cx="1480044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3AF5A093-C88F-4A10-9BA2-448191A902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94341" y="3442959"/>
              <a:ext cx="1008864" cy="1008000"/>
              <a:chOff x="8797966" y="3933328"/>
              <a:chExt cx="810000" cy="809307"/>
            </a:xfrm>
          </p:grpSpPr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xmlns="" id="{78D5CC23-F77D-4081-9F14-A921019359C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 flipV="1">
                <a:off x="9067966" y="4052972"/>
                <a:ext cx="540000" cy="539538"/>
              </a:xfrm>
              <a:prstGeom prst="arc">
                <a:avLst>
                  <a:gd name="adj1" fmla="val 10860104"/>
                  <a:gd name="adj2" fmla="val 0"/>
                </a:avLst>
              </a:prstGeom>
              <a:ln w="28575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xmlns="" id="{A7062AEB-C43A-4E9B-9791-506B72C42DB5}"/>
                  </a:ext>
                </a:extLst>
              </p:cNvPr>
              <p:cNvGrpSpPr/>
              <p:nvPr/>
            </p:nvGrpSpPr>
            <p:grpSpPr>
              <a:xfrm>
                <a:off x="8797966" y="3933328"/>
                <a:ext cx="810000" cy="809307"/>
                <a:chOff x="8797966" y="3933328"/>
                <a:chExt cx="810000" cy="809307"/>
              </a:xfrm>
            </p:grpSpPr>
            <p:sp>
              <p:nvSpPr>
                <p:cNvPr id="57" name="Arc 56">
                  <a:extLst>
                    <a:ext uri="{FF2B5EF4-FFF2-40B4-BE49-F238E27FC236}">
                      <a16:creationId xmlns:a16="http://schemas.microsoft.com/office/drawing/2014/main" xmlns="" id="{F768C830-888B-4DE0-B20A-62D85DA3F8F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067966" y="4203097"/>
                  <a:ext cx="270000" cy="269769"/>
                </a:xfrm>
                <a:prstGeom prst="arc">
                  <a:avLst>
                    <a:gd name="adj1" fmla="val 10860104"/>
                    <a:gd name="adj2" fmla="val 0"/>
                  </a:avLst>
                </a:prstGeom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Arc 57">
                  <a:extLst>
                    <a:ext uri="{FF2B5EF4-FFF2-40B4-BE49-F238E27FC236}">
                      <a16:creationId xmlns:a16="http://schemas.microsoft.com/office/drawing/2014/main" xmlns="" id="{8B204916-20B5-4EF8-ADD3-98BDF74F74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797966" y="3933328"/>
                  <a:ext cx="810000" cy="809307"/>
                </a:xfrm>
                <a:prstGeom prst="arc">
                  <a:avLst>
                    <a:gd name="adj1" fmla="val 10860104"/>
                    <a:gd name="adj2" fmla="val 0"/>
                  </a:avLst>
                </a:prstGeom>
                <a:ln w="28575">
                  <a:solidFill>
                    <a:schemeClr val="accent1"/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82665A3F-A2BD-492C-B8C4-C817450317D1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pic>
        <p:nvPicPr>
          <p:cNvPr id="3" name="New Recording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04942" y="62070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8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05"/>
    </mc:Choice>
    <mc:Fallback xmlns="">
      <p:transition spd="slow" advTm="40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تدريب (</a:t>
            </a:r>
            <a:r>
              <a:rPr lang="en-US" sz="3600" dirty="0"/>
              <a:t>3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26E69D3-3C4E-442C-9AE2-4CC19CA785D0}"/>
                  </a:ext>
                </a:extLst>
              </p:cNvPr>
              <p:cNvSpPr txBox="1"/>
              <p:nvPr/>
            </p:nvSpPr>
            <p:spPr>
              <a:xfrm>
                <a:off x="503584" y="1526105"/>
                <a:ext cx="8484904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600" b="1" dirty="0"/>
                  <a:t>ارسم الزاوية التي قياسها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𝟔𝟎𝟎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600" b="1" dirty="0"/>
                  <a:t> في الوضع القياسي.</a:t>
                </a:r>
                <a:endParaRPr lang="en-US" sz="36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6E69D3-3C4E-442C-9AE2-4CC19CA78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84" y="1526105"/>
                <a:ext cx="8484904" cy="646331"/>
              </a:xfrm>
              <a:prstGeom prst="rect">
                <a:avLst/>
              </a:prstGeom>
              <a:blipFill>
                <a:blip r:embed="rId6"/>
                <a:stretch>
                  <a:fillRect t="-16038" r="-2229" b="-330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22135AA-C658-42AF-9F4B-5BA64FBE414E}"/>
              </a:ext>
            </a:extLst>
          </p:cNvPr>
          <p:cNvGrpSpPr/>
          <p:nvPr/>
        </p:nvGrpSpPr>
        <p:grpSpPr>
          <a:xfrm>
            <a:off x="731712" y="2265528"/>
            <a:ext cx="3869635" cy="3905959"/>
            <a:chOff x="731712" y="2265528"/>
            <a:chExt cx="3869635" cy="390595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0E275F3A-C51D-4A04-8B0C-336D0F0A85B8}"/>
                </a:ext>
              </a:extLst>
            </p:cNvPr>
            <p:cNvGrpSpPr/>
            <p:nvPr/>
          </p:nvGrpSpPr>
          <p:grpSpPr>
            <a:xfrm>
              <a:off x="731712" y="2265528"/>
              <a:ext cx="3869635" cy="3905959"/>
              <a:chOff x="1008739" y="2334313"/>
              <a:chExt cx="3869635" cy="39059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xmlns="" id="{1D3AE3F9-C640-4212-86B7-E6A83E5FA2D9}"/>
                      </a:ext>
                    </a:extLst>
                  </p:cNvPr>
                  <p:cNvSpPr txBox="1"/>
                  <p:nvPr/>
                </p:nvSpPr>
                <p:spPr>
                  <a:xfrm>
                    <a:off x="3290503" y="3436398"/>
                    <a:ext cx="98690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600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D3AE3F9-C640-4212-86B7-E6A83E5FA2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0503" y="3436398"/>
                    <a:ext cx="986901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xmlns="" id="{04D0E9D1-7A25-48BF-A39B-BFF2FA2C7F9F}"/>
                  </a:ext>
                </a:extLst>
              </p:cNvPr>
              <p:cNvGrpSpPr/>
              <p:nvPr/>
            </p:nvGrpSpPr>
            <p:grpSpPr>
              <a:xfrm>
                <a:off x="1008739" y="2334313"/>
                <a:ext cx="3869635" cy="3905959"/>
                <a:chOff x="781877" y="1620198"/>
                <a:chExt cx="3869635" cy="3905959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xmlns="" id="{02EAF31D-F2F1-4EDC-B46F-80BFA826CEBE}"/>
                    </a:ext>
                  </a:extLst>
                </p:cNvPr>
                <p:cNvGrpSpPr/>
                <p:nvPr/>
              </p:nvGrpSpPr>
              <p:grpSpPr>
                <a:xfrm>
                  <a:off x="781877" y="1620198"/>
                  <a:ext cx="3869635" cy="3905959"/>
                  <a:chOff x="781877" y="1620198"/>
                  <a:chExt cx="3869635" cy="3905959"/>
                </a:xfrm>
              </p:grpSpPr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xmlns="" id="{5898176C-54A4-4CDE-8DB8-78545D368D1A}"/>
                      </a:ext>
                    </a:extLst>
                  </p:cNvPr>
                  <p:cNvGrpSpPr/>
                  <p:nvPr/>
                </p:nvGrpSpPr>
                <p:grpSpPr>
                  <a:xfrm>
                    <a:off x="781877" y="1620198"/>
                    <a:ext cx="3869635" cy="3905959"/>
                    <a:chOff x="781877" y="1620198"/>
                    <a:chExt cx="3869635" cy="3905959"/>
                  </a:xfrm>
                </p:grpSpPr>
                <p:grpSp>
                  <p:nvGrpSpPr>
                    <p:cNvPr id="64" name="Group 63">
                      <a:extLst>
                        <a:ext uri="{FF2B5EF4-FFF2-40B4-BE49-F238E27FC236}">
                          <a16:creationId xmlns:a16="http://schemas.microsoft.com/office/drawing/2014/main" xmlns="" id="{6E85691E-5AB8-4FB0-9F36-4328BC02E0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877" y="1620198"/>
                      <a:ext cx="3869635" cy="3905959"/>
                      <a:chOff x="781877" y="1620198"/>
                      <a:chExt cx="3869635" cy="3905959"/>
                    </a:xfrm>
                  </p:grpSpPr>
                  <p:grpSp>
                    <p:nvGrpSpPr>
                      <p:cNvPr id="66" name="Group 65">
                        <a:extLst>
                          <a:ext uri="{FF2B5EF4-FFF2-40B4-BE49-F238E27FC236}">
                            <a16:creationId xmlns:a16="http://schemas.microsoft.com/office/drawing/2014/main" xmlns="" id="{697670D8-9DBE-49B6-AEEC-3545344E9CD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81877" y="1802296"/>
                        <a:ext cx="3723861" cy="3723861"/>
                        <a:chOff x="702365" y="1802296"/>
                        <a:chExt cx="3723861" cy="3723861"/>
                      </a:xfrm>
                    </p:grpSpPr>
                    <p:cxnSp>
                      <p:nvCxnSpPr>
                        <p:cNvPr id="69" name="Straight Arrow Connector 68">
                          <a:extLst>
                            <a:ext uri="{FF2B5EF4-FFF2-40B4-BE49-F238E27FC236}">
                              <a16:creationId xmlns:a16="http://schemas.microsoft.com/office/drawing/2014/main" xmlns="" id="{85C71CA4-BA77-48D0-8A78-C97BBCFB26E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564296" y="1802296"/>
                          <a:ext cx="0" cy="3723861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chemeClr val="tx1"/>
                          </a:solidFill>
                          <a:headEnd type="triangl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" name="Straight Arrow Connector 69">
                          <a:extLst>
                            <a:ext uri="{FF2B5EF4-FFF2-40B4-BE49-F238E27FC236}">
                              <a16:creationId xmlns:a16="http://schemas.microsoft.com/office/drawing/2014/main" xmlns="" id="{ED035CF1-5F6E-44AA-9ED3-F7708EC62B2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rot="16200000">
                          <a:off x="2564296" y="1802296"/>
                          <a:ext cx="0" cy="3723861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chemeClr val="tx1"/>
                          </a:solidFill>
                          <a:headEnd type="triangle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67" name="TextBox 66">
                            <a:extLst>
                              <a:ext uri="{FF2B5EF4-FFF2-40B4-BE49-F238E27FC236}">
                                <a16:creationId xmlns:a16="http://schemas.microsoft.com/office/drawing/2014/main" xmlns="" id="{2A6795A7-F188-4534-AEC1-E2D73F25B2F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094922" y="3664226"/>
                            <a:ext cx="556590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oMath>
                              </m:oMathPara>
                            </a14:m>
                            <a:endParaRPr lang="en-US" sz="2400" b="1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67" name="TextBox 66">
                            <a:extLst>
                              <a:ext uri="{FF2B5EF4-FFF2-40B4-BE49-F238E27FC236}">
                                <a16:creationId xmlns:a16="http://schemas.microsoft.com/office/drawing/2014/main" id="{2A6795A7-F188-4534-AEC1-E2D73F25B2F4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094922" y="3664226"/>
                            <a:ext cx="556590" cy="461665"/>
                          </a:xfrm>
                          <a:prstGeom prst="rect">
                            <a:avLst/>
                          </a:prstGeom>
                          <a:blipFill>
                            <a:blip r:embed="rId8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68" name="TextBox 67">
                            <a:extLst>
                              <a:ext uri="{FF2B5EF4-FFF2-40B4-BE49-F238E27FC236}">
                                <a16:creationId xmlns:a16="http://schemas.microsoft.com/office/drawing/2014/main" xmlns="" id="{519DE20A-FD99-4936-A9BC-58BBAF099F38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620621" y="1620198"/>
                            <a:ext cx="556590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oMath>
                              </m:oMathPara>
                            </a14:m>
                            <a:endParaRPr lang="en-US" sz="2400" b="1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68" name="TextBox 67">
                            <a:extLst>
                              <a:ext uri="{FF2B5EF4-FFF2-40B4-BE49-F238E27FC236}">
                                <a16:creationId xmlns:a16="http://schemas.microsoft.com/office/drawing/2014/main" id="{519DE20A-FD99-4936-A9BC-58BBAF099F38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2620621" y="1620198"/>
                            <a:ext cx="556590" cy="461665"/>
                          </a:xfrm>
                          <a:prstGeom prst="rect">
                            <a:avLst/>
                          </a:prstGeom>
                          <a:blipFill>
                            <a:blip r:embed="rId9"/>
                            <a:stretch>
                              <a:fillRect b="-12000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5" name="TextBox 64">
                          <a:extLst>
                            <a:ext uri="{FF2B5EF4-FFF2-40B4-BE49-F238E27FC236}">
                              <a16:creationId xmlns:a16="http://schemas.microsoft.com/office/drawing/2014/main" xmlns="" id="{D834CB6E-6E9E-4B29-BA49-332ED5BFF59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flipH="1">
                          <a:off x="2423943" y="3573296"/>
                          <a:ext cx="80264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𝒐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65" name="TextBox 64">
                          <a:extLst>
                            <a:ext uri="{FF2B5EF4-FFF2-40B4-BE49-F238E27FC236}">
                              <a16:creationId xmlns:a16="http://schemas.microsoft.com/office/drawing/2014/main" id="{D834CB6E-6E9E-4B29-BA49-332ED5BFF593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flipH="1">
                          <a:off x="2423943" y="3573296"/>
                          <a:ext cx="802640" cy="461665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xmlns="" id="{55C891B9-DA19-4AF3-BDDA-EB9B1AADBC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574239" y="3592225"/>
                    <a:ext cx="144000" cy="144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xmlns="" id="{FBC0EE5B-F4CD-4C90-83E5-E364D3877A56}"/>
                    </a:ext>
                  </a:extLst>
                </p:cNvPr>
                <p:cNvCxnSpPr/>
                <p:nvPr/>
              </p:nvCxnSpPr>
              <p:spPr>
                <a:xfrm>
                  <a:off x="2650632" y="3661262"/>
                  <a:ext cx="1480044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xmlns="" id="{AD74C511-0FE4-4132-BBBD-FAE7C7A6C8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200000">
                  <a:off x="1535546" y="4281810"/>
                  <a:ext cx="1480044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DC0E3C06-4D51-4EB6-9D46-B76AEE7DE9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26998" y="3647987"/>
              <a:ext cx="1260000" cy="1260000"/>
              <a:chOff x="8797503" y="3782741"/>
              <a:chExt cx="1080925" cy="1080000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F87CD553-5471-4091-891D-9CF9DAD6C9A7}"/>
                  </a:ext>
                </a:extLst>
              </p:cNvPr>
              <p:cNvGrpSpPr/>
              <p:nvPr/>
            </p:nvGrpSpPr>
            <p:grpSpPr>
              <a:xfrm flipH="1" flipV="1">
                <a:off x="8797503" y="3782741"/>
                <a:ext cx="1080925" cy="1080000"/>
                <a:chOff x="8662504" y="3797981"/>
                <a:chExt cx="1080925" cy="1080000"/>
              </a:xfrm>
            </p:grpSpPr>
            <p:sp>
              <p:nvSpPr>
                <p:cNvPr id="78" name="Arc 77">
                  <a:extLst>
                    <a:ext uri="{FF2B5EF4-FFF2-40B4-BE49-F238E27FC236}">
                      <a16:creationId xmlns:a16="http://schemas.microsoft.com/office/drawing/2014/main" xmlns="" id="{1CF60FD1-C0AD-4CEA-BC4F-A49F1F3FC9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32966" y="4068212"/>
                  <a:ext cx="540000" cy="539538"/>
                </a:xfrm>
                <a:prstGeom prst="arc">
                  <a:avLst>
                    <a:gd name="adj1" fmla="val 10860104"/>
                    <a:gd name="adj2" fmla="val 0"/>
                  </a:avLst>
                </a:prstGeom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c 78">
                  <a:extLst>
                    <a:ext uri="{FF2B5EF4-FFF2-40B4-BE49-F238E27FC236}">
                      <a16:creationId xmlns:a16="http://schemas.microsoft.com/office/drawing/2014/main" xmlns="" id="{1A2FF562-B0E0-4CA0-8A3A-33720543B6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662504" y="3797981"/>
                  <a:ext cx="1080925" cy="1080000"/>
                </a:xfrm>
                <a:prstGeom prst="arc">
                  <a:avLst>
                    <a:gd name="adj1" fmla="val 18744917"/>
                    <a:gd name="adj2" fmla="val 0"/>
                  </a:avLst>
                </a:prstGeom>
                <a:ln w="28575">
                  <a:solidFill>
                    <a:schemeClr val="accent1"/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xmlns="" id="{FFE3CBF3-4D4F-4C51-B4FE-2613133872A4}"/>
                  </a:ext>
                </a:extLst>
              </p:cNvPr>
              <p:cNvGrpSpPr/>
              <p:nvPr/>
            </p:nvGrpSpPr>
            <p:grpSpPr>
              <a:xfrm>
                <a:off x="8797966" y="3933328"/>
                <a:ext cx="810000" cy="809307"/>
                <a:chOff x="8797966" y="3933328"/>
                <a:chExt cx="810000" cy="809307"/>
              </a:xfrm>
            </p:grpSpPr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xmlns="" id="{5A9AFBA2-5AB0-482A-B373-6D1FD4D696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067966" y="4203097"/>
                  <a:ext cx="270000" cy="269769"/>
                </a:xfrm>
                <a:prstGeom prst="arc">
                  <a:avLst>
                    <a:gd name="adj1" fmla="val 10860104"/>
                    <a:gd name="adj2" fmla="val 0"/>
                  </a:avLst>
                </a:prstGeom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Arc 74">
                  <a:extLst>
                    <a:ext uri="{FF2B5EF4-FFF2-40B4-BE49-F238E27FC236}">
                      <a16:creationId xmlns:a16="http://schemas.microsoft.com/office/drawing/2014/main" xmlns="" id="{1F3EF3DF-5869-4A78-9035-B1D834541D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797966" y="3933328"/>
                  <a:ext cx="810000" cy="809307"/>
                </a:xfrm>
                <a:prstGeom prst="arc">
                  <a:avLst>
                    <a:gd name="adj1" fmla="val 10860104"/>
                    <a:gd name="adj2" fmla="val 0"/>
                  </a:avLst>
                </a:prstGeom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94F54D34-4B23-4759-9060-25F5A848F068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5DB441DF-9AD5-4B2D-A21E-8B56F255E1EE}"/>
              </a:ext>
            </a:extLst>
          </p:cNvPr>
          <p:cNvSpPr/>
          <p:nvPr/>
        </p:nvSpPr>
        <p:spPr>
          <a:xfrm>
            <a:off x="5097312" y="2795978"/>
            <a:ext cx="7056000" cy="1326863"/>
          </a:xfrm>
          <a:prstGeom prst="wedgeRoundRectCallout">
            <a:avLst>
              <a:gd name="adj1" fmla="val 36825"/>
              <a:gd name="adj2" fmla="val 1475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dirty="0"/>
              <a:t>أوقف العرض، وحل التدريب، ثم أكمل العرض لتتحقق من إجابتك.</a:t>
            </a:r>
          </a:p>
        </p:txBody>
      </p:sp>
      <p:pic>
        <p:nvPicPr>
          <p:cNvPr id="31" name="Graphic 30" descr="Office worker">
            <a:extLst>
              <a:ext uri="{FF2B5EF4-FFF2-40B4-BE49-F238E27FC236}">
                <a16:creationId xmlns:a16="http://schemas.microsoft.com/office/drawing/2014/main" xmlns="" id="{B1117554-ACF7-4AF1-B718-79DCD88D64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43492" y="5016387"/>
            <a:ext cx="1248508" cy="1248508"/>
          </a:xfrm>
          <a:prstGeom prst="rect">
            <a:avLst/>
          </a:prstGeom>
        </p:spPr>
      </p:pic>
      <p:pic>
        <p:nvPicPr>
          <p:cNvPr id="4" name="New Recording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82149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3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7"/>
    </mc:Choice>
    <mc:Fallback xmlns="">
      <p:transition spd="slow" advTm="21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c 30">
            <a:extLst>
              <a:ext uri="{FF2B5EF4-FFF2-40B4-BE49-F238E27FC236}">
                <a16:creationId xmlns:a16="http://schemas.microsoft.com/office/drawing/2014/main" xmlns="" id="{FFDB5C7F-A347-4962-9441-89065B72535A}"/>
              </a:ext>
            </a:extLst>
          </p:cNvPr>
          <p:cNvSpPr>
            <a:spLocks noChangeAspect="1"/>
          </p:cNvSpPr>
          <p:nvPr/>
        </p:nvSpPr>
        <p:spPr>
          <a:xfrm rot="16200000">
            <a:off x="1451661" y="2724587"/>
            <a:ext cx="1188000" cy="1188000"/>
          </a:xfrm>
          <a:prstGeom prst="arc">
            <a:avLst>
              <a:gd name="adj1" fmla="val 5402724"/>
              <a:gd name="adj2" fmla="val 1799610"/>
            </a:avLst>
          </a:pr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05396FF7-83C7-4B53-92C3-C7ADE1D28721}"/>
                  </a:ext>
                </a:extLst>
              </p:cNvPr>
              <p:cNvSpPr txBox="1"/>
              <p:nvPr/>
            </p:nvSpPr>
            <p:spPr>
              <a:xfrm>
                <a:off x="584652" y="2330014"/>
                <a:ext cx="986901" cy="461665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300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5396FF7-83C7-4B53-92C3-C7ADE1D28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52" y="2330014"/>
                <a:ext cx="98690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c 28">
            <a:extLst>
              <a:ext uri="{FF2B5EF4-FFF2-40B4-BE49-F238E27FC236}">
                <a16:creationId xmlns:a16="http://schemas.microsoft.com/office/drawing/2014/main" xmlns="" id="{D7673EA4-0100-41E4-9413-4CEEA424237C}"/>
              </a:ext>
            </a:extLst>
          </p:cNvPr>
          <p:cNvSpPr>
            <a:spLocks noChangeAspect="1"/>
          </p:cNvSpPr>
          <p:nvPr/>
        </p:nvSpPr>
        <p:spPr>
          <a:xfrm>
            <a:off x="1382227" y="2677235"/>
            <a:ext cx="1260000" cy="1260000"/>
          </a:xfrm>
          <a:prstGeom prst="arc">
            <a:avLst>
              <a:gd name="adj1" fmla="val 18161566"/>
              <a:gd name="adj2" fmla="val 21585155"/>
            </a:avLst>
          </a:prstGeom>
          <a:noFill/>
          <a:ln w="28575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E7A0324-6A88-469D-8C0D-D15D38D90F5A}"/>
              </a:ext>
            </a:extLst>
          </p:cNvPr>
          <p:cNvGrpSpPr/>
          <p:nvPr/>
        </p:nvGrpSpPr>
        <p:grpSpPr>
          <a:xfrm>
            <a:off x="172278" y="1284372"/>
            <a:ext cx="3869635" cy="3905959"/>
            <a:chOff x="781877" y="1620198"/>
            <a:chExt cx="3869635" cy="390595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10770DB2-EA09-4536-9CF7-0ABF8D8282EC}"/>
                </a:ext>
              </a:extLst>
            </p:cNvPr>
            <p:cNvGrpSpPr/>
            <p:nvPr/>
          </p:nvGrpSpPr>
          <p:grpSpPr>
            <a:xfrm>
              <a:off x="781877" y="1620198"/>
              <a:ext cx="3869635" cy="3905959"/>
              <a:chOff x="781877" y="1620198"/>
              <a:chExt cx="3869635" cy="3905959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F192B38C-4F2E-4D6A-A200-87EA19AA1B91}"/>
                  </a:ext>
                </a:extLst>
              </p:cNvPr>
              <p:cNvGrpSpPr/>
              <p:nvPr/>
            </p:nvGrpSpPr>
            <p:grpSpPr>
              <a:xfrm>
                <a:off x="781877" y="1620198"/>
                <a:ext cx="3869635" cy="3905959"/>
                <a:chOff x="781877" y="1620198"/>
                <a:chExt cx="3869635" cy="3905959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xmlns="" id="{AF9D7ACF-B666-4ADA-BB8E-6C7D80C7DC24}"/>
                    </a:ext>
                  </a:extLst>
                </p:cNvPr>
                <p:cNvGrpSpPr/>
                <p:nvPr/>
              </p:nvGrpSpPr>
              <p:grpSpPr>
                <a:xfrm>
                  <a:off x="781877" y="1802296"/>
                  <a:ext cx="3723861" cy="3723861"/>
                  <a:chOff x="702365" y="1802296"/>
                  <a:chExt cx="3723861" cy="3723861"/>
                </a:xfrm>
              </p:grpSpPr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xmlns="" id="{AB8CB07C-CFDE-4E8E-AF47-26E284FA46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64296" y="1802296"/>
                    <a:ext cx="0" cy="3723861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xmlns="" id="{BB53798C-1246-464B-9FA4-8B9949A6BC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2564296" y="1802296"/>
                    <a:ext cx="0" cy="3723861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xmlns="" id="{A8DB98DF-1ACD-4BD8-B18F-1326554B232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94922" y="3664226"/>
                      <a:ext cx="55659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oMath>
                        </m:oMathPara>
                      </a14:m>
                      <a:endParaRPr lang="en-US" sz="2400" b="1" dirty="0"/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A8DB98DF-1ACD-4BD8-B18F-1326554B232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94922" y="3664226"/>
                      <a:ext cx="556590" cy="46166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xmlns="" id="{EAFCA551-698A-4350-84A7-3ED9DD3D74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20621" y="1620198"/>
                      <a:ext cx="55659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oMath>
                        </m:oMathPara>
                      </a14:m>
                      <a:endParaRPr lang="en-US" sz="2400" b="1" dirty="0"/>
                    </a:p>
                  </p:txBody>
                </p:sp>
              </mc:Choice>
              <mc:Fallback xmlns="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EAFCA551-698A-4350-84A7-3ED9DD3D748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20621" y="1620198"/>
                      <a:ext cx="556590" cy="46166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12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xmlns="" id="{E8934E67-A256-4374-BC96-BB6AE4BC29C5}"/>
                      </a:ext>
                    </a:extLst>
                  </p:cNvPr>
                  <p:cNvSpPr txBox="1"/>
                  <p:nvPr/>
                </p:nvSpPr>
                <p:spPr>
                  <a:xfrm>
                    <a:off x="2199739" y="3182508"/>
                    <a:ext cx="55659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𝒐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8934E67-A256-4374-BC96-BB6AE4BC29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99739" y="3182508"/>
                    <a:ext cx="556590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5DCC1365-FB26-4893-B1F9-FBAB9CB7A6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4239" y="359222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9D8FBD9D-4922-4655-9D02-D08953D54249}"/>
              </a:ext>
            </a:extLst>
          </p:cNvPr>
          <p:cNvCxnSpPr/>
          <p:nvPr/>
        </p:nvCxnSpPr>
        <p:spPr>
          <a:xfrm>
            <a:off x="2041033" y="3325436"/>
            <a:ext cx="1480044" cy="0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B22515DC-5DC0-4F39-A050-CBFE43B4D11B}"/>
              </a:ext>
            </a:extLst>
          </p:cNvPr>
          <p:cNvCxnSpPr>
            <a:cxnSpLocks/>
          </p:cNvCxnSpPr>
          <p:nvPr/>
        </p:nvCxnSpPr>
        <p:spPr>
          <a:xfrm rot="18000000">
            <a:off x="1670501" y="2697499"/>
            <a:ext cx="1480044" cy="0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2352097B-0AC2-43AF-BF35-F82F6702E7EC}"/>
                  </a:ext>
                </a:extLst>
              </p:cNvPr>
              <p:cNvSpPr txBox="1"/>
              <p:nvPr/>
            </p:nvSpPr>
            <p:spPr>
              <a:xfrm>
                <a:off x="2848359" y="2622912"/>
                <a:ext cx="986901" cy="461665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352097B-0AC2-43AF-BF35-F82F6702E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359" y="2622912"/>
                <a:ext cx="98690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F279218B-BBE6-4BBC-A15F-967B16490C22}"/>
                  </a:ext>
                </a:extLst>
              </p:cNvPr>
              <p:cNvSpPr txBox="1"/>
              <p:nvPr/>
            </p:nvSpPr>
            <p:spPr>
              <a:xfrm>
                <a:off x="383732" y="3572224"/>
                <a:ext cx="986901" cy="461665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420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279218B-BBE6-4BBC-A15F-967B16490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32" y="3572224"/>
                <a:ext cx="98690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85409DB-1D5C-4E39-8132-E57AE150C6CE}"/>
              </a:ext>
            </a:extLst>
          </p:cNvPr>
          <p:cNvGrpSpPr/>
          <p:nvPr/>
        </p:nvGrpSpPr>
        <p:grpSpPr>
          <a:xfrm>
            <a:off x="1637673" y="2920782"/>
            <a:ext cx="810000" cy="809307"/>
            <a:chOff x="8797966" y="3933328"/>
            <a:chExt cx="810000" cy="809307"/>
          </a:xfrm>
        </p:grpSpPr>
        <p:sp>
          <p:nvSpPr>
            <p:cNvPr id="55" name="Arc 54">
              <a:extLst>
                <a:ext uri="{FF2B5EF4-FFF2-40B4-BE49-F238E27FC236}">
                  <a16:creationId xmlns:a16="http://schemas.microsoft.com/office/drawing/2014/main" xmlns="" id="{5D50B246-21CC-4974-B034-A9C484E11E4B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9067966" y="4052972"/>
              <a:ext cx="540000" cy="539538"/>
            </a:xfrm>
            <a:prstGeom prst="arc">
              <a:avLst>
                <a:gd name="adj1" fmla="val 10860104"/>
                <a:gd name="adj2" fmla="val 0"/>
              </a:avLst>
            </a:prstGeom>
            <a:ln w="28575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A6875D4A-ECB9-4DAF-B69E-20B545DE8294}"/>
                </a:ext>
              </a:extLst>
            </p:cNvPr>
            <p:cNvGrpSpPr/>
            <p:nvPr/>
          </p:nvGrpSpPr>
          <p:grpSpPr>
            <a:xfrm>
              <a:off x="8797966" y="3933328"/>
              <a:ext cx="810000" cy="809307"/>
              <a:chOff x="8797966" y="3933328"/>
              <a:chExt cx="810000" cy="809307"/>
            </a:xfrm>
          </p:grpSpPr>
          <p:sp>
            <p:nvSpPr>
              <p:cNvPr id="51" name="Arc 50">
                <a:extLst>
                  <a:ext uri="{FF2B5EF4-FFF2-40B4-BE49-F238E27FC236}">
                    <a16:creationId xmlns:a16="http://schemas.microsoft.com/office/drawing/2014/main" xmlns="" id="{CC30B58E-C267-477A-99A6-4B8644C9BF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67966" y="4203097"/>
                <a:ext cx="270000" cy="269769"/>
              </a:xfrm>
              <a:prstGeom prst="arc">
                <a:avLst>
                  <a:gd name="adj1" fmla="val 10860104"/>
                  <a:gd name="adj2" fmla="val 0"/>
                </a:avLst>
              </a:prstGeom>
              <a:ln w="28575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Arc 51">
                <a:extLst>
                  <a:ext uri="{FF2B5EF4-FFF2-40B4-BE49-F238E27FC236}">
                    <a16:creationId xmlns:a16="http://schemas.microsoft.com/office/drawing/2014/main" xmlns="" id="{9E0488CA-AA5A-46F8-975A-DDA99C37EB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97966" y="3933328"/>
                <a:ext cx="810000" cy="809307"/>
              </a:xfrm>
              <a:prstGeom prst="arc">
                <a:avLst>
                  <a:gd name="adj1" fmla="val 18129354"/>
                  <a:gd name="adj2" fmla="val 0"/>
                </a:avLst>
              </a:prstGeom>
              <a:ln w="28575">
                <a:solidFill>
                  <a:schemeClr val="accent1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80E195DA-0B1D-44C4-8580-E865108EE9E7}"/>
                  </a:ext>
                </a:extLst>
              </p:cNvPr>
              <p:cNvSpPr txBox="1"/>
              <p:nvPr/>
            </p:nvSpPr>
            <p:spPr>
              <a:xfrm>
                <a:off x="4429543" y="1493415"/>
                <a:ext cx="7576438" cy="584775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ارسم الزاوية التي قياسها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300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200" dirty="0"/>
                  <a:t> في الوضع القياسي.</a:t>
                </a:r>
                <a:endParaRPr lang="en-US" sz="32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E195DA-0B1D-44C4-8580-E865108EE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543" y="1493415"/>
                <a:ext cx="7576438" cy="584775"/>
              </a:xfrm>
              <a:prstGeom prst="rect">
                <a:avLst/>
              </a:prstGeom>
              <a:blipFill>
                <a:blip r:embed="rId12"/>
                <a:stretch>
                  <a:fillRect t="-14286" r="-2010" b="-2959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F450116D-0F3C-4223-9345-F54460D05CD0}"/>
                  </a:ext>
                </a:extLst>
              </p:cNvPr>
              <p:cNvSpPr txBox="1"/>
              <p:nvPr/>
            </p:nvSpPr>
            <p:spPr>
              <a:xfrm>
                <a:off x="4429543" y="2198465"/>
                <a:ext cx="7576438" cy="584775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ارسم الزاوية التي قياسها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420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200" dirty="0"/>
                  <a:t> في الوضع القياسي.</a:t>
                </a:r>
                <a:endParaRPr lang="en-US" sz="3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450116D-0F3C-4223-9345-F54460D05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543" y="2198465"/>
                <a:ext cx="7576438" cy="584775"/>
              </a:xfrm>
              <a:prstGeom prst="rect">
                <a:avLst/>
              </a:prstGeom>
              <a:blipFill>
                <a:blip r:embed="rId13"/>
                <a:stretch>
                  <a:fillRect t="-14286" r="-2010" b="-2959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9BADFA20-F665-4F65-AD18-4740373DD23D}"/>
                  </a:ext>
                </a:extLst>
              </p:cNvPr>
              <p:cNvSpPr txBox="1"/>
              <p:nvPr/>
            </p:nvSpPr>
            <p:spPr>
              <a:xfrm>
                <a:off x="4429543" y="2903515"/>
                <a:ext cx="7576438" cy="584775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ارسم الزاوية التي قياسها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200" dirty="0"/>
                  <a:t> في الوضع القياسي.</a:t>
                </a:r>
                <a:endParaRPr lang="en-US" sz="32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BADFA20-F665-4F65-AD18-4740373DD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543" y="2903515"/>
                <a:ext cx="7576438" cy="584775"/>
              </a:xfrm>
              <a:prstGeom prst="rect">
                <a:avLst/>
              </a:prstGeom>
              <a:blipFill>
                <a:blip r:embed="rId14"/>
                <a:stretch>
                  <a:fillRect t="-14286" r="-2010" b="-2959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F75DCA84-7721-42F6-AC15-9EBD9BF7D5C5}"/>
                  </a:ext>
                </a:extLst>
              </p:cNvPr>
              <p:cNvSpPr/>
              <p:nvPr/>
            </p:nvSpPr>
            <p:spPr>
              <a:xfrm>
                <a:off x="3896140" y="3810118"/>
                <a:ext cx="8167980" cy="23040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BH" sz="3200" dirty="0"/>
                  <a:t>الزوايا المشتركة في الضلع النهائي: هي زاويتان أو أكثر عند رسمهما يكون لها الضلع النهائي نفسه. على سبيل المثال الزوايا التي قياسها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°,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420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°,−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300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200" dirty="0"/>
                  <a:t> هي زوايا مشتركة في الضلع النهائي.</a:t>
                </a: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75DCA84-7721-42F6-AC15-9EBD9BF7D5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140" y="3810118"/>
                <a:ext cx="8167980" cy="2304000"/>
              </a:xfrm>
              <a:prstGeom prst="roundRect">
                <a:avLst/>
              </a:prstGeom>
              <a:blipFill>
                <a:blip r:embed="rId15"/>
                <a:stretch>
                  <a:fillRect l="-1714" r="-447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2FDD69B8-A585-4E8B-8635-7D8A647631FE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pic>
        <p:nvPicPr>
          <p:cNvPr id="2" name="New Recording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96381" y="61341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4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78"/>
    </mc:Choice>
    <mc:Fallback xmlns="">
      <p:transition spd="slow" advTm="61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 animBg="1"/>
      <p:bldP spid="33" grpId="0" animBg="1"/>
      <p:bldP spid="29" grpId="0" animBg="1"/>
      <p:bldP spid="45" grpId="0" animBg="1"/>
      <p:bldP spid="46" grpId="0" animBg="1"/>
      <p:bldP spid="58" grpId="0" animBg="1"/>
      <p:bldP spid="59" grpId="0" animBg="1"/>
      <p:bldP spid="60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مثال (</a:t>
            </a:r>
            <a:r>
              <a:rPr lang="en-US" sz="3600" dirty="0"/>
              <a:t>4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9E77433-6A56-48D4-9ADB-86EC2A47BCC6}"/>
                  </a:ext>
                </a:extLst>
              </p:cNvPr>
              <p:cNvSpPr txBox="1"/>
              <p:nvPr/>
            </p:nvSpPr>
            <p:spPr>
              <a:xfrm>
                <a:off x="1596297" y="1454830"/>
                <a:ext cx="6986270" cy="1464028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ar-BH" sz="2800" dirty="0"/>
                  <a:t>أوجد زاوية بقياس موجب، وأخرى بقياس سالب مشتركتين في الضلع النهائي للزاوية التي قياسها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𝟏𝟑𝟎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E77433-6A56-48D4-9ADB-86EC2A47B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297" y="1454830"/>
                <a:ext cx="6986270" cy="1464028"/>
              </a:xfrm>
              <a:prstGeom prst="roundRect">
                <a:avLst>
                  <a:gd name="adj" fmla="val 9073"/>
                </a:avLst>
              </a:prstGeom>
              <a:blipFill>
                <a:blip r:embed="rId6"/>
                <a:stretch>
                  <a:fillRect l="-2352" r="-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AE6285E-F26C-4702-AB42-D4DA060BD929}"/>
              </a:ext>
            </a:extLst>
          </p:cNvPr>
          <p:cNvGrpSpPr/>
          <p:nvPr/>
        </p:nvGrpSpPr>
        <p:grpSpPr>
          <a:xfrm>
            <a:off x="1596296" y="3429000"/>
            <a:ext cx="8640000" cy="1116000"/>
            <a:chOff x="1596296" y="3429000"/>
            <a:chExt cx="8640000" cy="1116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3F68DFF2-9751-4AC6-BD13-F6A1A76C5D26}"/>
                    </a:ext>
                  </a:extLst>
                </p:cNvPr>
                <p:cNvSpPr txBox="1"/>
                <p:nvPr/>
              </p:nvSpPr>
              <p:spPr>
                <a:xfrm>
                  <a:off x="1596296" y="3429000"/>
                  <a:ext cx="8640000" cy="1116000"/>
                </a:xfrm>
                <a:prstGeom prst="roundRect">
                  <a:avLst>
                    <a:gd name="adj" fmla="val 9073"/>
                  </a:avLst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ctr" rtl="1">
                    <a:defRPr sz="4000" b="1">
                      <a:solidFill>
                        <a:schemeClr val="lt1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ar-BH" sz="2800" dirty="0"/>
                    <a:t>بإضافة 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𝟑𝟔𝟎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ar-BH" sz="2800" dirty="0"/>
                    <a:t>        </a:t>
                  </a:r>
                  <a14:m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𝟏𝟑𝟎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°+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𝟑𝟔𝟎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𝟒𝟗𝟎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ar-BH" sz="2800" dirty="0"/>
                    <a:t> زاوية بقياس موجب</a:t>
                  </a:r>
                  <a:endParaRPr lang="en-US" sz="28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F68DFF2-9751-4AC6-BD13-F6A1A76C5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6296" y="3429000"/>
                  <a:ext cx="8640000" cy="1116000"/>
                </a:xfrm>
                <a:prstGeom prst="roundRect">
                  <a:avLst>
                    <a:gd name="adj" fmla="val 9073"/>
                  </a:avLst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Arrow: Left 2">
              <a:extLst>
                <a:ext uri="{FF2B5EF4-FFF2-40B4-BE49-F238E27FC236}">
                  <a16:creationId xmlns:a16="http://schemas.microsoft.com/office/drawing/2014/main" xmlns="" id="{052A5853-D1E8-4F1B-B887-F95DD0910BAC}"/>
                </a:ext>
              </a:extLst>
            </p:cNvPr>
            <p:cNvSpPr/>
            <p:nvPr/>
          </p:nvSpPr>
          <p:spPr>
            <a:xfrm>
              <a:off x="7633250" y="3882889"/>
              <a:ext cx="463826" cy="225287"/>
            </a:xfrm>
            <a:prstGeom prst="lef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EC76229-B7B0-46C7-AB9E-F402CD81D04F}"/>
              </a:ext>
            </a:extLst>
          </p:cNvPr>
          <p:cNvGrpSpPr/>
          <p:nvPr/>
        </p:nvGrpSpPr>
        <p:grpSpPr>
          <a:xfrm>
            <a:off x="1596296" y="4697400"/>
            <a:ext cx="8640000" cy="1116000"/>
            <a:chOff x="1596296" y="4697400"/>
            <a:chExt cx="8640000" cy="1116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3B8607C5-871F-4B70-8EA6-1799426976E0}"/>
                    </a:ext>
                  </a:extLst>
                </p:cNvPr>
                <p:cNvSpPr txBox="1"/>
                <p:nvPr/>
              </p:nvSpPr>
              <p:spPr>
                <a:xfrm>
                  <a:off x="1596296" y="4697400"/>
                  <a:ext cx="8640000" cy="1116000"/>
                </a:xfrm>
                <a:prstGeom prst="roundRect">
                  <a:avLst>
                    <a:gd name="adj" fmla="val 9073"/>
                  </a:avLst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ctr" rtl="1">
                    <a:defRPr sz="4000" b="1">
                      <a:solidFill>
                        <a:schemeClr val="lt1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ar-BH" sz="2800" dirty="0"/>
                    <a:t>بطرح 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𝟑𝟔𝟎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ar-BH" sz="2800" dirty="0"/>
                    <a:t>        </a:t>
                  </a:r>
                  <a14:m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𝟏𝟑𝟎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°−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𝟑𝟔𝟎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°=−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𝟐𝟑𝟎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ar-BH" sz="2800" dirty="0"/>
                    <a:t> زاوية بقياس سالب</a:t>
                  </a:r>
                  <a:endParaRPr lang="en-US" sz="28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B8607C5-871F-4B70-8EA6-179942697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6296" y="4697400"/>
                  <a:ext cx="8640000" cy="1116000"/>
                </a:xfrm>
                <a:prstGeom prst="roundRect">
                  <a:avLst>
                    <a:gd name="adj" fmla="val 9073"/>
                  </a:avLst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Arrow: Left 29">
              <a:extLst>
                <a:ext uri="{FF2B5EF4-FFF2-40B4-BE49-F238E27FC236}">
                  <a16:creationId xmlns:a16="http://schemas.microsoft.com/office/drawing/2014/main" xmlns="" id="{B1B9D3C6-019B-4BF1-88DC-C91457BF7D7C}"/>
                </a:ext>
              </a:extLst>
            </p:cNvPr>
            <p:cNvSpPr/>
            <p:nvPr/>
          </p:nvSpPr>
          <p:spPr>
            <a:xfrm>
              <a:off x="7878413" y="5129504"/>
              <a:ext cx="463826" cy="225287"/>
            </a:xfrm>
            <a:prstGeom prst="lef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91D959F-C70B-4C93-A7E9-1369B06F5021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pic>
        <p:nvPicPr>
          <p:cNvPr id="4" name="New Recording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6286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95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2"/>
    </mc:Choice>
    <mc:Fallback xmlns="">
      <p:transition spd="slow" advTm="41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مثال (</a:t>
            </a:r>
            <a:r>
              <a:rPr lang="en-US" sz="3600" dirty="0"/>
              <a:t>5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9E77433-6A56-48D4-9ADB-86EC2A47BCC6}"/>
                  </a:ext>
                </a:extLst>
              </p:cNvPr>
              <p:cNvSpPr txBox="1"/>
              <p:nvPr/>
            </p:nvSpPr>
            <p:spPr>
              <a:xfrm>
                <a:off x="1596297" y="1454830"/>
                <a:ext cx="6986270" cy="1464028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ar-BH" sz="2800" dirty="0"/>
                  <a:t>أوجد زاوية بقياس موجب، وأخرى بقياس سالب مشتركتين في الضلع النهائي للزاوية التي قياسها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𝟐𝟎𝟎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E77433-6A56-48D4-9ADB-86EC2A47B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297" y="1454830"/>
                <a:ext cx="6986270" cy="1464028"/>
              </a:xfrm>
              <a:prstGeom prst="roundRect">
                <a:avLst>
                  <a:gd name="adj" fmla="val 9073"/>
                </a:avLst>
              </a:prstGeom>
              <a:blipFill>
                <a:blip r:embed="rId6"/>
                <a:stretch>
                  <a:fillRect l="-2352" r="-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AE6285E-F26C-4702-AB42-D4DA060BD929}"/>
              </a:ext>
            </a:extLst>
          </p:cNvPr>
          <p:cNvGrpSpPr/>
          <p:nvPr/>
        </p:nvGrpSpPr>
        <p:grpSpPr>
          <a:xfrm>
            <a:off x="1596296" y="3429000"/>
            <a:ext cx="8676000" cy="1116000"/>
            <a:chOff x="1596296" y="3429000"/>
            <a:chExt cx="8676000" cy="1116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3F68DFF2-9751-4AC6-BD13-F6A1A76C5D26}"/>
                    </a:ext>
                  </a:extLst>
                </p:cNvPr>
                <p:cNvSpPr txBox="1"/>
                <p:nvPr/>
              </p:nvSpPr>
              <p:spPr>
                <a:xfrm>
                  <a:off x="1596296" y="3429000"/>
                  <a:ext cx="8676000" cy="1116000"/>
                </a:xfrm>
                <a:prstGeom prst="roundRect">
                  <a:avLst>
                    <a:gd name="adj" fmla="val 9073"/>
                  </a:avLst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ctr" rtl="1">
                    <a:defRPr sz="4000" b="1">
                      <a:solidFill>
                        <a:schemeClr val="lt1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ar-BH" sz="2800" dirty="0"/>
                    <a:t>بإضافة 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𝟑𝟔𝟎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ar-BH" sz="2800" dirty="0"/>
                    <a:t>        </a:t>
                  </a:r>
                  <a14:m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𝟐𝟎𝟎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°+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𝟑𝟔𝟎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𝟏𝟔𝟎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ar-BH" sz="2800" dirty="0"/>
                    <a:t> زاوية بقياس موجب</a:t>
                  </a:r>
                  <a:endParaRPr lang="en-US" sz="28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F68DFF2-9751-4AC6-BD13-F6A1A76C5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6296" y="3429000"/>
                  <a:ext cx="8676000" cy="1116000"/>
                </a:xfrm>
                <a:prstGeom prst="roundRect">
                  <a:avLst>
                    <a:gd name="adj" fmla="val 9073"/>
                  </a:avLst>
                </a:prstGeom>
                <a:blipFill>
                  <a:blip r:embed="rId7"/>
                  <a:stretch>
                    <a:fillRect l="-211" r="-1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Arrow: Left 2">
              <a:extLst>
                <a:ext uri="{FF2B5EF4-FFF2-40B4-BE49-F238E27FC236}">
                  <a16:creationId xmlns:a16="http://schemas.microsoft.com/office/drawing/2014/main" xmlns="" id="{052A5853-D1E8-4F1B-B887-F95DD0910BAC}"/>
                </a:ext>
              </a:extLst>
            </p:cNvPr>
            <p:cNvSpPr/>
            <p:nvPr/>
          </p:nvSpPr>
          <p:spPr>
            <a:xfrm>
              <a:off x="7765770" y="3882889"/>
              <a:ext cx="463826" cy="225287"/>
            </a:xfrm>
            <a:prstGeom prst="lef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EC76229-B7B0-46C7-AB9E-F402CD81D04F}"/>
              </a:ext>
            </a:extLst>
          </p:cNvPr>
          <p:cNvGrpSpPr/>
          <p:nvPr/>
        </p:nvGrpSpPr>
        <p:grpSpPr>
          <a:xfrm>
            <a:off x="1596296" y="4697400"/>
            <a:ext cx="8676000" cy="1116000"/>
            <a:chOff x="1596296" y="4697400"/>
            <a:chExt cx="8676000" cy="1116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3B8607C5-871F-4B70-8EA6-1799426976E0}"/>
                    </a:ext>
                  </a:extLst>
                </p:cNvPr>
                <p:cNvSpPr txBox="1"/>
                <p:nvPr/>
              </p:nvSpPr>
              <p:spPr>
                <a:xfrm>
                  <a:off x="1596296" y="4697400"/>
                  <a:ext cx="8676000" cy="1116000"/>
                </a:xfrm>
                <a:prstGeom prst="roundRect">
                  <a:avLst>
                    <a:gd name="adj" fmla="val 9073"/>
                  </a:avLst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ctr" rtl="1">
                    <a:defRPr sz="4000" b="1">
                      <a:solidFill>
                        <a:schemeClr val="lt1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ar-BH" sz="2800" dirty="0"/>
                    <a:t>بطرح 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𝟑𝟔𝟎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ar-BH" sz="2800" dirty="0"/>
                    <a:t>        </a:t>
                  </a:r>
                  <a14:m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𝟐𝟎𝟎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°−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𝟑𝟔𝟎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°=−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𝟓𝟔𝟎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ar-BH" sz="2800" dirty="0"/>
                    <a:t> زاوية بقياس سالب</a:t>
                  </a:r>
                  <a:endParaRPr lang="en-US" sz="28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B8607C5-871F-4B70-8EA6-179942697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6296" y="4697400"/>
                  <a:ext cx="8676000" cy="1116000"/>
                </a:xfrm>
                <a:prstGeom prst="roundRect">
                  <a:avLst>
                    <a:gd name="adj" fmla="val 9073"/>
                  </a:avLst>
                </a:prstGeom>
                <a:blipFill>
                  <a:blip r:embed="rId8"/>
                  <a:stretch>
                    <a:fillRect l="-211" r="-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Arrow: Left 29">
              <a:extLst>
                <a:ext uri="{FF2B5EF4-FFF2-40B4-BE49-F238E27FC236}">
                  <a16:creationId xmlns:a16="http://schemas.microsoft.com/office/drawing/2014/main" xmlns="" id="{B1B9D3C6-019B-4BF1-88DC-C91457BF7D7C}"/>
                </a:ext>
              </a:extLst>
            </p:cNvPr>
            <p:cNvSpPr/>
            <p:nvPr/>
          </p:nvSpPr>
          <p:spPr>
            <a:xfrm>
              <a:off x="7997681" y="5129504"/>
              <a:ext cx="463826" cy="225287"/>
            </a:xfrm>
            <a:prstGeom prst="lef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1A44A15-2D19-4F55-8A67-688E14DAE087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pic>
        <p:nvPicPr>
          <p:cNvPr id="8" name="New Recording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2742" y="6223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45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7"/>
    </mc:Choice>
    <mc:Fallback xmlns="">
      <p:transition spd="slow" advTm="4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تدريب (</a:t>
            </a:r>
            <a:r>
              <a:rPr lang="en-US" sz="3600" dirty="0"/>
              <a:t>4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409C19A9-F01A-4EE3-AB6E-514AB86FD99F}"/>
                  </a:ext>
                </a:extLst>
              </p:cNvPr>
              <p:cNvSpPr txBox="1"/>
              <p:nvPr/>
            </p:nvSpPr>
            <p:spPr>
              <a:xfrm>
                <a:off x="967409" y="1454830"/>
                <a:ext cx="8083826" cy="1464028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ar-BH" sz="2800" dirty="0"/>
                  <a:t>أوجد زاوية بقياس موجب، وأخرى بقياس سالب مشتركتين في الضلع النهائي للزاوية التي قياسها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09C19A9-F01A-4EE3-AB6E-514AB86FD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09" y="1454830"/>
                <a:ext cx="8083826" cy="1464028"/>
              </a:xfrm>
              <a:prstGeom prst="roundRect">
                <a:avLst>
                  <a:gd name="adj" fmla="val 9073"/>
                </a:avLst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A91EEE6C-E01B-4FE9-B324-1E7C5AD25485}"/>
                  </a:ext>
                </a:extLst>
              </p:cNvPr>
              <p:cNvSpPr txBox="1"/>
              <p:nvPr/>
            </p:nvSpPr>
            <p:spPr>
              <a:xfrm>
                <a:off x="1927894" y="4852233"/>
                <a:ext cx="2405566" cy="646986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375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°,−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345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1EEE6C-E01B-4FE9-B324-1E7C5AD25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894" y="4852233"/>
                <a:ext cx="2405566" cy="64698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0F5BD13-89D6-43A3-B9CD-A7AA3361C0FF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F79B9025-4646-4E74-A4E9-7FEDC1CF6FB1}"/>
              </a:ext>
            </a:extLst>
          </p:cNvPr>
          <p:cNvSpPr/>
          <p:nvPr/>
        </p:nvSpPr>
        <p:spPr>
          <a:xfrm>
            <a:off x="1776001" y="3089316"/>
            <a:ext cx="9167492" cy="1326863"/>
          </a:xfrm>
          <a:prstGeom prst="wedgeRoundRectCallout">
            <a:avLst>
              <a:gd name="adj1" fmla="val 53202"/>
              <a:gd name="adj2" fmla="val 1226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dirty="0"/>
              <a:t>أوقف العرض، وحل التدريب، ثم أكمل العرض لتتحقق من إجابتك.</a:t>
            </a:r>
          </a:p>
        </p:txBody>
      </p:sp>
      <p:pic>
        <p:nvPicPr>
          <p:cNvPr id="10" name="Graphic 9" descr="Office worker">
            <a:extLst>
              <a:ext uri="{FF2B5EF4-FFF2-40B4-BE49-F238E27FC236}">
                <a16:creationId xmlns:a16="http://schemas.microsoft.com/office/drawing/2014/main" xmlns="" id="{9FA9DE37-5AF6-4097-82A5-D8D70544DD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943492" y="4972615"/>
            <a:ext cx="1248508" cy="1248508"/>
          </a:xfrm>
          <a:prstGeom prst="rect">
            <a:avLst/>
          </a:prstGeom>
        </p:spPr>
      </p:pic>
      <p:pic>
        <p:nvPicPr>
          <p:cNvPr id="5" name="New Recording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82149" y="61679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2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5"/>
    </mc:Choice>
    <mc:Fallback xmlns="">
      <p:transition spd="slow" advTm="21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تدريب (</a:t>
            </a:r>
            <a:r>
              <a:rPr lang="en-US" sz="3600" dirty="0"/>
              <a:t>5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409C19A9-F01A-4EE3-AB6E-514AB86FD99F}"/>
                  </a:ext>
                </a:extLst>
              </p:cNvPr>
              <p:cNvSpPr txBox="1"/>
              <p:nvPr/>
            </p:nvSpPr>
            <p:spPr>
              <a:xfrm>
                <a:off x="967409" y="1454830"/>
                <a:ext cx="8083826" cy="1464028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ar-BH" sz="2800" dirty="0"/>
                  <a:t>أوجد زاوية بقياس موجب، وأخرى بقياس سالب مشتركتين في الضلع النهائي للزاوية التي قياسها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09C19A9-F01A-4EE3-AB6E-514AB86FD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09" y="1454830"/>
                <a:ext cx="8083826" cy="1464028"/>
              </a:xfrm>
              <a:prstGeom prst="roundRect">
                <a:avLst>
                  <a:gd name="adj" fmla="val 9073"/>
                </a:avLst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A91EEE6C-E01B-4FE9-B324-1E7C5AD25485}"/>
                  </a:ext>
                </a:extLst>
              </p:cNvPr>
              <p:cNvSpPr txBox="1"/>
              <p:nvPr/>
            </p:nvSpPr>
            <p:spPr>
              <a:xfrm>
                <a:off x="1927894" y="4852233"/>
                <a:ext cx="2405566" cy="646986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315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°,−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405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1EEE6C-E01B-4FE9-B324-1E7C5AD25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894" y="4852233"/>
                <a:ext cx="2405566" cy="64698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73A9BF6-710A-4FB3-A6CF-13D4442DB0EC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0521340A-82EC-4734-B2ED-89F565F81C1B}"/>
              </a:ext>
            </a:extLst>
          </p:cNvPr>
          <p:cNvSpPr/>
          <p:nvPr/>
        </p:nvSpPr>
        <p:spPr>
          <a:xfrm>
            <a:off x="1776001" y="3089316"/>
            <a:ext cx="9167492" cy="1326863"/>
          </a:xfrm>
          <a:prstGeom prst="wedgeRoundRectCallout">
            <a:avLst>
              <a:gd name="adj1" fmla="val 53202"/>
              <a:gd name="adj2" fmla="val 1226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dirty="0"/>
              <a:t>أوقف العرض، وحل التدريب، ثم أكمل العرض لتتحقق من إجابتك.</a:t>
            </a:r>
          </a:p>
        </p:txBody>
      </p:sp>
      <p:pic>
        <p:nvPicPr>
          <p:cNvPr id="10" name="Graphic 9" descr="Office worker">
            <a:extLst>
              <a:ext uri="{FF2B5EF4-FFF2-40B4-BE49-F238E27FC236}">
                <a16:creationId xmlns:a16="http://schemas.microsoft.com/office/drawing/2014/main" xmlns="" id="{40344813-FCD1-4CEB-9E79-77EB79B45E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943492" y="4972615"/>
            <a:ext cx="1248508" cy="1248508"/>
          </a:xfrm>
          <a:prstGeom prst="rect">
            <a:avLst/>
          </a:prstGeom>
        </p:spPr>
      </p:pic>
      <p:pic>
        <p:nvPicPr>
          <p:cNvPr id="6" name="New Recording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2946" y="62211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2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42"/>
    </mc:Choice>
    <mc:Fallback xmlns="">
      <p:transition spd="slow" advTm="26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F75DCA84-7721-42F6-AC15-9EBD9BF7D5C5}"/>
                  </a:ext>
                </a:extLst>
              </p:cNvPr>
              <p:cNvSpPr/>
              <p:nvPr/>
            </p:nvSpPr>
            <p:spPr>
              <a:xfrm>
                <a:off x="4790556" y="1576224"/>
                <a:ext cx="7349504" cy="2160001"/>
              </a:xfrm>
              <a:prstGeom prst="roundRect">
                <a:avLst>
                  <a:gd name="adj" fmla="val 766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BH" sz="3200" dirty="0"/>
                  <a:t>محيط الدائرة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ar-BH" sz="3200" dirty="0"/>
                  <a:t> ، لذلك فالدورة الكاملة على الدائرة تساوي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ar-BH" sz="3200" dirty="0"/>
                  <a:t>، وبما أن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360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°=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ar-BH" sz="3200" dirty="0"/>
                  <a:t> ، فإن العلاقة بين القياس بالدرجات والقياس </a:t>
                </a:r>
                <a:r>
                  <a:rPr lang="ar-BH" sz="3200" dirty="0" err="1"/>
                  <a:t>بالراديان</a:t>
                </a:r>
                <a:r>
                  <a:rPr lang="ar-BH" sz="3200" dirty="0"/>
                  <a:t> هي: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ar-BH" sz="3200" dirty="0"/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75DCA84-7721-42F6-AC15-9EBD9BF7D5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556" y="1576224"/>
                <a:ext cx="7349504" cy="2160001"/>
              </a:xfrm>
              <a:prstGeom prst="roundRect">
                <a:avLst>
                  <a:gd name="adj" fmla="val 7663"/>
                </a:avLst>
              </a:prstGeom>
              <a:blipFill>
                <a:blip r:embed="rId6"/>
                <a:stretch>
                  <a:fillRect l="-1160" t="-843" r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3E57106-0085-438A-9A14-9BFDF281DDCF}"/>
              </a:ext>
            </a:extLst>
          </p:cNvPr>
          <p:cNvGrpSpPr/>
          <p:nvPr/>
        </p:nvGrpSpPr>
        <p:grpSpPr>
          <a:xfrm>
            <a:off x="194037" y="1284372"/>
            <a:ext cx="3869635" cy="3905959"/>
            <a:chOff x="781877" y="1620198"/>
            <a:chExt cx="3869635" cy="39059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3073590D-43FB-4F49-9D71-B91D7A409441}"/>
                </a:ext>
              </a:extLst>
            </p:cNvPr>
            <p:cNvGrpSpPr/>
            <p:nvPr/>
          </p:nvGrpSpPr>
          <p:grpSpPr>
            <a:xfrm>
              <a:off x="781877" y="1620198"/>
              <a:ext cx="3869635" cy="3905959"/>
              <a:chOff x="781877" y="1620198"/>
              <a:chExt cx="3869635" cy="390595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852734EE-DAD4-4770-A1C2-0DD271F277DF}"/>
                  </a:ext>
                </a:extLst>
              </p:cNvPr>
              <p:cNvGrpSpPr/>
              <p:nvPr/>
            </p:nvGrpSpPr>
            <p:grpSpPr>
              <a:xfrm>
                <a:off x="781877" y="1620198"/>
                <a:ext cx="3869635" cy="3905959"/>
                <a:chOff x="781877" y="1620198"/>
                <a:chExt cx="3869635" cy="3905959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xmlns="" id="{B0A95D4A-F095-4EA7-B7AA-1255BDD76749}"/>
                    </a:ext>
                  </a:extLst>
                </p:cNvPr>
                <p:cNvGrpSpPr/>
                <p:nvPr/>
              </p:nvGrpSpPr>
              <p:grpSpPr>
                <a:xfrm>
                  <a:off x="781877" y="1802296"/>
                  <a:ext cx="3723861" cy="3723861"/>
                  <a:chOff x="702365" y="1802296"/>
                  <a:chExt cx="3723861" cy="3723861"/>
                </a:xfrm>
              </p:grpSpPr>
              <p:cxnSp>
                <p:nvCxnSpPr>
                  <p:cNvPr id="4" name="Straight Arrow Connector 3">
                    <a:extLst>
                      <a:ext uri="{FF2B5EF4-FFF2-40B4-BE49-F238E27FC236}">
                        <a16:creationId xmlns:a16="http://schemas.microsoft.com/office/drawing/2014/main" xmlns="" id="{FBE3FA1E-65E1-412C-AFC6-3B70E738FF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64296" y="1802296"/>
                    <a:ext cx="0" cy="3723861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Arrow Connector 4">
                    <a:extLst>
                      <a:ext uri="{FF2B5EF4-FFF2-40B4-BE49-F238E27FC236}">
                        <a16:creationId xmlns:a16="http://schemas.microsoft.com/office/drawing/2014/main" xmlns="" id="{FBC8E01F-7A85-422B-B33B-9D0ADC0216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2564296" y="1802296"/>
                    <a:ext cx="0" cy="3723861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xmlns="" id="{7604807C-A57C-4BD4-B9D2-89916B09F5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94922" y="3664226"/>
                      <a:ext cx="55659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oMath>
                        </m:oMathPara>
                      </a14:m>
                      <a:endParaRPr lang="en-US" sz="2400" b="1" dirty="0"/>
                    </a:p>
                  </p:txBody>
                </p:sp>
              </mc:Choice>
              <mc:Fallback xmlns=""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id="{7604807C-A57C-4BD4-B9D2-89916B09F5A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94922" y="3664226"/>
                      <a:ext cx="556590" cy="46166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xmlns="" id="{8938976C-1F94-43B3-8D75-10CBB7DAF1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20621" y="1620198"/>
                      <a:ext cx="55659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oMath>
                        </m:oMathPara>
                      </a14:m>
                      <a:endParaRPr lang="en-US" sz="2400" b="1" dirty="0"/>
                    </a:p>
                  </p:txBody>
                </p:sp>
              </mc:Choice>
              <mc:Fallback xmlns="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8938976C-1F94-43B3-8D75-10CBB7DAF1D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20621" y="1620198"/>
                      <a:ext cx="556590" cy="46166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1052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xmlns="" id="{F8B3E5B3-D757-443C-A7F3-D2326201845F}"/>
                      </a:ext>
                    </a:extLst>
                  </p:cNvPr>
                  <p:cNvSpPr txBox="1"/>
                  <p:nvPr/>
                </p:nvSpPr>
                <p:spPr>
                  <a:xfrm>
                    <a:off x="2160302" y="3573168"/>
                    <a:ext cx="55659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𝒐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8B3E5B3-D757-443C-A7F3-D232620184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60302" y="3573168"/>
                    <a:ext cx="556590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BCBCFFDD-246A-4EF4-9E62-EBC9FC2B7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4239" y="3592225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923AA69B-71A8-4249-88EB-987D764FD6FA}"/>
                </a:ext>
              </a:extLst>
            </p:cNvPr>
            <p:cNvCxnSpPr/>
            <p:nvPr/>
          </p:nvCxnSpPr>
          <p:spPr>
            <a:xfrm>
              <a:off x="2650632" y="3661262"/>
              <a:ext cx="148004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0290C184-A111-471E-87DE-3AF30AA04F74}"/>
                </a:ext>
              </a:extLst>
            </p:cNvPr>
            <p:cNvCxnSpPr>
              <a:cxnSpLocks/>
            </p:cNvCxnSpPr>
            <p:nvPr/>
          </p:nvCxnSpPr>
          <p:spPr>
            <a:xfrm rot="18000000">
              <a:off x="2296985" y="3002759"/>
              <a:ext cx="148004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rc 26">
              <a:extLst>
                <a:ext uri="{FF2B5EF4-FFF2-40B4-BE49-F238E27FC236}">
                  <a16:creationId xmlns:a16="http://schemas.microsoft.com/office/drawing/2014/main" xmlns="" id="{2A03E881-299C-4E5F-985B-EFEF892BE2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82167" y="3189934"/>
              <a:ext cx="936000" cy="936000"/>
            </a:xfrm>
            <a:prstGeom prst="arc">
              <a:avLst>
                <a:gd name="adj1" fmla="val 18136818"/>
                <a:gd name="adj2" fmla="val 0"/>
              </a:avLst>
            </a:prstGeom>
            <a:noFill/>
            <a:ln w="28575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5B4A2513-38DE-4430-9639-4AE198EFB6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3762" y="2584178"/>
              <a:ext cx="2160000" cy="216000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62C392E9-BFCE-4EC3-BEB3-90D4ED7A034C}"/>
                    </a:ext>
                  </a:extLst>
                </p:cNvPr>
                <p:cNvSpPr txBox="1"/>
                <p:nvPr/>
              </p:nvSpPr>
              <p:spPr>
                <a:xfrm>
                  <a:off x="2615429" y="3285727"/>
                  <a:ext cx="55659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2C392E9-BFCE-4EC3-BEB3-90D4ED7A03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5429" y="3285727"/>
                  <a:ext cx="556590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00180839-36CF-40CA-8411-5484D1A721D8}"/>
                    </a:ext>
                  </a:extLst>
                </p:cNvPr>
                <p:cNvSpPr txBox="1"/>
                <p:nvPr/>
              </p:nvSpPr>
              <p:spPr>
                <a:xfrm>
                  <a:off x="2551992" y="2824142"/>
                  <a:ext cx="55659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0180839-36CF-40CA-8411-5484D1A721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1992" y="2824142"/>
                  <a:ext cx="556590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828BA34-82B3-4771-B983-1C4383291CB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09" t="2348" r="1059" b="3243"/>
          <a:stretch/>
        </p:blipFill>
        <p:spPr>
          <a:xfrm>
            <a:off x="371061" y="2146855"/>
            <a:ext cx="11436626" cy="3578084"/>
          </a:xfrm>
          <a:prstGeom prst="roundRect">
            <a:avLst>
              <a:gd name="adj" fmla="val 5926"/>
            </a:avLst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BCF287A-64F0-4BDF-8086-67549E8C9825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pic>
        <p:nvPicPr>
          <p:cNvPr id="12" name="New Recording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35657" y="611195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92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24"/>
    </mc:Choice>
    <mc:Fallback xmlns="">
      <p:transition spd="slow" advTm="4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مثال (</a:t>
            </a:r>
            <a:r>
              <a:rPr lang="en-US" sz="3600" dirty="0"/>
              <a:t>6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9E77433-6A56-48D4-9ADB-86EC2A47BCC6}"/>
                  </a:ext>
                </a:extLst>
              </p:cNvPr>
              <p:cNvSpPr txBox="1"/>
              <p:nvPr/>
            </p:nvSpPr>
            <p:spPr>
              <a:xfrm>
                <a:off x="1776000" y="1432420"/>
                <a:ext cx="7230636" cy="832514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ar-BH" sz="2800" dirty="0"/>
                  <a:t>حوّل قياس الزاوية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2800" dirty="0"/>
                  <a:t> إلى الراديان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E77433-6A56-48D4-9ADB-86EC2A47B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000" y="1432420"/>
                <a:ext cx="7230636" cy="832514"/>
              </a:xfrm>
              <a:prstGeom prst="roundRect">
                <a:avLst>
                  <a:gd name="adj" fmla="val 9073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F68DFF2-9751-4AC6-BD13-F6A1A76C5D26}"/>
                  </a:ext>
                </a:extLst>
              </p:cNvPr>
              <p:cNvSpPr txBox="1"/>
              <p:nvPr/>
            </p:nvSpPr>
            <p:spPr>
              <a:xfrm>
                <a:off x="2537792" y="4966871"/>
                <a:ext cx="7116417" cy="1116000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°×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𝒓𝒂𝒅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𝟏𝟖𝟎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den>
                      </m:f>
                      <m:r>
                        <a:rPr lang="en-US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𝟑𝟎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𝟏𝟖𝟎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𝒓𝒂𝒅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F68DFF2-9751-4AC6-BD13-F6A1A76C5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792" y="4966871"/>
                <a:ext cx="7116417" cy="1116000"/>
              </a:xfrm>
              <a:prstGeom prst="roundRect">
                <a:avLst>
                  <a:gd name="adj" fmla="val 9073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7BB0268-6322-4435-AA28-DD4FE49064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790" t="31944" r="1679" b="5116"/>
          <a:stretch/>
        </p:blipFill>
        <p:spPr>
          <a:xfrm>
            <a:off x="3306417" y="2456931"/>
            <a:ext cx="5579166" cy="2385391"/>
          </a:xfrm>
          <a:prstGeom prst="round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2F04050-250D-4752-952B-F2D0F5A10DE4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pic>
        <p:nvPicPr>
          <p:cNvPr id="5" name="New Recording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2149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92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0"/>
    </mc:Choice>
    <mc:Fallback xmlns="">
      <p:transition spd="slow" advTm="3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تدريب (</a:t>
            </a:r>
            <a:r>
              <a:rPr lang="en-US" sz="3600" dirty="0"/>
              <a:t>6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A91EEE6C-E01B-4FE9-B324-1E7C5AD25485}"/>
                  </a:ext>
                </a:extLst>
              </p:cNvPr>
              <p:cNvSpPr txBox="1"/>
              <p:nvPr/>
            </p:nvSpPr>
            <p:spPr>
              <a:xfrm>
                <a:off x="1980903" y="4672326"/>
                <a:ext cx="2405566" cy="1122223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1EEE6C-E01B-4FE9-B324-1E7C5AD25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903" y="4672326"/>
                <a:ext cx="2405566" cy="112222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433527D1-14B0-4557-9237-FA779DECAD61}"/>
                  </a:ext>
                </a:extLst>
              </p:cNvPr>
              <p:cNvSpPr txBox="1"/>
              <p:nvPr/>
            </p:nvSpPr>
            <p:spPr>
              <a:xfrm>
                <a:off x="1242647" y="1432420"/>
                <a:ext cx="7763989" cy="832514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ar-BH" sz="2800" dirty="0"/>
                  <a:t>حوّل قياس الزاوية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𝟏𝟐𝟎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2800" dirty="0"/>
                  <a:t> إلى الراديان</a:t>
                </a:r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33527D1-14B0-4557-9237-FA779DECA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647" y="1432420"/>
                <a:ext cx="7763989" cy="832514"/>
              </a:xfrm>
              <a:prstGeom prst="roundRect">
                <a:avLst>
                  <a:gd name="adj" fmla="val 9073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F7EAEAE-316B-453C-A753-47DC35FB9241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7CEB5539-41C5-4E5E-B4BC-496C46D1AB5A}"/>
              </a:ext>
            </a:extLst>
          </p:cNvPr>
          <p:cNvSpPr/>
          <p:nvPr/>
        </p:nvSpPr>
        <p:spPr>
          <a:xfrm>
            <a:off x="1537464" y="2638745"/>
            <a:ext cx="9167492" cy="1326863"/>
          </a:xfrm>
          <a:prstGeom prst="wedgeRoundRectCallout">
            <a:avLst>
              <a:gd name="adj1" fmla="val 53202"/>
              <a:gd name="adj2" fmla="val 1226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dirty="0"/>
              <a:t>أوقف العرض، وحل التدريب، ثم أكمل العرض لتتحقق من إجابتك.</a:t>
            </a:r>
          </a:p>
        </p:txBody>
      </p:sp>
      <p:pic>
        <p:nvPicPr>
          <p:cNvPr id="11" name="Graphic 10" descr="Office worker">
            <a:extLst>
              <a:ext uri="{FF2B5EF4-FFF2-40B4-BE49-F238E27FC236}">
                <a16:creationId xmlns:a16="http://schemas.microsoft.com/office/drawing/2014/main" xmlns="" id="{7950C69B-5233-43D5-86FF-DD9C79075A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04955" y="4522044"/>
            <a:ext cx="1248508" cy="1248508"/>
          </a:xfrm>
          <a:prstGeom prst="rect">
            <a:avLst/>
          </a:prstGeom>
        </p:spPr>
      </p:pic>
      <p:pic>
        <p:nvPicPr>
          <p:cNvPr id="4" name="New Recording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43863" y="60221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30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5"/>
    </mc:Choice>
    <mc:Fallback xmlns="">
      <p:transition spd="slow" advTm="21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390F03C-41D1-407A-918D-BDCB43C51968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pic>
        <p:nvPicPr>
          <p:cNvPr id="7" name="Graphic 6" descr="Office worker">
            <a:extLst>
              <a:ext uri="{FF2B5EF4-FFF2-40B4-BE49-F238E27FC236}">
                <a16:creationId xmlns:a16="http://schemas.microsoft.com/office/drawing/2014/main" xmlns="" id="{1EB995B6-9A57-4B1F-BCB9-2F4A08A5E2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48070" y="1941340"/>
            <a:ext cx="1248508" cy="124850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A298DF5E-31EE-4C7C-8286-3D34B72D7D7D}"/>
              </a:ext>
            </a:extLst>
          </p:cNvPr>
          <p:cNvSpPr/>
          <p:nvPr/>
        </p:nvSpPr>
        <p:spPr>
          <a:xfrm>
            <a:off x="7976382" y="1937822"/>
            <a:ext cx="2353995" cy="1248508"/>
          </a:xfrm>
          <a:prstGeom prst="wedgeRoundRectCallout">
            <a:avLst>
              <a:gd name="adj1" fmla="val 72141"/>
              <a:gd name="adj2" fmla="val -163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/>
              <a:t>أهداف الدرس:</a:t>
            </a:r>
            <a:endParaRPr lang="en-US" sz="3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2EFED1D-27B1-45EA-93A6-0FC12F4A1746}"/>
              </a:ext>
            </a:extLst>
          </p:cNvPr>
          <p:cNvSpPr/>
          <p:nvPr/>
        </p:nvSpPr>
        <p:spPr>
          <a:xfrm>
            <a:off x="749043" y="3685738"/>
            <a:ext cx="10693914" cy="151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BH" sz="3600" dirty="0"/>
              <a:t>رسم زوايا في الوضع القياسي وإيجاد قياساتها.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BH" sz="3600" dirty="0"/>
              <a:t>تحويل القياس بالدرجات إلى القياس </a:t>
            </a:r>
            <a:r>
              <a:rPr lang="ar-BH" sz="3600" dirty="0" err="1"/>
              <a:t>بالراديان</a:t>
            </a:r>
            <a:r>
              <a:rPr lang="ar-BH" sz="3600" dirty="0"/>
              <a:t> والعكس.</a:t>
            </a:r>
          </a:p>
        </p:txBody>
      </p:sp>
      <p:pic>
        <p:nvPicPr>
          <p:cNvPr id="2" name="شريحة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86978" y="6134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02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2"/>
    </mc:Choice>
    <mc:Fallback xmlns="">
      <p:transition spd="slow" advTm="1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48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مثال (</a:t>
            </a:r>
            <a:r>
              <a:rPr lang="en-US" sz="3600" dirty="0"/>
              <a:t>7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9E77433-6A56-48D4-9ADB-86EC2A47BCC6}"/>
                  </a:ext>
                </a:extLst>
              </p:cNvPr>
              <p:cNvSpPr txBox="1"/>
              <p:nvPr/>
            </p:nvSpPr>
            <p:spPr>
              <a:xfrm>
                <a:off x="1242647" y="1432420"/>
                <a:ext cx="7763989" cy="832514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ar-BH" sz="2800" dirty="0"/>
                  <a:t>حوّل قياس الزاوية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ar-BH" sz="2800" dirty="0"/>
                  <a:t> إلى القياس بالدرجات</a:t>
                </a:r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E77433-6A56-48D4-9ADB-86EC2A47B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647" y="1432420"/>
                <a:ext cx="7763989" cy="832514"/>
              </a:xfrm>
              <a:prstGeom prst="roundRect">
                <a:avLst>
                  <a:gd name="adj" fmla="val 9073"/>
                </a:avLst>
              </a:prstGeom>
              <a:blipFill>
                <a:blip r:embed="rId6"/>
                <a:stretch>
                  <a:fillRect b="-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F68DFF2-9751-4AC6-BD13-F6A1A76C5D26}"/>
                  </a:ext>
                </a:extLst>
              </p:cNvPr>
              <p:cNvSpPr txBox="1"/>
              <p:nvPr/>
            </p:nvSpPr>
            <p:spPr>
              <a:xfrm>
                <a:off x="2658000" y="4879893"/>
                <a:ext cx="6876000" cy="1116000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𝒓𝒂𝒅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𝟏𝟖𝟎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𝒓𝒂𝒅</m:t>
                          </m:r>
                        </m:den>
                      </m:f>
                      <m:r>
                        <a:rPr lang="en-US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𝟗𝟎𝟎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𝟒𝟓𝟎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F68DFF2-9751-4AC6-BD13-F6A1A76C5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000" y="4879893"/>
                <a:ext cx="6876000" cy="1116000"/>
              </a:xfrm>
              <a:prstGeom prst="roundRect">
                <a:avLst>
                  <a:gd name="adj" fmla="val 9073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7BB0268-6322-4435-AA28-DD4FE49064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41" t="31944" r="50520" b="5116"/>
          <a:stretch/>
        </p:blipFill>
        <p:spPr>
          <a:xfrm>
            <a:off x="3311857" y="2379718"/>
            <a:ext cx="5568287" cy="2385391"/>
          </a:xfrm>
          <a:prstGeom prst="round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85AE306-9A23-47D0-AE02-7849D888D0E3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pic>
        <p:nvPicPr>
          <p:cNvPr id="3" name="New Recording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2149" y="62225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656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45"/>
    </mc:Choice>
    <mc:Fallback xmlns="">
      <p:transition spd="slow" advTm="3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508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تدريب (</a:t>
            </a:r>
            <a:r>
              <a:rPr lang="en-US" sz="3600" dirty="0"/>
              <a:t>7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A91EEE6C-E01B-4FE9-B324-1E7C5AD25485}"/>
                  </a:ext>
                </a:extLst>
              </p:cNvPr>
              <p:cNvSpPr txBox="1"/>
              <p:nvPr/>
            </p:nvSpPr>
            <p:spPr>
              <a:xfrm>
                <a:off x="2047164" y="4778594"/>
                <a:ext cx="2405566" cy="646986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67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1EEE6C-E01B-4FE9-B324-1E7C5AD25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164" y="4778594"/>
                <a:ext cx="2405566" cy="64698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83D851E1-628D-4B39-AE54-AF48F82EEB7E}"/>
                  </a:ext>
                </a:extLst>
              </p:cNvPr>
              <p:cNvSpPr txBox="1"/>
              <p:nvPr/>
            </p:nvSpPr>
            <p:spPr>
              <a:xfrm>
                <a:off x="1242647" y="1432420"/>
                <a:ext cx="7763989" cy="832514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ar-BH" sz="2800" dirty="0"/>
                  <a:t>حوّل قياس الزاوية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ar-BH" sz="2800" dirty="0"/>
                  <a:t> إلى القياس بالدرجات</a:t>
                </a:r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D851E1-628D-4B39-AE54-AF48F82EE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647" y="1432420"/>
                <a:ext cx="7763989" cy="832514"/>
              </a:xfrm>
              <a:prstGeom prst="roundRect">
                <a:avLst>
                  <a:gd name="adj" fmla="val 9073"/>
                </a:avLst>
              </a:prstGeom>
              <a:blipFill>
                <a:blip r:embed="rId7"/>
                <a:stretch>
                  <a:fillRect b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A5B5315-DF9D-4483-A486-FDC6FC293731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C518AA96-881F-4676-8843-F7344E88AAD6}"/>
              </a:ext>
            </a:extLst>
          </p:cNvPr>
          <p:cNvSpPr/>
          <p:nvPr/>
        </p:nvSpPr>
        <p:spPr>
          <a:xfrm>
            <a:off x="1248508" y="2619981"/>
            <a:ext cx="9167492" cy="1326863"/>
          </a:xfrm>
          <a:prstGeom prst="wedgeRoundRectCallout">
            <a:avLst>
              <a:gd name="adj1" fmla="val 53202"/>
              <a:gd name="adj2" fmla="val 1226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dirty="0"/>
              <a:t>أوقف العرض، وحل التدريب، ثم أكمل العرض لتتحقق من إجابتك.</a:t>
            </a:r>
          </a:p>
        </p:txBody>
      </p:sp>
      <p:pic>
        <p:nvPicPr>
          <p:cNvPr id="11" name="Graphic 10" descr="Office worker">
            <a:extLst>
              <a:ext uri="{FF2B5EF4-FFF2-40B4-BE49-F238E27FC236}">
                <a16:creationId xmlns:a16="http://schemas.microsoft.com/office/drawing/2014/main" xmlns="" id="{753B6158-1630-41E6-8D87-4C04059610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15999" y="4455780"/>
            <a:ext cx="1248508" cy="1248508"/>
          </a:xfrm>
          <a:prstGeom prst="rect">
            <a:avLst/>
          </a:prstGeom>
        </p:spPr>
      </p:pic>
      <p:pic>
        <p:nvPicPr>
          <p:cNvPr id="4" name="New Recording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30219" y="7108165"/>
            <a:ext cx="609600" cy="5937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4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5"/>
    </mc:Choice>
    <mc:Fallback xmlns="">
      <p:transition spd="slow" advTm="23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64731D-0036-4155-AC34-80E194AF26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8" t="895" r="935" b="940"/>
          <a:stretch/>
        </p:blipFill>
        <p:spPr>
          <a:xfrm>
            <a:off x="1902000" y="1349077"/>
            <a:ext cx="8388000" cy="4821840"/>
          </a:xfrm>
          <a:prstGeom prst="roundRect">
            <a:avLst>
              <a:gd name="adj" fmla="val 3125"/>
            </a:avLst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E4A3C9B-5D2D-4B4E-9EDB-1D11B5C1959E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pic>
        <p:nvPicPr>
          <p:cNvPr id="6" name="New Recording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1771" y="617091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16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1"/>
    </mc:Choice>
    <mc:Fallback xmlns="">
      <p:transition spd="slow" advTm="13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75DCA84-7721-42F6-AC15-9EBD9BF7D5C5}"/>
              </a:ext>
            </a:extLst>
          </p:cNvPr>
          <p:cNvSpPr/>
          <p:nvPr/>
        </p:nvSpPr>
        <p:spPr>
          <a:xfrm>
            <a:off x="3355708" y="1483461"/>
            <a:ext cx="8519309" cy="1012874"/>
          </a:xfrm>
          <a:prstGeom prst="roundRect">
            <a:avLst>
              <a:gd name="adj" fmla="val 7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dirty="0"/>
              <a:t>الزاوية المركزية هي الزاوية التي يقع رأسها على مركز الدائرة</a:t>
            </a:r>
            <a:r>
              <a:rPr lang="en-US" sz="3200" dirty="0"/>
              <a:t>.</a:t>
            </a:r>
            <a:endParaRPr lang="ar-BH" sz="3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5886DF-3159-46DD-9C48-9D2CFBD8E74B}"/>
              </a:ext>
            </a:extLst>
          </p:cNvPr>
          <p:cNvGrpSpPr/>
          <p:nvPr/>
        </p:nvGrpSpPr>
        <p:grpSpPr>
          <a:xfrm>
            <a:off x="968411" y="1926911"/>
            <a:ext cx="2581084" cy="2481441"/>
            <a:chOff x="968411" y="1926911"/>
            <a:chExt cx="2581084" cy="248144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8B3E5B3-D757-443C-A7F3-D2326201845F}"/>
                </a:ext>
              </a:extLst>
            </p:cNvPr>
            <p:cNvSpPr txBox="1"/>
            <p:nvPr/>
          </p:nvSpPr>
          <p:spPr>
            <a:xfrm>
              <a:off x="1594327" y="3399335"/>
              <a:ext cx="1371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2000" b="1" dirty="0"/>
                <a:t>الزاوية </a:t>
              </a:r>
            </a:p>
            <a:p>
              <a:pPr algn="ctr" rtl="1"/>
              <a:r>
                <a:rPr lang="ar-BH" sz="2000" b="1" dirty="0"/>
                <a:t>المركزية</a:t>
              </a:r>
              <a:endParaRPr lang="en-US" sz="2000" b="1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5B4A2513-38DE-4430-9639-4AE198EFB6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922" y="2248352"/>
              <a:ext cx="2160000" cy="216000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BCBCFFDD-246A-4EF4-9E62-EBC9FC2B7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6399" y="3256399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923AA69B-71A8-4249-88EB-987D764FD6FA}"/>
                </a:ext>
              </a:extLst>
            </p:cNvPr>
            <p:cNvCxnSpPr/>
            <p:nvPr/>
          </p:nvCxnSpPr>
          <p:spPr>
            <a:xfrm>
              <a:off x="2062792" y="3325436"/>
              <a:ext cx="148004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0290C184-A111-471E-87DE-3AF30AA04F74}"/>
                </a:ext>
              </a:extLst>
            </p:cNvPr>
            <p:cNvCxnSpPr>
              <a:cxnSpLocks/>
            </p:cNvCxnSpPr>
            <p:nvPr/>
          </p:nvCxnSpPr>
          <p:spPr>
            <a:xfrm rot="18000000">
              <a:off x="1709145" y="2666933"/>
              <a:ext cx="148004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rc 26">
              <a:extLst>
                <a:ext uri="{FF2B5EF4-FFF2-40B4-BE49-F238E27FC236}">
                  <a16:creationId xmlns:a16="http://schemas.microsoft.com/office/drawing/2014/main" xmlns="" id="{2A03E881-299C-4E5F-985B-EFEF892BE2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4327" y="2854108"/>
              <a:ext cx="936000" cy="936000"/>
            </a:xfrm>
            <a:prstGeom prst="arc">
              <a:avLst>
                <a:gd name="adj1" fmla="val 18136818"/>
                <a:gd name="adj2" fmla="val 0"/>
              </a:avLst>
            </a:prstGeom>
            <a:noFill/>
            <a:ln w="28575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62C392E9-BFCE-4EC3-BEB3-90D4ED7A034C}"/>
                    </a:ext>
                  </a:extLst>
                </p:cNvPr>
                <p:cNvSpPr txBox="1"/>
                <p:nvPr/>
              </p:nvSpPr>
              <p:spPr>
                <a:xfrm>
                  <a:off x="2048311" y="2959112"/>
                  <a:ext cx="55659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2C392E9-BFCE-4EC3-BEB3-90D4ED7A03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8311" y="2959112"/>
                  <a:ext cx="556590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00180839-36CF-40CA-8411-5484D1A721D8}"/>
                    </a:ext>
                  </a:extLst>
                </p:cNvPr>
                <p:cNvSpPr txBox="1"/>
                <p:nvPr/>
              </p:nvSpPr>
              <p:spPr>
                <a:xfrm>
                  <a:off x="1964152" y="2488316"/>
                  <a:ext cx="55659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0180839-36CF-40CA-8411-5484D1A721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4152" y="2488316"/>
                  <a:ext cx="556590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Arc 22">
              <a:extLst>
                <a:ext uri="{FF2B5EF4-FFF2-40B4-BE49-F238E27FC236}">
                  <a16:creationId xmlns:a16="http://schemas.microsoft.com/office/drawing/2014/main" xmlns="" id="{25759200-6A5C-45CF-830F-F203BE2F24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411" y="2236624"/>
              <a:ext cx="2160000" cy="2160000"/>
            </a:xfrm>
            <a:prstGeom prst="arc">
              <a:avLst>
                <a:gd name="adj1" fmla="val 18136818"/>
                <a:gd name="adj2" fmla="val 0"/>
              </a:avLst>
            </a:prstGeom>
            <a:noFill/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E91C1F42-5ABC-4BDE-AC50-5157C5999E06}"/>
                    </a:ext>
                  </a:extLst>
                </p:cNvPr>
                <p:cNvSpPr txBox="1"/>
                <p:nvPr/>
              </p:nvSpPr>
              <p:spPr>
                <a:xfrm>
                  <a:off x="2937335" y="2496335"/>
                  <a:ext cx="61216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91C1F42-5ABC-4BDE-AC50-5157C5999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7335" y="2496335"/>
                  <a:ext cx="612160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8381C79A-0B1A-411C-BD43-CBA6971EF62A}"/>
                  </a:ext>
                </a:extLst>
              </p:cNvPr>
              <p:cNvSpPr/>
              <p:nvPr/>
            </p:nvSpPr>
            <p:spPr>
              <a:xfrm>
                <a:off x="3929925" y="2784444"/>
                <a:ext cx="7945092" cy="1811667"/>
              </a:xfrm>
              <a:prstGeom prst="roundRect">
                <a:avLst>
                  <a:gd name="adj" fmla="val 766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BH" sz="3200" dirty="0"/>
                  <a:t>إذا تضمنت دائرة طول نصف قطرها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ar-BH" sz="3200" dirty="0"/>
                  <a:t> ، زاوية مركزية قياسها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ar-BH" sz="3200" dirty="0"/>
                  <a:t> (راديان) فإن طول القوس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ar-BH" sz="3200" dirty="0"/>
                  <a:t> المقابل لهذه الزاوية يساوي حاصل ضرب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ar-BH" sz="3200" dirty="0"/>
                  <a:t> في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ar-BH" sz="3200" dirty="0"/>
                  <a:t> أي أن 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ar-BH" sz="3200" dirty="0"/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381C79A-0B1A-411C-BD43-CBA6971EF6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925" y="2784444"/>
                <a:ext cx="7945092" cy="1811667"/>
              </a:xfrm>
              <a:prstGeom prst="roundRect">
                <a:avLst>
                  <a:gd name="adj" fmla="val 7663"/>
                </a:avLst>
              </a:prstGeom>
              <a:blipFill>
                <a:blip r:embed="rId9"/>
                <a:stretch>
                  <a:fillRect r="-1379" b="-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A35E2B8-4E0A-4A24-9933-447635FBB45A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pic>
        <p:nvPicPr>
          <p:cNvPr id="5" name="New Recording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21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26"/>
    </mc:Choice>
    <mc:Fallback xmlns="">
      <p:transition spd="slow" advTm="33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مثال (</a:t>
            </a:r>
            <a:r>
              <a:rPr lang="en-US" sz="3600" dirty="0"/>
              <a:t>8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9E77433-6A56-48D4-9ADB-86EC2A47BCC6}"/>
                  </a:ext>
                </a:extLst>
              </p:cNvPr>
              <p:cNvSpPr txBox="1"/>
              <p:nvPr/>
            </p:nvSpPr>
            <p:spPr>
              <a:xfrm>
                <a:off x="390939" y="1432420"/>
                <a:ext cx="8615698" cy="1589076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r"/>
                <a:r>
                  <a:rPr lang="ar-BH" sz="3200" dirty="0"/>
                  <a:t>طول نصف قطر دائرة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ar-BH" sz="3200" dirty="0"/>
                  <a:t> ، أوجد طول القوس إذا كان قياس الزاوية المركزية التي تقابله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𝟔𝟎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200" dirty="0"/>
                  <a:t> ، قرب الناتج إلى أقرب منزلة عشرية واحدة. </a:t>
                </a:r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E77433-6A56-48D4-9ADB-86EC2A47B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39" y="1432420"/>
                <a:ext cx="8615698" cy="1589076"/>
              </a:xfrm>
              <a:prstGeom prst="roundRect">
                <a:avLst>
                  <a:gd name="adj" fmla="val 9073"/>
                </a:avLst>
              </a:prstGeom>
              <a:blipFill>
                <a:blip r:embed="rId5"/>
                <a:stretch>
                  <a:fillRect l="-1484" t="-3422" r="-1272" b="-10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F68DFF2-9751-4AC6-BD13-F6A1A76C5D26}"/>
                  </a:ext>
                </a:extLst>
              </p:cNvPr>
              <p:cNvSpPr txBox="1"/>
              <p:nvPr/>
            </p:nvSpPr>
            <p:spPr>
              <a:xfrm>
                <a:off x="390939" y="4403760"/>
                <a:ext cx="6876000" cy="1718922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en-US" sz="2800" b="1" dirty="0">
                  <a:ea typeface="Cambria Math" panose="02040503050406030204" pitchFamily="18" charset="0"/>
                </a:endParaRPr>
              </a:p>
              <a:p>
                <a:pPr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ea typeface="Cambria Math" panose="02040503050406030204" pitchFamily="18" charset="0"/>
                </a:endParaRPr>
              </a:p>
              <a:p>
                <a:pPr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F68DFF2-9751-4AC6-BD13-F6A1A76C5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39" y="4403760"/>
                <a:ext cx="6876000" cy="1718922"/>
              </a:xfrm>
              <a:prstGeom prst="roundRect">
                <a:avLst>
                  <a:gd name="adj" fmla="val 9073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66F5CEE-2AA8-4C3E-9572-EA1EAAF5BE66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60C0594-38B2-4EB3-B130-C71A8C866F73}"/>
                  </a:ext>
                </a:extLst>
              </p:cNvPr>
              <p:cNvSpPr txBox="1"/>
              <p:nvPr/>
            </p:nvSpPr>
            <p:spPr>
              <a:xfrm>
                <a:off x="390939" y="3212245"/>
                <a:ext cx="6876000" cy="1116000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°×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𝒓𝒂𝒅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𝟏𝟖𝟎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den>
                      </m:f>
                      <m:r>
                        <a:rPr lang="en-US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𝟔𝟎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𝟏𝟖𝟎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𝒓𝒂𝒅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0C0594-38B2-4EB3-B130-C71A8C866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39" y="3212245"/>
                <a:ext cx="6876000" cy="1116000"/>
              </a:xfrm>
              <a:prstGeom prst="roundRect">
                <a:avLst>
                  <a:gd name="adj" fmla="val 9073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D267EC-BA2F-4D88-906D-DF89851F3722}"/>
              </a:ext>
            </a:extLst>
          </p:cNvPr>
          <p:cNvSpPr txBox="1"/>
          <p:nvPr/>
        </p:nvSpPr>
        <p:spPr>
          <a:xfrm>
            <a:off x="7319947" y="3389644"/>
            <a:ext cx="4660018" cy="7560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 rtl="1"/>
            <a:r>
              <a:rPr lang="ar-BH" sz="2800" dirty="0">
                <a:solidFill>
                  <a:schemeClr val="tx1"/>
                </a:solidFill>
              </a:rPr>
              <a:t>أوجد قياس الزاوية المركزية </a:t>
            </a:r>
            <a:r>
              <a:rPr lang="ar-BH" sz="2800" dirty="0" err="1">
                <a:solidFill>
                  <a:schemeClr val="tx1"/>
                </a:solidFill>
              </a:rPr>
              <a:t>بالراديان</a:t>
            </a:r>
            <a:endParaRPr 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47DA03F-B845-412B-A458-B6895770E9F7}"/>
                  </a:ext>
                </a:extLst>
              </p:cNvPr>
              <p:cNvSpPr txBox="1"/>
              <p:nvPr/>
            </p:nvSpPr>
            <p:spPr>
              <a:xfrm>
                <a:off x="7319947" y="4403760"/>
                <a:ext cx="4660018" cy="1692000"/>
              </a:xfrm>
              <a:prstGeom prst="roundRect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r" rtl="1"/>
                <a:r>
                  <a:rPr lang="ar-BH" sz="2800" dirty="0">
                    <a:solidFill>
                      <a:schemeClr val="tx1"/>
                    </a:solidFill>
                  </a:rPr>
                  <a:t>صيغة طول القوس</a:t>
                </a:r>
              </a:p>
              <a:p>
                <a:pPr algn="r" rtl="1"/>
                <a:r>
                  <a:rPr lang="ar-BH" sz="2800" dirty="0">
                    <a:solidFill>
                      <a:schemeClr val="tx1"/>
                    </a:solidFill>
                  </a:rPr>
                  <a:t>بالتعويض عن قيمة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ar-BH" sz="2800" dirty="0">
                    <a:solidFill>
                      <a:schemeClr val="tx1"/>
                    </a:solidFill>
                  </a:rPr>
                  <a:t>، </a:t>
                </a:r>
                <a14:m>
                  <m:oMath xmlns:m="http://schemas.openxmlformats.org/officeDocument/2006/math">
                    <m:r>
                      <a:rPr lang="ar-BH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ar-BH" sz="2800" dirty="0">
                  <a:solidFill>
                    <a:schemeClr val="tx1"/>
                  </a:solidFill>
                </a:endParaRPr>
              </a:p>
              <a:p>
                <a:pPr algn="r" rtl="1"/>
                <a:r>
                  <a:rPr lang="ar-BH" sz="2800" dirty="0">
                    <a:solidFill>
                      <a:schemeClr val="tx1"/>
                    </a:solidFill>
                  </a:rPr>
                  <a:t>باستعمال الآلة الحاسبة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DA03F-B845-412B-A458-B6895770E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947" y="4403760"/>
                <a:ext cx="4660018" cy="1692000"/>
              </a:xfrm>
              <a:prstGeom prst="roundRect">
                <a:avLst/>
              </a:prstGeom>
              <a:blipFill>
                <a:blip r:embed="rId8"/>
                <a:stretch>
                  <a:fillRect r="-52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New Recording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0365" y="61100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19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43"/>
    </mc:Choice>
    <mc:Fallback xmlns="">
      <p:transition spd="slow" advTm="75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28" grpId="0" animBg="1"/>
      <p:bldP spid="8" grpId="0" animBg="1"/>
      <p:bldP spid="3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مثال (</a:t>
            </a:r>
            <a:r>
              <a:rPr lang="en-US" sz="3600" dirty="0"/>
              <a:t>9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9E77433-6A56-48D4-9ADB-86EC2A47BCC6}"/>
                  </a:ext>
                </a:extLst>
              </p:cNvPr>
              <p:cNvSpPr txBox="1"/>
              <p:nvPr/>
            </p:nvSpPr>
            <p:spPr>
              <a:xfrm>
                <a:off x="755373" y="1432420"/>
                <a:ext cx="8251263" cy="1589076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r"/>
                <a:r>
                  <a:rPr lang="ar-BH" sz="3200" dirty="0"/>
                  <a:t>يبلغ طول نصف قطر إطارات الشاحنات العملاقة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𝟑𝟑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𝒊𝒏</m:t>
                    </m:r>
                  </m:oMath>
                </a14:m>
                <a:r>
                  <a:rPr lang="ar-BH" sz="3200" dirty="0"/>
                  <a:t> . </a:t>
                </a:r>
              </a:p>
              <a:p>
                <a:pPr algn="r"/>
                <a:r>
                  <a:rPr lang="ar-BH" sz="3200" dirty="0"/>
                  <a:t>ما المسافة التي تقطعها الشاحنة بالقدم بعد أن تدور إطاراتها ثلاثة أرباع دورة؟</a:t>
                </a:r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E77433-6A56-48D4-9ADB-86EC2A47B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373" y="1432420"/>
                <a:ext cx="8251263" cy="1589076"/>
              </a:xfrm>
              <a:prstGeom prst="roundRect">
                <a:avLst>
                  <a:gd name="adj" fmla="val 9073"/>
                </a:avLst>
              </a:prstGeom>
              <a:blipFill>
                <a:blip r:embed="rId5"/>
                <a:stretch>
                  <a:fillRect l="-295" t="-3422" r="-1328" b="-10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F68DFF2-9751-4AC6-BD13-F6A1A76C5D26}"/>
                  </a:ext>
                </a:extLst>
              </p:cNvPr>
              <p:cNvSpPr txBox="1"/>
              <p:nvPr/>
            </p:nvSpPr>
            <p:spPr>
              <a:xfrm>
                <a:off x="351183" y="4439482"/>
                <a:ext cx="4578626" cy="1718922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en-US" sz="2800" b="1" dirty="0"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𝟑𝟑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𝟏𝟓𝟓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𝒊𝒏</m:t>
                      </m:r>
                    </m:oMath>
                  </m:oMathPara>
                </a14:m>
                <a:endParaRPr lang="en-US" sz="2800" b="1" dirty="0">
                  <a:ea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𝟏𝟑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𝒇𝒕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F68DFF2-9751-4AC6-BD13-F6A1A76C5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83" y="4439482"/>
                <a:ext cx="4578626" cy="1718922"/>
              </a:xfrm>
              <a:prstGeom prst="roundRect">
                <a:avLst>
                  <a:gd name="adj" fmla="val 9073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66F5CEE-2AA8-4C3E-9572-EA1EAAF5BE66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60C0594-38B2-4EB3-B130-C71A8C866F73}"/>
                  </a:ext>
                </a:extLst>
              </p:cNvPr>
              <p:cNvSpPr txBox="1"/>
              <p:nvPr/>
            </p:nvSpPr>
            <p:spPr>
              <a:xfrm>
                <a:off x="351183" y="3172489"/>
                <a:ext cx="4578626" cy="1116000"/>
              </a:xfrm>
              <a:prstGeom prst="roundRect">
                <a:avLst>
                  <a:gd name="adj" fmla="val 907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1">
                  <a:defRPr sz="4000" b="1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𝛑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0C0594-38B2-4EB3-B130-C71A8C866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83" y="3172489"/>
                <a:ext cx="4578626" cy="1116000"/>
              </a:xfrm>
              <a:prstGeom prst="roundRect">
                <a:avLst>
                  <a:gd name="adj" fmla="val 9073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0B34EC-8062-4AB8-93A6-81E82E1A1FFA}"/>
              </a:ext>
            </a:extLst>
          </p:cNvPr>
          <p:cNvSpPr txBox="1"/>
          <p:nvPr/>
        </p:nvSpPr>
        <p:spPr>
          <a:xfrm>
            <a:off x="5923721" y="3444151"/>
            <a:ext cx="5688000" cy="646986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 rtl="1"/>
            <a:r>
              <a:rPr lang="ar-BH" sz="3200" dirty="0">
                <a:solidFill>
                  <a:schemeClr val="tx1"/>
                </a:solidFill>
              </a:rPr>
              <a:t>أوجد قياس الزاوية المركزية </a:t>
            </a:r>
            <a:r>
              <a:rPr lang="ar-BH" sz="3200" dirty="0" err="1">
                <a:solidFill>
                  <a:schemeClr val="tx1"/>
                </a:solidFill>
              </a:rPr>
              <a:t>بالراديان</a:t>
            </a:r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5D79624C-21DF-4ACB-9AC4-ABBABBE588CA}"/>
                  </a:ext>
                </a:extLst>
              </p:cNvPr>
              <p:cNvSpPr txBox="1"/>
              <p:nvPr/>
            </p:nvSpPr>
            <p:spPr>
              <a:xfrm>
                <a:off x="5923721" y="4381437"/>
                <a:ext cx="5688000" cy="1736646"/>
              </a:xfrm>
              <a:prstGeom prst="roundRect">
                <a:avLst>
                  <a:gd name="adj" fmla="val 12088"/>
                </a:avLst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ctr">
                <a:spAutoFit/>
              </a:bodyPr>
              <a:lstStyle/>
              <a:p>
                <a:pPr algn="r" rtl="1"/>
                <a:r>
                  <a:rPr lang="ar-BH" sz="3200" dirty="0">
                    <a:solidFill>
                      <a:schemeClr val="tx1"/>
                    </a:solidFill>
                  </a:rPr>
                  <a:t>صيغة طول القوس</a:t>
                </a:r>
              </a:p>
              <a:p>
                <a:pPr algn="r" rtl="1"/>
                <a:r>
                  <a:rPr lang="ar-BH" sz="3200" dirty="0">
                    <a:solidFill>
                      <a:schemeClr val="tx1"/>
                    </a:solidFill>
                  </a:rPr>
                  <a:t>بالتعويض عن قيمة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ar-BH" sz="3200" dirty="0">
                    <a:solidFill>
                      <a:schemeClr val="tx1"/>
                    </a:solidFill>
                  </a:rPr>
                  <a:t>، </a:t>
                </a:r>
                <a14:m>
                  <m:oMath xmlns:m="http://schemas.openxmlformats.org/officeDocument/2006/math">
                    <m:r>
                      <a:rPr lang="ar-BH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ar-BH" sz="3200" dirty="0">
                  <a:solidFill>
                    <a:schemeClr val="tx1"/>
                  </a:solidFill>
                </a:endParaRPr>
              </a:p>
              <a:p>
                <a:pPr algn="r" rtl="1"/>
                <a:r>
                  <a:rPr lang="ar-BH" sz="3200" dirty="0">
                    <a:solidFill>
                      <a:schemeClr val="tx1"/>
                    </a:solidFill>
                  </a:rPr>
                  <a:t>بالقسمة على </a:t>
                </a:r>
                <a:r>
                  <a:rPr lang="en-US" sz="3200" dirty="0">
                    <a:solidFill>
                      <a:schemeClr val="tx1"/>
                    </a:solidFill>
                  </a:rPr>
                  <a:t>12</a:t>
                </a:r>
                <a:r>
                  <a:rPr lang="ar-BH" sz="3200" dirty="0">
                    <a:solidFill>
                      <a:schemeClr val="tx1"/>
                    </a:solidFill>
                  </a:rPr>
                  <a:t> للتحويل إلى وحدة القدم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79624C-21DF-4ACB-9AC4-ABBABBE58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721" y="4381437"/>
                <a:ext cx="5688000" cy="1736646"/>
              </a:xfrm>
              <a:prstGeom prst="roundRect">
                <a:avLst>
                  <a:gd name="adj" fmla="val 12088"/>
                </a:avLst>
              </a:prstGeom>
              <a:blipFill>
                <a:blip r:embed="rId8"/>
                <a:stretch>
                  <a:fillRect r="-1279" b="-5517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New Recording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349.00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7690" y="7057845"/>
            <a:ext cx="609600" cy="609600"/>
          </a:xfrm>
          <a:prstGeom prst="rect">
            <a:avLst/>
          </a:prstGeom>
        </p:spPr>
      </p:pic>
      <p:pic>
        <p:nvPicPr>
          <p:cNvPr id="11" name="New Recording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000" end="0.00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21087" y="71570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080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79"/>
    </mc:Choice>
    <mc:Fallback xmlns="">
      <p:transition spd="slow" advTm="45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9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28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تدريب (</a:t>
            </a:r>
            <a:r>
              <a:rPr lang="en-US" sz="3600" dirty="0"/>
              <a:t>8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A91EEE6C-E01B-4FE9-B324-1E7C5AD25485}"/>
                  </a:ext>
                </a:extLst>
              </p:cNvPr>
              <p:cNvSpPr txBox="1"/>
              <p:nvPr/>
            </p:nvSpPr>
            <p:spPr>
              <a:xfrm>
                <a:off x="2624405" y="5102087"/>
                <a:ext cx="2405566" cy="646986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1EEE6C-E01B-4FE9-B324-1E7C5AD25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05" y="5102087"/>
                <a:ext cx="2405566" cy="64698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D851E1-628D-4B39-AE54-AF48F82EEB7E}"/>
              </a:ext>
            </a:extLst>
          </p:cNvPr>
          <p:cNvSpPr txBox="1"/>
          <p:nvPr/>
        </p:nvSpPr>
        <p:spPr>
          <a:xfrm>
            <a:off x="1776000" y="1432420"/>
            <a:ext cx="7230636" cy="832514"/>
          </a:xfrm>
          <a:prstGeom prst="roundRect">
            <a:avLst>
              <a:gd name="adj" fmla="val 90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1">
              <a:defRPr sz="40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BH" sz="2800" dirty="0"/>
              <a:t>أوجد طول القوس المحدد في الدائرة الآتية</a:t>
            </a:r>
            <a:r>
              <a:rPr lang="en-US" sz="2800" dirty="0"/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A5B5315-DF9D-4483-A486-FDC6FC293731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6DC2BF2-1B74-411C-A72B-7D852F43A019}"/>
              </a:ext>
            </a:extLst>
          </p:cNvPr>
          <p:cNvGrpSpPr/>
          <p:nvPr/>
        </p:nvGrpSpPr>
        <p:grpSpPr>
          <a:xfrm>
            <a:off x="2616894" y="2421339"/>
            <a:ext cx="2174381" cy="2171728"/>
            <a:chOff x="968411" y="2236624"/>
            <a:chExt cx="2174381" cy="217172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9CAC550A-F640-42E9-8D6A-C2B460C34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922" y="2248352"/>
              <a:ext cx="2160000" cy="216000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D9517D9B-E427-4204-A5E6-A2D443E97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6399" y="3256399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756E4C85-54B2-42B5-ADD9-65945FE17A45}"/>
                </a:ext>
              </a:extLst>
            </p:cNvPr>
            <p:cNvCxnSpPr/>
            <p:nvPr/>
          </p:nvCxnSpPr>
          <p:spPr>
            <a:xfrm>
              <a:off x="2062792" y="3325436"/>
              <a:ext cx="10800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CB9B450B-11FA-4005-8445-7E5928C99DC4}"/>
                </a:ext>
              </a:extLst>
            </p:cNvPr>
            <p:cNvCxnSpPr>
              <a:cxnSpLocks/>
            </p:cNvCxnSpPr>
            <p:nvPr/>
          </p:nvCxnSpPr>
          <p:spPr>
            <a:xfrm rot="18000000">
              <a:off x="1787892" y="2861416"/>
              <a:ext cx="10800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xmlns="" id="{15C019A8-9BFC-4E1C-89A6-1CBADB831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4327" y="2854108"/>
              <a:ext cx="936000" cy="936000"/>
            </a:xfrm>
            <a:prstGeom prst="arc">
              <a:avLst>
                <a:gd name="adj1" fmla="val 18136818"/>
                <a:gd name="adj2" fmla="val 0"/>
              </a:avLst>
            </a:prstGeom>
            <a:noFill/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47E805D6-E3F2-46C1-988D-4EE5C39FA05D}"/>
                    </a:ext>
                  </a:extLst>
                </p:cNvPr>
                <p:cNvSpPr txBox="1"/>
                <p:nvPr/>
              </p:nvSpPr>
              <p:spPr>
                <a:xfrm>
                  <a:off x="2452275" y="2691060"/>
                  <a:ext cx="556590" cy="5536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7E805D6-E3F2-46C1-988D-4EE5C39FA0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2275" y="2691060"/>
                  <a:ext cx="556590" cy="55367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DE8F3E05-03F0-4146-AF9E-D74456A136CB}"/>
                    </a:ext>
                  </a:extLst>
                </p:cNvPr>
                <p:cNvSpPr txBox="1"/>
                <p:nvPr/>
              </p:nvSpPr>
              <p:spPr>
                <a:xfrm>
                  <a:off x="1584032" y="2617617"/>
                  <a:ext cx="926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E8F3E05-03F0-4146-AF9E-D74456A136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4032" y="2617617"/>
                  <a:ext cx="926415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Arc 18">
              <a:extLst>
                <a:ext uri="{FF2B5EF4-FFF2-40B4-BE49-F238E27FC236}">
                  <a16:creationId xmlns:a16="http://schemas.microsoft.com/office/drawing/2014/main" xmlns="" id="{9D9FA861-FB43-403F-A88D-EBF0BAB3B7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411" y="2236624"/>
              <a:ext cx="2160000" cy="2160000"/>
            </a:xfrm>
            <a:prstGeom prst="arc">
              <a:avLst>
                <a:gd name="adj1" fmla="val 17941102"/>
                <a:gd name="adj2" fmla="val 101505"/>
              </a:avLst>
            </a:prstGeom>
            <a:noFill/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9EF30F0D-8036-4805-9F39-1F4DEDCE81F7}"/>
              </a:ext>
            </a:extLst>
          </p:cNvPr>
          <p:cNvSpPr/>
          <p:nvPr/>
        </p:nvSpPr>
        <p:spPr>
          <a:xfrm>
            <a:off x="5870811" y="2578477"/>
            <a:ext cx="5707644" cy="1326863"/>
          </a:xfrm>
          <a:prstGeom prst="wedgeRoundRectCallout">
            <a:avLst>
              <a:gd name="adj1" fmla="val 42434"/>
              <a:gd name="adj2" fmla="val 1553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dirty="0"/>
              <a:t>أوقف العرض، وحل التدريب، ثم أكمل العرض لتتحقق من إجابتك.</a:t>
            </a:r>
          </a:p>
        </p:txBody>
      </p:sp>
      <p:pic>
        <p:nvPicPr>
          <p:cNvPr id="22" name="Graphic 21" descr="Office worker">
            <a:extLst>
              <a:ext uri="{FF2B5EF4-FFF2-40B4-BE49-F238E27FC236}">
                <a16:creationId xmlns:a16="http://schemas.microsoft.com/office/drawing/2014/main" xmlns="" id="{5C9B1243-CE09-4E4E-ADE7-6C4C94C84D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954201" y="4948116"/>
            <a:ext cx="1248508" cy="1248508"/>
          </a:xfrm>
          <a:prstGeom prst="rect">
            <a:avLst/>
          </a:prstGeom>
        </p:spPr>
      </p:pic>
      <p:pic>
        <p:nvPicPr>
          <p:cNvPr id="7" name="New Recording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08229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83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1"/>
    </mc:Choice>
    <mc:Fallback xmlns="">
      <p:transition spd="slow" advTm="21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تدريب (</a:t>
            </a:r>
            <a:r>
              <a:rPr lang="en-US" sz="3600" dirty="0"/>
              <a:t>9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A91EEE6C-E01B-4FE9-B324-1E7C5AD25485}"/>
                  </a:ext>
                </a:extLst>
              </p:cNvPr>
              <p:cNvSpPr txBox="1"/>
              <p:nvPr/>
            </p:nvSpPr>
            <p:spPr>
              <a:xfrm>
                <a:off x="2047164" y="5043634"/>
                <a:ext cx="2405566" cy="646986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94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1EEE6C-E01B-4FE9-B324-1E7C5AD25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164" y="5043634"/>
                <a:ext cx="2405566" cy="64698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D851E1-628D-4B39-AE54-AF48F82EEB7E}"/>
              </a:ext>
            </a:extLst>
          </p:cNvPr>
          <p:cNvSpPr txBox="1"/>
          <p:nvPr/>
        </p:nvSpPr>
        <p:spPr>
          <a:xfrm>
            <a:off x="1776000" y="1432420"/>
            <a:ext cx="7230636" cy="832514"/>
          </a:xfrm>
          <a:prstGeom prst="roundRect">
            <a:avLst>
              <a:gd name="adj" fmla="val 90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1">
              <a:defRPr sz="40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BH" sz="2800" dirty="0"/>
              <a:t>أوجد طول القوس المحدد في الدائرة الآتية</a:t>
            </a:r>
            <a:r>
              <a:rPr lang="en-US" sz="2800" dirty="0"/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A5B5315-DF9D-4483-A486-FDC6FC293731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6DC2BF2-1B74-411C-A72B-7D852F43A019}"/>
              </a:ext>
            </a:extLst>
          </p:cNvPr>
          <p:cNvGrpSpPr/>
          <p:nvPr/>
        </p:nvGrpSpPr>
        <p:grpSpPr>
          <a:xfrm>
            <a:off x="1776000" y="2422673"/>
            <a:ext cx="2160137" cy="2170394"/>
            <a:chOff x="975785" y="2248352"/>
            <a:chExt cx="2160137" cy="217039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9CAC550A-F640-42E9-8D6A-C2B460C34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922" y="2248352"/>
              <a:ext cx="2160000" cy="216000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D9517D9B-E427-4204-A5E6-A2D443E97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6399" y="3256399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756E4C85-54B2-42B5-ADD9-65945FE17A45}"/>
                </a:ext>
              </a:extLst>
            </p:cNvPr>
            <p:cNvCxnSpPr>
              <a:cxnSpLocks/>
            </p:cNvCxnSpPr>
            <p:nvPr/>
          </p:nvCxnSpPr>
          <p:spPr>
            <a:xfrm rot="17400000">
              <a:off x="1702374" y="2815239"/>
              <a:ext cx="10800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CB9B450B-11FA-4005-8445-7E5928C99DC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22676" y="3871372"/>
              <a:ext cx="10800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xmlns="" id="{15C019A8-9BFC-4E1C-89A6-1CBADB831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4327" y="2854108"/>
              <a:ext cx="936000" cy="936000"/>
            </a:xfrm>
            <a:prstGeom prst="arc">
              <a:avLst>
                <a:gd name="adj1" fmla="val 5596266"/>
                <a:gd name="adj2" fmla="val 17275336"/>
              </a:avLst>
            </a:prstGeom>
            <a:noFill/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47E805D6-E3F2-46C1-988D-4EE5C39FA05D}"/>
                    </a:ext>
                  </a:extLst>
                </p:cNvPr>
                <p:cNvSpPr txBox="1"/>
                <p:nvPr/>
              </p:nvSpPr>
              <p:spPr>
                <a:xfrm>
                  <a:off x="1060530" y="2964788"/>
                  <a:ext cx="556590" cy="5536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7E805D6-E3F2-46C1-988D-4EE5C39FA0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530" y="2964788"/>
                  <a:ext cx="556590" cy="55367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DE8F3E05-03F0-4146-AF9E-D74456A136CB}"/>
                    </a:ext>
                  </a:extLst>
                </p:cNvPr>
                <p:cNvSpPr txBox="1"/>
                <p:nvPr/>
              </p:nvSpPr>
              <p:spPr>
                <a:xfrm>
                  <a:off x="1963857" y="3786632"/>
                  <a:ext cx="926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27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E8F3E05-03F0-4146-AF9E-D74456A136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3857" y="3786632"/>
                  <a:ext cx="926415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Arc 18">
              <a:extLst>
                <a:ext uri="{FF2B5EF4-FFF2-40B4-BE49-F238E27FC236}">
                  <a16:creationId xmlns:a16="http://schemas.microsoft.com/office/drawing/2014/main" xmlns="" id="{9D9FA861-FB43-403F-A88D-EBF0BAB3B7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5785" y="2258746"/>
              <a:ext cx="2160000" cy="2160000"/>
            </a:xfrm>
            <a:prstGeom prst="arc">
              <a:avLst>
                <a:gd name="adj1" fmla="val 5464054"/>
                <a:gd name="adj2" fmla="val 17353210"/>
              </a:avLst>
            </a:prstGeom>
            <a:noFill/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A1706007-FFBF-466A-8E34-1E51BB84857B}"/>
              </a:ext>
            </a:extLst>
          </p:cNvPr>
          <p:cNvSpPr/>
          <p:nvPr/>
        </p:nvSpPr>
        <p:spPr>
          <a:xfrm>
            <a:off x="5870811" y="2578477"/>
            <a:ext cx="5707644" cy="1326863"/>
          </a:xfrm>
          <a:prstGeom prst="wedgeRoundRectCallout">
            <a:avLst>
              <a:gd name="adj1" fmla="val 42434"/>
              <a:gd name="adj2" fmla="val 1553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dirty="0"/>
              <a:t>أوقف العرض، وحل التدريب، ثم أكمل العرض لتتحقق من إجابتك.</a:t>
            </a:r>
          </a:p>
        </p:txBody>
      </p:sp>
      <p:pic>
        <p:nvPicPr>
          <p:cNvPr id="21" name="Graphic 20" descr="Office worker">
            <a:extLst>
              <a:ext uri="{FF2B5EF4-FFF2-40B4-BE49-F238E27FC236}">
                <a16:creationId xmlns:a16="http://schemas.microsoft.com/office/drawing/2014/main" xmlns="" id="{B11CBEE5-CA1B-44C2-868F-320BBCDB41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954201" y="4948116"/>
            <a:ext cx="1248508" cy="1248508"/>
          </a:xfrm>
          <a:prstGeom prst="rect">
            <a:avLst/>
          </a:prstGeom>
        </p:spPr>
      </p:pic>
      <p:pic>
        <p:nvPicPr>
          <p:cNvPr id="4" name="New Recording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82149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71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3"/>
    </mc:Choice>
    <mc:Fallback xmlns="">
      <p:transition spd="slow" advTm="19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7434468" y="1366754"/>
            <a:ext cx="3463366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تدرب وحل المسائل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6D78A74-AA35-4109-9413-EF14B9107772}"/>
                  </a:ext>
                </a:extLst>
              </p:cNvPr>
              <p:cNvSpPr txBox="1"/>
              <p:nvPr/>
            </p:nvSpPr>
            <p:spPr>
              <a:xfrm>
                <a:off x="354000" y="2278780"/>
                <a:ext cx="11484000" cy="584775"/>
              </a:xfrm>
              <a:prstGeom prst="rec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ارسم الزاوية التي قياسها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510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200" dirty="0"/>
                  <a:t> في الوضع القياسي.</a:t>
                </a:r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D78A74-AA35-4109-9413-EF14B9107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00" y="2278780"/>
                <a:ext cx="11484000" cy="584775"/>
              </a:xfrm>
              <a:prstGeom prst="rect">
                <a:avLst/>
              </a:prstGeom>
              <a:blipFill>
                <a:blip r:embed="rId4"/>
                <a:stretch>
                  <a:fillRect t="-12871" r="-1218" b="-26733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D6EEE183-A8B1-4D66-AED7-751F0E0DD7D5}"/>
                  </a:ext>
                </a:extLst>
              </p:cNvPr>
              <p:cNvSpPr txBox="1"/>
              <p:nvPr/>
            </p:nvSpPr>
            <p:spPr>
              <a:xfrm>
                <a:off x="354000" y="3056886"/>
                <a:ext cx="11484000" cy="553998"/>
              </a:xfrm>
              <a:prstGeom prst="rec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000" dirty="0"/>
                  <a:t>أوجد زاوية بقياس موجب، وأخرى بقياس سالب مشتركتين مع الزاوية التي قياسها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000" dirty="0"/>
                  <a:t> </a:t>
                </a:r>
                <a:endParaRPr lang="en-US" sz="3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6EEE183-A8B1-4D66-AED7-751F0E0DD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00" y="3056886"/>
                <a:ext cx="11484000" cy="553998"/>
              </a:xfrm>
              <a:prstGeom prst="rect">
                <a:avLst/>
              </a:prstGeom>
              <a:blipFill>
                <a:blip r:embed="rId5"/>
                <a:stretch>
                  <a:fillRect t="-13542" r="-1112" b="-26042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BD7A2C26-8072-400D-98B4-F7532FEC76A8}"/>
                  </a:ext>
                </a:extLst>
              </p:cNvPr>
              <p:cNvSpPr txBox="1"/>
              <p:nvPr/>
            </p:nvSpPr>
            <p:spPr>
              <a:xfrm>
                <a:off x="354000" y="3834992"/>
                <a:ext cx="11484000" cy="584775"/>
              </a:xfrm>
              <a:prstGeom prst="rec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حول قياس الزاوية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210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200" dirty="0"/>
                  <a:t> إلى الراديان.</a:t>
                </a:r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7A2C26-8072-400D-98B4-F7532FEC7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00" y="3834992"/>
                <a:ext cx="11484000" cy="584775"/>
              </a:xfrm>
              <a:prstGeom prst="rect">
                <a:avLst/>
              </a:prstGeom>
              <a:blipFill>
                <a:blip r:embed="rId6"/>
                <a:stretch>
                  <a:fillRect t="-12871" r="-1218" b="-26733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EB6436C-168E-4ACA-B811-ED978C23D7A8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0645540-0357-4CFB-8672-3AAB2EE7AFCC}"/>
                  </a:ext>
                </a:extLst>
              </p:cNvPr>
              <p:cNvSpPr txBox="1"/>
              <p:nvPr/>
            </p:nvSpPr>
            <p:spPr>
              <a:xfrm>
                <a:off x="354000" y="4613098"/>
                <a:ext cx="11484000" cy="748090"/>
              </a:xfrm>
              <a:prstGeom prst="rec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حول قياس الزاوية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ar-BH" sz="3200" dirty="0"/>
                  <a:t> إلى درجات.</a:t>
                </a:r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645540-0357-4CFB-8672-3AAB2EE7A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00" y="4613098"/>
                <a:ext cx="11484000" cy="748090"/>
              </a:xfrm>
              <a:prstGeom prst="rect">
                <a:avLst/>
              </a:prstGeom>
              <a:blipFill>
                <a:blip r:embed="rId7"/>
                <a:stretch>
                  <a:fillRect t="-2362" r="-1218" b="-8661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F53C018D-1A72-44D2-A4FF-43A8227908A0}"/>
                  </a:ext>
                </a:extLst>
              </p:cNvPr>
              <p:cNvSpPr txBox="1"/>
              <p:nvPr/>
            </p:nvSpPr>
            <p:spPr>
              <a:xfrm>
                <a:off x="354000" y="5554517"/>
                <a:ext cx="11484000" cy="584775"/>
              </a:xfrm>
              <a:prstGeom prst="rec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200" dirty="0"/>
                  <a:t>كم من الوقت يستغرق عقرب الدقائق في ساعة ليدور بزاوية قياسها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ar-BH" sz="3200" dirty="0"/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3C018D-1A72-44D2-A4FF-43A822790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00" y="5554517"/>
                <a:ext cx="11484000" cy="584775"/>
              </a:xfrm>
              <a:prstGeom prst="rect">
                <a:avLst/>
              </a:prstGeom>
              <a:blipFill>
                <a:blip r:embed="rId8"/>
                <a:stretch>
                  <a:fillRect t="-12871" r="-1218" b="-26733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New Recording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017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1"/>
    </mc:Choice>
    <mc:Fallback xmlns="">
      <p:transition spd="slow" advTm="9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F75DCA84-7721-42F6-AC15-9EBD9BF7D5C5}"/>
                  </a:ext>
                </a:extLst>
              </p:cNvPr>
              <p:cNvSpPr/>
              <p:nvPr/>
            </p:nvSpPr>
            <p:spPr>
              <a:xfrm>
                <a:off x="5097312" y="1481048"/>
                <a:ext cx="7056000" cy="4669049"/>
              </a:xfrm>
              <a:prstGeom prst="roundRect">
                <a:avLst>
                  <a:gd name="adj" fmla="val 766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ar-BH" sz="3200" dirty="0"/>
                  <a:t>الزوايا في الوضع القياسي: تكون الزاوية المرسومة في المستوى الإحداثي في </a:t>
                </a:r>
                <a:r>
                  <a:rPr lang="ar-BH" sz="3200" b="1" u="sng" dirty="0"/>
                  <a:t>الوضع القياسي</a:t>
                </a:r>
                <a:r>
                  <a:rPr lang="ar-BH" sz="3200" dirty="0"/>
                  <a:t>، إذا كان:</a:t>
                </a:r>
              </a:p>
              <a:p>
                <a:pPr marL="457200" indent="-457200" algn="r" rtl="1">
                  <a:buFont typeface="Arial" panose="020B0604020202020204" pitchFamily="34" charset="0"/>
                  <a:buChar char="•"/>
                </a:pPr>
                <a:r>
                  <a:rPr lang="ar-BH" sz="3200" dirty="0"/>
                  <a:t>رأسها نقطة الأصل.</a:t>
                </a:r>
              </a:p>
              <a:p>
                <a:pPr marL="457200" indent="-457200" algn="r" rtl="1">
                  <a:buFont typeface="Arial" panose="020B0604020202020204" pitchFamily="34" charset="0"/>
                  <a:buChar char="•"/>
                </a:pPr>
                <a:r>
                  <a:rPr lang="ar-BH" sz="3200" dirty="0"/>
                  <a:t>أحد ضلعيها منطبقًا على الجزء الموجب من المحور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3200" dirty="0"/>
              </a:p>
              <a:p>
                <a:pPr marL="457200" indent="-457200" algn="r" rtl="1">
                  <a:buFont typeface="Arial" panose="020B0604020202020204" pitchFamily="34" charset="0"/>
                  <a:buChar char="•"/>
                </a:pPr>
                <a:r>
                  <a:rPr lang="ar-BH" sz="3200" dirty="0"/>
                  <a:t>يُسمى الضلع المنطبق على المحور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ar-BH" sz="3200" dirty="0"/>
                  <a:t> </a:t>
                </a:r>
                <a:r>
                  <a:rPr lang="ar-BH" sz="3200" b="1" u="sng" dirty="0"/>
                  <a:t>الضلع الابتدائي.</a:t>
                </a:r>
              </a:p>
              <a:p>
                <a:pPr marL="457200" indent="-457200" algn="r" rtl="1">
                  <a:buFont typeface="Arial" panose="020B0604020202020204" pitchFamily="34" charset="0"/>
                  <a:buChar char="•"/>
                </a:pPr>
                <a:r>
                  <a:rPr lang="ar-BH" sz="3200" dirty="0"/>
                  <a:t>يُسمى الضلع الذي يدور حول نقطة الأصل </a:t>
                </a:r>
                <a:r>
                  <a:rPr lang="ar-BH" sz="3200" b="1" u="sng" dirty="0"/>
                  <a:t>الضلع النهائي</a:t>
                </a:r>
                <a:r>
                  <a:rPr lang="ar-BH" sz="3200" dirty="0"/>
                  <a:t>.</a:t>
                </a: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75DCA84-7721-42F6-AC15-9EBD9BF7D5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312" y="1481048"/>
                <a:ext cx="7056000" cy="4669049"/>
              </a:xfrm>
              <a:prstGeom prst="roundRect">
                <a:avLst>
                  <a:gd name="adj" fmla="val 7663"/>
                </a:avLst>
              </a:prstGeom>
              <a:blipFill>
                <a:blip r:embed="rId8"/>
                <a:stretch>
                  <a:fillRect l="-259" r="-517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073590D-43FB-4F49-9D71-B91D7A409441}"/>
              </a:ext>
            </a:extLst>
          </p:cNvPr>
          <p:cNvGrpSpPr/>
          <p:nvPr/>
        </p:nvGrpSpPr>
        <p:grpSpPr>
          <a:xfrm>
            <a:off x="6628" y="1375033"/>
            <a:ext cx="5032513" cy="4669048"/>
            <a:chOff x="6628" y="1375033"/>
            <a:chExt cx="5032513" cy="46690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852734EE-DAD4-4770-A1C2-0DD271F277DF}"/>
                </a:ext>
              </a:extLst>
            </p:cNvPr>
            <p:cNvGrpSpPr/>
            <p:nvPr/>
          </p:nvGrpSpPr>
          <p:grpSpPr>
            <a:xfrm>
              <a:off x="6628" y="1375033"/>
              <a:ext cx="5032513" cy="4669048"/>
              <a:chOff x="6628" y="1375033"/>
              <a:chExt cx="5032513" cy="466904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B0A95D4A-F095-4EA7-B7AA-1255BDD76749}"/>
                  </a:ext>
                </a:extLst>
              </p:cNvPr>
              <p:cNvGrpSpPr/>
              <p:nvPr/>
            </p:nvGrpSpPr>
            <p:grpSpPr>
              <a:xfrm>
                <a:off x="781877" y="1802296"/>
                <a:ext cx="3723861" cy="3723861"/>
                <a:chOff x="702365" y="1802296"/>
                <a:chExt cx="3723861" cy="3723861"/>
              </a:xfrm>
            </p:grpSpPr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xmlns="" id="{FBE3FA1E-65E1-412C-AFC6-3B70E738F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64296" y="1802296"/>
                  <a:ext cx="0" cy="3723861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Arrow Connector 4">
                  <a:extLst>
                    <a:ext uri="{FF2B5EF4-FFF2-40B4-BE49-F238E27FC236}">
                      <a16:creationId xmlns:a16="http://schemas.microsoft.com/office/drawing/2014/main" xmlns="" id="{FBC8E01F-7A85-422B-B33B-9D0ADC021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564296" y="1802296"/>
                  <a:ext cx="0" cy="3723861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xmlns="" id="{7604807C-A57C-4BD4-B9D2-89916B09F5AE}"/>
                      </a:ext>
                    </a:extLst>
                  </p:cNvPr>
                  <p:cNvSpPr txBox="1"/>
                  <p:nvPr/>
                </p:nvSpPr>
                <p:spPr>
                  <a:xfrm>
                    <a:off x="4094922" y="3664226"/>
                    <a:ext cx="55659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7604807C-A57C-4BD4-B9D2-89916B09F5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94922" y="3664226"/>
                    <a:ext cx="556590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xmlns="" id="{8938976C-1F94-43B3-8D75-10CBB7DAF1D4}"/>
                      </a:ext>
                    </a:extLst>
                  </p:cNvPr>
                  <p:cNvSpPr txBox="1"/>
                  <p:nvPr/>
                </p:nvSpPr>
                <p:spPr>
                  <a:xfrm>
                    <a:off x="2620621" y="1620198"/>
                    <a:ext cx="55659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8938976C-1F94-43B3-8D75-10CBB7DAF1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20621" y="1620198"/>
                    <a:ext cx="556590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05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xmlns="" id="{E7465FB7-D022-4B66-B9EE-391245686A72}"/>
                      </a:ext>
                    </a:extLst>
                  </p:cNvPr>
                  <p:cNvSpPr txBox="1"/>
                  <p:nvPr/>
                </p:nvSpPr>
                <p:spPr>
                  <a:xfrm>
                    <a:off x="2365513" y="1375033"/>
                    <a:ext cx="55659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𝟗𝟎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E7465FB7-D022-4B66-B9EE-391245686A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5513" y="1375033"/>
                    <a:ext cx="556590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198" r="-230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xmlns="" id="{3245BD0E-4B87-4434-AB44-C30253327EB0}"/>
                      </a:ext>
                    </a:extLst>
                  </p:cNvPr>
                  <p:cNvSpPr txBox="1"/>
                  <p:nvPr/>
                </p:nvSpPr>
                <p:spPr>
                  <a:xfrm>
                    <a:off x="6628" y="3395869"/>
                    <a:ext cx="55659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𝟏𝟖𝟎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3245BD0E-4B87-4434-AB44-C30253327E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8" y="3395869"/>
                    <a:ext cx="556590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198" r="-560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xmlns="" id="{7EED2F39-72F0-4EB5-91A3-E14331156C5D}"/>
                      </a:ext>
                    </a:extLst>
                  </p:cNvPr>
                  <p:cNvSpPr txBox="1"/>
                  <p:nvPr/>
                </p:nvSpPr>
                <p:spPr>
                  <a:xfrm>
                    <a:off x="2286001" y="5582416"/>
                    <a:ext cx="55659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𝟐𝟕𝟎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7EED2F39-72F0-4EB5-91A3-E14331156C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6001" y="5582416"/>
                    <a:ext cx="556590" cy="46166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198" r="-549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xmlns="" id="{ED95C9C1-25A2-48D4-8B07-89F75771C196}"/>
                      </a:ext>
                    </a:extLst>
                  </p:cNvPr>
                  <p:cNvSpPr txBox="1"/>
                  <p:nvPr/>
                </p:nvSpPr>
                <p:spPr>
                  <a:xfrm>
                    <a:off x="4482551" y="3433393"/>
                    <a:ext cx="55659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D95C9C1-25A2-48D4-8B07-89F75771C1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2551" y="3433393"/>
                    <a:ext cx="556590" cy="46166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F8B3E5B3-D757-443C-A7F3-D2326201845F}"/>
                    </a:ext>
                  </a:extLst>
                </p:cNvPr>
                <p:cNvSpPr txBox="1"/>
                <p:nvPr/>
              </p:nvSpPr>
              <p:spPr>
                <a:xfrm>
                  <a:off x="2571696" y="3626701"/>
                  <a:ext cx="55659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𝒐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8B3E5B3-D757-443C-A7F3-D232620184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1696" y="3626701"/>
                  <a:ext cx="556590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CBCFFDD-246A-4EF4-9E62-EBC9FC2B70FD}"/>
              </a:ext>
            </a:extLst>
          </p:cNvPr>
          <p:cNvSpPr>
            <a:spLocks noChangeAspect="1"/>
          </p:cNvSpPr>
          <p:nvPr/>
        </p:nvSpPr>
        <p:spPr>
          <a:xfrm>
            <a:off x="2574239" y="3592225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923AA69B-71A8-4249-88EB-987D764FD6FA}"/>
              </a:ext>
            </a:extLst>
          </p:cNvPr>
          <p:cNvCxnSpPr/>
          <p:nvPr/>
        </p:nvCxnSpPr>
        <p:spPr>
          <a:xfrm>
            <a:off x="2650632" y="3661262"/>
            <a:ext cx="1480044" cy="0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0290C184-A111-471E-87DE-3AF30AA04F74}"/>
              </a:ext>
            </a:extLst>
          </p:cNvPr>
          <p:cNvCxnSpPr>
            <a:cxnSpLocks/>
          </p:cNvCxnSpPr>
          <p:nvPr/>
        </p:nvCxnSpPr>
        <p:spPr>
          <a:xfrm rot="8700000">
            <a:off x="1302401" y="4076596"/>
            <a:ext cx="1480044" cy="0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xmlns="" id="{2A03E881-299C-4E5F-985B-EFEF892BE2EA}"/>
              </a:ext>
            </a:extLst>
          </p:cNvPr>
          <p:cNvSpPr/>
          <p:nvPr/>
        </p:nvSpPr>
        <p:spPr>
          <a:xfrm>
            <a:off x="2293803" y="3312207"/>
            <a:ext cx="720000" cy="720000"/>
          </a:xfrm>
          <a:prstGeom prst="arc">
            <a:avLst>
              <a:gd name="adj1" fmla="val 8918244"/>
              <a:gd name="adj2" fmla="val 0"/>
            </a:avLst>
          </a:prstGeom>
          <a:noFill/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5911BC8-721B-427D-8EFE-BB2E16663D12}"/>
              </a:ext>
            </a:extLst>
          </p:cNvPr>
          <p:cNvSpPr txBox="1"/>
          <p:nvPr/>
        </p:nvSpPr>
        <p:spPr>
          <a:xfrm>
            <a:off x="1436232" y="3077587"/>
            <a:ext cx="985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400" dirty="0"/>
              <a:t>الرأس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9B34CB-5F5E-46B2-B01B-3F3A34AA2D50}"/>
              </a:ext>
            </a:extLst>
          </p:cNvPr>
          <p:cNvSpPr txBox="1"/>
          <p:nvPr/>
        </p:nvSpPr>
        <p:spPr>
          <a:xfrm>
            <a:off x="3036243" y="3707343"/>
            <a:ext cx="985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dirty="0"/>
              <a:t>الضلع </a:t>
            </a:r>
          </a:p>
          <a:p>
            <a:pPr algn="ctr" rtl="1"/>
            <a:r>
              <a:rPr lang="ar-BH" sz="2400" dirty="0"/>
              <a:t>الابتدائي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DB165B3-E2D1-4BDD-8A45-F9BD75EACF90}"/>
              </a:ext>
            </a:extLst>
          </p:cNvPr>
          <p:cNvSpPr txBox="1"/>
          <p:nvPr/>
        </p:nvSpPr>
        <p:spPr>
          <a:xfrm>
            <a:off x="1054366" y="4538340"/>
            <a:ext cx="985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dirty="0"/>
              <a:t>الضلع </a:t>
            </a:r>
          </a:p>
          <a:p>
            <a:pPr algn="ctr" rtl="1"/>
            <a:r>
              <a:rPr lang="ar-BH" sz="2400" dirty="0"/>
              <a:t>النهائي</a:t>
            </a:r>
            <a:endParaRPr lang="en-US" sz="24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5242F99-28B1-47EA-AD6D-318C9C66789A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pic>
        <p:nvPicPr>
          <p:cNvPr id="19" name="New Recording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68670" y="62847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7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78"/>
    </mc:Choice>
    <mc:Fallback xmlns="">
      <p:transition spd="slow" advTm="4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27" grpId="0" animBg="1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6B5A24E-69C4-4C80-8121-77E5E6D36EB8}"/>
              </a:ext>
            </a:extLst>
          </p:cNvPr>
          <p:cNvGrpSpPr/>
          <p:nvPr/>
        </p:nvGrpSpPr>
        <p:grpSpPr>
          <a:xfrm>
            <a:off x="7459399" y="1447840"/>
            <a:ext cx="3869635" cy="3905959"/>
            <a:chOff x="7459399" y="1447840"/>
            <a:chExt cx="3869635" cy="39059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6C5CDB01-BE57-40D9-8BA4-1815A0B3FCF4}"/>
                </a:ext>
              </a:extLst>
            </p:cNvPr>
            <p:cNvGrpSpPr/>
            <p:nvPr/>
          </p:nvGrpSpPr>
          <p:grpSpPr>
            <a:xfrm>
              <a:off x="7459399" y="1447840"/>
              <a:ext cx="3869635" cy="3905959"/>
              <a:chOff x="781877" y="1620198"/>
              <a:chExt cx="3869635" cy="390595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xmlns="" id="{F76CD812-9DF4-4D2F-9395-97B80BA9AD57}"/>
                  </a:ext>
                </a:extLst>
              </p:cNvPr>
              <p:cNvGrpSpPr/>
              <p:nvPr/>
            </p:nvGrpSpPr>
            <p:grpSpPr>
              <a:xfrm>
                <a:off x="781877" y="1620198"/>
                <a:ext cx="3869635" cy="3905959"/>
                <a:chOff x="781877" y="1620198"/>
                <a:chExt cx="3869635" cy="390595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3073590D-43FB-4F49-9D71-B91D7A409441}"/>
                    </a:ext>
                  </a:extLst>
                </p:cNvPr>
                <p:cNvGrpSpPr/>
                <p:nvPr/>
              </p:nvGrpSpPr>
              <p:grpSpPr>
                <a:xfrm>
                  <a:off x="781877" y="1620198"/>
                  <a:ext cx="3869635" cy="3905959"/>
                  <a:chOff x="781877" y="1620198"/>
                  <a:chExt cx="3869635" cy="3905959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xmlns="" id="{852734EE-DAD4-4770-A1C2-0DD271F277DF}"/>
                      </a:ext>
                    </a:extLst>
                  </p:cNvPr>
                  <p:cNvGrpSpPr/>
                  <p:nvPr/>
                </p:nvGrpSpPr>
                <p:grpSpPr>
                  <a:xfrm>
                    <a:off x="781877" y="1620198"/>
                    <a:ext cx="3869635" cy="3905959"/>
                    <a:chOff x="781877" y="1620198"/>
                    <a:chExt cx="3869635" cy="3905959"/>
                  </a:xfrm>
                </p:grpSpPr>
                <p:grpSp>
                  <p:nvGrpSpPr>
                    <p:cNvPr id="6" name="Group 5">
                      <a:extLst>
                        <a:ext uri="{FF2B5EF4-FFF2-40B4-BE49-F238E27FC236}">
                          <a16:creationId xmlns:a16="http://schemas.microsoft.com/office/drawing/2014/main" xmlns="" id="{B0A95D4A-F095-4EA7-B7AA-1255BDD767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877" y="1802296"/>
                      <a:ext cx="3723861" cy="3723861"/>
                      <a:chOff x="702365" y="1802296"/>
                      <a:chExt cx="3723861" cy="3723861"/>
                    </a:xfrm>
                  </p:grpSpPr>
                  <p:cxnSp>
                    <p:nvCxnSpPr>
                      <p:cNvPr id="4" name="Straight Arrow Connector 3">
                        <a:extLst>
                          <a:ext uri="{FF2B5EF4-FFF2-40B4-BE49-F238E27FC236}">
                            <a16:creationId xmlns:a16="http://schemas.microsoft.com/office/drawing/2014/main" xmlns="" id="{FBE3FA1E-65E1-412C-AFC6-3B70E738FF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564296" y="1802296"/>
                        <a:ext cx="0" cy="372386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" name="Straight Arrow Connector 4">
                        <a:extLst>
                          <a:ext uri="{FF2B5EF4-FFF2-40B4-BE49-F238E27FC236}">
                            <a16:creationId xmlns:a16="http://schemas.microsoft.com/office/drawing/2014/main" xmlns="" id="{FBC8E01F-7A85-422B-B33B-9D0ADC0216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2564296" y="1802296"/>
                        <a:ext cx="0" cy="372386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" name="TextBox 6">
                          <a:extLst>
                            <a:ext uri="{FF2B5EF4-FFF2-40B4-BE49-F238E27FC236}">
                              <a16:creationId xmlns:a16="http://schemas.microsoft.com/office/drawing/2014/main" xmlns="" id="{7604807C-A57C-4BD4-B9D2-89916B09F5A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094922" y="3664226"/>
                          <a:ext cx="55659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7" name="TextBox 6">
                          <a:extLst>
                            <a:ext uri="{FF2B5EF4-FFF2-40B4-BE49-F238E27FC236}">
                              <a16:creationId xmlns:a16="http://schemas.microsoft.com/office/drawing/2014/main" id="{7604807C-A57C-4BD4-B9D2-89916B09F5A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094922" y="3664226"/>
                          <a:ext cx="556590" cy="461665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8" name="TextBox 7">
                          <a:extLst>
                            <a:ext uri="{FF2B5EF4-FFF2-40B4-BE49-F238E27FC236}">
                              <a16:creationId xmlns:a16="http://schemas.microsoft.com/office/drawing/2014/main" xmlns="" id="{8938976C-1F94-43B3-8D75-10CBB7DAF1D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620621" y="1620198"/>
                          <a:ext cx="55659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8" name="TextBox 7">
                          <a:extLst>
                            <a:ext uri="{FF2B5EF4-FFF2-40B4-BE49-F238E27FC236}">
                              <a16:creationId xmlns:a16="http://schemas.microsoft.com/office/drawing/2014/main" id="{8938976C-1F94-43B3-8D75-10CBB7DAF1D4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620621" y="1620198"/>
                          <a:ext cx="556590" cy="461665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 b="-12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TextBox 16">
                        <a:extLst>
                          <a:ext uri="{FF2B5EF4-FFF2-40B4-BE49-F238E27FC236}">
                            <a16:creationId xmlns:a16="http://schemas.microsoft.com/office/drawing/2014/main" xmlns="" id="{F8B3E5B3-D757-443C-A7F3-D2326201845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71696" y="3626701"/>
                        <a:ext cx="556590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oMath>
                          </m:oMathPara>
                        </a14:m>
                        <a:endParaRPr lang="en-US" sz="2400" b="1" dirty="0"/>
                      </a:p>
                    </p:txBody>
                  </p:sp>
                </mc:Choice>
                <mc:Fallback xmlns="">
                  <p:sp>
                    <p:nvSpPr>
                      <p:cNvPr id="17" name="TextBox 16">
                        <a:extLst>
                          <a:ext uri="{FF2B5EF4-FFF2-40B4-BE49-F238E27FC236}">
                            <a16:creationId xmlns:a16="http://schemas.microsoft.com/office/drawing/2014/main" id="{F8B3E5B3-D757-443C-A7F3-D2326201845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71696" y="3626701"/>
                        <a:ext cx="556590" cy="461665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xmlns="" id="{BCBCFFDD-246A-4EF4-9E62-EBC9FC2B70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74239" y="3592225"/>
                  <a:ext cx="144000" cy="14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923AA69B-71A8-4249-88EB-987D764FD6FA}"/>
                  </a:ext>
                </a:extLst>
              </p:cNvPr>
              <p:cNvCxnSpPr/>
              <p:nvPr/>
            </p:nvCxnSpPr>
            <p:spPr>
              <a:xfrm>
                <a:off x="2650632" y="3661262"/>
                <a:ext cx="148004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0290C184-A111-471E-87DE-3AF30AA04F74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1540599" y="3031329"/>
                <a:ext cx="148004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xmlns="" id="{D3F42D6F-CEAE-44E2-B850-C8CAF143FCD9}"/>
                    </a:ext>
                  </a:extLst>
                </p:cNvPr>
                <p:cNvSpPr txBox="1"/>
                <p:nvPr/>
              </p:nvSpPr>
              <p:spPr>
                <a:xfrm>
                  <a:off x="9527552" y="2808857"/>
                  <a:ext cx="55659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BH" sz="2400" b="0" i="1" smtClean="0"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D3F42D6F-CEAE-44E2-B850-C8CAF143FC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7552" y="2808857"/>
                  <a:ext cx="556590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3297" r="-483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048FC1C-D361-4986-AEF4-70F276050361}"/>
              </a:ext>
            </a:extLst>
          </p:cNvPr>
          <p:cNvGrpSpPr/>
          <p:nvPr/>
        </p:nvGrpSpPr>
        <p:grpSpPr>
          <a:xfrm>
            <a:off x="1008739" y="1433164"/>
            <a:ext cx="3869635" cy="3905959"/>
            <a:chOff x="1008739" y="1433164"/>
            <a:chExt cx="3869635" cy="390595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C6DF7DB1-B6E8-4415-9BDD-E6820CC46BE0}"/>
                </a:ext>
              </a:extLst>
            </p:cNvPr>
            <p:cNvGrpSpPr/>
            <p:nvPr/>
          </p:nvGrpSpPr>
          <p:grpSpPr>
            <a:xfrm>
              <a:off x="1008739" y="1433164"/>
              <a:ext cx="3869635" cy="3905959"/>
              <a:chOff x="781877" y="1620198"/>
              <a:chExt cx="3869635" cy="3905959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CECA6D81-48F7-41A6-B33B-3D27C29F0F86}"/>
                  </a:ext>
                </a:extLst>
              </p:cNvPr>
              <p:cNvGrpSpPr/>
              <p:nvPr/>
            </p:nvGrpSpPr>
            <p:grpSpPr>
              <a:xfrm>
                <a:off x="781877" y="1620198"/>
                <a:ext cx="3869635" cy="3905959"/>
                <a:chOff x="781877" y="1620198"/>
                <a:chExt cx="3869635" cy="3905959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xmlns="" id="{F92B3599-0555-4959-92E7-BC12664ACEB3}"/>
                    </a:ext>
                  </a:extLst>
                </p:cNvPr>
                <p:cNvGrpSpPr/>
                <p:nvPr/>
              </p:nvGrpSpPr>
              <p:grpSpPr>
                <a:xfrm>
                  <a:off x="781877" y="1620198"/>
                  <a:ext cx="3869635" cy="3905959"/>
                  <a:chOff x="781877" y="1620198"/>
                  <a:chExt cx="3869635" cy="3905959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xmlns="" id="{5BDA75ED-03E9-4927-BF54-2B53E81876A2}"/>
                      </a:ext>
                    </a:extLst>
                  </p:cNvPr>
                  <p:cNvGrpSpPr/>
                  <p:nvPr/>
                </p:nvGrpSpPr>
                <p:grpSpPr>
                  <a:xfrm>
                    <a:off x="781877" y="1620198"/>
                    <a:ext cx="3869635" cy="3905959"/>
                    <a:chOff x="781877" y="1620198"/>
                    <a:chExt cx="3869635" cy="3905959"/>
                  </a:xfrm>
                </p:grpSpPr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xmlns="" id="{AEBFB712-609A-4809-84C4-DB6F21F0FA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877" y="1802296"/>
                      <a:ext cx="3723861" cy="3723861"/>
                      <a:chOff x="702365" y="1802296"/>
                      <a:chExt cx="3723861" cy="3723861"/>
                    </a:xfrm>
                  </p:grpSpPr>
                  <p:cxnSp>
                    <p:nvCxnSpPr>
                      <p:cNvPr id="44" name="Straight Arrow Connector 43">
                        <a:extLst>
                          <a:ext uri="{FF2B5EF4-FFF2-40B4-BE49-F238E27FC236}">
                            <a16:creationId xmlns:a16="http://schemas.microsoft.com/office/drawing/2014/main" xmlns="" id="{85755D43-3435-4B96-ACD7-60A7EB6F0A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564296" y="1802296"/>
                        <a:ext cx="0" cy="372386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" name="Straight Arrow Connector 44">
                        <a:extLst>
                          <a:ext uri="{FF2B5EF4-FFF2-40B4-BE49-F238E27FC236}">
                            <a16:creationId xmlns:a16="http://schemas.microsoft.com/office/drawing/2014/main" xmlns="" id="{650EA7EE-C531-4A48-BCBE-003058944D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2564296" y="1802296"/>
                        <a:ext cx="0" cy="372386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2" name="TextBox 41">
                          <a:extLst>
                            <a:ext uri="{FF2B5EF4-FFF2-40B4-BE49-F238E27FC236}">
                              <a16:creationId xmlns:a16="http://schemas.microsoft.com/office/drawing/2014/main" xmlns="" id="{F074D5C8-834F-47A6-88A9-5785C8E02EA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094922" y="3664226"/>
                          <a:ext cx="55659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42" name="TextBox 41">
                          <a:extLst>
                            <a:ext uri="{FF2B5EF4-FFF2-40B4-BE49-F238E27FC236}">
                              <a16:creationId xmlns:a16="http://schemas.microsoft.com/office/drawing/2014/main" id="{F074D5C8-834F-47A6-88A9-5785C8E02EA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094922" y="3664226"/>
                          <a:ext cx="556590" cy="461665"/>
                        </a:xfrm>
                        <a:prstGeom prst="rect">
                          <a:avLst/>
                        </a:prstGeom>
                        <a:blipFill>
                          <a:blip r:embed="rId12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3" name="TextBox 42">
                          <a:extLst>
                            <a:ext uri="{FF2B5EF4-FFF2-40B4-BE49-F238E27FC236}">
                              <a16:creationId xmlns:a16="http://schemas.microsoft.com/office/drawing/2014/main" xmlns="" id="{64FD115D-C7E3-4E93-AE2D-A795EEF391E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620621" y="1620198"/>
                          <a:ext cx="55659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43" name="TextBox 42">
                          <a:extLst>
                            <a:ext uri="{FF2B5EF4-FFF2-40B4-BE49-F238E27FC236}">
                              <a16:creationId xmlns:a16="http://schemas.microsoft.com/office/drawing/2014/main" id="{64FD115D-C7E3-4E93-AE2D-A795EEF391E4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620621" y="1620198"/>
                          <a:ext cx="556590" cy="461665"/>
                        </a:xfrm>
                        <a:prstGeom prst="rect">
                          <a:avLst/>
                        </a:prstGeom>
                        <a:blipFill>
                          <a:blip r:embed="rId13"/>
                          <a:stretch>
                            <a:fillRect b="-1052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xmlns="" id="{8F21173D-E722-46D6-B8F7-FA357345B47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71696" y="3626701"/>
                        <a:ext cx="556590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oMath>
                          </m:oMathPara>
                        </a14:m>
                        <a:endParaRPr lang="en-US" sz="2400" b="1" dirty="0"/>
                      </a:p>
                    </p:txBody>
                  </p:sp>
                </mc:Choice>
                <mc:Fallback xmlns="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8F21173D-E722-46D6-B8F7-FA357345B47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71696" y="3626701"/>
                        <a:ext cx="556590" cy="461665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xmlns="" id="{F0E3A85A-05C5-47A2-B1E8-FB2477230C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74239" y="3592225"/>
                  <a:ext cx="144000" cy="14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xmlns="" id="{85B7974E-27D8-4BC6-98FC-7525A02B0CF4}"/>
                  </a:ext>
                </a:extLst>
              </p:cNvPr>
              <p:cNvCxnSpPr/>
              <p:nvPr/>
            </p:nvCxnSpPr>
            <p:spPr>
              <a:xfrm>
                <a:off x="2650632" y="3661262"/>
                <a:ext cx="148004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xmlns="" id="{DC05B0D0-2C19-4499-8507-4B12938AE036}"/>
                  </a:ext>
                </a:extLst>
              </p:cNvPr>
              <p:cNvCxnSpPr>
                <a:cxnSpLocks/>
              </p:cNvCxnSpPr>
              <p:nvPr/>
            </p:nvCxnSpPr>
            <p:spPr>
              <a:xfrm rot="8700000">
                <a:off x="1286001" y="4087390"/>
                <a:ext cx="148004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xmlns="" id="{B0404D41-3101-4A29-A323-75FEEF74C7A3}"/>
                    </a:ext>
                  </a:extLst>
                </p:cNvPr>
                <p:cNvSpPr txBox="1"/>
                <p:nvPr/>
              </p:nvSpPr>
              <p:spPr>
                <a:xfrm>
                  <a:off x="3046695" y="3806002"/>
                  <a:ext cx="9869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BH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BH" sz="2400" b="0" i="1" smtClean="0">
                            <a:latin typeface="Cambria Math" panose="02040503050406030204" pitchFamily="18" charset="0"/>
                          </a:rPr>
                          <m:t>145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0404D41-3101-4A29-A323-75FEEF74C7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695" y="3806002"/>
                  <a:ext cx="986901" cy="461665"/>
                </a:xfrm>
                <a:prstGeom prst="rect">
                  <a:avLst/>
                </a:prstGeom>
                <a:blipFill>
                  <a:blip r:embed="rId15"/>
                  <a:stretch>
                    <a:fillRect r="-61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24ABFA92-EF6E-4D5F-AAD4-C5D625E28F01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1C4EFD3A-84CE-4B87-9B5E-87608726934E}"/>
              </a:ext>
            </a:extLst>
          </p:cNvPr>
          <p:cNvSpPr/>
          <p:nvPr/>
        </p:nvSpPr>
        <p:spPr>
          <a:xfrm>
            <a:off x="0" y="4843851"/>
            <a:ext cx="5760000" cy="1364796"/>
          </a:xfrm>
          <a:prstGeom prst="roundRect">
            <a:avLst>
              <a:gd name="adj" fmla="val 7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dirty="0"/>
              <a:t>إذا كان قياس زاوية </a:t>
            </a:r>
            <a:r>
              <a:rPr lang="ar-BH" sz="3200" b="1" u="sng" dirty="0"/>
              <a:t>سالبًا</a:t>
            </a:r>
            <a:r>
              <a:rPr lang="ar-BH" sz="3200" dirty="0"/>
              <a:t>، يكون الضلع النهائي قد دار </a:t>
            </a:r>
            <a:r>
              <a:rPr lang="ar-BH" sz="3200" b="1" u="sng" dirty="0"/>
              <a:t>مع</a:t>
            </a:r>
            <a:r>
              <a:rPr lang="ar-BH" sz="3200" dirty="0"/>
              <a:t> حركة عقارب الساعة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75DCA84-7721-42F6-AC15-9EBD9BF7D5C5}"/>
              </a:ext>
            </a:extLst>
          </p:cNvPr>
          <p:cNvSpPr/>
          <p:nvPr/>
        </p:nvSpPr>
        <p:spPr>
          <a:xfrm>
            <a:off x="6432000" y="4857103"/>
            <a:ext cx="5760000" cy="1364796"/>
          </a:xfrm>
          <a:prstGeom prst="roundRect">
            <a:avLst>
              <a:gd name="adj" fmla="val 7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dirty="0"/>
              <a:t>إذا كان قياس زاوية </a:t>
            </a:r>
            <a:r>
              <a:rPr lang="ar-BH" sz="3200" b="1" u="sng" dirty="0"/>
              <a:t>موجبًا</a:t>
            </a:r>
            <a:r>
              <a:rPr lang="ar-BH" sz="3200" dirty="0"/>
              <a:t>، يكون الضلع النهائي قد دار </a:t>
            </a:r>
            <a:r>
              <a:rPr lang="ar-BH" sz="3200" b="1" u="sng" dirty="0"/>
              <a:t>بعكس</a:t>
            </a:r>
            <a:r>
              <a:rPr lang="ar-BH" sz="3200" dirty="0"/>
              <a:t> حركة عقارب الساعة</a:t>
            </a: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xmlns="" id="{52E3ABF3-E00E-46CF-B864-7B0223B0B0D7}"/>
              </a:ext>
            </a:extLst>
          </p:cNvPr>
          <p:cNvSpPr/>
          <p:nvPr/>
        </p:nvSpPr>
        <p:spPr>
          <a:xfrm>
            <a:off x="8934903" y="3121069"/>
            <a:ext cx="720000" cy="720000"/>
          </a:xfrm>
          <a:prstGeom prst="arc">
            <a:avLst>
              <a:gd name="adj1" fmla="val 14538316"/>
              <a:gd name="adj2" fmla="val 0"/>
            </a:avLst>
          </a:prstGeom>
          <a:noFill/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xmlns="" id="{5611CD03-F68C-42ED-B458-D0E89BE11F63}"/>
              </a:ext>
            </a:extLst>
          </p:cNvPr>
          <p:cNvSpPr>
            <a:spLocks noChangeAspect="1"/>
          </p:cNvSpPr>
          <p:nvPr/>
        </p:nvSpPr>
        <p:spPr>
          <a:xfrm>
            <a:off x="2449379" y="3056127"/>
            <a:ext cx="900000" cy="900000"/>
          </a:xfrm>
          <a:prstGeom prst="arc">
            <a:avLst>
              <a:gd name="adj1" fmla="val 34706"/>
              <a:gd name="adj2" fmla="val 8717609"/>
            </a:avLst>
          </a:prstGeom>
          <a:noFill/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New Recordi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29034" y="620864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08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5"/>
    </mc:Choice>
    <mc:Fallback xmlns="">
      <p:transition spd="slow" advTm="29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1" grpId="0" animBg="1"/>
      <p:bldP spid="15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مثال (</a:t>
            </a:r>
            <a:r>
              <a:rPr lang="en-US" sz="3600" dirty="0"/>
              <a:t>1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9E77433-6A56-48D4-9ADB-86EC2A47BCC6}"/>
                  </a:ext>
                </a:extLst>
              </p:cNvPr>
              <p:cNvSpPr txBox="1"/>
              <p:nvPr/>
            </p:nvSpPr>
            <p:spPr>
              <a:xfrm>
                <a:off x="921018" y="1526105"/>
                <a:ext cx="8067469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600" b="1" dirty="0"/>
                  <a:t>ارسم الزاوية التي قياسها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𝟐𝟏𝟓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600" b="1" dirty="0"/>
                  <a:t> في الوضع القياسي.</a:t>
                </a:r>
                <a:endParaRPr lang="en-US" sz="3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E77433-6A56-48D4-9ADB-86EC2A47B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18" y="1526105"/>
                <a:ext cx="8067469" cy="646331"/>
              </a:xfrm>
              <a:prstGeom prst="rect">
                <a:avLst/>
              </a:prstGeom>
              <a:blipFill>
                <a:blip r:embed="rId6"/>
                <a:stretch>
                  <a:fillRect l="-1738" t="-16038" r="-2343" b="-330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412832C-04A1-4D3D-BE24-0D910660C19A}"/>
                  </a:ext>
                </a:extLst>
              </p:cNvPr>
              <p:cNvSpPr txBox="1"/>
              <p:nvPr/>
            </p:nvSpPr>
            <p:spPr>
              <a:xfrm>
                <a:off x="5639041" y="2453769"/>
                <a:ext cx="5544220" cy="2281476"/>
              </a:xfrm>
              <a:prstGeom prst="wedgeRoundRectCallout">
                <a:avLst>
                  <a:gd name="adj1" fmla="val 50170"/>
                  <a:gd name="adj2" fmla="val 71883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180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°+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35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200" dirty="0"/>
              </a:p>
              <a:p>
                <a:pPr algn="ctr" rtl="1"/>
                <a:r>
                  <a:rPr lang="ar-BH" sz="3200" dirty="0"/>
                  <a:t>ارسم الضلع النهائي للزاوية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35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ar-BH" sz="3200" b="0" dirty="0">
                  <a:ea typeface="Cambria Math" panose="02040503050406030204" pitchFamily="18" charset="0"/>
                </a:endParaRPr>
              </a:p>
              <a:p>
                <a:pPr algn="ctr" rtl="1"/>
                <a:r>
                  <a:rPr lang="ar-BH" sz="3200" dirty="0"/>
                  <a:t>بعكس حركة عقارب الساعة بدءًا من الجزء السالب من المحور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12832C-04A1-4D3D-BE24-0D910660C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041" y="2453769"/>
                <a:ext cx="5544220" cy="2281476"/>
              </a:xfrm>
              <a:prstGeom prst="wedgeRoundRectCallout">
                <a:avLst>
                  <a:gd name="adj1" fmla="val 50170"/>
                  <a:gd name="adj2" fmla="val 71883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c 13" descr="Office worker">
            <a:extLst>
              <a:ext uri="{FF2B5EF4-FFF2-40B4-BE49-F238E27FC236}">
                <a16:creationId xmlns:a16="http://schemas.microsoft.com/office/drawing/2014/main" xmlns="" id="{E66CB931-9696-435F-9D1B-848192643A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943492" y="4773746"/>
            <a:ext cx="1248508" cy="124850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5868705-BC95-4936-A2F0-FF91E32A3EBD}"/>
              </a:ext>
            </a:extLst>
          </p:cNvPr>
          <p:cNvGrpSpPr/>
          <p:nvPr/>
        </p:nvGrpSpPr>
        <p:grpSpPr>
          <a:xfrm>
            <a:off x="1008739" y="2268053"/>
            <a:ext cx="3869635" cy="3905959"/>
            <a:chOff x="1008739" y="2268053"/>
            <a:chExt cx="3869635" cy="39059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280E152E-26F1-4A8C-9265-551338C4723E}"/>
                </a:ext>
              </a:extLst>
            </p:cNvPr>
            <p:cNvGrpSpPr/>
            <p:nvPr/>
          </p:nvGrpSpPr>
          <p:grpSpPr>
            <a:xfrm>
              <a:off x="1008739" y="2268053"/>
              <a:ext cx="3869635" cy="3905959"/>
              <a:chOff x="781877" y="1620198"/>
              <a:chExt cx="3869635" cy="390595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4CF39A01-64BE-477B-A23C-93A835C1A6B3}"/>
                  </a:ext>
                </a:extLst>
              </p:cNvPr>
              <p:cNvGrpSpPr/>
              <p:nvPr/>
            </p:nvGrpSpPr>
            <p:grpSpPr>
              <a:xfrm>
                <a:off x="781877" y="1620198"/>
                <a:ext cx="3869635" cy="3905959"/>
                <a:chOff x="781877" y="1620198"/>
                <a:chExt cx="3869635" cy="3905959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xmlns="" id="{AD39DF49-2870-475C-98E3-30EB289E737F}"/>
                    </a:ext>
                  </a:extLst>
                </p:cNvPr>
                <p:cNvGrpSpPr/>
                <p:nvPr/>
              </p:nvGrpSpPr>
              <p:grpSpPr>
                <a:xfrm>
                  <a:off x="781877" y="1620198"/>
                  <a:ext cx="3869635" cy="3905959"/>
                  <a:chOff x="781877" y="1620198"/>
                  <a:chExt cx="3869635" cy="3905959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xmlns="" id="{1FC7826E-13CD-4C66-973E-C6A473FC0D81}"/>
                      </a:ext>
                    </a:extLst>
                  </p:cNvPr>
                  <p:cNvGrpSpPr/>
                  <p:nvPr/>
                </p:nvGrpSpPr>
                <p:grpSpPr>
                  <a:xfrm>
                    <a:off x="781877" y="1620198"/>
                    <a:ext cx="3869635" cy="3905959"/>
                    <a:chOff x="781877" y="1620198"/>
                    <a:chExt cx="3869635" cy="3905959"/>
                  </a:xfrm>
                </p:grpSpPr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xmlns="" id="{54E58E9F-CE8E-453F-9441-DEE6588C92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877" y="1802296"/>
                      <a:ext cx="3723861" cy="3723861"/>
                      <a:chOff x="702365" y="1802296"/>
                      <a:chExt cx="3723861" cy="3723861"/>
                    </a:xfrm>
                  </p:grpSpPr>
                  <p:cxnSp>
                    <p:nvCxnSpPr>
                      <p:cNvPr id="26" name="Straight Arrow Connector 25">
                        <a:extLst>
                          <a:ext uri="{FF2B5EF4-FFF2-40B4-BE49-F238E27FC236}">
                            <a16:creationId xmlns:a16="http://schemas.microsoft.com/office/drawing/2014/main" xmlns="" id="{F8D35791-8CA3-4DF0-AC8F-6002D4A5A6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564296" y="1802296"/>
                        <a:ext cx="0" cy="372386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" name="Straight Arrow Connector 26">
                        <a:extLst>
                          <a:ext uri="{FF2B5EF4-FFF2-40B4-BE49-F238E27FC236}">
                            <a16:creationId xmlns:a16="http://schemas.microsoft.com/office/drawing/2014/main" xmlns="" id="{D8B52D74-FDF9-484A-9729-B8C3DFA7C2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2564296" y="1802296"/>
                        <a:ext cx="0" cy="372386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4" name="TextBox 23">
                          <a:extLst>
                            <a:ext uri="{FF2B5EF4-FFF2-40B4-BE49-F238E27FC236}">
                              <a16:creationId xmlns:a16="http://schemas.microsoft.com/office/drawing/2014/main" xmlns="" id="{22CAE23F-2D29-43DC-A61B-E2C9231C848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094922" y="3664226"/>
                          <a:ext cx="55659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24" name="TextBox 23">
                          <a:extLst>
                            <a:ext uri="{FF2B5EF4-FFF2-40B4-BE49-F238E27FC236}">
                              <a16:creationId xmlns:a16="http://schemas.microsoft.com/office/drawing/2014/main" id="{22CAE23F-2D29-43DC-A61B-E2C9231C8484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094922" y="3664226"/>
                          <a:ext cx="556590" cy="461665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5" name="TextBox 24">
                          <a:extLst>
                            <a:ext uri="{FF2B5EF4-FFF2-40B4-BE49-F238E27FC236}">
                              <a16:creationId xmlns:a16="http://schemas.microsoft.com/office/drawing/2014/main" xmlns="" id="{24874C82-9990-47CD-8B96-1ED44688E58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620621" y="1620198"/>
                          <a:ext cx="55659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25" name="TextBox 24">
                          <a:extLst>
                            <a:ext uri="{FF2B5EF4-FFF2-40B4-BE49-F238E27FC236}">
                              <a16:creationId xmlns:a16="http://schemas.microsoft.com/office/drawing/2014/main" id="{24874C82-9990-47CD-8B96-1ED44688E58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620621" y="1620198"/>
                          <a:ext cx="556590" cy="461665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 b="-1052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xmlns="" id="{565316A8-CA5A-4899-A9D3-7C4BED979A4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71696" y="3626701"/>
                        <a:ext cx="556590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oMath>
                          </m:oMathPara>
                        </a14:m>
                        <a:endParaRPr lang="en-US" sz="2400" b="1" dirty="0"/>
                      </a:p>
                    </p:txBody>
                  </p:sp>
                </mc:Choice>
                <mc:Fallback xmlns="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565316A8-CA5A-4899-A9D3-7C4BED979A4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71696" y="3626701"/>
                        <a:ext cx="556590" cy="461665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xmlns="" id="{642A687B-5560-4616-916C-8080F5A50A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74239" y="3592225"/>
                  <a:ext cx="144000" cy="14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xmlns="" id="{2B64F405-06AA-4326-840B-DDBE12AC03FC}"/>
                  </a:ext>
                </a:extLst>
              </p:cNvPr>
              <p:cNvCxnSpPr/>
              <p:nvPr/>
            </p:nvCxnSpPr>
            <p:spPr>
              <a:xfrm>
                <a:off x="2650632" y="3661262"/>
                <a:ext cx="148004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78DEF3A8-658A-48EF-B8AC-472D671AE424}"/>
                    </a:ext>
                  </a:extLst>
                </p:cNvPr>
                <p:cNvSpPr txBox="1"/>
                <p:nvPr/>
              </p:nvSpPr>
              <p:spPr>
                <a:xfrm>
                  <a:off x="3046695" y="3806002"/>
                  <a:ext cx="9869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215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8DEF3A8-658A-48EF-B8AC-472D671AE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695" y="3806002"/>
                  <a:ext cx="98690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66A2EE5D-DC30-483F-8428-9EF134EA25C0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xmlns="" id="{A21D034C-FEA8-474B-AE61-5A32D9A10115}"/>
              </a:ext>
            </a:extLst>
          </p:cNvPr>
          <p:cNvSpPr>
            <a:spLocks noChangeAspect="1"/>
          </p:cNvSpPr>
          <p:nvPr/>
        </p:nvSpPr>
        <p:spPr>
          <a:xfrm>
            <a:off x="2345538" y="3815155"/>
            <a:ext cx="1044000" cy="1044000"/>
          </a:xfrm>
          <a:prstGeom prst="arc">
            <a:avLst>
              <a:gd name="adj1" fmla="val 8843154"/>
              <a:gd name="adj2" fmla="val 10833631"/>
            </a:avLst>
          </a:prstGeom>
          <a:noFill/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xmlns="" id="{A7C70E78-3646-407F-BCDB-201052FE2EA2}"/>
              </a:ext>
            </a:extLst>
          </p:cNvPr>
          <p:cNvSpPr>
            <a:spLocks noChangeAspect="1"/>
          </p:cNvSpPr>
          <p:nvPr/>
        </p:nvSpPr>
        <p:spPr>
          <a:xfrm>
            <a:off x="2516228" y="3950402"/>
            <a:ext cx="720000" cy="720000"/>
          </a:xfrm>
          <a:prstGeom prst="arc">
            <a:avLst>
              <a:gd name="adj1" fmla="val 8990563"/>
              <a:gd name="adj2" fmla="val 21585155"/>
            </a:avLst>
          </a:prstGeom>
          <a:noFill/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8269A120-61A6-4A26-9086-B78FC6EAF82D}"/>
                  </a:ext>
                </a:extLst>
              </p:cNvPr>
              <p:cNvSpPr txBox="1"/>
              <p:nvPr/>
            </p:nvSpPr>
            <p:spPr>
              <a:xfrm>
                <a:off x="1378725" y="4314921"/>
                <a:ext cx="9869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269A120-61A6-4A26-9086-B78FC6EAF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725" y="4314921"/>
                <a:ext cx="986901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DB474EA0-B0F6-4194-A551-4D2EA92418EF}"/>
              </a:ext>
            </a:extLst>
          </p:cNvPr>
          <p:cNvCxnSpPr>
            <a:cxnSpLocks/>
          </p:cNvCxnSpPr>
          <p:nvPr/>
        </p:nvCxnSpPr>
        <p:spPr>
          <a:xfrm rot="8700000">
            <a:off x="1532743" y="4728621"/>
            <a:ext cx="1480044" cy="0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New Recording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40625" y="61740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5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72"/>
    </mc:Choice>
    <mc:Fallback xmlns="">
      <p:transition spd="slow" advTm="48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32" grpId="0" animBg="1"/>
      <p:bldP spid="33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مثال (</a:t>
            </a:r>
            <a:r>
              <a:rPr lang="en-US" sz="3600" dirty="0"/>
              <a:t>2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9E77433-6A56-48D4-9ADB-86EC2A47BCC6}"/>
                  </a:ext>
                </a:extLst>
              </p:cNvPr>
              <p:cNvSpPr txBox="1"/>
              <p:nvPr/>
            </p:nvSpPr>
            <p:spPr>
              <a:xfrm>
                <a:off x="605052" y="1526105"/>
                <a:ext cx="8383436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600" b="1" dirty="0"/>
                  <a:t>ارسم الزاوية التي قياسها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600" b="1" dirty="0"/>
                  <a:t> في الوضع القياسي.</a:t>
                </a:r>
                <a:endParaRPr lang="en-US" sz="3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E77433-6A56-48D4-9ADB-86EC2A47B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52" y="1526105"/>
                <a:ext cx="8383436" cy="646331"/>
              </a:xfrm>
              <a:prstGeom prst="rect">
                <a:avLst/>
              </a:prstGeom>
              <a:blipFill>
                <a:blip r:embed="rId6"/>
                <a:stretch>
                  <a:fillRect t="-16038" r="-2255" b="-330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412832C-04A1-4D3D-BE24-0D910660C19A}"/>
                  </a:ext>
                </a:extLst>
              </p:cNvPr>
              <p:cNvSpPr txBox="1"/>
              <p:nvPr/>
            </p:nvSpPr>
            <p:spPr>
              <a:xfrm>
                <a:off x="6025680" y="2479384"/>
                <a:ext cx="5544220" cy="2281476"/>
              </a:xfrm>
              <a:prstGeom prst="wedgeRoundRectCallout">
                <a:avLst>
                  <a:gd name="adj1" fmla="val 46346"/>
                  <a:gd name="adj2" fmla="val 86404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algn="ctr" rtl="1"/>
                <a:r>
                  <a:rPr lang="ar-BH" sz="3200" dirty="0"/>
                  <a:t>قياس الزاوية سالب. </a:t>
                </a:r>
                <a:endParaRPr lang="en-US" sz="3200" dirty="0"/>
              </a:p>
              <a:p>
                <a:pPr algn="ctr" rtl="1"/>
                <a:r>
                  <a:rPr lang="ar-BH" sz="3200" dirty="0"/>
                  <a:t>ارسم الضلع النهائي للزاوية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ar-BH" sz="3200" b="0" dirty="0">
                  <a:ea typeface="Cambria Math" panose="02040503050406030204" pitchFamily="18" charset="0"/>
                </a:endParaRPr>
              </a:p>
              <a:p>
                <a:pPr algn="ctr" rtl="1"/>
                <a:r>
                  <a:rPr lang="ar-BH" sz="3200" dirty="0"/>
                  <a:t>مع حركة عقارب الساعة بدءًا من الجزء الموجب من المحور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12832C-04A1-4D3D-BE24-0D910660C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680" y="2479384"/>
                <a:ext cx="5544220" cy="2281476"/>
              </a:xfrm>
              <a:prstGeom prst="wedgeRoundRectCallout">
                <a:avLst>
                  <a:gd name="adj1" fmla="val 46346"/>
                  <a:gd name="adj2" fmla="val 86404"/>
                  <a:gd name="adj3" fmla="val 16667"/>
                </a:avLst>
              </a:prstGeom>
              <a:blipFill>
                <a:blip r:embed="rId7"/>
                <a:stretch>
                  <a:fillRect l="-2193" r="-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c 13" descr="Office worker">
            <a:extLst>
              <a:ext uri="{FF2B5EF4-FFF2-40B4-BE49-F238E27FC236}">
                <a16:creationId xmlns:a16="http://schemas.microsoft.com/office/drawing/2014/main" xmlns="" id="{E66CB931-9696-435F-9D1B-848192643A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001050" y="5123562"/>
            <a:ext cx="1248508" cy="124850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80E152E-26F1-4A8C-9265-551338C4723E}"/>
              </a:ext>
            </a:extLst>
          </p:cNvPr>
          <p:cNvGrpSpPr/>
          <p:nvPr/>
        </p:nvGrpSpPr>
        <p:grpSpPr>
          <a:xfrm>
            <a:off x="1008739" y="2334313"/>
            <a:ext cx="3869635" cy="3905959"/>
            <a:chOff x="781877" y="1620198"/>
            <a:chExt cx="3869635" cy="390595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4CF39A01-64BE-477B-A23C-93A835C1A6B3}"/>
                </a:ext>
              </a:extLst>
            </p:cNvPr>
            <p:cNvGrpSpPr/>
            <p:nvPr/>
          </p:nvGrpSpPr>
          <p:grpSpPr>
            <a:xfrm>
              <a:off x="781877" y="1620198"/>
              <a:ext cx="3869635" cy="3905959"/>
              <a:chOff x="781877" y="1620198"/>
              <a:chExt cx="3869635" cy="390595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AD39DF49-2870-475C-98E3-30EB289E737F}"/>
                  </a:ext>
                </a:extLst>
              </p:cNvPr>
              <p:cNvGrpSpPr/>
              <p:nvPr/>
            </p:nvGrpSpPr>
            <p:grpSpPr>
              <a:xfrm>
                <a:off x="781877" y="1620198"/>
                <a:ext cx="3869635" cy="3905959"/>
                <a:chOff x="781877" y="1620198"/>
                <a:chExt cx="3869635" cy="3905959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xmlns="" id="{1FC7826E-13CD-4C66-973E-C6A473FC0D81}"/>
                    </a:ext>
                  </a:extLst>
                </p:cNvPr>
                <p:cNvGrpSpPr/>
                <p:nvPr/>
              </p:nvGrpSpPr>
              <p:grpSpPr>
                <a:xfrm>
                  <a:off x="781877" y="1620198"/>
                  <a:ext cx="3869635" cy="3905959"/>
                  <a:chOff x="781877" y="1620198"/>
                  <a:chExt cx="3869635" cy="3905959"/>
                </a:xfrm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xmlns="" id="{54E58E9F-CE8E-453F-9441-DEE6588C9220}"/>
                      </a:ext>
                    </a:extLst>
                  </p:cNvPr>
                  <p:cNvGrpSpPr/>
                  <p:nvPr/>
                </p:nvGrpSpPr>
                <p:grpSpPr>
                  <a:xfrm>
                    <a:off x="781877" y="1802296"/>
                    <a:ext cx="3723861" cy="3723861"/>
                    <a:chOff x="702365" y="1802296"/>
                    <a:chExt cx="3723861" cy="3723861"/>
                  </a:xfrm>
                </p:grpSpPr>
                <p:cxnSp>
                  <p:nvCxnSpPr>
                    <p:cNvPr id="26" name="Straight Arrow Connector 25">
                      <a:extLst>
                        <a:ext uri="{FF2B5EF4-FFF2-40B4-BE49-F238E27FC236}">
                          <a16:creationId xmlns:a16="http://schemas.microsoft.com/office/drawing/2014/main" xmlns="" id="{F8D35791-8CA3-4DF0-AC8F-6002D4A5A6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564296" y="1802296"/>
                      <a:ext cx="0" cy="3723861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Arrow Connector 26">
                      <a:extLst>
                        <a:ext uri="{FF2B5EF4-FFF2-40B4-BE49-F238E27FC236}">
                          <a16:creationId xmlns:a16="http://schemas.microsoft.com/office/drawing/2014/main" xmlns="" id="{D8B52D74-FDF9-484A-9729-B8C3DFA7C2C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>
                      <a:off x="2564296" y="1802296"/>
                      <a:ext cx="0" cy="3723861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xmlns="" id="{22CAE23F-2D29-43DC-A61B-E2C9231C848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4922" y="3664226"/>
                        <a:ext cx="556590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oMath>
                          </m:oMathPara>
                        </a14:m>
                        <a:endParaRPr lang="en-US" sz="2400" b="1" dirty="0"/>
                      </a:p>
                    </p:txBody>
                  </p:sp>
                </mc:Choice>
                <mc:Fallback xmlns="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22CAE23F-2D29-43DC-A61B-E2C9231C848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4922" y="3664226"/>
                        <a:ext cx="556590" cy="461665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xmlns="" id="{24874C82-9990-47CD-8B96-1ED44688E58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20621" y="1620198"/>
                        <a:ext cx="556590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oMath>
                          </m:oMathPara>
                        </a14:m>
                        <a:endParaRPr lang="en-US" sz="2400" b="1" dirty="0"/>
                      </a:p>
                    </p:txBody>
                  </p:sp>
                </mc:Choice>
                <mc:Fallback xmlns="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24874C82-9990-47CD-8B96-1ED44688E58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20621" y="1620198"/>
                        <a:ext cx="556590" cy="461665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b="-1052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xmlns="" id="{565316A8-CA5A-4899-A9D3-7C4BED979A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29796" y="3661892"/>
                      <a:ext cx="55659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𝒐</m:t>
                            </m:r>
                          </m:oMath>
                        </m:oMathPara>
                      </a14:m>
                      <a:endParaRPr lang="en-US" sz="2400" b="1" dirty="0"/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565316A8-CA5A-4899-A9D3-7C4BED979A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29796" y="3661892"/>
                      <a:ext cx="556590" cy="461665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42A687B-5560-4616-916C-8080F5A50A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74239" y="359222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2B64F405-06AA-4326-840B-DDBE12AC03FC}"/>
                </a:ext>
              </a:extLst>
            </p:cNvPr>
            <p:cNvCxnSpPr/>
            <p:nvPr/>
          </p:nvCxnSpPr>
          <p:spPr>
            <a:xfrm>
              <a:off x="2650632" y="3661262"/>
              <a:ext cx="148004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6C3DE0C2-4415-403D-B10B-BB1F572DDCF4}"/>
                  </a:ext>
                </a:extLst>
              </p:cNvPr>
              <p:cNvSpPr txBox="1"/>
              <p:nvPr/>
            </p:nvSpPr>
            <p:spPr>
              <a:xfrm>
                <a:off x="3265342" y="4382383"/>
                <a:ext cx="9869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BH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BH" sz="2400" b="0" i="1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3DE0C2-4415-403D-B10B-BB1F572DD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342" y="4382383"/>
                <a:ext cx="98690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65661E1-DB48-46B1-A348-DB15397BB553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A764C54F-D1E8-451A-95CE-DD2A8C894F28}"/>
              </a:ext>
            </a:extLst>
          </p:cNvPr>
          <p:cNvCxnSpPr>
            <a:cxnSpLocks/>
          </p:cNvCxnSpPr>
          <p:nvPr/>
        </p:nvCxnSpPr>
        <p:spPr>
          <a:xfrm rot="2400000">
            <a:off x="2703378" y="4850924"/>
            <a:ext cx="1480044" cy="0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xmlns="" id="{68A0D1D7-DD2F-4344-B27E-1FD4A57390BA}"/>
              </a:ext>
            </a:extLst>
          </p:cNvPr>
          <p:cNvSpPr>
            <a:spLocks noChangeAspect="1"/>
          </p:cNvSpPr>
          <p:nvPr/>
        </p:nvSpPr>
        <p:spPr>
          <a:xfrm>
            <a:off x="2513166" y="4030218"/>
            <a:ext cx="720000" cy="720000"/>
          </a:xfrm>
          <a:prstGeom prst="arc">
            <a:avLst>
              <a:gd name="adj1" fmla="val 841"/>
              <a:gd name="adj2" fmla="val 2140122"/>
            </a:avLst>
          </a:prstGeom>
          <a:noFill/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New Recordi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20504" y="62402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29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37"/>
    </mc:Choice>
    <mc:Fallback xmlns="">
      <p:transition spd="slow" advTm="33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29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تدريب (</a:t>
            </a:r>
            <a:r>
              <a:rPr lang="en-US" sz="3600" dirty="0"/>
              <a:t>1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26E69D3-3C4E-442C-9AE2-4CC19CA785D0}"/>
                  </a:ext>
                </a:extLst>
              </p:cNvPr>
              <p:cNvSpPr txBox="1"/>
              <p:nvPr/>
            </p:nvSpPr>
            <p:spPr>
              <a:xfrm>
                <a:off x="921018" y="1526105"/>
                <a:ext cx="8067469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600" b="1" dirty="0"/>
                  <a:t>ارسم الزاوية التي قياسها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𝟖𝟎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600" b="1" dirty="0"/>
                  <a:t> في الوضع القياسي.</a:t>
                </a:r>
                <a:endParaRPr lang="en-US" sz="36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6E69D3-3C4E-442C-9AE2-4CC19CA78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18" y="1526105"/>
                <a:ext cx="8067469" cy="646331"/>
              </a:xfrm>
              <a:prstGeom prst="rect">
                <a:avLst/>
              </a:prstGeom>
              <a:blipFill>
                <a:blip r:embed="rId6"/>
                <a:stretch>
                  <a:fillRect t="-16038" r="-2343" b="-330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F1F1F81-FD7A-43BE-B899-3B58EF3A7277}"/>
              </a:ext>
            </a:extLst>
          </p:cNvPr>
          <p:cNvGrpSpPr/>
          <p:nvPr/>
        </p:nvGrpSpPr>
        <p:grpSpPr>
          <a:xfrm>
            <a:off x="1008739" y="2334313"/>
            <a:ext cx="3869635" cy="3905959"/>
            <a:chOff x="1008739" y="2334313"/>
            <a:chExt cx="3869635" cy="39059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AA835EA5-128C-4DCD-81FD-F9BE02255E1F}"/>
                </a:ext>
              </a:extLst>
            </p:cNvPr>
            <p:cNvGrpSpPr/>
            <p:nvPr/>
          </p:nvGrpSpPr>
          <p:grpSpPr>
            <a:xfrm>
              <a:off x="1008739" y="2334313"/>
              <a:ext cx="3869635" cy="3905959"/>
              <a:chOff x="781877" y="1620198"/>
              <a:chExt cx="3869635" cy="3905959"/>
            </a:xfrm>
          </p:grpSpPr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xmlns="" id="{E2388294-77A4-4293-928F-FC78DBC93B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85308" y="3304288"/>
                <a:ext cx="720000" cy="720000"/>
              </a:xfrm>
              <a:prstGeom prst="arc">
                <a:avLst>
                  <a:gd name="adj1" fmla="val 17044289"/>
                  <a:gd name="adj2" fmla="val 21585155"/>
                </a:avLst>
              </a:prstGeom>
              <a:noFill/>
              <a:ln w="28575">
                <a:solidFill>
                  <a:schemeClr val="accent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E309121C-C846-4CB3-822E-91B5E179D777}"/>
                  </a:ext>
                </a:extLst>
              </p:cNvPr>
              <p:cNvGrpSpPr/>
              <p:nvPr/>
            </p:nvGrpSpPr>
            <p:grpSpPr>
              <a:xfrm>
                <a:off x="781877" y="1620198"/>
                <a:ext cx="3869635" cy="3905959"/>
                <a:chOff x="781877" y="1620198"/>
                <a:chExt cx="3869635" cy="3905959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xmlns="" id="{0CA6A0D6-514D-4F88-93D9-6F6F58780024}"/>
                    </a:ext>
                  </a:extLst>
                </p:cNvPr>
                <p:cNvGrpSpPr/>
                <p:nvPr/>
              </p:nvGrpSpPr>
              <p:grpSpPr>
                <a:xfrm>
                  <a:off x="781877" y="1620198"/>
                  <a:ext cx="3869635" cy="3905959"/>
                  <a:chOff x="781877" y="1620198"/>
                  <a:chExt cx="3869635" cy="3905959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xmlns="" id="{0C2F2D8C-2AF9-41E2-A986-B8B5443343DC}"/>
                      </a:ext>
                    </a:extLst>
                  </p:cNvPr>
                  <p:cNvGrpSpPr/>
                  <p:nvPr/>
                </p:nvGrpSpPr>
                <p:grpSpPr>
                  <a:xfrm>
                    <a:off x="781877" y="1620198"/>
                    <a:ext cx="3869635" cy="3905959"/>
                    <a:chOff x="781877" y="1620198"/>
                    <a:chExt cx="3869635" cy="3905959"/>
                  </a:xfrm>
                </p:grpSpPr>
                <p:grpSp>
                  <p:nvGrpSpPr>
                    <p:cNvPr id="21" name="Group 20">
                      <a:extLst>
                        <a:ext uri="{FF2B5EF4-FFF2-40B4-BE49-F238E27FC236}">
                          <a16:creationId xmlns:a16="http://schemas.microsoft.com/office/drawing/2014/main" xmlns="" id="{096C733D-CA9C-4983-8C99-F7070D0993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877" y="1802296"/>
                      <a:ext cx="3723861" cy="3723861"/>
                      <a:chOff x="702365" y="1802296"/>
                      <a:chExt cx="3723861" cy="3723861"/>
                    </a:xfrm>
                  </p:grpSpPr>
                  <p:cxnSp>
                    <p:nvCxnSpPr>
                      <p:cNvPr id="24" name="Straight Arrow Connector 23">
                        <a:extLst>
                          <a:ext uri="{FF2B5EF4-FFF2-40B4-BE49-F238E27FC236}">
                            <a16:creationId xmlns:a16="http://schemas.microsoft.com/office/drawing/2014/main" xmlns="" id="{04037D42-94ED-4E4C-8973-5A2CD4560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564296" y="1802296"/>
                        <a:ext cx="0" cy="372386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" name="Straight Arrow Connector 24">
                        <a:extLst>
                          <a:ext uri="{FF2B5EF4-FFF2-40B4-BE49-F238E27FC236}">
                            <a16:creationId xmlns:a16="http://schemas.microsoft.com/office/drawing/2014/main" xmlns="" id="{13E74F96-881F-44E8-B016-92D467743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2564296" y="1802296"/>
                        <a:ext cx="0" cy="372386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2" name="TextBox 21">
                          <a:extLst>
                            <a:ext uri="{FF2B5EF4-FFF2-40B4-BE49-F238E27FC236}">
                              <a16:creationId xmlns:a16="http://schemas.microsoft.com/office/drawing/2014/main" xmlns="" id="{57934D73-2602-40F9-8E25-6CB2BD52590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094922" y="3664226"/>
                          <a:ext cx="55659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22" name="TextBox 21">
                          <a:extLst>
                            <a:ext uri="{FF2B5EF4-FFF2-40B4-BE49-F238E27FC236}">
                              <a16:creationId xmlns:a16="http://schemas.microsoft.com/office/drawing/2014/main" id="{57934D73-2602-40F9-8E25-6CB2BD525905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094922" y="3664226"/>
                          <a:ext cx="556590" cy="461665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3" name="TextBox 22">
                          <a:extLst>
                            <a:ext uri="{FF2B5EF4-FFF2-40B4-BE49-F238E27FC236}">
                              <a16:creationId xmlns:a16="http://schemas.microsoft.com/office/drawing/2014/main" xmlns="" id="{6AF1742D-B95A-4BAD-B832-1901164129E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620621" y="1620198"/>
                          <a:ext cx="55659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23" name="TextBox 22">
                          <a:extLst>
                            <a:ext uri="{FF2B5EF4-FFF2-40B4-BE49-F238E27FC236}">
                              <a16:creationId xmlns:a16="http://schemas.microsoft.com/office/drawing/2014/main" id="{6AF1742D-B95A-4BAD-B832-1901164129E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620621" y="1620198"/>
                          <a:ext cx="556590" cy="461665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 b="-1052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xmlns="" id="{C0475FAF-B14E-480A-ABDB-C9FA7B0C968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71696" y="3626701"/>
                        <a:ext cx="556590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oMath>
                          </m:oMathPara>
                        </a14:m>
                        <a:endParaRPr lang="en-US" sz="2400" b="1" dirty="0"/>
                      </a:p>
                    </p:txBody>
                  </p:sp>
                </mc:Choice>
                <mc:Fallback xmlns=""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C0475FAF-B14E-480A-ABDB-C9FA7B0C968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71696" y="3626701"/>
                        <a:ext cx="556590" cy="461665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xmlns="" id="{CB23D975-6396-404E-A71D-9332CC32D1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74239" y="3592225"/>
                  <a:ext cx="144000" cy="14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xmlns="" id="{F9884456-9E32-4735-B972-7D1B49AA147F}"/>
                  </a:ext>
                </a:extLst>
              </p:cNvPr>
              <p:cNvCxnSpPr/>
              <p:nvPr/>
            </p:nvCxnSpPr>
            <p:spPr>
              <a:xfrm>
                <a:off x="2650632" y="3661262"/>
                <a:ext cx="148004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xmlns="" id="{44051C2A-72F0-464E-9E06-9411F7D93E48}"/>
                  </a:ext>
                </a:extLst>
              </p:cNvPr>
              <p:cNvCxnSpPr>
                <a:cxnSpLocks/>
              </p:cNvCxnSpPr>
              <p:nvPr/>
            </p:nvCxnSpPr>
            <p:spPr>
              <a:xfrm rot="16800000">
                <a:off x="2035202" y="2938412"/>
                <a:ext cx="148004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1BBBCE58-92BF-408D-B3FD-25A222734921}"/>
                    </a:ext>
                  </a:extLst>
                </p:cNvPr>
                <p:cNvSpPr txBox="1"/>
                <p:nvPr/>
              </p:nvSpPr>
              <p:spPr>
                <a:xfrm>
                  <a:off x="3051110" y="3668303"/>
                  <a:ext cx="9869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BBBCE58-92BF-408D-B3FD-25A2227349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1110" y="3668303"/>
                  <a:ext cx="986901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B4EF33C2-62A3-42FB-9B18-77565A30A97D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7FF50DFE-CC2A-4924-959C-73A3E46B08A3}"/>
              </a:ext>
            </a:extLst>
          </p:cNvPr>
          <p:cNvSpPr/>
          <p:nvPr/>
        </p:nvSpPr>
        <p:spPr>
          <a:xfrm>
            <a:off x="5683175" y="2795978"/>
            <a:ext cx="5683326" cy="1326863"/>
          </a:xfrm>
          <a:prstGeom prst="wedgeRoundRectCallout">
            <a:avLst>
              <a:gd name="adj1" fmla="val 44705"/>
              <a:gd name="adj2" fmla="val 1391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/>
              <a:t>أوقف العرض، وحل التدريب، ثم أكمل العرض لتتحقق من إجابتك.</a:t>
            </a:r>
          </a:p>
        </p:txBody>
      </p:sp>
      <p:pic>
        <p:nvPicPr>
          <p:cNvPr id="29" name="Graphic 28" descr="Office worker">
            <a:extLst>
              <a:ext uri="{FF2B5EF4-FFF2-40B4-BE49-F238E27FC236}">
                <a16:creationId xmlns:a16="http://schemas.microsoft.com/office/drawing/2014/main" xmlns="" id="{4FD144C4-6DD0-430E-AA41-A8F7C35494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43492" y="5016387"/>
            <a:ext cx="1248508" cy="1248508"/>
          </a:xfrm>
          <a:prstGeom prst="rect">
            <a:avLst/>
          </a:prstGeom>
        </p:spPr>
      </p:pic>
      <p:pic>
        <p:nvPicPr>
          <p:cNvPr id="6" name="New Recording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1" y="62402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34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5"/>
    </mc:Choice>
    <mc:Fallback xmlns="">
      <p:transition spd="slow" advTm="34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94CCDF-3E3A-45F9-8CB9-A7FD39310694}"/>
              </a:ext>
            </a:extLst>
          </p:cNvPr>
          <p:cNvSpPr/>
          <p:nvPr/>
        </p:nvSpPr>
        <p:spPr>
          <a:xfrm>
            <a:off x="9225887" y="1433014"/>
            <a:ext cx="2361062" cy="832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dirty="0"/>
              <a:t>تدريب (</a:t>
            </a:r>
            <a:r>
              <a:rPr lang="en-US" sz="3600" dirty="0"/>
              <a:t>2</a:t>
            </a:r>
            <a:r>
              <a:rPr lang="ar-BH" sz="3600" dirty="0"/>
              <a:t>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26E69D3-3C4E-442C-9AE2-4CC19CA785D0}"/>
                  </a:ext>
                </a:extLst>
              </p:cNvPr>
              <p:cNvSpPr txBox="1"/>
              <p:nvPr/>
            </p:nvSpPr>
            <p:spPr>
              <a:xfrm>
                <a:off x="503584" y="1526105"/>
                <a:ext cx="8484904" cy="6463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3600" b="1" dirty="0"/>
                  <a:t>ارسم الزاوية التي قياسها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𝟏𝟎𝟓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600" b="1" dirty="0"/>
                  <a:t> في الوضع القياسي.</a:t>
                </a:r>
                <a:endParaRPr lang="en-US" sz="36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6E69D3-3C4E-442C-9AE2-4CC19CA78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84" y="1526105"/>
                <a:ext cx="8484904" cy="646331"/>
              </a:xfrm>
              <a:prstGeom prst="rect">
                <a:avLst/>
              </a:prstGeom>
              <a:blipFill>
                <a:blip r:embed="rId6"/>
                <a:stretch>
                  <a:fillRect l="-719" t="-16038" r="-2229" b="-330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FDBD3D7-1C64-4ED4-9DD1-FE4169720C3A}"/>
              </a:ext>
            </a:extLst>
          </p:cNvPr>
          <p:cNvGrpSpPr/>
          <p:nvPr/>
        </p:nvGrpSpPr>
        <p:grpSpPr>
          <a:xfrm>
            <a:off x="1008739" y="2334313"/>
            <a:ext cx="3869635" cy="3905959"/>
            <a:chOff x="1008739" y="2334313"/>
            <a:chExt cx="3869635" cy="39059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1BBBCE58-92BF-408D-B3FD-25A222734921}"/>
                    </a:ext>
                  </a:extLst>
                </p:cNvPr>
                <p:cNvSpPr txBox="1"/>
                <p:nvPr/>
              </p:nvSpPr>
              <p:spPr>
                <a:xfrm>
                  <a:off x="3033995" y="4575242"/>
                  <a:ext cx="9869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BBBCE58-92BF-408D-B3FD-25A2227349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3995" y="4575242"/>
                  <a:ext cx="986901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61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C969C2A6-8779-45B8-8555-6C9EBD3C2002}"/>
                </a:ext>
              </a:extLst>
            </p:cNvPr>
            <p:cNvGrpSpPr/>
            <p:nvPr/>
          </p:nvGrpSpPr>
          <p:grpSpPr>
            <a:xfrm>
              <a:off x="1008739" y="2334313"/>
              <a:ext cx="3869635" cy="3905959"/>
              <a:chOff x="781877" y="1620198"/>
              <a:chExt cx="3869635" cy="3905959"/>
            </a:xfrm>
          </p:grpSpPr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xmlns="" id="{007EF919-6AB7-4C6E-BF29-E33B40719F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6200" y="3240496"/>
                <a:ext cx="864000" cy="864000"/>
              </a:xfrm>
              <a:prstGeom prst="arc">
                <a:avLst>
                  <a:gd name="adj1" fmla="val 841"/>
                  <a:gd name="adj2" fmla="val 6197035"/>
                </a:avLst>
              </a:prstGeom>
              <a:noFill/>
              <a:ln w="285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xmlns="" id="{3DE7CCE9-ACD8-4102-9C92-C7730D3A0757}"/>
                  </a:ext>
                </a:extLst>
              </p:cNvPr>
              <p:cNvGrpSpPr/>
              <p:nvPr/>
            </p:nvGrpSpPr>
            <p:grpSpPr>
              <a:xfrm>
                <a:off x="781877" y="1620198"/>
                <a:ext cx="3869635" cy="3905959"/>
                <a:chOff x="781877" y="1620198"/>
                <a:chExt cx="3869635" cy="3905959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xmlns="" id="{6F791456-4502-4359-A7AA-C8A62178C0F6}"/>
                    </a:ext>
                  </a:extLst>
                </p:cNvPr>
                <p:cNvGrpSpPr/>
                <p:nvPr/>
              </p:nvGrpSpPr>
              <p:grpSpPr>
                <a:xfrm>
                  <a:off x="781877" y="1620198"/>
                  <a:ext cx="3869635" cy="3905959"/>
                  <a:chOff x="781877" y="1620198"/>
                  <a:chExt cx="3869635" cy="3905959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xmlns="" id="{7804F179-8383-414F-84C2-12A32D0564B1}"/>
                      </a:ext>
                    </a:extLst>
                  </p:cNvPr>
                  <p:cNvGrpSpPr/>
                  <p:nvPr/>
                </p:nvGrpSpPr>
                <p:grpSpPr>
                  <a:xfrm>
                    <a:off x="781877" y="1620198"/>
                    <a:ext cx="3869635" cy="3905959"/>
                    <a:chOff x="781877" y="1620198"/>
                    <a:chExt cx="3869635" cy="3905959"/>
                  </a:xfrm>
                </p:grpSpPr>
                <p:grpSp>
                  <p:nvGrpSpPr>
                    <p:cNvPr id="50" name="Group 49">
                      <a:extLst>
                        <a:ext uri="{FF2B5EF4-FFF2-40B4-BE49-F238E27FC236}">
                          <a16:creationId xmlns:a16="http://schemas.microsoft.com/office/drawing/2014/main" xmlns="" id="{35A539C3-48CB-4785-844E-67494297F0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877" y="1802296"/>
                      <a:ext cx="3723861" cy="3723861"/>
                      <a:chOff x="702365" y="1802296"/>
                      <a:chExt cx="3723861" cy="3723861"/>
                    </a:xfrm>
                  </p:grpSpPr>
                  <p:cxnSp>
                    <p:nvCxnSpPr>
                      <p:cNvPr id="53" name="Straight Arrow Connector 52">
                        <a:extLst>
                          <a:ext uri="{FF2B5EF4-FFF2-40B4-BE49-F238E27FC236}">
                            <a16:creationId xmlns:a16="http://schemas.microsoft.com/office/drawing/2014/main" xmlns="" id="{84C28D63-01A6-4D44-B480-93C771D66A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564296" y="1802296"/>
                        <a:ext cx="0" cy="372386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Straight Arrow Connector 53">
                        <a:extLst>
                          <a:ext uri="{FF2B5EF4-FFF2-40B4-BE49-F238E27FC236}">
                            <a16:creationId xmlns:a16="http://schemas.microsoft.com/office/drawing/2014/main" xmlns="" id="{7ED5AF99-2200-4B91-966A-8D0FD679F38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2564296" y="1802296"/>
                        <a:ext cx="0" cy="372386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1" name="TextBox 50">
                          <a:extLst>
                            <a:ext uri="{FF2B5EF4-FFF2-40B4-BE49-F238E27FC236}">
                              <a16:creationId xmlns:a16="http://schemas.microsoft.com/office/drawing/2014/main" xmlns="" id="{7522A28E-3148-4C48-94E7-9D5200AD405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094922" y="3664226"/>
                          <a:ext cx="55659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51" name="TextBox 50">
                          <a:extLst>
                            <a:ext uri="{FF2B5EF4-FFF2-40B4-BE49-F238E27FC236}">
                              <a16:creationId xmlns:a16="http://schemas.microsoft.com/office/drawing/2014/main" id="{7522A28E-3148-4C48-94E7-9D5200AD4054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094922" y="3664226"/>
                          <a:ext cx="556590" cy="461665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2" name="TextBox 51">
                          <a:extLst>
                            <a:ext uri="{FF2B5EF4-FFF2-40B4-BE49-F238E27FC236}">
                              <a16:creationId xmlns:a16="http://schemas.microsoft.com/office/drawing/2014/main" xmlns="" id="{8E7EB5BE-7D92-4655-BB3F-80980BB30CA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620621" y="1620198"/>
                          <a:ext cx="55659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US" sz="2400" b="1" dirty="0"/>
                        </a:p>
                      </p:txBody>
                    </p:sp>
                  </mc:Choice>
                  <mc:Fallback xmlns="">
                    <p:sp>
                      <p:nvSpPr>
                        <p:cNvPr id="52" name="TextBox 51">
                          <a:extLst>
                            <a:ext uri="{FF2B5EF4-FFF2-40B4-BE49-F238E27FC236}">
                              <a16:creationId xmlns:a16="http://schemas.microsoft.com/office/drawing/2014/main" id="{8E7EB5BE-7D92-4655-BB3F-80980BB30CAD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620621" y="1620198"/>
                          <a:ext cx="556590" cy="461665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 b="-1052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xmlns="" id="{34B9A4B3-46E6-4A6E-91E3-C53C41F6E5A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27154" y="3592225"/>
                        <a:ext cx="556590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oMath>
                          </m:oMathPara>
                        </a14:m>
                        <a:endParaRPr lang="en-US" sz="2400" b="1" dirty="0"/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34B9A4B3-46E6-4A6E-91E3-C53C41F6E5A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27154" y="3592225"/>
                        <a:ext cx="556590" cy="461665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xmlns="" id="{8A7374E0-130D-43B5-9BF4-34B9A99561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74239" y="3592225"/>
                  <a:ext cx="144000" cy="14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xmlns="" id="{65C4E513-7388-4A61-BE45-F98B02918B6D}"/>
                  </a:ext>
                </a:extLst>
              </p:cNvPr>
              <p:cNvCxnSpPr/>
              <p:nvPr/>
            </p:nvCxnSpPr>
            <p:spPr>
              <a:xfrm>
                <a:off x="2650632" y="3661262"/>
                <a:ext cx="148004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xmlns="" id="{D3BFBB9C-406A-42CA-8C17-BFCB98907F81}"/>
                  </a:ext>
                </a:extLst>
              </p:cNvPr>
              <p:cNvCxnSpPr>
                <a:cxnSpLocks/>
              </p:cNvCxnSpPr>
              <p:nvPr/>
            </p:nvCxnSpPr>
            <p:spPr>
              <a:xfrm rot="6300000">
                <a:off x="1712091" y="4380667"/>
                <a:ext cx="148004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7B260D5-CC51-43DC-8D79-1C81745AA0FC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2D245E1B-FF4E-4AF7-81EC-9ADAA09B2D50}"/>
              </a:ext>
            </a:extLst>
          </p:cNvPr>
          <p:cNvSpPr/>
          <p:nvPr/>
        </p:nvSpPr>
        <p:spPr>
          <a:xfrm>
            <a:off x="5952931" y="2795978"/>
            <a:ext cx="5413568" cy="1326863"/>
          </a:xfrm>
          <a:prstGeom prst="wedgeRoundRectCallout">
            <a:avLst>
              <a:gd name="adj1" fmla="val 45457"/>
              <a:gd name="adj2" fmla="val 1447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/>
              <a:t>أوقف العرض، وحل التدريب، ثم أكمل العرض لتتحقق من إجابتك.</a:t>
            </a:r>
          </a:p>
        </p:txBody>
      </p:sp>
      <p:pic>
        <p:nvPicPr>
          <p:cNvPr id="28" name="Graphic 27" descr="Office worker">
            <a:extLst>
              <a:ext uri="{FF2B5EF4-FFF2-40B4-BE49-F238E27FC236}">
                <a16:creationId xmlns:a16="http://schemas.microsoft.com/office/drawing/2014/main" xmlns="" id="{F4644D87-A865-4FB6-9CED-3B8DD50744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43492" y="5016387"/>
            <a:ext cx="1248508" cy="1248508"/>
          </a:xfrm>
          <a:prstGeom prst="rect">
            <a:avLst/>
          </a:prstGeom>
        </p:spPr>
      </p:pic>
      <p:pic>
        <p:nvPicPr>
          <p:cNvPr id="3" name="New Recording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62946" y="62648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1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3"/>
    </mc:Choice>
    <mc:Fallback xmlns="">
      <p:transition spd="slow" advTm="27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xmlns="" id="{F75DCA84-7721-42F6-AC15-9EBD9BF7D5C5}"/>
                  </a:ext>
                </a:extLst>
              </p:cNvPr>
              <p:cNvSpPr/>
              <p:nvPr/>
            </p:nvSpPr>
            <p:spPr>
              <a:xfrm>
                <a:off x="5097312" y="1431397"/>
                <a:ext cx="7056000" cy="2691444"/>
              </a:xfrm>
              <a:prstGeom prst="wedgeRoundRectCallout">
                <a:avLst>
                  <a:gd name="adj1" fmla="val 38516"/>
                  <a:gd name="adj2" fmla="val 90565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ar-BH" sz="3200" dirty="0"/>
                  <a:t>يمكن للضلع النهائي لزاوية أن يدور أكثر من دورة كاملة واحدة.</a:t>
                </a:r>
              </a:p>
              <a:p>
                <a:pPr algn="r" rtl="1"/>
                <a:r>
                  <a:rPr lang="ar-BH" sz="3200" dirty="0"/>
                  <a:t>على سبيل المثال دورة كاملة بمقدار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360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200" dirty="0"/>
                  <a:t> إضافة إلى دوران بمقدار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120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3200" dirty="0"/>
                  <a:t> تشكلان زاوية قياسها</a:t>
                </a:r>
              </a:p>
              <a:p>
                <a:pPr algn="ct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480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ar-BH" sz="3200" dirty="0"/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F75DCA84-7721-42F6-AC15-9EBD9BF7D5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312" y="1431397"/>
                <a:ext cx="7056000" cy="2691444"/>
              </a:xfrm>
              <a:prstGeom prst="wedgeRoundRectCallout">
                <a:avLst>
                  <a:gd name="adj1" fmla="val 38516"/>
                  <a:gd name="adj2" fmla="val 90565"/>
                  <a:gd name="adj3" fmla="val 16667"/>
                </a:avLst>
              </a:prstGeom>
              <a:blipFill>
                <a:blip r:embed="rId6"/>
                <a:stretch>
                  <a:fillRect r="-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Graphic 22" descr="Office worker">
            <a:extLst>
              <a:ext uri="{FF2B5EF4-FFF2-40B4-BE49-F238E27FC236}">
                <a16:creationId xmlns:a16="http://schemas.microsoft.com/office/drawing/2014/main" xmlns="" id="{C5AC02F6-E517-4C86-B661-CD3FBA5162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943492" y="5016387"/>
            <a:ext cx="1248508" cy="1248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1593ED-683C-42B6-B241-FD93E1ED9AFF}"/>
              </a:ext>
            </a:extLst>
          </p:cNvPr>
          <p:cNvGrpSpPr/>
          <p:nvPr/>
        </p:nvGrpSpPr>
        <p:grpSpPr>
          <a:xfrm>
            <a:off x="781877" y="1620198"/>
            <a:ext cx="3869635" cy="3905959"/>
            <a:chOff x="781877" y="1620198"/>
            <a:chExt cx="3869635" cy="3905959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0290C184-A111-471E-87DE-3AF30AA04F74}"/>
                </a:ext>
              </a:extLst>
            </p:cNvPr>
            <p:cNvCxnSpPr>
              <a:cxnSpLocks/>
            </p:cNvCxnSpPr>
            <p:nvPr/>
          </p:nvCxnSpPr>
          <p:spPr>
            <a:xfrm rot="14400000">
              <a:off x="1504690" y="3020384"/>
              <a:ext cx="1480044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3073590D-43FB-4F49-9D71-B91D7A409441}"/>
                </a:ext>
              </a:extLst>
            </p:cNvPr>
            <p:cNvGrpSpPr/>
            <p:nvPr/>
          </p:nvGrpSpPr>
          <p:grpSpPr>
            <a:xfrm>
              <a:off x="781877" y="1620198"/>
              <a:ext cx="3869635" cy="3905959"/>
              <a:chOff x="781877" y="1620198"/>
              <a:chExt cx="3869635" cy="390595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852734EE-DAD4-4770-A1C2-0DD271F277DF}"/>
                  </a:ext>
                </a:extLst>
              </p:cNvPr>
              <p:cNvGrpSpPr/>
              <p:nvPr/>
            </p:nvGrpSpPr>
            <p:grpSpPr>
              <a:xfrm>
                <a:off x="781877" y="1620198"/>
                <a:ext cx="3869635" cy="3905959"/>
                <a:chOff x="781877" y="1620198"/>
                <a:chExt cx="3869635" cy="3905959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xmlns="" id="{B0A95D4A-F095-4EA7-B7AA-1255BDD76749}"/>
                    </a:ext>
                  </a:extLst>
                </p:cNvPr>
                <p:cNvGrpSpPr/>
                <p:nvPr/>
              </p:nvGrpSpPr>
              <p:grpSpPr>
                <a:xfrm>
                  <a:off x="781877" y="1802296"/>
                  <a:ext cx="3723861" cy="3723861"/>
                  <a:chOff x="702365" y="1802296"/>
                  <a:chExt cx="3723861" cy="3723861"/>
                </a:xfrm>
              </p:grpSpPr>
              <p:cxnSp>
                <p:nvCxnSpPr>
                  <p:cNvPr id="4" name="Straight Arrow Connector 3">
                    <a:extLst>
                      <a:ext uri="{FF2B5EF4-FFF2-40B4-BE49-F238E27FC236}">
                        <a16:creationId xmlns:a16="http://schemas.microsoft.com/office/drawing/2014/main" xmlns="" id="{FBE3FA1E-65E1-412C-AFC6-3B70E738FF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64296" y="1802296"/>
                    <a:ext cx="0" cy="3723861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Arrow Connector 4">
                    <a:extLst>
                      <a:ext uri="{FF2B5EF4-FFF2-40B4-BE49-F238E27FC236}">
                        <a16:creationId xmlns:a16="http://schemas.microsoft.com/office/drawing/2014/main" xmlns="" id="{FBC8E01F-7A85-422B-B33B-9D0ADC0216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2564296" y="1802296"/>
                    <a:ext cx="0" cy="3723861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xmlns="" id="{7604807C-A57C-4BD4-B9D2-89916B09F5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94922" y="3664226"/>
                      <a:ext cx="55659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oMath>
                        </m:oMathPara>
                      </a14:m>
                      <a:endParaRPr lang="en-US" sz="2400" b="1" dirty="0"/>
                    </a:p>
                  </p:txBody>
                </p:sp>
              </mc:Choice>
              <mc:Fallback xmlns=""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id="{7604807C-A57C-4BD4-B9D2-89916B09F5A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94922" y="3664226"/>
                      <a:ext cx="556590" cy="461665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xmlns="" id="{8938976C-1F94-43B3-8D75-10CBB7DAF1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20621" y="1620198"/>
                      <a:ext cx="55659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oMath>
                        </m:oMathPara>
                      </a14:m>
                      <a:endParaRPr lang="en-US" sz="2400" b="1" dirty="0"/>
                    </a:p>
                  </p:txBody>
                </p:sp>
              </mc:Choice>
              <mc:Fallback xmlns="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8938976C-1F94-43B3-8D75-10CBB7DAF1D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20621" y="1620198"/>
                      <a:ext cx="556590" cy="461665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1052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xmlns="" id="{F8B3E5B3-D757-443C-A7F3-D2326201845F}"/>
                      </a:ext>
                    </a:extLst>
                  </p:cNvPr>
                  <p:cNvSpPr txBox="1"/>
                  <p:nvPr/>
                </p:nvSpPr>
                <p:spPr>
                  <a:xfrm>
                    <a:off x="2539935" y="3544926"/>
                    <a:ext cx="55659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𝒐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8B3E5B3-D757-443C-A7F3-D232620184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9935" y="3544926"/>
                    <a:ext cx="556590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923AA69B-71A8-4249-88EB-987D764FD6FA}"/>
                </a:ext>
              </a:extLst>
            </p:cNvPr>
            <p:cNvCxnSpPr/>
            <p:nvPr/>
          </p:nvCxnSpPr>
          <p:spPr>
            <a:xfrm>
              <a:off x="2650632" y="3661262"/>
              <a:ext cx="1480044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BCBCFFDD-246A-4EF4-9E62-EBC9FC2B7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4239" y="3592225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3E63CBD9-DB36-4F01-9AAF-5331639006FD}"/>
                </a:ext>
              </a:extLst>
            </p:cNvPr>
            <p:cNvGrpSpPr/>
            <p:nvPr/>
          </p:nvGrpSpPr>
          <p:grpSpPr>
            <a:xfrm>
              <a:off x="2195071" y="3180208"/>
              <a:ext cx="972000" cy="972000"/>
              <a:chOff x="2195071" y="3180208"/>
              <a:chExt cx="972000" cy="972000"/>
            </a:xfrm>
          </p:grpSpPr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xmlns="" id="{2A03E881-299C-4E5F-985B-EFEF892BE2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13083" y="3443127"/>
                <a:ext cx="432000" cy="432000"/>
              </a:xfrm>
              <a:prstGeom prst="arc">
                <a:avLst>
                  <a:gd name="adj1" fmla="val 10645976"/>
                  <a:gd name="adj2" fmla="val 0"/>
                </a:avLst>
              </a:prstGeom>
              <a:noFill/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A1983817-F46F-4FE6-80B0-93BA0CFD8C72}"/>
                  </a:ext>
                </a:extLst>
              </p:cNvPr>
              <p:cNvGrpSpPr/>
              <p:nvPr/>
            </p:nvGrpSpPr>
            <p:grpSpPr>
              <a:xfrm>
                <a:off x="2195071" y="3180208"/>
                <a:ext cx="972000" cy="972000"/>
                <a:chOff x="2195071" y="3180208"/>
                <a:chExt cx="972000" cy="972000"/>
              </a:xfrm>
            </p:grpSpPr>
            <p:sp>
              <p:nvSpPr>
                <p:cNvPr id="24" name="Arc 23">
                  <a:extLst>
                    <a:ext uri="{FF2B5EF4-FFF2-40B4-BE49-F238E27FC236}">
                      <a16:creationId xmlns:a16="http://schemas.microsoft.com/office/drawing/2014/main" xmlns="" id="{EB093B21-F4B3-4F74-BEB0-85E7781FDF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08746" y="3289558"/>
                  <a:ext cx="756000" cy="756000"/>
                </a:xfrm>
                <a:prstGeom prst="arc">
                  <a:avLst>
                    <a:gd name="adj1" fmla="val 21439345"/>
                    <a:gd name="adj2" fmla="val 10858285"/>
                  </a:avLst>
                </a:prstGeom>
                <a:noFill/>
                <a:ln w="28575"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xmlns="" id="{FFDB5C7F-A347-4962-9441-89065B72535A}"/>
                    </a:ext>
                  </a:extLst>
                </p:cNvPr>
                <p:cNvSpPr/>
                <p:nvPr/>
              </p:nvSpPr>
              <p:spPr>
                <a:xfrm>
                  <a:off x="2195071" y="3180208"/>
                  <a:ext cx="972000" cy="972000"/>
                </a:xfrm>
                <a:prstGeom prst="arc">
                  <a:avLst>
                    <a:gd name="adj1" fmla="val 14189423"/>
                    <a:gd name="adj2" fmla="val 0"/>
                  </a:avLst>
                </a:prstGeom>
                <a:noFill/>
                <a:ln w="28575"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22523FDD-C89E-4491-9E4B-96A05BA69AB1}"/>
                    </a:ext>
                  </a:extLst>
                </p:cNvPr>
                <p:cNvSpPr txBox="1"/>
                <p:nvPr/>
              </p:nvSpPr>
              <p:spPr>
                <a:xfrm>
                  <a:off x="2931764" y="3921375"/>
                  <a:ext cx="9869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360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2523FDD-C89E-4491-9E4B-96A05BA69A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1764" y="3921375"/>
                  <a:ext cx="986901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05396FF7-83C7-4B53-92C3-C7ADE1D28721}"/>
                    </a:ext>
                  </a:extLst>
                </p:cNvPr>
                <p:cNvSpPr txBox="1"/>
                <p:nvPr/>
              </p:nvSpPr>
              <p:spPr>
                <a:xfrm>
                  <a:off x="2658994" y="2660375"/>
                  <a:ext cx="9869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5396FF7-83C7-4B53-92C3-C7ADE1D287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8994" y="2660375"/>
                  <a:ext cx="986901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F8AFEC7-5935-475D-94A0-F4CD38DE1DB2}"/>
              </a:ext>
            </a:extLst>
          </p:cNvPr>
          <p:cNvSpPr/>
          <p:nvPr/>
        </p:nvSpPr>
        <p:spPr>
          <a:xfrm>
            <a:off x="1776000" y="271498"/>
            <a:ext cx="8640000" cy="1012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/>
              <a:t>الزوايا وقياس الزاوية</a:t>
            </a:r>
            <a:endParaRPr lang="en-US" sz="4000" b="1" dirty="0"/>
          </a:p>
        </p:txBody>
      </p:sp>
      <p:pic>
        <p:nvPicPr>
          <p:cNvPr id="11" name="New Recording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4686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3"/>
    </mc:Choice>
    <mc:Fallback xmlns="">
      <p:transition spd="slow" advTm="35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9|3.6|6.3|3.7|6.2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5.2|9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6.3|9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9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9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2|29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3|13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9|9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.2|1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7.9|4.3|6.6|5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9.7|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2|3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7.7|4.3|19.8|4.9|4.2|3.6|10.6|2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3|5.9|2.2|6.4|1.6|5.1|2.8|5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9|3.6|9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2|3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8.4|2.7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3.7|7.9|1.7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5.2|8.7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1|15.5"/>
</p:tagLst>
</file>

<file path=ppt/theme/theme1.xml><?xml version="1.0" encoding="utf-8"?>
<a:theme xmlns:a="http://schemas.openxmlformats.org/drawingml/2006/main" name="newmo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moe" id="{F5E18B92-A150-427B-85CD-6ACF0AEB5024}" vid="{796EC2B7-2E29-41C3-BA30-B97E5651F4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newmoe</Template>
  <TotalTime>1414</TotalTime>
  <Words>1192</Words>
  <Application>Microsoft Office PowerPoint</Application>
  <PresentationFormat>Widescreen</PresentationFormat>
  <Paragraphs>233</Paragraphs>
  <Slides>28</Slides>
  <Notes>23</Notes>
  <HiddenSlides>0</HiddenSlides>
  <MMClips>29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AL-Mohanad</vt:lpstr>
      <vt:lpstr>Arial</vt:lpstr>
      <vt:lpstr>Calibri</vt:lpstr>
      <vt:lpstr>Calibri Light</vt:lpstr>
      <vt:lpstr>Cambria Math</vt:lpstr>
      <vt:lpstr>Times New Roman</vt:lpstr>
      <vt:lpstr>newmoe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OSAMA MOHAMED ABDALLAH BAHEIRY</dc:creator>
  <cp:lastModifiedBy>user</cp:lastModifiedBy>
  <cp:revision>140</cp:revision>
  <dcterms:created xsi:type="dcterms:W3CDTF">2020-03-03T11:46:37Z</dcterms:created>
  <dcterms:modified xsi:type="dcterms:W3CDTF">2020-03-16T10:08:20Z</dcterms:modified>
</cp:coreProperties>
</file>