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9" r:id="rId2"/>
    <p:sldId id="256" r:id="rId3"/>
    <p:sldId id="362" r:id="rId4"/>
    <p:sldId id="405" r:id="rId5"/>
    <p:sldId id="390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01" r:id="rId14"/>
    <p:sldId id="402" r:id="rId15"/>
    <p:sldId id="403" r:id="rId16"/>
    <p:sldId id="404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29B"/>
    <a:srgbClr val="DDB670"/>
    <a:srgbClr val="F8FCFE"/>
    <a:srgbClr val="00996E"/>
    <a:srgbClr val="197FC1"/>
    <a:srgbClr val="F2C5C0"/>
    <a:srgbClr val="ACD4F1"/>
    <a:srgbClr val="177EC1"/>
    <a:srgbClr val="ED1154"/>
    <a:srgbClr val="007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7D0E-CCD1-4611-958D-B9440AF00B2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1956-02D4-4E69-BD12-8D76F067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5910F-C88D-4801-B982-696EB8D67840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057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291579" y="6270171"/>
            <a:ext cx="115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7779657" y="6299961"/>
            <a:ext cx="389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cs typeface="AL-Mohanad" pitchFamily="2" charset="-78"/>
              </a:rPr>
              <a:t>وزارة التربية والتعليم –</a:t>
            </a:r>
            <a:r>
              <a:rPr lang="ar-SA" sz="2000" b="1" dirty="0">
                <a:cs typeface="AL-Mohanad" pitchFamily="2" charset="-78"/>
              </a:rPr>
              <a:t> </a:t>
            </a:r>
            <a:r>
              <a:rPr lang="en-US" sz="2000" b="1" dirty="0">
                <a:cs typeface="AL-Mohanad" pitchFamily="2" charset="-78"/>
              </a:rPr>
              <a:t>2022</a:t>
            </a:r>
            <a:r>
              <a:rPr lang="ar-SA" sz="2000" b="1" dirty="0">
                <a:cs typeface="AL-Mohanad" pitchFamily="2" charset="-78"/>
              </a:rPr>
              <a:t> </a:t>
            </a:r>
            <a:r>
              <a:rPr lang="ar-BH" sz="2000" b="1" dirty="0">
                <a:cs typeface="AL-Mohanad" pitchFamily="2" charset="-78"/>
              </a:rPr>
              <a:t>م</a:t>
            </a:r>
            <a:endParaRPr lang="en-US" sz="2000" b="1" dirty="0">
              <a:cs typeface="AL-Mohanad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5D97A-795E-4C4D-84AE-84418C1F698A}"/>
              </a:ext>
            </a:extLst>
          </p:cNvPr>
          <p:cNvSpPr txBox="1"/>
          <p:nvPr userDrawn="1"/>
        </p:nvSpPr>
        <p:spPr>
          <a:xfrm>
            <a:off x="378663" y="6299961"/>
            <a:ext cx="4441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</a:t>
            </a:r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EG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ريض </a:t>
            </a:r>
            <a:r>
              <a:rPr lang="en-US" sz="2000" b="1" dirty="0">
                <a:solidFill>
                  <a:srgbClr val="002060"/>
                </a:solidFill>
                <a:latin typeface="Sakkal Majalla" panose="02000000000000000000" pitchFamily="2" charset="-78"/>
                <a:ea typeface="Cambria Math" panose="02040503050406030204" pitchFamily="18" charset="0"/>
                <a:cs typeface="Sakkal Majalla" panose="02000000000000000000" pitchFamily="2" charset="-78"/>
              </a:rPr>
              <a:t>261</a:t>
            </a:r>
            <a:r>
              <a:rPr lang="ar-EG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SA" sz="2000" b="1" dirty="0">
                <a:solidFill>
                  <a:srgbClr val="7030A0"/>
                </a:solidFill>
                <a:latin typeface="Calibri" pitchFamily="34" charset="0"/>
                <a:cs typeface="Sakkal Majalla" panose="02000000000000000000" pitchFamily="2" charset="-78"/>
              </a:rPr>
              <a:t>جمع التعابير النسبية و طرحها</a:t>
            </a:r>
          </a:p>
        </p:txBody>
      </p:sp>
    </p:spTree>
    <p:extLst>
      <p:ext uri="{BB962C8B-B14F-4D97-AF65-F5344CB8AC3E}">
        <p14:creationId xmlns:p14="http://schemas.microsoft.com/office/powerpoint/2010/main" val="99978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EA0-072B-442D-827F-F48621F1BF3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0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6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68.png"/><Relationship Id="rId5" Type="http://schemas.openxmlformats.org/officeDocument/2006/relationships/image" Target="../media/image124.png"/><Relationship Id="rId15" Type="http://schemas.openxmlformats.org/officeDocument/2006/relationships/image" Target="../media/image62.jpe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31.png"/><Relationship Id="rId18" Type="http://schemas.openxmlformats.org/officeDocument/2006/relationships/image" Target="../media/image156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71.png"/><Relationship Id="rId2" Type="http://schemas.openxmlformats.org/officeDocument/2006/relationships/image" Target="../media/image154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19" Type="http://schemas.openxmlformats.org/officeDocument/2006/relationships/image" Target="../media/image62.jpeg"/><Relationship Id="rId4" Type="http://schemas.openxmlformats.org/officeDocument/2006/relationships/image" Target="../media/image130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5.png"/><Relationship Id="rId18" Type="http://schemas.openxmlformats.org/officeDocument/2006/relationships/image" Target="../media/image62.jpeg"/><Relationship Id="rId7" Type="http://schemas.openxmlformats.org/officeDocument/2006/relationships/image" Target="../media/image190.png"/><Relationship Id="rId12" Type="http://schemas.openxmlformats.org/officeDocument/2006/relationships/image" Target="../media/image180.png"/><Relationship Id="rId17" Type="http://schemas.openxmlformats.org/officeDocument/2006/relationships/image" Target="../media/image199.png"/><Relationship Id="rId2" Type="http://schemas.openxmlformats.org/officeDocument/2006/relationships/image" Target="../media/image165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7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2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62.jpe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FF10CE-96D9-4C6D-ADEE-1EF6E0CBD6B9}"/>
              </a:ext>
            </a:extLst>
          </p:cNvPr>
          <p:cNvSpPr/>
          <p:nvPr/>
        </p:nvSpPr>
        <p:spPr>
          <a:xfrm>
            <a:off x="881269" y="1437368"/>
            <a:ext cx="1042946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</a:t>
            </a:r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 / </a:t>
            </a:r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</a:p>
          <a:p>
            <a:pPr algn="ctr" rtl="1"/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E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E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الثانوي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3CCBE1-04D7-4B95-8BB2-862EAF5B05B8}"/>
              </a:ext>
            </a:extLst>
          </p:cNvPr>
          <p:cNvGrpSpPr/>
          <p:nvPr/>
        </p:nvGrpSpPr>
        <p:grpSpPr>
          <a:xfrm>
            <a:off x="4439816" y="2780928"/>
            <a:ext cx="7292524" cy="605641"/>
            <a:chOff x="4844897" y="3467595"/>
            <a:chExt cx="7292524" cy="605641"/>
          </a:xfrm>
          <a:solidFill>
            <a:srgbClr val="FDCC82"/>
          </a:solidFill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601B9515-B878-42FB-A781-45D3E035FBE6}"/>
                </a:ext>
              </a:extLst>
            </p:cNvPr>
            <p:cNvSpPr/>
            <p:nvPr/>
          </p:nvSpPr>
          <p:spPr>
            <a:xfrm>
              <a:off x="4844897" y="3467595"/>
              <a:ext cx="5581640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الرياضيات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3</a:t>
              </a:r>
              <a:endPara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D124526-6DF6-4175-9663-07650798E9A4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اسم المقرر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D87AF7-206E-4755-8042-61B225965FBF}"/>
              </a:ext>
            </a:extLst>
          </p:cNvPr>
          <p:cNvGrpSpPr/>
          <p:nvPr/>
        </p:nvGrpSpPr>
        <p:grpSpPr>
          <a:xfrm>
            <a:off x="4439815" y="3398444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8B781CF1-4FCD-42F7-83FC-4A558EC2A780}"/>
                    </a:ext>
                  </a:extLst>
                </p:cNvPr>
                <p:cNvSpPr/>
                <p:nvPr/>
              </p:nvSpPr>
              <p:spPr>
                <a:xfrm>
                  <a:off x="4844896" y="3467595"/>
                  <a:ext cx="5581639" cy="605641"/>
                </a:xfrm>
                <a:prstGeom prst="roundRect">
                  <a:avLst>
                    <a:gd name="adj" fmla="val 2451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rtl="1"/>
                  <a:r>
                    <a:rPr lang="ar-EG" sz="3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ريض </a:t>
                  </a:r>
                  <a14:m>
                    <m:oMath xmlns:m="http://schemas.openxmlformats.org/officeDocument/2006/math">
                      <m:r>
                        <a:rPr lang="ar-SA" sz="3600" b="1" i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𝟐𝟔𝟏</m:t>
                      </m:r>
                    </m:oMath>
                  </a14:m>
                  <a:endParaRPr lang="ar-EG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8B781CF1-4FCD-42F7-83FC-4A558EC2A7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896" y="3467595"/>
                  <a:ext cx="5581639" cy="605641"/>
                </a:xfrm>
                <a:prstGeom prst="roundRect">
                  <a:avLst>
                    <a:gd name="adj" fmla="val 24510"/>
                  </a:avLst>
                </a:prstGeom>
                <a:blipFill>
                  <a:blip r:embed="rId3"/>
                  <a:stretch>
                    <a:fillRect t="-11321" b="-4434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77D020EC-C5DA-45D9-AC3B-E9769CF73CB6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رمز المقرر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E1583-AE6F-4C83-9DCA-67369722600D}"/>
              </a:ext>
            </a:extLst>
          </p:cNvPr>
          <p:cNvGrpSpPr/>
          <p:nvPr/>
        </p:nvGrpSpPr>
        <p:grpSpPr>
          <a:xfrm>
            <a:off x="4439815" y="4015960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10B6870-8B23-4ECB-B609-A90459FA4A21}"/>
                </a:ext>
              </a:extLst>
            </p:cNvPr>
            <p:cNvSpPr/>
            <p:nvPr/>
          </p:nvSpPr>
          <p:spPr>
            <a:xfrm>
              <a:off x="4844896" y="3467595"/>
              <a:ext cx="5581639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–</a:t>
              </a: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الاحتمال والقياس</a:t>
              </a:r>
              <a:endPara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7BD48F0-DAB4-4A67-92AC-3724D04C43A7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الفصل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0B4120-5286-4465-B9F2-4F1B62454251}"/>
              </a:ext>
            </a:extLst>
          </p:cNvPr>
          <p:cNvGrpSpPr/>
          <p:nvPr/>
        </p:nvGrpSpPr>
        <p:grpSpPr>
          <a:xfrm>
            <a:off x="4439815" y="4633476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54EA6BE5-F099-4814-9E62-FBFE83E041E6}"/>
                </a:ext>
              </a:extLst>
            </p:cNvPr>
            <p:cNvSpPr/>
            <p:nvPr/>
          </p:nvSpPr>
          <p:spPr>
            <a:xfrm>
              <a:off x="4844896" y="3467595"/>
              <a:ext cx="5581639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175</a:t>
              </a:r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إلى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180</a:t>
              </a:r>
              <a:endPara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435A4803-B835-46C7-868E-DAD4B7BE9FEC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الصفحات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84EC44-750B-4D87-8631-980FF6517D7F}"/>
              </a:ext>
            </a:extLst>
          </p:cNvPr>
          <p:cNvGrpSpPr/>
          <p:nvPr/>
        </p:nvGrpSpPr>
        <p:grpSpPr>
          <a:xfrm>
            <a:off x="407369" y="5373216"/>
            <a:ext cx="11351140" cy="1413692"/>
            <a:chOff x="345404" y="4214022"/>
            <a:chExt cx="5331002" cy="10521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A58BEB-011B-4DD9-AE8D-6FFD7C478218}"/>
                </a:ext>
              </a:extLst>
            </p:cNvPr>
            <p:cNvGrpSpPr/>
            <p:nvPr/>
          </p:nvGrpSpPr>
          <p:grpSpPr>
            <a:xfrm>
              <a:off x="345404" y="4214022"/>
              <a:ext cx="5331002" cy="1052111"/>
              <a:chOff x="933156" y="4487594"/>
              <a:chExt cx="10250659" cy="11388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093F13-191E-4895-849A-151F9BB2B297}"/>
                  </a:ext>
                </a:extLst>
              </p:cNvPr>
              <p:cNvSpPr/>
              <p:nvPr/>
            </p:nvSpPr>
            <p:spPr>
              <a:xfrm>
                <a:off x="937845" y="4539174"/>
                <a:ext cx="10241280" cy="10292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65484">
                    <a:srgbClr val="E5F177"/>
                  </a:gs>
                  <a:gs pos="16000">
                    <a:schemeClr val="accent6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C8E63A-1504-4BBB-A0FD-B3F60553C369}"/>
                  </a:ext>
                </a:extLst>
              </p:cNvPr>
              <p:cNvSpPr/>
              <p:nvPr/>
            </p:nvSpPr>
            <p:spPr>
              <a:xfrm>
                <a:off x="933156" y="5554394"/>
                <a:ext cx="10241280" cy="72000"/>
              </a:xfrm>
              <a:prstGeom prst="rect">
                <a:avLst/>
              </a:prstGeom>
              <a:gradFill flip="none" rotWithShape="1">
                <a:gsLst>
                  <a:gs pos="27000">
                    <a:schemeClr val="accent6">
                      <a:lumMod val="5000"/>
                      <a:lumOff val="95000"/>
                    </a:schemeClr>
                  </a:gs>
                  <a:gs pos="0">
                    <a:schemeClr val="accent6">
                      <a:lumMod val="45000"/>
                      <a:lumOff val="55000"/>
                    </a:schemeClr>
                  </a:gs>
                  <a:gs pos="52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4D20FB-D1BC-4118-A339-F2725B515215}"/>
                  </a:ext>
                </a:extLst>
              </p:cNvPr>
              <p:cNvSpPr/>
              <p:nvPr/>
            </p:nvSpPr>
            <p:spPr>
              <a:xfrm>
                <a:off x="942535" y="4487594"/>
                <a:ext cx="10241280" cy="72000"/>
              </a:xfrm>
              <a:prstGeom prst="rect">
                <a:avLst/>
              </a:prstGeom>
              <a:gradFill flip="none" rotWithShape="1">
                <a:gsLst>
                  <a:gs pos="27000">
                    <a:schemeClr val="accent6">
                      <a:lumMod val="5000"/>
                      <a:lumOff val="95000"/>
                    </a:schemeClr>
                  </a:gs>
                  <a:gs pos="0">
                    <a:schemeClr val="accent6">
                      <a:lumMod val="45000"/>
                      <a:lumOff val="55000"/>
                    </a:schemeClr>
                  </a:gs>
                  <a:gs pos="52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245E19-A5CF-4301-BFFA-70B35121DC22}"/>
                  </a:ext>
                </a:extLst>
              </p:cNvPr>
              <p:cNvSpPr/>
              <p:nvPr/>
            </p:nvSpPr>
            <p:spPr>
              <a:xfrm>
                <a:off x="2550641" y="4542091"/>
                <a:ext cx="6743898" cy="743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SA" sz="5400" b="1" dirty="0">
                    <a:solidFill>
                      <a:srgbClr val="002060"/>
                    </a:solidFill>
                    <a:latin typeface="Calibri" pitchFamily="34" charset="0"/>
                    <a:ea typeface="Calibri" pitchFamily="34" charset="0"/>
                    <a:cs typeface="+mj-cs"/>
                  </a:rPr>
                  <a:t>جمع التعابير النسبية و طرحها</a:t>
                </a:r>
                <a:endParaRPr lang="ar-EG" sz="540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+mj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92A72B-EC41-4571-AB79-3F8118DE53DA}"/>
                    </a:ext>
                  </a:extLst>
                </p:cNvPr>
                <p:cNvSpPr txBox="1"/>
                <p:nvPr/>
              </p:nvSpPr>
              <p:spPr>
                <a:xfrm>
                  <a:off x="4830649" y="4410249"/>
                  <a:ext cx="831288" cy="61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عنوان الدرس: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92A72B-EC41-4571-AB79-3F8118DE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0649" y="4410249"/>
                  <a:ext cx="831288" cy="618452"/>
                </a:xfrm>
                <a:prstGeom prst="rect">
                  <a:avLst/>
                </a:prstGeom>
                <a:blipFill>
                  <a:blip r:embed="rId4"/>
                  <a:stretch>
                    <a:fillRect t="-5882"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B11A4F-E12E-4508-B4A6-FE3C144D081B}"/>
                </a:ext>
              </a:extLst>
            </p:cNvPr>
            <p:cNvSpPr/>
            <p:nvPr/>
          </p:nvSpPr>
          <p:spPr>
            <a:xfrm>
              <a:off x="494972" y="4773822"/>
              <a:ext cx="3283293" cy="4810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C00000"/>
                  </a:solidFill>
                </a:rPr>
                <a:t>Adding and Subtracting Rational Expressions</a:t>
              </a:r>
              <a:endParaRPr lang="en-US" sz="9600" b="1" i="1" dirty="0">
                <a:solidFill>
                  <a:srgbClr val="C00000"/>
                </a:solidFill>
                <a:latin typeface="Century Gothic" panose="020B0502020202020204" pitchFamily="34" charset="0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C9A5C9C-EFF6-4BEE-B416-ADC302B350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641" y="2622387"/>
            <a:ext cx="3324225" cy="1162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BEC2D4-653A-486D-ABFE-826E4609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577" y="3877993"/>
            <a:ext cx="3371850" cy="1181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D84626-70B8-436D-B61C-145F9D4535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397" y="3788052"/>
            <a:ext cx="34290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BCFEC77-243F-4633-A768-7BA38652A11C}"/>
              </a:ext>
            </a:extLst>
          </p:cNvPr>
          <p:cNvSpPr/>
          <p:nvPr/>
        </p:nvSpPr>
        <p:spPr>
          <a:xfrm>
            <a:off x="7140149" y="2947187"/>
            <a:ext cx="4748161" cy="432000"/>
          </a:xfrm>
          <a:prstGeom prst="roundRect">
            <a:avLst>
              <a:gd name="adj" fmla="val 50000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26545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تبسيط تعابير مقامتها كثيرات الحدود 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79906" y="593301"/>
                <a:ext cx="10031896" cy="901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/>
                  <a:t>:</a:t>
                </a:r>
                <a:r>
                  <a:rPr lang="en-US" sz="3600" b="1" dirty="0"/>
                  <a:t> </a:t>
                </a:r>
                <a:r>
                  <a:rPr lang="ar-S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6" y="593301"/>
                <a:ext cx="10031896" cy="901016"/>
              </a:xfrm>
              <a:prstGeom prst="rect">
                <a:avLst/>
              </a:prstGeom>
              <a:blipFill>
                <a:blip r:embed="rId2"/>
                <a:stretch>
                  <a:fillRect r="-1823" b="-20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70352" y="659561"/>
            <a:ext cx="1440000" cy="804010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C1144AA-BC21-4E63-B3CA-3FBB4DFB4204}"/>
                  </a:ext>
                </a:extLst>
              </p:cNvPr>
              <p:cNvSpPr txBox="1"/>
              <p:nvPr/>
            </p:nvSpPr>
            <p:spPr>
              <a:xfrm>
                <a:off x="1782032" y="1579188"/>
                <a:ext cx="1899195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C1144AA-BC21-4E63-B3CA-3FBB4DFB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2" y="1579188"/>
                <a:ext cx="1899195" cy="793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838060-6107-4249-8913-4D295375DA7D}"/>
                  </a:ext>
                </a:extLst>
              </p:cNvPr>
              <p:cNvSpPr txBox="1"/>
              <p:nvPr/>
            </p:nvSpPr>
            <p:spPr>
              <a:xfrm>
                <a:off x="3002574" y="1597447"/>
                <a:ext cx="306413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838060-6107-4249-8913-4D295375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74" y="1597447"/>
                <a:ext cx="3064131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E400223B-4F65-4143-B1DF-73CC3704D32E}"/>
              </a:ext>
            </a:extLst>
          </p:cNvPr>
          <p:cNvSpPr txBox="1"/>
          <p:nvPr/>
        </p:nvSpPr>
        <p:spPr>
          <a:xfrm>
            <a:off x="6659634" y="2204605"/>
            <a:ext cx="234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2060"/>
                </a:solidFill>
              </a:rPr>
              <a:t>تحليل المقامات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893C69-2232-4F7E-ADD7-A1768FCFC177}"/>
                  </a:ext>
                </a:extLst>
              </p:cNvPr>
              <p:cNvSpPr txBox="1"/>
              <p:nvPr/>
            </p:nvSpPr>
            <p:spPr>
              <a:xfrm>
                <a:off x="1426531" y="2521305"/>
                <a:ext cx="1899195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893C69-2232-4F7E-ADD7-A1768FCFC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31" y="2521305"/>
                <a:ext cx="1899195" cy="859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C48CC3-80AA-4B1D-AE24-F78F74BC8101}"/>
                  </a:ext>
                </a:extLst>
              </p:cNvPr>
              <p:cNvSpPr txBox="1"/>
              <p:nvPr/>
            </p:nvSpPr>
            <p:spPr>
              <a:xfrm>
                <a:off x="7235685" y="2970009"/>
                <a:ext cx="29649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C48CC3-80AA-4B1D-AE24-F78F74BC8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5" y="2970009"/>
                <a:ext cx="2964945" cy="461665"/>
              </a:xfrm>
              <a:prstGeom prst="rect">
                <a:avLst/>
              </a:prstGeom>
              <a:blipFill>
                <a:blip r:embed="rId6"/>
                <a:stretch>
                  <a:fillRect l="-61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629F1BF-DC3A-4355-A59C-2A3CD9E94302}"/>
              </a:ext>
            </a:extLst>
          </p:cNvPr>
          <p:cNvSpPr txBox="1"/>
          <p:nvPr/>
        </p:nvSpPr>
        <p:spPr>
          <a:xfrm>
            <a:off x="9224397" y="2902770"/>
            <a:ext cx="2612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م.</a:t>
            </a:r>
            <a:r>
              <a:rPr lang="en-US" sz="2800" b="1" dirty="0"/>
              <a:t> </a:t>
            </a:r>
            <a:r>
              <a:rPr lang="ar-SA" sz="2800" b="1" dirty="0"/>
              <a:t>م.</a:t>
            </a:r>
            <a:r>
              <a:rPr lang="en-US" sz="2800" b="1" dirty="0"/>
              <a:t> </a:t>
            </a:r>
            <a:r>
              <a:rPr lang="ar-SA" sz="2800" b="1" dirty="0"/>
              <a:t>أ للمقامين هو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5095FB-24ED-4A87-938A-B21BCD9D78B5}"/>
                  </a:ext>
                </a:extLst>
              </p:cNvPr>
              <p:cNvSpPr txBox="1"/>
              <p:nvPr/>
            </p:nvSpPr>
            <p:spPr>
              <a:xfrm>
                <a:off x="3247750" y="2538744"/>
                <a:ext cx="3064131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5095FB-24ED-4A87-938A-B21BCD9D7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750" y="2538744"/>
                <a:ext cx="3064131" cy="8517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9468E0-96D6-439A-B59D-0E71CEDC3956}"/>
                  </a:ext>
                </a:extLst>
              </p:cNvPr>
              <p:cNvSpPr txBox="1"/>
              <p:nvPr/>
            </p:nvSpPr>
            <p:spPr>
              <a:xfrm>
                <a:off x="3565605" y="2534531"/>
                <a:ext cx="3064131" cy="8517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9468E0-96D6-439A-B59D-0E71CEDC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05" y="2534531"/>
                <a:ext cx="3064131" cy="8517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C0A5E5-5D91-4EFA-B3FE-14C80FCDAC67}"/>
                  </a:ext>
                </a:extLst>
              </p:cNvPr>
              <p:cNvSpPr txBox="1"/>
              <p:nvPr/>
            </p:nvSpPr>
            <p:spPr>
              <a:xfrm>
                <a:off x="1426531" y="3451922"/>
                <a:ext cx="1899195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C0A5E5-5D91-4EFA-B3FE-14C80FCDA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31" y="3451922"/>
                <a:ext cx="1899195" cy="8592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36CBA3-6E62-4F1F-9D19-236F64A1904E}"/>
                  </a:ext>
                </a:extLst>
              </p:cNvPr>
              <p:cNvSpPr txBox="1"/>
              <p:nvPr/>
            </p:nvSpPr>
            <p:spPr>
              <a:xfrm>
                <a:off x="4726228" y="3467001"/>
                <a:ext cx="3064131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36CBA3-6E62-4F1F-9D19-236F64A1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28" y="3467001"/>
                <a:ext cx="3064131" cy="851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A627214-A047-4C25-8603-7B8046059BC4}"/>
                  </a:ext>
                </a:extLst>
              </p:cNvPr>
              <p:cNvSpPr txBox="1"/>
              <p:nvPr/>
            </p:nvSpPr>
            <p:spPr>
              <a:xfrm>
                <a:off x="3066162" y="3456313"/>
                <a:ext cx="2155133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A627214-A047-4C25-8603-7B8046059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62" y="3456313"/>
                <a:ext cx="2155133" cy="861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A1086C-4A42-410F-B5BA-6AC088A72236}"/>
                  </a:ext>
                </a:extLst>
              </p:cNvPr>
              <p:cNvSpPr txBox="1"/>
              <p:nvPr/>
            </p:nvSpPr>
            <p:spPr>
              <a:xfrm>
                <a:off x="7458181" y="3453369"/>
                <a:ext cx="1155373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A1086C-4A42-410F-B5BA-6AC088A7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81" y="3453369"/>
                <a:ext cx="1155373" cy="861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08E31E-8132-4B65-A6E2-D1EF9174916C}"/>
                  </a:ext>
                </a:extLst>
              </p:cNvPr>
              <p:cNvSpPr txBox="1"/>
              <p:nvPr/>
            </p:nvSpPr>
            <p:spPr>
              <a:xfrm>
                <a:off x="1387782" y="4401049"/>
                <a:ext cx="1899195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08E31E-8132-4B65-A6E2-D1EF9174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82" y="4401049"/>
                <a:ext cx="1899195" cy="861326"/>
              </a:xfrm>
              <a:prstGeom prst="rect">
                <a:avLst/>
              </a:prstGeom>
              <a:blipFill>
                <a:blip r:embed="rId13"/>
                <a:stretch>
                  <a:fillRect r="-4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DA648B-ABF2-462B-8694-06DA62081AC5}"/>
                  </a:ext>
                </a:extLst>
              </p:cNvPr>
              <p:cNvSpPr txBox="1"/>
              <p:nvPr/>
            </p:nvSpPr>
            <p:spPr>
              <a:xfrm>
                <a:off x="4077879" y="4402876"/>
                <a:ext cx="3873427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DA648B-ABF2-462B-8694-06DA6208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879" y="4402876"/>
                <a:ext cx="3873427" cy="8613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EB44244-FA5F-4E72-A4AC-E9EB4BA7EAD8}"/>
                  </a:ext>
                </a:extLst>
              </p:cNvPr>
              <p:cNvSpPr txBox="1"/>
              <p:nvPr/>
            </p:nvSpPr>
            <p:spPr>
              <a:xfrm>
                <a:off x="1349033" y="5321792"/>
                <a:ext cx="2904915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EB44244-FA5F-4E72-A4AC-E9EB4BA7E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" y="5321792"/>
                <a:ext cx="2904915" cy="859210"/>
              </a:xfrm>
              <a:prstGeom prst="rect">
                <a:avLst/>
              </a:prstGeom>
              <a:blipFill>
                <a:blip r:embed="rId15"/>
                <a:stretch>
                  <a:fillRect r="-8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6EEC85-3614-4CAF-ADB9-09EB7ADD3F81}"/>
                  </a:ext>
                </a:extLst>
              </p:cNvPr>
              <p:cNvSpPr txBox="1"/>
              <p:nvPr/>
            </p:nvSpPr>
            <p:spPr>
              <a:xfrm>
                <a:off x="4519081" y="5336236"/>
                <a:ext cx="3873427" cy="883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6EEC85-3614-4CAF-ADB9-09EB7ADD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81" y="5336236"/>
                <a:ext cx="3873427" cy="8835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056026-6C33-415C-ADAF-68E76ADEA07B}"/>
                  </a:ext>
                </a:extLst>
              </p:cNvPr>
              <p:cNvSpPr txBox="1"/>
              <p:nvPr/>
            </p:nvSpPr>
            <p:spPr>
              <a:xfrm>
                <a:off x="7590040" y="5355933"/>
                <a:ext cx="3201459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056026-6C33-415C-ADAF-68E76ADE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040" y="5355933"/>
                <a:ext cx="3201459" cy="86132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0A22EDB-23D8-4E92-AB6F-9C5D1AA153D6}"/>
              </a:ext>
            </a:extLst>
          </p:cNvPr>
          <p:cNvGrpSpPr/>
          <p:nvPr/>
        </p:nvGrpSpPr>
        <p:grpSpPr>
          <a:xfrm>
            <a:off x="10586436" y="1746564"/>
            <a:ext cx="1423916" cy="671201"/>
            <a:chOff x="10768084" y="1988427"/>
            <a:chExt cx="1423916" cy="709549"/>
          </a:xfrm>
        </p:grpSpPr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7830EB21-C3A3-4533-96A5-0B032AB8C14F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818F90-3652-4BCA-83CD-F3B2AE631657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09A6DFF-1A8A-45F4-BC0D-960BF1CF5A00}"/>
              </a:ext>
            </a:extLst>
          </p:cNvPr>
          <p:cNvSpPr/>
          <p:nvPr/>
        </p:nvSpPr>
        <p:spPr>
          <a:xfrm>
            <a:off x="7151616" y="2237782"/>
            <a:ext cx="2037810" cy="432000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D0CDDE3-B083-44F3-8AA0-DAEACA1BAD55}"/>
              </a:ext>
            </a:extLst>
          </p:cNvPr>
          <p:cNvSpPr/>
          <p:nvPr/>
        </p:nvSpPr>
        <p:spPr>
          <a:xfrm>
            <a:off x="8577577" y="3714014"/>
            <a:ext cx="3289087" cy="432000"/>
          </a:xfrm>
          <a:prstGeom prst="roundRect">
            <a:avLst>
              <a:gd name="adj" fmla="val 50000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3B80C1-3D27-4C7D-9BD7-374EECEF7F0D}"/>
              </a:ext>
            </a:extLst>
          </p:cNvPr>
          <p:cNvSpPr txBox="1"/>
          <p:nvPr/>
        </p:nvSpPr>
        <p:spPr>
          <a:xfrm>
            <a:off x="8675385" y="4597514"/>
            <a:ext cx="1911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2060"/>
                </a:solidFill>
              </a:rPr>
              <a:t>بطرح البسطين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AC69A39-AF88-49ED-A973-68DCCD586A05}"/>
              </a:ext>
            </a:extLst>
          </p:cNvPr>
          <p:cNvSpPr/>
          <p:nvPr/>
        </p:nvSpPr>
        <p:spPr>
          <a:xfrm>
            <a:off x="8702682" y="4644342"/>
            <a:ext cx="2088818" cy="43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C4A1F3-216F-44B9-B174-57E68CA8A91E}"/>
              </a:ext>
            </a:extLst>
          </p:cNvPr>
          <p:cNvSpPr txBox="1"/>
          <p:nvPr/>
        </p:nvSpPr>
        <p:spPr>
          <a:xfrm>
            <a:off x="8550281" y="3680837"/>
            <a:ext cx="3201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</a:rPr>
              <a:t>بالضرب في العوامل المفقودة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7" grpId="0"/>
      <p:bldP spid="64" grpId="0" animBg="1"/>
      <p:bldP spid="56" grpId="0"/>
      <p:bldP spid="58" grpId="0"/>
      <p:bldP spid="76" grpId="0"/>
      <p:bldP spid="31" grpId="0"/>
      <p:bldP spid="29" grpId="0"/>
      <p:bldP spid="29" grpId="1"/>
      <p:bldP spid="29" grpId="2"/>
      <p:bldP spid="30" grpId="0"/>
      <p:bldP spid="32" grpId="0"/>
      <p:bldP spid="32" grpId="1"/>
      <p:bldP spid="33" grpId="0" animBg="1"/>
      <p:bldP spid="34" grpId="0"/>
      <p:bldP spid="34" grpId="1"/>
      <p:bldP spid="35" grpId="0"/>
      <p:bldP spid="35" grpId="1"/>
      <p:bldP spid="36" grpId="0"/>
      <p:bldP spid="37" grpId="0"/>
      <p:bldP spid="40" grpId="0"/>
      <p:bldP spid="41" grpId="0"/>
      <p:bldP spid="44" grpId="0"/>
      <p:bldP spid="45" grpId="0"/>
      <p:bldP spid="46" grpId="0"/>
      <p:bldP spid="52" grpId="0" animBg="1"/>
      <p:bldP spid="62" grpId="0" animBg="1"/>
      <p:bldP spid="68" grpId="0"/>
      <p:bldP spid="78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6"/>
            <a:ext cx="12206760" cy="1110384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152138" y="672508"/>
            <a:ext cx="1864417" cy="802665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27294" y="606553"/>
                <a:ext cx="9529417" cy="92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/>
                  <a:t>:</a:t>
                </a:r>
                <a:r>
                  <a:rPr lang="en-US" sz="3600" b="1" dirty="0"/>
                  <a:t> </a:t>
                </a:r>
                <a:r>
                  <a:rPr lang="ar-S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4" y="606553"/>
                <a:ext cx="9529417" cy="927626"/>
              </a:xfrm>
              <a:prstGeom prst="rect">
                <a:avLst/>
              </a:prstGeom>
              <a:blipFill>
                <a:blip r:embed="rId2"/>
                <a:stretch>
                  <a:fillRect r="-1918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622302" y="1758912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726AC73-6213-4495-878B-E3D7719106D6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تبسيط تعابير مقامتها كثيرات الحدود </a:t>
            </a:r>
            <a:endParaRPr lang="ar-BH" sz="28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1AEB62-F7E0-48B3-944D-D84375D98EC0}"/>
              </a:ext>
            </a:extLst>
          </p:cNvPr>
          <p:cNvSpPr/>
          <p:nvPr/>
        </p:nvSpPr>
        <p:spPr>
          <a:xfrm>
            <a:off x="7181093" y="2572963"/>
            <a:ext cx="4748161" cy="432000"/>
          </a:xfrm>
          <a:prstGeom prst="roundRect">
            <a:avLst>
              <a:gd name="adj" fmla="val 50000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173262-FC8C-4367-A4D8-739F979A75F4}"/>
                  </a:ext>
                </a:extLst>
              </p:cNvPr>
              <p:cNvSpPr txBox="1"/>
              <p:nvPr/>
            </p:nvSpPr>
            <p:spPr>
              <a:xfrm>
                <a:off x="1782032" y="1661076"/>
                <a:ext cx="2192356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173262-FC8C-4367-A4D8-739F979A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2" y="1661076"/>
                <a:ext cx="2192356" cy="792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7BC5C8-154B-4D39-91FE-C64E5917244D}"/>
                  </a:ext>
                </a:extLst>
              </p:cNvPr>
              <p:cNvSpPr txBox="1"/>
              <p:nvPr/>
            </p:nvSpPr>
            <p:spPr>
              <a:xfrm>
                <a:off x="3974388" y="1679335"/>
                <a:ext cx="2037725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7BC5C8-154B-4D39-91FE-C64E5917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88" y="1679335"/>
                <a:ext cx="2037725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89CF7CA-75EC-4269-A157-4B82180BFA05}"/>
              </a:ext>
            </a:extLst>
          </p:cNvPr>
          <p:cNvSpPr txBox="1"/>
          <p:nvPr/>
        </p:nvSpPr>
        <p:spPr>
          <a:xfrm>
            <a:off x="6659634" y="1874096"/>
            <a:ext cx="234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2060"/>
                </a:solidFill>
              </a:rPr>
              <a:t>تحليل المقامات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2AE629-2827-43B7-B66B-8C69B0B2AF27}"/>
                  </a:ext>
                </a:extLst>
              </p:cNvPr>
              <p:cNvSpPr txBox="1"/>
              <p:nvPr/>
            </p:nvSpPr>
            <p:spPr>
              <a:xfrm>
                <a:off x="1426531" y="2548601"/>
                <a:ext cx="2449018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2AE629-2827-43B7-B66B-8C69B0B2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31" y="2548601"/>
                <a:ext cx="2449018" cy="851708"/>
              </a:xfrm>
              <a:prstGeom prst="rect">
                <a:avLst/>
              </a:prstGeom>
              <a:blipFill>
                <a:blip r:embed="rId5"/>
                <a:stretch>
                  <a:fillRect r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AD9F9FC-1FF9-406F-BE6C-6D04502760EB}"/>
                  </a:ext>
                </a:extLst>
              </p:cNvPr>
              <p:cNvSpPr txBox="1"/>
              <p:nvPr/>
            </p:nvSpPr>
            <p:spPr>
              <a:xfrm>
                <a:off x="7276629" y="2595785"/>
                <a:ext cx="29649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AD9F9FC-1FF9-406F-BE6C-6D0450276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629" y="2595785"/>
                <a:ext cx="2964945" cy="461665"/>
              </a:xfrm>
              <a:prstGeom prst="rect">
                <a:avLst/>
              </a:prstGeom>
              <a:blipFill>
                <a:blip r:embed="rId6"/>
                <a:stretch>
                  <a:fillRect l="-61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CB50749-1563-4CF5-8594-E26EA8250DF6}"/>
              </a:ext>
            </a:extLst>
          </p:cNvPr>
          <p:cNvSpPr txBox="1"/>
          <p:nvPr/>
        </p:nvSpPr>
        <p:spPr>
          <a:xfrm>
            <a:off x="9689426" y="2528546"/>
            <a:ext cx="2188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م.</a:t>
            </a:r>
            <a:r>
              <a:rPr lang="en-US" sz="2800" b="1" dirty="0"/>
              <a:t> </a:t>
            </a:r>
            <a:r>
              <a:rPr lang="ar-SA" sz="2800" b="1" dirty="0"/>
              <a:t>م.</a:t>
            </a:r>
            <a:r>
              <a:rPr lang="en-US" sz="2800" b="1" dirty="0"/>
              <a:t> </a:t>
            </a:r>
            <a:r>
              <a:rPr lang="ar-SA" sz="2800" b="1" dirty="0"/>
              <a:t>أ للمقامين هو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AEB6D5-70CB-4ABE-8F8A-4E516D6F35E9}"/>
                  </a:ext>
                </a:extLst>
              </p:cNvPr>
              <p:cNvSpPr txBox="1"/>
              <p:nvPr/>
            </p:nvSpPr>
            <p:spPr>
              <a:xfrm>
                <a:off x="4099470" y="2554775"/>
                <a:ext cx="2155133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AEB6D5-70CB-4ABE-8F8A-4E516D6F3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70" y="2554775"/>
                <a:ext cx="2155133" cy="8517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133E509-59EE-41DC-890D-39F44BE781D6}"/>
                  </a:ext>
                </a:extLst>
              </p:cNvPr>
              <p:cNvSpPr txBox="1"/>
              <p:nvPr/>
            </p:nvSpPr>
            <p:spPr>
              <a:xfrm>
                <a:off x="1282739" y="3473076"/>
                <a:ext cx="1899195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133E509-59EE-41DC-890D-39F44BE78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39" y="3473076"/>
                <a:ext cx="1899195" cy="861326"/>
              </a:xfrm>
              <a:prstGeom prst="rect">
                <a:avLst/>
              </a:prstGeom>
              <a:blipFill>
                <a:blip r:embed="rId8"/>
                <a:stretch>
                  <a:fillRect r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F21D63-984E-4FC3-B008-D70FEAE778B4}"/>
                  </a:ext>
                </a:extLst>
              </p:cNvPr>
              <p:cNvSpPr txBox="1"/>
              <p:nvPr/>
            </p:nvSpPr>
            <p:spPr>
              <a:xfrm>
                <a:off x="4369363" y="3476334"/>
                <a:ext cx="3174755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F21D63-984E-4FC3-B008-D70FEAE77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63" y="3476334"/>
                <a:ext cx="3174755" cy="861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D67DA11-9970-4705-9E5B-CDCD48040FF8}"/>
                  </a:ext>
                </a:extLst>
              </p:cNvPr>
              <p:cNvSpPr txBox="1"/>
              <p:nvPr/>
            </p:nvSpPr>
            <p:spPr>
              <a:xfrm>
                <a:off x="1243990" y="4393819"/>
                <a:ext cx="3125373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D67DA11-9970-4705-9E5B-CDCD48040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90" y="4393819"/>
                <a:ext cx="3125373" cy="859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877290A-534A-40C7-932F-CDCB010B4967}"/>
                  </a:ext>
                </a:extLst>
              </p:cNvPr>
              <p:cNvSpPr txBox="1"/>
              <p:nvPr/>
            </p:nvSpPr>
            <p:spPr>
              <a:xfrm>
                <a:off x="4414038" y="4408263"/>
                <a:ext cx="3873427" cy="883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877290A-534A-40C7-932F-CDCB010B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038" y="4408263"/>
                <a:ext cx="3873427" cy="8835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916C6C-4FF7-4122-A818-D9FB50CD698E}"/>
                  </a:ext>
                </a:extLst>
              </p:cNvPr>
              <p:cNvSpPr txBox="1"/>
              <p:nvPr/>
            </p:nvSpPr>
            <p:spPr>
              <a:xfrm>
                <a:off x="1259655" y="5313750"/>
                <a:ext cx="3201459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916C6C-4FF7-4122-A818-D9FB50CD6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55" y="5313750"/>
                <a:ext cx="3201459" cy="861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DBD4295-625E-4141-814A-A58B729F21C4}"/>
              </a:ext>
            </a:extLst>
          </p:cNvPr>
          <p:cNvSpPr/>
          <p:nvPr/>
        </p:nvSpPr>
        <p:spPr>
          <a:xfrm>
            <a:off x="7151616" y="1907273"/>
            <a:ext cx="2037810" cy="432000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6740913-F45A-4119-9A95-5EE6351772D1}"/>
              </a:ext>
            </a:extLst>
          </p:cNvPr>
          <p:cNvSpPr/>
          <p:nvPr/>
        </p:nvSpPr>
        <p:spPr>
          <a:xfrm>
            <a:off x="7199149" y="3339790"/>
            <a:ext cx="3289087" cy="432000"/>
          </a:xfrm>
          <a:prstGeom prst="roundRect">
            <a:avLst>
              <a:gd name="adj" fmla="val 50000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734705-F954-4FF8-8F65-44163D7B4633}"/>
              </a:ext>
            </a:extLst>
          </p:cNvPr>
          <p:cNvSpPr txBox="1"/>
          <p:nvPr/>
        </p:nvSpPr>
        <p:spPr>
          <a:xfrm>
            <a:off x="7296957" y="4359770"/>
            <a:ext cx="1911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2060"/>
                </a:solidFill>
              </a:rPr>
              <a:t>بجمع البسطين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2534910-E0F4-426D-8FB8-0E2963CEE6EE}"/>
              </a:ext>
            </a:extLst>
          </p:cNvPr>
          <p:cNvSpPr/>
          <p:nvPr/>
        </p:nvSpPr>
        <p:spPr>
          <a:xfrm>
            <a:off x="7324254" y="4393346"/>
            <a:ext cx="2088818" cy="43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F3325A-B570-4A8A-8945-965F4A6F2BD2}"/>
              </a:ext>
            </a:extLst>
          </p:cNvPr>
          <p:cNvSpPr txBox="1"/>
          <p:nvPr/>
        </p:nvSpPr>
        <p:spPr>
          <a:xfrm>
            <a:off x="7171853" y="3306613"/>
            <a:ext cx="3201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</a:rPr>
              <a:t>بالضرب في العوامل المفقودة</a:t>
            </a:r>
            <a:endParaRPr 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589563B-859E-45CC-8B00-FEE3F1F59111}"/>
                  </a:ext>
                </a:extLst>
              </p:cNvPr>
              <p:cNvSpPr txBox="1"/>
              <p:nvPr/>
            </p:nvSpPr>
            <p:spPr>
              <a:xfrm>
                <a:off x="4210139" y="5323632"/>
                <a:ext cx="3201459" cy="883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589563B-859E-45CC-8B00-FEE3F1F59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139" y="5323632"/>
                <a:ext cx="3201459" cy="8835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EEC1066A-98B4-4EC2-A0CB-951D31C975CA}"/>
              </a:ext>
            </a:extLst>
          </p:cNvPr>
          <p:cNvSpPr txBox="1"/>
          <p:nvPr/>
        </p:nvSpPr>
        <p:spPr>
          <a:xfrm>
            <a:off x="7332823" y="5376640"/>
            <a:ext cx="1911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</a:rPr>
              <a:t>بالتبسيط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88242EA-267A-4EBD-A80D-80B186816F04}"/>
              </a:ext>
            </a:extLst>
          </p:cNvPr>
          <p:cNvSpPr/>
          <p:nvPr/>
        </p:nvSpPr>
        <p:spPr>
          <a:xfrm>
            <a:off x="7360120" y="5410216"/>
            <a:ext cx="2088818" cy="432000"/>
          </a:xfrm>
          <a:prstGeom prst="roundRect">
            <a:avLst>
              <a:gd name="adj" fmla="val 50000"/>
            </a:avLst>
          </a:prstGeom>
          <a:solidFill>
            <a:srgbClr val="00206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839CCE69-6558-42A9-AD59-489B35BA0434}"/>
              </a:ext>
            </a:extLst>
          </p:cNvPr>
          <p:cNvSpPr/>
          <p:nvPr/>
        </p:nvSpPr>
        <p:spPr>
          <a:xfrm>
            <a:off x="2036290" y="5336296"/>
            <a:ext cx="252000" cy="36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62D86B7-0170-4B72-AE02-89D415283A0E}"/>
              </a:ext>
            </a:extLst>
          </p:cNvPr>
          <p:cNvSpPr/>
          <p:nvPr/>
        </p:nvSpPr>
        <p:spPr>
          <a:xfrm>
            <a:off x="1586386" y="5799042"/>
            <a:ext cx="252000" cy="36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12E36-AF82-4536-84A4-9F770EC7F6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60040" y="3863584"/>
            <a:ext cx="2348670" cy="2348670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495491" y="4922530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5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5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6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51" grpId="0" animBg="1"/>
      <p:bldP spid="52" grpId="0"/>
      <p:bldP spid="54" grpId="0"/>
      <p:bldP spid="56" grpId="0"/>
      <p:bldP spid="57" grpId="0"/>
      <p:bldP spid="58" grpId="0"/>
      <p:bldP spid="59" grpId="0"/>
      <p:bldP spid="60" grpId="0"/>
      <p:bldP spid="71" grpId="0"/>
      <p:bldP spid="72" grpId="0"/>
      <p:bldP spid="73" grpId="0"/>
      <p:bldP spid="74" grpId="0"/>
      <p:bldP spid="75" grpId="0"/>
      <p:bldP spid="76" grpId="0" animBg="1"/>
      <p:bldP spid="77" grpId="0" animBg="1"/>
      <p:bldP spid="78" grpId="0"/>
      <p:bldP spid="80" grpId="0" animBg="1"/>
      <p:bldP spid="81" grpId="0"/>
      <p:bldP spid="101" grpId="0"/>
      <p:bldP spid="102" grpId="0"/>
      <p:bldP spid="103" grpId="0" animBg="1"/>
      <p:bldP spid="10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تبسيط الكسور المركبة</a:t>
            </a:r>
            <a:r>
              <a:rPr lang="ar-SA" sz="2800" dirty="0"/>
              <a:t>بتحليل كلًّ من البسط والمقام على حدة</a:t>
            </a:r>
            <a:endParaRPr lang="ar-BH" sz="28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7C050F-0398-4E5E-9650-ABD7EA06951A}"/>
              </a:ext>
            </a:extLst>
          </p:cNvPr>
          <p:cNvSpPr txBox="1"/>
          <p:nvPr/>
        </p:nvSpPr>
        <p:spPr>
          <a:xfrm>
            <a:off x="7513984" y="730938"/>
            <a:ext cx="44815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b="1" dirty="0"/>
              <a:t>من طرائق تبسيط الكسور المركبة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B6D32E-7FFE-4269-9438-A2893930C086}"/>
              </a:ext>
            </a:extLst>
          </p:cNvPr>
          <p:cNvSpPr txBox="1"/>
          <p:nvPr/>
        </p:nvSpPr>
        <p:spPr>
          <a:xfrm>
            <a:off x="1126434" y="4130862"/>
            <a:ext cx="10190922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3200" dirty="0">
                <a:solidFill>
                  <a:srgbClr val="002060"/>
                </a:solidFill>
                <a:latin typeface="Lotus-Light"/>
              </a:rPr>
              <a:t>إيجاد 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(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م.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م.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أ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)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 للمقامات كلها، ثم اختصارها جميع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ً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ا بضرب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التعبير كله في 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(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م.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م.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BH" sz="3200" dirty="0">
                <a:solidFill>
                  <a:srgbClr val="002060"/>
                </a:solidFill>
                <a:latin typeface="Lotus-Light"/>
              </a:rPr>
              <a:t>أ</a:t>
            </a:r>
            <a:r>
              <a:rPr lang="ar-SA" sz="3200" dirty="0">
                <a:solidFill>
                  <a:srgbClr val="002060"/>
                </a:solidFill>
                <a:latin typeface="Lotus-Light"/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3DAFAD-B612-4CD5-A14B-A8B8A2372B83}"/>
              </a:ext>
            </a:extLst>
          </p:cNvPr>
          <p:cNvSpPr txBox="1"/>
          <p:nvPr/>
        </p:nvSpPr>
        <p:spPr>
          <a:xfrm>
            <a:off x="1126434" y="1508799"/>
            <a:ext cx="10190922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3200" dirty="0"/>
              <a:t>تبسيط</a:t>
            </a:r>
            <a:r>
              <a:rPr lang="ar-BH" sz="3200" dirty="0"/>
              <a:t> كل</a:t>
            </a:r>
            <a:r>
              <a:rPr lang="ar-SA" sz="3200" dirty="0"/>
              <a:t>ًا</a:t>
            </a:r>
            <a:r>
              <a:rPr lang="ar-BH" sz="3200" dirty="0"/>
              <a:t> من البسط والمقام على حدة، ثم تبسيط التعبير الناتج</a:t>
            </a:r>
            <a:r>
              <a:rPr lang="ar-SA" sz="3200" dirty="0"/>
              <a:t>.</a:t>
            </a:r>
            <a:r>
              <a:rPr lang="ar-BH" sz="3200" dirty="0"/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51B288-D4CC-4047-99A0-8F9A179FA813}"/>
              </a:ext>
            </a:extLst>
          </p:cNvPr>
          <p:cNvSpPr txBox="1"/>
          <p:nvPr/>
        </p:nvSpPr>
        <p:spPr>
          <a:xfrm>
            <a:off x="5361963" y="2156735"/>
            <a:ext cx="3813362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C00000"/>
                </a:solidFill>
              </a:rPr>
              <a:t>تبسيط</a:t>
            </a:r>
            <a:r>
              <a:rPr lang="ar-BH" sz="2800" dirty="0">
                <a:solidFill>
                  <a:srgbClr val="C00000"/>
                </a:solidFill>
              </a:rPr>
              <a:t> كل</a:t>
            </a:r>
            <a:r>
              <a:rPr lang="ar-SA" sz="2800" dirty="0">
                <a:solidFill>
                  <a:srgbClr val="C00000"/>
                </a:solidFill>
              </a:rPr>
              <a:t>ًا</a:t>
            </a:r>
            <a:r>
              <a:rPr lang="ar-BH" sz="2800" dirty="0">
                <a:solidFill>
                  <a:srgbClr val="C00000"/>
                </a:solidFill>
              </a:rPr>
              <a:t> من البسط والمقام</a:t>
            </a:r>
            <a:r>
              <a:rPr lang="ar-SA" sz="2800" dirty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508661-EECE-4054-806B-313EE0556911}"/>
              </a:ext>
            </a:extLst>
          </p:cNvPr>
          <p:cNvSpPr txBox="1"/>
          <p:nvPr/>
        </p:nvSpPr>
        <p:spPr>
          <a:xfrm>
            <a:off x="4711548" y="2679955"/>
            <a:ext cx="446377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C00000"/>
                </a:solidFill>
              </a:rPr>
              <a:t>كتابة التعبير في صورة قسمة تعبيرين.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4B4A16-50A7-4532-AD0F-B8DF01C3EBB4}"/>
              </a:ext>
            </a:extLst>
          </p:cNvPr>
          <p:cNvSpPr txBox="1"/>
          <p:nvPr/>
        </p:nvSpPr>
        <p:spPr>
          <a:xfrm>
            <a:off x="4517407" y="3173557"/>
            <a:ext cx="4657918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C00000"/>
                </a:solidFill>
              </a:rPr>
              <a:t>ضرب المقسوم في مقلوب المقسوم عليه.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0B48E7-3E06-4C79-90D0-3C6A3BF0A785}"/>
              </a:ext>
            </a:extLst>
          </p:cNvPr>
          <p:cNvSpPr txBox="1"/>
          <p:nvPr/>
        </p:nvSpPr>
        <p:spPr>
          <a:xfrm>
            <a:off x="5361963" y="4905741"/>
            <a:ext cx="3813362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70C0"/>
                </a:solidFill>
              </a:rPr>
              <a:t>إيجاد م. م. أ. للمقامات كلها.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F6A4274-84F7-4896-A352-4E5D096B7167}"/>
              </a:ext>
            </a:extLst>
          </p:cNvPr>
          <p:cNvSpPr txBox="1"/>
          <p:nvPr/>
        </p:nvSpPr>
        <p:spPr>
          <a:xfrm>
            <a:off x="2702257" y="5424959"/>
            <a:ext cx="6473068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70C0"/>
                </a:solidFill>
              </a:rPr>
              <a:t>ضرب كلًا من بسط ومقام التعبير في م. م أ.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4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418941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تبسيط الكسور المركبة</a:t>
            </a:r>
            <a:r>
              <a:rPr lang="ar-SA" sz="2800" dirty="0"/>
              <a:t>بتحليل كلًّ من البسط والمقام على حدة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79906" y="593301"/>
                <a:ext cx="10031896" cy="1367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/>
                  <a:t>:</a:t>
                </a:r>
                <a:r>
                  <a:rPr lang="en-US" sz="3600" b="1" dirty="0"/>
                  <a:t> </a:t>
                </a:r>
                <a:r>
                  <a:rPr lang="ar-S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6" y="593301"/>
                <a:ext cx="10031896" cy="1367426"/>
              </a:xfrm>
              <a:prstGeom prst="rect">
                <a:avLst/>
              </a:prstGeom>
              <a:blipFill>
                <a:blip r:embed="rId2"/>
                <a:stretch>
                  <a:fillRect r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70352" y="659561"/>
            <a:ext cx="1440000" cy="804010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A22EDB-23D8-4E92-AB6F-9C5D1AA153D6}"/>
              </a:ext>
            </a:extLst>
          </p:cNvPr>
          <p:cNvGrpSpPr/>
          <p:nvPr/>
        </p:nvGrpSpPr>
        <p:grpSpPr>
          <a:xfrm>
            <a:off x="10641028" y="2005875"/>
            <a:ext cx="1423916" cy="671201"/>
            <a:chOff x="10768084" y="1988427"/>
            <a:chExt cx="1423916" cy="709549"/>
          </a:xfrm>
        </p:grpSpPr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7830EB21-C3A3-4533-96A5-0B032AB8C14F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818F90-3652-4BCA-83CD-F3B2AE631657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9CDEFDD-E940-42D4-9DBE-9CF957131EF0}"/>
              </a:ext>
            </a:extLst>
          </p:cNvPr>
          <p:cNvSpPr txBox="1"/>
          <p:nvPr/>
        </p:nvSpPr>
        <p:spPr>
          <a:xfrm>
            <a:off x="868981" y="571950"/>
            <a:ext cx="381336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2060"/>
                </a:solidFill>
              </a:rPr>
              <a:t>تبسيط</a:t>
            </a:r>
            <a:r>
              <a:rPr lang="ar-BH" sz="2800" dirty="0">
                <a:solidFill>
                  <a:srgbClr val="002060"/>
                </a:solidFill>
              </a:rPr>
              <a:t> كل</a:t>
            </a:r>
            <a:r>
              <a:rPr lang="ar-SA" sz="2800" dirty="0">
                <a:solidFill>
                  <a:srgbClr val="002060"/>
                </a:solidFill>
              </a:rPr>
              <a:t>ًا</a:t>
            </a:r>
            <a:r>
              <a:rPr lang="ar-BH" sz="2800" dirty="0">
                <a:solidFill>
                  <a:srgbClr val="002060"/>
                </a:solidFill>
              </a:rPr>
              <a:t> من البسط والمقام</a:t>
            </a:r>
            <a:r>
              <a:rPr lang="ar-SA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4E14DD-E4D0-4EE1-BCBD-1D918B488205}"/>
              </a:ext>
            </a:extLst>
          </p:cNvPr>
          <p:cNvSpPr txBox="1"/>
          <p:nvPr/>
        </p:nvSpPr>
        <p:spPr>
          <a:xfrm>
            <a:off x="218566" y="1013282"/>
            <a:ext cx="446377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2060"/>
                </a:solidFill>
              </a:rPr>
              <a:t>كتابة التعبير في صورة قسمة تعبيرين.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60159D-BAE1-4B68-BAD1-3142FA409EB3}"/>
              </a:ext>
            </a:extLst>
          </p:cNvPr>
          <p:cNvSpPr txBox="1"/>
          <p:nvPr/>
        </p:nvSpPr>
        <p:spPr>
          <a:xfrm>
            <a:off x="24425" y="1465940"/>
            <a:ext cx="465791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2060"/>
                </a:solidFill>
              </a:rPr>
              <a:t>ضرب المقسوم في مقلوب المقسوم عليه.</a:t>
            </a:r>
            <a:endParaRPr 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7B6758-1966-454C-9F96-7FC1913938DF}"/>
                  </a:ext>
                </a:extLst>
              </p:cNvPr>
              <p:cNvSpPr txBox="1"/>
              <p:nvPr/>
            </p:nvSpPr>
            <p:spPr>
              <a:xfrm>
                <a:off x="1343845" y="1986627"/>
                <a:ext cx="163090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7B6758-1966-454C-9F96-7FC19139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45" y="1986627"/>
                <a:ext cx="1630908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83D6F-4ED9-4CB0-BE24-9E7EB934F973}"/>
                  </a:ext>
                </a:extLst>
              </p:cNvPr>
              <p:cNvSpPr txBox="1"/>
              <p:nvPr/>
            </p:nvSpPr>
            <p:spPr>
              <a:xfrm>
                <a:off x="1343845" y="2870976"/>
                <a:ext cx="1630908" cy="793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83D6F-4ED9-4CB0-BE24-9E7EB934F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45" y="2870976"/>
                <a:ext cx="1630908" cy="793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686FCE-E7BA-4386-A792-955D2F7966F1}"/>
                  </a:ext>
                </a:extLst>
              </p:cNvPr>
              <p:cNvSpPr txBox="1"/>
              <p:nvPr/>
            </p:nvSpPr>
            <p:spPr>
              <a:xfrm>
                <a:off x="1262480" y="2617671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686FCE-E7BA-4386-A792-955D2F796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80" y="2617671"/>
                <a:ext cx="1630908" cy="590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29CDB5A-85B0-4CF8-859A-77BD0927206D}"/>
                  </a:ext>
                </a:extLst>
              </p:cNvPr>
              <p:cNvSpPr/>
              <p:nvPr/>
            </p:nvSpPr>
            <p:spPr>
              <a:xfrm>
                <a:off x="7904427" y="2313651"/>
                <a:ext cx="1962907" cy="432000"/>
              </a:xfrm>
              <a:prstGeom prst="roundRect">
                <a:avLst>
                  <a:gd name="adj" fmla="val 50000"/>
                </a:avLst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أ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للبسط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29CDB5A-85B0-4CF8-859A-77BD09272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27" y="2313651"/>
                <a:ext cx="1962907" cy="432000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t="-972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0A2D3BA-B05D-47C5-A0CD-501B2804F655}"/>
                  </a:ext>
                </a:extLst>
              </p:cNvPr>
              <p:cNvSpPr/>
              <p:nvPr/>
            </p:nvSpPr>
            <p:spPr>
              <a:xfrm>
                <a:off x="7904426" y="2931223"/>
                <a:ext cx="196290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أ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للمقام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0A2D3BA-B05D-47C5-A0CD-501B2804F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26" y="2931223"/>
                <a:ext cx="1962907" cy="432000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t="-8219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A8DD1C7-EDAF-4550-8F1A-958A3AFC74E4}"/>
                  </a:ext>
                </a:extLst>
              </p:cNvPr>
              <p:cNvSpPr txBox="1"/>
              <p:nvPr/>
            </p:nvSpPr>
            <p:spPr>
              <a:xfrm>
                <a:off x="2943432" y="2619943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A8DD1C7-EDAF-4550-8F1A-958A3AFC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32" y="2619943"/>
                <a:ext cx="1630908" cy="590675"/>
              </a:xfrm>
              <a:prstGeom prst="rect">
                <a:avLst/>
              </a:prstGeom>
              <a:blipFill>
                <a:blip r:embed="rId8"/>
                <a:stretch>
                  <a:fillRect r="-19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27FAC3-6FBF-49BC-A5B5-46BAC1C7BE44}"/>
                  </a:ext>
                </a:extLst>
              </p:cNvPr>
              <p:cNvSpPr txBox="1"/>
              <p:nvPr/>
            </p:nvSpPr>
            <p:spPr>
              <a:xfrm>
                <a:off x="3283552" y="2029343"/>
                <a:ext cx="163090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27FAC3-6FBF-49BC-A5B5-46BAC1C7B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52" y="2029343"/>
                <a:ext cx="1630908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0B4D04-97B0-4B27-B57C-574FD7F31F7F}"/>
                  </a:ext>
                </a:extLst>
              </p:cNvPr>
              <p:cNvSpPr txBox="1"/>
              <p:nvPr/>
            </p:nvSpPr>
            <p:spPr>
              <a:xfrm>
                <a:off x="3243161" y="2859601"/>
                <a:ext cx="1630908" cy="793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0B4D04-97B0-4B27-B57C-574FD7F3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161" y="2859601"/>
                <a:ext cx="1630908" cy="7934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02862D-4596-4FF9-B37C-C1A5F3796C3F}"/>
                  </a:ext>
                </a:extLst>
              </p:cNvPr>
              <p:cNvSpPr txBox="1"/>
              <p:nvPr/>
            </p:nvSpPr>
            <p:spPr>
              <a:xfrm>
                <a:off x="5125824" y="2604523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02862D-4596-4FF9-B37C-C1A5F379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824" y="2604523"/>
                <a:ext cx="1630908" cy="590675"/>
              </a:xfrm>
              <a:prstGeom prst="rect">
                <a:avLst/>
              </a:prstGeom>
              <a:blipFill>
                <a:blip r:embed="rId11"/>
                <a:stretch>
                  <a:fillRect r="-19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E265136-D5D0-400F-A08A-2205050C5F7E}"/>
                  </a:ext>
                </a:extLst>
              </p:cNvPr>
              <p:cNvSpPr txBox="1"/>
              <p:nvPr/>
            </p:nvSpPr>
            <p:spPr>
              <a:xfrm>
                <a:off x="5521063" y="2024885"/>
                <a:ext cx="163090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E265136-D5D0-400F-A08A-2205050C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063" y="2024885"/>
                <a:ext cx="1630908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3740C8-5797-48DB-BC43-D8B3178AA9B7}"/>
                  </a:ext>
                </a:extLst>
              </p:cNvPr>
              <p:cNvSpPr txBox="1"/>
              <p:nvPr/>
            </p:nvSpPr>
            <p:spPr>
              <a:xfrm>
                <a:off x="5480145" y="2885125"/>
                <a:ext cx="1630908" cy="793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3740C8-5797-48DB-BC43-D8B3178A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45" y="2885125"/>
                <a:ext cx="1630908" cy="7934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255116F-15D9-4C13-A2E2-6EC50C963ABF}"/>
                  </a:ext>
                </a:extLst>
              </p:cNvPr>
              <p:cNvSpPr txBox="1"/>
              <p:nvPr/>
            </p:nvSpPr>
            <p:spPr>
              <a:xfrm>
                <a:off x="3025775" y="3955907"/>
                <a:ext cx="4540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                   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255116F-15D9-4C13-A2E2-6EC50C963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75" y="3955907"/>
                <a:ext cx="454015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C364F1-72B7-4458-A87C-12261F6C6B26}"/>
                  </a:ext>
                </a:extLst>
              </p:cNvPr>
              <p:cNvSpPr txBox="1"/>
              <p:nvPr/>
            </p:nvSpPr>
            <p:spPr>
              <a:xfrm>
                <a:off x="3283552" y="4515186"/>
                <a:ext cx="1630908" cy="786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C364F1-72B7-4458-A87C-12261F6C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52" y="4515186"/>
                <a:ext cx="1630908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398BC7B-22E7-49B9-96AB-0A3FCD647E6A}"/>
                  </a:ext>
                </a:extLst>
              </p:cNvPr>
              <p:cNvSpPr txBox="1"/>
              <p:nvPr/>
            </p:nvSpPr>
            <p:spPr>
              <a:xfrm>
                <a:off x="4859868" y="4571143"/>
                <a:ext cx="1630908" cy="7934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398BC7B-22E7-49B9-96AB-0A3FCD64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68" y="4571143"/>
                <a:ext cx="1630908" cy="7934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E50BB4-9A4F-4537-BC97-B5E1AAAEEC1C}"/>
                  </a:ext>
                </a:extLst>
              </p:cNvPr>
              <p:cNvSpPr txBox="1"/>
              <p:nvPr/>
            </p:nvSpPr>
            <p:spPr>
              <a:xfrm>
                <a:off x="2997639" y="4783084"/>
                <a:ext cx="4540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                   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E50BB4-9A4F-4537-BC97-B5E1AAAE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39" y="4783084"/>
                <a:ext cx="454015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7BE118D-BD7C-4F55-897A-FE820C6CB461}"/>
                  </a:ext>
                </a:extLst>
              </p:cNvPr>
              <p:cNvSpPr txBox="1"/>
              <p:nvPr/>
            </p:nvSpPr>
            <p:spPr>
              <a:xfrm>
                <a:off x="2943431" y="5334745"/>
                <a:ext cx="1971029" cy="8837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7BE118D-BD7C-4F55-897A-FE820C6C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31" y="5334745"/>
                <a:ext cx="1971029" cy="8837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D9FAD7E-FB62-4B69-8A93-F4A40D4B60BB}"/>
                  </a:ext>
                </a:extLst>
              </p:cNvPr>
              <p:cNvSpPr txBox="1"/>
              <p:nvPr/>
            </p:nvSpPr>
            <p:spPr>
              <a:xfrm>
                <a:off x="4998972" y="5399074"/>
                <a:ext cx="1630908" cy="8264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D9FAD7E-FB62-4B69-8A93-F4A40D4B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972" y="5399074"/>
                <a:ext cx="1630908" cy="826445"/>
              </a:xfrm>
              <a:prstGeom prst="rect">
                <a:avLst/>
              </a:prstGeom>
              <a:blipFill>
                <a:blip r:embed="rId19"/>
                <a:stretch>
                  <a:fillRect r="-4478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9BD84-18D0-42AF-92DA-D19CA12FA907}"/>
              </a:ext>
            </a:extLst>
          </p:cNvPr>
          <p:cNvSpPr/>
          <p:nvPr/>
        </p:nvSpPr>
        <p:spPr>
          <a:xfrm>
            <a:off x="184370" y="584192"/>
            <a:ext cx="4579962" cy="429090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EC7BA38-4FE6-4B5D-A680-7BD2E49AF9CB}"/>
                  </a:ext>
                </a:extLst>
              </p:cNvPr>
              <p:cNvSpPr txBox="1"/>
              <p:nvPr/>
            </p:nvSpPr>
            <p:spPr>
              <a:xfrm>
                <a:off x="5688154" y="2024749"/>
                <a:ext cx="1279942" cy="786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EC7BA38-4FE6-4B5D-A680-7BD2E49AF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4" y="2024749"/>
                <a:ext cx="1279942" cy="7861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EBE0EF-38DC-470D-8D5F-46553A60C93C}"/>
                  </a:ext>
                </a:extLst>
              </p:cNvPr>
              <p:cNvSpPr txBox="1"/>
              <p:nvPr/>
            </p:nvSpPr>
            <p:spPr>
              <a:xfrm>
                <a:off x="5772421" y="2884989"/>
                <a:ext cx="984311" cy="7934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EBE0EF-38DC-470D-8D5F-46553A60C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21" y="2884989"/>
                <a:ext cx="984311" cy="7934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4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00052 0.0680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18516 0.2430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04726 0.1270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806 L -0.00013 0.1349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38" grpId="0" animBg="1"/>
      <p:bldP spid="39" grpId="0" animBg="1"/>
      <p:bldP spid="42" grpId="0" animBg="1"/>
      <p:bldP spid="43" grpId="0" build="p"/>
      <p:bldP spid="43" grpId="1" build="allAtOnce"/>
      <p:bldP spid="48" grpId="0" build="p"/>
      <p:bldP spid="48" grpId="1" build="allAtOnce"/>
      <p:bldP spid="59" grpId="0" build="p"/>
      <p:bldP spid="61" grpId="0" animBg="1"/>
      <p:bldP spid="66" grpId="0" animBg="1"/>
      <p:bldP spid="67" grpId="0"/>
      <p:bldP spid="69" grpId="0"/>
      <p:bldP spid="70" grpId="0"/>
      <p:bldP spid="71" grpId="0"/>
      <p:bldP spid="72" grpId="0"/>
      <p:bldP spid="73" grpId="0"/>
      <p:bldP spid="77" grpId="0"/>
      <p:bldP spid="79" grpId="0" animBg="1"/>
      <p:bldP spid="80" grpId="0" animBg="1"/>
      <p:bldP spid="81" grpId="0"/>
      <p:bldP spid="82" grpId="0" animBg="1"/>
      <p:bldP spid="83" grpId="0" animBg="1"/>
      <p:bldP spid="5" grpId="0" animBg="1"/>
      <p:bldP spid="5" grpId="1" animBg="1"/>
      <p:bldP spid="5" grpId="2" animBg="1"/>
      <p:bldP spid="84" grpId="0" animBg="1"/>
      <p:bldP spid="84" grpId="1" animBg="1"/>
      <p:bldP spid="85" grpId="0" animBg="1"/>
      <p:bldP spid="8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6"/>
            <a:ext cx="12206760" cy="1484412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152138" y="672508"/>
            <a:ext cx="1864417" cy="802665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27294" y="606553"/>
                <a:ext cx="9529417" cy="13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/>
                  <a:t>:</a:t>
                </a:r>
                <a:r>
                  <a:rPr lang="en-US" sz="3600" b="1" dirty="0"/>
                  <a:t> </a:t>
                </a:r>
                <a:r>
                  <a:rPr lang="ar-S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ar-SA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ar-SA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ar-SA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r>
                          <a:rPr lang="ar-SA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f>
                          <m:fPr>
                            <m:ctrlPr>
                              <a:rPr lang="ar-SA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r>
                          <a:rPr lang="ar-S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S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4" y="606553"/>
                <a:ext cx="9529417" cy="1374800"/>
              </a:xfrm>
              <a:prstGeom prst="rect">
                <a:avLst/>
              </a:prstGeom>
              <a:blipFill>
                <a:blip r:embed="rId2"/>
                <a:stretch>
                  <a:fillRect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622302" y="2180943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726AC73-6213-4495-878B-E3D7719106D6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تبسيط الكسور المركبة</a:t>
            </a:r>
            <a:r>
              <a:rPr lang="ar-SA" sz="2800" dirty="0"/>
              <a:t>بتحليل كلًّ من البسط والمقام على حدة</a:t>
            </a:r>
            <a:endParaRPr lang="ar-BH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65C977-4840-4655-B97E-C1595914BAF3}"/>
                  </a:ext>
                </a:extLst>
              </p:cNvPr>
              <p:cNvSpPr txBox="1"/>
              <p:nvPr/>
            </p:nvSpPr>
            <p:spPr>
              <a:xfrm>
                <a:off x="3311712" y="2048404"/>
                <a:ext cx="1560309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65C977-4840-4655-B97E-C1595914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12" y="2048404"/>
                <a:ext cx="1560309" cy="839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A4781D-073C-43CA-B243-D9A3BE10754B}"/>
                  </a:ext>
                </a:extLst>
              </p:cNvPr>
              <p:cNvSpPr txBox="1"/>
              <p:nvPr/>
            </p:nvSpPr>
            <p:spPr>
              <a:xfrm>
                <a:off x="3312802" y="2997527"/>
                <a:ext cx="1613783" cy="793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A4781D-073C-43CA-B243-D9A3BE107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02" y="2997527"/>
                <a:ext cx="1613783" cy="793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AD7833-D0A0-4773-BA54-E8E0B76C933F}"/>
                  </a:ext>
                </a:extLst>
              </p:cNvPr>
              <p:cNvSpPr txBox="1"/>
              <p:nvPr/>
            </p:nvSpPr>
            <p:spPr>
              <a:xfrm>
                <a:off x="2625836" y="2677330"/>
                <a:ext cx="1560309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AD7833-D0A0-4773-BA54-E8E0B76C9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36" y="2677330"/>
                <a:ext cx="1560309" cy="593047"/>
              </a:xfrm>
              <a:prstGeom prst="rect">
                <a:avLst/>
              </a:prstGeom>
              <a:blipFill>
                <a:blip r:embed="rId5"/>
                <a:stretch>
                  <a:fillRect r="-4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0EBA1-1C37-400C-8D9F-8C7EA099DE3B}"/>
                  </a:ext>
                </a:extLst>
              </p:cNvPr>
              <p:cNvSpPr txBox="1"/>
              <p:nvPr/>
            </p:nvSpPr>
            <p:spPr>
              <a:xfrm>
                <a:off x="852960" y="2031698"/>
                <a:ext cx="1560309" cy="79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0EBA1-1C37-400C-8D9F-8C7EA099D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0" y="2031698"/>
                <a:ext cx="1560309" cy="79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968A1D-CEE8-489B-AB05-6C0C539681C0}"/>
                  </a:ext>
                </a:extLst>
              </p:cNvPr>
              <p:cNvSpPr txBox="1"/>
              <p:nvPr/>
            </p:nvSpPr>
            <p:spPr>
              <a:xfrm>
                <a:off x="880555" y="2888057"/>
                <a:ext cx="1613783" cy="793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968A1D-CEE8-489B-AB05-6C0C5396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5" y="2888057"/>
                <a:ext cx="1613783" cy="793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6208F3-C411-43C1-8E31-55DF33ECE499}"/>
                  </a:ext>
                </a:extLst>
              </p:cNvPr>
              <p:cNvSpPr txBox="1"/>
              <p:nvPr/>
            </p:nvSpPr>
            <p:spPr>
              <a:xfrm>
                <a:off x="745218" y="2672997"/>
                <a:ext cx="2411729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6208F3-C411-43C1-8E31-55DF33ECE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8" y="2672997"/>
                <a:ext cx="2411729" cy="593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0F4DAF4-76A5-4FDE-9D5A-412DED56A418}"/>
                  </a:ext>
                </a:extLst>
              </p:cNvPr>
              <p:cNvSpPr/>
              <p:nvPr/>
            </p:nvSpPr>
            <p:spPr>
              <a:xfrm>
                <a:off x="7934179" y="2453874"/>
                <a:ext cx="2283228" cy="432000"/>
              </a:xfrm>
              <a:prstGeom prst="roundRect">
                <a:avLst>
                  <a:gd name="adj" fmla="val 50000"/>
                </a:avLst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أ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للبسط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𝒄𝒅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0F4DAF4-76A5-4FDE-9D5A-412DED56A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79" y="2453874"/>
                <a:ext cx="2283228" cy="432000"/>
              </a:xfrm>
              <a:prstGeom prst="roundRect">
                <a:avLst>
                  <a:gd name="adj" fmla="val 50000"/>
                </a:avLst>
              </a:prstGeom>
              <a:blipFill>
                <a:blip r:embed="rId9"/>
                <a:stretch>
                  <a:fillRect t="-972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CC54F80-81D3-47EC-BAE6-B656D95B7948}"/>
                  </a:ext>
                </a:extLst>
              </p:cNvPr>
              <p:cNvSpPr/>
              <p:nvPr/>
            </p:nvSpPr>
            <p:spPr>
              <a:xfrm>
                <a:off x="7934178" y="3071446"/>
                <a:ext cx="228322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أ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للمقام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CC54F80-81D3-47EC-BAE6-B656D95B7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78" y="3071446"/>
                <a:ext cx="2283227" cy="432000"/>
              </a:xfrm>
              <a:prstGeom prst="roundRect">
                <a:avLst>
                  <a:gd name="adj" fmla="val 50000"/>
                </a:avLst>
              </a:prstGeom>
              <a:blipFill>
                <a:blip r:embed="rId10"/>
                <a:stretch>
                  <a:fillRect t="-8219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69175F9-1D50-4FF4-A767-8A022307279B}"/>
                  </a:ext>
                </a:extLst>
              </p:cNvPr>
              <p:cNvSpPr txBox="1"/>
              <p:nvPr/>
            </p:nvSpPr>
            <p:spPr>
              <a:xfrm>
                <a:off x="2656506" y="3984524"/>
                <a:ext cx="4540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                   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69175F9-1D50-4FF4-A767-8A0223072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06" y="3984524"/>
                <a:ext cx="454015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39F35E6-12C6-45B1-92EC-4BB4EC5E4894}"/>
                  </a:ext>
                </a:extLst>
              </p:cNvPr>
              <p:cNvSpPr txBox="1"/>
              <p:nvPr/>
            </p:nvSpPr>
            <p:spPr>
              <a:xfrm>
                <a:off x="3135218" y="3672576"/>
                <a:ext cx="1560309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39F35E6-12C6-45B1-92EC-4BB4EC5E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218" y="3672576"/>
                <a:ext cx="1560309" cy="8396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9388F7-7889-42D0-8140-127E04903E25}"/>
                  </a:ext>
                </a:extLst>
              </p:cNvPr>
              <p:cNvSpPr txBox="1"/>
              <p:nvPr/>
            </p:nvSpPr>
            <p:spPr>
              <a:xfrm>
                <a:off x="4849314" y="3718422"/>
                <a:ext cx="1613783" cy="793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9388F7-7889-42D0-8140-127E0490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14" y="3718422"/>
                <a:ext cx="1613783" cy="7938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E01023-5A1C-45DC-8DB2-0281E50D1973}"/>
                  </a:ext>
                </a:extLst>
              </p:cNvPr>
              <p:cNvSpPr txBox="1"/>
              <p:nvPr/>
            </p:nvSpPr>
            <p:spPr>
              <a:xfrm>
                <a:off x="2654161" y="4769969"/>
                <a:ext cx="4540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                   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E01023-5A1C-45DC-8DB2-0281E50D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161" y="4769969"/>
                <a:ext cx="454015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FE3D8FD-0F15-4595-9712-CD4C2B6FCFB4}"/>
                  </a:ext>
                </a:extLst>
              </p:cNvPr>
              <p:cNvSpPr txBox="1"/>
              <p:nvPr/>
            </p:nvSpPr>
            <p:spPr>
              <a:xfrm>
                <a:off x="3104739" y="4500223"/>
                <a:ext cx="1560309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FE3D8FD-0F15-4595-9712-CD4C2B6FC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739" y="4500223"/>
                <a:ext cx="1560309" cy="8396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91E2B80-CF32-4542-B8A4-BE22AC532222}"/>
                  </a:ext>
                </a:extLst>
              </p:cNvPr>
              <p:cNvSpPr txBox="1"/>
              <p:nvPr/>
            </p:nvSpPr>
            <p:spPr>
              <a:xfrm>
                <a:off x="4861039" y="4546069"/>
                <a:ext cx="1613783" cy="730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91E2B80-CF32-4542-B8A4-BE22AC53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39" y="4546069"/>
                <a:ext cx="1613783" cy="7301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3AF064-0737-430E-84AB-FC826F449536}"/>
                  </a:ext>
                </a:extLst>
              </p:cNvPr>
              <p:cNvSpPr txBox="1"/>
              <p:nvPr/>
            </p:nvSpPr>
            <p:spPr>
              <a:xfrm>
                <a:off x="2668892" y="5327386"/>
                <a:ext cx="2550222" cy="908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3AF064-0737-430E-84AB-FC826F449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92" y="5327386"/>
                <a:ext cx="2550222" cy="90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AAC34A3-63A6-4BB8-9D35-C1295AAABD88}"/>
                  </a:ext>
                </a:extLst>
              </p:cNvPr>
              <p:cNvSpPr txBox="1"/>
              <p:nvPr/>
            </p:nvSpPr>
            <p:spPr>
              <a:xfrm>
                <a:off x="4644096" y="5306705"/>
                <a:ext cx="2550222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AAC34A3-63A6-4BB8-9D35-C1295AAAB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96" y="5306705"/>
                <a:ext cx="2550222" cy="842923"/>
              </a:xfrm>
              <a:prstGeom prst="rect">
                <a:avLst/>
              </a:prstGeom>
              <a:blipFill>
                <a:blip r:embed="rId18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AA549F-DD3E-4F6E-8841-BADB1B6DA970}"/>
              </a:ext>
            </a:extLst>
          </p:cNvPr>
          <p:cNvCxnSpPr/>
          <p:nvPr/>
        </p:nvCxnSpPr>
        <p:spPr>
          <a:xfrm flipH="1">
            <a:off x="3505319" y="5043005"/>
            <a:ext cx="222620" cy="326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418991A-FD16-45AB-958C-CB099BD194B8}"/>
              </a:ext>
            </a:extLst>
          </p:cNvPr>
          <p:cNvCxnSpPr/>
          <p:nvPr/>
        </p:nvCxnSpPr>
        <p:spPr>
          <a:xfrm flipH="1">
            <a:off x="5359911" y="4562361"/>
            <a:ext cx="222620" cy="326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7B14DE3-EF3B-477F-9479-1EE0C6B684C2}"/>
              </a:ext>
            </a:extLst>
          </p:cNvPr>
          <p:cNvSpPr/>
          <p:nvPr/>
        </p:nvSpPr>
        <p:spPr>
          <a:xfrm>
            <a:off x="7934177" y="3899325"/>
            <a:ext cx="3643534" cy="432000"/>
          </a:xfrm>
          <a:prstGeom prst="roundRect">
            <a:avLst>
              <a:gd name="adj" fmla="val 50000"/>
            </a:avLst>
          </a:prstGeom>
          <a:solidFill>
            <a:srgbClr val="00206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rgbClr val="002060"/>
                </a:solidFill>
              </a:rPr>
              <a:t>كتابة التعبير في صورة قسمة تعبيرين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4631F62-3210-48E1-B796-B97EE0B03CC6}"/>
              </a:ext>
            </a:extLst>
          </p:cNvPr>
          <p:cNvSpPr/>
          <p:nvPr/>
        </p:nvSpPr>
        <p:spPr>
          <a:xfrm>
            <a:off x="7934177" y="4689981"/>
            <a:ext cx="3643534" cy="432000"/>
          </a:xfrm>
          <a:prstGeom prst="roundRect">
            <a:avLst>
              <a:gd name="adj" fmla="val 50000"/>
            </a:avLst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dirty="0">
                <a:solidFill>
                  <a:srgbClr val="C00000"/>
                </a:solidFill>
              </a:rPr>
              <a:t>ضرب المقسوم في مقلوب المقسوم عليه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8D1C774-8A5E-47B4-8A14-307F2A2094AE}"/>
              </a:ext>
            </a:extLst>
          </p:cNvPr>
          <p:cNvSpPr/>
          <p:nvPr/>
        </p:nvSpPr>
        <p:spPr>
          <a:xfrm>
            <a:off x="7934177" y="5512166"/>
            <a:ext cx="1448974" cy="43200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rgbClr val="C00000"/>
                </a:solidFill>
              </a:rPr>
              <a:t>التبسيط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07512" y="5609622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9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9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5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62" grpId="0"/>
      <p:bldP spid="63" grpId="0"/>
      <p:bldP spid="67" grpId="0"/>
      <p:bldP spid="68" grpId="0"/>
      <p:bldP spid="69" grpId="0"/>
      <p:bldP spid="70" grpId="0"/>
      <p:bldP spid="82" grpId="0"/>
      <p:bldP spid="84" grpId="0"/>
      <p:bldP spid="89" grpId="0" animBg="1"/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418941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تبسيط الكسور المركبة</a:t>
            </a:r>
            <a:r>
              <a:rPr lang="ar-SA" sz="2800" dirty="0"/>
              <a:t> بإيجاد (م. م. أ. ) للمقامات كلها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79906" y="513789"/>
                <a:ext cx="10031896" cy="1417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/>
                  <a:t>:</a:t>
                </a:r>
                <a:r>
                  <a:rPr lang="en-US" sz="3600" b="1" dirty="0"/>
                  <a:t> </a:t>
                </a:r>
                <a:r>
                  <a:rPr lang="ar-S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6" y="513789"/>
                <a:ext cx="10031896" cy="1417889"/>
              </a:xfrm>
              <a:prstGeom prst="rect">
                <a:avLst/>
              </a:prstGeom>
              <a:blipFill>
                <a:blip r:embed="rId2"/>
                <a:stretch>
                  <a:fillRect r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70352" y="659561"/>
            <a:ext cx="1440000" cy="804010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A22EDB-23D8-4E92-AB6F-9C5D1AA153D6}"/>
              </a:ext>
            </a:extLst>
          </p:cNvPr>
          <p:cNvGrpSpPr/>
          <p:nvPr/>
        </p:nvGrpSpPr>
        <p:grpSpPr>
          <a:xfrm>
            <a:off x="10641028" y="2005875"/>
            <a:ext cx="1423916" cy="671201"/>
            <a:chOff x="10768084" y="1988427"/>
            <a:chExt cx="1423916" cy="709549"/>
          </a:xfrm>
        </p:grpSpPr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7830EB21-C3A3-4533-96A5-0B032AB8C14F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818F90-3652-4BCA-83CD-F3B2AE631657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9CDEFDD-E940-42D4-9DBE-9CF957131EF0}"/>
              </a:ext>
            </a:extLst>
          </p:cNvPr>
          <p:cNvSpPr txBox="1"/>
          <p:nvPr/>
        </p:nvSpPr>
        <p:spPr>
          <a:xfrm>
            <a:off x="1385816" y="797234"/>
            <a:ext cx="381336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2060"/>
                </a:solidFill>
              </a:rPr>
              <a:t>إيجاد م. م. أ. للمقامات كلها.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4E14DD-E4D0-4EE1-BCBD-1D918B488205}"/>
              </a:ext>
            </a:extLst>
          </p:cNvPr>
          <p:cNvSpPr txBox="1"/>
          <p:nvPr/>
        </p:nvSpPr>
        <p:spPr>
          <a:xfrm>
            <a:off x="21357" y="1238566"/>
            <a:ext cx="51778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2060"/>
                </a:solidFill>
              </a:rPr>
              <a:t>ضرب كلًا من بسط ومقام التعبير في م. م أ.</a:t>
            </a:r>
            <a:endParaRPr 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7B6758-1966-454C-9F96-7FC1913938DF}"/>
                  </a:ext>
                </a:extLst>
              </p:cNvPr>
              <p:cNvSpPr txBox="1"/>
              <p:nvPr/>
            </p:nvSpPr>
            <p:spPr>
              <a:xfrm>
                <a:off x="1343845" y="1933619"/>
                <a:ext cx="163090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7B6758-1966-454C-9F96-7FC19139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45" y="1933619"/>
                <a:ext cx="1630908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83D6F-4ED9-4CB0-BE24-9E7EB934F973}"/>
                  </a:ext>
                </a:extLst>
              </p:cNvPr>
              <p:cNvSpPr txBox="1"/>
              <p:nvPr/>
            </p:nvSpPr>
            <p:spPr>
              <a:xfrm>
                <a:off x="1293052" y="2780089"/>
                <a:ext cx="1630908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83D6F-4ED9-4CB0-BE24-9E7EB934F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52" y="2780089"/>
                <a:ext cx="1630908" cy="849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686FCE-E7BA-4386-A792-955D2F7966F1}"/>
                  </a:ext>
                </a:extLst>
              </p:cNvPr>
              <p:cNvSpPr txBox="1"/>
              <p:nvPr/>
            </p:nvSpPr>
            <p:spPr>
              <a:xfrm>
                <a:off x="1262480" y="2564663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686FCE-E7BA-4386-A792-955D2F796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80" y="2564663"/>
                <a:ext cx="1630908" cy="590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29CDB5A-85B0-4CF8-859A-77BD0927206D}"/>
                  </a:ext>
                </a:extLst>
              </p:cNvPr>
              <p:cNvSpPr/>
              <p:nvPr/>
            </p:nvSpPr>
            <p:spPr>
              <a:xfrm>
                <a:off x="7334936" y="2461076"/>
                <a:ext cx="2699504" cy="432000"/>
              </a:xfrm>
              <a:prstGeom prst="roundRect">
                <a:avLst>
                  <a:gd name="adj" fmla="val 50000"/>
                </a:avLst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أ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للمقامات كلها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29CDB5A-85B0-4CF8-859A-77BD09272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936" y="2461076"/>
                <a:ext cx="2699504" cy="432000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t="-8219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0A2D3BA-B05D-47C5-A0CD-501B2804F655}"/>
                  </a:ext>
                </a:extLst>
              </p:cNvPr>
              <p:cNvSpPr/>
              <p:nvPr/>
            </p:nvSpPr>
            <p:spPr>
              <a:xfrm>
                <a:off x="7334936" y="3381542"/>
                <a:ext cx="2699504" cy="64539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بضرب التعبير في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0A2D3BA-B05D-47C5-A0CD-501B2804F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936" y="3381542"/>
                <a:ext cx="2699504" cy="645390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A8DD1C7-EDAF-4550-8F1A-958A3AFC74E4}"/>
                  </a:ext>
                </a:extLst>
              </p:cNvPr>
              <p:cNvSpPr txBox="1"/>
              <p:nvPr/>
            </p:nvSpPr>
            <p:spPr>
              <a:xfrm>
                <a:off x="2943432" y="2566935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A8DD1C7-EDAF-4550-8F1A-958A3AFC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32" y="2566935"/>
                <a:ext cx="1630908" cy="590675"/>
              </a:xfrm>
              <a:prstGeom prst="rect">
                <a:avLst/>
              </a:prstGeom>
              <a:blipFill>
                <a:blip r:embed="rId8"/>
                <a:stretch>
                  <a:fillRect r="-19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27FAC3-6FBF-49BC-A5B5-46BAC1C7BE44}"/>
                  </a:ext>
                </a:extLst>
              </p:cNvPr>
              <p:cNvSpPr txBox="1"/>
              <p:nvPr/>
            </p:nvSpPr>
            <p:spPr>
              <a:xfrm>
                <a:off x="3005260" y="1910075"/>
                <a:ext cx="240460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27FAC3-6FBF-49BC-A5B5-46BAC1C7B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60" y="1910075"/>
                <a:ext cx="2404602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0B4D04-97B0-4B27-B57C-574FD7F31F7F}"/>
                  </a:ext>
                </a:extLst>
              </p:cNvPr>
              <p:cNvSpPr txBox="1"/>
              <p:nvPr/>
            </p:nvSpPr>
            <p:spPr>
              <a:xfrm>
                <a:off x="3137144" y="2819845"/>
                <a:ext cx="216670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0B4D04-97B0-4B27-B57C-574FD7F3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44" y="2819845"/>
                <a:ext cx="2166701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02862D-4596-4FF9-B37C-C1A5F3796C3F}"/>
                  </a:ext>
                </a:extLst>
              </p:cNvPr>
              <p:cNvSpPr txBox="1"/>
              <p:nvPr/>
            </p:nvSpPr>
            <p:spPr>
              <a:xfrm>
                <a:off x="4847527" y="2551515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02862D-4596-4FF9-B37C-C1A5F379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527" y="2551515"/>
                <a:ext cx="1630908" cy="590675"/>
              </a:xfrm>
              <a:prstGeom prst="rect">
                <a:avLst/>
              </a:prstGeom>
              <a:blipFill>
                <a:blip r:embed="rId1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7BE118D-BD7C-4F55-897A-FE820C6CB461}"/>
                  </a:ext>
                </a:extLst>
              </p:cNvPr>
              <p:cNvSpPr txBox="1"/>
              <p:nvPr/>
            </p:nvSpPr>
            <p:spPr>
              <a:xfrm>
                <a:off x="2718155" y="3629415"/>
                <a:ext cx="2847768" cy="1401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7BE118D-BD7C-4F55-897A-FE820C6C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55" y="3629415"/>
                <a:ext cx="2847768" cy="14017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9BD84-18D0-42AF-92DA-D19CA12FA907}"/>
              </a:ext>
            </a:extLst>
          </p:cNvPr>
          <p:cNvSpPr/>
          <p:nvPr/>
        </p:nvSpPr>
        <p:spPr>
          <a:xfrm>
            <a:off x="181648" y="809476"/>
            <a:ext cx="5099519" cy="429090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EC7BA38-4FE6-4B5D-A680-7BD2E49AF9CB}"/>
                  </a:ext>
                </a:extLst>
              </p:cNvPr>
              <p:cNvSpPr txBox="1"/>
              <p:nvPr/>
            </p:nvSpPr>
            <p:spPr>
              <a:xfrm>
                <a:off x="5394385" y="2332260"/>
                <a:ext cx="83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EC7BA38-4FE6-4B5D-A680-7BD2E49AF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85" y="2332260"/>
                <a:ext cx="834136" cy="461665"/>
              </a:xfrm>
              <a:prstGeom prst="rect">
                <a:avLst/>
              </a:prstGeom>
              <a:blipFill>
                <a:blip r:embed="rId1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EBE0EF-38DC-470D-8D5F-46553A60C93C}"/>
                  </a:ext>
                </a:extLst>
              </p:cNvPr>
              <p:cNvSpPr txBox="1"/>
              <p:nvPr/>
            </p:nvSpPr>
            <p:spPr>
              <a:xfrm>
                <a:off x="5441116" y="2818729"/>
                <a:ext cx="7211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EBE0EF-38DC-470D-8D5F-46553A60C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16" y="2818729"/>
                <a:ext cx="721145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1B58D43-D767-4EE4-BD77-8783C7F1EE91}"/>
              </a:ext>
            </a:extLst>
          </p:cNvPr>
          <p:cNvSpPr/>
          <p:nvPr/>
        </p:nvSpPr>
        <p:spPr>
          <a:xfrm>
            <a:off x="7334936" y="4669639"/>
            <a:ext cx="2699504" cy="432000"/>
          </a:xfrm>
          <a:prstGeom prst="roundRect">
            <a:avLst>
              <a:gd name="adj" fmla="val 50000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خاصية التوزيع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8CD071-ADC4-4090-89F5-51D747A663CB}"/>
                  </a:ext>
                </a:extLst>
              </p:cNvPr>
              <p:cNvSpPr txBox="1"/>
              <p:nvPr/>
            </p:nvSpPr>
            <p:spPr>
              <a:xfrm>
                <a:off x="5662981" y="5168198"/>
                <a:ext cx="2130698" cy="849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8CD071-ADC4-4090-89F5-51D747A66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981" y="5168198"/>
                <a:ext cx="2130698" cy="849463"/>
              </a:xfrm>
              <a:prstGeom prst="rect">
                <a:avLst/>
              </a:prstGeom>
              <a:blipFill>
                <a:blip r:embed="rId1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B1CD12-23E0-4B9C-960B-778661D572AC}"/>
                  </a:ext>
                </a:extLst>
              </p:cNvPr>
              <p:cNvSpPr txBox="1"/>
              <p:nvPr/>
            </p:nvSpPr>
            <p:spPr>
              <a:xfrm>
                <a:off x="2610268" y="4911697"/>
                <a:ext cx="2847768" cy="1388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num>
                        <m:den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B1CD12-23E0-4B9C-960B-778661D57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68" y="4911697"/>
                <a:ext cx="2847768" cy="13889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9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00052 0.068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38" grpId="0"/>
      <p:bldP spid="39" grpId="0"/>
      <p:bldP spid="43" grpId="0" build="p"/>
      <p:bldP spid="43" grpId="1" build="allAtOnce"/>
      <p:bldP spid="48" grpId="0" build="p"/>
      <p:bldP spid="48" grpId="1" build="allAtOnce"/>
      <p:bldP spid="59" grpId="0" build="p"/>
      <p:bldP spid="61" grpId="0" animBg="1"/>
      <p:bldP spid="66" grpId="0" animBg="1"/>
      <p:bldP spid="67" grpId="0"/>
      <p:bldP spid="69" grpId="0"/>
      <p:bldP spid="70" grpId="0"/>
      <p:bldP spid="71" grpId="0"/>
      <p:bldP spid="82" grpId="0" animBg="1"/>
      <p:bldP spid="5" grpId="0" animBg="1"/>
      <p:bldP spid="5" grpId="1" animBg="1"/>
      <p:bldP spid="84" grpId="0" animBg="1"/>
      <p:bldP spid="85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6"/>
            <a:ext cx="12206760" cy="1487369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152138" y="781692"/>
            <a:ext cx="1864417" cy="802665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27294" y="565609"/>
                <a:ext cx="9529417" cy="1474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3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ar-SA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ar-SA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4" y="565609"/>
                <a:ext cx="9529417" cy="1474827"/>
              </a:xfrm>
              <a:prstGeom prst="rect">
                <a:avLst/>
              </a:prstGeom>
              <a:blipFill>
                <a:blip r:embed="rId2"/>
                <a:stretch>
                  <a:fillRect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622302" y="2180943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726AC73-6213-4495-878B-E3D7719106D6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تبسيط الكسور المركبة</a:t>
            </a:r>
            <a:r>
              <a:rPr lang="ar-SA" sz="2800" dirty="0"/>
              <a:t> بإيجاد (م. م. أ. ) للمقامات كلها</a:t>
            </a:r>
            <a:endParaRPr lang="ar-BH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68CA8C-55F7-41EA-8DAB-B6330E12FB37}"/>
                  </a:ext>
                </a:extLst>
              </p:cNvPr>
              <p:cNvSpPr txBox="1"/>
              <p:nvPr/>
            </p:nvSpPr>
            <p:spPr>
              <a:xfrm>
                <a:off x="1343845" y="2001859"/>
                <a:ext cx="1630908" cy="881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68CA8C-55F7-41EA-8DAB-B6330E12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45" y="2001859"/>
                <a:ext cx="1630908" cy="881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6F7C3B-EE1B-4F8B-9EAE-20BB6A65CA16}"/>
                  </a:ext>
                </a:extLst>
              </p:cNvPr>
              <p:cNvSpPr txBox="1"/>
              <p:nvPr/>
            </p:nvSpPr>
            <p:spPr>
              <a:xfrm>
                <a:off x="1293052" y="2807385"/>
                <a:ext cx="1630908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6F7C3B-EE1B-4F8B-9EAE-20BB6A65C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52" y="2807385"/>
                <a:ext cx="1630908" cy="849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309BF0-51DF-4360-964A-02DB5A1EDEA5}"/>
                  </a:ext>
                </a:extLst>
              </p:cNvPr>
              <p:cNvSpPr txBox="1"/>
              <p:nvPr/>
            </p:nvSpPr>
            <p:spPr>
              <a:xfrm>
                <a:off x="1262480" y="2591959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309BF0-51DF-4360-964A-02DB5A1ED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80" y="2591959"/>
                <a:ext cx="1630908" cy="590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6DE6015-BEF3-411E-9743-B8FCCE5145EA}"/>
                  </a:ext>
                </a:extLst>
              </p:cNvPr>
              <p:cNvSpPr/>
              <p:nvPr/>
            </p:nvSpPr>
            <p:spPr>
              <a:xfrm>
                <a:off x="7517808" y="2461170"/>
                <a:ext cx="2699504" cy="432000"/>
              </a:xfrm>
              <a:prstGeom prst="roundRect">
                <a:avLst>
                  <a:gd name="adj" fmla="val 50000"/>
                </a:avLst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م.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أ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للمقامات كلها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6DE6015-BEF3-411E-9743-B8FCCE51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808" y="2461170"/>
                <a:ext cx="2699504" cy="432000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t="-8219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8232C22-9151-41B0-8CA6-C4273526FC11}"/>
                  </a:ext>
                </a:extLst>
              </p:cNvPr>
              <p:cNvSpPr/>
              <p:nvPr/>
            </p:nvSpPr>
            <p:spPr>
              <a:xfrm>
                <a:off x="7517808" y="3063264"/>
                <a:ext cx="2699504" cy="64539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SA" sz="2400" b="1" dirty="0">
                    <a:solidFill>
                      <a:schemeClr val="tx1"/>
                    </a:solidFill>
                  </a:rPr>
                  <a:t>بضرب التعبير في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8232C22-9151-41B0-8CA6-C4273526F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808" y="3063264"/>
                <a:ext cx="2699504" cy="645390"/>
              </a:xfrm>
              <a:prstGeom prst="roundRect">
                <a:avLst>
                  <a:gd name="adj" fmla="val 50000"/>
                </a:avLst>
              </a:prstGeom>
              <a:blipFill>
                <a:blip r:embed="rId8"/>
                <a:stretch>
                  <a:fillRect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BDBB29-173F-4D81-ADE6-7BE52195FCE6}"/>
                  </a:ext>
                </a:extLst>
              </p:cNvPr>
              <p:cNvSpPr txBox="1"/>
              <p:nvPr/>
            </p:nvSpPr>
            <p:spPr>
              <a:xfrm>
                <a:off x="2943431" y="2621527"/>
                <a:ext cx="2038001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BDBB29-173F-4D81-ADE6-7BE52195F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31" y="2621527"/>
                <a:ext cx="2038001" cy="590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9BB374-50D2-410C-853C-A681D06583E0}"/>
                  </a:ext>
                </a:extLst>
              </p:cNvPr>
              <p:cNvSpPr txBox="1"/>
              <p:nvPr/>
            </p:nvSpPr>
            <p:spPr>
              <a:xfrm>
                <a:off x="3005260" y="1964667"/>
                <a:ext cx="240460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SA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SA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9BB374-50D2-410C-853C-A681D0658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60" y="1964667"/>
                <a:ext cx="240460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B1A2AA-C365-41E1-BAF8-8D33656191BF}"/>
                  </a:ext>
                </a:extLst>
              </p:cNvPr>
              <p:cNvSpPr txBox="1"/>
              <p:nvPr/>
            </p:nvSpPr>
            <p:spPr>
              <a:xfrm>
                <a:off x="3093037" y="2792747"/>
                <a:ext cx="216670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SA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B1A2AA-C365-41E1-BAF8-8D3365619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37" y="2792747"/>
                <a:ext cx="2166701" cy="9221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B04F39-72DF-472B-9B6D-2C986A4E1514}"/>
                  </a:ext>
                </a:extLst>
              </p:cNvPr>
              <p:cNvSpPr txBox="1"/>
              <p:nvPr/>
            </p:nvSpPr>
            <p:spPr>
              <a:xfrm>
                <a:off x="4847527" y="2551515"/>
                <a:ext cx="1630908" cy="59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B04F39-72DF-472B-9B6D-2C986A4E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527" y="2551515"/>
                <a:ext cx="1630908" cy="590675"/>
              </a:xfrm>
              <a:prstGeom prst="rect">
                <a:avLst/>
              </a:prstGeom>
              <a:blipFill>
                <a:blip r:embed="rId1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12D5325-3EAB-46D7-B169-164F0CCC6138}"/>
                  </a:ext>
                </a:extLst>
              </p:cNvPr>
              <p:cNvSpPr txBox="1"/>
              <p:nvPr/>
            </p:nvSpPr>
            <p:spPr>
              <a:xfrm>
                <a:off x="2718155" y="3793191"/>
                <a:ext cx="2847768" cy="1459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SA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SA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SA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12D5325-3EAB-46D7-B169-164F0CCC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55" y="3793191"/>
                <a:ext cx="2847768" cy="1459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53DD520-D6F4-491E-9CE0-7F290842E89C}"/>
                  </a:ext>
                </a:extLst>
              </p:cNvPr>
              <p:cNvSpPr txBox="1"/>
              <p:nvPr/>
            </p:nvSpPr>
            <p:spPr>
              <a:xfrm>
                <a:off x="5394385" y="2332260"/>
                <a:ext cx="83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53DD520-D6F4-491E-9CE0-7F290842E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85" y="2332260"/>
                <a:ext cx="834136" cy="461665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A6C9C2-780E-4F95-8ED6-AE74C38220C1}"/>
                  </a:ext>
                </a:extLst>
              </p:cNvPr>
              <p:cNvSpPr txBox="1"/>
              <p:nvPr/>
            </p:nvSpPr>
            <p:spPr>
              <a:xfrm>
                <a:off x="5441116" y="2818729"/>
                <a:ext cx="7211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A6C9C2-780E-4F95-8ED6-AE74C382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16" y="2818729"/>
                <a:ext cx="721145" cy="461665"/>
              </a:xfrm>
              <a:prstGeom prst="rect">
                <a:avLst/>
              </a:prstGeom>
              <a:blipFill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3951F8E-59B5-4A02-9A8E-5F5CE8F10A86}"/>
              </a:ext>
            </a:extLst>
          </p:cNvPr>
          <p:cNvSpPr/>
          <p:nvPr/>
        </p:nvSpPr>
        <p:spPr>
          <a:xfrm>
            <a:off x="9153035" y="4261224"/>
            <a:ext cx="2699504" cy="432000"/>
          </a:xfrm>
          <a:prstGeom prst="roundRect">
            <a:avLst>
              <a:gd name="adj" fmla="val 50000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خاصية التوزيع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F8C3C1-2EA1-47BE-912A-3CF81731475B}"/>
                  </a:ext>
                </a:extLst>
              </p:cNvPr>
              <p:cNvSpPr txBox="1"/>
              <p:nvPr/>
            </p:nvSpPr>
            <p:spPr>
              <a:xfrm>
                <a:off x="2615238" y="5334683"/>
                <a:ext cx="2130698" cy="826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F8C3C1-2EA1-47BE-912A-3CF817314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38" y="5334683"/>
                <a:ext cx="2130698" cy="82644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ED1030-F51F-46C7-8F31-15FA063BC626}"/>
                  </a:ext>
                </a:extLst>
              </p:cNvPr>
              <p:cNvSpPr txBox="1"/>
              <p:nvPr/>
            </p:nvSpPr>
            <p:spPr>
              <a:xfrm>
                <a:off x="5660488" y="3803170"/>
                <a:ext cx="2847768" cy="1452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ar-SA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num>
                        <m:den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SA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ED1030-F51F-46C7-8F31-15FA063BC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88" y="3803170"/>
                <a:ext cx="2847768" cy="1452257"/>
              </a:xfrm>
              <a:prstGeom prst="rect">
                <a:avLst/>
              </a:prstGeom>
              <a:blipFill>
                <a:blip r:embed="rId17"/>
                <a:stretch>
                  <a:fillRect r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463267" y="5082844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8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8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3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36" grpId="0" build="p"/>
      <p:bldP spid="36" grpId="1" build="allAtOnce"/>
      <p:bldP spid="37" grpId="0" build="p"/>
      <p:bldP spid="37" grpId="1" build="allAtOnce"/>
      <p:bldP spid="38" grpId="0" build="p"/>
      <p:bldP spid="39" grpId="0" animBg="1"/>
      <p:bldP spid="40" grpId="0" animBg="1"/>
      <p:bldP spid="49" grpId="0"/>
      <p:bldP spid="50" grpId="0"/>
      <p:bldP spid="51" grpId="0"/>
      <p:bldP spid="52" grpId="0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38F8E-8268-44D1-A3A3-1108F4D112A2}"/>
              </a:ext>
            </a:extLst>
          </p:cNvPr>
          <p:cNvSpPr txBox="1"/>
          <p:nvPr/>
        </p:nvSpPr>
        <p:spPr>
          <a:xfrm>
            <a:off x="5484676" y="3975004"/>
            <a:ext cx="5548311" cy="1613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767"/>
              </a:avLst>
            </a:prstTxWarp>
            <a:spAutoFit/>
          </a:bodyPr>
          <a:lstStyle/>
          <a:p>
            <a:pPr algn="ctr" rtl="1"/>
            <a:r>
              <a:rPr lang="ar-BH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 أطيب الأمنيات لكم بالتوفيق والنجاح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11849100" cy="16144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27848" y="2420888"/>
            <a:ext cx="6957323" cy="9572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 rtl="1"/>
            <a:r>
              <a:rPr lang="ar-BH" sz="5400" b="1" dirty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يرجى الرجوع للكتاب المدرسي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30" y="762848"/>
            <a:ext cx="3767564" cy="4974275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88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6029" y="2614546"/>
            <a:ext cx="1814186" cy="940653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b="1" dirty="0"/>
              <a:t>الأهداف</a:t>
            </a:r>
            <a:endParaRPr lang="ar-BH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8FD7E-FC3F-4034-8791-CB12BCCE511B}"/>
              </a:ext>
            </a:extLst>
          </p:cNvPr>
          <p:cNvSpPr txBox="1"/>
          <p:nvPr/>
        </p:nvSpPr>
        <p:spPr>
          <a:xfrm flipH="1">
            <a:off x="802712" y="3943544"/>
            <a:ext cx="9722585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dirty="0"/>
              <a:t>حساب المضاعف المشترك الأصغر(م.</a:t>
            </a:r>
            <a:r>
              <a:rPr lang="ar-SA" sz="4000" dirty="0"/>
              <a:t> </a:t>
            </a:r>
            <a:r>
              <a:rPr lang="ar-BH" sz="4000" dirty="0"/>
              <a:t>م.</a:t>
            </a:r>
            <a:r>
              <a:rPr lang="ar-SA" sz="4000" dirty="0"/>
              <a:t> </a:t>
            </a:r>
            <a:r>
              <a:rPr lang="ar-BH" sz="4000" dirty="0"/>
              <a:t>أ)</a:t>
            </a:r>
            <a:r>
              <a:rPr lang="ar-SA" sz="4000" dirty="0"/>
              <a:t> </a:t>
            </a:r>
            <a:r>
              <a:rPr lang="ar-BH" sz="4000" dirty="0"/>
              <a:t>لكثيرات الحدود</a:t>
            </a:r>
            <a:r>
              <a:rPr lang="ar-SA" sz="4000" dirty="0"/>
              <a:t>.</a:t>
            </a:r>
            <a:endParaRPr lang="ar-BH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AC71B-4099-4BB1-B322-3B1048F9A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r="693"/>
          <a:stretch/>
        </p:blipFill>
        <p:spPr>
          <a:xfrm>
            <a:off x="0" y="1"/>
            <a:ext cx="12192000" cy="22581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E3E8689-8BFD-41DF-8CC6-C6FB8A3AE391}"/>
              </a:ext>
            </a:extLst>
          </p:cNvPr>
          <p:cNvGrpSpPr/>
          <p:nvPr/>
        </p:nvGrpSpPr>
        <p:grpSpPr>
          <a:xfrm>
            <a:off x="10173679" y="3926363"/>
            <a:ext cx="1216536" cy="723429"/>
            <a:chOff x="9993441" y="3859469"/>
            <a:chExt cx="1216536" cy="655851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E4F4A38F-69B1-48B4-B35E-6F039A0AB0CF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D8D701-B49F-4A9A-98C8-60DFDFB13ABB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1911AC-A5C9-44AF-9B95-75C65951D660}"/>
              </a:ext>
            </a:extLst>
          </p:cNvPr>
          <p:cNvSpPr txBox="1"/>
          <p:nvPr/>
        </p:nvSpPr>
        <p:spPr>
          <a:xfrm flipH="1">
            <a:off x="802711" y="4917638"/>
            <a:ext cx="9754709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dirty="0"/>
              <a:t>جمع التعابير النسبية وطرحها</a:t>
            </a:r>
            <a:r>
              <a:rPr lang="ar-SA" sz="4000" dirty="0"/>
              <a:t>.</a:t>
            </a:r>
            <a:endParaRPr lang="ar-BH" sz="4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51EAD4-4108-4B9A-94E9-5A8C9F1E122D}"/>
              </a:ext>
            </a:extLst>
          </p:cNvPr>
          <p:cNvGrpSpPr/>
          <p:nvPr/>
        </p:nvGrpSpPr>
        <p:grpSpPr>
          <a:xfrm>
            <a:off x="10179482" y="4903570"/>
            <a:ext cx="1216536" cy="734085"/>
            <a:chOff x="9993441" y="3859469"/>
            <a:chExt cx="1216536" cy="655851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7CC2E488-9E6F-4ADB-A73F-BBF792B392E9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E77E8F-C096-4722-AC64-39748D50F304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29" name="Rectangle 1">
            <a:extLst>
              <a:ext uri="{FF2B5EF4-FFF2-40B4-BE49-F238E27FC236}">
                <a16:creationId xmlns:a16="http://schemas.microsoft.com/office/drawing/2014/main" id="{726411FD-A295-4146-9B66-C806880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532" y="3106931"/>
            <a:ext cx="78475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000" dirty="0">
                <a:solidFill>
                  <a:srgbClr val="0000FF"/>
                </a:solidFill>
                <a:cs typeface="+mj-cs"/>
              </a:rPr>
              <a:t>يتوقع منك عزيزي الطالب بعد دراسة هذا الموضوع أن تكون قادرًا على:</a:t>
            </a:r>
            <a:endParaRPr lang="ar-BH" sz="3000" dirty="0">
              <a:solidFill>
                <a:srgbClr val="0000FF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8ED18-08BC-422F-A6CF-7D31BECD6B4A}"/>
              </a:ext>
            </a:extLst>
          </p:cNvPr>
          <p:cNvSpPr txBox="1"/>
          <p:nvPr/>
        </p:nvSpPr>
        <p:spPr>
          <a:xfrm flipH="1">
            <a:off x="802711" y="5903863"/>
            <a:ext cx="9754709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dirty="0"/>
              <a:t>تبسيط الكسور المركبة.</a:t>
            </a:r>
            <a:endParaRPr lang="ar-BH" sz="4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56D2B-01BF-4EA5-A114-15AE7D310FD6}"/>
              </a:ext>
            </a:extLst>
          </p:cNvPr>
          <p:cNvGrpSpPr/>
          <p:nvPr/>
        </p:nvGrpSpPr>
        <p:grpSpPr>
          <a:xfrm>
            <a:off x="10179482" y="5889795"/>
            <a:ext cx="1216536" cy="734085"/>
            <a:chOff x="9993441" y="3859469"/>
            <a:chExt cx="1216536" cy="655851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2B823FBA-A0A3-444C-AF73-1B7FE3066684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DA0CEF-FC92-4546-BF4C-8BF12924140B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67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53"/>
    </mc:Choice>
    <mc:Fallback xmlns="">
      <p:transition advTm="2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5" grpId="0" animBg="1"/>
      <p:bldP spid="2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المقدمة</a:t>
            </a:r>
            <a:endParaRPr lang="ar-BH" sz="28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7C050F-0398-4E5E-9650-ABD7EA06951A}"/>
              </a:ext>
            </a:extLst>
          </p:cNvPr>
          <p:cNvSpPr txBox="1"/>
          <p:nvPr/>
        </p:nvSpPr>
        <p:spPr>
          <a:xfrm>
            <a:off x="788093" y="793466"/>
            <a:ext cx="10615813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b="1" i="0" dirty="0">
                <a:solidFill>
                  <a:srgbClr val="002060"/>
                </a:solidFill>
                <a:effectLst/>
                <a:latin typeface="Lotus-Light"/>
              </a:rPr>
              <a:t>عند جمع </a:t>
            </a:r>
            <a:r>
              <a:rPr lang="ar-SA" sz="3600" b="1" i="0" dirty="0">
                <a:solidFill>
                  <a:srgbClr val="002060"/>
                </a:solidFill>
                <a:effectLst/>
                <a:latin typeface="Lotus-Light"/>
              </a:rPr>
              <a:t>أو طرح </a:t>
            </a:r>
            <a:r>
              <a:rPr lang="ar-SA" sz="3600" b="1" i="0" dirty="0">
                <a:solidFill>
                  <a:srgbClr val="FF0000"/>
                </a:solidFill>
                <a:effectLst/>
                <a:latin typeface="Lotus-Light"/>
              </a:rPr>
              <a:t>عددين</a:t>
            </a:r>
            <a:r>
              <a:rPr lang="ar-BH" sz="3600" b="1" i="0" dirty="0">
                <a:solidFill>
                  <a:srgbClr val="FF0000"/>
                </a:solidFill>
                <a:effectLst/>
                <a:latin typeface="Lotus-Light"/>
              </a:rPr>
              <a:t> نسبيين</a:t>
            </a:r>
            <a:r>
              <a:rPr lang="ar-SA" sz="3600" b="1" i="0" dirty="0">
                <a:solidFill>
                  <a:srgbClr val="FF0000"/>
                </a:solidFill>
                <a:effectLst/>
                <a:latin typeface="Lotus-Light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Lotus-Light"/>
              </a:rPr>
              <a:t>أو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tus-Light"/>
              </a:rPr>
              <a:t>كثيرتي حدود </a:t>
            </a:r>
            <a:r>
              <a:rPr lang="ar-BH" sz="3600" b="1" i="0" dirty="0">
                <a:solidFill>
                  <a:srgbClr val="002060"/>
                </a:solidFill>
                <a:effectLst/>
                <a:latin typeface="Lotus-Light"/>
              </a:rPr>
              <a:t>بمقامين مختلفين</a:t>
            </a:r>
            <a:r>
              <a:rPr lang="ar-SA" sz="3600" b="1" i="0" dirty="0">
                <a:solidFill>
                  <a:srgbClr val="002060"/>
                </a:solidFill>
                <a:effectLst/>
                <a:latin typeface="Lotus-Light"/>
              </a:rPr>
              <a:t>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32A5F7-694B-4537-A748-69D1DA15DAB7}"/>
              </a:ext>
            </a:extLst>
          </p:cNvPr>
          <p:cNvSpPr txBox="1"/>
          <p:nvPr/>
        </p:nvSpPr>
        <p:spPr>
          <a:xfrm>
            <a:off x="3038166" y="1852297"/>
            <a:ext cx="67222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يجب أن تجد المقام المشترك الأصغر للمقامين أولا</a:t>
            </a:r>
            <a:r>
              <a:rPr lang="ar-SA" sz="3600" dirty="0">
                <a:solidFill>
                  <a:srgbClr val="C00000"/>
                </a:solidFill>
                <a:latin typeface="Lotus-Light"/>
              </a:rPr>
              <a:t>.</a:t>
            </a:r>
            <a:endParaRPr lang="ar-SA" sz="3600" b="0" i="0" dirty="0">
              <a:solidFill>
                <a:srgbClr val="C00000"/>
              </a:solidFill>
              <a:effectLst/>
              <a:latin typeface="Lotus-Ligh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B6D32E-7FFE-4269-9438-A2893930C086}"/>
              </a:ext>
            </a:extLst>
          </p:cNvPr>
          <p:cNvSpPr txBox="1"/>
          <p:nvPr/>
        </p:nvSpPr>
        <p:spPr>
          <a:xfrm>
            <a:off x="788092" y="3729786"/>
            <a:ext cx="10615814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 b="1" i="0">
                <a:solidFill>
                  <a:srgbClr val="002060"/>
                </a:solidFill>
                <a:effectLst/>
                <a:latin typeface="Lotus-Light"/>
              </a:defRPr>
            </a:lvl1pPr>
          </a:lstStyle>
          <a:p>
            <a:r>
              <a:rPr lang="ar-BH" dirty="0"/>
              <a:t>لإيجاد </a:t>
            </a:r>
            <a:r>
              <a:rPr lang="ar-SA" dirty="0"/>
              <a:t>(</a:t>
            </a:r>
            <a:r>
              <a:rPr lang="ar-BH" dirty="0"/>
              <a:t>م.</a:t>
            </a:r>
            <a:r>
              <a:rPr lang="ar-SA" dirty="0"/>
              <a:t> </a:t>
            </a:r>
            <a:r>
              <a:rPr lang="ar-BH" dirty="0"/>
              <a:t>م.</a:t>
            </a:r>
            <a:r>
              <a:rPr lang="ar-SA" dirty="0"/>
              <a:t> </a:t>
            </a:r>
            <a:r>
              <a:rPr lang="ar-BH" dirty="0"/>
              <a:t>أ </a:t>
            </a:r>
            <a:r>
              <a:rPr lang="ar-SA" dirty="0"/>
              <a:t>) </a:t>
            </a:r>
            <a:r>
              <a:rPr lang="ar-BH" dirty="0"/>
              <a:t>لعددين أو لكثيرتي حدود أو أكثر</a:t>
            </a:r>
            <a:r>
              <a:rPr lang="ar-SA" dirty="0"/>
              <a:t>: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3856D11-EFB6-4D7E-894C-1936C58B188F}"/>
              </a:ext>
            </a:extLst>
          </p:cNvPr>
          <p:cNvSpPr txBox="1"/>
          <p:nvPr/>
        </p:nvSpPr>
        <p:spPr>
          <a:xfrm>
            <a:off x="3038165" y="2581338"/>
            <a:ext cx="67222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وهو المضاعف المشترك</a:t>
            </a:r>
            <a:r>
              <a:rPr lang="ar-SA" sz="3600" b="0" i="0" dirty="0">
                <a:solidFill>
                  <a:srgbClr val="C00000"/>
                </a:solidFill>
                <a:effectLst/>
                <a:latin typeface="Lotus-Light"/>
              </a:rPr>
              <a:t> </a:t>
            </a:r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الأصغر </a:t>
            </a:r>
            <a:r>
              <a:rPr lang="ar-SA" sz="3600" b="0" i="0" dirty="0">
                <a:solidFill>
                  <a:srgbClr val="C00000"/>
                </a:solidFill>
                <a:effectLst/>
                <a:latin typeface="Lotus-Light"/>
              </a:rPr>
              <a:t>(</a:t>
            </a:r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م.</a:t>
            </a:r>
            <a:r>
              <a:rPr lang="ar-SA" sz="3600" b="0" i="0" dirty="0">
                <a:solidFill>
                  <a:srgbClr val="C00000"/>
                </a:solidFill>
                <a:effectLst/>
                <a:latin typeface="Lotus-Light"/>
              </a:rPr>
              <a:t> </a:t>
            </a:r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م.</a:t>
            </a:r>
            <a:r>
              <a:rPr lang="ar-SA" sz="3600" b="0" i="0" dirty="0">
                <a:solidFill>
                  <a:srgbClr val="C00000"/>
                </a:solidFill>
                <a:effectLst/>
                <a:latin typeface="Lotus-Light"/>
              </a:rPr>
              <a:t> </a:t>
            </a:r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أ</a:t>
            </a:r>
            <a:r>
              <a:rPr lang="ar-SA" sz="3600" b="0" i="0" dirty="0">
                <a:solidFill>
                  <a:srgbClr val="C00000"/>
                </a:solidFill>
                <a:effectLst/>
                <a:latin typeface="Lotus-Light"/>
              </a:rPr>
              <a:t>)</a:t>
            </a:r>
            <a:r>
              <a:rPr lang="ar-BH" sz="3600" b="0" i="0" dirty="0">
                <a:solidFill>
                  <a:srgbClr val="C00000"/>
                </a:solidFill>
                <a:effectLst/>
                <a:latin typeface="Lotus-Light"/>
              </a:rPr>
              <a:t> للمقامين</a:t>
            </a:r>
            <a:endParaRPr lang="ar-SA" sz="3600" b="0" i="0" dirty="0">
              <a:solidFill>
                <a:srgbClr val="C00000"/>
              </a:solidFill>
              <a:effectLst/>
              <a:latin typeface="Lotus-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8C53C5-7CDE-49B8-AEAC-C0B408D9EEE5}"/>
              </a:ext>
            </a:extLst>
          </p:cNvPr>
          <p:cNvSpPr txBox="1"/>
          <p:nvPr/>
        </p:nvSpPr>
        <p:spPr>
          <a:xfrm>
            <a:off x="788093" y="793466"/>
            <a:ext cx="10615813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b="1" i="0" dirty="0">
                <a:solidFill>
                  <a:srgbClr val="002060"/>
                </a:solidFill>
                <a:effectLst/>
                <a:latin typeface="Lotus-Light"/>
              </a:rPr>
              <a:t>عند جمع </a:t>
            </a:r>
            <a:r>
              <a:rPr lang="ar-SA" sz="3600" b="1" i="0" dirty="0">
                <a:solidFill>
                  <a:srgbClr val="002060"/>
                </a:solidFill>
                <a:effectLst/>
                <a:latin typeface="Lotus-Light"/>
              </a:rPr>
              <a:t>أو طرح </a:t>
            </a:r>
            <a:r>
              <a:rPr lang="ar-SA" sz="3600" b="1" i="0" dirty="0">
                <a:solidFill>
                  <a:srgbClr val="FF0000"/>
                </a:solidFill>
                <a:effectLst/>
                <a:latin typeface="Lotus-Light"/>
              </a:rPr>
              <a:t>عددين</a:t>
            </a:r>
            <a:r>
              <a:rPr lang="ar-BH" sz="3600" b="1" i="0" dirty="0">
                <a:solidFill>
                  <a:srgbClr val="FF0000"/>
                </a:solidFill>
                <a:effectLst/>
                <a:latin typeface="Lotus-Light"/>
              </a:rPr>
              <a:t> نسبيين</a:t>
            </a:r>
            <a:r>
              <a:rPr lang="ar-SA" sz="3600" b="1" i="0" dirty="0">
                <a:solidFill>
                  <a:srgbClr val="FF0000"/>
                </a:solidFill>
                <a:effectLst/>
                <a:latin typeface="Lotus-Light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Lotus-Light"/>
              </a:rPr>
              <a:t>أو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tus-Light"/>
              </a:rPr>
              <a:t>كثيرتي حدود </a:t>
            </a:r>
            <a:r>
              <a:rPr lang="ar-BH" sz="3600" b="1" i="0" dirty="0">
                <a:solidFill>
                  <a:srgbClr val="002060"/>
                </a:solidFill>
                <a:effectLst/>
                <a:latin typeface="Lotus-Light"/>
              </a:rPr>
              <a:t>بمقامين مختلفين</a:t>
            </a:r>
            <a:r>
              <a:rPr lang="ar-SA" sz="3600" b="1" i="0" dirty="0">
                <a:solidFill>
                  <a:srgbClr val="002060"/>
                </a:solidFill>
                <a:effectLst/>
                <a:latin typeface="Lotus-Light"/>
              </a:rPr>
              <a:t>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16DC58-569F-4438-BD5B-FAE020FD04D4}"/>
              </a:ext>
            </a:extLst>
          </p:cNvPr>
          <p:cNvSpPr txBox="1"/>
          <p:nvPr/>
        </p:nvSpPr>
        <p:spPr>
          <a:xfrm>
            <a:off x="3038165" y="4658934"/>
            <a:ext cx="6722240" cy="6463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 b="0" i="0">
                <a:solidFill>
                  <a:srgbClr val="C00000"/>
                </a:solidFill>
                <a:effectLst/>
                <a:latin typeface="Lotus-Light"/>
              </a:defRPr>
            </a:lvl1pPr>
          </a:lstStyle>
          <a:p>
            <a:r>
              <a:rPr lang="ar-BH" dirty="0"/>
              <a:t>يجب أن تحلل كلا</a:t>
            </a:r>
            <a:r>
              <a:rPr lang="ar-SA" dirty="0"/>
              <a:t>ً</a:t>
            </a:r>
            <a:r>
              <a:rPr lang="ar-BH" dirty="0"/>
              <a:t> منهم إلى عوامله أولا</a:t>
            </a:r>
            <a:r>
              <a:rPr lang="ar-SA" dirty="0"/>
              <a:t>ً.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B675B8-2293-481D-AFC6-619079183824}"/>
              </a:ext>
            </a:extLst>
          </p:cNvPr>
          <p:cNvSpPr txBox="1"/>
          <p:nvPr/>
        </p:nvSpPr>
        <p:spPr>
          <a:xfrm>
            <a:off x="3038165" y="5478397"/>
            <a:ext cx="6722240" cy="6463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 b="0" i="0">
                <a:solidFill>
                  <a:srgbClr val="C00000"/>
                </a:solidFill>
                <a:effectLst/>
                <a:latin typeface="Lotus-Light"/>
              </a:defRPr>
            </a:lvl1pPr>
          </a:lstStyle>
          <a:p>
            <a:r>
              <a:rPr lang="ar-BH" dirty="0"/>
              <a:t>ثم تضرب</a:t>
            </a:r>
            <a:r>
              <a:rPr lang="ar-SA" dirty="0"/>
              <a:t> </a:t>
            </a:r>
            <a:r>
              <a:rPr lang="ar-BH" dirty="0"/>
              <a:t>العوامل التي لها الأس الأكبر</a:t>
            </a:r>
            <a:r>
              <a:rPr lang="ar-S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52" grpId="0" animBg="1"/>
      <p:bldP spid="57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/>
              <a:t>حساب المضاعف المشترك الأصغر(م.</a:t>
            </a:r>
            <a:r>
              <a:rPr lang="ar-SA" sz="2800" dirty="0"/>
              <a:t> </a:t>
            </a:r>
            <a:r>
              <a:rPr lang="ar-BH" sz="2800" dirty="0"/>
              <a:t>م.</a:t>
            </a:r>
            <a:r>
              <a:rPr lang="ar-SA" sz="2800" dirty="0"/>
              <a:t> </a:t>
            </a:r>
            <a:r>
              <a:rPr lang="ar-BH" sz="2800" dirty="0"/>
              <a:t>أ)</a:t>
            </a:r>
            <a:r>
              <a:rPr lang="ar-SA" sz="2800" dirty="0"/>
              <a:t> </a:t>
            </a:r>
            <a:r>
              <a:rPr lang="ar-BH" sz="2800" dirty="0"/>
              <a:t>لكثيرات الحدود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6C1CBF-CAF2-4DF6-BF16-3A8E7C8A0840}"/>
                  </a:ext>
                </a:extLst>
              </p:cNvPr>
              <p:cNvSpPr txBox="1"/>
              <p:nvPr/>
            </p:nvSpPr>
            <p:spPr>
              <a:xfrm>
                <a:off x="593577" y="1344191"/>
                <a:ext cx="3586943" cy="825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6C1CBF-CAF2-4DF6-BF16-3A8E7C8A0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7" y="1344191"/>
                <a:ext cx="3586943" cy="825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B61835-1B54-499B-88C8-B7486EE683DF}"/>
                  </a:ext>
                </a:extLst>
              </p:cNvPr>
              <p:cNvSpPr txBox="1"/>
              <p:nvPr/>
            </p:nvSpPr>
            <p:spPr>
              <a:xfrm>
                <a:off x="584296" y="2494829"/>
                <a:ext cx="1924116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B61835-1B54-499B-88C8-B7486EE6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96" y="2494829"/>
                <a:ext cx="1924116" cy="440633"/>
              </a:xfrm>
              <a:prstGeom prst="rect">
                <a:avLst/>
              </a:prstGeom>
              <a:blipFill>
                <a:blip r:embed="rId3"/>
                <a:stretch>
                  <a:fillRect l="-2857" t="-8219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D043D1-7B8E-4847-8FDC-455EE6224578}"/>
                  </a:ext>
                </a:extLst>
              </p:cNvPr>
              <p:cNvSpPr txBox="1"/>
              <p:nvPr/>
            </p:nvSpPr>
            <p:spPr>
              <a:xfrm>
                <a:off x="3111725" y="2496391"/>
                <a:ext cx="129009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D043D1-7B8E-4847-8FDC-455EE6224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25" y="2496391"/>
                <a:ext cx="1290097" cy="440633"/>
              </a:xfrm>
              <a:prstGeom prst="rect">
                <a:avLst/>
              </a:prstGeom>
              <a:blipFill>
                <a:blip r:embed="rId4"/>
                <a:stretch>
                  <a:fillRect l="-7075" t="-9722" r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5A817D-198E-43A8-9A5A-04244A2D37FE}"/>
                  </a:ext>
                </a:extLst>
              </p:cNvPr>
              <p:cNvSpPr txBox="1"/>
              <p:nvPr/>
            </p:nvSpPr>
            <p:spPr>
              <a:xfrm>
                <a:off x="456179" y="3429566"/>
                <a:ext cx="53535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S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5A817D-198E-43A8-9A5A-04244A2D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9" y="3429566"/>
                <a:ext cx="5353517" cy="492443"/>
              </a:xfrm>
              <a:prstGeom prst="rect">
                <a:avLst/>
              </a:prstGeom>
              <a:blipFill>
                <a:blip r:embed="rId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360857-9040-486F-B8A8-F4ECFD5CD478}"/>
                  </a:ext>
                </a:extLst>
              </p:cNvPr>
              <p:cNvSpPr txBox="1"/>
              <p:nvPr/>
            </p:nvSpPr>
            <p:spPr>
              <a:xfrm>
                <a:off x="401583" y="4216774"/>
                <a:ext cx="6972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360857-9040-486F-B8A8-F4ECFD5C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83" y="4216774"/>
                <a:ext cx="6972743" cy="492443"/>
              </a:xfrm>
              <a:prstGeom prst="rect">
                <a:avLst/>
              </a:prstGeom>
              <a:blipFill>
                <a:blip r:embed="rId6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F1FF222-61FF-4EC7-9ECA-58954F4C19C6}"/>
              </a:ext>
            </a:extLst>
          </p:cNvPr>
          <p:cNvSpPr/>
          <p:nvPr/>
        </p:nvSpPr>
        <p:spPr>
          <a:xfrm>
            <a:off x="3111724" y="3400750"/>
            <a:ext cx="1296000" cy="49244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340E89A-4F92-42A6-B055-BFFA4E2D39F1}"/>
              </a:ext>
            </a:extLst>
          </p:cNvPr>
          <p:cNvSpPr/>
          <p:nvPr/>
        </p:nvSpPr>
        <p:spPr>
          <a:xfrm>
            <a:off x="4631025" y="4207074"/>
            <a:ext cx="1368000" cy="468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0DFA3D-2A7F-4568-99B5-F6F850B9DD92}"/>
              </a:ext>
            </a:extLst>
          </p:cNvPr>
          <p:cNvCxnSpPr/>
          <p:nvPr/>
        </p:nvCxnSpPr>
        <p:spPr>
          <a:xfrm>
            <a:off x="4529410" y="3861813"/>
            <a:ext cx="1152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653B76-A2F1-4D2A-AD0E-251CB095F85E}"/>
              </a:ext>
            </a:extLst>
          </p:cNvPr>
          <p:cNvCxnSpPr>
            <a:cxnSpLocks/>
          </p:cNvCxnSpPr>
          <p:nvPr/>
        </p:nvCxnSpPr>
        <p:spPr>
          <a:xfrm>
            <a:off x="6045477" y="4681525"/>
            <a:ext cx="1260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965AF1-361D-4C1D-B852-A5599DDC82E2}"/>
              </a:ext>
            </a:extLst>
          </p:cNvPr>
          <p:cNvCxnSpPr>
            <a:cxnSpLocks/>
          </p:cNvCxnSpPr>
          <p:nvPr/>
        </p:nvCxnSpPr>
        <p:spPr>
          <a:xfrm>
            <a:off x="4303072" y="4621546"/>
            <a:ext cx="288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C22E26E-3331-4FFA-8287-C7C8B72D7F40}"/>
                  </a:ext>
                </a:extLst>
              </p:cNvPr>
              <p:cNvSpPr txBox="1"/>
              <p:nvPr/>
            </p:nvSpPr>
            <p:spPr>
              <a:xfrm>
                <a:off x="1257836" y="5548365"/>
                <a:ext cx="3077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C22E26E-3331-4FFA-8287-C7C8B72D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36" y="5548365"/>
                <a:ext cx="30777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91D9AA3-BFD8-40C8-96F0-3E5B84B5E025}"/>
              </a:ext>
            </a:extLst>
          </p:cNvPr>
          <p:cNvSpPr txBox="1"/>
          <p:nvPr/>
        </p:nvSpPr>
        <p:spPr>
          <a:xfrm>
            <a:off x="4329700" y="2413374"/>
            <a:ext cx="295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م. أ. لكثيرتي الحدود: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D81ED1-9905-4B23-B1E9-A609861AF54C}"/>
              </a:ext>
            </a:extLst>
          </p:cNvPr>
          <p:cNvSpPr txBox="1"/>
          <p:nvPr/>
        </p:nvSpPr>
        <p:spPr>
          <a:xfrm>
            <a:off x="2509480" y="2372088"/>
            <a:ext cx="56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F05903-3332-436B-AF77-6A62F8068208}"/>
              </a:ext>
            </a:extLst>
          </p:cNvPr>
          <p:cNvSpPr txBox="1"/>
          <p:nvPr/>
        </p:nvSpPr>
        <p:spPr>
          <a:xfrm>
            <a:off x="4780864" y="5039386"/>
            <a:ext cx="261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م. أ. هو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D668D5-D789-45D5-ABEA-078B714DEA02}"/>
                  </a:ext>
                </a:extLst>
              </p:cNvPr>
              <p:cNvSpPr txBox="1"/>
              <p:nvPr/>
            </p:nvSpPr>
            <p:spPr>
              <a:xfrm>
                <a:off x="1431609" y="5505616"/>
                <a:ext cx="14639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D668D5-D789-45D5-ABEA-078B714DE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09" y="5505616"/>
                <a:ext cx="146392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EDFF27-16EE-4C24-BDF4-AC8B0B0B26AE}"/>
                  </a:ext>
                </a:extLst>
              </p:cNvPr>
              <p:cNvSpPr txBox="1"/>
              <p:nvPr/>
            </p:nvSpPr>
            <p:spPr>
              <a:xfrm>
                <a:off x="4136905" y="5499875"/>
                <a:ext cx="13733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EDFF27-16EE-4C24-BDF4-AC8B0B0B2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05" y="5499875"/>
                <a:ext cx="137338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FFEED4E-7B1A-4BC2-96E3-B21B040DB113}"/>
                  </a:ext>
                </a:extLst>
              </p:cNvPr>
              <p:cNvSpPr txBox="1"/>
              <p:nvPr/>
            </p:nvSpPr>
            <p:spPr>
              <a:xfrm>
                <a:off x="2822594" y="5505615"/>
                <a:ext cx="13741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FFEED4E-7B1A-4BC2-96E3-B21B040DB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594" y="5505615"/>
                <a:ext cx="137415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9B7A4B60-40B6-4C6C-A32D-CC5CB07738C3}"/>
              </a:ext>
            </a:extLst>
          </p:cNvPr>
          <p:cNvSpPr txBox="1"/>
          <p:nvPr/>
        </p:nvSpPr>
        <p:spPr>
          <a:xfrm>
            <a:off x="6149704" y="3119671"/>
            <a:ext cx="1370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التحليل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A0B5CF-BAE3-4831-A2A5-EDAF512B6998}"/>
                  </a:ext>
                </a:extLst>
              </p:cNvPr>
              <p:cNvSpPr txBox="1"/>
              <p:nvPr/>
            </p:nvSpPr>
            <p:spPr>
              <a:xfrm>
                <a:off x="8111598" y="1430601"/>
                <a:ext cx="122552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A0B5CF-BAE3-4831-A2A5-EDAF512B6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98" y="1430601"/>
                <a:ext cx="1225527" cy="8182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C56827-5F47-465B-A16E-D51F46AAAF57}"/>
                  </a:ext>
                </a:extLst>
              </p:cNvPr>
              <p:cNvSpPr txBox="1"/>
              <p:nvPr/>
            </p:nvSpPr>
            <p:spPr>
              <a:xfrm>
                <a:off x="8820143" y="2504942"/>
                <a:ext cx="2693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C56827-5F47-465B-A16E-D51F46AAA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43" y="2504942"/>
                <a:ext cx="269304" cy="430887"/>
              </a:xfrm>
              <a:prstGeom prst="rect">
                <a:avLst/>
              </a:prstGeom>
              <a:blipFill>
                <a:blip r:embed="rId12"/>
                <a:stretch>
                  <a:fillRect l="-34091" t="-1408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E54588-944E-437D-98A2-58EDB0AD2849}"/>
                  </a:ext>
                </a:extLst>
              </p:cNvPr>
              <p:cNvSpPr txBox="1"/>
              <p:nvPr/>
            </p:nvSpPr>
            <p:spPr>
              <a:xfrm>
                <a:off x="9414425" y="2522696"/>
                <a:ext cx="2693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E54588-944E-437D-98A2-58EDB0AD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425" y="2522696"/>
                <a:ext cx="269304" cy="430887"/>
              </a:xfrm>
              <a:prstGeom prst="rect">
                <a:avLst/>
              </a:prstGeom>
              <a:blipFill>
                <a:blip r:embed="rId13"/>
                <a:stretch>
                  <a:fillRect l="-33333" t="-1408"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846C42-E4CA-45FF-9505-18F871FB1871}"/>
                  </a:ext>
                </a:extLst>
              </p:cNvPr>
              <p:cNvSpPr txBox="1"/>
              <p:nvPr/>
            </p:nvSpPr>
            <p:spPr>
              <a:xfrm>
                <a:off x="7670002" y="3412059"/>
                <a:ext cx="16671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ar-S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846C42-E4CA-45FF-9505-18F871FB1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002" y="3412059"/>
                <a:ext cx="1667123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1D46E9-A624-4DBD-BFB8-540651A24E70}"/>
                  </a:ext>
                </a:extLst>
              </p:cNvPr>
              <p:cNvSpPr txBox="1"/>
              <p:nvPr/>
            </p:nvSpPr>
            <p:spPr>
              <a:xfrm>
                <a:off x="7707432" y="3968938"/>
                <a:ext cx="16671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SA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⋅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1D46E9-A624-4DBD-BFB8-540651A24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32" y="3968938"/>
                <a:ext cx="166712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76F22F8-A511-469C-9020-A8FB2018B448}"/>
              </a:ext>
            </a:extLst>
          </p:cNvPr>
          <p:cNvSpPr/>
          <p:nvPr/>
        </p:nvSpPr>
        <p:spPr>
          <a:xfrm>
            <a:off x="8409156" y="3379472"/>
            <a:ext cx="330471" cy="43088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6F1A8E4-1409-40EB-86E7-1037D3E97775}"/>
              </a:ext>
            </a:extLst>
          </p:cNvPr>
          <p:cNvSpPr/>
          <p:nvPr/>
        </p:nvSpPr>
        <p:spPr>
          <a:xfrm>
            <a:off x="8411831" y="3950302"/>
            <a:ext cx="384114" cy="43088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3396AF-A5EB-4FB5-8690-9DCB355CE7FA}"/>
              </a:ext>
            </a:extLst>
          </p:cNvPr>
          <p:cNvCxnSpPr>
            <a:cxnSpLocks/>
          </p:cNvCxnSpPr>
          <p:nvPr/>
        </p:nvCxnSpPr>
        <p:spPr>
          <a:xfrm>
            <a:off x="9047409" y="4366046"/>
            <a:ext cx="267626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1B01AA-0448-4FE3-A5EA-921664810497}"/>
              </a:ext>
            </a:extLst>
          </p:cNvPr>
          <p:cNvCxnSpPr/>
          <p:nvPr/>
        </p:nvCxnSpPr>
        <p:spPr>
          <a:xfrm>
            <a:off x="9027850" y="3797107"/>
            <a:ext cx="288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B8E7142-0DAF-42F1-8CD6-8C11D9441348}"/>
              </a:ext>
            </a:extLst>
          </p:cNvPr>
          <p:cNvSpPr txBox="1"/>
          <p:nvPr/>
        </p:nvSpPr>
        <p:spPr>
          <a:xfrm>
            <a:off x="8917340" y="2391570"/>
            <a:ext cx="296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م. أ. للمقامين: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481C7B-29F9-440A-A867-2FA14EDE1FCB}"/>
              </a:ext>
            </a:extLst>
          </p:cNvPr>
          <p:cNvSpPr txBox="1"/>
          <p:nvPr/>
        </p:nvSpPr>
        <p:spPr>
          <a:xfrm>
            <a:off x="8860730" y="2382060"/>
            <a:ext cx="56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166A73-02C0-4467-B4AB-755FA486C879}"/>
              </a:ext>
            </a:extLst>
          </p:cNvPr>
          <p:cNvSpPr txBox="1"/>
          <p:nvPr/>
        </p:nvSpPr>
        <p:spPr>
          <a:xfrm>
            <a:off x="9017799" y="4392027"/>
            <a:ext cx="261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م. أ. هو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A21AE7-8485-43D4-B12B-78D1B28F92C7}"/>
                  </a:ext>
                </a:extLst>
              </p:cNvPr>
              <p:cNvSpPr txBox="1"/>
              <p:nvPr/>
            </p:nvSpPr>
            <p:spPr>
              <a:xfrm>
                <a:off x="8283999" y="4923807"/>
                <a:ext cx="3975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A21AE7-8485-43D4-B12B-78D1B28F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999" y="4923807"/>
                <a:ext cx="397545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04F4DD-FE83-4C7F-B0B0-BD327A95442D}"/>
                  </a:ext>
                </a:extLst>
              </p:cNvPr>
              <p:cNvSpPr txBox="1"/>
              <p:nvPr/>
            </p:nvSpPr>
            <p:spPr>
              <a:xfrm>
                <a:off x="9420916" y="4941603"/>
                <a:ext cx="514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04F4DD-FE83-4C7F-B0B0-BD327A954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16" y="4941603"/>
                <a:ext cx="514372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6C2057-204D-4E56-89C0-B2D8C3D12E02}"/>
                  </a:ext>
                </a:extLst>
              </p:cNvPr>
              <p:cNvSpPr txBox="1"/>
              <p:nvPr/>
            </p:nvSpPr>
            <p:spPr>
              <a:xfrm>
                <a:off x="8791860" y="4938554"/>
                <a:ext cx="514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6C2057-204D-4E56-89C0-B2D8C3D12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860" y="4938554"/>
                <a:ext cx="514372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2E9D38A-FDB4-4254-9DCD-40AC80A8EB6D}"/>
              </a:ext>
            </a:extLst>
          </p:cNvPr>
          <p:cNvSpPr txBox="1"/>
          <p:nvPr/>
        </p:nvSpPr>
        <p:spPr>
          <a:xfrm>
            <a:off x="10455308" y="3197527"/>
            <a:ext cx="1288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التحليل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8578171-3C6B-41C1-8DFD-0F6A40416E5E}"/>
                  </a:ext>
                </a:extLst>
              </p:cNvPr>
              <p:cNvSpPr txBox="1"/>
              <p:nvPr/>
            </p:nvSpPr>
            <p:spPr>
              <a:xfrm>
                <a:off x="8984208" y="5619718"/>
                <a:ext cx="261969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:r>
                  <a:rPr lang="ar-SA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م. م. أ. هو  </a:t>
                </a:r>
                <a14:m>
                  <m:oMath xmlns:m="http://schemas.openxmlformats.org/officeDocument/2006/math">
                    <m:r>
                      <a:rPr lang="ar-S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ar-SA" sz="3200" b="1" dirty="0">
                    <a:solidFill>
                      <a:srgbClr val="002060"/>
                    </a:solidFill>
                  </a:rPr>
                  <a:t>  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8578171-3C6B-41C1-8DFD-0F6A4041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208" y="5619718"/>
                <a:ext cx="2619695" cy="492443"/>
              </a:xfrm>
              <a:prstGeom prst="rect">
                <a:avLst/>
              </a:prstGeom>
              <a:blipFill>
                <a:blip r:embed="rId19"/>
                <a:stretch>
                  <a:fillRect t="-22222" r="-10698" b="-6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23CCF7F3-450F-402A-AAAF-85ADC30203F1}"/>
              </a:ext>
            </a:extLst>
          </p:cNvPr>
          <p:cNvSpPr txBox="1"/>
          <p:nvPr/>
        </p:nvSpPr>
        <p:spPr>
          <a:xfrm>
            <a:off x="9319947" y="660929"/>
            <a:ext cx="1193468" cy="58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7C217E-6C86-4E80-9B8C-CB2778CB55A2}"/>
              </a:ext>
            </a:extLst>
          </p:cNvPr>
          <p:cNvSpPr txBox="1"/>
          <p:nvPr/>
        </p:nvSpPr>
        <p:spPr>
          <a:xfrm>
            <a:off x="2104393" y="684377"/>
            <a:ext cx="2054684" cy="58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كثيرات الحدود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CB224A-D1FF-4E3A-AF03-E276885D3E67}"/>
              </a:ext>
            </a:extLst>
          </p:cNvPr>
          <p:cNvCxnSpPr/>
          <p:nvPr/>
        </p:nvCxnSpPr>
        <p:spPr>
          <a:xfrm>
            <a:off x="7493048" y="654881"/>
            <a:ext cx="0" cy="5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68A9971-5AC6-479E-B12E-81247EF20FE6}"/>
              </a:ext>
            </a:extLst>
          </p:cNvPr>
          <p:cNvSpPr/>
          <p:nvPr/>
        </p:nvSpPr>
        <p:spPr>
          <a:xfrm>
            <a:off x="8578962" y="2437410"/>
            <a:ext cx="3395728" cy="50633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DA29BEE-9CD3-428E-A08C-F106C0A1F9A4}"/>
              </a:ext>
            </a:extLst>
          </p:cNvPr>
          <p:cNvSpPr/>
          <p:nvPr/>
        </p:nvSpPr>
        <p:spPr>
          <a:xfrm>
            <a:off x="431079" y="2450248"/>
            <a:ext cx="6899480" cy="50633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40" grpId="0"/>
      <p:bldP spid="41" grpId="0"/>
      <p:bldP spid="37" grpId="0" animBg="1"/>
      <p:bldP spid="43" grpId="0" animBg="1"/>
      <p:bldP spid="50" grpId="0"/>
      <p:bldP spid="51" grpId="0"/>
      <p:bldP spid="53" grpId="0"/>
      <p:bldP spid="54" grpId="0"/>
      <p:bldP spid="55" grpId="0"/>
      <p:bldP spid="56" grpId="0"/>
      <p:bldP spid="58" grpId="0"/>
      <p:bldP spid="59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86" grpId="0"/>
      <p:bldP spid="87" grpId="0" animBg="1"/>
      <p:bldP spid="88" grpId="0" animBg="1"/>
      <p:bldP spid="45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6"/>
            <a:ext cx="12206758" cy="792000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/>
              <a:t>حساب المضاعف المشترك الأصغر(م.</a:t>
            </a:r>
            <a:r>
              <a:rPr lang="ar-SA" sz="2800" dirty="0"/>
              <a:t> </a:t>
            </a:r>
            <a:r>
              <a:rPr lang="ar-BH" sz="2800" dirty="0"/>
              <a:t>م.</a:t>
            </a:r>
            <a:r>
              <a:rPr lang="ar-SA" sz="2800" dirty="0"/>
              <a:t> </a:t>
            </a:r>
            <a:r>
              <a:rPr lang="ar-BH" sz="2800" dirty="0"/>
              <a:t>أ)</a:t>
            </a:r>
            <a:r>
              <a:rPr lang="ar-SA" sz="2800" dirty="0"/>
              <a:t> </a:t>
            </a:r>
            <a:r>
              <a:rPr lang="ar-BH" sz="2800" dirty="0"/>
              <a:t>لكثيرات الحدود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D84ADE-7E78-428C-987A-F1694818C8F9}"/>
              </a:ext>
            </a:extLst>
          </p:cNvPr>
          <p:cNvSpPr txBox="1"/>
          <p:nvPr/>
        </p:nvSpPr>
        <p:spPr>
          <a:xfrm>
            <a:off x="266654" y="619805"/>
            <a:ext cx="10031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/>
              <a:t>أوجد </a:t>
            </a:r>
            <a:r>
              <a:rPr lang="ar-SA" sz="3600" dirty="0"/>
              <a:t>(</a:t>
            </a:r>
            <a:r>
              <a:rPr lang="ar-BH" sz="3600" dirty="0"/>
              <a:t>م.</a:t>
            </a:r>
            <a:r>
              <a:rPr lang="ar-SA" sz="3600" dirty="0"/>
              <a:t> </a:t>
            </a:r>
            <a:r>
              <a:rPr lang="ar-BH" sz="3600" dirty="0"/>
              <a:t>م.</a:t>
            </a:r>
            <a:r>
              <a:rPr lang="ar-SA" sz="3600" dirty="0"/>
              <a:t> </a:t>
            </a:r>
            <a:r>
              <a:rPr lang="ar-BH" sz="3600" dirty="0"/>
              <a:t>أ</a:t>
            </a:r>
            <a:r>
              <a:rPr lang="ar-SA" sz="3600" dirty="0"/>
              <a:t>)</a:t>
            </a:r>
            <a:r>
              <a:rPr lang="ar-BH" sz="3600" dirty="0"/>
              <a:t> لكل مجموعة كثيرات حدود مما يأتي</a:t>
            </a:r>
            <a:r>
              <a:rPr lang="ar-SA" sz="3600" dirty="0"/>
              <a:t>:</a:t>
            </a:r>
            <a:endParaRPr lang="en-US" sz="3600" dirty="0"/>
          </a:p>
        </p:txBody>
      </p: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663116" y="616791"/>
            <a:ext cx="1440000" cy="648000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10671940" y="2185795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D63308-4F01-4B12-A16E-ED98750DF88C}"/>
                  </a:ext>
                </a:extLst>
              </p:cNvPr>
              <p:cNvSpPr txBox="1"/>
              <p:nvPr/>
            </p:nvSpPr>
            <p:spPr>
              <a:xfrm>
                <a:off x="8084890" y="1399211"/>
                <a:ext cx="3964301" cy="65932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D63308-4F01-4B12-A16E-ED98750DF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890" y="1399211"/>
                <a:ext cx="3964301" cy="6593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F0A39E-C615-451B-8BE7-F2A50DBA7416}"/>
              </a:ext>
            </a:extLst>
          </p:cNvPr>
          <p:cNvSpPr/>
          <p:nvPr/>
        </p:nvSpPr>
        <p:spPr>
          <a:xfrm>
            <a:off x="11452816" y="1444319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6065C6-FAF0-4469-BB71-B78AFB24504D}"/>
              </a:ext>
            </a:extLst>
          </p:cNvPr>
          <p:cNvCxnSpPr>
            <a:cxnSpLocks/>
          </p:cNvCxnSpPr>
          <p:nvPr/>
        </p:nvCxnSpPr>
        <p:spPr>
          <a:xfrm flipH="1">
            <a:off x="6351426" y="1603343"/>
            <a:ext cx="0" cy="4577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30A610-36BD-4CA2-905B-B2944D16C3E3}"/>
                  </a:ext>
                </a:extLst>
              </p:cNvPr>
              <p:cNvSpPr txBox="1"/>
              <p:nvPr/>
            </p:nvSpPr>
            <p:spPr>
              <a:xfrm>
                <a:off x="6660107" y="2707415"/>
                <a:ext cx="41756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30A610-36BD-4CA2-905B-B2944D16C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2707415"/>
                <a:ext cx="41756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2CE1FF-4C2A-412A-9AC1-A250A16A2E3A}"/>
                  </a:ext>
                </a:extLst>
              </p:cNvPr>
              <p:cNvSpPr txBox="1"/>
              <p:nvPr/>
            </p:nvSpPr>
            <p:spPr>
              <a:xfrm>
                <a:off x="6477027" y="3340935"/>
                <a:ext cx="4175606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2CE1FF-4C2A-412A-9AC1-A250A16A2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27" y="3340935"/>
                <a:ext cx="4175606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DEC92C-3F68-4A54-9267-63344EBE828B}"/>
                  </a:ext>
                </a:extLst>
              </p:cNvPr>
              <p:cNvSpPr txBox="1"/>
              <p:nvPr/>
            </p:nvSpPr>
            <p:spPr>
              <a:xfrm>
                <a:off x="6477027" y="3936867"/>
                <a:ext cx="417560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DEC92C-3F68-4A54-9267-63344EBE8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27" y="3936867"/>
                <a:ext cx="4175606" cy="594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A6C5B6-4A09-44E8-BAD3-2119E8014654}"/>
                  </a:ext>
                </a:extLst>
              </p:cNvPr>
              <p:cNvSpPr txBox="1"/>
              <p:nvPr/>
            </p:nvSpPr>
            <p:spPr>
              <a:xfrm>
                <a:off x="6524473" y="4833180"/>
                <a:ext cx="71317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A6C5B6-4A09-44E8-BAD3-2119E801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473" y="4833180"/>
                <a:ext cx="713176" cy="594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F2FA427-CD6D-4899-B92D-6DDC7496EBF8}"/>
                  </a:ext>
                </a:extLst>
              </p:cNvPr>
              <p:cNvSpPr txBox="1"/>
              <p:nvPr/>
            </p:nvSpPr>
            <p:spPr>
              <a:xfrm>
                <a:off x="8523886" y="5606803"/>
                <a:ext cx="1666643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F2FA427-CD6D-4899-B92D-6DDC7496E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886" y="5606803"/>
                <a:ext cx="1666643" cy="5946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E42DEC2-00EE-4B06-ABE7-D92B59275123}"/>
              </a:ext>
            </a:extLst>
          </p:cNvPr>
          <p:cNvSpPr txBox="1"/>
          <p:nvPr/>
        </p:nvSpPr>
        <p:spPr>
          <a:xfrm>
            <a:off x="10046632" y="4733914"/>
            <a:ext cx="148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</a:rPr>
              <a:t>م. م. أ. هو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5CC83F-AB47-446D-9C3A-136494BE9CCB}"/>
              </a:ext>
            </a:extLst>
          </p:cNvPr>
          <p:cNvSpPr txBox="1"/>
          <p:nvPr/>
        </p:nvSpPr>
        <p:spPr>
          <a:xfrm>
            <a:off x="8795869" y="2130185"/>
            <a:ext cx="128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التحليل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70A280-88BC-480F-A526-98002F8F5168}"/>
              </a:ext>
            </a:extLst>
          </p:cNvPr>
          <p:cNvSpPr txBox="1"/>
          <p:nvPr/>
        </p:nvSpPr>
        <p:spPr>
          <a:xfrm>
            <a:off x="10046632" y="5543767"/>
            <a:ext cx="11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</a:rPr>
              <a:t>ويساوي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801CBC-870C-4D1E-8603-D58A0F1D3961}"/>
              </a:ext>
            </a:extLst>
          </p:cNvPr>
          <p:cNvSpPr/>
          <p:nvPr/>
        </p:nvSpPr>
        <p:spPr>
          <a:xfrm>
            <a:off x="8456276" y="2713460"/>
            <a:ext cx="360000" cy="5400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17D8E0D-CD10-4FB9-BC69-CA0E087AAAE3}"/>
              </a:ext>
            </a:extLst>
          </p:cNvPr>
          <p:cNvSpPr/>
          <p:nvPr/>
        </p:nvSpPr>
        <p:spPr>
          <a:xfrm>
            <a:off x="7941700" y="3895449"/>
            <a:ext cx="360000" cy="5400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D7B4F46-3E0F-4EC8-B65E-825D7FDF32DA}"/>
              </a:ext>
            </a:extLst>
          </p:cNvPr>
          <p:cNvSpPr/>
          <p:nvPr/>
        </p:nvSpPr>
        <p:spPr>
          <a:xfrm>
            <a:off x="7949419" y="3319342"/>
            <a:ext cx="360000" cy="5400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BAECC3E-4C23-41BC-8C21-FBA970BE4622}"/>
              </a:ext>
            </a:extLst>
          </p:cNvPr>
          <p:cNvSpPr/>
          <p:nvPr/>
        </p:nvSpPr>
        <p:spPr>
          <a:xfrm>
            <a:off x="9015074" y="2806937"/>
            <a:ext cx="462753" cy="1703183"/>
          </a:xfrm>
          <a:prstGeom prst="roundRect">
            <a:avLst>
              <a:gd name="adj" fmla="val 24908"/>
            </a:avLst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ECF9FF3-9602-4DFC-A451-39FEC61EEC04}"/>
              </a:ext>
            </a:extLst>
          </p:cNvPr>
          <p:cNvSpPr/>
          <p:nvPr/>
        </p:nvSpPr>
        <p:spPr>
          <a:xfrm>
            <a:off x="9561124" y="2816337"/>
            <a:ext cx="462753" cy="1703183"/>
          </a:xfrm>
          <a:prstGeom prst="roundRect">
            <a:avLst>
              <a:gd name="adj" fmla="val 24908"/>
            </a:avLst>
          </a:prstGeom>
          <a:solidFill>
            <a:srgbClr val="00206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FD2B4B3-8390-4C00-B163-A1895FB498D7}"/>
              </a:ext>
            </a:extLst>
          </p:cNvPr>
          <p:cNvCxnSpPr/>
          <p:nvPr/>
        </p:nvCxnSpPr>
        <p:spPr>
          <a:xfrm>
            <a:off x="7951222" y="3144178"/>
            <a:ext cx="288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6765F28-CDF6-405E-A421-6E5388B44A09}"/>
              </a:ext>
            </a:extLst>
          </p:cNvPr>
          <p:cNvCxnSpPr/>
          <p:nvPr/>
        </p:nvCxnSpPr>
        <p:spPr>
          <a:xfrm>
            <a:off x="8514628" y="3787899"/>
            <a:ext cx="288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334F512-8CCB-4EA6-8B96-98C18B931F20}"/>
              </a:ext>
            </a:extLst>
          </p:cNvPr>
          <p:cNvCxnSpPr/>
          <p:nvPr/>
        </p:nvCxnSpPr>
        <p:spPr>
          <a:xfrm>
            <a:off x="8528276" y="4417896"/>
            <a:ext cx="288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89B45F3-73D4-4E43-A257-EA5B54AF4571}"/>
                  </a:ext>
                </a:extLst>
              </p:cNvPr>
              <p:cNvSpPr txBox="1"/>
              <p:nvPr/>
            </p:nvSpPr>
            <p:spPr>
              <a:xfrm>
                <a:off x="7066148" y="4833573"/>
                <a:ext cx="67051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89B45F3-73D4-4E43-A257-EA5B54AF4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48" y="4833573"/>
                <a:ext cx="67051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9D9238-9555-4E10-8645-502390E88D0C}"/>
                  </a:ext>
                </a:extLst>
              </p:cNvPr>
              <p:cNvSpPr txBox="1"/>
              <p:nvPr/>
            </p:nvSpPr>
            <p:spPr>
              <a:xfrm>
                <a:off x="8005379" y="4833177"/>
                <a:ext cx="71317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9D9238-9555-4E10-8645-502390E88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79" y="4833177"/>
                <a:ext cx="713176" cy="5946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0CB17B-1F22-4258-B9BB-6E5573963A81}"/>
                  </a:ext>
                </a:extLst>
              </p:cNvPr>
              <p:cNvSpPr txBox="1"/>
              <p:nvPr/>
            </p:nvSpPr>
            <p:spPr>
              <a:xfrm>
                <a:off x="8600459" y="4819529"/>
                <a:ext cx="89101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0CB17B-1F22-4258-B9BB-6E5573963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459" y="4819529"/>
                <a:ext cx="891016" cy="5946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E118A3-9CC0-4DEA-A4C8-4FFC3F9F2121}"/>
                  </a:ext>
                </a:extLst>
              </p:cNvPr>
              <p:cNvSpPr txBox="1"/>
              <p:nvPr/>
            </p:nvSpPr>
            <p:spPr>
              <a:xfrm>
                <a:off x="9314447" y="4793025"/>
                <a:ext cx="75364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E118A3-9CC0-4DEA-A4C8-4FFC3F9F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447" y="4793025"/>
                <a:ext cx="753646" cy="594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A829F7-8855-442B-833B-D4CBCC9B7EC8}"/>
                  </a:ext>
                </a:extLst>
              </p:cNvPr>
              <p:cNvSpPr txBox="1"/>
              <p:nvPr/>
            </p:nvSpPr>
            <p:spPr>
              <a:xfrm>
                <a:off x="7604151" y="4835449"/>
                <a:ext cx="5502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A829F7-8855-442B-833B-D4CBCC9B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51" y="4835449"/>
                <a:ext cx="55029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1A296FDE-7233-44F8-A222-2BEA311B2FE7}"/>
              </a:ext>
            </a:extLst>
          </p:cNvPr>
          <p:cNvGrpSpPr/>
          <p:nvPr/>
        </p:nvGrpSpPr>
        <p:grpSpPr>
          <a:xfrm>
            <a:off x="4715039" y="2143508"/>
            <a:ext cx="1423916" cy="671201"/>
            <a:chOff x="10768084" y="1988427"/>
            <a:chExt cx="1423916" cy="709549"/>
          </a:xfrm>
        </p:grpSpPr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529540F2-B647-4F4D-A5FF-2FCEC1C2B55F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8726C98-AF8F-439E-A0C0-AD33C554B946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8E1A23-45E7-4B1D-9260-AB421C778325}"/>
                  </a:ext>
                </a:extLst>
              </p:cNvPr>
              <p:cNvSpPr txBox="1"/>
              <p:nvPr/>
            </p:nvSpPr>
            <p:spPr>
              <a:xfrm>
                <a:off x="146175" y="1383428"/>
                <a:ext cx="6059475" cy="62449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8E1A23-45E7-4B1D-9260-AB421C778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5" y="1383428"/>
                <a:ext cx="6059475" cy="624498"/>
              </a:xfrm>
              <a:prstGeom prst="roundRect">
                <a:avLst/>
              </a:prstGeom>
              <a:blipFill>
                <a:blip r:embed="rId13"/>
                <a:stretch>
                  <a:fillRect l="-201" b="-384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056DC22-DD67-4142-985E-AAAB9F42FBFF}"/>
              </a:ext>
            </a:extLst>
          </p:cNvPr>
          <p:cNvSpPr/>
          <p:nvPr/>
        </p:nvSpPr>
        <p:spPr>
          <a:xfrm>
            <a:off x="5603811" y="1425715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E3FCEFE-1217-4674-BFEC-5FD8D5B1A703}"/>
                  </a:ext>
                </a:extLst>
              </p:cNvPr>
              <p:cNvSpPr txBox="1"/>
              <p:nvPr/>
            </p:nvSpPr>
            <p:spPr>
              <a:xfrm>
                <a:off x="73463" y="2943955"/>
                <a:ext cx="6260257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E3FCEFE-1217-4674-BFEC-5FD8D5B1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" y="2943955"/>
                <a:ext cx="6260257" cy="532966"/>
              </a:xfrm>
              <a:prstGeom prst="rect">
                <a:avLst/>
              </a:prstGeom>
              <a:blipFill>
                <a:blip r:embed="rId14"/>
                <a:stretch>
                  <a:fillRect l="-58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587D981-A4DF-4EE4-AA36-1F20BBC0744E}"/>
                  </a:ext>
                </a:extLst>
              </p:cNvPr>
              <p:cNvSpPr txBox="1"/>
              <p:nvPr/>
            </p:nvSpPr>
            <p:spPr>
              <a:xfrm>
                <a:off x="2785969" y="3550865"/>
                <a:ext cx="3247405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587D981-A4DF-4EE4-AA36-1F20BBC07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69" y="3550865"/>
                <a:ext cx="3247405" cy="532966"/>
              </a:xfrm>
              <a:prstGeom prst="rect">
                <a:avLst/>
              </a:prstGeom>
              <a:blipFill>
                <a:blip r:embed="rId15"/>
                <a:stretch>
                  <a:fillRect r="-150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97AAFE1-7D5C-4669-B3C0-D1071B5CA141}"/>
                  </a:ext>
                </a:extLst>
              </p:cNvPr>
              <p:cNvSpPr txBox="1"/>
              <p:nvPr/>
            </p:nvSpPr>
            <p:spPr>
              <a:xfrm>
                <a:off x="583095" y="4345152"/>
                <a:ext cx="566763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97AAFE1-7D5C-4669-B3C0-D1071B5CA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5" y="4345152"/>
                <a:ext cx="5667639" cy="532966"/>
              </a:xfrm>
              <a:prstGeom prst="rect">
                <a:avLst/>
              </a:prstGeom>
              <a:blipFill>
                <a:blip r:embed="rId16"/>
                <a:stretch>
                  <a:fillRect l="-646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BA873278-C56C-4E18-9916-6F069D19E8A8}"/>
              </a:ext>
            </a:extLst>
          </p:cNvPr>
          <p:cNvSpPr txBox="1"/>
          <p:nvPr/>
        </p:nvSpPr>
        <p:spPr>
          <a:xfrm>
            <a:off x="4361994" y="5101164"/>
            <a:ext cx="148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</a:rPr>
              <a:t>م. م. أ. هو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24E0E0F-BDFB-47C6-A539-D47BB7B7D094}"/>
              </a:ext>
            </a:extLst>
          </p:cNvPr>
          <p:cNvSpPr txBox="1"/>
          <p:nvPr/>
        </p:nvSpPr>
        <p:spPr>
          <a:xfrm>
            <a:off x="2520917" y="2087898"/>
            <a:ext cx="128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التحليل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9770DCB-CAFB-455B-86D3-8A73B812343A}"/>
              </a:ext>
            </a:extLst>
          </p:cNvPr>
          <p:cNvSpPr/>
          <p:nvPr/>
        </p:nvSpPr>
        <p:spPr>
          <a:xfrm>
            <a:off x="3603812" y="3577369"/>
            <a:ext cx="1152000" cy="432000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704032F-9B23-48D4-A2B2-E8811EAFD25B}"/>
              </a:ext>
            </a:extLst>
          </p:cNvPr>
          <p:cNvSpPr/>
          <p:nvPr/>
        </p:nvSpPr>
        <p:spPr>
          <a:xfrm>
            <a:off x="3193132" y="4391065"/>
            <a:ext cx="1152000" cy="432000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2237ECF-0488-45B5-B60A-D71624A2284E}"/>
                  </a:ext>
                </a:extLst>
              </p:cNvPr>
              <p:cNvSpPr txBox="1"/>
              <p:nvPr/>
            </p:nvSpPr>
            <p:spPr>
              <a:xfrm>
                <a:off x="1042047" y="5651394"/>
                <a:ext cx="14870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2237ECF-0488-45B5-B60A-D71624A2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47" y="5651394"/>
                <a:ext cx="1487041" cy="523220"/>
              </a:xfrm>
              <a:prstGeom prst="rect">
                <a:avLst/>
              </a:prstGeom>
              <a:blipFill>
                <a:blip r:embed="rId17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D4561C2-A124-473D-8D5D-01CFE17B717F}"/>
              </a:ext>
            </a:extLst>
          </p:cNvPr>
          <p:cNvCxnSpPr/>
          <p:nvPr/>
        </p:nvCxnSpPr>
        <p:spPr>
          <a:xfrm>
            <a:off x="3115114" y="4033898"/>
            <a:ext cx="324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E005BF5-8A7D-4E72-AC76-D469C072AB72}"/>
              </a:ext>
            </a:extLst>
          </p:cNvPr>
          <p:cNvCxnSpPr/>
          <p:nvPr/>
        </p:nvCxnSpPr>
        <p:spPr>
          <a:xfrm>
            <a:off x="4781011" y="4015982"/>
            <a:ext cx="1116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8EDB13D-C4B0-4985-93A8-7E4EE82F1CE0}"/>
              </a:ext>
            </a:extLst>
          </p:cNvPr>
          <p:cNvCxnSpPr/>
          <p:nvPr/>
        </p:nvCxnSpPr>
        <p:spPr>
          <a:xfrm>
            <a:off x="4371636" y="4829808"/>
            <a:ext cx="1116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C2D0AD2-1488-4ADA-A208-72AFB50900A0}"/>
                  </a:ext>
                </a:extLst>
              </p:cNvPr>
              <p:cNvSpPr txBox="1"/>
              <p:nvPr/>
            </p:nvSpPr>
            <p:spPr>
              <a:xfrm>
                <a:off x="282400" y="5627227"/>
                <a:ext cx="556833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C2D0AD2-1488-4ADA-A208-72AFB509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0" y="5627227"/>
                <a:ext cx="5568339" cy="532966"/>
              </a:xfrm>
              <a:prstGeom prst="rect">
                <a:avLst/>
              </a:prstGeom>
              <a:blipFill>
                <a:blip r:embed="rId18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5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32" grpId="0" animBg="1"/>
      <p:bldP spid="33" grpId="0" animBg="1"/>
      <p:bldP spid="41" grpId="0"/>
      <p:bldP spid="42" grpId="0"/>
      <p:bldP spid="43" grpId="0"/>
      <p:bldP spid="45" grpId="0"/>
      <p:bldP spid="47" grpId="0"/>
      <p:bldP spid="51" grpId="0"/>
      <p:bldP spid="52" grpId="0"/>
      <p:bldP spid="54" grpId="0"/>
      <p:bldP spid="6" grpId="0" animBg="1"/>
      <p:bldP spid="80" grpId="0" animBg="1"/>
      <p:bldP spid="81" grpId="0" animBg="1"/>
      <p:bldP spid="82" grpId="0" animBg="1"/>
      <p:bldP spid="83" grpId="0" animBg="1"/>
      <p:bldP spid="87" grpId="0"/>
      <p:bldP spid="88" grpId="0"/>
      <p:bldP spid="89" grpId="0"/>
      <p:bldP spid="90" grpId="0"/>
      <p:bldP spid="91" grpId="0"/>
      <p:bldP spid="95" grpId="0" animBg="1"/>
      <p:bldP spid="96" grpId="0" animBg="1"/>
      <p:bldP spid="98" grpId="0"/>
      <p:bldP spid="99" grpId="0"/>
      <p:bldP spid="100" grpId="0"/>
      <p:bldP spid="103" grpId="0"/>
      <p:bldP spid="104" grpId="0"/>
      <p:bldP spid="119" grpId="0" animBg="1"/>
      <p:bldP spid="120" grpId="0" animBg="1"/>
      <p:bldP spid="121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6"/>
            <a:ext cx="12206760" cy="756000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261323" y="604269"/>
            <a:ext cx="1864417" cy="648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/>
              <a:t>حساب المضاعف المشترك الأصغر(م.</a:t>
            </a:r>
            <a:r>
              <a:rPr lang="ar-SA" sz="2800" dirty="0"/>
              <a:t> </a:t>
            </a:r>
            <a:r>
              <a:rPr lang="ar-BH" sz="2800" dirty="0"/>
              <a:t>م.</a:t>
            </a:r>
            <a:r>
              <a:rPr lang="ar-SA" sz="2800" dirty="0"/>
              <a:t> </a:t>
            </a:r>
            <a:r>
              <a:rPr lang="ar-BH" sz="2800" dirty="0"/>
              <a:t>أ)</a:t>
            </a:r>
            <a:r>
              <a:rPr lang="ar-SA" sz="2800" dirty="0"/>
              <a:t> </a:t>
            </a:r>
            <a:r>
              <a:rPr lang="ar-BH" sz="2800" dirty="0"/>
              <a:t>لكثيرات الحدود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D84ADE-7E78-428C-987A-F1694818C8F9}"/>
              </a:ext>
            </a:extLst>
          </p:cNvPr>
          <p:cNvSpPr txBox="1"/>
          <p:nvPr/>
        </p:nvSpPr>
        <p:spPr>
          <a:xfrm>
            <a:off x="227294" y="606553"/>
            <a:ext cx="952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/>
              <a:t>أوجد </a:t>
            </a:r>
            <a:r>
              <a:rPr lang="ar-SA" sz="3600" dirty="0"/>
              <a:t>(</a:t>
            </a:r>
            <a:r>
              <a:rPr lang="ar-BH" sz="3600" dirty="0"/>
              <a:t>م.</a:t>
            </a:r>
            <a:r>
              <a:rPr lang="en-US" sz="3600" dirty="0"/>
              <a:t> </a:t>
            </a:r>
            <a:r>
              <a:rPr lang="ar-BH" sz="3600" dirty="0"/>
              <a:t>م.</a:t>
            </a:r>
            <a:r>
              <a:rPr lang="en-US" sz="3600" dirty="0"/>
              <a:t> </a:t>
            </a:r>
            <a:r>
              <a:rPr lang="ar-BH" sz="3600" dirty="0"/>
              <a:t>أ</a:t>
            </a:r>
            <a:r>
              <a:rPr lang="ar-SA" sz="3600" dirty="0"/>
              <a:t>)</a:t>
            </a:r>
            <a:r>
              <a:rPr lang="ar-BH" sz="3600" dirty="0"/>
              <a:t> لكل مجموعة كثيرات حدود مما يأتي</a:t>
            </a:r>
            <a:r>
              <a:rPr lang="ar-SA" sz="3600" dirty="0"/>
              <a:t>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/>
              <p:nvPr/>
            </p:nvSpPr>
            <p:spPr>
              <a:xfrm>
                <a:off x="7302686" y="1358875"/>
                <a:ext cx="4819987" cy="648000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𝒂𝒃𝒄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, 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86" y="1358875"/>
                <a:ext cx="4819987" cy="648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526297" y="1403983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585037" y="2051990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0864B8-B1A9-4E46-A589-F6601CCD41DA}"/>
                  </a:ext>
                </a:extLst>
              </p:cNvPr>
              <p:cNvSpPr txBox="1"/>
              <p:nvPr/>
            </p:nvSpPr>
            <p:spPr>
              <a:xfrm>
                <a:off x="26504" y="1342582"/>
                <a:ext cx="6201807" cy="648000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,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0864B8-B1A9-4E46-A589-F6601CCD4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" y="1342582"/>
                <a:ext cx="6201807" cy="648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5CAB63-D4A6-4ABB-ADEF-13347C0E25EF}"/>
              </a:ext>
            </a:extLst>
          </p:cNvPr>
          <p:cNvSpPr/>
          <p:nvPr/>
        </p:nvSpPr>
        <p:spPr>
          <a:xfrm>
            <a:off x="5619075" y="1387295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5762925-5FD0-4868-B580-1EB98581EBEE}"/>
              </a:ext>
            </a:extLst>
          </p:cNvPr>
          <p:cNvGrpSpPr/>
          <p:nvPr/>
        </p:nvGrpSpPr>
        <p:grpSpPr>
          <a:xfrm>
            <a:off x="4848480" y="2061876"/>
            <a:ext cx="1423916" cy="671201"/>
            <a:chOff x="10768084" y="1988427"/>
            <a:chExt cx="1423916" cy="709549"/>
          </a:xfrm>
        </p:grpSpPr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7691ECDA-4B6C-4F46-94EE-06E53B3D4D64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720C30-9E38-4720-B261-D17905963F65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C4D627-786F-4833-9E78-2A93BFC3FD4C}"/>
              </a:ext>
            </a:extLst>
          </p:cNvPr>
          <p:cNvCxnSpPr>
            <a:cxnSpLocks/>
          </p:cNvCxnSpPr>
          <p:nvPr/>
        </p:nvCxnSpPr>
        <p:spPr>
          <a:xfrm flipH="1">
            <a:off x="6351426" y="1603343"/>
            <a:ext cx="0" cy="4577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B5F5D4-55BC-4151-A791-A8F2B41DFFB3}"/>
                  </a:ext>
                </a:extLst>
              </p:cNvPr>
              <p:cNvSpPr txBox="1"/>
              <p:nvPr/>
            </p:nvSpPr>
            <p:spPr>
              <a:xfrm>
                <a:off x="6938400" y="2707415"/>
                <a:ext cx="4583921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B5F5D4-55BC-4151-A791-A8F2B41DF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00" y="2707415"/>
                <a:ext cx="4583921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E92A316-C057-4323-8B50-1B686E1644E0}"/>
                  </a:ext>
                </a:extLst>
              </p:cNvPr>
              <p:cNvSpPr txBox="1"/>
              <p:nvPr/>
            </p:nvSpPr>
            <p:spPr>
              <a:xfrm>
                <a:off x="6477026" y="3340935"/>
                <a:ext cx="45839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𝒂𝒃𝒄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⋅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E92A316-C057-4323-8B50-1B686E16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26" y="3340935"/>
                <a:ext cx="458392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9CBFDD4-1799-4D5A-AFE2-0B6933C2B071}"/>
                  </a:ext>
                </a:extLst>
              </p:cNvPr>
              <p:cNvSpPr txBox="1"/>
              <p:nvPr/>
            </p:nvSpPr>
            <p:spPr>
              <a:xfrm>
                <a:off x="6568785" y="4029558"/>
                <a:ext cx="5238897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9CBFDD4-1799-4D5A-AFE2-0B6933C2B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785" y="4029558"/>
                <a:ext cx="5238897" cy="59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33042D5-FF5C-4E81-8A5D-644AD5AA4B87}"/>
                  </a:ext>
                </a:extLst>
              </p:cNvPr>
              <p:cNvSpPr txBox="1"/>
              <p:nvPr/>
            </p:nvSpPr>
            <p:spPr>
              <a:xfrm>
                <a:off x="7827554" y="5658528"/>
                <a:ext cx="230548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33042D5-FF5C-4E81-8A5D-644AD5AA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54" y="5658528"/>
                <a:ext cx="2305480" cy="595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0BBD624-1D83-4BB5-8C58-05389540856E}"/>
              </a:ext>
            </a:extLst>
          </p:cNvPr>
          <p:cNvSpPr txBox="1"/>
          <p:nvPr/>
        </p:nvSpPr>
        <p:spPr>
          <a:xfrm>
            <a:off x="10619597" y="4530634"/>
            <a:ext cx="148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</a:rPr>
              <a:t>م. م. أ. هو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54958E-BD8E-4891-A163-876FCA4F429C}"/>
              </a:ext>
            </a:extLst>
          </p:cNvPr>
          <p:cNvSpPr txBox="1"/>
          <p:nvPr/>
        </p:nvSpPr>
        <p:spPr>
          <a:xfrm>
            <a:off x="8795869" y="2130185"/>
            <a:ext cx="128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التحليل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E31E70D-D18E-4957-8C56-CC536A582212}"/>
              </a:ext>
            </a:extLst>
          </p:cNvPr>
          <p:cNvSpPr txBox="1"/>
          <p:nvPr/>
        </p:nvSpPr>
        <p:spPr>
          <a:xfrm>
            <a:off x="10002388" y="5635248"/>
            <a:ext cx="11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</a:rPr>
              <a:t>ويساوي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6736FD7-8BE4-4236-9C52-3A0DCAC9EF4D}"/>
                  </a:ext>
                </a:extLst>
              </p:cNvPr>
              <p:cNvSpPr txBox="1"/>
              <p:nvPr/>
            </p:nvSpPr>
            <p:spPr>
              <a:xfrm>
                <a:off x="7822344" y="5064281"/>
                <a:ext cx="67051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6736FD7-8BE4-4236-9C52-3A0DCAC9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44" y="5064281"/>
                <a:ext cx="67051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326DA70-F075-4021-BF2D-23B9EA21CFF8}"/>
                  </a:ext>
                </a:extLst>
              </p:cNvPr>
              <p:cNvSpPr txBox="1"/>
              <p:nvPr/>
            </p:nvSpPr>
            <p:spPr>
              <a:xfrm>
                <a:off x="8355600" y="5051029"/>
                <a:ext cx="71317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326DA70-F075-4021-BF2D-23B9EA21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00" y="5051029"/>
                <a:ext cx="713176" cy="5946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BB0C005-1504-4CA0-A380-B848EBCE124B}"/>
                  </a:ext>
                </a:extLst>
              </p:cNvPr>
              <p:cNvSpPr txBox="1"/>
              <p:nvPr/>
            </p:nvSpPr>
            <p:spPr>
              <a:xfrm>
                <a:off x="8936045" y="5027498"/>
                <a:ext cx="89101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BB0C005-1504-4CA0-A380-B848EBCE1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045" y="5027498"/>
                <a:ext cx="891016" cy="5946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4A915-F50E-49E2-8BC1-9258CC2C5FA8}"/>
                  </a:ext>
                </a:extLst>
              </p:cNvPr>
              <p:cNvSpPr txBox="1"/>
              <p:nvPr/>
            </p:nvSpPr>
            <p:spPr>
              <a:xfrm>
                <a:off x="9583771" y="5054002"/>
                <a:ext cx="753646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4A915-F50E-49E2-8BC1-9258CC2C5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771" y="5054002"/>
                <a:ext cx="753646" cy="595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E190C6F-D68B-41D6-9CDE-8A80A1347A39}"/>
                  </a:ext>
                </a:extLst>
              </p:cNvPr>
              <p:cNvSpPr txBox="1"/>
              <p:nvPr/>
            </p:nvSpPr>
            <p:spPr>
              <a:xfrm>
                <a:off x="6502326" y="5055498"/>
                <a:ext cx="17142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E190C6F-D68B-41D6-9CDE-8A80A134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26" y="5055498"/>
                <a:ext cx="171425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B1EEB4-E33A-4807-8337-7A23D5AA73BC}"/>
                  </a:ext>
                </a:extLst>
              </p:cNvPr>
              <p:cNvSpPr txBox="1"/>
              <p:nvPr/>
            </p:nvSpPr>
            <p:spPr>
              <a:xfrm>
                <a:off x="73463" y="2771679"/>
                <a:ext cx="6260257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B1EEB4-E33A-4807-8337-7A23D5AA7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" y="2771679"/>
                <a:ext cx="6260257" cy="532966"/>
              </a:xfrm>
              <a:prstGeom prst="rect">
                <a:avLst/>
              </a:prstGeom>
              <a:blipFill>
                <a:blip r:embed="rId13"/>
                <a:stretch>
                  <a:fillRect l="-48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4750CA2-BA7B-4115-BA76-03870F4B7D8E}"/>
                  </a:ext>
                </a:extLst>
              </p:cNvPr>
              <p:cNvSpPr txBox="1"/>
              <p:nvPr/>
            </p:nvSpPr>
            <p:spPr>
              <a:xfrm>
                <a:off x="2785969" y="3378589"/>
                <a:ext cx="3247405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4750CA2-BA7B-4115-BA76-03870F4B7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69" y="3378589"/>
                <a:ext cx="3247405" cy="532966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9ADF2B4-1BB6-4383-84BE-FAF36EC090F6}"/>
                  </a:ext>
                </a:extLst>
              </p:cNvPr>
              <p:cNvSpPr txBox="1"/>
              <p:nvPr/>
            </p:nvSpPr>
            <p:spPr>
              <a:xfrm>
                <a:off x="199647" y="4041848"/>
                <a:ext cx="566763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9ADF2B4-1BB6-4383-84BE-FAF36EC0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7" y="4041848"/>
                <a:ext cx="5667639" cy="532966"/>
              </a:xfrm>
              <a:prstGeom prst="rect">
                <a:avLst/>
              </a:prstGeom>
              <a:blipFill>
                <a:blip r:embed="rId15"/>
                <a:stretch>
                  <a:fillRect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F139DE37-6B92-46AA-B053-31877712B08F}"/>
              </a:ext>
            </a:extLst>
          </p:cNvPr>
          <p:cNvSpPr txBox="1"/>
          <p:nvPr/>
        </p:nvSpPr>
        <p:spPr>
          <a:xfrm>
            <a:off x="4839915" y="5181729"/>
            <a:ext cx="148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</a:rPr>
              <a:t>م. م. أ. هو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25B2625-F641-407B-84B4-EE87044E6690}"/>
              </a:ext>
            </a:extLst>
          </p:cNvPr>
          <p:cNvSpPr txBox="1"/>
          <p:nvPr/>
        </p:nvSpPr>
        <p:spPr>
          <a:xfrm>
            <a:off x="2520917" y="2087898"/>
            <a:ext cx="128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التحليل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571353B-CD05-495F-B99D-8F54A43F174E}"/>
              </a:ext>
            </a:extLst>
          </p:cNvPr>
          <p:cNvSpPr/>
          <p:nvPr/>
        </p:nvSpPr>
        <p:spPr>
          <a:xfrm>
            <a:off x="4768968" y="3458425"/>
            <a:ext cx="1152000" cy="357025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2EBA5345-74BA-4631-B389-E998CF126A95}"/>
              </a:ext>
            </a:extLst>
          </p:cNvPr>
          <p:cNvSpPr/>
          <p:nvPr/>
        </p:nvSpPr>
        <p:spPr>
          <a:xfrm>
            <a:off x="4597333" y="4631529"/>
            <a:ext cx="1152000" cy="432000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BD4EF36-63F1-4070-8DAD-4BEFC13BEF50}"/>
                  </a:ext>
                </a:extLst>
              </p:cNvPr>
              <p:cNvSpPr txBox="1"/>
              <p:nvPr/>
            </p:nvSpPr>
            <p:spPr>
              <a:xfrm>
                <a:off x="1659817" y="5591547"/>
                <a:ext cx="19069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BD4EF36-63F1-4070-8DAD-4BEFC13BE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817" y="5591547"/>
                <a:ext cx="1906924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F9F3EDF-EEAC-4D2C-AED9-6B3C73481B6E}"/>
              </a:ext>
            </a:extLst>
          </p:cNvPr>
          <p:cNvCxnSpPr/>
          <p:nvPr/>
        </p:nvCxnSpPr>
        <p:spPr>
          <a:xfrm>
            <a:off x="3181374" y="3808614"/>
            <a:ext cx="324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A2BD227-4B81-44C9-AC2A-723AF23DA11F}"/>
              </a:ext>
            </a:extLst>
          </p:cNvPr>
          <p:cNvCxnSpPr/>
          <p:nvPr/>
        </p:nvCxnSpPr>
        <p:spPr>
          <a:xfrm>
            <a:off x="3569080" y="3817202"/>
            <a:ext cx="1116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BDF803B-5DAD-4ABF-BCAD-680B1576EE66}"/>
              </a:ext>
            </a:extLst>
          </p:cNvPr>
          <p:cNvCxnSpPr/>
          <p:nvPr/>
        </p:nvCxnSpPr>
        <p:spPr>
          <a:xfrm>
            <a:off x="3443612" y="5050277"/>
            <a:ext cx="1116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0593900-D1B7-4047-A3EF-15182887C4C2}"/>
                  </a:ext>
                </a:extLst>
              </p:cNvPr>
              <p:cNvSpPr txBox="1"/>
              <p:nvPr/>
            </p:nvSpPr>
            <p:spPr>
              <a:xfrm>
                <a:off x="589308" y="5600499"/>
                <a:ext cx="10526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0593900-D1B7-4047-A3EF-15182887C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08" y="5600499"/>
                <a:ext cx="1052655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4D3E286-E0A6-4790-80BB-D6140EEEABBF}"/>
              </a:ext>
            </a:extLst>
          </p:cNvPr>
          <p:cNvSpPr/>
          <p:nvPr/>
        </p:nvSpPr>
        <p:spPr>
          <a:xfrm>
            <a:off x="8242866" y="2695461"/>
            <a:ext cx="884849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B964B0E2-0D0F-43E0-9289-5F573BFBBE33}"/>
              </a:ext>
            </a:extLst>
          </p:cNvPr>
          <p:cNvSpPr/>
          <p:nvPr/>
        </p:nvSpPr>
        <p:spPr>
          <a:xfrm>
            <a:off x="8242866" y="3985189"/>
            <a:ext cx="1387209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971C908-A55C-493A-939C-5615C20FACB0}"/>
              </a:ext>
            </a:extLst>
          </p:cNvPr>
          <p:cNvSpPr/>
          <p:nvPr/>
        </p:nvSpPr>
        <p:spPr>
          <a:xfrm>
            <a:off x="9165429" y="2687207"/>
            <a:ext cx="540000" cy="540000"/>
          </a:xfrm>
          <a:prstGeom prst="ellipse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8CC170B-E1A8-4A2E-B209-DBC4FAC89CB8}"/>
              </a:ext>
            </a:extLst>
          </p:cNvPr>
          <p:cNvSpPr/>
          <p:nvPr/>
        </p:nvSpPr>
        <p:spPr>
          <a:xfrm>
            <a:off x="8151392" y="3316312"/>
            <a:ext cx="540000" cy="540000"/>
          </a:xfrm>
          <a:prstGeom prst="ellipse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974CAD6-74B7-4797-A287-63831E4FC246}"/>
              </a:ext>
            </a:extLst>
          </p:cNvPr>
          <p:cNvCxnSpPr>
            <a:cxnSpLocks/>
          </p:cNvCxnSpPr>
          <p:nvPr/>
        </p:nvCxnSpPr>
        <p:spPr>
          <a:xfrm>
            <a:off x="8805702" y="3778621"/>
            <a:ext cx="396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058DEA43-0A5B-4C3E-AC2C-356F3B88132B}"/>
              </a:ext>
            </a:extLst>
          </p:cNvPr>
          <p:cNvSpPr/>
          <p:nvPr/>
        </p:nvSpPr>
        <p:spPr>
          <a:xfrm>
            <a:off x="9774447" y="2694021"/>
            <a:ext cx="540000" cy="526372"/>
          </a:xfrm>
          <a:prstGeom prst="roundRect">
            <a:avLst>
              <a:gd name="adj" fmla="val 24908"/>
            </a:avLst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747A9B75-A5EF-4699-88FE-62A32E57E7F8}"/>
              </a:ext>
            </a:extLst>
          </p:cNvPr>
          <p:cNvSpPr/>
          <p:nvPr/>
        </p:nvSpPr>
        <p:spPr>
          <a:xfrm>
            <a:off x="9327302" y="3376305"/>
            <a:ext cx="504000" cy="504000"/>
          </a:xfrm>
          <a:prstGeom prst="roundRect">
            <a:avLst>
              <a:gd name="adj" fmla="val 24908"/>
            </a:avLst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7C5F1DF8-35A1-46DB-8816-9C4B1A4A15EC}"/>
              </a:ext>
            </a:extLst>
          </p:cNvPr>
          <p:cNvSpPr/>
          <p:nvPr/>
        </p:nvSpPr>
        <p:spPr>
          <a:xfrm>
            <a:off x="10450339" y="2719835"/>
            <a:ext cx="504000" cy="504000"/>
          </a:xfrm>
          <a:prstGeom prst="roundRect">
            <a:avLst>
              <a:gd name="adj" fmla="val 24908"/>
            </a:avLst>
          </a:prstGeom>
          <a:solidFill>
            <a:schemeClr val="accent5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B7920B5-79E0-4E97-9CE0-CC385B7F0C99}"/>
              </a:ext>
            </a:extLst>
          </p:cNvPr>
          <p:cNvSpPr/>
          <p:nvPr/>
        </p:nvSpPr>
        <p:spPr>
          <a:xfrm>
            <a:off x="9890806" y="3379635"/>
            <a:ext cx="504000" cy="504000"/>
          </a:xfrm>
          <a:prstGeom prst="roundRect">
            <a:avLst>
              <a:gd name="adj" fmla="val 24908"/>
            </a:avLst>
          </a:prstGeom>
          <a:solidFill>
            <a:schemeClr val="accent5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FF5F0A6D-32B8-49E3-AC5F-A228E9A4D2DF}"/>
              </a:ext>
            </a:extLst>
          </p:cNvPr>
          <p:cNvSpPr/>
          <p:nvPr/>
        </p:nvSpPr>
        <p:spPr>
          <a:xfrm>
            <a:off x="9861008" y="4011693"/>
            <a:ext cx="504000" cy="504000"/>
          </a:xfrm>
          <a:prstGeom prst="roundRect">
            <a:avLst>
              <a:gd name="adj" fmla="val 24908"/>
            </a:avLst>
          </a:prstGeom>
          <a:solidFill>
            <a:schemeClr val="accent5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268107-3AF8-46C6-B835-54D478C68C27}"/>
              </a:ext>
            </a:extLst>
          </p:cNvPr>
          <p:cNvSpPr/>
          <p:nvPr/>
        </p:nvSpPr>
        <p:spPr>
          <a:xfrm>
            <a:off x="10435377" y="3374027"/>
            <a:ext cx="504000" cy="504000"/>
          </a:xfrm>
          <a:prstGeom prst="roundRect">
            <a:avLst>
              <a:gd name="adj" fmla="val 24908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4523E9C-96C1-400D-8012-135670025D59}"/>
              </a:ext>
            </a:extLst>
          </p:cNvPr>
          <p:cNvSpPr/>
          <p:nvPr/>
        </p:nvSpPr>
        <p:spPr>
          <a:xfrm>
            <a:off x="10543359" y="4019462"/>
            <a:ext cx="504000" cy="504000"/>
          </a:xfrm>
          <a:prstGeom prst="roundRect">
            <a:avLst>
              <a:gd name="adj" fmla="val 24908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740B03-F76D-4F6E-B17C-28172869C257}"/>
                  </a:ext>
                </a:extLst>
              </p:cNvPr>
              <p:cNvSpPr txBox="1"/>
              <p:nvPr/>
            </p:nvSpPr>
            <p:spPr>
              <a:xfrm>
                <a:off x="10272692" y="5047639"/>
                <a:ext cx="753646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740B03-F76D-4F6E-B17C-28172869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692" y="5047639"/>
                <a:ext cx="753646" cy="5946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9573ED4-AF15-48EE-9AA1-A9D0FF37E9C7}"/>
                  </a:ext>
                </a:extLst>
              </p:cNvPr>
              <p:cNvSpPr txBox="1"/>
              <p:nvPr/>
            </p:nvSpPr>
            <p:spPr>
              <a:xfrm>
                <a:off x="2766516" y="4591325"/>
                <a:ext cx="33070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9573ED4-AF15-48EE-9AA1-A9D0FF37E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16" y="4591325"/>
                <a:ext cx="3307096" cy="523220"/>
              </a:xfrm>
              <a:prstGeom prst="rect">
                <a:avLst/>
              </a:prstGeom>
              <a:blipFill>
                <a:blip r:embed="rId19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A01E852-D788-4B03-B2DD-0F6E677BABB4}"/>
                  </a:ext>
                </a:extLst>
              </p:cNvPr>
              <p:cNvSpPr txBox="1"/>
              <p:nvPr/>
            </p:nvSpPr>
            <p:spPr>
              <a:xfrm>
                <a:off x="1338947" y="5585751"/>
                <a:ext cx="91946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A01E852-D788-4B03-B2DD-0F6E677BA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47" y="5585751"/>
                <a:ext cx="91946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5CECD0E-FE2E-40EC-AC53-1B656576BBDE}"/>
                  </a:ext>
                </a:extLst>
              </p:cNvPr>
              <p:cNvSpPr txBox="1"/>
              <p:nvPr/>
            </p:nvSpPr>
            <p:spPr>
              <a:xfrm>
                <a:off x="3008203" y="5595906"/>
                <a:ext cx="19069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5CECD0E-FE2E-40EC-AC53-1B656576B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03" y="5595906"/>
                <a:ext cx="1906924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82A53AE-89DC-4342-BBA6-7A8303161186}"/>
                  </a:ext>
                </a:extLst>
              </p:cNvPr>
              <p:cNvSpPr txBox="1"/>
              <p:nvPr/>
            </p:nvSpPr>
            <p:spPr>
              <a:xfrm>
                <a:off x="4374680" y="5607791"/>
                <a:ext cx="19069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82A53AE-89DC-4342-BBA6-7A830316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80" y="5607791"/>
                <a:ext cx="1906924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642B077-23A1-4529-848B-3EA818432BDA}"/>
              </a:ext>
            </a:extLst>
          </p:cNvPr>
          <p:cNvCxnSpPr/>
          <p:nvPr/>
        </p:nvCxnSpPr>
        <p:spPr>
          <a:xfrm>
            <a:off x="3069594" y="5049186"/>
            <a:ext cx="3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4897370-23B9-4701-A96E-7AAE96145318}"/>
              </a:ext>
            </a:extLst>
          </p:cNvPr>
          <p:cNvSpPr/>
          <p:nvPr/>
        </p:nvSpPr>
        <p:spPr>
          <a:xfrm>
            <a:off x="9779608" y="2700074"/>
            <a:ext cx="540000" cy="526372"/>
          </a:xfrm>
          <a:prstGeom prst="roundRect">
            <a:avLst>
              <a:gd name="adj" fmla="val 2490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EE91763-C7BF-4CA3-B5C8-B8D22123AFB5}"/>
              </a:ext>
            </a:extLst>
          </p:cNvPr>
          <p:cNvSpPr/>
          <p:nvPr/>
        </p:nvSpPr>
        <p:spPr>
          <a:xfrm>
            <a:off x="9838649" y="4000957"/>
            <a:ext cx="540000" cy="526372"/>
          </a:xfrm>
          <a:prstGeom prst="roundRect">
            <a:avLst>
              <a:gd name="adj" fmla="val 2490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24D8DDA-3999-4A43-A1D1-59A31158EA59}"/>
              </a:ext>
            </a:extLst>
          </p:cNvPr>
          <p:cNvSpPr/>
          <p:nvPr/>
        </p:nvSpPr>
        <p:spPr>
          <a:xfrm>
            <a:off x="10523049" y="3999990"/>
            <a:ext cx="540000" cy="526372"/>
          </a:xfrm>
          <a:prstGeom prst="roundRect">
            <a:avLst>
              <a:gd name="adj" fmla="val 2490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54813" y="5742426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2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2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9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68" grpId="0" animBg="1"/>
      <p:bldP spid="41" grpId="0" animBg="1"/>
      <p:bldP spid="88" grpId="0" animBg="1"/>
      <p:bldP spid="89" grpId="0" animBg="1"/>
      <p:bldP spid="70" grpId="0"/>
      <p:bldP spid="72" grpId="0"/>
      <p:bldP spid="73" grpId="0"/>
      <p:bldP spid="75" grpId="0"/>
      <p:bldP spid="76" grpId="0"/>
      <p:bldP spid="77" grpId="0"/>
      <p:bldP spid="78" grpId="0"/>
      <p:bldP spid="101" grpId="0"/>
      <p:bldP spid="102" grpId="0"/>
      <p:bldP spid="103" grpId="0"/>
      <p:bldP spid="104" grpId="0"/>
      <p:bldP spid="105" grpId="0"/>
      <p:bldP spid="111" grpId="0"/>
      <p:bldP spid="112" grpId="0"/>
      <p:bldP spid="113" grpId="0"/>
      <p:bldP spid="114" grpId="0"/>
      <p:bldP spid="115" grpId="0"/>
      <p:bldP spid="116" grpId="0" animBg="1"/>
      <p:bldP spid="117" grpId="0" animBg="1"/>
      <p:bldP spid="118" grpId="0"/>
      <p:bldP spid="122" grpId="0"/>
      <p:bldP spid="129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0" grpId="1" animBg="1"/>
      <p:bldP spid="141" grpId="0"/>
      <p:bldP spid="143" grpId="0"/>
      <p:bldP spid="144" grpId="0"/>
      <p:bldP spid="145" grpId="0"/>
      <p:bldP spid="146" grpId="0"/>
      <p:bldP spid="74" grpId="1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D138D8E-B2D8-4979-AE06-3979181F69E8}"/>
              </a:ext>
            </a:extLst>
          </p:cNvPr>
          <p:cNvSpPr txBox="1"/>
          <p:nvPr/>
        </p:nvSpPr>
        <p:spPr>
          <a:xfrm>
            <a:off x="66258" y="543433"/>
            <a:ext cx="11966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b="0" i="0" dirty="0">
                <a:solidFill>
                  <a:srgbClr val="242021"/>
                </a:solidFill>
                <a:effectLst/>
                <a:latin typeface="Lotus-Light"/>
              </a:rPr>
              <a:t>لجمع تعبيرين نسبيين أو طرحهما، يجب أن يكون لهما المقام نفسه، تماما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Lotus-Light"/>
              </a:rPr>
              <a:t> </a:t>
            </a:r>
            <a:r>
              <a:rPr lang="ar-BH" sz="3200" b="0" i="0" dirty="0">
                <a:solidFill>
                  <a:srgbClr val="242021"/>
                </a:solidFill>
                <a:effectLst/>
                <a:latin typeface="Lotus-Light"/>
              </a:rPr>
              <a:t>كما في جمع الكسور وطرحها</a:t>
            </a:r>
            <a:r>
              <a:rPr lang="ar-BH" sz="3200" dirty="0"/>
              <a:t> 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79E7EA-6556-4494-82F9-E8AF4B951C71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تبسيط تعابير مقامتها وحيدات حد </a:t>
            </a:r>
            <a:endParaRPr lang="ar-BH" sz="2800" dirty="0"/>
          </a:p>
        </p:txBody>
      </p:sp>
      <p:pic>
        <p:nvPicPr>
          <p:cNvPr id="61" name="Picture 60" descr="A picture containing shape&#10;&#10;Description automatically generated">
            <a:extLst>
              <a:ext uri="{FF2B5EF4-FFF2-40B4-BE49-F238E27FC236}">
                <a16:creationId xmlns:a16="http://schemas.microsoft.com/office/drawing/2014/main" id="{7CEDC03F-0810-4039-B6DD-051CAB53C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5" y="1064249"/>
            <a:ext cx="9947910" cy="51805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5683D8D-064E-491B-B3A7-CF6E6D9FB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" t="20882" r="2718" b="61237"/>
          <a:stretch/>
        </p:blipFill>
        <p:spPr>
          <a:xfrm>
            <a:off x="1472418" y="2207814"/>
            <a:ext cx="9247164" cy="9425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A12AEF-1908-4DE2-B595-8F83A2D2C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" t="38763" r="2718" b="40420"/>
          <a:stretch/>
        </p:blipFill>
        <p:spPr>
          <a:xfrm>
            <a:off x="1631852" y="3110591"/>
            <a:ext cx="9087730" cy="10972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E717455-39E8-40A8-A1A2-970587D1E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54" t="59152" r="2560" b="32118"/>
          <a:stretch/>
        </p:blipFill>
        <p:spPr>
          <a:xfrm>
            <a:off x="8328074" y="4207871"/>
            <a:ext cx="2391508" cy="460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CF3A429-3CB5-41B1-AEA3-EE68C8524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" t="67052" r="2718" b="18003"/>
          <a:stretch/>
        </p:blipFill>
        <p:spPr>
          <a:xfrm>
            <a:off x="1631852" y="4694531"/>
            <a:ext cx="9087730" cy="78779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B6CB4D7-8BBA-4A3A-A153-629689A5D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" t="81998" r="2718" b="6862"/>
          <a:stretch/>
        </p:blipFill>
        <p:spPr>
          <a:xfrm>
            <a:off x="1351722" y="5482322"/>
            <a:ext cx="9367860" cy="58717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6D1546D-5BB5-4EA6-B5F0-ABDDD4F92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6" t="13943" r="2718" b="76983"/>
          <a:stretch/>
        </p:blipFill>
        <p:spPr>
          <a:xfrm>
            <a:off x="8328074" y="1795773"/>
            <a:ext cx="2391508" cy="4783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82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26545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تبسيط تعابير مقامتها وحيدات حد 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279906" y="593301"/>
                <a:ext cx="10031896" cy="970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3600" b="1" dirty="0"/>
                  <a:t>بس</a:t>
                </a:r>
                <a:r>
                  <a:rPr lang="ar-BH" sz="3600" b="1" dirty="0"/>
                  <a:t>ّ</a:t>
                </a:r>
                <a:r>
                  <a:rPr lang="ar-SA" sz="3600" b="1" dirty="0"/>
                  <a:t>ط التعبير</a:t>
                </a:r>
                <a:r>
                  <a:rPr lang="en-US" sz="3600" b="1" dirty="0"/>
                  <a:t>  </a:t>
                </a:r>
                <a:r>
                  <a:rPr lang="ar-SA" sz="3600" b="1" dirty="0"/>
                  <a:t>:</a:t>
                </a:r>
                <a:r>
                  <a:rPr lang="en-US" sz="3600" b="1" dirty="0"/>
                  <a:t> </a:t>
                </a:r>
                <a:r>
                  <a:rPr lang="ar-S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6" y="593301"/>
                <a:ext cx="10031896" cy="970074"/>
              </a:xfrm>
              <a:prstGeom prst="rect">
                <a:avLst/>
              </a:prstGeom>
              <a:blipFill>
                <a:blip r:embed="rId2"/>
                <a:stretch>
                  <a:fillRect r="-1823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70352" y="659561"/>
            <a:ext cx="1440000" cy="804010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10586436" y="1746564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C1144AA-BC21-4E63-B3CA-3FBB4DFB4204}"/>
                  </a:ext>
                </a:extLst>
              </p:cNvPr>
              <p:cNvSpPr txBox="1"/>
              <p:nvPr/>
            </p:nvSpPr>
            <p:spPr>
              <a:xfrm>
                <a:off x="3303504" y="1658302"/>
                <a:ext cx="918454" cy="927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C1144AA-BC21-4E63-B3CA-3FBB4DFB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04" y="1658302"/>
                <a:ext cx="918454" cy="927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838060-6107-4249-8913-4D295375DA7D}"/>
                  </a:ext>
                </a:extLst>
              </p:cNvPr>
              <p:cNvSpPr txBox="1"/>
              <p:nvPr/>
            </p:nvSpPr>
            <p:spPr>
              <a:xfrm>
                <a:off x="4190707" y="1664386"/>
                <a:ext cx="1242888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SA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838060-6107-4249-8913-4D295375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707" y="1664386"/>
                <a:ext cx="1242888" cy="984180"/>
              </a:xfrm>
              <a:prstGeom prst="rect">
                <a:avLst/>
              </a:prstGeom>
              <a:blipFill>
                <a:blip r:embed="rId4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99AB97-244F-46D1-8C3E-CC6C2FE62C56}"/>
              </a:ext>
            </a:extLst>
          </p:cNvPr>
          <p:cNvSpPr/>
          <p:nvPr/>
        </p:nvSpPr>
        <p:spPr>
          <a:xfrm>
            <a:off x="3317572" y="2208958"/>
            <a:ext cx="704609" cy="36555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A39BB1-5C86-4EF2-83F3-A3F939B54C66}"/>
              </a:ext>
            </a:extLst>
          </p:cNvPr>
          <p:cNvSpPr/>
          <p:nvPr/>
        </p:nvSpPr>
        <p:spPr>
          <a:xfrm>
            <a:off x="4569661" y="2220552"/>
            <a:ext cx="918454" cy="36555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194C09-350D-4767-8446-7BBBFCA26935}"/>
                  </a:ext>
                </a:extLst>
              </p:cNvPr>
              <p:cNvSpPr txBox="1"/>
              <p:nvPr/>
            </p:nvSpPr>
            <p:spPr>
              <a:xfrm>
                <a:off x="6947225" y="2025991"/>
                <a:ext cx="106805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194C09-350D-4767-8446-7BBBFCA26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5" y="2025991"/>
                <a:ext cx="1068059" cy="532966"/>
              </a:xfrm>
              <a:prstGeom prst="rect">
                <a:avLst/>
              </a:prstGeom>
              <a:blipFill>
                <a:blip r:embed="rId5"/>
                <a:stretch>
                  <a:fillRect l="-2857" r="-5714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00698B-A090-4F81-8DC3-DD672D86A675}"/>
                  </a:ext>
                </a:extLst>
              </p:cNvPr>
              <p:cNvSpPr txBox="1"/>
              <p:nvPr/>
            </p:nvSpPr>
            <p:spPr>
              <a:xfrm>
                <a:off x="1996378" y="2802482"/>
                <a:ext cx="835210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00698B-A090-4F81-8DC3-DD672D86A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78" y="2802482"/>
                <a:ext cx="835210" cy="901722"/>
              </a:xfrm>
              <a:prstGeom prst="rect">
                <a:avLst/>
              </a:prstGeom>
              <a:blipFill>
                <a:blip r:embed="rId6"/>
                <a:stretch>
                  <a:fillRect r="-2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BEC2B3D-A1C4-4BD6-BAC8-EBF260ADBAC5}"/>
                  </a:ext>
                </a:extLst>
              </p:cNvPr>
              <p:cNvSpPr txBox="1"/>
              <p:nvPr/>
            </p:nvSpPr>
            <p:spPr>
              <a:xfrm>
                <a:off x="3058939" y="2734445"/>
                <a:ext cx="1148440" cy="1041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BEC2B3D-A1C4-4BD6-BAC8-EBF260AD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39" y="2734445"/>
                <a:ext cx="1148440" cy="1041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A63D649-CF6C-47E6-90C4-94AEE6C32C9B}"/>
                  </a:ext>
                </a:extLst>
              </p:cNvPr>
              <p:cNvSpPr txBox="1"/>
              <p:nvPr/>
            </p:nvSpPr>
            <p:spPr>
              <a:xfrm>
                <a:off x="5472179" y="2744845"/>
                <a:ext cx="1148440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A63D649-CF6C-47E6-90C4-94AEE6C32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79" y="2744845"/>
                <a:ext cx="1148440" cy="967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F0351BC-48B7-47D4-B9F0-295008F9C61C}"/>
                  </a:ext>
                </a:extLst>
              </p:cNvPr>
              <p:cNvSpPr txBox="1"/>
              <p:nvPr/>
            </p:nvSpPr>
            <p:spPr>
              <a:xfrm>
                <a:off x="4190710" y="2809387"/>
                <a:ext cx="1242888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F0351BC-48B7-47D4-B9F0-295008F9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710" y="2809387"/>
                <a:ext cx="1242888" cy="984180"/>
              </a:xfrm>
              <a:prstGeom prst="rect">
                <a:avLst/>
              </a:prstGeom>
              <a:blipFill>
                <a:blip r:embed="rId9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B202A1-B637-4F1D-9A02-BA82EC510014}"/>
                  </a:ext>
                </a:extLst>
              </p:cNvPr>
              <p:cNvSpPr txBox="1"/>
              <p:nvPr/>
            </p:nvSpPr>
            <p:spPr>
              <a:xfrm>
                <a:off x="1996377" y="3923972"/>
                <a:ext cx="1899195" cy="105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ar-S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B202A1-B637-4F1D-9A02-BA82EC51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77" y="3923972"/>
                <a:ext cx="1899195" cy="10569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45769D-1A4D-4F63-8B19-293374100D94}"/>
                  </a:ext>
                </a:extLst>
              </p:cNvPr>
              <p:cNvSpPr txBox="1"/>
              <p:nvPr/>
            </p:nvSpPr>
            <p:spPr>
              <a:xfrm>
                <a:off x="4181284" y="3930877"/>
                <a:ext cx="1785458" cy="105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45769D-1A4D-4F63-8B19-29337410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84" y="3930877"/>
                <a:ext cx="1785458" cy="1056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DCA0DC-D50C-4AA0-A366-30AAFD1A2EEF}"/>
                  </a:ext>
                </a:extLst>
              </p:cNvPr>
              <p:cNvSpPr txBox="1"/>
              <p:nvPr/>
            </p:nvSpPr>
            <p:spPr>
              <a:xfrm>
                <a:off x="2007449" y="5133234"/>
                <a:ext cx="3354058" cy="105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DCA0DC-D50C-4AA0-A366-30AAFD1A2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49" y="5133234"/>
                <a:ext cx="3354058" cy="10569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4FEED95B-2FAA-4A89-BD75-AF1F31B02FCA}"/>
              </a:ext>
            </a:extLst>
          </p:cNvPr>
          <p:cNvSpPr txBox="1"/>
          <p:nvPr/>
        </p:nvSpPr>
        <p:spPr>
          <a:xfrm>
            <a:off x="7140399" y="4179665"/>
            <a:ext cx="234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3200" b="1" dirty="0">
                <a:solidFill>
                  <a:srgbClr val="0070C0"/>
                </a:solidFill>
              </a:rPr>
              <a:t>بضرب الكسور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400223B-4F65-4143-B1DF-73CC3704D32E}"/>
              </a:ext>
            </a:extLst>
          </p:cNvPr>
          <p:cNvSpPr txBox="1"/>
          <p:nvPr/>
        </p:nvSpPr>
        <p:spPr>
          <a:xfrm>
            <a:off x="7897275" y="1946688"/>
            <a:ext cx="2717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70C0"/>
                </a:solidFill>
              </a:rPr>
              <a:t>م.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م.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أ للمقامين هو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6F3B67-063B-4DCF-B042-1D6DCAA3A9A0}"/>
              </a:ext>
            </a:extLst>
          </p:cNvPr>
          <p:cNvSpPr txBox="1"/>
          <p:nvPr/>
        </p:nvSpPr>
        <p:spPr>
          <a:xfrm>
            <a:off x="7140399" y="5388927"/>
            <a:ext cx="234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3200" b="1" dirty="0">
                <a:solidFill>
                  <a:srgbClr val="0070C0"/>
                </a:solidFill>
              </a:rPr>
              <a:t>جمع البسطين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56" grpId="0"/>
      <p:bldP spid="58" grpId="0"/>
      <p:bldP spid="4" grpId="0" animBg="1"/>
      <p:bldP spid="59" grpId="0" animBg="1"/>
      <p:bldP spid="61" grpId="0"/>
      <p:bldP spid="61" grpId="1"/>
      <p:bldP spid="61" grpId="2"/>
      <p:bldP spid="63" grpId="0"/>
      <p:bldP spid="63" grpId="1"/>
      <p:bldP spid="69" grpId="0"/>
      <p:bldP spid="70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6"/>
            <a:ext cx="12206760" cy="756000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261323" y="604269"/>
            <a:ext cx="1864417" cy="648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D84ADE-7E78-428C-987A-F1694818C8F9}"/>
              </a:ext>
            </a:extLst>
          </p:cNvPr>
          <p:cNvSpPr txBox="1"/>
          <p:nvPr/>
        </p:nvSpPr>
        <p:spPr>
          <a:xfrm>
            <a:off x="227294" y="606553"/>
            <a:ext cx="952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بس</a:t>
            </a:r>
            <a:r>
              <a:rPr lang="ar-BH" sz="3600" b="1" dirty="0"/>
              <a:t>ّ</a:t>
            </a:r>
            <a:r>
              <a:rPr lang="ar-SA" sz="3600" b="1" dirty="0"/>
              <a:t>ط كلًا من التعبيرين الآتيين: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/>
              <p:nvPr/>
            </p:nvSpPr>
            <p:spPr>
              <a:xfrm>
                <a:off x="8627166" y="1358875"/>
                <a:ext cx="3495507" cy="1038866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66" y="1358875"/>
                <a:ext cx="3495507" cy="103886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369453" y="1614460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642381" y="2427113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0864B8-B1A9-4E46-A589-F6601CCD41DA}"/>
                  </a:ext>
                </a:extLst>
              </p:cNvPr>
              <p:cNvSpPr txBox="1"/>
              <p:nvPr/>
            </p:nvSpPr>
            <p:spPr>
              <a:xfrm>
                <a:off x="2705319" y="1382338"/>
                <a:ext cx="3244701" cy="1071145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0864B8-B1A9-4E46-A589-F6601CCD4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19" y="1382338"/>
                <a:ext cx="3244701" cy="10711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5CAB63-D4A6-4ABB-ADEF-13347C0E25EF}"/>
              </a:ext>
            </a:extLst>
          </p:cNvPr>
          <p:cNvSpPr/>
          <p:nvPr/>
        </p:nvSpPr>
        <p:spPr>
          <a:xfrm>
            <a:off x="5201577" y="1650890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5762925-5FD0-4868-B580-1EB98581EBEE}"/>
              </a:ext>
            </a:extLst>
          </p:cNvPr>
          <p:cNvGrpSpPr/>
          <p:nvPr/>
        </p:nvGrpSpPr>
        <p:grpSpPr>
          <a:xfrm>
            <a:off x="4561735" y="2487458"/>
            <a:ext cx="1423916" cy="671201"/>
            <a:chOff x="10768084" y="1988427"/>
            <a:chExt cx="1423916" cy="709549"/>
          </a:xfrm>
        </p:grpSpPr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7691ECDA-4B6C-4F46-94EE-06E53B3D4D64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720C30-9E38-4720-B261-D17905963F65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C4D627-786F-4833-9E78-2A93BFC3FD4C}"/>
              </a:ext>
            </a:extLst>
          </p:cNvPr>
          <p:cNvCxnSpPr>
            <a:cxnSpLocks/>
          </p:cNvCxnSpPr>
          <p:nvPr/>
        </p:nvCxnSpPr>
        <p:spPr>
          <a:xfrm flipH="1">
            <a:off x="6101511" y="1659123"/>
            <a:ext cx="0" cy="4577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726AC73-6213-4495-878B-E3D7719106D6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تبسيط تعابير مقامتها وحيدات حد </a:t>
            </a:r>
            <a:endParaRPr lang="ar-BH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AE39A8F-8176-4DDE-A90D-AF452F491891}"/>
                  </a:ext>
                </a:extLst>
              </p:cNvPr>
              <p:cNvSpPr txBox="1"/>
              <p:nvPr/>
            </p:nvSpPr>
            <p:spPr>
              <a:xfrm>
                <a:off x="6423253" y="2746348"/>
                <a:ext cx="918454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AE39A8F-8176-4DDE-A90D-AF452F49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53" y="2746348"/>
                <a:ext cx="918454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975C072-D5C5-46C4-B0F7-6B3190756EC8}"/>
                  </a:ext>
                </a:extLst>
              </p:cNvPr>
              <p:cNvSpPr txBox="1"/>
              <p:nvPr/>
            </p:nvSpPr>
            <p:spPr>
              <a:xfrm>
                <a:off x="7310456" y="2752432"/>
                <a:ext cx="124288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975C072-D5C5-46C4-B0F7-6B319075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56" y="2752432"/>
                <a:ext cx="1242888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66060E-2962-49EC-851A-306A2F49F13A}"/>
                  </a:ext>
                </a:extLst>
              </p:cNvPr>
              <p:cNvSpPr txBox="1"/>
              <p:nvPr/>
            </p:nvSpPr>
            <p:spPr>
              <a:xfrm>
                <a:off x="9059246" y="3152514"/>
                <a:ext cx="1068059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066060E-2962-49EC-851A-306A2F49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246" y="3152514"/>
                <a:ext cx="1068059" cy="470000"/>
              </a:xfrm>
              <a:prstGeom prst="rect">
                <a:avLst/>
              </a:prstGeom>
              <a:blipFill>
                <a:blip r:embed="rId6"/>
                <a:stretch>
                  <a:fillRect l="-1143" r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EF3650-63DE-447F-9518-F538A2836064}"/>
                  </a:ext>
                </a:extLst>
              </p:cNvPr>
              <p:cNvSpPr txBox="1"/>
              <p:nvPr/>
            </p:nvSpPr>
            <p:spPr>
              <a:xfrm>
                <a:off x="6759393" y="3625481"/>
                <a:ext cx="83521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EF3650-63DE-447F-9518-F538A283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93" y="3625481"/>
                <a:ext cx="835210" cy="786241"/>
              </a:xfrm>
              <a:prstGeom prst="rect">
                <a:avLst/>
              </a:prstGeom>
              <a:blipFill>
                <a:blip r:embed="rId7"/>
                <a:stretch>
                  <a:fillRect r="-44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8C579C-49F0-4373-B9CA-F7AB63CB58E8}"/>
                  </a:ext>
                </a:extLst>
              </p:cNvPr>
              <p:cNvSpPr txBox="1"/>
              <p:nvPr/>
            </p:nvSpPr>
            <p:spPr>
              <a:xfrm>
                <a:off x="8071115" y="3623266"/>
                <a:ext cx="86935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8C579C-49F0-4373-B9CA-F7AB63CB5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115" y="3623266"/>
                <a:ext cx="869358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03E0DF2-19CB-4D4A-A4F6-83A0FCB7CCE0}"/>
                  </a:ext>
                </a:extLst>
              </p:cNvPr>
              <p:cNvSpPr txBox="1"/>
              <p:nvPr/>
            </p:nvSpPr>
            <p:spPr>
              <a:xfrm>
                <a:off x="10102674" y="3554592"/>
                <a:ext cx="1148440" cy="842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03E0DF2-19CB-4D4A-A4F6-83A0FCB7C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674" y="3554592"/>
                <a:ext cx="1148440" cy="8428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729007-4C53-4682-A4DE-459FD127CEE9}"/>
                  </a:ext>
                </a:extLst>
              </p:cNvPr>
              <p:cNvSpPr txBox="1"/>
              <p:nvPr/>
            </p:nvSpPr>
            <p:spPr>
              <a:xfrm>
                <a:off x="8900717" y="3619134"/>
                <a:ext cx="124288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729007-4C53-4682-A4DE-459FD127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717" y="3619134"/>
                <a:ext cx="1242888" cy="7862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0DE9C0-1304-4092-8895-1DCA6B07A620}"/>
                  </a:ext>
                </a:extLst>
              </p:cNvPr>
              <p:cNvSpPr txBox="1"/>
              <p:nvPr/>
            </p:nvSpPr>
            <p:spPr>
              <a:xfrm>
                <a:off x="6759392" y="4481930"/>
                <a:ext cx="1899195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0DE9C0-1304-4092-8895-1DCA6B07A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92" y="4481930"/>
                <a:ext cx="1899195" cy="7862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BB3538C-BFD1-4D0C-A21C-C853ABC00C5F}"/>
                  </a:ext>
                </a:extLst>
              </p:cNvPr>
              <p:cNvSpPr txBox="1"/>
              <p:nvPr/>
            </p:nvSpPr>
            <p:spPr>
              <a:xfrm>
                <a:off x="8440719" y="4422575"/>
                <a:ext cx="1785458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BB3538C-BFD1-4D0C-A21C-C853ABC00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719" y="4422575"/>
                <a:ext cx="1785458" cy="8429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7FAF316-3B5B-43CD-9CBD-B821FD943679}"/>
                  </a:ext>
                </a:extLst>
              </p:cNvPr>
              <p:cNvSpPr txBox="1"/>
              <p:nvPr/>
            </p:nvSpPr>
            <p:spPr>
              <a:xfrm>
                <a:off x="6770464" y="5359887"/>
                <a:ext cx="3354058" cy="84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7FAF316-3B5B-43CD-9CBD-B821FD943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64" y="5359887"/>
                <a:ext cx="3354058" cy="843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3019C1FA-794B-4B26-AE59-B91623D34979}"/>
              </a:ext>
            </a:extLst>
          </p:cNvPr>
          <p:cNvSpPr txBox="1"/>
          <p:nvPr/>
        </p:nvSpPr>
        <p:spPr>
          <a:xfrm>
            <a:off x="10440190" y="4677130"/>
            <a:ext cx="1751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dirty="0">
                <a:solidFill>
                  <a:srgbClr val="0070C0"/>
                </a:solidFill>
              </a:rPr>
              <a:t>بضرب الكسور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9A3E8C0-B8CF-4530-B3C0-4E6D5081F267}"/>
              </a:ext>
            </a:extLst>
          </p:cNvPr>
          <p:cNvSpPr txBox="1"/>
          <p:nvPr/>
        </p:nvSpPr>
        <p:spPr>
          <a:xfrm>
            <a:off x="9832122" y="3112546"/>
            <a:ext cx="234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solidFill>
                  <a:srgbClr val="0070C0"/>
                </a:solidFill>
              </a:rPr>
              <a:t>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ar-SA" sz="2800" dirty="0">
                <a:solidFill>
                  <a:srgbClr val="0070C0"/>
                </a:solidFill>
              </a:rPr>
              <a:t>.م.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ar-SA" sz="2800" dirty="0">
                <a:solidFill>
                  <a:srgbClr val="0070C0"/>
                </a:solidFill>
              </a:rPr>
              <a:t>أ للمقامين هو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CF367F7-6DB9-4454-A1A9-0BD0A426E336}"/>
              </a:ext>
            </a:extLst>
          </p:cNvPr>
          <p:cNvSpPr txBox="1"/>
          <p:nvPr/>
        </p:nvSpPr>
        <p:spPr>
          <a:xfrm>
            <a:off x="10510503" y="5589737"/>
            <a:ext cx="1681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dirty="0">
                <a:solidFill>
                  <a:srgbClr val="0070C0"/>
                </a:solidFill>
              </a:rPr>
              <a:t>جمع البسطين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1D118B9-E9E6-4178-9770-82288F6D1766}"/>
                  </a:ext>
                </a:extLst>
              </p:cNvPr>
              <p:cNvSpPr txBox="1"/>
              <p:nvPr/>
            </p:nvSpPr>
            <p:spPr>
              <a:xfrm>
                <a:off x="545903" y="2699968"/>
                <a:ext cx="918454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1D118B9-E9E6-4178-9770-82288F6D1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3" y="2699968"/>
                <a:ext cx="918454" cy="8429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298E312-8ABF-4AAD-B17E-B59BF5E501CF}"/>
                  </a:ext>
                </a:extLst>
              </p:cNvPr>
              <p:cNvSpPr txBox="1"/>
              <p:nvPr/>
            </p:nvSpPr>
            <p:spPr>
              <a:xfrm>
                <a:off x="1207822" y="2745808"/>
                <a:ext cx="124288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298E312-8ABF-4AAD-B17E-B59BF5E5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22" y="2745808"/>
                <a:ext cx="1242888" cy="7862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E8B5FF9-F31E-4C93-A988-6D81A29C65EB}"/>
                  </a:ext>
                </a:extLst>
              </p:cNvPr>
              <p:cNvSpPr txBox="1"/>
              <p:nvPr/>
            </p:nvSpPr>
            <p:spPr>
              <a:xfrm>
                <a:off x="2821180" y="3145890"/>
                <a:ext cx="120349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E8B5FF9-F31E-4C93-A988-6D81A29C6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80" y="3145890"/>
                <a:ext cx="1203492" cy="470000"/>
              </a:xfrm>
              <a:prstGeom prst="rect">
                <a:avLst/>
              </a:prstGeom>
              <a:blipFill>
                <a:blip r:embed="rId16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D0BE61A-C645-4172-A18E-FDDB399181F0}"/>
                  </a:ext>
                </a:extLst>
              </p:cNvPr>
              <p:cNvSpPr txBox="1"/>
              <p:nvPr/>
            </p:nvSpPr>
            <p:spPr>
              <a:xfrm>
                <a:off x="736273" y="3618857"/>
                <a:ext cx="835210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D0BE61A-C645-4172-A18E-FDDB39918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3" y="3618857"/>
                <a:ext cx="835210" cy="833433"/>
              </a:xfrm>
              <a:prstGeom prst="rect">
                <a:avLst/>
              </a:prstGeom>
              <a:blipFill>
                <a:blip r:embed="rId17"/>
                <a:stretch>
                  <a:fillRect r="-2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9C0CF10-9497-44BE-8526-B129B5E42441}"/>
                  </a:ext>
                </a:extLst>
              </p:cNvPr>
              <p:cNvSpPr txBox="1"/>
              <p:nvPr/>
            </p:nvSpPr>
            <p:spPr>
              <a:xfrm>
                <a:off x="1835961" y="3616642"/>
                <a:ext cx="869358" cy="842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9C0CF10-9497-44BE-8526-B129B5E4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961" y="3616642"/>
                <a:ext cx="869358" cy="842859"/>
              </a:xfrm>
              <a:prstGeom prst="rect">
                <a:avLst/>
              </a:prstGeom>
              <a:blipFill>
                <a:blip r:embed="rId18"/>
                <a:stretch>
                  <a:fillRect r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82CD2F6-01E3-4BC0-A033-96C2ABE12924}"/>
                  </a:ext>
                </a:extLst>
              </p:cNvPr>
              <p:cNvSpPr txBox="1"/>
              <p:nvPr/>
            </p:nvSpPr>
            <p:spPr>
              <a:xfrm>
                <a:off x="4092806" y="3667237"/>
                <a:ext cx="1148440" cy="79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82CD2F6-01E3-4BC0-A033-96C2ABE12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6" y="3667237"/>
                <a:ext cx="1148440" cy="79387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7B14603-4693-417D-B3C6-650E232EC5BF}"/>
                  </a:ext>
                </a:extLst>
              </p:cNvPr>
              <p:cNvSpPr txBox="1"/>
              <p:nvPr/>
            </p:nvSpPr>
            <p:spPr>
              <a:xfrm>
                <a:off x="2877597" y="3678770"/>
                <a:ext cx="124288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7B14603-4693-417D-B3C6-650E232E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597" y="3678770"/>
                <a:ext cx="1242888" cy="7862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A491CF4-EE11-46ED-9D1E-CD9D79B9B16C}"/>
                  </a:ext>
                </a:extLst>
              </p:cNvPr>
              <p:cNvSpPr txBox="1"/>
              <p:nvPr/>
            </p:nvSpPr>
            <p:spPr>
              <a:xfrm>
                <a:off x="736272" y="4448802"/>
                <a:ext cx="1899195" cy="86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A491CF4-EE11-46ED-9D1E-CD9D79B9B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2" y="4448802"/>
                <a:ext cx="1899195" cy="866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0247556-26FB-4B98-B8F0-B77720EF7912}"/>
                  </a:ext>
                </a:extLst>
              </p:cNvPr>
              <p:cNvSpPr txBox="1"/>
              <p:nvPr/>
            </p:nvSpPr>
            <p:spPr>
              <a:xfrm>
                <a:off x="2351339" y="4482211"/>
                <a:ext cx="178545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0247556-26FB-4B98-B8F0-B77720EF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39" y="4482211"/>
                <a:ext cx="1785458" cy="7862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5C9E0A7-B8A6-41D3-898A-3DFDB0A0C63F}"/>
                  </a:ext>
                </a:extLst>
              </p:cNvPr>
              <p:cNvSpPr txBox="1"/>
              <p:nvPr/>
            </p:nvSpPr>
            <p:spPr>
              <a:xfrm>
                <a:off x="747344" y="5366515"/>
                <a:ext cx="3354058" cy="84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𝒃𝒙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5C9E0A7-B8A6-41D3-898A-3DFDB0A0C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4" y="5366515"/>
                <a:ext cx="3354058" cy="8430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Box 169">
            <a:extLst>
              <a:ext uri="{FF2B5EF4-FFF2-40B4-BE49-F238E27FC236}">
                <a16:creationId xmlns:a16="http://schemas.microsoft.com/office/drawing/2014/main" id="{6DD9E175-6EDD-4294-9C9D-080C5A8DCE58}"/>
              </a:ext>
            </a:extLst>
          </p:cNvPr>
          <p:cNvSpPr txBox="1"/>
          <p:nvPr/>
        </p:nvSpPr>
        <p:spPr>
          <a:xfrm>
            <a:off x="4337556" y="4670506"/>
            <a:ext cx="1751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dirty="0">
                <a:solidFill>
                  <a:srgbClr val="0070C0"/>
                </a:solidFill>
              </a:rPr>
              <a:t>بضرب الكسور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F8E951E-358C-4397-8523-1F33166A6236}"/>
              </a:ext>
            </a:extLst>
          </p:cNvPr>
          <p:cNvSpPr txBox="1"/>
          <p:nvPr/>
        </p:nvSpPr>
        <p:spPr>
          <a:xfrm>
            <a:off x="3663228" y="3105922"/>
            <a:ext cx="234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solidFill>
                  <a:srgbClr val="0070C0"/>
                </a:solidFill>
              </a:rPr>
              <a:t>م.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ar-SA" sz="2800" dirty="0">
                <a:solidFill>
                  <a:srgbClr val="0070C0"/>
                </a:solidFill>
              </a:rPr>
              <a:t>م.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ar-SA" sz="2800" dirty="0">
                <a:solidFill>
                  <a:srgbClr val="0070C0"/>
                </a:solidFill>
              </a:rPr>
              <a:t>أ للمقامين هو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DFFEA9F-C5AC-42A2-944F-E7928BD1EFA8}"/>
              </a:ext>
            </a:extLst>
          </p:cNvPr>
          <p:cNvSpPr txBox="1"/>
          <p:nvPr/>
        </p:nvSpPr>
        <p:spPr>
          <a:xfrm>
            <a:off x="4252893" y="5554712"/>
            <a:ext cx="1681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dirty="0">
                <a:solidFill>
                  <a:srgbClr val="0070C0"/>
                </a:solidFill>
              </a:rPr>
              <a:t>طرح البسطين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45903" y="5641138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24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24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6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68" grpId="0" animBg="1"/>
      <p:bldP spid="41" grpId="0" animBg="1"/>
      <p:bldP spid="88" grpId="0" animBg="1"/>
      <p:bldP spid="89" grpId="0" animBg="1"/>
      <p:bldP spid="82" grpId="0"/>
      <p:bldP spid="83" grpId="0"/>
      <p:bldP spid="84" grpId="0"/>
      <p:bldP spid="84" grpId="1"/>
      <p:bldP spid="84" grpId="2"/>
      <p:bldP spid="90" grpId="0"/>
      <p:bldP spid="90" grpId="1"/>
      <p:bldP spid="91" grpId="0"/>
      <p:bldP spid="95" grpId="0"/>
      <p:bldP spid="96" grpId="0"/>
      <p:bldP spid="96" grpId="1"/>
      <p:bldP spid="97" grpId="0"/>
      <p:bldP spid="98" grpId="0"/>
      <p:bldP spid="99" grpId="0"/>
      <p:bldP spid="100" grpId="0"/>
      <p:bldP spid="106" grpId="0"/>
      <p:bldP spid="107" grpId="0"/>
      <p:bldP spid="160" grpId="0"/>
      <p:bldP spid="161" grpId="0"/>
      <p:bldP spid="162" grpId="0"/>
      <p:bldP spid="162" grpId="1"/>
      <p:bldP spid="162" grpId="2"/>
      <p:bldP spid="163" grpId="0"/>
      <p:bldP spid="163" grpId="1"/>
      <p:bldP spid="164" grpId="0"/>
      <p:bldP spid="165" grpId="0"/>
      <p:bldP spid="166" grpId="0"/>
      <p:bldP spid="166" grpId="1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16.2"/>
</p:tagLst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1C1E25-72FA-48A1-A573-2DA283044DA2}" vid="{719BE681-BBB3-4C39-ABD3-B378B2BDE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5639</TotalTime>
  <Words>1418</Words>
  <Application>Microsoft Office PowerPoint</Application>
  <PresentationFormat>Widescreen</PresentationFormat>
  <Paragraphs>326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Lotus-Light</vt:lpstr>
      <vt:lpstr>Sakkal Majalla</vt:lpstr>
      <vt:lpstr>Wingdings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Ashraf Mohamed Mohamed Aldelnaby</cp:lastModifiedBy>
  <cp:revision>405</cp:revision>
  <dcterms:created xsi:type="dcterms:W3CDTF">2020-03-03T08:57:07Z</dcterms:created>
  <dcterms:modified xsi:type="dcterms:W3CDTF">2021-12-01T04:58:27Z</dcterms:modified>
</cp:coreProperties>
</file>