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9" r:id="rId3"/>
    <p:sldId id="413" r:id="rId4"/>
    <p:sldId id="414" r:id="rId5"/>
    <p:sldId id="415" r:id="rId6"/>
    <p:sldId id="421" r:id="rId7"/>
    <p:sldId id="422" r:id="rId8"/>
    <p:sldId id="416" r:id="rId9"/>
    <p:sldId id="257" r:id="rId10"/>
    <p:sldId id="417" r:id="rId11"/>
    <p:sldId id="418" r:id="rId12"/>
    <p:sldId id="419" r:id="rId13"/>
    <p:sldId id="420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FF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AEC75-965B-44B9-882C-1E66C0566582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50AB7-3A30-4B67-8F7F-91CCA4857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32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ED7F93-4794-4756-9555-1F125F6CD6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61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04F0BE-26CA-411D-964D-60DCFF20E4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43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06BA6B6-AD3F-46EE-9BEC-9CF9278FA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14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5869CEE-F70C-467B-89C9-C1E3B24E4FC3}"/>
              </a:ext>
            </a:extLst>
          </p:cNvPr>
          <p:cNvCxnSpPr>
            <a:cxnSpLocks/>
          </p:cNvCxnSpPr>
          <p:nvPr/>
        </p:nvCxnSpPr>
        <p:spPr>
          <a:xfrm flipH="1">
            <a:off x="1164000" y="6270171"/>
            <a:ext cx="986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47E245-CC1B-445D-B24F-17E6F9AB6BCC}"/>
              </a:ext>
            </a:extLst>
          </p:cNvPr>
          <p:cNvSpPr txBox="1"/>
          <p:nvPr userDrawn="1"/>
        </p:nvSpPr>
        <p:spPr>
          <a:xfrm>
            <a:off x="1080650" y="6300464"/>
            <a:ext cx="3564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الرياضيات – ريض </a:t>
            </a:r>
            <a:r>
              <a:rPr lang="en-US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263</a:t>
            </a:r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– الجذور والأصفار – الجزء الثاني</a:t>
            </a:r>
            <a:endParaRPr lang="en-US" sz="1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FDAD075F-91AE-40E3-97BA-96FCBFF358F6}"/>
              </a:ext>
            </a:extLst>
          </p:cNvPr>
          <p:cNvSpPr txBox="1"/>
          <p:nvPr userDrawn="1"/>
        </p:nvSpPr>
        <p:spPr>
          <a:xfrm>
            <a:off x="7081265" y="6300464"/>
            <a:ext cx="3996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1600" b="1" dirty="0">
                <a:latin typeface="+mj-lt"/>
                <a:cs typeface="AL-Mohanad" pitchFamily="2" charset="-78"/>
              </a:rPr>
              <a:t>وزارة التربية </a:t>
            </a:r>
            <a:r>
              <a:rPr lang="ar-BH" sz="1600" b="1" dirty="0">
                <a:latin typeface="+mj-lt"/>
                <a:cs typeface="+mn-cs"/>
              </a:rPr>
              <a:t>والتعليم</a:t>
            </a:r>
            <a:r>
              <a:rPr lang="ar-BH" sz="1600" b="1" dirty="0">
                <a:latin typeface="+mj-lt"/>
                <a:cs typeface="AL-Mohanad" pitchFamily="2" charset="-78"/>
              </a:rPr>
              <a:t> – الفصل الدراسي الثاني </a:t>
            </a:r>
            <a:r>
              <a:rPr lang="en-US" sz="1600" b="1" dirty="0">
                <a:latin typeface="+mj-lt"/>
                <a:cs typeface="AL-Mohanad" pitchFamily="2" charset="-78"/>
              </a:rPr>
              <a:t>2021 – 2020</a:t>
            </a:r>
            <a:r>
              <a:rPr lang="ar-BH" sz="1600" b="1" dirty="0">
                <a:latin typeface="+mj-lt"/>
                <a:cs typeface="AL-Mohanad" pitchFamily="2" charset="-78"/>
              </a:rPr>
              <a:t> م</a:t>
            </a:r>
            <a:endParaRPr lang="en-US" sz="1600" b="1" dirty="0">
              <a:latin typeface="+mj-lt"/>
              <a:cs typeface="AL-Mohana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6229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7B9F2-F328-4D06-8D61-5ACC5510CD6B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0E74-C5C1-42A1-BDBB-377F4D3AB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3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7B9F2-F328-4D06-8D61-5ACC5510CD6B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F0E74-C5C1-42A1-BDBB-377F4D3AB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1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" Type="http://schemas.openxmlformats.org/officeDocument/2006/relationships/image" Target="../media/image860.pn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2.png"/><Relationship Id="rId4" Type="http://schemas.openxmlformats.org/officeDocument/2006/relationships/image" Target="../media/image8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85.svg"/><Relationship Id="rId7" Type="http://schemas.openxmlformats.org/officeDocument/2006/relationships/image" Target="../media/image10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1.png"/><Relationship Id="rId9" Type="http://schemas.openxmlformats.org/officeDocument/2006/relationships/image" Target="../media/image10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2" Type="http://schemas.openxmlformats.org/officeDocument/2006/relationships/image" Target="../media/image4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32" Type="http://schemas.openxmlformats.org/officeDocument/2006/relationships/image" Target="../media/image26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31" Type="http://schemas.openxmlformats.org/officeDocument/2006/relationships/image" Target="../media/image5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0.png"/><Relationship Id="rId7" Type="http://schemas.openxmlformats.org/officeDocument/2006/relationships/image" Target="../media/image5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7.png"/><Relationship Id="rId18" Type="http://schemas.openxmlformats.org/officeDocument/2006/relationships/image" Target="../media/image22.png"/><Relationship Id="rId3" Type="http://schemas.openxmlformats.org/officeDocument/2006/relationships/image" Target="../media/image63.png"/><Relationship Id="rId21" Type="http://schemas.openxmlformats.org/officeDocument/2006/relationships/image" Target="../media/image25.png"/><Relationship Id="rId7" Type="http://schemas.openxmlformats.org/officeDocument/2006/relationships/image" Target="../media/image64.png"/><Relationship Id="rId12" Type="http://schemas.openxmlformats.org/officeDocument/2006/relationships/image" Target="../media/image14.png"/><Relationship Id="rId17" Type="http://schemas.openxmlformats.org/officeDocument/2006/relationships/image" Target="../media/image70.png"/><Relationship Id="rId2" Type="http://schemas.openxmlformats.org/officeDocument/2006/relationships/image" Target="../media/image62.png"/><Relationship Id="rId16" Type="http://schemas.openxmlformats.org/officeDocument/2006/relationships/image" Target="../media/image18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69.png"/><Relationship Id="rId23" Type="http://schemas.openxmlformats.org/officeDocument/2006/relationships/image" Target="../media/image72.png"/><Relationship Id="rId10" Type="http://schemas.openxmlformats.org/officeDocument/2006/relationships/image" Target="../media/image12.png"/><Relationship Id="rId19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66.png"/><Relationship Id="rId14" Type="http://schemas.openxmlformats.org/officeDocument/2006/relationships/image" Target="../media/image68.png"/><Relationship Id="rId22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00.png"/><Relationship Id="rId3" Type="http://schemas.openxmlformats.org/officeDocument/2006/relationships/image" Target="../media/image28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55.png"/><Relationship Id="rId2" Type="http://schemas.openxmlformats.org/officeDocument/2006/relationships/image" Target="../media/image27.png"/><Relationship Id="rId16" Type="http://schemas.openxmlformats.org/officeDocument/2006/relationships/image" Target="../media/image82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790.png"/><Relationship Id="rId10" Type="http://schemas.openxmlformats.org/officeDocument/2006/relationships/image" Target="../media/image78.png"/><Relationship Id="rId19" Type="http://schemas.openxmlformats.org/officeDocument/2006/relationships/image" Target="../media/image810.png"/><Relationship Id="rId4" Type="http://schemas.openxmlformats.org/officeDocument/2006/relationships/image" Target="../media/image29.png"/><Relationship Id="rId9" Type="http://schemas.openxmlformats.org/officeDocument/2006/relationships/image" Target="../media/image77.png"/><Relationship Id="rId14" Type="http://schemas.openxmlformats.org/officeDocument/2006/relationships/image" Target="../media/image78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50.png"/><Relationship Id="rId4" Type="http://schemas.openxmlformats.org/officeDocument/2006/relationships/image" Target="../media/image6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8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ADBE712-71E0-4D29-9BAC-3FB3E978DE99}"/>
              </a:ext>
            </a:extLst>
          </p:cNvPr>
          <p:cNvGrpSpPr/>
          <p:nvPr/>
        </p:nvGrpSpPr>
        <p:grpSpPr>
          <a:xfrm>
            <a:off x="5464382" y="2534992"/>
            <a:ext cx="6347791" cy="3288152"/>
            <a:chOff x="1690377" y="2280216"/>
            <a:chExt cx="8226355" cy="368457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62B7E20A-257B-4FC2-9207-1F8E2619F2A3}"/>
                </a:ext>
              </a:extLst>
            </p:cNvPr>
            <p:cNvSpPr/>
            <p:nvPr/>
          </p:nvSpPr>
          <p:spPr>
            <a:xfrm>
              <a:off x="1690377" y="2280216"/>
              <a:ext cx="8226355" cy="368457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rtl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ar-BH" sz="4000" b="1" dirty="0">
                  <a:solidFill>
                    <a:schemeClr val="bg1"/>
                  </a:solidFill>
                </a:rPr>
                <a:t>الصف الثاني الثانوي</a:t>
              </a:r>
            </a:p>
            <a:p>
              <a:pPr algn="ctr" rtl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ar-BH" sz="4000" b="1" dirty="0">
                  <a:solidFill>
                    <a:schemeClr val="bg1"/>
                  </a:solidFill>
                </a:rPr>
                <a:t>الرياضيات </a:t>
              </a:r>
              <a:r>
                <a:rPr lang="en-US" sz="4000" b="1" dirty="0">
                  <a:solidFill>
                    <a:schemeClr val="bg1"/>
                  </a:solidFill>
                </a:rPr>
                <a:t>4</a:t>
              </a:r>
              <a:r>
                <a:rPr lang="ar-BH" sz="4000" b="1" dirty="0">
                  <a:solidFill>
                    <a:schemeClr val="bg1"/>
                  </a:solidFill>
                </a:rPr>
                <a:t> – ريض </a:t>
              </a:r>
              <a:r>
                <a:rPr lang="en-US" sz="4000" b="1" dirty="0">
                  <a:solidFill>
                    <a:schemeClr val="bg1"/>
                  </a:solidFill>
                </a:rPr>
                <a:t>263</a:t>
              </a:r>
              <a:endParaRPr lang="ar-BH" sz="4000" b="1" dirty="0">
                <a:solidFill>
                  <a:schemeClr val="bg1"/>
                </a:solidFill>
              </a:endParaRPr>
            </a:p>
            <a:p>
              <a:pPr algn="ctr" rtl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ar-BH" sz="4000" b="1" dirty="0">
                  <a:solidFill>
                    <a:schemeClr val="bg1"/>
                  </a:solidFill>
                </a:rPr>
                <a:t>الفصل الدراسي الثاني</a:t>
              </a:r>
            </a:p>
            <a:p>
              <a:pPr algn="ctr" rtl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4000" b="1" dirty="0">
                  <a:solidFill>
                    <a:schemeClr val="bg1"/>
                  </a:solidFill>
                </a:rPr>
                <a:t> (1 – 5)</a:t>
              </a:r>
              <a:r>
                <a:rPr lang="ar-BH" sz="4000" b="1" dirty="0">
                  <a:solidFill>
                    <a:schemeClr val="bg1"/>
                  </a:solidFill>
                </a:rPr>
                <a:t>الجذور والأصفار – الجزء الثاني</a:t>
              </a:r>
              <a:endParaRPr lang="en-US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28ED0ACA-06E2-4F44-866E-40E5330C1AFF}"/>
                </a:ext>
              </a:extLst>
            </p:cNvPr>
            <p:cNvSpPr/>
            <p:nvPr/>
          </p:nvSpPr>
          <p:spPr>
            <a:xfrm>
              <a:off x="3598913" y="5268830"/>
              <a:ext cx="4409281" cy="54002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1"/>
              <a:r>
                <a:rPr lang="ar-BH" sz="4000" b="1" dirty="0">
                  <a:solidFill>
                    <a:schemeClr val="bg1"/>
                  </a:solidFill>
                </a:rPr>
                <a:t>ص </a:t>
              </a:r>
              <a:r>
                <a:rPr lang="en-US" sz="4000" b="1" dirty="0">
                  <a:solidFill>
                    <a:schemeClr val="bg1"/>
                  </a:solidFill>
                </a:rPr>
                <a:t>55</a:t>
              </a:r>
              <a:r>
                <a:rPr lang="ar-BH" sz="4000" b="1" dirty="0">
                  <a:solidFill>
                    <a:schemeClr val="bg1"/>
                  </a:solidFill>
                </a:rPr>
                <a:t> – ص </a:t>
              </a:r>
              <a:r>
                <a:rPr lang="en-US" sz="4000" b="1" dirty="0">
                  <a:solidFill>
                    <a:schemeClr val="bg1"/>
                  </a:solidFill>
                </a:rPr>
                <a:t>61</a:t>
              </a:r>
              <a:endParaRPr lang="ar-EG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F968B9B-6045-4B25-845E-121926C474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35"/>
          <a:stretch/>
        </p:blipFill>
        <p:spPr>
          <a:xfrm>
            <a:off x="184737" y="1722783"/>
            <a:ext cx="4991100" cy="4934595"/>
          </a:xfrm>
          <a:prstGeom prst="roundRect">
            <a:avLst>
              <a:gd name="adj" fmla="val 15324"/>
            </a:avLst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2937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30D19BC1-8D95-4C88-8B5B-45BBCA41A49D}"/>
                  </a:ext>
                </a:extLst>
              </p:cNvPr>
              <p:cNvSpPr txBox="1"/>
              <p:nvPr/>
            </p:nvSpPr>
            <p:spPr>
              <a:xfrm flipH="1">
                <a:off x="1192269" y="157070"/>
                <a:ext cx="8722519" cy="119181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:r>
                  <a:rPr lang="ar-BH" sz="3200" b="1" dirty="0">
                    <a:solidFill>
                      <a:srgbClr val="FF0000"/>
                    </a:solidFill>
                  </a:rPr>
                  <a:t>أوجد دالة كثيرة حدود درجتها أقل ما يُمكن ومعاملات حدودها أعداد صحيحة، إذا كان العددان من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:r>
                  <a:rPr lang="ar-BH" sz="3200" b="1" dirty="0">
                    <a:solidFill>
                      <a:srgbClr val="FF0000"/>
                    </a:solidFill>
                  </a:rPr>
                  <a:t> من أصفارها.</a:t>
                </a:r>
                <a:r>
                  <a:rPr lang="en-US" sz="3200" dirty="0"/>
                  <a:t> </a:t>
                </a:r>
                <a:endParaRPr lang="ar-BH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D19BC1-8D95-4C88-8B5B-45BBCA41A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92269" y="157070"/>
                <a:ext cx="8722519" cy="1191816"/>
              </a:xfrm>
              <a:prstGeom prst="roundRect">
                <a:avLst/>
              </a:prstGeom>
              <a:blipFill>
                <a:blip r:embed="rId2"/>
                <a:stretch>
                  <a:fillRect t="-1523" r="-1117" b="-12690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Pentagon 8">
            <a:extLst>
              <a:ext uri="{FF2B5EF4-FFF2-40B4-BE49-F238E27FC236}">
                <a16:creationId xmlns:a16="http://schemas.microsoft.com/office/drawing/2014/main" xmlns="" id="{10ED98D4-43B2-4811-A72E-029E8298F6C7}"/>
              </a:ext>
            </a:extLst>
          </p:cNvPr>
          <p:cNvSpPr/>
          <p:nvPr/>
        </p:nvSpPr>
        <p:spPr>
          <a:xfrm flipH="1">
            <a:off x="10083238" y="428978"/>
            <a:ext cx="1833802" cy="64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/>
              <a:t>مثال (</a:t>
            </a:r>
            <a:r>
              <a:rPr lang="en-US" sz="3600" dirty="0"/>
              <a:t>3</a:t>
            </a:r>
            <a:r>
              <a:rPr lang="ar-BH" sz="3600" dirty="0"/>
              <a:t>)</a:t>
            </a: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BFFDB45-1EBD-4304-A881-8A7DD15C8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56" y="1415152"/>
            <a:ext cx="10780288" cy="57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25FE1A-1512-4966-9984-80F4A05D1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575" y="2011697"/>
            <a:ext cx="8325569" cy="504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A1F4468-9332-4192-82E7-1CE5F3615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8686" y="2518688"/>
            <a:ext cx="6427458" cy="432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0AAC64BA-6389-4100-9639-146C60F30D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159" y="3001040"/>
            <a:ext cx="6154338" cy="432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35873D9B-189D-4C13-BE10-B4EB252298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4814" y="3019040"/>
            <a:ext cx="1800001" cy="396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0AB19F02-2188-49E3-BA1A-64D0FF933C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6590" y="3507975"/>
            <a:ext cx="5602435" cy="468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8B229963-E9E5-49A0-BC34-494D81576B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95447" y="3549934"/>
            <a:ext cx="2459368" cy="396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2A18DCA5-B77A-4624-B47A-61A81ED349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6590" y="4050910"/>
            <a:ext cx="4023403" cy="46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AF52813-D624-4F4A-A4C0-FE51F17C0E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5838" y="4593845"/>
            <a:ext cx="5496323" cy="50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ACFE515-108C-4182-81BF-B4447D5290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39799" y="5172780"/>
            <a:ext cx="4113729" cy="50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10411D8-68FD-4820-B8CA-A9B7C8D0FDC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39799" y="5769716"/>
            <a:ext cx="6208313" cy="46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278B24A-D8E5-4EFF-82D4-159C1279208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35987" y="5709512"/>
            <a:ext cx="3766329" cy="5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94735EB-89F3-4BC2-B47D-8FB7BD49E79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72415" y="4080828"/>
            <a:ext cx="2282400" cy="396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F14D095-8167-40A4-ACAD-8E2425E5D25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24921" y="4611722"/>
            <a:ext cx="2629894" cy="432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11EC80E-3B05-4C2E-BB29-8755A9948B1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85315" y="5178616"/>
            <a:ext cx="13695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3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Pentagon 8">
            <a:extLst>
              <a:ext uri="{FF2B5EF4-FFF2-40B4-BE49-F238E27FC236}">
                <a16:creationId xmlns:a16="http://schemas.microsoft.com/office/drawing/2014/main" xmlns="" id="{10ED98D4-43B2-4811-A72E-029E8298F6C7}"/>
              </a:ext>
            </a:extLst>
          </p:cNvPr>
          <p:cNvSpPr/>
          <p:nvPr/>
        </p:nvSpPr>
        <p:spPr>
          <a:xfrm flipH="1">
            <a:off x="9769700" y="2254289"/>
            <a:ext cx="1833802" cy="64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/>
              <a:t>تدريب (</a:t>
            </a:r>
            <a:r>
              <a:rPr lang="en-US" sz="3600" dirty="0"/>
              <a:t>2</a:t>
            </a:r>
            <a:r>
              <a:rPr lang="ar-BH" sz="3600" dirty="0"/>
              <a:t>)</a:t>
            </a:r>
            <a:endParaRPr lang="en-US" sz="36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45C44CB-BDA1-4A3F-84AD-C3C749D9AD83}"/>
              </a:ext>
            </a:extLst>
          </p:cNvPr>
          <p:cNvGrpSpPr/>
          <p:nvPr/>
        </p:nvGrpSpPr>
        <p:grpSpPr>
          <a:xfrm>
            <a:off x="391551" y="378288"/>
            <a:ext cx="11408899" cy="1561889"/>
            <a:chOff x="391551" y="50736"/>
            <a:chExt cx="11408899" cy="1561889"/>
          </a:xfrm>
        </p:grpSpPr>
        <p:sp>
          <p:nvSpPr>
            <p:cNvPr id="15" name="Rounded Rectangle 2">
              <a:extLst>
                <a:ext uri="{FF2B5EF4-FFF2-40B4-BE49-F238E27FC236}">
                  <a16:creationId xmlns:a16="http://schemas.microsoft.com/office/drawing/2014/main" xmlns="" id="{4099941D-6D4B-468E-B36D-A8A7E6352479}"/>
                </a:ext>
              </a:extLst>
            </p:cNvPr>
            <p:cNvSpPr/>
            <p:nvPr/>
          </p:nvSpPr>
          <p:spPr>
            <a:xfrm>
              <a:off x="391551" y="50736"/>
              <a:ext cx="11408899" cy="68035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r>
                <a:rPr lang="ar-BH" sz="36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ملاحظة: أوقف العرض، وحل التدريب على ورقة خارجية ثم تابع العرض لتتأكد من حلك.</a:t>
              </a:r>
              <a:endParaRPr lang="en-US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xmlns="" id="{5D18E04B-A302-41CA-8567-1AA59F027408}"/>
                </a:ext>
              </a:extLst>
            </p:cNvPr>
            <p:cNvSpPr/>
            <p:nvPr/>
          </p:nvSpPr>
          <p:spPr>
            <a:xfrm>
              <a:off x="391551" y="854382"/>
              <a:ext cx="3526302" cy="680354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BH" sz="3600" dirty="0">
                  <a:solidFill>
                    <a:sysClr val="windowText" lastClr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معك من الزمن </a:t>
              </a:r>
              <a:r>
                <a:rPr lang="en-US" sz="3600" dirty="0">
                  <a:solidFill>
                    <a:sysClr val="windowText" lastClr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  <a:r>
                <a:rPr lang="ar-BH" sz="3600" dirty="0">
                  <a:solidFill>
                    <a:sysClr val="windowText" lastClr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دقائق</a:t>
              </a:r>
              <a:endParaRPr lang="en-US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17" name="Graphic 16" descr="Stopwatch">
              <a:extLst>
                <a:ext uri="{FF2B5EF4-FFF2-40B4-BE49-F238E27FC236}">
                  <a16:creationId xmlns:a16="http://schemas.microsoft.com/office/drawing/2014/main" xmlns="" id="{32E9DC33-24FF-4397-96D7-2A598FD1F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840481" y="698225"/>
              <a:ext cx="914400" cy="9144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CEC6DB5-33E2-4B8F-8DE7-C261639104AB}"/>
                  </a:ext>
                </a:extLst>
              </p:cNvPr>
              <p:cNvSpPr txBox="1"/>
              <p:nvPr/>
            </p:nvSpPr>
            <p:spPr>
              <a:xfrm flipH="1">
                <a:off x="3348110" y="3791469"/>
                <a:ext cx="4797083" cy="612934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ar-BH" sz="3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CEC6DB5-33E2-4B8F-8DE7-C26163910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348110" y="3791469"/>
                <a:ext cx="4797083" cy="612934"/>
              </a:xfrm>
              <a:prstGeom prst="roundRect">
                <a:avLst/>
              </a:prstGeom>
              <a:blipFill>
                <a:blip r:embed="rId4"/>
                <a:stretch>
                  <a:fillRect b="-1887"/>
                </a:stretch>
              </a:blipFill>
              <a:ln w="28575"/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462369E7-788E-47D8-98E3-06EED92C471A}"/>
                  </a:ext>
                </a:extLst>
              </p:cNvPr>
              <p:cNvSpPr txBox="1"/>
              <p:nvPr/>
            </p:nvSpPr>
            <p:spPr>
              <a:xfrm flipH="1">
                <a:off x="826509" y="1982381"/>
                <a:ext cx="8722519" cy="119181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:r>
                  <a:rPr lang="ar-BH" sz="3200" b="1" dirty="0">
                    <a:solidFill>
                      <a:srgbClr val="FF0000"/>
                    </a:solidFill>
                  </a:rPr>
                  <a:t>أوجد دالة كثيرة حدود درجتها أقل ما يُمكن ومعاملات حدودها أعداد صحيحة، إذا كان العددان من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:r>
                  <a:rPr lang="ar-BH" sz="3200" b="1" dirty="0">
                    <a:solidFill>
                      <a:srgbClr val="FF0000"/>
                    </a:solidFill>
                  </a:rPr>
                  <a:t> من أصفارها.</a:t>
                </a:r>
                <a:r>
                  <a:rPr lang="en-US" sz="3200" dirty="0"/>
                  <a:t> </a:t>
                </a:r>
                <a:endParaRPr lang="ar-BH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2369E7-788E-47D8-98E3-06EED92C4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6509" y="1982381"/>
                <a:ext cx="8722519" cy="1191816"/>
              </a:xfrm>
              <a:prstGeom prst="roundRect">
                <a:avLst/>
              </a:prstGeom>
              <a:blipFill>
                <a:blip r:embed="rId5"/>
                <a:stretch>
                  <a:fillRect t="-1010" r="-1117" b="-12626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65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Pentagon 8">
            <a:extLst>
              <a:ext uri="{FF2B5EF4-FFF2-40B4-BE49-F238E27FC236}">
                <a16:creationId xmlns:a16="http://schemas.microsoft.com/office/drawing/2014/main" xmlns="" id="{10ED98D4-43B2-4811-A72E-029E8298F6C7}"/>
              </a:ext>
            </a:extLst>
          </p:cNvPr>
          <p:cNvSpPr/>
          <p:nvPr/>
        </p:nvSpPr>
        <p:spPr>
          <a:xfrm flipH="1">
            <a:off x="9868173" y="912345"/>
            <a:ext cx="1833802" cy="64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/>
              <a:t>تدريب (</a:t>
            </a:r>
            <a:r>
              <a:rPr lang="en-US" sz="3600" dirty="0"/>
              <a:t>3</a:t>
            </a:r>
            <a:r>
              <a:rPr lang="ar-BH" sz="3600" dirty="0"/>
              <a:t>)</a:t>
            </a:r>
            <a:endParaRPr lang="en-US" sz="36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45C44CB-BDA1-4A3F-84AD-C3C749D9AD83}"/>
              </a:ext>
            </a:extLst>
          </p:cNvPr>
          <p:cNvGrpSpPr/>
          <p:nvPr/>
        </p:nvGrpSpPr>
        <p:grpSpPr>
          <a:xfrm>
            <a:off x="391551" y="125068"/>
            <a:ext cx="11408899" cy="1561889"/>
            <a:chOff x="391551" y="50736"/>
            <a:chExt cx="11408899" cy="1561889"/>
          </a:xfrm>
        </p:grpSpPr>
        <p:sp>
          <p:nvSpPr>
            <p:cNvPr id="15" name="Rounded Rectangle 2">
              <a:extLst>
                <a:ext uri="{FF2B5EF4-FFF2-40B4-BE49-F238E27FC236}">
                  <a16:creationId xmlns:a16="http://schemas.microsoft.com/office/drawing/2014/main" xmlns="" id="{4099941D-6D4B-468E-B36D-A8A7E6352479}"/>
                </a:ext>
              </a:extLst>
            </p:cNvPr>
            <p:cNvSpPr/>
            <p:nvPr/>
          </p:nvSpPr>
          <p:spPr>
            <a:xfrm>
              <a:off x="391551" y="50736"/>
              <a:ext cx="11408899" cy="68035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r>
                <a:rPr lang="ar-BH" sz="36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ملاحظة: أوقف العرض، وحل التدريب على ورقة خارجية ثم تابع العرض لتتأكد من حلك.</a:t>
              </a:r>
              <a:endParaRPr lang="en-US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xmlns="" id="{5D18E04B-A302-41CA-8567-1AA59F027408}"/>
                </a:ext>
              </a:extLst>
            </p:cNvPr>
            <p:cNvSpPr/>
            <p:nvPr/>
          </p:nvSpPr>
          <p:spPr>
            <a:xfrm>
              <a:off x="391551" y="854382"/>
              <a:ext cx="3526302" cy="680354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BH" sz="3600" dirty="0">
                  <a:solidFill>
                    <a:sysClr val="windowText" lastClr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معك من الزمن </a:t>
              </a:r>
              <a:r>
                <a:rPr lang="en-US" sz="3600" dirty="0">
                  <a:solidFill>
                    <a:sysClr val="windowText" lastClr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  <a:r>
                <a:rPr lang="ar-BH" sz="3600" dirty="0">
                  <a:solidFill>
                    <a:sysClr val="windowText" lastClr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دقائق</a:t>
              </a:r>
              <a:endParaRPr lang="en-US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17" name="Graphic 16" descr="Stopwatch">
              <a:extLst>
                <a:ext uri="{FF2B5EF4-FFF2-40B4-BE49-F238E27FC236}">
                  <a16:creationId xmlns:a16="http://schemas.microsoft.com/office/drawing/2014/main" xmlns="" id="{32E9DC33-24FF-4397-96D7-2A598FD1F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840481" y="698225"/>
              <a:ext cx="914400" cy="91440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3264C81-B6AA-4DB2-AC3A-7F765095F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103" y="1703515"/>
            <a:ext cx="8064000" cy="576000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CC00992-9017-4AEA-8312-E0D0CD65F8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0974" y="3045819"/>
            <a:ext cx="2514247" cy="252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1B721CE-4821-4645-B4A4-2CB60649B0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6019" y="3045819"/>
            <a:ext cx="2502700" cy="252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7259EB4-D986-4856-A14E-CB5001C3B5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779" y="3045819"/>
            <a:ext cx="2496986" cy="252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4948F53-170E-4477-A54A-D8EF6BC507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8864" y="2400562"/>
            <a:ext cx="1214272" cy="43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707E00F-D296-4051-868A-D85D3FAC44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61896" y="2400562"/>
            <a:ext cx="1988382" cy="43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7724D9E-9447-4ACF-B5B1-90DDDB420E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9641" y="2400562"/>
            <a:ext cx="1868262" cy="43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2766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-0.70287 0.483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43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 0.48611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0.703 0.4831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43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Pentagon 8">
            <a:extLst>
              <a:ext uri="{FF2B5EF4-FFF2-40B4-BE49-F238E27FC236}">
                <a16:creationId xmlns:a16="http://schemas.microsoft.com/office/drawing/2014/main" xmlns="" id="{10ED98D4-43B2-4811-A72E-029E8298F6C7}"/>
              </a:ext>
            </a:extLst>
          </p:cNvPr>
          <p:cNvSpPr/>
          <p:nvPr/>
        </p:nvSpPr>
        <p:spPr>
          <a:xfrm flipH="1">
            <a:off x="9868173" y="912345"/>
            <a:ext cx="1833802" cy="64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/>
              <a:t>تدريب (</a:t>
            </a:r>
            <a:r>
              <a:rPr lang="en-US" sz="3600" dirty="0"/>
              <a:t>4</a:t>
            </a:r>
            <a:r>
              <a:rPr lang="ar-BH" sz="3600" dirty="0"/>
              <a:t>)</a:t>
            </a:r>
            <a:endParaRPr lang="en-US" sz="36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45C44CB-BDA1-4A3F-84AD-C3C749D9AD83}"/>
              </a:ext>
            </a:extLst>
          </p:cNvPr>
          <p:cNvGrpSpPr/>
          <p:nvPr/>
        </p:nvGrpSpPr>
        <p:grpSpPr>
          <a:xfrm>
            <a:off x="391551" y="125068"/>
            <a:ext cx="11408899" cy="1561889"/>
            <a:chOff x="391551" y="50736"/>
            <a:chExt cx="11408899" cy="1561889"/>
          </a:xfrm>
        </p:grpSpPr>
        <p:sp>
          <p:nvSpPr>
            <p:cNvPr id="15" name="Rounded Rectangle 2">
              <a:extLst>
                <a:ext uri="{FF2B5EF4-FFF2-40B4-BE49-F238E27FC236}">
                  <a16:creationId xmlns:a16="http://schemas.microsoft.com/office/drawing/2014/main" xmlns="" id="{4099941D-6D4B-468E-B36D-A8A7E6352479}"/>
                </a:ext>
              </a:extLst>
            </p:cNvPr>
            <p:cNvSpPr/>
            <p:nvPr/>
          </p:nvSpPr>
          <p:spPr>
            <a:xfrm>
              <a:off x="391551" y="50736"/>
              <a:ext cx="11408899" cy="68035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r>
                <a:rPr lang="ar-BH" sz="36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ملاحظة: أوقف العرض، وحل التدريب على ورقة خارجية ثم تابع العرض لتتأكد من حلك.</a:t>
              </a:r>
              <a:endParaRPr lang="en-US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xmlns="" id="{5D18E04B-A302-41CA-8567-1AA59F027408}"/>
                </a:ext>
              </a:extLst>
            </p:cNvPr>
            <p:cNvSpPr/>
            <p:nvPr/>
          </p:nvSpPr>
          <p:spPr>
            <a:xfrm>
              <a:off x="391551" y="854382"/>
              <a:ext cx="3526302" cy="680354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BH" sz="3600" dirty="0">
                  <a:solidFill>
                    <a:sysClr val="windowText" lastClr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معك من الزمن </a:t>
              </a:r>
              <a:r>
                <a:rPr lang="en-US" sz="3600" dirty="0">
                  <a:solidFill>
                    <a:sysClr val="windowText" lastClr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  <a:r>
                <a:rPr lang="ar-BH" sz="3600" dirty="0">
                  <a:solidFill>
                    <a:sysClr val="windowText" lastClr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دقائق</a:t>
              </a:r>
              <a:endParaRPr lang="en-US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17" name="Graphic 16" descr="Stopwatch">
              <a:extLst>
                <a:ext uri="{FF2B5EF4-FFF2-40B4-BE49-F238E27FC236}">
                  <a16:creationId xmlns:a16="http://schemas.microsoft.com/office/drawing/2014/main" xmlns="" id="{32E9DC33-24FF-4397-96D7-2A598FD1F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840481" y="698225"/>
              <a:ext cx="914400" cy="9144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9479B9-77A6-485A-9575-075EF1CC5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188" y="1702903"/>
            <a:ext cx="10465625" cy="1152000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D23D1B8-A89E-4E88-9166-A6A3A4529D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188" y="2958569"/>
            <a:ext cx="3204388" cy="324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61D56A5-A2FC-4634-BF0E-569B855B3E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7651" y="3925261"/>
            <a:ext cx="6731161" cy="11520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xmlns="" id="{B38031D6-D7B5-4BF3-8EA4-3B8080FF7358}"/>
              </a:ext>
            </a:extLst>
          </p:cNvPr>
          <p:cNvSpPr/>
          <p:nvPr/>
        </p:nvSpPr>
        <p:spPr>
          <a:xfrm>
            <a:off x="5753686" y="3904622"/>
            <a:ext cx="540000" cy="540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29586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B07E54D-AF8A-4FEA-8171-55F7C731486B}"/>
              </a:ext>
            </a:extLst>
          </p:cNvPr>
          <p:cNvSpPr/>
          <p:nvPr/>
        </p:nvSpPr>
        <p:spPr>
          <a:xfrm>
            <a:off x="1540042" y="1411706"/>
            <a:ext cx="9111916" cy="32084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5400" dirty="0"/>
              <a:t>وفي الختام</a:t>
            </a:r>
          </a:p>
          <a:p>
            <a:pPr algn="ctr"/>
            <a:r>
              <a:rPr lang="ar-BH" sz="5400" dirty="0"/>
              <a:t>نشكركم على حُسن تفاعلكم ونرجو لكم النجاح والتوفيق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01070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xmlns="" id="{0390F03C-41D1-407A-918D-BDCB43C51968}"/>
              </a:ext>
            </a:extLst>
          </p:cNvPr>
          <p:cNvSpPr/>
          <p:nvPr/>
        </p:nvSpPr>
        <p:spPr>
          <a:xfrm>
            <a:off x="4072093" y="316682"/>
            <a:ext cx="4047814" cy="761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spcBef>
                <a:spcPct val="0"/>
              </a:spcBef>
              <a:spcAft>
                <a:spcPts val="600"/>
              </a:spcAft>
            </a:pPr>
            <a:r>
              <a:rPr lang="ar-BH" sz="4000" b="1" dirty="0">
                <a:solidFill>
                  <a:schemeClr val="bg1"/>
                </a:solidFill>
              </a:rPr>
              <a:t>الجذور والأصفار</a:t>
            </a:r>
          </a:p>
        </p:txBody>
      </p:sp>
      <p:sp>
        <p:nvSpPr>
          <p:cNvPr id="4" name="Speech Bubble: Rectangle with Corners Rounded 7">
            <a:extLst>
              <a:ext uri="{FF2B5EF4-FFF2-40B4-BE49-F238E27FC236}">
                <a16:creationId xmlns:a16="http://schemas.microsoft.com/office/drawing/2014/main" xmlns="" id="{A298DF5E-31EE-4C7C-8286-3D34B72D7D7D}"/>
              </a:ext>
            </a:extLst>
          </p:cNvPr>
          <p:cNvSpPr/>
          <p:nvPr/>
        </p:nvSpPr>
        <p:spPr>
          <a:xfrm>
            <a:off x="9191993" y="1635514"/>
            <a:ext cx="2353995" cy="12485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/>
              <a:t>أهداف الدرس:</a:t>
            </a:r>
            <a:endParaRPr lang="en-US" sz="3200" b="1" dirty="0"/>
          </a:p>
        </p:txBody>
      </p:sp>
      <p:sp>
        <p:nvSpPr>
          <p:cNvPr id="5" name="Rectangle: Rounded Corners 14">
            <a:extLst>
              <a:ext uri="{FF2B5EF4-FFF2-40B4-BE49-F238E27FC236}">
                <a16:creationId xmlns:a16="http://schemas.microsoft.com/office/drawing/2014/main" xmlns="" id="{B2EFED1D-27B1-45EA-93A6-0FC12F4A1746}"/>
              </a:ext>
            </a:extLst>
          </p:cNvPr>
          <p:cNvSpPr/>
          <p:nvPr/>
        </p:nvSpPr>
        <p:spPr>
          <a:xfrm>
            <a:off x="852074" y="3202621"/>
            <a:ext cx="10693914" cy="16929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3200" b="1" dirty="0">
                <a:solidFill>
                  <a:srgbClr val="FFFF00"/>
                </a:solidFill>
              </a:rPr>
              <a:t>يتوقع منك عزيزي الطالب بعد نهاية هذا الدرس أن تكون قادرًا على:</a:t>
            </a:r>
            <a:endParaRPr lang="en-US" sz="3200" b="1" dirty="0">
              <a:solidFill>
                <a:srgbClr val="FFFF00"/>
              </a:solidFill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3200" b="1" dirty="0">
                <a:solidFill>
                  <a:srgbClr val="002060"/>
                </a:solidFill>
              </a:rPr>
              <a:t>إيجاد أصفار  دالة كثيرة حدود.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3200" b="1" dirty="0">
                <a:solidFill>
                  <a:srgbClr val="002060"/>
                </a:solidFill>
              </a:rPr>
              <a:t>كتابة دالة كثيرة حدود باستعمال أصفار ها.</a:t>
            </a:r>
          </a:p>
        </p:txBody>
      </p:sp>
    </p:spTree>
    <p:extLst>
      <p:ext uri="{BB962C8B-B14F-4D97-AF65-F5344CB8AC3E}">
        <p14:creationId xmlns:p14="http://schemas.microsoft.com/office/powerpoint/2010/main" val="27715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30D19BC1-8D95-4C88-8B5B-45BBCA41A49D}"/>
                  </a:ext>
                </a:extLst>
              </p:cNvPr>
              <p:cNvSpPr txBox="1"/>
              <p:nvPr/>
            </p:nvSpPr>
            <p:spPr>
              <a:xfrm flipH="1">
                <a:off x="1192269" y="157577"/>
                <a:ext cx="8722519" cy="64698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:r>
                  <a:rPr lang="ar-BH" sz="3200" b="1" dirty="0">
                    <a:solidFill>
                      <a:srgbClr val="FF0000"/>
                    </a:solidFill>
                  </a:rPr>
                  <a:t>أوجد جميع أصفار الدالة: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18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80</m:t>
                    </m:r>
                  </m:oMath>
                </a14:m>
                <a:r>
                  <a:rPr lang="en-US" sz="3200" dirty="0"/>
                  <a:t> </a:t>
                </a:r>
                <a:endParaRPr lang="ar-BH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D19BC1-8D95-4C88-8B5B-45BBCA41A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92269" y="157577"/>
                <a:ext cx="8722519" cy="646986"/>
              </a:xfrm>
              <a:prstGeom prst="roundRect">
                <a:avLst/>
              </a:prstGeom>
              <a:blipFill>
                <a:blip r:embed="rId2"/>
                <a:stretch>
                  <a:fillRect t="-2778" r="-1327" b="-27778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Pentagon 8">
            <a:extLst>
              <a:ext uri="{FF2B5EF4-FFF2-40B4-BE49-F238E27FC236}">
                <a16:creationId xmlns:a16="http://schemas.microsoft.com/office/drawing/2014/main" xmlns="" id="{10ED98D4-43B2-4811-A72E-029E8298F6C7}"/>
              </a:ext>
            </a:extLst>
          </p:cNvPr>
          <p:cNvSpPr/>
          <p:nvPr/>
        </p:nvSpPr>
        <p:spPr>
          <a:xfrm flipH="1">
            <a:off x="10083238" y="156563"/>
            <a:ext cx="1833802" cy="64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/>
              <a:t>مثال (</a:t>
            </a:r>
            <a:r>
              <a:rPr lang="en-US" sz="3600" dirty="0"/>
              <a:t>1</a:t>
            </a:r>
            <a:r>
              <a:rPr lang="ar-BH" sz="3600" dirty="0"/>
              <a:t>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41EC8406-2F79-4690-AB78-82ECEAF4CDB4}"/>
                  </a:ext>
                </a:extLst>
              </p:cNvPr>
              <p:cNvSpPr txBox="1"/>
              <p:nvPr/>
            </p:nvSpPr>
            <p:spPr>
              <a:xfrm>
                <a:off x="548616" y="1151392"/>
                <a:ext cx="585082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−  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+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+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80</m:t>
                    </m:r>
                  </m:oMath>
                </a14:m>
                <a:r>
                  <a:rPr lang="en-US" sz="2800" dirty="0"/>
                  <a:t> </a:t>
                </a:r>
                <a:endParaRPr lang="ar-BH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1EC8406-2F79-4690-AB78-82ECEAF4C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16" y="1151392"/>
                <a:ext cx="5850820" cy="523220"/>
              </a:xfrm>
              <a:prstGeom prst="rect">
                <a:avLst/>
              </a:prstGeom>
              <a:blipFill>
                <a:blip r:embed="rId3"/>
                <a:stretch>
                  <a:fillRect l="-1250" b="-9302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>
            <a:extLst>
              <a:ext uri="{FF2B5EF4-FFF2-40B4-BE49-F238E27FC236}">
                <a16:creationId xmlns:a16="http://schemas.microsoft.com/office/drawing/2014/main" xmlns="" id="{F075D795-A3CB-4F56-ADCD-C17B1CD26EE6}"/>
              </a:ext>
            </a:extLst>
          </p:cNvPr>
          <p:cNvSpPr/>
          <p:nvPr/>
        </p:nvSpPr>
        <p:spPr>
          <a:xfrm>
            <a:off x="2183076" y="1216614"/>
            <a:ext cx="834887" cy="702366"/>
          </a:xfrm>
          <a:prstGeom prst="arc">
            <a:avLst>
              <a:gd name="adj1" fmla="val 268838"/>
              <a:gd name="adj2" fmla="val 10702941"/>
            </a:avLst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xmlns="" id="{E7432654-91FE-4C65-BAFF-62E716E07043}"/>
              </a:ext>
            </a:extLst>
          </p:cNvPr>
          <p:cNvSpPr/>
          <p:nvPr/>
        </p:nvSpPr>
        <p:spPr>
          <a:xfrm>
            <a:off x="3435415" y="1216614"/>
            <a:ext cx="834887" cy="702366"/>
          </a:xfrm>
          <a:prstGeom prst="arc">
            <a:avLst>
              <a:gd name="adj1" fmla="val 268838"/>
              <a:gd name="adj2" fmla="val 10702941"/>
            </a:avLst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xmlns="" id="{FBDC02EE-E254-4391-BCE9-26A4472FBDBF}"/>
              </a:ext>
            </a:extLst>
          </p:cNvPr>
          <p:cNvSpPr/>
          <p:nvPr/>
        </p:nvSpPr>
        <p:spPr>
          <a:xfrm>
            <a:off x="4687754" y="1216614"/>
            <a:ext cx="834887" cy="702366"/>
          </a:xfrm>
          <a:prstGeom prst="arc">
            <a:avLst>
              <a:gd name="adj1" fmla="val 268838"/>
              <a:gd name="adj2" fmla="val 10702941"/>
            </a:avLst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xmlns="" id="{2A7652CE-3A70-4ED2-B490-80D33CC74A18}"/>
              </a:ext>
            </a:extLst>
          </p:cNvPr>
          <p:cNvSpPr/>
          <p:nvPr/>
        </p:nvSpPr>
        <p:spPr>
          <a:xfrm>
            <a:off x="2409109" y="2946945"/>
            <a:ext cx="834887" cy="702366"/>
          </a:xfrm>
          <a:prstGeom prst="arc">
            <a:avLst>
              <a:gd name="adj1" fmla="val 268838"/>
              <a:gd name="adj2" fmla="val 10702941"/>
            </a:avLst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xmlns="" id="{AC8C43CD-AA81-49D9-A3EF-80F23EA04E7B}"/>
              </a:ext>
            </a:extLst>
          </p:cNvPr>
          <p:cNvSpPr/>
          <p:nvPr/>
        </p:nvSpPr>
        <p:spPr>
          <a:xfrm>
            <a:off x="3661448" y="2946945"/>
            <a:ext cx="834887" cy="702366"/>
          </a:xfrm>
          <a:prstGeom prst="arc">
            <a:avLst>
              <a:gd name="adj1" fmla="val 268838"/>
              <a:gd name="adj2" fmla="val 10702941"/>
            </a:avLst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xmlns="" id="{DEA56D63-F2E0-4523-866B-F250367FA185}"/>
              </a:ext>
            </a:extLst>
          </p:cNvPr>
          <p:cNvSpPr/>
          <p:nvPr/>
        </p:nvSpPr>
        <p:spPr>
          <a:xfrm>
            <a:off x="4913788" y="2946945"/>
            <a:ext cx="834887" cy="702366"/>
          </a:xfrm>
          <a:prstGeom prst="arc">
            <a:avLst>
              <a:gd name="adj1" fmla="val 268838"/>
              <a:gd name="adj2" fmla="val 10702941"/>
            </a:avLst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D27A92A8-47DB-42D3-859C-FEE617F12F2F}"/>
                  </a:ext>
                </a:extLst>
              </p:cNvPr>
              <p:cNvSpPr txBox="1"/>
              <p:nvPr/>
            </p:nvSpPr>
            <p:spPr>
              <a:xfrm>
                <a:off x="2094707" y="1790926"/>
                <a:ext cx="1008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 −</m:t>
                      </m:r>
                    </m:oMath>
                  </m:oMathPara>
                </a14:m>
                <a:endParaRPr lang="ar-BH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7A92A8-47DB-42D3-859C-FEE617F12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707" y="1790926"/>
                <a:ext cx="10080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DFEAE24D-8605-40F1-AEE4-6A3F38EDDD75}"/>
                  </a:ext>
                </a:extLst>
              </p:cNvPr>
              <p:cNvSpPr txBox="1"/>
              <p:nvPr/>
            </p:nvSpPr>
            <p:spPr>
              <a:xfrm>
                <a:off x="3347409" y="1790926"/>
                <a:ext cx="1008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 +</m:t>
                      </m:r>
                    </m:oMath>
                  </m:oMathPara>
                </a14:m>
                <a:endParaRPr lang="ar-BH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FEAE24D-8605-40F1-AEE4-6A3F38EDD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409" y="1790926"/>
                <a:ext cx="10080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5A97FB33-F799-49CA-A32B-CBD33B0E6FBF}"/>
                  </a:ext>
                </a:extLst>
              </p:cNvPr>
              <p:cNvSpPr txBox="1"/>
              <p:nvPr/>
            </p:nvSpPr>
            <p:spPr>
              <a:xfrm>
                <a:off x="4600111" y="1790926"/>
                <a:ext cx="1008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 +</m:t>
                      </m:r>
                    </m:oMath>
                  </m:oMathPara>
                </a14:m>
                <a:endParaRPr lang="ar-BH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A97FB33-F799-49CA-A32B-CBD33B0E6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111" y="1790926"/>
                <a:ext cx="10080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16BB5FB2-9506-4D21-BD11-3FAE9888C534}"/>
                  </a:ext>
                </a:extLst>
              </p:cNvPr>
              <p:cNvSpPr txBox="1"/>
              <p:nvPr/>
            </p:nvSpPr>
            <p:spPr>
              <a:xfrm>
                <a:off x="2321829" y="3718209"/>
                <a:ext cx="1008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 −</m:t>
                      </m:r>
                    </m:oMath>
                  </m:oMathPara>
                </a14:m>
                <a:endParaRPr lang="ar-BH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BB5FB2-9506-4D21-BD11-3FAE9888C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829" y="3718209"/>
                <a:ext cx="100800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7E3A512D-6C54-4730-B146-FB0B58DB4FAE}"/>
                  </a:ext>
                </a:extLst>
              </p:cNvPr>
              <p:cNvSpPr txBox="1"/>
              <p:nvPr/>
            </p:nvSpPr>
            <p:spPr>
              <a:xfrm>
                <a:off x="3574531" y="3718209"/>
                <a:ext cx="1008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 −</m:t>
                      </m:r>
                    </m:oMath>
                  </m:oMathPara>
                </a14:m>
                <a:endParaRPr lang="ar-BH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3A512D-6C54-4730-B146-FB0B58DB4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531" y="3718209"/>
                <a:ext cx="100800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1FD2139C-19CE-4A93-9370-E2D7961C8DD2}"/>
                  </a:ext>
                </a:extLst>
              </p:cNvPr>
              <p:cNvSpPr txBox="1"/>
              <p:nvPr/>
            </p:nvSpPr>
            <p:spPr>
              <a:xfrm>
                <a:off x="4827231" y="3718209"/>
                <a:ext cx="1008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 +</m:t>
                      </m:r>
                    </m:oMath>
                  </m:oMathPara>
                </a14:m>
                <a:endParaRPr lang="ar-BH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FD2139C-19CE-4A93-9370-E2D7961C8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231" y="3718209"/>
                <a:ext cx="100800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FBE73C48-2D10-46CC-B092-E3EC2A887422}"/>
                  </a:ext>
                </a:extLst>
              </p:cNvPr>
              <p:cNvSpPr txBox="1"/>
              <p:nvPr/>
            </p:nvSpPr>
            <p:spPr>
              <a:xfrm>
                <a:off x="2143544" y="2135088"/>
                <a:ext cx="1008000" cy="5917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BH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نعم</m:t>
                      </m:r>
                    </m:oMath>
                  </m:oMathPara>
                </a14:m>
                <a:endParaRPr lang="ar-BH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BE73C48-2D10-46CC-B092-E3EC2A887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544" y="2135088"/>
                <a:ext cx="1008000" cy="5917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4070723B-4852-439E-AFC5-CFC9073062D1}"/>
                  </a:ext>
                </a:extLst>
              </p:cNvPr>
              <p:cNvSpPr txBox="1"/>
              <p:nvPr/>
            </p:nvSpPr>
            <p:spPr>
              <a:xfrm>
                <a:off x="3354037" y="2135088"/>
                <a:ext cx="1008000" cy="5917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BH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نعم</m:t>
                      </m:r>
                    </m:oMath>
                  </m:oMathPara>
                </a14:m>
                <a:endParaRPr lang="ar-BH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070723B-4852-439E-AFC5-CFC907306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037" y="2135088"/>
                <a:ext cx="1008000" cy="5917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793E5116-661D-46D2-A7E1-99EC98991661}"/>
                  </a:ext>
                </a:extLst>
              </p:cNvPr>
              <p:cNvSpPr txBox="1"/>
              <p:nvPr/>
            </p:nvSpPr>
            <p:spPr>
              <a:xfrm>
                <a:off x="4606739" y="2135088"/>
                <a:ext cx="1008000" cy="5917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BH" sz="2800" b="0" i="1" smtClean="0">
                          <a:latin typeface="Cambria Math" panose="02040503050406030204" pitchFamily="18" charset="0"/>
                        </a:rPr>
                        <m:t>لا</m:t>
                      </m:r>
                    </m:oMath>
                  </m:oMathPara>
                </a14:m>
                <a:endParaRPr lang="ar-BH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93E5116-661D-46D2-A7E1-99EC98991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739" y="2135088"/>
                <a:ext cx="1008000" cy="5917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5DA8F88D-FE6F-4000-BC66-B62750F4AC34}"/>
                  </a:ext>
                </a:extLst>
              </p:cNvPr>
              <p:cNvSpPr txBox="1"/>
              <p:nvPr/>
            </p:nvSpPr>
            <p:spPr>
              <a:xfrm>
                <a:off x="2328457" y="4069396"/>
                <a:ext cx="1008000" cy="5917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BH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نعم</m:t>
                      </m:r>
                    </m:oMath>
                  </m:oMathPara>
                </a14:m>
                <a:endParaRPr lang="ar-BH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DA8F88D-FE6F-4000-BC66-B62750F4A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457" y="4069396"/>
                <a:ext cx="1008000" cy="5917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3ACF5C3F-D54A-4C88-8E96-A884814EA85B}"/>
                  </a:ext>
                </a:extLst>
              </p:cNvPr>
              <p:cNvSpPr txBox="1"/>
              <p:nvPr/>
            </p:nvSpPr>
            <p:spPr>
              <a:xfrm>
                <a:off x="3581159" y="4069396"/>
                <a:ext cx="1008000" cy="5917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BH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لا</m:t>
                      </m:r>
                    </m:oMath>
                  </m:oMathPara>
                </a14:m>
                <a:endParaRPr lang="ar-BH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ACF5C3F-D54A-4C88-8E96-A884814EA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159" y="4069396"/>
                <a:ext cx="1008000" cy="5917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7C1467D5-57CF-4037-9DDC-C209EEA06EEB}"/>
                  </a:ext>
                </a:extLst>
              </p:cNvPr>
              <p:cNvSpPr txBox="1"/>
              <p:nvPr/>
            </p:nvSpPr>
            <p:spPr>
              <a:xfrm>
                <a:off x="4833859" y="4069396"/>
                <a:ext cx="1008000" cy="5917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BH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نعم</m:t>
                      </m:r>
                    </m:oMath>
                  </m:oMathPara>
                </a14:m>
                <a:endParaRPr lang="ar-BH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C1467D5-57CF-4037-9DDC-C209EEA06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859" y="4069396"/>
                <a:ext cx="1008000" cy="5917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12EEF94-D79F-4395-8B65-296157DFDD6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79786" y="1042380"/>
            <a:ext cx="3100185" cy="50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847D71E-621C-4B81-9FBE-6F2878317BE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79786" y="1585294"/>
            <a:ext cx="3820444" cy="50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8B6C40F-D229-43EB-B754-D5076C8A547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73472" y="2186788"/>
            <a:ext cx="3226667" cy="5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DAB87424-0372-42AE-BA6A-A4FAAB219BE0}"/>
                  </a:ext>
                </a:extLst>
              </p:cNvPr>
              <p:cNvSpPr txBox="1"/>
              <p:nvPr/>
            </p:nvSpPr>
            <p:spPr>
              <a:xfrm>
                <a:off x="588472" y="2865305"/>
                <a:ext cx="610775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−  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−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+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80</m:t>
                    </m:r>
                  </m:oMath>
                </a14:m>
                <a:r>
                  <a:rPr lang="en-US" sz="2800" dirty="0"/>
                  <a:t> </a:t>
                </a:r>
                <a:endParaRPr lang="ar-BH" sz="2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AB87424-0372-42AE-BA6A-A4FAAB219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72" y="2865305"/>
                <a:ext cx="6107752" cy="523220"/>
              </a:xfrm>
              <a:prstGeom prst="rect">
                <a:avLst/>
              </a:prstGeom>
              <a:blipFill>
                <a:blip r:embed="rId19"/>
                <a:stretch>
                  <a:fillRect l="-1199" b="-10465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E35E1C1-2756-431B-BB11-769679877BE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468173" y="1060380"/>
            <a:ext cx="1641966" cy="46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4D1AF17-E8BC-40EF-A9A5-FDB60D9E567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408107" y="2844713"/>
            <a:ext cx="1702032" cy="504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1B3458C-BBB8-4323-97FA-6F419E5A68C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001904" y="2826713"/>
            <a:ext cx="2242176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B2F24E8D-35B1-4EA9-BE45-4B70B92296FA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34821"/>
          <a:stretch/>
        </p:blipFill>
        <p:spPr>
          <a:xfrm>
            <a:off x="6924368" y="3418714"/>
            <a:ext cx="4334755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39325B68-075C-4C12-AC1D-7F0C5093804C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r="64611"/>
          <a:stretch/>
        </p:blipFill>
        <p:spPr>
          <a:xfrm>
            <a:off x="8905582" y="3912244"/>
            <a:ext cx="2353541" cy="5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A63181E7-8F35-4810-8CBC-84F99E032F1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3990" y="4719228"/>
            <a:ext cx="9749370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2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21" grpId="0"/>
      <p:bldP spid="1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5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30D19BC1-8D95-4C88-8B5B-45BBCA41A49D}"/>
                  </a:ext>
                </a:extLst>
              </p:cNvPr>
              <p:cNvSpPr txBox="1"/>
              <p:nvPr/>
            </p:nvSpPr>
            <p:spPr>
              <a:xfrm flipH="1">
                <a:off x="1192269" y="157577"/>
                <a:ext cx="8722519" cy="64698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:r>
                  <a:rPr lang="ar-BH" sz="3200" b="1" dirty="0">
                    <a:solidFill>
                      <a:srgbClr val="FF0000"/>
                    </a:solidFill>
                  </a:rPr>
                  <a:t>أوجد جميع أصفار الدالة: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18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80</m:t>
                    </m:r>
                  </m:oMath>
                </a14:m>
                <a:r>
                  <a:rPr lang="en-US" sz="3200" dirty="0"/>
                  <a:t> </a:t>
                </a:r>
                <a:endParaRPr lang="ar-BH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D19BC1-8D95-4C88-8B5B-45BBCA41A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92269" y="157577"/>
                <a:ext cx="8722519" cy="646986"/>
              </a:xfrm>
              <a:prstGeom prst="roundRect">
                <a:avLst/>
              </a:prstGeom>
              <a:blipFill>
                <a:blip r:embed="rId2"/>
                <a:stretch>
                  <a:fillRect t="-2778" r="-1327" b="-27778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Pentagon 8">
            <a:extLst>
              <a:ext uri="{FF2B5EF4-FFF2-40B4-BE49-F238E27FC236}">
                <a16:creationId xmlns:a16="http://schemas.microsoft.com/office/drawing/2014/main" xmlns="" id="{10ED98D4-43B2-4811-A72E-029E8298F6C7}"/>
              </a:ext>
            </a:extLst>
          </p:cNvPr>
          <p:cNvSpPr/>
          <p:nvPr/>
        </p:nvSpPr>
        <p:spPr>
          <a:xfrm flipH="1">
            <a:off x="10083238" y="156563"/>
            <a:ext cx="1833802" cy="64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/>
              <a:t>مثال (</a:t>
            </a:r>
            <a:r>
              <a:rPr lang="en-US" sz="3600" dirty="0"/>
              <a:t>1</a:t>
            </a:r>
            <a:r>
              <a:rPr lang="ar-BH" sz="3600" dirty="0"/>
              <a:t>)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F51987E-B5EF-4107-9D5F-E82E8312B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1957" y="972058"/>
            <a:ext cx="1611149" cy="46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49545A8-D3B5-4A8E-BFBF-FA9E1E266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357" y="954058"/>
            <a:ext cx="2876160" cy="50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A5CCB92-5F58-48E8-B193-12137EDB3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448" y="1504104"/>
            <a:ext cx="4816000" cy="5040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71B35C5-0E63-472B-9878-E17C11BE7AB8}"/>
              </a:ext>
            </a:extLst>
          </p:cNvPr>
          <p:cNvSpPr txBox="1"/>
          <p:nvPr/>
        </p:nvSpPr>
        <p:spPr>
          <a:xfrm flipH="1">
            <a:off x="6583680" y="2058068"/>
            <a:ext cx="5333360" cy="61293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3000" dirty="0"/>
              <a:t>استعمل القسمة التركيبية لتحديد أصفار الدالة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7">
                <a:extLst>
                  <a:ext uri="{FF2B5EF4-FFF2-40B4-BE49-F238E27FC236}">
                    <a16:creationId xmlns:a16="http://schemas.microsoft.com/office/drawing/2014/main" xmlns="" id="{4C3FC4A3-EF83-420A-BC91-0E57E4CE65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8201065"/>
                  </p:ext>
                </p:extLst>
              </p:nvPr>
            </p:nvGraphicFramePr>
            <p:xfrm>
              <a:off x="477144" y="911854"/>
              <a:ext cx="4464000" cy="182880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756000">
                      <a:extLst>
                        <a:ext uri="{9D8B030D-6E8A-4147-A177-3AD203B41FA5}">
                          <a16:colId xmlns:a16="http://schemas.microsoft.com/office/drawing/2014/main" xmlns="" val="4149968854"/>
                        </a:ext>
                      </a:extLst>
                    </a:gridCol>
                    <a:gridCol w="756000">
                      <a:extLst>
                        <a:ext uri="{9D8B030D-6E8A-4147-A177-3AD203B41FA5}">
                          <a16:colId xmlns:a16="http://schemas.microsoft.com/office/drawing/2014/main" xmlns="" val="2029332154"/>
                        </a:ext>
                      </a:extLst>
                    </a:gridCol>
                    <a:gridCol w="756000">
                      <a:extLst>
                        <a:ext uri="{9D8B030D-6E8A-4147-A177-3AD203B41FA5}">
                          <a16:colId xmlns:a16="http://schemas.microsoft.com/office/drawing/2014/main" xmlns="" val="1573456886"/>
                        </a:ext>
                      </a:extLst>
                    </a:gridCol>
                    <a:gridCol w="756000">
                      <a:extLst>
                        <a:ext uri="{9D8B030D-6E8A-4147-A177-3AD203B41FA5}">
                          <a16:colId xmlns:a16="http://schemas.microsoft.com/office/drawing/2014/main" xmlns="" val="1452233969"/>
                        </a:ext>
                      </a:extLst>
                    </a:gridCol>
                    <a:gridCol w="756000">
                      <a:extLst>
                        <a:ext uri="{9D8B030D-6E8A-4147-A177-3AD203B41FA5}">
                          <a16:colId xmlns:a16="http://schemas.microsoft.com/office/drawing/2014/main" xmlns="" val="3435925472"/>
                        </a:ext>
                      </a:extLst>
                    </a:gridCol>
                    <a:gridCol w="684000">
                      <a:extLst>
                        <a:ext uri="{9D8B030D-6E8A-4147-A177-3AD203B41FA5}">
                          <a16:colId xmlns:a16="http://schemas.microsoft.com/office/drawing/2014/main" xmlns="" val="155718007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oMath>
                            </m:oMathPara>
                          </a14:m>
                          <a:endParaRPr lang="ar-BH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ar-BH" sz="2400" dirty="0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oMath>
                            </m:oMathPara>
                          </a14:m>
                          <a:endParaRPr lang="ar-BH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ar-BH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ar-BH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ar-BH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535094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 dirty="0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ar-BH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4485175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ar-BH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5930602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ar-BH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64328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7">
                <a:extLst>
                  <a:ext uri="{FF2B5EF4-FFF2-40B4-BE49-F238E27FC236}">
                    <a16:creationId xmlns:a16="http://schemas.microsoft.com/office/drawing/2014/main" id="{4C3FC4A3-EF83-420A-BC91-0E57E4CE65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8201065"/>
                  </p:ext>
                </p:extLst>
              </p:nvPr>
            </p:nvGraphicFramePr>
            <p:xfrm>
              <a:off x="477144" y="911854"/>
              <a:ext cx="4464000" cy="182880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756000">
                      <a:extLst>
                        <a:ext uri="{9D8B030D-6E8A-4147-A177-3AD203B41FA5}">
                          <a16:colId xmlns:a16="http://schemas.microsoft.com/office/drawing/2014/main" val="4149968854"/>
                        </a:ext>
                      </a:extLst>
                    </a:gridCol>
                    <a:gridCol w="756000">
                      <a:extLst>
                        <a:ext uri="{9D8B030D-6E8A-4147-A177-3AD203B41FA5}">
                          <a16:colId xmlns:a16="http://schemas.microsoft.com/office/drawing/2014/main" val="2029332154"/>
                        </a:ext>
                      </a:extLst>
                    </a:gridCol>
                    <a:gridCol w="756000">
                      <a:extLst>
                        <a:ext uri="{9D8B030D-6E8A-4147-A177-3AD203B41FA5}">
                          <a16:colId xmlns:a16="http://schemas.microsoft.com/office/drawing/2014/main" val="1573456886"/>
                        </a:ext>
                      </a:extLst>
                    </a:gridCol>
                    <a:gridCol w="756000">
                      <a:extLst>
                        <a:ext uri="{9D8B030D-6E8A-4147-A177-3AD203B41FA5}">
                          <a16:colId xmlns:a16="http://schemas.microsoft.com/office/drawing/2014/main" val="1452233969"/>
                        </a:ext>
                      </a:extLst>
                    </a:gridCol>
                    <a:gridCol w="756000">
                      <a:extLst>
                        <a:ext uri="{9D8B030D-6E8A-4147-A177-3AD203B41FA5}">
                          <a16:colId xmlns:a16="http://schemas.microsoft.com/office/drawing/2014/main" val="3435925472"/>
                        </a:ext>
                      </a:extLst>
                    </a:gridCol>
                    <a:gridCol w="684000">
                      <a:extLst>
                        <a:ext uri="{9D8B030D-6E8A-4147-A177-3AD203B41FA5}">
                          <a16:colId xmlns:a16="http://schemas.microsoft.com/office/drawing/2014/main" val="155718007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806" t="-1333" r="-494355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6"/>
                          <a:stretch>
                            <a:fillRect l="-100806" t="-1333" r="-394355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6"/>
                          <a:stretch>
                            <a:fillRect l="-200806" t="-1333" r="-294355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6"/>
                          <a:stretch>
                            <a:fillRect l="-298400" t="-1333" r="-192000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6"/>
                          <a:stretch>
                            <a:fillRect l="-401613" t="-1333" r="-93548" b="-3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555357" t="-1333" r="-3571" b="-3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50949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 dirty="0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555357" t="-100000" r="-3571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851756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555357" t="-202667" r="-3571" b="-10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30602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555357" t="-302667" r="-3571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328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E6BF9865-0BC0-4C2A-96C6-BBFCFCF5D3C4}"/>
                  </a:ext>
                </a:extLst>
              </p:cNvPr>
              <p:cNvSpPr txBox="1"/>
              <p:nvPr/>
            </p:nvSpPr>
            <p:spPr>
              <a:xfrm>
                <a:off x="1193234" y="1396346"/>
                <a:ext cx="648000" cy="3960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ar-BH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6BF9865-0BC0-4C2A-96C6-BBFCFCF5D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234" y="1396346"/>
                <a:ext cx="648000" cy="396000"/>
              </a:xfrm>
              <a:prstGeom prst="rect">
                <a:avLst/>
              </a:prstGeom>
              <a:blipFill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1421BCBC-B061-4308-A441-E239CE09E934}"/>
                  </a:ext>
                </a:extLst>
              </p:cNvPr>
              <p:cNvSpPr txBox="1"/>
              <p:nvPr/>
            </p:nvSpPr>
            <p:spPr>
              <a:xfrm>
                <a:off x="1952141" y="1363514"/>
                <a:ext cx="6480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ar-BH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421BCBC-B061-4308-A441-E239CE09E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141" y="1363514"/>
                <a:ext cx="6480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39101310-1CDE-4774-B2CF-F75C40FCF2D9}"/>
                  </a:ext>
                </a:extLst>
              </p:cNvPr>
              <p:cNvSpPr txBox="1"/>
              <p:nvPr/>
            </p:nvSpPr>
            <p:spPr>
              <a:xfrm>
                <a:off x="2732055" y="1363514"/>
                <a:ext cx="6480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ar-BH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9101310-1CDE-4774-B2CF-F75C40FCF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2055" y="1363514"/>
                <a:ext cx="64800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F7112861-B45F-4595-99F2-D9ADC7C4D2B6}"/>
                  </a:ext>
                </a:extLst>
              </p:cNvPr>
              <p:cNvSpPr txBox="1"/>
              <p:nvPr/>
            </p:nvSpPr>
            <p:spPr>
              <a:xfrm>
                <a:off x="3490349" y="1363514"/>
                <a:ext cx="6480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39</m:t>
                      </m:r>
                    </m:oMath>
                  </m:oMathPara>
                </a14:m>
                <a:endParaRPr lang="ar-BH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7112861-B45F-4595-99F2-D9ADC7C4D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349" y="1363514"/>
                <a:ext cx="648000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64329D9D-1040-4F64-BB8D-6964DBCE715B}"/>
                  </a:ext>
                </a:extLst>
              </p:cNvPr>
              <p:cNvSpPr txBox="1"/>
              <p:nvPr/>
            </p:nvSpPr>
            <p:spPr>
              <a:xfrm>
                <a:off x="4206439" y="1363514"/>
                <a:ext cx="6480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37</m:t>
                      </m:r>
                    </m:oMath>
                  </m:oMathPara>
                </a14:m>
                <a:endParaRPr lang="ar-BH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4329D9D-1040-4F64-BB8D-6964DBCE7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439" y="1363514"/>
                <a:ext cx="648000" cy="461665"/>
              </a:xfrm>
              <a:prstGeom prst="rect">
                <a:avLst/>
              </a:prstGeom>
              <a:blipFill>
                <a:blip r:embed="rId11"/>
                <a:stretch>
                  <a:fillRect r="-18868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3B20B6D5-6DF9-40B6-A722-A1B08DA9738E}"/>
                  </a:ext>
                </a:extLst>
              </p:cNvPr>
              <p:cNvSpPr txBox="1"/>
              <p:nvPr/>
            </p:nvSpPr>
            <p:spPr>
              <a:xfrm>
                <a:off x="1192269" y="1869230"/>
                <a:ext cx="648000" cy="3960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ar-BH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B20B6D5-6DF9-40B6-A722-A1B08DA97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269" y="1869230"/>
                <a:ext cx="648000" cy="396000"/>
              </a:xfrm>
              <a:prstGeom prst="rect">
                <a:avLst/>
              </a:prstGeom>
              <a:blipFill>
                <a:blip r:embed="rId1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EB26CDDF-7490-4114-92EC-DEF85640F745}"/>
                  </a:ext>
                </a:extLst>
              </p:cNvPr>
              <p:cNvSpPr txBox="1"/>
              <p:nvPr/>
            </p:nvSpPr>
            <p:spPr>
              <a:xfrm>
                <a:off x="1953133" y="1836398"/>
                <a:ext cx="6480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ar-BH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B26CDDF-7490-4114-92EC-DEF85640F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133" y="1836398"/>
                <a:ext cx="648000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E28AF8CA-F6FB-4B6B-B9D7-AF35CE073136}"/>
                  </a:ext>
                </a:extLst>
              </p:cNvPr>
              <p:cNvSpPr txBox="1"/>
              <p:nvPr/>
            </p:nvSpPr>
            <p:spPr>
              <a:xfrm>
                <a:off x="2713997" y="1836398"/>
                <a:ext cx="6480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ar-BH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28AF8CA-F6FB-4B6B-B9D7-AF35CE073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997" y="1836398"/>
                <a:ext cx="648000" cy="461665"/>
              </a:xfrm>
              <a:prstGeom prst="rect">
                <a:avLst/>
              </a:prstGeom>
              <a:blipFill>
                <a:blip r:embed="rId14"/>
                <a:stretch>
                  <a:fillRect r="-17757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E665DF02-D333-4EAF-86A0-B11171CFE529}"/>
                  </a:ext>
                </a:extLst>
              </p:cNvPr>
              <p:cNvSpPr txBox="1"/>
              <p:nvPr/>
            </p:nvSpPr>
            <p:spPr>
              <a:xfrm>
                <a:off x="3474861" y="1836398"/>
                <a:ext cx="6480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lang="ar-BH" sz="24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665DF02-D333-4EAF-86A0-B11171CFE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861" y="1836398"/>
                <a:ext cx="648000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70CFB294-CA63-4AA3-8C92-6F53710CA628}"/>
                  </a:ext>
                </a:extLst>
              </p:cNvPr>
              <p:cNvSpPr txBox="1"/>
              <p:nvPr/>
            </p:nvSpPr>
            <p:spPr>
              <a:xfrm>
                <a:off x="4235724" y="1836398"/>
                <a:ext cx="6480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BH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0CFB294-CA63-4AA3-8C92-6F53710CA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724" y="1836398"/>
                <a:ext cx="648000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7241877C-DF80-4685-A7BD-F35145C95E2C}"/>
                  </a:ext>
                </a:extLst>
              </p:cNvPr>
              <p:cNvSpPr txBox="1"/>
              <p:nvPr/>
            </p:nvSpPr>
            <p:spPr>
              <a:xfrm>
                <a:off x="1192269" y="2332742"/>
                <a:ext cx="648000" cy="3960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ar-BH" sz="24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241877C-DF80-4685-A7BD-F35145C95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269" y="2332742"/>
                <a:ext cx="648000" cy="396000"/>
              </a:xfrm>
              <a:prstGeom prst="rect">
                <a:avLst/>
              </a:prstGeom>
              <a:blipFill>
                <a:blip r:embed="rId1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1DA85708-CCE7-4C7E-9BF7-AAABD5777AB5}"/>
                  </a:ext>
                </a:extLst>
              </p:cNvPr>
              <p:cNvSpPr txBox="1"/>
              <p:nvPr/>
            </p:nvSpPr>
            <p:spPr>
              <a:xfrm>
                <a:off x="1953133" y="2299910"/>
                <a:ext cx="6480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ar-BH" sz="24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DA85708-CCE7-4C7E-9BF7-AAABD5777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133" y="2299910"/>
                <a:ext cx="648000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82A34891-E666-4699-ADA0-A095BCE3C1AC}"/>
                  </a:ext>
                </a:extLst>
              </p:cNvPr>
              <p:cNvSpPr txBox="1"/>
              <p:nvPr/>
            </p:nvSpPr>
            <p:spPr>
              <a:xfrm>
                <a:off x="2713997" y="2299910"/>
                <a:ext cx="6480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ar-BH" sz="24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2A34891-E666-4699-ADA0-A095BCE3C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997" y="2299910"/>
                <a:ext cx="648000" cy="461665"/>
              </a:xfrm>
              <a:prstGeom prst="rect">
                <a:avLst/>
              </a:prstGeom>
              <a:blipFill>
                <a:blip r:embed="rId19"/>
                <a:stretch>
                  <a:fillRect r="-17757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A9A8F507-D408-4271-86C7-B328FA1CD246}"/>
                  </a:ext>
                </a:extLst>
              </p:cNvPr>
              <p:cNvSpPr txBox="1"/>
              <p:nvPr/>
            </p:nvSpPr>
            <p:spPr>
              <a:xfrm>
                <a:off x="3474861" y="2299910"/>
                <a:ext cx="6480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29</m:t>
                      </m:r>
                    </m:oMath>
                  </m:oMathPara>
                </a14:m>
                <a:endParaRPr lang="ar-BH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9A8F507-D408-4271-86C7-B328FA1CD2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861" y="2299910"/>
                <a:ext cx="648000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93788EE6-B18E-456F-BDA5-009B08662BF6}"/>
                  </a:ext>
                </a:extLst>
              </p:cNvPr>
              <p:cNvSpPr txBox="1"/>
              <p:nvPr/>
            </p:nvSpPr>
            <p:spPr>
              <a:xfrm>
                <a:off x="4235724" y="2299910"/>
                <a:ext cx="6480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51</m:t>
                      </m:r>
                    </m:oMath>
                  </m:oMathPara>
                </a14:m>
                <a:endParaRPr lang="ar-BH" sz="2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3788EE6-B18E-456F-BDA5-009B08662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724" y="2299910"/>
                <a:ext cx="648000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5" name="Table 17">
                <a:extLst>
                  <a:ext uri="{FF2B5EF4-FFF2-40B4-BE49-F238E27FC236}">
                    <a16:creationId xmlns:a16="http://schemas.microsoft.com/office/drawing/2014/main" xmlns="" id="{C112A046-1DFE-4B6B-A933-B3AB666BE3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3312672"/>
                  </p:ext>
                </p:extLst>
              </p:nvPr>
            </p:nvGraphicFramePr>
            <p:xfrm>
              <a:off x="479802" y="2998046"/>
              <a:ext cx="3708000" cy="91440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756000">
                      <a:extLst>
                        <a:ext uri="{9D8B030D-6E8A-4147-A177-3AD203B41FA5}">
                          <a16:colId xmlns:a16="http://schemas.microsoft.com/office/drawing/2014/main" xmlns="" val="2029332154"/>
                        </a:ext>
                      </a:extLst>
                    </a:gridCol>
                    <a:gridCol w="756000">
                      <a:extLst>
                        <a:ext uri="{9D8B030D-6E8A-4147-A177-3AD203B41FA5}">
                          <a16:colId xmlns:a16="http://schemas.microsoft.com/office/drawing/2014/main" xmlns="" val="1573456886"/>
                        </a:ext>
                      </a:extLst>
                    </a:gridCol>
                    <a:gridCol w="756000">
                      <a:extLst>
                        <a:ext uri="{9D8B030D-6E8A-4147-A177-3AD203B41FA5}">
                          <a16:colId xmlns:a16="http://schemas.microsoft.com/office/drawing/2014/main" xmlns="" val="1452233969"/>
                        </a:ext>
                      </a:extLst>
                    </a:gridCol>
                    <a:gridCol w="756000">
                      <a:extLst>
                        <a:ext uri="{9D8B030D-6E8A-4147-A177-3AD203B41FA5}">
                          <a16:colId xmlns:a16="http://schemas.microsoft.com/office/drawing/2014/main" xmlns="" val="3435925472"/>
                        </a:ext>
                      </a:extLst>
                    </a:gridCol>
                    <a:gridCol w="684000">
                      <a:extLst>
                        <a:ext uri="{9D8B030D-6E8A-4147-A177-3AD203B41FA5}">
                          <a16:colId xmlns:a16="http://schemas.microsoft.com/office/drawing/2014/main" xmlns="" val="155718007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kern="1200" dirty="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40</m:t>
                                </m:r>
                              </m:oMath>
                            </m:oMathPara>
                          </a14:m>
                          <a:endParaRPr lang="ar-BH" sz="2400" b="1" i="1" kern="1200" dirty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kern="1200" dirty="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en-US" sz="2400" b="0" i="1" kern="1200" dirty="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ar-BH" sz="2400" b="0" i="1" kern="1200" dirty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kern="1200" dirty="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lang="en-US" sz="2400" b="0" i="1" kern="1200" dirty="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ar-BH" sz="2400" b="0" i="1" kern="1200" dirty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kern="1200" dirty="0" smtClean="0">
                                    <a:solidFill>
                                      <a:schemeClr val="lt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ar-BH" sz="2400" b="0" i="1" kern="1200" dirty="0">
                            <a:solidFill>
                              <a:schemeClr val="lt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ar-BH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535094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 dirty="0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ar-BH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44851756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5" name="Table 17">
                <a:extLst>
                  <a:ext uri="{FF2B5EF4-FFF2-40B4-BE49-F238E27FC236}">
                    <a16:creationId xmlns:a16="http://schemas.microsoft.com/office/drawing/2014/main" id="{C112A046-1DFE-4B6B-A933-B3AB666BE30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3312672"/>
                  </p:ext>
                </p:extLst>
              </p:nvPr>
            </p:nvGraphicFramePr>
            <p:xfrm>
              <a:off x="479802" y="2998046"/>
              <a:ext cx="3708000" cy="91440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756000">
                      <a:extLst>
                        <a:ext uri="{9D8B030D-6E8A-4147-A177-3AD203B41FA5}">
                          <a16:colId xmlns:a16="http://schemas.microsoft.com/office/drawing/2014/main" val="2029332154"/>
                        </a:ext>
                      </a:extLst>
                    </a:gridCol>
                    <a:gridCol w="756000">
                      <a:extLst>
                        <a:ext uri="{9D8B030D-6E8A-4147-A177-3AD203B41FA5}">
                          <a16:colId xmlns:a16="http://schemas.microsoft.com/office/drawing/2014/main" val="1573456886"/>
                        </a:ext>
                      </a:extLst>
                    </a:gridCol>
                    <a:gridCol w="756000">
                      <a:extLst>
                        <a:ext uri="{9D8B030D-6E8A-4147-A177-3AD203B41FA5}">
                          <a16:colId xmlns:a16="http://schemas.microsoft.com/office/drawing/2014/main" val="1452233969"/>
                        </a:ext>
                      </a:extLst>
                    </a:gridCol>
                    <a:gridCol w="756000">
                      <a:extLst>
                        <a:ext uri="{9D8B030D-6E8A-4147-A177-3AD203B41FA5}">
                          <a16:colId xmlns:a16="http://schemas.microsoft.com/office/drawing/2014/main" val="3435925472"/>
                        </a:ext>
                      </a:extLst>
                    </a:gridCol>
                    <a:gridCol w="684000">
                      <a:extLst>
                        <a:ext uri="{9D8B030D-6E8A-4147-A177-3AD203B41FA5}">
                          <a16:colId xmlns:a16="http://schemas.microsoft.com/office/drawing/2014/main" val="155718007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blipFill>
                          <a:blip r:embed="rId22"/>
                          <a:stretch>
                            <a:fillRect l="-806" t="-1316" r="-395161" b="-10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2"/>
                          <a:stretch>
                            <a:fillRect l="-100806" t="-1316" r="-295161" b="-10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2"/>
                          <a:stretch>
                            <a:fillRect l="-200806" t="-1316" r="-195161" b="-10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2"/>
                          <a:stretch>
                            <a:fillRect l="-298400" t="-1316" r="-93600" b="-10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blipFill>
                          <a:blip r:embed="rId22"/>
                          <a:stretch>
                            <a:fillRect l="-444643" t="-1316" r="-4464" b="-101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50949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 dirty="0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blipFill>
                          <a:blip r:embed="rId22"/>
                          <a:stretch>
                            <a:fillRect l="-444643" t="-102667" r="-4464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851756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A3A9A4A8-0ECF-4AF5-8558-7F3943A5B590}"/>
                  </a:ext>
                </a:extLst>
              </p:cNvPr>
              <p:cNvSpPr txBox="1"/>
              <p:nvPr/>
            </p:nvSpPr>
            <p:spPr>
              <a:xfrm>
                <a:off x="1181871" y="3500029"/>
                <a:ext cx="648000" cy="3960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ar-BH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3A9A4A8-0ECF-4AF5-8558-7F3943A5B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871" y="3500029"/>
                <a:ext cx="648000" cy="396000"/>
              </a:xfrm>
              <a:prstGeom prst="rect">
                <a:avLst/>
              </a:prstGeom>
              <a:blipFill>
                <a:blip r:embed="rId2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2D70F529-5272-41D8-9A24-B8A8C6BD0E85}"/>
                  </a:ext>
                </a:extLst>
              </p:cNvPr>
              <p:cNvSpPr txBox="1"/>
              <p:nvPr/>
            </p:nvSpPr>
            <p:spPr>
              <a:xfrm>
                <a:off x="1942735" y="3467197"/>
                <a:ext cx="6480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ar-BH" sz="24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D70F529-5272-41D8-9A24-B8A8C6BD0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735" y="3467197"/>
                <a:ext cx="648000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9AC723FC-6DD7-414C-8241-D56C3A94FBE4}"/>
                  </a:ext>
                </a:extLst>
              </p:cNvPr>
              <p:cNvSpPr txBox="1"/>
              <p:nvPr/>
            </p:nvSpPr>
            <p:spPr>
              <a:xfrm>
                <a:off x="2703599" y="3467197"/>
                <a:ext cx="6480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ar-BH" sz="24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AC723FC-6DD7-414C-8241-D56C3A94F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599" y="3467197"/>
                <a:ext cx="648000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6F0CEC92-6923-4985-B9AF-8DE962D04E97}"/>
                  </a:ext>
                </a:extLst>
              </p:cNvPr>
              <p:cNvSpPr txBox="1"/>
              <p:nvPr/>
            </p:nvSpPr>
            <p:spPr>
              <a:xfrm>
                <a:off x="3464463" y="3467197"/>
                <a:ext cx="6480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BH" sz="2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F0CEC92-6923-4985-B9AF-8DE962D04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463" y="3467197"/>
                <a:ext cx="648000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83809DC4-C0A6-429B-8E44-B0AC4E4B1663}"/>
                  </a:ext>
                </a:extLst>
              </p:cNvPr>
              <p:cNvSpPr txBox="1"/>
              <p:nvPr/>
            </p:nvSpPr>
            <p:spPr>
              <a:xfrm flipH="1">
                <a:off x="6255579" y="4508562"/>
                <a:ext cx="5760000" cy="1656000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3000" dirty="0"/>
                  <a:t>استعمل القسمة التركيبية  وناتج القسمة</a:t>
                </a:r>
              </a:p>
              <a:p>
                <a:pPr algn="ctr" rtl="1"/>
                <a:r>
                  <a:rPr lang="ar-BH" sz="3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ar-BH" sz="3000" dirty="0"/>
              </a:p>
              <a:p>
                <a:pPr algn="r" rtl="1"/>
                <a:r>
                  <a:rPr lang="ar-BH" sz="3000" dirty="0"/>
                  <a:t>مرة  أخرى لتحديد الصفر الحقيقي السالب الثاني.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3809DC4-C0A6-429B-8E44-B0AC4E4B1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55579" y="4508562"/>
                <a:ext cx="5760000" cy="1656000"/>
              </a:xfrm>
              <a:prstGeom prst="roundRect">
                <a:avLst/>
              </a:prstGeom>
              <a:blipFill>
                <a:blip r:embed="rId27"/>
                <a:stretch>
                  <a:fillRect r="-737" b="-3623"/>
                </a:stretch>
              </a:blipFill>
              <a:ln w="28575"/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1C55659E-7966-4FC1-B7FB-5E227E611656}"/>
                  </a:ext>
                </a:extLst>
              </p:cNvPr>
              <p:cNvSpPr txBox="1"/>
              <p:nvPr/>
            </p:nvSpPr>
            <p:spPr>
              <a:xfrm flipH="1">
                <a:off x="200173" y="4633742"/>
                <a:ext cx="5759999" cy="1548000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3000" dirty="0"/>
                  <a:t>وبما أن كثيرة الحدود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ar-BH" sz="3000" dirty="0"/>
              </a:p>
              <a:p>
                <a:pPr algn="ctr" rtl="1"/>
                <a:r>
                  <a:rPr lang="ar-BH" sz="3000" dirty="0"/>
                  <a:t>الناتجة عن القسمة تربيعية، </a:t>
                </a:r>
              </a:p>
              <a:p>
                <a:pPr algn="ctr" rtl="1"/>
                <a:r>
                  <a:rPr lang="ar-BH" sz="3000" dirty="0"/>
                  <a:t>استعمل القانون العام لإيجاد باقي الأصفار.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C55659E-7966-4FC1-B7FB-5E227E611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00173" y="4633742"/>
                <a:ext cx="5759999" cy="1548000"/>
              </a:xfrm>
              <a:prstGeom prst="roundRect">
                <a:avLst/>
              </a:prstGeom>
              <a:blipFill>
                <a:blip r:embed="rId28"/>
                <a:stretch>
                  <a:fillRect b="-12355"/>
                </a:stretch>
              </a:blipFill>
              <a:ln w="28575"/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0AEA9DBB-D096-4429-94B7-507A7D9715A6}"/>
                  </a:ext>
                </a:extLst>
              </p:cNvPr>
              <p:cNvSpPr txBox="1"/>
              <p:nvPr/>
            </p:nvSpPr>
            <p:spPr>
              <a:xfrm flipH="1">
                <a:off x="6582768" y="2799071"/>
                <a:ext cx="5333360" cy="1123712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:r>
                  <a:rPr lang="ar-BH" sz="3000" dirty="0"/>
                  <a:t>نلاحظ أن المقدار يقبل القسمة على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BH" sz="3000" dirty="0"/>
                  <a:t> </a:t>
                </a:r>
              </a:p>
              <a:p>
                <a:pPr algn="r" rtl="1"/>
                <a:r>
                  <a:rPr lang="ar-BH" sz="3000" dirty="0"/>
                  <a:t>أي أن أحد الأصفار يقع عند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ar-BH" sz="3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AEA9DBB-D096-4429-94B7-507A7D971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582768" y="2799071"/>
                <a:ext cx="5333360" cy="1123712"/>
              </a:xfrm>
              <a:prstGeom prst="roundRect">
                <a:avLst/>
              </a:prstGeom>
              <a:blipFill>
                <a:blip r:embed="rId30"/>
                <a:stretch>
                  <a:fillRect l="-455" r="-1250" b="-11053"/>
                </a:stretch>
              </a:blipFill>
              <a:ln w="28575"/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79B5F28E-D98F-4AAA-B696-6BE0E473BFDE}"/>
                  </a:ext>
                </a:extLst>
              </p:cNvPr>
              <p:cNvSpPr txBox="1"/>
              <p:nvPr/>
            </p:nvSpPr>
            <p:spPr>
              <a:xfrm flipH="1">
                <a:off x="200172" y="4006197"/>
                <a:ext cx="5760000" cy="576000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:r>
                  <a:rPr lang="ar-BH" sz="3000" dirty="0"/>
                  <a:t>يقع الصفر الحقيقي السالب الثاني عند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000" b="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ar-BH" sz="3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9B5F28E-D98F-4AAA-B696-6BE0E473B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00172" y="4006197"/>
                <a:ext cx="5760000" cy="576000"/>
              </a:xfrm>
              <a:prstGeom prst="roundRect">
                <a:avLst/>
              </a:prstGeom>
              <a:blipFill>
                <a:blip r:embed="rId31"/>
                <a:stretch>
                  <a:fillRect t="-2000" r="-1579" b="-32000"/>
                </a:stretch>
              </a:blipFill>
              <a:ln w="28575"/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1853F432-23AE-49C2-98D0-5B2FE6485C7C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81871" y="4214716"/>
            <a:ext cx="9749370" cy="1476000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BBFD490E-1B0B-480B-9847-6E026E1292ED}"/>
              </a:ext>
            </a:extLst>
          </p:cNvPr>
          <p:cNvSpPr/>
          <p:nvPr/>
        </p:nvSpPr>
        <p:spPr>
          <a:xfrm>
            <a:off x="7272997" y="5162056"/>
            <a:ext cx="1645919" cy="52865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5" name="Rectangle: Rounded Corners 2">
            <a:extLst>
              <a:ext uri="{FF2B5EF4-FFF2-40B4-BE49-F238E27FC236}">
                <a16:creationId xmlns:a16="http://schemas.microsoft.com/office/drawing/2014/main" xmlns="" id="{BBFD490E-1B0B-480B-9847-6E026E1292ED}"/>
              </a:ext>
            </a:extLst>
          </p:cNvPr>
          <p:cNvSpPr/>
          <p:nvPr/>
        </p:nvSpPr>
        <p:spPr>
          <a:xfrm>
            <a:off x="1192269" y="1830400"/>
            <a:ext cx="2995533" cy="4301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6" name="Rectangle: Rounded Corners 2">
            <a:extLst>
              <a:ext uri="{FF2B5EF4-FFF2-40B4-BE49-F238E27FC236}">
                <a16:creationId xmlns:a16="http://schemas.microsoft.com/office/drawing/2014/main" xmlns="" id="{BBFD490E-1B0B-480B-9847-6E026E1292ED}"/>
              </a:ext>
            </a:extLst>
          </p:cNvPr>
          <p:cNvSpPr/>
          <p:nvPr/>
        </p:nvSpPr>
        <p:spPr>
          <a:xfrm>
            <a:off x="532831" y="1805814"/>
            <a:ext cx="531438" cy="45469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9228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76" grpId="0" animBg="1"/>
      <p:bldP spid="77" grpId="0" animBg="1"/>
      <p:bldP spid="32" grpId="0" animBg="1"/>
      <p:bldP spid="33" grpId="0" animBg="1"/>
      <p:bldP spid="3" grpId="0" animBg="1"/>
      <p:bldP spid="3" grpId="1" animBg="1"/>
      <p:bldP spid="3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30D19BC1-8D95-4C88-8B5B-45BBCA41A49D}"/>
                  </a:ext>
                </a:extLst>
              </p:cNvPr>
              <p:cNvSpPr txBox="1"/>
              <p:nvPr/>
            </p:nvSpPr>
            <p:spPr>
              <a:xfrm flipH="1">
                <a:off x="1192269" y="157577"/>
                <a:ext cx="8722519" cy="64698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:r>
                  <a:rPr lang="ar-BH" sz="3200" b="1" dirty="0">
                    <a:solidFill>
                      <a:srgbClr val="FF0000"/>
                    </a:solidFill>
                  </a:rPr>
                  <a:t>أوجد جميع أصفار الدالة: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18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80</m:t>
                    </m:r>
                  </m:oMath>
                </a14:m>
                <a:r>
                  <a:rPr lang="en-US" sz="3200" dirty="0"/>
                  <a:t> </a:t>
                </a:r>
                <a:endParaRPr lang="ar-BH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D19BC1-8D95-4C88-8B5B-45BBCA41A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92269" y="157577"/>
                <a:ext cx="8722519" cy="646986"/>
              </a:xfrm>
              <a:prstGeom prst="roundRect">
                <a:avLst/>
              </a:prstGeom>
              <a:blipFill>
                <a:blip r:embed="rId2"/>
                <a:stretch>
                  <a:fillRect t="-2778" r="-1327" b="-27778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Pentagon 8">
            <a:extLst>
              <a:ext uri="{FF2B5EF4-FFF2-40B4-BE49-F238E27FC236}">
                <a16:creationId xmlns:a16="http://schemas.microsoft.com/office/drawing/2014/main" xmlns="" id="{10ED98D4-43B2-4811-A72E-029E8298F6C7}"/>
              </a:ext>
            </a:extLst>
          </p:cNvPr>
          <p:cNvSpPr/>
          <p:nvPr/>
        </p:nvSpPr>
        <p:spPr>
          <a:xfrm flipH="1">
            <a:off x="10083238" y="156563"/>
            <a:ext cx="1833802" cy="64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/>
              <a:t>مثال (</a:t>
            </a:r>
            <a:r>
              <a:rPr lang="en-US" sz="3600" dirty="0"/>
              <a:t>1</a:t>
            </a:r>
            <a:r>
              <a:rPr lang="ar-BH" sz="3600" dirty="0"/>
              <a:t>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1C55659E-7966-4FC1-B7FB-5E227E611656}"/>
                  </a:ext>
                </a:extLst>
              </p:cNvPr>
              <p:cNvSpPr txBox="1"/>
              <p:nvPr/>
            </p:nvSpPr>
            <p:spPr>
              <a:xfrm flipH="1">
                <a:off x="1378633" y="1258925"/>
                <a:ext cx="10478646" cy="612934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:r>
                  <a:rPr lang="ar-BH" sz="3000" dirty="0"/>
                  <a:t>استعمل القانون العام لحل الدالة التربيعية: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ar-BH" sz="3000" dirty="0"/>
                  <a:t>  لإيجاد باقي الأصفار.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C55659E-7966-4FC1-B7FB-5E227E611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378633" y="1258925"/>
                <a:ext cx="10478646" cy="612934"/>
              </a:xfrm>
              <a:prstGeom prst="roundRect">
                <a:avLst/>
              </a:prstGeom>
              <a:blipFill>
                <a:blip r:embed="rId3"/>
                <a:stretch>
                  <a:fillRect t="-2857" r="-928" b="-24762"/>
                </a:stretch>
              </a:blipFill>
              <a:ln w="28575"/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E67B35C-D629-444C-8476-2E643A35C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04" y="2198859"/>
            <a:ext cx="3197871" cy="9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B05503B-3805-4CBA-9E3D-0DF7E6F33D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827" y="3285179"/>
            <a:ext cx="4537231" cy="9788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857B569-B91D-474D-9A18-E20841C741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895" y="4427771"/>
            <a:ext cx="1405523" cy="504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6AD6300-FCA8-4CC3-BF55-F4F77D9A28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9739" y="2396859"/>
            <a:ext cx="5090400" cy="504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DD02C7A-54B1-4FBA-9B60-8249CAFBF8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3489142"/>
            <a:ext cx="3565713" cy="46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C5EB68E-A59F-47AD-A1D0-6CBD52663D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4284" y="4501645"/>
            <a:ext cx="1497600" cy="46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90D8AD-4BE2-4226-B8DE-8FDEDF5BC4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60937" y="5371377"/>
            <a:ext cx="6028943" cy="648000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0219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30D19BC1-8D95-4C88-8B5B-45BBCA41A49D}"/>
                  </a:ext>
                </a:extLst>
              </p:cNvPr>
              <p:cNvSpPr txBox="1"/>
              <p:nvPr/>
            </p:nvSpPr>
            <p:spPr>
              <a:xfrm flipH="1">
                <a:off x="2143543" y="157577"/>
                <a:ext cx="7771244" cy="64698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:r>
                  <a:rPr lang="ar-BH" sz="3200" b="1" dirty="0">
                    <a:solidFill>
                      <a:srgbClr val="FF0000"/>
                    </a:solidFill>
                  </a:rPr>
                  <a:t>أوجد جميع أصفار الدالة: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3200" dirty="0"/>
                  <a:t> </a:t>
                </a:r>
                <a:endParaRPr lang="ar-BH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D19BC1-8D95-4C88-8B5B-45BBCA41A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143543" y="157577"/>
                <a:ext cx="7771244" cy="646986"/>
              </a:xfrm>
              <a:prstGeom prst="roundRect">
                <a:avLst/>
              </a:prstGeom>
              <a:blipFill>
                <a:blip r:embed="rId2"/>
                <a:stretch>
                  <a:fillRect t="-2778" r="-1489" b="-27778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Pentagon 8">
            <a:extLst>
              <a:ext uri="{FF2B5EF4-FFF2-40B4-BE49-F238E27FC236}">
                <a16:creationId xmlns:a16="http://schemas.microsoft.com/office/drawing/2014/main" xmlns="" id="{10ED98D4-43B2-4811-A72E-029E8298F6C7}"/>
              </a:ext>
            </a:extLst>
          </p:cNvPr>
          <p:cNvSpPr/>
          <p:nvPr/>
        </p:nvSpPr>
        <p:spPr>
          <a:xfrm flipH="1">
            <a:off x="10083238" y="156563"/>
            <a:ext cx="1833802" cy="64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/>
              <a:t>مثال (</a:t>
            </a:r>
            <a:r>
              <a:rPr lang="en-US" sz="3600" dirty="0"/>
              <a:t>2</a:t>
            </a:r>
            <a:r>
              <a:rPr lang="ar-BH" sz="3600" dirty="0"/>
              <a:t>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41EC8406-2F79-4690-AB78-82ECEAF4CDB4}"/>
                  </a:ext>
                </a:extLst>
              </p:cNvPr>
              <p:cNvSpPr txBox="1"/>
              <p:nvPr/>
            </p:nvSpPr>
            <p:spPr>
              <a:xfrm>
                <a:off x="844037" y="1151392"/>
                <a:ext cx="585082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− 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+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+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 dirty="0"/>
                  <a:t> </a:t>
                </a:r>
                <a:endParaRPr lang="ar-BH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1EC8406-2F79-4690-AB78-82ECEAF4C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37" y="1151392"/>
                <a:ext cx="5850820" cy="523220"/>
              </a:xfrm>
              <a:prstGeom prst="rect">
                <a:avLst/>
              </a:prstGeom>
              <a:blipFill>
                <a:blip r:embed="rId3"/>
                <a:stretch>
                  <a:fillRect l="-1250" b="-9302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>
            <a:extLst>
              <a:ext uri="{FF2B5EF4-FFF2-40B4-BE49-F238E27FC236}">
                <a16:creationId xmlns:a16="http://schemas.microsoft.com/office/drawing/2014/main" xmlns="" id="{F075D795-A3CB-4F56-ADCD-C17B1CD26EE6}"/>
              </a:ext>
            </a:extLst>
          </p:cNvPr>
          <p:cNvSpPr/>
          <p:nvPr/>
        </p:nvSpPr>
        <p:spPr>
          <a:xfrm>
            <a:off x="2183076" y="1216614"/>
            <a:ext cx="834887" cy="702366"/>
          </a:xfrm>
          <a:prstGeom prst="arc">
            <a:avLst>
              <a:gd name="adj1" fmla="val 268838"/>
              <a:gd name="adj2" fmla="val 10702941"/>
            </a:avLst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xmlns="" id="{E7432654-91FE-4C65-BAFF-62E716E07043}"/>
              </a:ext>
            </a:extLst>
          </p:cNvPr>
          <p:cNvSpPr/>
          <p:nvPr/>
        </p:nvSpPr>
        <p:spPr>
          <a:xfrm>
            <a:off x="3435415" y="1216614"/>
            <a:ext cx="834887" cy="702366"/>
          </a:xfrm>
          <a:prstGeom prst="arc">
            <a:avLst>
              <a:gd name="adj1" fmla="val 268838"/>
              <a:gd name="adj2" fmla="val 10702941"/>
            </a:avLst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xmlns="" id="{FBDC02EE-E254-4391-BCE9-26A4472FBDBF}"/>
              </a:ext>
            </a:extLst>
          </p:cNvPr>
          <p:cNvSpPr/>
          <p:nvPr/>
        </p:nvSpPr>
        <p:spPr>
          <a:xfrm>
            <a:off x="4687754" y="1216614"/>
            <a:ext cx="834887" cy="702366"/>
          </a:xfrm>
          <a:prstGeom prst="arc">
            <a:avLst>
              <a:gd name="adj1" fmla="val 268838"/>
              <a:gd name="adj2" fmla="val 10702941"/>
            </a:avLst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xmlns="" id="{2A7652CE-3A70-4ED2-B490-80D33CC74A18}"/>
              </a:ext>
            </a:extLst>
          </p:cNvPr>
          <p:cNvSpPr/>
          <p:nvPr/>
        </p:nvSpPr>
        <p:spPr>
          <a:xfrm>
            <a:off x="2409109" y="2946945"/>
            <a:ext cx="834887" cy="702366"/>
          </a:xfrm>
          <a:prstGeom prst="arc">
            <a:avLst>
              <a:gd name="adj1" fmla="val 268838"/>
              <a:gd name="adj2" fmla="val 10702941"/>
            </a:avLst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xmlns="" id="{AC8C43CD-AA81-49D9-A3EF-80F23EA04E7B}"/>
              </a:ext>
            </a:extLst>
          </p:cNvPr>
          <p:cNvSpPr/>
          <p:nvPr/>
        </p:nvSpPr>
        <p:spPr>
          <a:xfrm>
            <a:off x="3661448" y="2946945"/>
            <a:ext cx="834887" cy="702366"/>
          </a:xfrm>
          <a:prstGeom prst="arc">
            <a:avLst>
              <a:gd name="adj1" fmla="val 268838"/>
              <a:gd name="adj2" fmla="val 10702941"/>
            </a:avLst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xmlns="" id="{DEA56D63-F2E0-4523-866B-F250367FA185}"/>
              </a:ext>
            </a:extLst>
          </p:cNvPr>
          <p:cNvSpPr/>
          <p:nvPr/>
        </p:nvSpPr>
        <p:spPr>
          <a:xfrm>
            <a:off x="4913788" y="2946945"/>
            <a:ext cx="834887" cy="702366"/>
          </a:xfrm>
          <a:prstGeom prst="arc">
            <a:avLst>
              <a:gd name="adj1" fmla="val 268838"/>
              <a:gd name="adj2" fmla="val 10702941"/>
            </a:avLst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D27A92A8-47DB-42D3-859C-FEE617F12F2F}"/>
                  </a:ext>
                </a:extLst>
              </p:cNvPr>
              <p:cNvSpPr txBox="1"/>
              <p:nvPr/>
            </p:nvSpPr>
            <p:spPr>
              <a:xfrm>
                <a:off x="2094707" y="1790926"/>
                <a:ext cx="1008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 −</m:t>
                      </m:r>
                    </m:oMath>
                  </m:oMathPara>
                </a14:m>
                <a:endParaRPr lang="ar-BH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27A92A8-47DB-42D3-859C-FEE617F12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707" y="1790926"/>
                <a:ext cx="100800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DFEAE24D-8605-40F1-AEE4-6A3F38EDDD75}"/>
                  </a:ext>
                </a:extLst>
              </p:cNvPr>
              <p:cNvSpPr txBox="1"/>
              <p:nvPr/>
            </p:nvSpPr>
            <p:spPr>
              <a:xfrm>
                <a:off x="3347409" y="1790926"/>
                <a:ext cx="1008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 +</m:t>
                      </m:r>
                    </m:oMath>
                  </m:oMathPara>
                </a14:m>
                <a:endParaRPr lang="ar-BH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FEAE24D-8605-40F1-AEE4-6A3F38EDD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409" y="1790926"/>
                <a:ext cx="10080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5A97FB33-F799-49CA-A32B-CBD33B0E6FBF}"/>
                  </a:ext>
                </a:extLst>
              </p:cNvPr>
              <p:cNvSpPr txBox="1"/>
              <p:nvPr/>
            </p:nvSpPr>
            <p:spPr>
              <a:xfrm>
                <a:off x="4600111" y="1790926"/>
                <a:ext cx="1008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 +</m:t>
                      </m:r>
                    </m:oMath>
                  </m:oMathPara>
                </a14:m>
                <a:endParaRPr lang="ar-BH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A97FB33-F799-49CA-A32B-CBD33B0E6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111" y="1790926"/>
                <a:ext cx="10080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16BB5FB2-9506-4D21-BD11-3FAE9888C534}"/>
                  </a:ext>
                </a:extLst>
              </p:cNvPr>
              <p:cNvSpPr txBox="1"/>
              <p:nvPr/>
            </p:nvSpPr>
            <p:spPr>
              <a:xfrm>
                <a:off x="2321829" y="3718209"/>
                <a:ext cx="1008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 −</m:t>
                      </m:r>
                    </m:oMath>
                  </m:oMathPara>
                </a14:m>
                <a:endParaRPr lang="ar-BH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BB5FB2-9506-4D21-BD11-3FAE9888C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829" y="3718209"/>
                <a:ext cx="100800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7E3A512D-6C54-4730-B146-FB0B58DB4FAE}"/>
                  </a:ext>
                </a:extLst>
              </p:cNvPr>
              <p:cNvSpPr txBox="1"/>
              <p:nvPr/>
            </p:nvSpPr>
            <p:spPr>
              <a:xfrm>
                <a:off x="3574531" y="3718209"/>
                <a:ext cx="1008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 +</m:t>
                      </m:r>
                    </m:oMath>
                  </m:oMathPara>
                </a14:m>
                <a:endParaRPr lang="ar-BH" sz="2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3A512D-6C54-4730-B146-FB0B58DB4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531" y="3718209"/>
                <a:ext cx="100800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1FD2139C-19CE-4A93-9370-E2D7961C8DD2}"/>
                  </a:ext>
                </a:extLst>
              </p:cNvPr>
              <p:cNvSpPr txBox="1"/>
              <p:nvPr/>
            </p:nvSpPr>
            <p:spPr>
              <a:xfrm>
                <a:off x="4827231" y="3718209"/>
                <a:ext cx="1008000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 +</m:t>
                      </m:r>
                    </m:oMath>
                  </m:oMathPara>
                </a14:m>
                <a:endParaRPr lang="ar-BH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FD2139C-19CE-4A93-9370-E2D7961C8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231" y="3718209"/>
                <a:ext cx="100800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FBE73C48-2D10-46CC-B092-E3EC2A887422}"/>
                  </a:ext>
                </a:extLst>
              </p:cNvPr>
              <p:cNvSpPr txBox="1"/>
              <p:nvPr/>
            </p:nvSpPr>
            <p:spPr>
              <a:xfrm>
                <a:off x="2143544" y="2135088"/>
                <a:ext cx="1008000" cy="5917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BH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نعم</m:t>
                      </m:r>
                    </m:oMath>
                  </m:oMathPara>
                </a14:m>
                <a:endParaRPr lang="ar-BH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BE73C48-2D10-46CC-B092-E3EC2A887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544" y="2135088"/>
                <a:ext cx="1008000" cy="5917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4070723B-4852-439E-AFC5-CFC9073062D1}"/>
                  </a:ext>
                </a:extLst>
              </p:cNvPr>
              <p:cNvSpPr txBox="1"/>
              <p:nvPr/>
            </p:nvSpPr>
            <p:spPr>
              <a:xfrm>
                <a:off x="3354037" y="2135088"/>
                <a:ext cx="1008000" cy="5917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BH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نعم</m:t>
                      </m:r>
                    </m:oMath>
                  </m:oMathPara>
                </a14:m>
                <a:endParaRPr lang="ar-BH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070723B-4852-439E-AFC5-CFC907306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037" y="2135088"/>
                <a:ext cx="1008000" cy="5917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793E5116-661D-46D2-A7E1-99EC98991661}"/>
                  </a:ext>
                </a:extLst>
              </p:cNvPr>
              <p:cNvSpPr txBox="1"/>
              <p:nvPr/>
            </p:nvSpPr>
            <p:spPr>
              <a:xfrm>
                <a:off x="4606739" y="2135088"/>
                <a:ext cx="1008000" cy="5917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BH" sz="2800" b="0" i="1" smtClean="0">
                          <a:latin typeface="Cambria Math" panose="02040503050406030204" pitchFamily="18" charset="0"/>
                        </a:rPr>
                        <m:t>لا</m:t>
                      </m:r>
                    </m:oMath>
                  </m:oMathPara>
                </a14:m>
                <a:endParaRPr lang="ar-BH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93E5116-661D-46D2-A7E1-99EC98991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739" y="2135088"/>
                <a:ext cx="1008000" cy="5917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5DA8F88D-FE6F-4000-BC66-B62750F4AC34}"/>
                  </a:ext>
                </a:extLst>
              </p:cNvPr>
              <p:cNvSpPr txBox="1"/>
              <p:nvPr/>
            </p:nvSpPr>
            <p:spPr>
              <a:xfrm>
                <a:off x="2328457" y="4069396"/>
                <a:ext cx="1008000" cy="5917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BH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لا</m:t>
                      </m:r>
                    </m:oMath>
                  </m:oMathPara>
                </a14:m>
                <a:endParaRPr lang="ar-BH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DA8F88D-FE6F-4000-BC66-B62750F4A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457" y="4069396"/>
                <a:ext cx="1008000" cy="5917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3ACF5C3F-D54A-4C88-8E96-A884814EA85B}"/>
                  </a:ext>
                </a:extLst>
              </p:cNvPr>
              <p:cNvSpPr txBox="1"/>
              <p:nvPr/>
            </p:nvSpPr>
            <p:spPr>
              <a:xfrm>
                <a:off x="3581159" y="4069396"/>
                <a:ext cx="1008000" cy="5917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BH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نعم</m:t>
                      </m:r>
                    </m:oMath>
                  </m:oMathPara>
                </a14:m>
                <a:endParaRPr lang="ar-BH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ACF5C3F-D54A-4C88-8E96-A884814EA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159" y="4069396"/>
                <a:ext cx="1008000" cy="5917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7C1467D5-57CF-4037-9DDC-C209EEA06EEB}"/>
                  </a:ext>
                </a:extLst>
              </p:cNvPr>
              <p:cNvSpPr txBox="1"/>
              <p:nvPr/>
            </p:nvSpPr>
            <p:spPr>
              <a:xfrm>
                <a:off x="4833859" y="4069396"/>
                <a:ext cx="1008000" cy="5917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BH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لا</m:t>
                      </m:r>
                    </m:oMath>
                  </m:oMathPara>
                </a14:m>
                <a:endParaRPr lang="ar-BH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C1467D5-57CF-4037-9DDC-C209EEA06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859" y="4069396"/>
                <a:ext cx="1008000" cy="5917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12EEF94-D79F-4395-8B65-296157DFDD6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79786" y="1042380"/>
            <a:ext cx="3100185" cy="50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DAB87424-0372-42AE-BA6A-A4FAAB219BE0}"/>
                  </a:ext>
                </a:extLst>
              </p:cNvPr>
              <p:cNvSpPr txBox="1"/>
              <p:nvPr/>
            </p:nvSpPr>
            <p:spPr>
              <a:xfrm>
                <a:off x="827628" y="2865305"/>
                <a:ext cx="610775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− 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+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 dirty="0"/>
                  <a:t> </a:t>
                </a:r>
                <a:endParaRPr lang="ar-BH" sz="2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AB87424-0372-42AE-BA6A-A4FAAB219B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28" y="2865305"/>
                <a:ext cx="6107752" cy="523220"/>
              </a:xfrm>
              <a:prstGeom prst="rect">
                <a:avLst/>
              </a:prstGeom>
              <a:blipFill>
                <a:blip r:embed="rId17"/>
                <a:stretch>
                  <a:fillRect l="-1198" b="-10465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E35E1C1-2756-431B-BB11-769679877BE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68173" y="1060380"/>
            <a:ext cx="1641966" cy="46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4D1AF17-E8BC-40EF-A9A5-FDB60D9E567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08107" y="2844713"/>
            <a:ext cx="1702032" cy="504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1B3458C-BBB8-4323-97FA-6F419E5A68C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01904" y="2826713"/>
            <a:ext cx="2242176" cy="54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B2F24E8D-35B1-4EA9-BE45-4B70B92296FA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34821"/>
          <a:stretch/>
        </p:blipFill>
        <p:spPr>
          <a:xfrm>
            <a:off x="6924368" y="3418714"/>
            <a:ext cx="4334755" cy="54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39325B68-075C-4C12-AC1D-7F0C5093804C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r="64611"/>
          <a:stretch/>
        </p:blipFill>
        <p:spPr>
          <a:xfrm>
            <a:off x="8905582" y="3912244"/>
            <a:ext cx="2353541" cy="5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22814D3C-CB06-4B89-AFD6-E842DE77D024}"/>
                  </a:ext>
                </a:extLst>
              </p:cNvPr>
              <p:cNvSpPr txBox="1"/>
              <p:nvPr/>
            </p:nvSpPr>
            <p:spPr>
              <a:xfrm flipH="1">
                <a:off x="6391931" y="1586239"/>
                <a:ext cx="4076242" cy="1123712"/>
              </a:xfrm>
              <a:prstGeom prst="round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:r>
                  <a:rPr lang="ar-BH" sz="3000" dirty="0"/>
                  <a:t>حيث إن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BH" sz="3000" dirty="0"/>
                  <a:t> من الدرجة الثالثة </a:t>
                </a:r>
              </a:p>
              <a:p>
                <a:pPr algn="r" rtl="1"/>
                <a:r>
                  <a:rPr lang="ar-BH" sz="3000" dirty="0"/>
                  <a:t>فسيكون لها </a:t>
                </a:r>
                <a:r>
                  <a:rPr lang="en-US" sz="3000" dirty="0"/>
                  <a:t>3</a:t>
                </a:r>
                <a:r>
                  <a:rPr lang="ar-BH" sz="3000" dirty="0"/>
                  <a:t> أصفار فقط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2814D3C-CB06-4B89-AFD6-E842DE77D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391931" y="1586239"/>
                <a:ext cx="4076242" cy="1123712"/>
              </a:xfrm>
              <a:prstGeom prst="roundRect">
                <a:avLst/>
              </a:prstGeom>
              <a:blipFill>
                <a:blip r:embed="rId22"/>
                <a:stretch>
                  <a:fillRect r="-2246" b="-10811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312FC049-7F89-41BC-96BA-CD95889D50D0}"/>
                  </a:ext>
                </a:extLst>
              </p:cNvPr>
              <p:cNvSpPr txBox="1"/>
              <p:nvPr/>
            </p:nvSpPr>
            <p:spPr>
              <a:xfrm flipH="1">
                <a:off x="493528" y="4851960"/>
                <a:ext cx="11071274" cy="1055608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:r>
                  <a:rPr lang="ar-BH" sz="2800" dirty="0"/>
                  <a:t>بما أن هناك تغيرين في إشارات معاملات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BH" sz="2800" dirty="0"/>
                  <a:t> ، فإن عدد الأصفار الحقيقية الموجبة للدالة سيكون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BH" sz="2800" dirty="0"/>
                  <a:t> أو</a:t>
                </a:r>
                <a:r>
                  <a:rPr lang="en-US" sz="2800" dirty="0"/>
                  <a:t> </a:t>
                </a:r>
                <a:r>
                  <a:rPr lang="ar-BH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ar-BH" sz="2800" dirty="0"/>
                  <a:t>، وبما أن هناك تغير في إشارات معاملات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BH" sz="2800" dirty="0"/>
                  <a:t> فإن عدد الأصفار الحقيقية السالبة للدالة سيكون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ar-BH" sz="28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12FC049-7F89-41BC-96BA-CD95889D50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3528" y="4851960"/>
                <a:ext cx="11071274" cy="1055608"/>
              </a:xfrm>
              <a:prstGeom prst="roundRect">
                <a:avLst/>
              </a:prstGeom>
              <a:blipFill>
                <a:blip r:embed="rId23"/>
                <a:stretch>
                  <a:fillRect r="-494" b="-10674"/>
                </a:stretch>
              </a:blipFill>
              <a:ln w="28575"/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50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21" grpId="0"/>
      <p:bldP spid="1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5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2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Pentagon 8">
            <a:extLst>
              <a:ext uri="{FF2B5EF4-FFF2-40B4-BE49-F238E27FC236}">
                <a16:creationId xmlns:a16="http://schemas.microsoft.com/office/drawing/2014/main" xmlns="" id="{10ED98D4-43B2-4811-A72E-029E8298F6C7}"/>
              </a:ext>
            </a:extLst>
          </p:cNvPr>
          <p:cNvSpPr/>
          <p:nvPr/>
        </p:nvSpPr>
        <p:spPr>
          <a:xfrm flipH="1">
            <a:off x="10083238" y="156563"/>
            <a:ext cx="1833802" cy="64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/>
              <a:t>مثال (</a:t>
            </a:r>
            <a:r>
              <a:rPr lang="en-US" sz="3600" dirty="0"/>
              <a:t>2</a:t>
            </a:r>
            <a:r>
              <a:rPr lang="ar-BH" sz="3600" dirty="0"/>
              <a:t>)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F51987E-B5EF-4107-9D5F-E82E8312B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1957" y="972058"/>
            <a:ext cx="1611149" cy="46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49545A8-D3B5-4A8E-BFBF-FA9E1E266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357" y="954058"/>
            <a:ext cx="2876160" cy="50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A5CCB92-5F58-48E8-B193-12137EDB3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448" y="1504104"/>
            <a:ext cx="4816000" cy="5040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71B35C5-0E63-472B-9878-E17C11BE7AB8}"/>
              </a:ext>
            </a:extLst>
          </p:cNvPr>
          <p:cNvSpPr txBox="1"/>
          <p:nvPr/>
        </p:nvSpPr>
        <p:spPr>
          <a:xfrm flipH="1">
            <a:off x="6583680" y="2058068"/>
            <a:ext cx="5333360" cy="61293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3000" dirty="0"/>
              <a:t>استعمل القسمة التركيبية لتحديد أصفار الدالة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7">
                <a:extLst>
                  <a:ext uri="{FF2B5EF4-FFF2-40B4-BE49-F238E27FC236}">
                    <a16:creationId xmlns:a16="http://schemas.microsoft.com/office/drawing/2014/main" xmlns="" id="{4C3FC4A3-EF83-420A-BC91-0E57E4CE65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8543930"/>
                  </p:ext>
                </p:extLst>
              </p:nvPr>
            </p:nvGraphicFramePr>
            <p:xfrm>
              <a:off x="1922464" y="911854"/>
              <a:ext cx="3708000" cy="137160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756000">
                      <a:extLst>
                        <a:ext uri="{9D8B030D-6E8A-4147-A177-3AD203B41FA5}">
                          <a16:colId xmlns:a16="http://schemas.microsoft.com/office/drawing/2014/main" xmlns="" val="4149968854"/>
                        </a:ext>
                      </a:extLst>
                    </a:gridCol>
                    <a:gridCol w="756000">
                      <a:extLst>
                        <a:ext uri="{9D8B030D-6E8A-4147-A177-3AD203B41FA5}">
                          <a16:colId xmlns:a16="http://schemas.microsoft.com/office/drawing/2014/main" xmlns="" val="1573456886"/>
                        </a:ext>
                      </a:extLst>
                    </a:gridCol>
                    <a:gridCol w="756000">
                      <a:extLst>
                        <a:ext uri="{9D8B030D-6E8A-4147-A177-3AD203B41FA5}">
                          <a16:colId xmlns:a16="http://schemas.microsoft.com/office/drawing/2014/main" xmlns="" val="1452233969"/>
                        </a:ext>
                      </a:extLst>
                    </a:gridCol>
                    <a:gridCol w="756000">
                      <a:extLst>
                        <a:ext uri="{9D8B030D-6E8A-4147-A177-3AD203B41FA5}">
                          <a16:colId xmlns:a16="http://schemas.microsoft.com/office/drawing/2014/main" xmlns="" val="3435925472"/>
                        </a:ext>
                      </a:extLst>
                    </a:gridCol>
                    <a:gridCol w="684000">
                      <a:extLst>
                        <a:ext uri="{9D8B030D-6E8A-4147-A177-3AD203B41FA5}">
                          <a16:colId xmlns:a16="http://schemas.microsoft.com/office/drawing/2014/main" xmlns="" val="155718007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ar-BH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ar-BH" sz="2400" dirty="0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ar-BH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ar-BH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ar-BH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535094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 dirty="0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ar-BH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44851756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ar-BH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5930602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7">
                <a:extLst>
                  <a:ext uri="{FF2B5EF4-FFF2-40B4-BE49-F238E27FC236}">
                    <a16:creationId xmlns:a16="http://schemas.microsoft.com/office/drawing/2014/main" id="{4C3FC4A3-EF83-420A-BC91-0E57E4CE65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8543930"/>
                  </p:ext>
                </p:extLst>
              </p:nvPr>
            </p:nvGraphicFramePr>
            <p:xfrm>
              <a:off x="1922464" y="911854"/>
              <a:ext cx="3708000" cy="137160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756000">
                      <a:extLst>
                        <a:ext uri="{9D8B030D-6E8A-4147-A177-3AD203B41FA5}">
                          <a16:colId xmlns:a16="http://schemas.microsoft.com/office/drawing/2014/main" val="4149968854"/>
                        </a:ext>
                      </a:extLst>
                    </a:gridCol>
                    <a:gridCol w="756000">
                      <a:extLst>
                        <a:ext uri="{9D8B030D-6E8A-4147-A177-3AD203B41FA5}">
                          <a16:colId xmlns:a16="http://schemas.microsoft.com/office/drawing/2014/main" val="1573456886"/>
                        </a:ext>
                      </a:extLst>
                    </a:gridCol>
                    <a:gridCol w="756000">
                      <a:extLst>
                        <a:ext uri="{9D8B030D-6E8A-4147-A177-3AD203B41FA5}">
                          <a16:colId xmlns:a16="http://schemas.microsoft.com/office/drawing/2014/main" val="1452233969"/>
                        </a:ext>
                      </a:extLst>
                    </a:gridCol>
                    <a:gridCol w="756000">
                      <a:extLst>
                        <a:ext uri="{9D8B030D-6E8A-4147-A177-3AD203B41FA5}">
                          <a16:colId xmlns:a16="http://schemas.microsoft.com/office/drawing/2014/main" val="3435925472"/>
                        </a:ext>
                      </a:extLst>
                    </a:gridCol>
                    <a:gridCol w="684000">
                      <a:extLst>
                        <a:ext uri="{9D8B030D-6E8A-4147-A177-3AD203B41FA5}">
                          <a16:colId xmlns:a16="http://schemas.microsoft.com/office/drawing/2014/main" val="1557180070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806" t="-1333" r="-394355" b="-2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100806" t="-1333" r="-294355" b="-2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200806" t="-1333" r="-194355" b="-2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298400" t="-1333" r="-92800" b="-2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44643" t="-1333" r="-3571" b="-2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509499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 dirty="0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44643" t="-100000" r="-3571" b="-101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4851756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/>
                          <a:endParaRPr lang="ar-BH" sz="2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ar-BH"/>
                        </a:p>
                      </a:txBody>
                      <a:tcPr anchor="ctr">
                        <a:blipFill>
                          <a:blip r:embed="rId5"/>
                          <a:stretch>
                            <a:fillRect l="-444643" t="-202667" r="-3571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30602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E6BF9865-0BC0-4C2A-96C6-BBFCFCF5D3C4}"/>
                  </a:ext>
                </a:extLst>
              </p:cNvPr>
              <p:cNvSpPr txBox="1"/>
              <p:nvPr/>
            </p:nvSpPr>
            <p:spPr>
              <a:xfrm>
                <a:off x="2656275" y="1396346"/>
                <a:ext cx="648000" cy="3960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ar-BH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6BF9865-0BC0-4C2A-96C6-BBFCFCF5D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275" y="1396346"/>
                <a:ext cx="648000" cy="396000"/>
              </a:xfrm>
              <a:prstGeom prst="rect">
                <a:avLst/>
              </a:prstGeom>
              <a:blipFill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1421BCBC-B061-4308-A441-E239CE09E934}"/>
                  </a:ext>
                </a:extLst>
              </p:cNvPr>
              <p:cNvSpPr txBox="1"/>
              <p:nvPr/>
            </p:nvSpPr>
            <p:spPr>
              <a:xfrm>
                <a:off x="3415182" y="1363514"/>
                <a:ext cx="6480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ar-BH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421BCBC-B061-4308-A441-E239CE09E9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182" y="1363514"/>
                <a:ext cx="64800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39101310-1CDE-4774-B2CF-F75C40FCF2D9}"/>
                  </a:ext>
                </a:extLst>
              </p:cNvPr>
              <p:cNvSpPr txBox="1"/>
              <p:nvPr/>
            </p:nvSpPr>
            <p:spPr>
              <a:xfrm>
                <a:off x="4195096" y="1363514"/>
                <a:ext cx="6480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ar-BH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9101310-1CDE-4774-B2CF-F75C40FCF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096" y="1363514"/>
                <a:ext cx="648000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64329D9D-1040-4F64-BB8D-6964DBCE715B}"/>
                  </a:ext>
                </a:extLst>
              </p:cNvPr>
              <p:cNvSpPr txBox="1"/>
              <p:nvPr/>
            </p:nvSpPr>
            <p:spPr>
              <a:xfrm>
                <a:off x="4909825" y="1363514"/>
                <a:ext cx="6480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ar-BH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4329D9D-1040-4F64-BB8D-6964DBCE7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825" y="1363514"/>
                <a:ext cx="648000" cy="461665"/>
              </a:xfrm>
              <a:prstGeom prst="rect">
                <a:avLst/>
              </a:prstGeom>
              <a:blipFill>
                <a:blip r:embed="rId9"/>
                <a:stretch>
                  <a:fillRect r="-17757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xmlns="" id="{3B20B6D5-6DF9-40B6-A722-A1B08DA9738E}"/>
                  </a:ext>
                </a:extLst>
              </p:cNvPr>
              <p:cNvSpPr txBox="1"/>
              <p:nvPr/>
            </p:nvSpPr>
            <p:spPr>
              <a:xfrm>
                <a:off x="2655310" y="1869230"/>
                <a:ext cx="648000" cy="39600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ar-BH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B20B6D5-6DF9-40B6-A722-A1B08DA97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310" y="1869230"/>
                <a:ext cx="648000" cy="396000"/>
              </a:xfrm>
              <a:prstGeom prst="rect">
                <a:avLst/>
              </a:prstGeom>
              <a:blipFill>
                <a:blip r:embed="rId1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EB26CDDF-7490-4114-92EC-DEF85640F745}"/>
                  </a:ext>
                </a:extLst>
              </p:cNvPr>
              <p:cNvSpPr txBox="1"/>
              <p:nvPr/>
            </p:nvSpPr>
            <p:spPr>
              <a:xfrm>
                <a:off x="3416174" y="1836398"/>
                <a:ext cx="6480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ar-BH" sz="24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B26CDDF-7490-4114-92EC-DEF85640F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174" y="1836398"/>
                <a:ext cx="64800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E28AF8CA-F6FB-4B6B-B9D7-AF35CE073136}"/>
                  </a:ext>
                </a:extLst>
              </p:cNvPr>
              <p:cNvSpPr txBox="1"/>
              <p:nvPr/>
            </p:nvSpPr>
            <p:spPr>
              <a:xfrm>
                <a:off x="4177038" y="1836398"/>
                <a:ext cx="6480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ar-BH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28AF8CA-F6FB-4B6B-B9D7-AF35CE073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038" y="1836398"/>
                <a:ext cx="648000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70CFB294-CA63-4AA3-8C92-6F53710CA628}"/>
                  </a:ext>
                </a:extLst>
              </p:cNvPr>
              <p:cNvSpPr txBox="1"/>
              <p:nvPr/>
            </p:nvSpPr>
            <p:spPr>
              <a:xfrm>
                <a:off x="4939110" y="1836398"/>
                <a:ext cx="64800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ar-BH" sz="24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0CFB294-CA63-4AA3-8C92-6F53710CA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110" y="1836398"/>
                <a:ext cx="648000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1C55659E-7966-4FC1-B7FB-5E227E611656}"/>
                  </a:ext>
                </a:extLst>
              </p:cNvPr>
              <p:cNvSpPr txBox="1"/>
              <p:nvPr/>
            </p:nvSpPr>
            <p:spPr>
              <a:xfrm flipH="1">
                <a:off x="6582765" y="4355942"/>
                <a:ext cx="5333360" cy="1668542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3000" dirty="0"/>
                  <a:t>وبما أن كثيرة الحدود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ar-BH" sz="3000" dirty="0"/>
              </a:p>
              <a:p>
                <a:pPr algn="ctr" rtl="1"/>
                <a:r>
                  <a:rPr lang="ar-BH" sz="3000" dirty="0"/>
                  <a:t>الناتجة عن القسمة تربيعية، </a:t>
                </a:r>
              </a:p>
              <a:p>
                <a:pPr algn="ctr" rtl="1"/>
                <a:r>
                  <a:rPr lang="ar-BH" sz="3000" dirty="0"/>
                  <a:t>استعمل القانون العام لإيجاد باقي الأصفار.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C55659E-7966-4FC1-B7FB-5E227E611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582765" y="4355942"/>
                <a:ext cx="5333360" cy="1668542"/>
              </a:xfrm>
              <a:prstGeom prst="roundRect">
                <a:avLst/>
              </a:prstGeom>
              <a:blipFill>
                <a:blip r:embed="rId14"/>
                <a:stretch>
                  <a:fillRect b="-4676"/>
                </a:stretch>
              </a:blipFill>
              <a:ln w="28575"/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0AEA9DBB-D096-4429-94B7-507A7D9715A6}"/>
                  </a:ext>
                </a:extLst>
              </p:cNvPr>
              <p:cNvSpPr txBox="1"/>
              <p:nvPr/>
            </p:nvSpPr>
            <p:spPr>
              <a:xfrm flipH="1">
                <a:off x="6582768" y="2799071"/>
                <a:ext cx="5333360" cy="1123712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:r>
                  <a:rPr lang="ar-BH" sz="3000" dirty="0"/>
                  <a:t>نلاحظ أن المقدار يقبل القسمة على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ar-BH" sz="3000" dirty="0"/>
                  <a:t> </a:t>
                </a:r>
              </a:p>
              <a:p>
                <a:pPr algn="r" rtl="1"/>
                <a:r>
                  <a:rPr lang="ar-BH" sz="3000" dirty="0"/>
                  <a:t>أي أن أحد الأصفار يقع عند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0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ar-BH" sz="3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AEA9DBB-D096-4429-94B7-507A7D971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582768" y="2799071"/>
                <a:ext cx="5333360" cy="1123712"/>
              </a:xfrm>
              <a:prstGeom prst="roundRect">
                <a:avLst/>
              </a:prstGeom>
              <a:blipFill>
                <a:blip r:embed="rId15"/>
                <a:stretch>
                  <a:fillRect l="-455" r="-1250" b="-11053"/>
                </a:stretch>
              </a:blipFill>
              <a:ln w="28575"/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6D6BF133-4010-4F70-9EF3-19626F0A3409}"/>
                  </a:ext>
                </a:extLst>
              </p:cNvPr>
              <p:cNvSpPr txBox="1"/>
              <p:nvPr/>
            </p:nvSpPr>
            <p:spPr>
              <a:xfrm flipH="1">
                <a:off x="2143543" y="157577"/>
                <a:ext cx="7771244" cy="64698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:r>
                  <a:rPr lang="ar-BH" sz="3200" b="1" dirty="0">
                    <a:solidFill>
                      <a:srgbClr val="FF0000"/>
                    </a:solidFill>
                  </a:rPr>
                  <a:t>أوجد جميع أصفار الدالة: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3200" dirty="0"/>
                  <a:t> </a:t>
                </a:r>
                <a:endParaRPr lang="ar-BH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D6BF133-4010-4F70-9EF3-19626F0A3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143543" y="157577"/>
                <a:ext cx="7771244" cy="646986"/>
              </a:xfrm>
              <a:prstGeom prst="roundRect">
                <a:avLst/>
              </a:prstGeom>
              <a:blipFill>
                <a:blip r:embed="rId16"/>
                <a:stretch>
                  <a:fillRect t="-2778" r="-1489" b="-27778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A1FF5E5C-D298-4F14-A4A9-FDC494142E6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2913" y="2390745"/>
            <a:ext cx="3197871" cy="9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4178DF63-7BFD-482C-82DB-6E92CC2CAA08}"/>
                  </a:ext>
                </a:extLst>
              </p:cNvPr>
              <p:cNvSpPr txBox="1"/>
              <p:nvPr/>
            </p:nvSpPr>
            <p:spPr>
              <a:xfrm>
                <a:off x="572913" y="3340933"/>
                <a:ext cx="4489049" cy="93846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−(−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)±</m:t>
                          </m:r>
                          <m:rad>
                            <m:radPr>
                              <m:degHide m:val="on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(−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ar-BH" sz="2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78DF63-7BFD-482C-82DB-6E92CC2CA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13" y="3340933"/>
                <a:ext cx="4489049" cy="93846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DA90A1E1-4AF7-4E74-8D01-E849ED4331E1}"/>
                  </a:ext>
                </a:extLst>
              </p:cNvPr>
              <p:cNvSpPr txBox="1"/>
              <p:nvPr/>
            </p:nvSpPr>
            <p:spPr>
              <a:xfrm>
                <a:off x="572912" y="4308023"/>
                <a:ext cx="1772088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ar-BH" sz="26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A90A1E1-4AF7-4E74-8D01-E849ED433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12" y="4308023"/>
                <a:ext cx="1772088" cy="447238"/>
              </a:xfrm>
              <a:prstGeom prst="rect">
                <a:avLst/>
              </a:prstGeom>
              <a:blipFill>
                <a:blip r:embed="rId19"/>
                <a:stretch>
                  <a:fillRect l="-3093" r="-4124" b="-8219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29E72E1B-64EB-46C2-A391-EF63D7BCE0F3}"/>
                  </a:ext>
                </a:extLst>
              </p:cNvPr>
              <p:cNvSpPr txBox="1"/>
              <p:nvPr/>
            </p:nvSpPr>
            <p:spPr>
              <a:xfrm flipH="1">
                <a:off x="572912" y="4938624"/>
                <a:ext cx="3774005" cy="1111723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800" dirty="0"/>
                  <a:t>فتكون أصفار الدالة هي:</a:t>
                </a:r>
              </a:p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ar-BH" sz="2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9E72E1B-64EB-46C2-A391-EF63D7BCE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72912" y="4938624"/>
                <a:ext cx="3774005" cy="1111723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E23C5C6-69CA-4A1C-B095-D2316033576D}"/>
              </a:ext>
            </a:extLst>
          </p:cNvPr>
          <p:cNvCxnSpPr/>
          <p:nvPr/>
        </p:nvCxnSpPr>
        <p:spPr>
          <a:xfrm>
            <a:off x="5659893" y="2564516"/>
            <a:ext cx="0" cy="352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55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/>
      <p:bldP spid="45" grpId="0"/>
      <p:bldP spid="46" grpId="0"/>
      <p:bldP spid="48" grpId="0"/>
      <p:bldP spid="49" grpId="0"/>
      <p:bldP spid="50" grpId="0"/>
      <p:bldP spid="51" grpId="0"/>
      <p:bldP spid="53" grpId="0"/>
      <p:bldP spid="77" grpId="0" animBg="1"/>
      <p:bldP spid="32" grpId="0" animBg="1"/>
      <p:bldP spid="2" grpId="0"/>
      <p:bldP spid="38" grpId="0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Pentagon 8">
            <a:extLst>
              <a:ext uri="{FF2B5EF4-FFF2-40B4-BE49-F238E27FC236}">
                <a16:creationId xmlns:a16="http://schemas.microsoft.com/office/drawing/2014/main" xmlns="" id="{10ED98D4-43B2-4811-A72E-029E8298F6C7}"/>
              </a:ext>
            </a:extLst>
          </p:cNvPr>
          <p:cNvSpPr/>
          <p:nvPr/>
        </p:nvSpPr>
        <p:spPr>
          <a:xfrm flipH="1">
            <a:off x="9769700" y="2122885"/>
            <a:ext cx="1833802" cy="64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/>
              <a:t>تدريب (</a:t>
            </a:r>
            <a:r>
              <a:rPr lang="en-US" sz="3600" dirty="0"/>
              <a:t>1</a:t>
            </a:r>
            <a:r>
              <a:rPr lang="ar-BH" sz="3600" dirty="0"/>
              <a:t>)</a:t>
            </a:r>
            <a:endParaRPr lang="en-US" sz="36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45C44CB-BDA1-4A3F-84AD-C3C749D9AD83}"/>
              </a:ext>
            </a:extLst>
          </p:cNvPr>
          <p:cNvGrpSpPr/>
          <p:nvPr/>
        </p:nvGrpSpPr>
        <p:grpSpPr>
          <a:xfrm>
            <a:off x="391551" y="378288"/>
            <a:ext cx="11408899" cy="1561889"/>
            <a:chOff x="391551" y="50736"/>
            <a:chExt cx="11408899" cy="1561889"/>
          </a:xfrm>
        </p:grpSpPr>
        <p:sp>
          <p:nvSpPr>
            <p:cNvPr id="15" name="Rounded Rectangle 2">
              <a:extLst>
                <a:ext uri="{FF2B5EF4-FFF2-40B4-BE49-F238E27FC236}">
                  <a16:creationId xmlns:a16="http://schemas.microsoft.com/office/drawing/2014/main" xmlns="" id="{4099941D-6D4B-468E-B36D-A8A7E6352479}"/>
                </a:ext>
              </a:extLst>
            </p:cNvPr>
            <p:cNvSpPr/>
            <p:nvPr/>
          </p:nvSpPr>
          <p:spPr>
            <a:xfrm>
              <a:off x="391551" y="50736"/>
              <a:ext cx="11408899" cy="68035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r>
                <a:rPr lang="ar-BH" sz="36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ملاحظة: أوقف العرض، وحل التدريب على ورقة خارجية ثم تابع العرض لتتأكد من حلك.</a:t>
              </a:r>
              <a:endParaRPr lang="en-US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xmlns="" id="{5D18E04B-A302-41CA-8567-1AA59F027408}"/>
                </a:ext>
              </a:extLst>
            </p:cNvPr>
            <p:cNvSpPr/>
            <p:nvPr/>
          </p:nvSpPr>
          <p:spPr>
            <a:xfrm>
              <a:off x="391551" y="854382"/>
              <a:ext cx="3526302" cy="680354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BH" sz="3600" dirty="0">
                  <a:solidFill>
                    <a:sysClr val="windowText" lastClr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معك من الزمن </a:t>
              </a:r>
              <a:r>
                <a:rPr lang="en-US" sz="3600" dirty="0">
                  <a:solidFill>
                    <a:sysClr val="windowText" lastClr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  <a:r>
                <a:rPr lang="ar-BH" sz="3600" dirty="0">
                  <a:solidFill>
                    <a:sysClr val="windowText" lastClr="0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دقائق</a:t>
              </a:r>
              <a:endParaRPr lang="en-US" sz="3600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pic>
          <p:nvPicPr>
            <p:cNvPr id="17" name="Graphic 16" descr="Stopwatch">
              <a:extLst>
                <a:ext uri="{FF2B5EF4-FFF2-40B4-BE49-F238E27FC236}">
                  <a16:creationId xmlns:a16="http://schemas.microsoft.com/office/drawing/2014/main" xmlns="" id="{32E9DC33-24FF-4397-96D7-2A598FD1F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3840481" y="698225"/>
              <a:ext cx="914400" cy="9144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CEC6DB5-33E2-4B8F-8DE7-C261639104AB}"/>
                  </a:ext>
                </a:extLst>
              </p:cNvPr>
              <p:cNvSpPr txBox="1"/>
              <p:nvPr/>
            </p:nvSpPr>
            <p:spPr>
              <a:xfrm flipH="1">
                <a:off x="4164037" y="3570527"/>
                <a:ext cx="2861454" cy="612934"/>
              </a:xfrm>
              <a:prstGeom prst="roundRe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 , −</m:t>
                      </m:r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30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ar-BH" sz="3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CEC6DB5-33E2-4B8F-8DE7-C26163910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164037" y="3570527"/>
                <a:ext cx="2861454" cy="61293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7DC129D4-07E4-44D4-8B22-9F1FBD3568A3}"/>
                  </a:ext>
                </a:extLst>
              </p:cNvPr>
              <p:cNvSpPr txBox="1"/>
              <p:nvPr/>
            </p:nvSpPr>
            <p:spPr>
              <a:xfrm flipH="1">
                <a:off x="754932" y="2144325"/>
                <a:ext cx="8722519" cy="64698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 rtl="1"/>
                <a:r>
                  <a:rPr lang="ar-BH" sz="3200" b="1" dirty="0">
                    <a:solidFill>
                      <a:srgbClr val="FF0000"/>
                    </a:solidFill>
                  </a:rPr>
                  <a:t>أوجد جميع أصفار الدالة: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r>
                  <a:rPr lang="en-US" sz="3200" dirty="0"/>
                  <a:t> </a:t>
                </a:r>
                <a:endParaRPr lang="ar-BH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DC129D4-07E4-44D4-8B22-9F1FBD356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54932" y="2144325"/>
                <a:ext cx="8722519" cy="646986"/>
              </a:xfrm>
              <a:prstGeom prst="roundRect">
                <a:avLst/>
              </a:prstGeom>
              <a:blipFill>
                <a:blip r:embed="rId5"/>
                <a:stretch>
                  <a:fillRect t="-2778" r="-1326" b="-27778"/>
                </a:stretch>
              </a:blipFill>
            </p:spPr>
            <p:txBody>
              <a:bodyPr/>
              <a:lstStyle/>
              <a:p>
                <a:r>
                  <a:rPr lang="ar-B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26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xmlns="" id="{FA30E0D9-E603-488C-941D-C61080337F0C}"/>
              </a:ext>
            </a:extLst>
          </p:cNvPr>
          <p:cNvSpPr/>
          <p:nvPr/>
        </p:nvSpPr>
        <p:spPr>
          <a:xfrm>
            <a:off x="4072093" y="316682"/>
            <a:ext cx="4047814" cy="761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spcBef>
                <a:spcPct val="0"/>
              </a:spcBef>
              <a:spcAft>
                <a:spcPts val="600"/>
              </a:spcAft>
            </a:pPr>
            <a:r>
              <a:rPr lang="ar-BH" sz="4000" b="1" dirty="0">
                <a:solidFill>
                  <a:schemeClr val="bg1"/>
                </a:solidFill>
              </a:rPr>
              <a:t>الجذور والأصفار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B43F933-6558-4251-93BE-79145DB06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95" y="1769818"/>
            <a:ext cx="11375010" cy="3096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272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11.9"/>
</p:tagLst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akkal Majalla"/>
        <a:ea typeface=""/>
        <a:cs typeface="Sakkal Majalla"/>
      </a:majorFont>
      <a:minorFont>
        <a:latin typeface="Sakkal Majalla"/>
        <a:ea typeface=""/>
        <a:cs typeface="Sakkal Majall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E82E8B9F-72C7-43BD-BDAF-C5F116B8ABC0}" vid="{587BDA69-CD3F-4D0F-820E-F6AF68EE0B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3367</TotalTime>
  <Words>567</Words>
  <Application>Microsoft Office PowerPoint</Application>
  <PresentationFormat>Widescreen</PresentationFormat>
  <Paragraphs>143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AL-Mohanad</vt:lpstr>
      <vt:lpstr>Arial</vt:lpstr>
      <vt:lpstr>Calibri</vt:lpstr>
      <vt:lpstr>Cambria Math</vt:lpstr>
      <vt:lpstr>Sakkal Majalla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MOE</dc:creator>
  <cp:lastModifiedBy>Hamad Mohamed Abdulwahed Alseddeeqi</cp:lastModifiedBy>
  <cp:revision>292</cp:revision>
  <dcterms:created xsi:type="dcterms:W3CDTF">2020-03-15T09:02:01Z</dcterms:created>
  <dcterms:modified xsi:type="dcterms:W3CDTF">2021-01-26T06:12:32Z</dcterms:modified>
</cp:coreProperties>
</file>