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326" r:id="rId6"/>
    <p:sldId id="327" r:id="rId7"/>
    <p:sldId id="328" r:id="rId8"/>
    <p:sldId id="325" r:id="rId9"/>
    <p:sldId id="261" r:id="rId10"/>
    <p:sldId id="281" r:id="rId11"/>
    <p:sldId id="338" r:id="rId12"/>
    <p:sldId id="329" r:id="rId13"/>
    <p:sldId id="339" r:id="rId14"/>
    <p:sldId id="306" r:id="rId15"/>
    <p:sldId id="330" r:id="rId16"/>
    <p:sldId id="331" r:id="rId17"/>
    <p:sldId id="335" r:id="rId18"/>
    <p:sldId id="332" r:id="rId19"/>
    <p:sldId id="333" r:id="rId20"/>
    <p:sldId id="334" r:id="rId21"/>
    <p:sldId id="265" r:id="rId22"/>
    <p:sldId id="336" r:id="rId23"/>
    <p:sldId id="337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9BD5"/>
    <a:srgbClr val="D2DEEF"/>
    <a:srgbClr val="EAEFF7"/>
    <a:srgbClr val="EE209A"/>
    <a:srgbClr val="0089CF"/>
    <a:srgbClr val="0086CE"/>
    <a:srgbClr val="76C261"/>
    <a:srgbClr val="C61D2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04F0BE-26CA-411D-964D-60DCFF20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6BA6B6-AD3F-46EE-9BEC-9CF9278F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9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5869CEE-F70C-467B-89C9-C1E3B24E4FC3}"/>
              </a:ext>
            </a:extLst>
          </p:cNvPr>
          <p:cNvCxnSpPr>
            <a:cxnSpLocks/>
          </p:cNvCxnSpPr>
          <p:nvPr/>
        </p:nvCxnSpPr>
        <p:spPr>
          <a:xfrm flipH="1">
            <a:off x="1164000" y="6270171"/>
            <a:ext cx="986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599989-F86F-49C2-8347-93CBE3CF44F9}"/>
              </a:ext>
            </a:extLst>
          </p:cNvPr>
          <p:cNvSpPr txBox="1"/>
          <p:nvPr/>
        </p:nvSpPr>
        <p:spPr>
          <a:xfrm>
            <a:off x="5537200" y="6343057"/>
            <a:ext cx="547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 smtClean="0">
                <a:cs typeface="AL-Mohanad" pitchFamily="2" charset="-78"/>
              </a:rPr>
              <a:t>وزارة التربية والتعليم – الفصل الدراسي الثاني  </a:t>
            </a:r>
            <a:r>
              <a:rPr lang="ar-BH" sz="1600" b="1" dirty="0" smtClean="0">
                <a:cs typeface="AL-Mohanad" pitchFamily="2" charset="-78"/>
              </a:rPr>
              <a:t>2020 – 2021م</a:t>
            </a:r>
            <a:endParaRPr lang="en-US" sz="1600" b="1" dirty="0">
              <a:cs typeface="AL-Mohan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880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0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0.png"/><Relationship Id="rId7" Type="http://schemas.openxmlformats.org/officeDocument/2006/relationships/image" Target="../media/image3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31.sv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1.sv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39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60.png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32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11" Type="http://schemas.openxmlformats.org/officeDocument/2006/relationships/image" Target="../media/image95.png"/><Relationship Id="rId5" Type="http://schemas.openxmlformats.org/officeDocument/2006/relationships/image" Target="../media/image31.svg"/><Relationship Id="rId10" Type="http://schemas.openxmlformats.org/officeDocument/2006/relationships/image" Target="../media/image94.png"/><Relationship Id="rId4" Type="http://schemas.openxmlformats.org/officeDocument/2006/relationships/image" Target="../media/image30.png"/><Relationship Id="rId9" Type="http://schemas.openxmlformats.org/officeDocument/2006/relationships/image" Target="../media/image5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40.png"/><Relationship Id="rId12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6.png"/><Relationship Id="rId10" Type="http://schemas.openxmlformats.org/officeDocument/2006/relationships/image" Target="../media/image570.png"/><Relationship Id="rId4" Type="http://schemas.openxmlformats.org/officeDocument/2006/relationships/image" Target="../media/image55.png"/><Relationship Id="rId9" Type="http://schemas.openxmlformats.org/officeDocument/2006/relationships/image" Target="../media/image56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640.png"/><Relationship Id="rId12" Type="http://schemas.openxmlformats.org/officeDocument/2006/relationships/image" Target="../media/image8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80.png"/><Relationship Id="rId5" Type="http://schemas.openxmlformats.org/officeDocument/2006/relationships/image" Target="../media/image60.png"/><Relationship Id="rId10" Type="http://schemas.openxmlformats.org/officeDocument/2006/relationships/image" Target="../media/image79.png"/><Relationship Id="rId4" Type="http://schemas.openxmlformats.org/officeDocument/2006/relationships/image" Target="../media/image54.png"/><Relationship Id="rId9" Type="http://schemas.openxmlformats.org/officeDocument/2006/relationships/image" Target="../media/image78.png"/><Relationship Id="rId14" Type="http://schemas.openxmlformats.org/officeDocument/2006/relationships/image" Target="../media/image7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30.png"/><Relationship Id="rId7" Type="http://schemas.openxmlformats.org/officeDocument/2006/relationships/image" Target="../media/image800.png"/><Relationship Id="rId12" Type="http://schemas.openxmlformats.org/officeDocument/2006/relationships/image" Target="../media/image840.png"/><Relationship Id="rId17" Type="http://schemas.openxmlformats.org/officeDocument/2006/relationships/image" Target="../media/image89.png"/><Relationship Id="rId2" Type="http://schemas.openxmlformats.org/officeDocument/2006/relationships/image" Target="../media/image62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0.png"/><Relationship Id="rId11" Type="http://schemas.openxmlformats.org/officeDocument/2006/relationships/image" Target="../media/image830.png"/><Relationship Id="rId5" Type="http://schemas.openxmlformats.org/officeDocument/2006/relationships/image" Target="../media/image63.png"/><Relationship Id="rId15" Type="http://schemas.openxmlformats.org/officeDocument/2006/relationships/image" Target="../media/image87.png"/><Relationship Id="rId10" Type="http://schemas.openxmlformats.org/officeDocument/2006/relationships/image" Target="../media/image84.png"/><Relationship Id="rId4" Type="http://schemas.openxmlformats.org/officeDocument/2006/relationships/image" Target="../media/image31.svg"/><Relationship Id="rId9" Type="http://schemas.openxmlformats.org/officeDocument/2006/relationships/image" Target="../media/image820.png"/><Relationship Id="rId1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2.png"/><Relationship Id="rId7" Type="http://schemas.openxmlformats.org/officeDocument/2006/relationships/image" Target="../media/image9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31.svg"/><Relationship Id="rId10" Type="http://schemas.openxmlformats.org/officeDocument/2006/relationships/image" Target="../media/image890.png"/><Relationship Id="rId4" Type="http://schemas.openxmlformats.org/officeDocument/2006/relationships/image" Target="../media/image30.png"/><Relationship Id="rId9" Type="http://schemas.openxmlformats.org/officeDocument/2006/relationships/image" Target="../media/image8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png"/><Relationship Id="rId7" Type="http://schemas.openxmlformats.org/officeDocument/2006/relationships/image" Target="../media/image10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31.svg"/><Relationship Id="rId10" Type="http://schemas.openxmlformats.org/officeDocument/2006/relationships/image" Target="../media/image99.png"/><Relationship Id="rId4" Type="http://schemas.openxmlformats.org/officeDocument/2006/relationships/image" Target="../media/image30.png"/><Relationship Id="rId9" Type="http://schemas.openxmlformats.org/officeDocument/2006/relationships/image" Target="../media/image9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5900" y="1662193"/>
            <a:ext cx="9220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الرياضيات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2</a:t>
            </a:r>
            <a:r>
              <a:rPr lang="ar-A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  ريض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152</a:t>
            </a:r>
            <a:endParaRPr lang="ar-A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  <a:p>
            <a:pPr algn="ctr"/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للصف </a:t>
            </a:r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الأول</a:t>
            </a:r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 </a:t>
            </a:r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</a:t>
            </a:r>
            <a:r>
              <a:rPr lang="ar-A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ثانوي</a:t>
            </a:r>
          </a:p>
          <a:p>
            <a:pPr algn="ctr" rtl="1"/>
            <a:r>
              <a:rPr lang="ar-A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الفصل الدراسي </a:t>
            </a:r>
            <a:r>
              <a:rPr lang="ar-B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الثاني</a:t>
            </a:r>
          </a:p>
          <a:p>
            <a:pPr algn="ctr" rtl="1"/>
            <a:r>
              <a:rPr lang="ar-B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ص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49</a:t>
            </a:r>
            <a:r>
              <a:rPr lang="ar-B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 – ص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55</a:t>
            </a:r>
            <a:endParaRPr lang="ar-A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129E468-B928-4DD6-84D0-EC1C3D851BCB}"/>
              </a:ext>
            </a:extLst>
          </p:cNvPr>
          <p:cNvGrpSpPr/>
          <p:nvPr/>
        </p:nvGrpSpPr>
        <p:grpSpPr>
          <a:xfrm>
            <a:off x="1705055" y="3906078"/>
            <a:ext cx="8780929" cy="2016534"/>
            <a:chOff x="1705055" y="3906078"/>
            <a:chExt cx="8780929" cy="2016534"/>
          </a:xfrm>
        </p:grpSpPr>
        <p:pic>
          <p:nvPicPr>
            <p:cNvPr id="4" name="صورة 3">
              <a:extLst>
                <a:ext uri="{FF2B5EF4-FFF2-40B4-BE49-F238E27FC236}">
                  <a16:creationId xmlns="" xmlns:a16="http://schemas.microsoft.com/office/drawing/2014/main" id="{F4B708BB-DA65-4BE8-B9F7-08D295D99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" r="2115"/>
            <a:stretch/>
          </p:blipFill>
          <p:spPr>
            <a:xfrm>
              <a:off x="1706017" y="3906078"/>
              <a:ext cx="8779967" cy="201653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C2B6339E-CBCD-407C-834E-44E3B4FB0B91}"/>
                </a:ext>
              </a:extLst>
            </p:cNvPr>
            <p:cNvSpPr/>
            <p:nvPr/>
          </p:nvSpPr>
          <p:spPr>
            <a:xfrm>
              <a:off x="1705055" y="5358859"/>
              <a:ext cx="893460" cy="551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="" xmlns:a16="http://schemas.microsoft.com/office/drawing/2014/main" id="{1F5A0A08-BFB0-43E4-805E-3D629652B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42" y="784106"/>
            <a:ext cx="9036000" cy="13501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EC99CC4-FF69-4F1A-AF0B-C5E8E464D56A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="" xmlns:a16="http://schemas.microsoft.com/office/drawing/2014/main" id="{6E0C6B0D-A6ED-41F2-B328-A521AB7D08DC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="" xmlns:a16="http://schemas.microsoft.com/office/drawing/2014/main" id="{C6F5825A-A552-4E99-B04C-4C48139919A3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6" name="Graphic 35" descr="Stopwatch">
            <a:extLst>
              <a:ext uri="{FF2B5EF4-FFF2-40B4-BE49-F238E27FC236}">
                <a16:creationId xmlns="" xmlns:a16="http://schemas.microsoft.com/office/drawing/2014/main" id="{60C821D2-BBB3-4E25-AD10-77DEDA9D3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8">
                <a:extLst>
                  <a:ext uri="{FF2B5EF4-FFF2-40B4-BE49-F238E27FC236}">
                    <a16:creationId xmlns="" xmlns:a16="http://schemas.microsoft.com/office/drawing/2014/main" id="{3480A70D-7D0F-46D8-B7A7-F4F94C8AE7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363532"/>
                  </p:ext>
                </p:extLst>
              </p:nvPr>
            </p:nvGraphicFramePr>
            <p:xfrm>
              <a:off x="6989124" y="2342053"/>
              <a:ext cx="4489438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89438">
                      <a:extLst>
                        <a:ext uri="{9D8B030D-6E8A-4147-A177-3AD203B41FA5}">
                          <a16:colId xmlns="" xmlns:a16="http://schemas.microsoft.com/office/drawing/2014/main" val="1086214791"/>
                        </a:ext>
                      </a:extLst>
                    </a:gridCol>
                  </a:tblGrid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⟦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⟧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7892439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8">
                <a:extLst>
                  <a:ext uri="{FF2B5EF4-FFF2-40B4-BE49-F238E27FC236}">
                    <a16:creationId xmlns:a16="http://schemas.microsoft.com/office/drawing/2014/main" id="{3480A70D-7D0F-46D8-B7A7-F4F94C8AE7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363532"/>
                  </p:ext>
                </p:extLst>
              </p:nvPr>
            </p:nvGraphicFramePr>
            <p:xfrm>
              <a:off x="6989124" y="2342053"/>
              <a:ext cx="4489438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89438">
                      <a:extLst>
                        <a:ext uri="{9D8B030D-6E8A-4147-A177-3AD203B41FA5}">
                          <a16:colId xmlns:a16="http://schemas.microsoft.com/office/drawing/2014/main" val="108621479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36" t="-1163" r="-678" b="-10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24396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DB84F299-674D-46B8-A274-18DDE7462A72}"/>
              </a:ext>
            </a:extLst>
          </p:cNvPr>
          <p:cNvGrpSpPr/>
          <p:nvPr/>
        </p:nvGrpSpPr>
        <p:grpSpPr>
          <a:xfrm>
            <a:off x="3147742" y="2368769"/>
            <a:ext cx="3456000" cy="3708000"/>
            <a:chOff x="414488" y="2384555"/>
            <a:chExt cx="3456000" cy="3708000"/>
          </a:xfrm>
        </p:grpSpPr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1A6B5E56-6425-4AAF-B717-944ED2CA1855}"/>
                </a:ext>
              </a:extLst>
            </p:cNvPr>
            <p:cNvGrpSpPr/>
            <p:nvPr/>
          </p:nvGrpSpPr>
          <p:grpSpPr>
            <a:xfrm>
              <a:off x="414488" y="2384555"/>
              <a:ext cx="3456000" cy="3708000"/>
              <a:chOff x="414488" y="2384555"/>
              <a:chExt cx="3456000" cy="3708000"/>
            </a:xfrm>
          </p:grpSpPr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="" xmlns:a16="http://schemas.microsoft.com/office/drawing/2014/main" id="{484CBC2C-6DF9-46AC-B854-838B4C5F4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831" y="2403398"/>
                <a:ext cx="3386335" cy="3678943"/>
              </a:xfrm>
              <a:prstGeom prst="rect">
                <a:avLst/>
              </a:prstGeom>
              <a:ln w="44450">
                <a:solidFill>
                  <a:schemeClr val="tx1"/>
                </a:solidFill>
              </a:ln>
            </p:spPr>
          </p:pic>
          <p:cxnSp>
            <p:nvCxnSpPr>
              <p:cNvPr id="50" name="Straight Arrow Connector 49">
                <a:extLst>
                  <a:ext uri="{FF2B5EF4-FFF2-40B4-BE49-F238E27FC236}">
                    <a16:creationId xmlns="" xmlns:a16="http://schemas.microsoft.com/office/drawing/2014/main" id="{537EC12C-14CB-4ADE-B529-F7DE6163D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8272" y="2384555"/>
                <a:ext cx="0" cy="37080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="" xmlns:a16="http://schemas.microsoft.com/office/drawing/2014/main" id="{BE826619-FE5A-474A-B24F-B16AF7D52B9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142488" y="2676566"/>
                <a:ext cx="0" cy="34560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E4FC5E73-33D6-4C4B-AC54-6F88477F7618}"/>
                </a:ext>
              </a:extLst>
            </p:cNvPr>
            <p:cNvCxnSpPr/>
            <p:nvPr/>
          </p:nvCxnSpPr>
          <p:spPr>
            <a:xfrm>
              <a:off x="1810168" y="4399250"/>
              <a:ext cx="324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D3A1EFEA-958A-4907-ADE4-21BA1A2B54A1}"/>
                </a:ext>
              </a:extLst>
            </p:cNvPr>
            <p:cNvSpPr/>
            <p:nvPr/>
          </p:nvSpPr>
          <p:spPr>
            <a:xfrm>
              <a:off x="1716749" y="4354162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A2CD2B3D-E62F-4BBC-B37F-BF5433118DC9}"/>
                </a:ext>
              </a:extLst>
            </p:cNvPr>
            <p:cNvSpPr/>
            <p:nvPr/>
          </p:nvSpPr>
          <p:spPr>
            <a:xfrm>
              <a:off x="2074852" y="4339934"/>
              <a:ext cx="126000" cy="12600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0B71893B-62C9-4382-AC96-38C35BB35638}"/>
                </a:ext>
              </a:extLst>
            </p:cNvPr>
            <p:cNvSpPr/>
            <p:nvPr/>
          </p:nvSpPr>
          <p:spPr>
            <a:xfrm>
              <a:off x="1716064" y="5054454"/>
              <a:ext cx="126000" cy="12600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457E180-6027-44D3-B3D1-99C12D25F707}"/>
              </a:ext>
            </a:extLst>
          </p:cNvPr>
          <p:cNvSpPr/>
          <p:nvPr/>
        </p:nvSpPr>
        <p:spPr>
          <a:xfrm>
            <a:off x="117995" y="2558658"/>
            <a:ext cx="2939653" cy="142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FF0000"/>
                </a:solidFill>
              </a:rPr>
              <a:t>المجال: </a:t>
            </a:r>
            <a:endParaRPr lang="en-US" sz="2800" b="1" dirty="0">
              <a:solidFill>
                <a:srgbClr val="FF0000"/>
              </a:solidFill>
            </a:endParaRPr>
          </a:p>
          <a:p>
            <a:pPr algn="r" rtl="1"/>
            <a:r>
              <a:rPr lang="ar-BH" sz="2800" b="1" dirty="0">
                <a:solidFill>
                  <a:srgbClr val="0000FF"/>
                </a:solidFill>
              </a:rPr>
              <a:t>مجموعة الأعداد الحقيقية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8398144"/>
                  </p:ext>
                </p:extLst>
              </p:nvPr>
            </p:nvGraphicFramePr>
            <p:xfrm>
              <a:off x="9353253" y="2862370"/>
              <a:ext cx="921299" cy="32458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299">
                      <a:extLst>
                        <a:ext uri="{9D8B030D-6E8A-4147-A177-3AD203B41FA5}">
                          <a16:colId xmlns="" xmlns:a16="http://schemas.microsoft.com/office/drawing/2014/main" val="1402166072"/>
                        </a:ext>
                      </a:extLst>
                    </a:gridCol>
                  </a:tblGrid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⟦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⟧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11882331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525982743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73846512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591080862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809480103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1559679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8398144"/>
                  </p:ext>
                </p:extLst>
              </p:nvPr>
            </p:nvGraphicFramePr>
            <p:xfrm>
              <a:off x="9353253" y="2862370"/>
              <a:ext cx="921299" cy="32458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299">
                      <a:extLst>
                        <a:ext uri="{9D8B030D-6E8A-4147-A177-3AD203B41FA5}">
                          <a16:colId xmlns:a16="http://schemas.microsoft.com/office/drawing/2014/main" val="140216607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58" t="-1176" r="-2632" b="-53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882331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58" t="-88660" r="-2632" b="-364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5982743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58" t="-190625" r="-2632" b="-26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384651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58" t="-324419" r="-263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108086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58" t="-429412" r="-2632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94801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58" t="-529412" r="-2632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59679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170485"/>
                  </p:ext>
                </p:extLst>
              </p:nvPr>
            </p:nvGraphicFramePr>
            <p:xfrm>
              <a:off x="10294916" y="2860213"/>
              <a:ext cx="1183646" cy="32458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646">
                      <a:extLst>
                        <a:ext uri="{9D8B030D-6E8A-4147-A177-3AD203B41FA5}">
                          <a16:colId xmlns="" xmlns:a16="http://schemas.microsoft.com/office/drawing/2014/main" val="3050164787"/>
                        </a:ext>
                      </a:extLst>
                    </a:gridCol>
                  </a:tblGrid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⟦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⟧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72545509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458126123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636977010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175225635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860155694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3739544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170485"/>
                  </p:ext>
                </p:extLst>
              </p:nvPr>
            </p:nvGraphicFramePr>
            <p:xfrm>
              <a:off x="10294916" y="2860213"/>
              <a:ext cx="1183646" cy="32458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646">
                      <a:extLst>
                        <a:ext uri="{9D8B030D-6E8A-4147-A177-3AD203B41FA5}">
                          <a16:colId xmlns:a16="http://schemas.microsoft.com/office/drawing/2014/main" val="305016478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13" t="-1176" r="-2564" b="-5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2545509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13" t="-89583" r="-2564" b="-36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8126123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13" t="-187629" r="-2564" b="-264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697701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13" t="-328235" r="-2564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522563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13" t="-428235" r="-2564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15569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13" t="-528235" r="-2564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39544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9591739"/>
                  </p:ext>
                </p:extLst>
              </p:nvPr>
            </p:nvGraphicFramePr>
            <p:xfrm>
              <a:off x="6987401" y="2860213"/>
              <a:ext cx="2358187" cy="32458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8187">
                      <a:extLst>
                        <a:ext uri="{9D8B030D-6E8A-4147-A177-3AD203B41FA5}">
                          <a16:colId xmlns="" xmlns:a16="http://schemas.microsoft.com/office/drawing/2014/main" val="1709661387"/>
                        </a:ext>
                      </a:extLst>
                    </a:gridCol>
                  </a:tblGrid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27309047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176214078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135605358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772889158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148403504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189097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9591739"/>
                  </p:ext>
                </p:extLst>
              </p:nvPr>
            </p:nvGraphicFramePr>
            <p:xfrm>
              <a:off x="6987401" y="2860213"/>
              <a:ext cx="2358187" cy="32458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8187">
                      <a:extLst>
                        <a:ext uri="{9D8B030D-6E8A-4147-A177-3AD203B41FA5}">
                          <a16:colId xmlns:a16="http://schemas.microsoft.com/office/drawing/2014/main" val="170966138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8" t="-1176" r="-1031" b="-5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7309047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8" t="-89583" r="-1031" b="-36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214078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8" t="-187629" r="-1031" b="-264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56053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8" t="-328235" r="-1031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8891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8" t="-428235" r="-1031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84035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8" t="-528235" r="-1031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0978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457E180-6027-44D3-B3D1-99C12D25F707}"/>
              </a:ext>
            </a:extLst>
          </p:cNvPr>
          <p:cNvSpPr/>
          <p:nvPr/>
        </p:nvSpPr>
        <p:spPr>
          <a:xfrm>
            <a:off x="32931" y="4383464"/>
            <a:ext cx="2997852" cy="142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FF0000"/>
                </a:solidFill>
              </a:rPr>
              <a:t>المدى: </a:t>
            </a:r>
            <a:endParaRPr lang="en-US" sz="2800" b="1" dirty="0">
              <a:solidFill>
                <a:srgbClr val="FF0000"/>
              </a:solidFill>
            </a:endParaRPr>
          </a:p>
          <a:p>
            <a:pPr algn="r" rtl="1"/>
            <a:r>
              <a:rPr lang="ar-BH" sz="2800" b="1" dirty="0">
                <a:solidFill>
                  <a:srgbClr val="0000FF"/>
                </a:solidFill>
              </a:rPr>
              <a:t>مجموعة الأعداد الصحيحة</a:t>
            </a:r>
          </a:p>
          <a:p>
            <a:pPr algn="r" rtl="1"/>
            <a:r>
              <a:rPr lang="ar-BH" sz="2800" b="1" dirty="0">
                <a:solidFill>
                  <a:srgbClr val="0000FF"/>
                </a:solidFill>
              </a:rPr>
              <a:t>             المضروبة في </a:t>
            </a:r>
            <a:r>
              <a:rPr lang="en-US" sz="2800" b="1" dirty="0">
                <a:solidFill>
                  <a:srgbClr val="0000FF"/>
                </a:solidFill>
              </a:rPr>
              <a:t>2</a:t>
            </a:r>
            <a:r>
              <a:rPr lang="ar-BH" sz="28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9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6FF411-6735-4021-8303-1A1A3FB2B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77" y="802555"/>
            <a:ext cx="5217365" cy="634933"/>
          </a:xfrm>
          <a:prstGeom prst="rect">
            <a:avLst/>
          </a:prstGeom>
        </p:spPr>
      </p:pic>
      <p:sp>
        <p:nvSpPr>
          <p:cNvPr id="24" name="Rounded Rectangle 2">
            <a:extLst>
              <a:ext uri="{FF2B5EF4-FFF2-40B4-BE49-F238E27FC236}">
                <a16:creationId xmlns="" xmlns:a16="http://schemas.microsoft.com/office/drawing/2014/main" id="{B2B53CE8-1B0C-41E7-A6DB-5B4D8A6766C1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="" xmlns:a16="http://schemas.microsoft.com/office/drawing/2014/main" id="{E03D7045-9BB7-4EC8-A189-CC0E3EEF5C45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Graphic 25" descr="Stopwatch">
            <a:extLst>
              <a:ext uri="{FF2B5EF4-FFF2-40B4-BE49-F238E27FC236}">
                <a16:creationId xmlns="" xmlns:a16="http://schemas.microsoft.com/office/drawing/2014/main" id="{FF114D58-ED91-431C-B2C9-CBBAA4D82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="" xmlns:a16="http://schemas.microsoft.com/office/drawing/2014/main" id="{1B66D62A-A200-4A4E-92BE-488600BB9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4" y="2170926"/>
            <a:ext cx="3156762" cy="318040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94F3A0E-6CFC-4314-9A5F-80653BDEB339}"/>
              </a:ext>
            </a:extLst>
          </p:cNvPr>
          <p:cNvSpPr/>
          <p:nvPr/>
        </p:nvSpPr>
        <p:spPr>
          <a:xfrm>
            <a:off x="3147451" y="5332113"/>
            <a:ext cx="5403337" cy="895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0000FF"/>
                </a:solidFill>
              </a:rPr>
              <a:t>المجال: مجموعة الأعداد الحقيقية</a:t>
            </a:r>
          </a:p>
          <a:p>
            <a:pPr algn="r" rtl="1"/>
            <a:r>
              <a:rPr lang="ar-BH" sz="2800" b="1" dirty="0">
                <a:solidFill>
                  <a:srgbClr val="0000FF"/>
                </a:solidFill>
              </a:rPr>
              <a:t>المدى: مجموعة الأعداد الصحيحة المضروبة في </a:t>
            </a:r>
            <a:r>
              <a:rPr lang="en-US" sz="2800" b="1" dirty="0">
                <a:solidFill>
                  <a:srgbClr val="0000FF"/>
                </a:solidFill>
              </a:rPr>
              <a:t>3</a:t>
            </a:r>
            <a:endParaRPr lang="ar-BH" sz="2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6997762"/>
                  </p:ext>
                </p:extLst>
              </p:nvPr>
            </p:nvGraphicFramePr>
            <p:xfrm>
              <a:off x="7483274" y="3132469"/>
              <a:ext cx="1930963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0963">
                      <a:extLst>
                        <a:ext uri="{9D8B030D-6E8A-4147-A177-3AD203B41FA5}">
                          <a16:colId xmlns="" xmlns:a16="http://schemas.microsoft.com/office/drawing/2014/main" val="1970685314"/>
                        </a:ext>
                      </a:extLst>
                    </a:gridCol>
                  </a:tblGrid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33853686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721719379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523690057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290153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6997762"/>
                  </p:ext>
                </p:extLst>
              </p:nvPr>
            </p:nvGraphicFramePr>
            <p:xfrm>
              <a:off x="7483274" y="3132469"/>
              <a:ext cx="1930963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0963">
                      <a:extLst>
                        <a:ext uri="{9D8B030D-6E8A-4147-A177-3AD203B41FA5}">
                          <a16:colId xmlns:a16="http://schemas.microsoft.com/office/drawing/2014/main" val="197068531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4" t="-1333" r="-1258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8536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4" t="-100000" r="-125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17193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4" t="-202667" r="-1258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369005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4" t="-302667" r="-1258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0153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3880055"/>
                  </p:ext>
                </p:extLst>
              </p:nvPr>
            </p:nvGraphicFramePr>
            <p:xfrm>
              <a:off x="9396973" y="3131439"/>
              <a:ext cx="75629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295">
                      <a:extLst>
                        <a:ext uri="{9D8B030D-6E8A-4147-A177-3AD203B41FA5}">
                          <a16:colId xmlns="" xmlns:a16="http://schemas.microsoft.com/office/drawing/2014/main" val="767241301"/>
                        </a:ext>
                      </a:extLst>
                    </a:gridCol>
                  </a:tblGrid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⟦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⟧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68304216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641441447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378025255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6377624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3880055"/>
                  </p:ext>
                </p:extLst>
              </p:nvPr>
            </p:nvGraphicFramePr>
            <p:xfrm>
              <a:off x="9396973" y="3131439"/>
              <a:ext cx="756295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295">
                      <a:extLst>
                        <a:ext uri="{9D8B030D-6E8A-4147-A177-3AD203B41FA5}">
                          <a16:colId xmlns:a16="http://schemas.microsoft.com/office/drawing/2014/main" val="7672413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800" t="-1333" r="-3200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3042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800" t="-100000" r="-32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14414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800" t="-202667" r="-3200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802525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800" t="-302667" r="-3200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776244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3753"/>
                  </p:ext>
                </p:extLst>
              </p:nvPr>
            </p:nvGraphicFramePr>
            <p:xfrm>
              <a:off x="10153268" y="3131439"/>
              <a:ext cx="134265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2658">
                      <a:extLst>
                        <a:ext uri="{9D8B030D-6E8A-4147-A177-3AD203B41FA5}">
                          <a16:colId xmlns="" xmlns:a16="http://schemas.microsoft.com/office/drawing/2014/main" val="3842697902"/>
                        </a:ext>
                      </a:extLst>
                    </a:gridCol>
                  </a:tblGrid>
                  <a:tr h="39045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⟦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⟧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52530493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105282801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952114723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360602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3753"/>
                  </p:ext>
                </p:extLst>
              </p:nvPr>
            </p:nvGraphicFramePr>
            <p:xfrm>
              <a:off x="10153268" y="3131439"/>
              <a:ext cx="134265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2658">
                      <a:extLst>
                        <a:ext uri="{9D8B030D-6E8A-4147-A177-3AD203B41FA5}">
                          <a16:colId xmlns:a16="http://schemas.microsoft.com/office/drawing/2014/main" val="38426979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52" t="-1333" r="-1810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53049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52" t="-100000" r="-181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52828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52" t="-202667" r="-1810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1147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52" t="-302667" r="-1810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0602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2025571"/>
                  </p:ext>
                </p:extLst>
              </p:nvPr>
            </p:nvGraphicFramePr>
            <p:xfrm>
              <a:off x="7483274" y="2698484"/>
              <a:ext cx="4012652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2652">
                      <a:extLst>
                        <a:ext uri="{9D8B030D-6E8A-4147-A177-3AD203B41FA5}">
                          <a16:colId xmlns="" xmlns:a16="http://schemas.microsoft.com/office/drawing/2014/main" val="3842697902"/>
                        </a:ext>
                      </a:extLst>
                    </a:gridCol>
                  </a:tblGrid>
                  <a:tr h="39045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⟦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⟧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525304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2025571"/>
                  </p:ext>
                </p:extLst>
              </p:nvPr>
            </p:nvGraphicFramePr>
            <p:xfrm>
              <a:off x="7483274" y="2698484"/>
              <a:ext cx="4012652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12652">
                      <a:extLst>
                        <a:ext uri="{9D8B030D-6E8A-4147-A177-3AD203B41FA5}">
                          <a16:colId xmlns:a16="http://schemas.microsoft.com/office/drawing/2014/main" val="38426979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52" t="-1316" r="-607" b="-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25304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19241" y="1728071"/>
                <a:ext cx="95259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dirty="0" smtClean="0">
                    <a:solidFill>
                      <a:srgbClr val="002060"/>
                    </a:solidFill>
                  </a:rPr>
                  <a:t>مثّل الدالة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⟦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⟧</m:t>
                    </m:r>
                  </m:oMath>
                </a14:m>
                <a:r>
                  <a:rPr lang="ar-BH" sz="3200" dirty="0" smtClean="0">
                    <a:solidFill>
                      <a:srgbClr val="002060"/>
                    </a:solidFill>
                  </a:rPr>
                  <a:t> بيانيًا، ثم حدد كلًا من مجالها ومداها.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241" y="1728071"/>
                <a:ext cx="9525950" cy="584775"/>
              </a:xfrm>
              <a:prstGeom prst="rect">
                <a:avLst/>
              </a:prstGeom>
              <a:blipFill>
                <a:blip r:embed="rId11"/>
                <a:stretch>
                  <a:fillRect t="-9375" r="-166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2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EC99CC4-FF69-4F1A-AF0B-C5E8E464D56A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4E0DCBD-FB1A-45A7-A127-0772E5D8BA2C}"/>
              </a:ext>
            </a:extLst>
          </p:cNvPr>
          <p:cNvSpPr/>
          <p:nvPr/>
        </p:nvSpPr>
        <p:spPr>
          <a:xfrm>
            <a:off x="3521612" y="393895"/>
            <a:ext cx="514877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800" dirty="0"/>
              <a:t>دالة القيمة المطلقة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3EB157-7A05-4260-90AC-672ADA1CA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" y="1422923"/>
            <a:ext cx="1209865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EC99CC4-FF69-4F1A-AF0B-C5E8E464D56A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884BFB-2450-4D90-B3D8-DC3FFC853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00" y="5710269"/>
            <a:ext cx="9396000" cy="407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6B8C27-EFE9-4FCF-AE4A-1E251BDA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9" y="231621"/>
            <a:ext cx="11663708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14BCD63-DC82-4723-94F2-57B828494578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CD7522-69E1-4B8D-9DBB-937B0550E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5" y="-8877"/>
            <a:ext cx="11494091" cy="1581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218CF05-4BF9-4083-98BC-B421E3D6D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68" y="1659876"/>
            <a:ext cx="9411184" cy="520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9C48A619-08FB-434D-A995-243C8B2F02C9}"/>
                  </a:ext>
                </a:extLst>
              </p:cNvPr>
              <p:cNvSpPr txBox="1"/>
              <p:nvPr/>
            </p:nvSpPr>
            <p:spPr>
              <a:xfrm>
                <a:off x="1647023" y="2666456"/>
                <a:ext cx="28225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48A619-08FB-434D-A995-243C8B2F0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23" y="2666456"/>
                <a:ext cx="28225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977B4AAB-7317-47C4-8DDA-D4C2B0ECDBEC}"/>
                  </a:ext>
                </a:extLst>
              </p:cNvPr>
              <p:cNvSpPr txBox="1"/>
              <p:nvPr/>
            </p:nvSpPr>
            <p:spPr>
              <a:xfrm>
                <a:off x="1638859" y="3303268"/>
                <a:ext cx="2565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7B4AAB-7317-47C4-8DDA-D4C2B0ECD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859" y="3303268"/>
                <a:ext cx="256549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3CC5D976-D545-4189-BC4C-D1BD9220499F}"/>
                  </a:ext>
                </a:extLst>
              </p:cNvPr>
              <p:cNvSpPr txBox="1"/>
              <p:nvPr/>
            </p:nvSpPr>
            <p:spPr>
              <a:xfrm>
                <a:off x="1647023" y="3891099"/>
                <a:ext cx="1871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C5D976-D545-4189-BC4C-D1BD92204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23" y="3891099"/>
                <a:ext cx="18715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A456D31-AB66-43F7-820A-AF3FDC74AC0C}"/>
              </a:ext>
            </a:extLst>
          </p:cNvPr>
          <p:cNvSpPr txBox="1"/>
          <p:nvPr/>
        </p:nvSpPr>
        <p:spPr>
          <a:xfrm>
            <a:off x="7033766" y="2667783"/>
            <a:ext cx="362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89CF"/>
                </a:solidFill>
                <a:latin typeface="Cambria Math" panose="02040503050406030204" pitchFamily="18" charset="0"/>
              </a:rPr>
              <a:t>الدالة الأصلية</a:t>
            </a:r>
            <a:endParaRPr lang="en-US" sz="3200" b="1" dirty="0">
              <a:solidFill>
                <a:srgbClr val="0089CF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9F944439-06FC-4E21-9EF0-CB66637987DB}"/>
                  </a:ext>
                </a:extLst>
              </p:cNvPr>
              <p:cNvSpPr txBox="1"/>
              <p:nvPr/>
            </p:nvSpPr>
            <p:spPr>
              <a:xfrm>
                <a:off x="5018166" y="3304595"/>
                <a:ext cx="5632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b="1" dirty="0">
                    <a:solidFill>
                      <a:srgbClr val="0089CF"/>
                    </a:solidFill>
                    <a:latin typeface="Cambria Math" panose="02040503050406030204" pitchFamily="18" charset="0"/>
                  </a:rPr>
                  <a:t>بالتعويض عن </a:t>
                </a:r>
                <a:r>
                  <a:rPr lang="en-US" sz="3200" dirty="0">
                    <a:latin typeface="Cambria Math" panose="02040503050406030204" pitchFamily="18" charset="0"/>
                  </a:rPr>
                  <a:t>𝑓(𝑥)</a:t>
                </a:r>
                <a:r>
                  <a:rPr lang="ar-BH" sz="3200" b="1" dirty="0">
                    <a:solidFill>
                      <a:srgbClr val="0089CF"/>
                    </a:solidFill>
                    <a:latin typeface="Cambria Math" panose="02040503050406030204" pitchFamily="18" charset="0"/>
                  </a:rPr>
                  <a:t> بـ </a:t>
                </a:r>
                <a14:m>
                  <m:oMath xmlns:m="http://schemas.openxmlformats.org/officeDocument/2006/math">
                    <m:r>
                      <a:rPr lang="ar-BH" sz="3200" b="1" i="0" smtClean="0">
                        <a:solidFill>
                          <a:srgbClr val="0089C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ar-BH" sz="3200" b="1" dirty="0">
                    <a:solidFill>
                      <a:srgbClr val="0089CF"/>
                    </a:solidFill>
                    <a:latin typeface="Cambria Math" panose="02040503050406030204" pitchFamily="18" charset="0"/>
                  </a:rPr>
                  <a:t> ، </a:t>
                </a:r>
                <a:r>
                  <a:rPr lang="en-US" sz="3200" dirty="0">
                    <a:latin typeface="Cambria Math" panose="02040503050406030204" pitchFamily="18" charset="0"/>
                  </a:rPr>
                  <a:t>|𝑥−4|</a:t>
                </a:r>
                <a:r>
                  <a:rPr lang="ar-BH" sz="3200" b="1" dirty="0">
                    <a:solidFill>
                      <a:srgbClr val="0089CF"/>
                    </a:solidFill>
                    <a:latin typeface="Cambria Math" panose="02040503050406030204" pitchFamily="18" charset="0"/>
                  </a:rPr>
                  <a:t> بـ </a:t>
                </a:r>
                <a:r>
                  <a:rPr lang="en-US" sz="3200" dirty="0">
                    <a:latin typeface="Cambria Math" panose="02040503050406030204" pitchFamily="18" charset="0"/>
                  </a:rPr>
                  <a:t>𝑥−4</a:t>
                </a:r>
                <a:endParaRPr lang="en-US" sz="3200" b="1" dirty="0">
                  <a:solidFill>
                    <a:srgbClr val="0089C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944439-06FC-4E21-9EF0-CB6663798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66" y="3304595"/>
                <a:ext cx="5632380" cy="584775"/>
              </a:xfrm>
              <a:prstGeom prst="rect">
                <a:avLst/>
              </a:prstGeom>
              <a:blipFill>
                <a:blip r:embed="rId7"/>
                <a:stretch>
                  <a:fillRect t="-23958" r="-281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0E3B648-70DB-4D71-A960-FBB90072FF8D}"/>
              </a:ext>
            </a:extLst>
          </p:cNvPr>
          <p:cNvSpPr txBox="1"/>
          <p:nvPr/>
        </p:nvSpPr>
        <p:spPr>
          <a:xfrm>
            <a:off x="6618366" y="3892426"/>
            <a:ext cx="404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89CF"/>
                </a:solidFill>
                <a:latin typeface="Cambria Math" panose="02040503050406030204" pitchFamily="18" charset="0"/>
              </a:rPr>
              <a:t>بإضافة العدد </a:t>
            </a:r>
            <a:r>
              <a:rPr lang="en-US" sz="3200" dirty="0">
                <a:latin typeface="Cambria Math" panose="02040503050406030204" pitchFamily="18" charset="0"/>
              </a:rPr>
              <a:t>4</a:t>
            </a:r>
            <a:r>
              <a:rPr lang="ar-BH" sz="3200" b="1" dirty="0">
                <a:solidFill>
                  <a:srgbClr val="0089CF"/>
                </a:solidFill>
                <a:latin typeface="Cambria Math" panose="02040503050406030204" pitchFamily="18" charset="0"/>
              </a:rPr>
              <a:t> إلى كلا الطرفين</a:t>
            </a:r>
            <a:endParaRPr lang="en-US" sz="3200" b="1" dirty="0">
              <a:solidFill>
                <a:srgbClr val="0089CF"/>
              </a:solidFill>
              <a:latin typeface="Cambria Math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746A19-B089-4F16-A2B4-570DF0A8EF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0" y="4871430"/>
            <a:ext cx="9504000" cy="6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14BCD63-DC82-4723-94F2-57B828494578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CD7522-69E1-4B8D-9DBB-937B0550E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5" y="-8877"/>
            <a:ext cx="11494091" cy="1581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746A19-B089-4F16-A2B4-570DF0A8E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0" y="1789902"/>
            <a:ext cx="9504000" cy="654762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="" xmlns:a16="http://schemas.microsoft.com/office/drawing/2014/main" id="{1AA2790D-83E1-4B81-BC38-24C53D521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52" y="2289053"/>
            <a:ext cx="2333065" cy="3907525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="" xmlns:a16="http://schemas.microsoft.com/office/drawing/2014/main" id="{CBCB1EDD-7288-4B9A-A63D-E5D07E0DF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27" y="2679279"/>
            <a:ext cx="3397425" cy="3397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4B40996C-A1D4-4449-9E70-F0FA423C9DF0}"/>
                  </a:ext>
                </a:extLst>
              </p:cNvPr>
              <p:cNvSpPr/>
              <p:nvPr/>
            </p:nvSpPr>
            <p:spPr>
              <a:xfrm>
                <a:off x="100584" y="2767306"/>
                <a:ext cx="5644043" cy="13109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800" b="1" dirty="0">
                    <a:solidFill>
                      <a:schemeClr val="tx1"/>
                    </a:solidFill>
                  </a:rPr>
                  <a:t>المجال: هم مجموعة الأعداد الحقيقية</a:t>
                </a:r>
              </a:p>
              <a:p>
                <a:pPr algn="r" rtl="1"/>
                <a:r>
                  <a:rPr lang="ar-BH" sz="2800" b="1" dirty="0">
                    <a:solidFill>
                      <a:schemeClr val="tx1"/>
                    </a:solidFill>
                  </a:rPr>
                  <a:t>المدى: هو جميع الأعداد الحقيقية التي تزيد على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0</a:t>
                </a:r>
                <a:r>
                  <a:rPr lang="ar-BH" sz="2800" b="1" dirty="0">
                    <a:solidFill>
                      <a:schemeClr val="tx1"/>
                    </a:solidFill>
                  </a:rPr>
                  <a:t> أو تساويه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 </a:t>
                </a:r>
                <a:r>
                  <a:rPr lang="ar-BH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BH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ar-BH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40996C-A1D4-4449-9E70-F0FA423C9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" y="2767306"/>
                <a:ext cx="5644043" cy="1310918"/>
              </a:xfrm>
              <a:prstGeom prst="rect">
                <a:avLst/>
              </a:prstGeom>
              <a:blipFill>
                <a:blip r:embed="rId6"/>
                <a:stretch>
                  <a:fillRect t="-7442" r="-2270" b="-17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59C07814-9F4E-49A5-A5A6-E861588447B6}"/>
                  </a:ext>
                </a:extLst>
              </p:cNvPr>
              <p:cNvSpPr/>
              <p:nvPr/>
            </p:nvSpPr>
            <p:spPr>
              <a:xfrm>
                <a:off x="100584" y="4296996"/>
                <a:ext cx="5644043" cy="17955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800" b="1" dirty="0">
                    <a:solidFill>
                      <a:schemeClr val="tx1"/>
                    </a:solidFill>
                  </a:rPr>
                  <a:t>لاحظ:</a:t>
                </a:r>
              </a:p>
              <a:p>
                <a:pPr algn="r" rtl="1"/>
                <a:r>
                  <a:rPr lang="ar-BH" sz="2800" b="1" dirty="0">
                    <a:solidFill>
                      <a:schemeClr val="tx1"/>
                    </a:solidFill>
                  </a:rPr>
                  <a:t>التمثيل البياني للدالة هو إزاحة للتمثيل البياني للدالة الأم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ar-BH" sz="28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ar-BH" sz="28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بمقدار </a:t>
                </a:r>
                <a:r>
                  <a:rPr lang="en-US" sz="28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ar-BH" sz="28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وحدات إلى اليمين</a:t>
                </a:r>
                <a:r>
                  <a:rPr lang="ar-BH" sz="2800" b="1" dirty="0">
                    <a:solidFill>
                      <a:schemeClr val="tx1"/>
                    </a:solidFill>
                  </a:rPr>
                  <a:t>.</a:t>
                </a:r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9C07814-9F4E-49A5-A5A6-E86158844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" y="4296996"/>
                <a:ext cx="5644043" cy="1795550"/>
              </a:xfrm>
              <a:prstGeom prst="rect">
                <a:avLst/>
              </a:prstGeom>
              <a:blipFill>
                <a:blip r:embed="rId7"/>
                <a:stretch>
                  <a:fillRect l="-1946" t="-3741" r="-2270" b="-11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9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5A0A08-BFB0-43E4-805E-3D629652B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260" y="829826"/>
            <a:ext cx="8858963" cy="13501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EC99CC4-FF69-4F1A-AF0B-C5E8E464D56A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="" xmlns:a16="http://schemas.microsoft.com/office/drawing/2014/main" id="{6E0C6B0D-A6ED-41F2-B328-A521AB7D08DC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="" xmlns:a16="http://schemas.microsoft.com/office/drawing/2014/main" id="{C6F5825A-A552-4E99-B04C-4C48139919A3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6" name="Graphic 35" descr="Stopwatch">
            <a:extLst>
              <a:ext uri="{FF2B5EF4-FFF2-40B4-BE49-F238E27FC236}">
                <a16:creationId xmlns="" xmlns:a16="http://schemas.microsoft.com/office/drawing/2014/main" id="{60C821D2-BBB3-4E25-AD10-77DEDA9D3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8">
                <a:extLst>
                  <a:ext uri="{FF2B5EF4-FFF2-40B4-BE49-F238E27FC236}">
                    <a16:creationId xmlns="" xmlns:a16="http://schemas.microsoft.com/office/drawing/2014/main" id="{3480A70D-7D0F-46D8-B7A7-F4F94C8AE7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438714"/>
                  </p:ext>
                </p:extLst>
              </p:nvPr>
            </p:nvGraphicFramePr>
            <p:xfrm>
              <a:off x="8173941" y="2490802"/>
              <a:ext cx="2687258" cy="362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0963">
                      <a:extLst>
                        <a:ext uri="{9D8B030D-6E8A-4147-A177-3AD203B41FA5}">
                          <a16:colId xmlns="" xmlns:a16="http://schemas.microsoft.com/office/drawing/2014/main" val="1086214791"/>
                        </a:ext>
                      </a:extLst>
                    </a:gridCol>
                    <a:gridCol w="756295">
                      <a:extLst>
                        <a:ext uri="{9D8B030D-6E8A-4147-A177-3AD203B41FA5}">
                          <a16:colId xmlns="" xmlns:a16="http://schemas.microsoft.com/office/drawing/2014/main" val="1686147597"/>
                        </a:ext>
                      </a:extLst>
                    </a:gridCol>
                  </a:tblGrid>
                  <a:tr h="390458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321926099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4334666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66153824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38697309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460603106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68404627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5146244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8">
                <a:extLst>
                  <a:ext uri="{FF2B5EF4-FFF2-40B4-BE49-F238E27FC236}">
                    <a16:creationId xmlns:a16="http://schemas.microsoft.com/office/drawing/2014/main" id="{3480A70D-7D0F-46D8-B7A7-F4F94C8AE7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0438714"/>
                  </p:ext>
                </p:extLst>
              </p:nvPr>
            </p:nvGraphicFramePr>
            <p:xfrm>
              <a:off x="8173941" y="2490802"/>
              <a:ext cx="2687258" cy="362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0963">
                      <a:extLst>
                        <a:ext uri="{9D8B030D-6E8A-4147-A177-3AD203B41FA5}">
                          <a16:colId xmlns:a16="http://schemas.microsoft.com/office/drawing/2014/main" val="1086214791"/>
                        </a:ext>
                      </a:extLst>
                    </a:gridCol>
                    <a:gridCol w="756295">
                      <a:extLst>
                        <a:ext uri="{9D8B030D-6E8A-4147-A177-3AD203B41FA5}">
                          <a16:colId xmlns:a16="http://schemas.microsoft.com/office/drawing/2014/main" val="1686147597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6" t="-1176" r="-905" b="-6035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19260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14" t="-101176" r="-40252" b="-5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7258" t="-101176" r="-3226" b="-5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433466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14" t="-201176" r="-40252" b="-4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7258" t="-201176" r="-3226" b="-4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5382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14" t="-297674" r="-40252" b="-2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7258" t="-297674" r="-3226" b="-298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69730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14" t="-402353" r="-40252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7258" t="-402353" r="-3226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06031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14" t="-502353" r="-40252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7258" t="-502353" r="-3226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84046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14" t="-602353" r="-40252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57258" t="-602353" r="-3226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462445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 descr="A picture containing text, shoji&#10;&#10;Description automatically generated">
            <a:extLst>
              <a:ext uri="{FF2B5EF4-FFF2-40B4-BE49-F238E27FC236}">
                <a16:creationId xmlns="" xmlns:a16="http://schemas.microsoft.com/office/drawing/2014/main" id="{BCC12042-0B59-459E-B382-8F084D31F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41" y="2490802"/>
            <a:ext cx="3600000" cy="3616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3068D2C-4F7C-46EE-A5A5-2A396F11DDE5}"/>
                  </a:ext>
                </a:extLst>
              </p:cNvPr>
              <p:cNvSpPr/>
              <p:nvPr/>
            </p:nvSpPr>
            <p:spPr>
              <a:xfrm>
                <a:off x="85993" y="3627899"/>
                <a:ext cx="3831940" cy="13109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800" b="1" dirty="0">
                    <a:solidFill>
                      <a:schemeClr val="tx1"/>
                    </a:solidFill>
                  </a:rPr>
                  <a:t>المجال: مجموعة الأعداد الحقيقية</a:t>
                </a:r>
              </a:p>
              <a:p>
                <a:pPr algn="r" rtl="1"/>
                <a:r>
                  <a:rPr lang="ar-BH" sz="2800" b="1" dirty="0">
                    <a:solidFill>
                      <a:schemeClr val="tx1"/>
                    </a:solidFill>
                  </a:rPr>
                  <a:t>المدى: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BH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ar-BH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3068D2C-4F7C-46EE-A5A5-2A396F11D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3" y="3627899"/>
                <a:ext cx="3831940" cy="1310918"/>
              </a:xfrm>
              <a:prstGeom prst="rect">
                <a:avLst/>
              </a:prstGeom>
              <a:blipFill>
                <a:blip r:embed="rId7"/>
                <a:stretch>
                  <a:fillRect r="-3180" b="-9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4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0208898-5BBA-4266-BB9F-2B71C369F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8675" y="1639044"/>
            <a:ext cx="7588640" cy="1063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6FF411-6735-4021-8303-1A1A3FB2B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77" y="802555"/>
            <a:ext cx="5217365" cy="634933"/>
          </a:xfrm>
          <a:prstGeom prst="rect">
            <a:avLst/>
          </a:prstGeom>
        </p:spPr>
      </p:pic>
      <p:sp>
        <p:nvSpPr>
          <p:cNvPr id="24" name="Rounded Rectangle 2">
            <a:extLst>
              <a:ext uri="{FF2B5EF4-FFF2-40B4-BE49-F238E27FC236}">
                <a16:creationId xmlns="" xmlns:a16="http://schemas.microsoft.com/office/drawing/2014/main" id="{B2B53CE8-1B0C-41E7-A6DB-5B4D8A6766C1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="" xmlns:a16="http://schemas.microsoft.com/office/drawing/2014/main" id="{E03D7045-9BB7-4EC8-A189-CC0E3EEF5C45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Graphic 25" descr="Stopwatch">
            <a:extLst>
              <a:ext uri="{FF2B5EF4-FFF2-40B4-BE49-F238E27FC236}">
                <a16:creationId xmlns="" xmlns:a16="http://schemas.microsoft.com/office/drawing/2014/main" id="{FF114D58-ED91-431C-B2C9-CBBAA4D82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E49E45C-B9DE-42D7-AFE5-6639E24EACE5}"/>
              </a:ext>
            </a:extLst>
          </p:cNvPr>
          <p:cNvCxnSpPr/>
          <p:nvPr/>
        </p:nvCxnSpPr>
        <p:spPr>
          <a:xfrm>
            <a:off x="6228622" y="2681031"/>
            <a:ext cx="0" cy="34624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E64978-C37D-48B8-964B-01A209F4449F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B66D62A-A200-4A4E-92BE-488600BB9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3759" y="2859373"/>
            <a:ext cx="2547765" cy="25477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C2E975-B75B-45E9-AA27-F9B93085A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548" y="2849831"/>
            <a:ext cx="2606190" cy="2619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394F3A0E-6CFC-4314-9A5F-80653BDEB339}"/>
                  </a:ext>
                </a:extLst>
              </p:cNvPr>
              <p:cNvSpPr/>
              <p:nvPr/>
            </p:nvSpPr>
            <p:spPr>
              <a:xfrm>
                <a:off x="7010195" y="5415944"/>
                <a:ext cx="3831940" cy="895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800" b="1" dirty="0">
                    <a:solidFill>
                      <a:srgbClr val="0000FF"/>
                    </a:solidFill>
                  </a:rPr>
                  <a:t>المجال: مجموعة الأعداد الحقيقية</a:t>
                </a:r>
              </a:p>
              <a:p>
                <a:pPr algn="r" rtl="1"/>
                <a:r>
                  <a:rPr lang="ar-BH" sz="2800" b="1" dirty="0">
                    <a:solidFill>
                      <a:srgbClr val="0000FF"/>
                    </a:solidFill>
                  </a:rPr>
                  <a:t>المدى: 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BH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ar-BH" sz="2800" b="1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94F3A0E-6CFC-4314-9A5F-80653BDEB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195" y="5415944"/>
                <a:ext cx="3831940" cy="895375"/>
              </a:xfrm>
              <a:prstGeom prst="rect">
                <a:avLst/>
              </a:prstGeom>
              <a:blipFill>
                <a:blip r:embed="rId8"/>
                <a:stretch>
                  <a:fillRect t="-9524" r="-3021" b="-244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2A673233-D560-4601-AACE-64CA5C111ADA}"/>
                  </a:ext>
                </a:extLst>
              </p:cNvPr>
              <p:cNvSpPr/>
              <p:nvPr/>
            </p:nvSpPr>
            <p:spPr>
              <a:xfrm>
                <a:off x="2304279" y="5442553"/>
                <a:ext cx="3831940" cy="895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800" b="1" dirty="0">
                    <a:solidFill>
                      <a:srgbClr val="0000FF"/>
                    </a:solidFill>
                  </a:rPr>
                  <a:t>المجال: مجموعة الأعداد الحقيقية</a:t>
                </a:r>
              </a:p>
              <a:p>
                <a:pPr algn="r" rtl="1"/>
                <a:r>
                  <a:rPr lang="ar-BH" sz="2800" b="1" dirty="0">
                    <a:solidFill>
                      <a:srgbClr val="0000FF"/>
                    </a:solidFill>
                  </a:rPr>
                  <a:t>المدى: </a:t>
                </a:r>
                <a14:m>
                  <m:oMath xmlns:m="http://schemas.openxmlformats.org/officeDocument/2006/math"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ar-BH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A673233-D560-4601-AACE-64CA5C111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79" y="5442553"/>
                <a:ext cx="3831940" cy="895375"/>
              </a:xfrm>
              <a:prstGeom prst="rect">
                <a:avLst/>
              </a:prstGeom>
              <a:blipFill>
                <a:blip r:embed="rId9"/>
                <a:stretch>
                  <a:fillRect t="-10204" r="-3021" b="-244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8">
                <a:extLst>
                  <a:ext uri="{FF2B5EF4-FFF2-40B4-BE49-F238E27FC236}">
                    <a16:creationId xmlns="" xmlns:a16="http://schemas.microsoft.com/office/drawing/2014/main" id="{E23C82D9-CC5C-497D-98DD-A0A57449E3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3739303"/>
                  </p:ext>
                </p:extLst>
              </p:nvPr>
            </p:nvGraphicFramePr>
            <p:xfrm>
              <a:off x="9430247" y="2849831"/>
              <a:ext cx="218317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939">
                      <a:extLst>
                        <a:ext uri="{9D8B030D-6E8A-4147-A177-3AD203B41FA5}">
                          <a16:colId xmlns="" xmlns:a16="http://schemas.microsoft.com/office/drawing/2014/main" val="1086214791"/>
                        </a:ext>
                      </a:extLst>
                    </a:gridCol>
                    <a:gridCol w="1030236">
                      <a:extLst>
                        <a:ext uri="{9D8B030D-6E8A-4147-A177-3AD203B41FA5}">
                          <a16:colId xmlns="" xmlns:a16="http://schemas.microsoft.com/office/drawing/2014/main" val="1686147597"/>
                        </a:ext>
                      </a:extLst>
                    </a:gridCol>
                  </a:tblGrid>
                  <a:tr h="390458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=|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321926099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4334666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66153824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38697309"/>
                      </a:ext>
                    </a:extLst>
                  </a:tr>
                  <a:tr h="3904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4606031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8">
                <a:extLst>
                  <a:ext uri="{FF2B5EF4-FFF2-40B4-BE49-F238E27FC236}">
                    <a16:creationId xmlns:a16="http://schemas.microsoft.com/office/drawing/2014/main" id="{E23C82D9-CC5C-497D-98DD-A0A57449E3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3739303"/>
                  </p:ext>
                </p:extLst>
              </p:nvPr>
            </p:nvGraphicFramePr>
            <p:xfrm>
              <a:off x="9430247" y="2849831"/>
              <a:ext cx="218317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939">
                      <a:extLst>
                        <a:ext uri="{9D8B030D-6E8A-4147-A177-3AD203B41FA5}">
                          <a16:colId xmlns:a16="http://schemas.microsoft.com/office/drawing/2014/main" val="1086214791"/>
                        </a:ext>
                      </a:extLst>
                    </a:gridCol>
                    <a:gridCol w="1030236">
                      <a:extLst>
                        <a:ext uri="{9D8B030D-6E8A-4147-A177-3AD203B41FA5}">
                          <a16:colId xmlns:a16="http://schemas.microsoft.com/office/drawing/2014/main" val="1686147597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78" t="-1333" r="-1111" b="-40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192609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26" t="-101333" r="-91579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12353" t="-101333" r="-2353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433466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26" t="-198684" r="-9157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12353" t="-198684" r="-235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5382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26" t="-302667" r="-91579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12353" t="-302667" r="-2353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6973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26" t="-402667" r="-9157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12353" t="-402667" r="-2353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06031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8">
                <a:extLst>
                  <a:ext uri="{FF2B5EF4-FFF2-40B4-BE49-F238E27FC236}">
                    <a16:creationId xmlns="" xmlns:a16="http://schemas.microsoft.com/office/drawing/2014/main" id="{EC71BE25-FC1B-4E12-BC9C-2B93BD9F39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9637767"/>
                  </p:ext>
                </p:extLst>
              </p:nvPr>
            </p:nvGraphicFramePr>
            <p:xfrm>
              <a:off x="3875583" y="2895701"/>
              <a:ext cx="216823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9754">
                      <a:extLst>
                        <a:ext uri="{9D8B030D-6E8A-4147-A177-3AD203B41FA5}">
                          <a16:colId xmlns="" xmlns:a16="http://schemas.microsoft.com/office/drawing/2014/main" val="1086214791"/>
                        </a:ext>
                      </a:extLst>
                    </a:gridCol>
                    <a:gridCol w="968479">
                      <a:extLst>
                        <a:ext uri="{9D8B030D-6E8A-4147-A177-3AD203B41FA5}">
                          <a16:colId xmlns="" xmlns:a16="http://schemas.microsoft.com/office/drawing/2014/main" val="1686147597"/>
                        </a:ext>
                      </a:extLst>
                    </a:gridCol>
                  </a:tblGrid>
                  <a:tr h="343245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=|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321926099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4334666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66153824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38697309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4606031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8">
                <a:extLst>
                  <a:ext uri="{FF2B5EF4-FFF2-40B4-BE49-F238E27FC236}">
                    <a16:creationId xmlns:a16="http://schemas.microsoft.com/office/drawing/2014/main" id="{EC71BE25-FC1B-4E12-BC9C-2B93BD9F39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9637767"/>
                  </p:ext>
                </p:extLst>
              </p:nvPr>
            </p:nvGraphicFramePr>
            <p:xfrm>
              <a:off x="3875583" y="2895701"/>
              <a:ext cx="216823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9754">
                      <a:extLst>
                        <a:ext uri="{9D8B030D-6E8A-4147-A177-3AD203B41FA5}">
                          <a16:colId xmlns:a16="http://schemas.microsoft.com/office/drawing/2014/main" val="1086214791"/>
                        </a:ext>
                      </a:extLst>
                    </a:gridCol>
                    <a:gridCol w="968479">
                      <a:extLst>
                        <a:ext uri="{9D8B030D-6E8A-4147-A177-3AD203B41FA5}">
                          <a16:colId xmlns:a16="http://schemas.microsoft.com/office/drawing/2014/main" val="1686147597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80" t="-2667" r="-1120" b="-40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192609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5" t="-102667" r="-82323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5157" t="-102667" r="-2516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433466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5" t="-200000" r="-8232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5157" t="-200000" r="-251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5382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5" t="-304000" r="-82323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5157" t="-304000" r="-2516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6973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5" t="-404000" r="-8232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5157" t="-404000" r="-2516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06031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460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14BCD63-DC82-4723-94F2-57B828494578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9C07814-9F4E-49A5-A5A6-E861588447B6}"/>
              </a:ext>
            </a:extLst>
          </p:cNvPr>
          <p:cNvSpPr/>
          <p:nvPr/>
        </p:nvSpPr>
        <p:spPr>
          <a:xfrm>
            <a:off x="467868" y="2269282"/>
            <a:ext cx="11256264" cy="179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BH" sz="4400" b="1" u="sng" dirty="0">
                <a:solidFill>
                  <a:srgbClr val="FF0000"/>
                </a:solidFill>
              </a:rPr>
              <a:t>الدوال المعرفة</a:t>
            </a:r>
            <a:r>
              <a:rPr lang="ar-BH" sz="4400" b="1" dirty="0">
                <a:solidFill>
                  <a:srgbClr val="FF0000"/>
                </a:solidFill>
              </a:rPr>
              <a:t> </a:t>
            </a:r>
            <a:r>
              <a:rPr lang="ar-BH" sz="4400" b="1" dirty="0">
                <a:solidFill>
                  <a:schemeClr val="tx1"/>
                </a:solidFill>
              </a:rPr>
              <a:t>بأكثر من قاعدة تشتمل على دالة القيمة المطلقة، وكذلك دالة أكبر عددٍ صحيحٍ. وفي الحقيقة كل الدوال المعرفة بأكثر من قاعدة خطية هي دوال معرفة بأكثر من قاعدة.</a:t>
            </a:r>
            <a:endParaRPr lang="en-US" sz="4400" b="1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9E3BAFC-26F6-44A9-A806-1F74A2D5D2DD}"/>
              </a:ext>
            </a:extLst>
          </p:cNvPr>
          <p:cNvSpPr/>
          <p:nvPr/>
        </p:nvSpPr>
        <p:spPr>
          <a:xfrm>
            <a:off x="2813539" y="393895"/>
            <a:ext cx="6564923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800" dirty="0"/>
              <a:t>الدوال المعرفة بأكثر من قاعدة</a:t>
            </a:r>
          </a:p>
        </p:txBody>
      </p:sp>
    </p:spTree>
    <p:extLst>
      <p:ext uri="{BB962C8B-B14F-4D97-AF65-F5344CB8AC3E}">
        <p14:creationId xmlns:p14="http://schemas.microsoft.com/office/powerpoint/2010/main" val="19484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14BCD63-DC82-4723-94F2-57B828494578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CD7522-69E1-4B8D-9DBB-937B0550E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856" y="8321"/>
            <a:ext cx="10008000" cy="1131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44E3A1-334D-49F6-91CC-450A643B9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95" y="883674"/>
            <a:ext cx="6274122" cy="1530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1E42CE-0441-49A4-9EE6-947A7C969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07" y="2531216"/>
            <a:ext cx="6559887" cy="558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4DC9174-E32E-41F3-B684-9786F7C37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8" y="3115823"/>
            <a:ext cx="10668548" cy="476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CADEB67-EE9C-4498-91CD-C97DB901F742}"/>
                  </a:ext>
                </a:extLst>
              </p:cNvPr>
              <p:cNvSpPr txBox="1"/>
              <p:nvPr/>
            </p:nvSpPr>
            <p:spPr>
              <a:xfrm>
                <a:off x="4077999" y="3730590"/>
                <a:ext cx="2332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ADEB67-EE9C-4498-91CD-C97DB901F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99" y="3730590"/>
                <a:ext cx="233264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FF3AC9D-9556-41E0-8CC5-EE9FA1177351}"/>
                  </a:ext>
                </a:extLst>
              </p:cNvPr>
              <p:cNvSpPr txBox="1"/>
              <p:nvPr/>
            </p:nvSpPr>
            <p:spPr>
              <a:xfrm>
                <a:off x="3937709" y="4143937"/>
                <a:ext cx="3308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)=(−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F3AC9D-9556-41E0-8CC5-EE9FA1177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09" y="4143937"/>
                <a:ext cx="330825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40C8592-9BFC-4580-AF53-B2315FCE06A1}"/>
                  </a:ext>
                </a:extLst>
              </p:cNvPr>
              <p:cNvSpPr txBox="1"/>
              <p:nvPr/>
            </p:nvSpPr>
            <p:spPr>
              <a:xfrm>
                <a:off x="705810" y="3730590"/>
                <a:ext cx="2332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0C8592-9BFC-4580-AF53-B2315FCE0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10" y="3730590"/>
                <a:ext cx="233264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6B4260D8-5A79-4D7F-989A-77891E49F2E3}"/>
                  </a:ext>
                </a:extLst>
              </p:cNvPr>
              <p:cNvSpPr txBox="1"/>
              <p:nvPr/>
            </p:nvSpPr>
            <p:spPr>
              <a:xfrm>
                <a:off x="414488" y="4143937"/>
                <a:ext cx="3134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)=(−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4260D8-5A79-4D7F-989A-77891E49F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88" y="4143937"/>
                <a:ext cx="313444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7BB843F6-8A5C-47D2-8F51-9038625CDA26}"/>
                  </a:ext>
                </a:extLst>
              </p:cNvPr>
              <p:cNvSpPr txBox="1"/>
              <p:nvPr/>
            </p:nvSpPr>
            <p:spPr>
              <a:xfrm>
                <a:off x="724890" y="4604879"/>
                <a:ext cx="2475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         =−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B843F6-8A5C-47D2-8F51-9038625CD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90" y="4604879"/>
                <a:ext cx="247588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18B45AD0-E492-43B5-8B74-01FEC6090E76}"/>
                  </a:ext>
                </a:extLst>
              </p:cNvPr>
              <p:cNvSpPr txBox="1"/>
              <p:nvPr/>
            </p:nvSpPr>
            <p:spPr>
              <a:xfrm>
                <a:off x="4194452" y="4610105"/>
                <a:ext cx="2475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         =−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B45AD0-E492-43B5-8B74-01FEC6090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52" y="4610105"/>
                <a:ext cx="247588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FF1BF16-5BCE-4B67-90C8-509059172C6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4" b="60565"/>
          <a:stretch/>
        </p:blipFill>
        <p:spPr>
          <a:xfrm>
            <a:off x="7178856" y="4131282"/>
            <a:ext cx="4248522" cy="440579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="" xmlns:a16="http://schemas.microsoft.com/office/drawing/2014/main" id="{42A7B152-0861-40A7-9737-B6D213B25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1" y="52316"/>
            <a:ext cx="3036611" cy="3030837"/>
          </a:xfrm>
          <a:prstGeom prst="rect">
            <a:avLst/>
          </a:prstGeom>
        </p:spPr>
      </p:pic>
      <p:pic>
        <p:nvPicPr>
          <p:cNvPr id="27" name="Picture 26" descr="Chart, line chart&#10;&#10;Description automatically generated">
            <a:extLst>
              <a:ext uri="{FF2B5EF4-FFF2-40B4-BE49-F238E27FC236}">
                <a16:creationId xmlns="" xmlns:a16="http://schemas.microsoft.com/office/drawing/2014/main" id="{BF2A5D4F-A13B-4B8A-90FE-BA205AEDF27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8" t="22434" r="15833" b="51638"/>
          <a:stretch/>
        </p:blipFill>
        <p:spPr>
          <a:xfrm>
            <a:off x="1843471" y="451490"/>
            <a:ext cx="756000" cy="785848"/>
          </a:xfrm>
          <a:prstGeom prst="rect">
            <a:avLst/>
          </a:prstGeom>
        </p:spPr>
      </p:pic>
      <p:pic>
        <p:nvPicPr>
          <p:cNvPr id="28" name="Picture 27" descr="Chart, line chart&#10;&#10;Description automatically generated">
            <a:extLst>
              <a:ext uri="{FF2B5EF4-FFF2-40B4-BE49-F238E27FC236}">
                <a16:creationId xmlns="" xmlns:a16="http://schemas.microsoft.com/office/drawing/2014/main" id="{E69B59BD-57C1-43BB-9574-D9C198A1520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8" t="22434" r="12774" b="51638"/>
          <a:stretch/>
        </p:blipFill>
        <p:spPr>
          <a:xfrm>
            <a:off x="982862" y="451490"/>
            <a:ext cx="850829" cy="785848"/>
          </a:xfrm>
          <a:prstGeom prst="rect">
            <a:avLst/>
          </a:prstGeom>
        </p:spPr>
      </p:pic>
      <p:pic>
        <p:nvPicPr>
          <p:cNvPr id="29" name="Picture 28" descr="Chart, line chart&#10;&#10;Description automatically generated">
            <a:extLst>
              <a:ext uri="{FF2B5EF4-FFF2-40B4-BE49-F238E27FC236}">
                <a16:creationId xmlns="" xmlns:a16="http://schemas.microsoft.com/office/drawing/2014/main" id="{A7DA8377-1654-40CA-B75B-7E4EC438CE9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4" t="24102" r="15833" b="68335"/>
          <a:stretch/>
        </p:blipFill>
        <p:spPr>
          <a:xfrm>
            <a:off x="2012675" y="180924"/>
            <a:ext cx="581906" cy="262414"/>
          </a:xfrm>
          <a:prstGeom prst="rect">
            <a:avLst/>
          </a:prstGeom>
        </p:spPr>
      </p:pic>
      <p:pic>
        <p:nvPicPr>
          <p:cNvPr id="31" name="Picture 30" descr="Chart, line chart&#10;&#10;Description automatically generated">
            <a:extLst>
              <a:ext uri="{FF2B5EF4-FFF2-40B4-BE49-F238E27FC236}">
                <a16:creationId xmlns="" xmlns:a16="http://schemas.microsoft.com/office/drawing/2014/main" id="{A89044FF-076B-4029-A8E9-0250C6279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5" t="61741" r="13688" b="2306"/>
          <a:stretch/>
        </p:blipFill>
        <p:spPr>
          <a:xfrm>
            <a:off x="772596" y="1924971"/>
            <a:ext cx="1031756" cy="108968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78DD322E-45E2-4A6D-832B-309DFCF4F1CB}"/>
              </a:ext>
            </a:extLst>
          </p:cNvPr>
          <p:cNvCxnSpPr>
            <a:cxnSpLocks/>
          </p:cNvCxnSpPr>
          <p:nvPr/>
        </p:nvCxnSpPr>
        <p:spPr>
          <a:xfrm rot="5400000">
            <a:off x="2895815" y="4464794"/>
            <a:ext cx="1468409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239855D-25FC-428D-BB7D-5CF34F03FF9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3175" r="44448" b="50227"/>
          <a:stretch/>
        </p:blipFill>
        <p:spPr>
          <a:xfrm>
            <a:off x="9105602" y="4571861"/>
            <a:ext cx="2321776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3564" y="1943390"/>
            <a:ext cx="10567699" cy="1376859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ar-BH" sz="3200" b="1" dirty="0"/>
              <a:t>كتابة الدوال الدرجية، دوال القيمة المطلقة، ودوال أكبر عدد صحيح وتمثيلها بيانيًّا.</a:t>
            </a:r>
            <a:endParaRPr lang="ar-AE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0927" y="1279524"/>
            <a:ext cx="2624282" cy="885825"/>
          </a:xfrm>
        </p:spPr>
        <p:txBody>
          <a:bodyPr/>
          <a:lstStyle/>
          <a:p>
            <a:pPr algn="r"/>
            <a:r>
              <a:rPr lang="ar-AE" b="1" dirty="0"/>
              <a:t>الأهداف: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4C890F-48ED-4B88-A1F9-0E1FB37F0747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3563" y="2944318"/>
            <a:ext cx="10567699" cy="1376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r>
              <a:rPr lang="ar-BH" sz="3200" b="1" dirty="0"/>
              <a:t>تمثيل الدوال المعرفة بأكثر من قاعدة بيانيًّا.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8EF6049-4C48-4F3D-BAD0-C7EF778C5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" r="60013" b="-8468"/>
          <a:stretch/>
        </p:blipFill>
        <p:spPr>
          <a:xfrm>
            <a:off x="9016509" y="4338781"/>
            <a:ext cx="2395477" cy="6395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14BCD63-DC82-4723-94F2-57B828494578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CD7522-69E1-4B8D-9DBB-937B0550E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856" y="8321"/>
            <a:ext cx="10008000" cy="1131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44E3A1-334D-49F6-91CC-450A643B9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95" y="883674"/>
            <a:ext cx="6274122" cy="1530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1E42CE-0441-49A4-9EE6-947A7C969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107" y="2539165"/>
            <a:ext cx="6559887" cy="5429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4DC9174-E32E-41F3-B684-9786F7C37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438" y="3123485"/>
            <a:ext cx="10668548" cy="460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CADEB67-EE9C-4498-91CD-C97DB901F742}"/>
                  </a:ext>
                </a:extLst>
              </p:cNvPr>
              <p:cNvSpPr txBox="1"/>
              <p:nvPr/>
            </p:nvSpPr>
            <p:spPr>
              <a:xfrm>
                <a:off x="4786821" y="3881664"/>
                <a:ext cx="28225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ADEB67-EE9C-4498-91CD-C97DB901F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21" y="3881664"/>
                <a:ext cx="28225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FF3AC9D-9556-41E0-8CC5-EE9FA1177351}"/>
                  </a:ext>
                </a:extLst>
              </p:cNvPr>
              <p:cNvSpPr txBox="1"/>
              <p:nvPr/>
            </p:nvSpPr>
            <p:spPr>
              <a:xfrm>
                <a:off x="4504337" y="4387946"/>
                <a:ext cx="40029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F3AC9D-9556-41E0-8CC5-EE9FA1177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337" y="4387946"/>
                <a:ext cx="400298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40C8592-9BFC-4580-AF53-B2315FCE06A1}"/>
                  </a:ext>
                </a:extLst>
              </p:cNvPr>
              <p:cNvSpPr txBox="1"/>
              <p:nvPr/>
            </p:nvSpPr>
            <p:spPr>
              <a:xfrm>
                <a:off x="1039134" y="3881664"/>
                <a:ext cx="25659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0C8592-9BFC-4580-AF53-B2315FCE0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34" y="3881664"/>
                <a:ext cx="256591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6B4260D8-5A79-4D7F-989A-77891E49F2E3}"/>
                  </a:ext>
                </a:extLst>
              </p:cNvPr>
              <p:cNvSpPr txBox="1"/>
              <p:nvPr/>
            </p:nvSpPr>
            <p:spPr>
              <a:xfrm>
                <a:off x="780014" y="4387946"/>
                <a:ext cx="31287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4260D8-5A79-4D7F-989A-77891E49F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4" y="4387946"/>
                <a:ext cx="312873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7BB843F6-8A5C-47D2-8F51-9038625CDA26}"/>
                  </a:ext>
                </a:extLst>
              </p:cNvPr>
              <p:cNvSpPr txBox="1"/>
              <p:nvPr/>
            </p:nvSpPr>
            <p:spPr>
              <a:xfrm>
                <a:off x="1070623" y="4817577"/>
                <a:ext cx="2723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B843F6-8A5C-47D2-8F51-9038625CD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623" y="4817577"/>
                <a:ext cx="27234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18B45AD0-E492-43B5-8B74-01FEC6090E76}"/>
                  </a:ext>
                </a:extLst>
              </p:cNvPr>
              <p:cNvSpPr txBox="1"/>
              <p:nvPr/>
            </p:nvSpPr>
            <p:spPr>
              <a:xfrm>
                <a:off x="4848479" y="4822803"/>
                <a:ext cx="2995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B45AD0-E492-43B5-8B74-01FEC6090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479" y="4822803"/>
                <a:ext cx="299582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FF1BF16-5BCE-4B67-90C8-509059172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7" t="14779" b="-8468"/>
          <a:stretch/>
        </p:blipFill>
        <p:spPr>
          <a:xfrm>
            <a:off x="7816814" y="4027427"/>
            <a:ext cx="3595172" cy="577947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="" xmlns:a16="http://schemas.microsoft.com/office/drawing/2014/main" id="{42A7B152-0861-40A7-9737-B6D213B25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1" y="52316"/>
            <a:ext cx="3036611" cy="3030837"/>
          </a:xfrm>
          <a:prstGeom prst="rect">
            <a:avLst/>
          </a:prstGeom>
        </p:spPr>
      </p:pic>
      <p:pic>
        <p:nvPicPr>
          <p:cNvPr id="27" name="Picture 26" descr="Chart, line chart&#10;&#10;Description automatically generated">
            <a:extLst>
              <a:ext uri="{FF2B5EF4-FFF2-40B4-BE49-F238E27FC236}">
                <a16:creationId xmlns="" xmlns:a16="http://schemas.microsoft.com/office/drawing/2014/main" id="{BF2A5D4F-A13B-4B8A-90FE-BA205AEDF27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8" t="22434" r="15833" b="51638"/>
          <a:stretch/>
        </p:blipFill>
        <p:spPr>
          <a:xfrm>
            <a:off x="1843471" y="444402"/>
            <a:ext cx="756000" cy="785848"/>
          </a:xfrm>
          <a:prstGeom prst="rect">
            <a:avLst/>
          </a:prstGeom>
        </p:spPr>
      </p:pic>
      <p:pic>
        <p:nvPicPr>
          <p:cNvPr id="28" name="Picture 27" descr="Chart, line chart&#10;&#10;Description automatically generated">
            <a:extLst>
              <a:ext uri="{FF2B5EF4-FFF2-40B4-BE49-F238E27FC236}">
                <a16:creationId xmlns="" xmlns:a16="http://schemas.microsoft.com/office/drawing/2014/main" id="{E69B59BD-57C1-43BB-9574-D9C198A1520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8" t="22434" r="12774" b="51638"/>
          <a:stretch/>
        </p:blipFill>
        <p:spPr>
          <a:xfrm>
            <a:off x="982862" y="444402"/>
            <a:ext cx="850829" cy="785848"/>
          </a:xfrm>
          <a:prstGeom prst="rect">
            <a:avLst/>
          </a:prstGeom>
        </p:spPr>
      </p:pic>
      <p:pic>
        <p:nvPicPr>
          <p:cNvPr id="29" name="Picture 28" descr="Chart, line chart&#10;&#10;Description automatically generated">
            <a:extLst>
              <a:ext uri="{FF2B5EF4-FFF2-40B4-BE49-F238E27FC236}">
                <a16:creationId xmlns="" xmlns:a16="http://schemas.microsoft.com/office/drawing/2014/main" id="{A7DA8377-1654-40CA-B75B-7E4EC438CE9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4" t="24102" r="15833" b="68335"/>
          <a:stretch/>
        </p:blipFill>
        <p:spPr>
          <a:xfrm>
            <a:off x="2012675" y="180924"/>
            <a:ext cx="581906" cy="26241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EC40651F-686C-4D16-BF68-0B39085178E5}"/>
              </a:ext>
            </a:extLst>
          </p:cNvPr>
          <p:cNvCxnSpPr>
            <a:cxnSpLocks/>
          </p:cNvCxnSpPr>
          <p:nvPr/>
        </p:nvCxnSpPr>
        <p:spPr>
          <a:xfrm>
            <a:off x="1826603" y="206521"/>
            <a:ext cx="0" cy="27564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BC6E1D00-48C2-4674-A427-F746430B2CF6}"/>
              </a:ext>
            </a:extLst>
          </p:cNvPr>
          <p:cNvCxnSpPr>
            <a:cxnSpLocks/>
          </p:cNvCxnSpPr>
          <p:nvPr/>
        </p:nvCxnSpPr>
        <p:spPr>
          <a:xfrm rot="5400000">
            <a:off x="1815118" y="215775"/>
            <a:ext cx="0" cy="275641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27F5FE66-C64E-481A-A2BD-F017099B158B}"/>
                  </a:ext>
                </a:extLst>
              </p:cNvPr>
              <p:cNvSpPr/>
              <p:nvPr/>
            </p:nvSpPr>
            <p:spPr>
              <a:xfrm>
                <a:off x="7580046" y="5306267"/>
                <a:ext cx="3831940" cy="9849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800" b="1" dirty="0">
                    <a:solidFill>
                      <a:srgbClr val="0000FF"/>
                    </a:solidFill>
                  </a:rPr>
                  <a:t>المجال: مجموعة الأعداد الحقيقية</a:t>
                </a:r>
              </a:p>
              <a:p>
                <a:pPr algn="r" rtl="1"/>
                <a:r>
                  <a:rPr lang="ar-BH" sz="2800" b="1" dirty="0">
                    <a:solidFill>
                      <a:srgbClr val="0000FF"/>
                    </a:solidFill>
                  </a:rPr>
                  <a:t>المدى: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BH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ar-BH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ar-BH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7F5FE66-C64E-481A-A2BD-F017099B1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46" y="5306267"/>
                <a:ext cx="3831940" cy="984913"/>
              </a:xfrm>
              <a:prstGeom prst="rect">
                <a:avLst/>
              </a:prstGeom>
              <a:blipFill>
                <a:blip r:embed="rId14"/>
                <a:stretch>
                  <a:fillRect t="-4321" r="-3180" b="-17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082BB480-B598-48DB-A551-E5CC48A68EF5}"/>
              </a:ext>
            </a:extLst>
          </p:cNvPr>
          <p:cNvCxnSpPr>
            <a:cxnSpLocks/>
          </p:cNvCxnSpPr>
          <p:nvPr/>
        </p:nvCxnSpPr>
        <p:spPr>
          <a:xfrm rot="5400000">
            <a:off x="3364819" y="4658551"/>
            <a:ext cx="1468409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9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2" grpId="0"/>
      <p:bldP spid="23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475C46-573D-4847-88FA-6CE338B8A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99" y="687966"/>
            <a:ext cx="11324201" cy="1878904"/>
          </a:xfrm>
          <a:prstGeom prst="rect">
            <a:avLst/>
          </a:prstGeom>
        </p:spPr>
      </p:pic>
      <p:sp>
        <p:nvSpPr>
          <p:cNvPr id="31" name="Rounded Rectangle 2">
            <a:extLst>
              <a:ext uri="{FF2B5EF4-FFF2-40B4-BE49-F238E27FC236}">
                <a16:creationId xmlns="" xmlns:a16="http://schemas.microsoft.com/office/drawing/2014/main" id="{692DB043-A75E-493D-9B80-3B723A78EAAE}"/>
              </a:ext>
            </a:extLst>
          </p:cNvPr>
          <p:cNvSpPr/>
          <p:nvPr/>
        </p:nvSpPr>
        <p:spPr>
          <a:xfrm>
            <a:off x="391551" y="140676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ounded Rectangle 2">
            <a:extLst>
              <a:ext uri="{FF2B5EF4-FFF2-40B4-BE49-F238E27FC236}">
                <a16:creationId xmlns="" xmlns:a16="http://schemas.microsoft.com/office/drawing/2014/main" id="{29FC2928-A89B-4BE8-82AE-C80B3924CC6C}"/>
              </a:ext>
            </a:extLst>
          </p:cNvPr>
          <p:cNvSpPr/>
          <p:nvPr/>
        </p:nvSpPr>
        <p:spPr>
          <a:xfrm>
            <a:off x="421115" y="876770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3" name="Graphic 32" descr="Stopwatch">
            <a:extLst>
              <a:ext uri="{FF2B5EF4-FFF2-40B4-BE49-F238E27FC236}">
                <a16:creationId xmlns="" xmlns:a16="http://schemas.microsoft.com/office/drawing/2014/main" id="{3C09CBB3-F5BE-463A-AC4E-368A086C3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94309" y="79319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FEEAF55-AD48-404A-825F-699C1783C7E3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="" xmlns:a16="http://schemas.microsoft.com/office/drawing/2014/main" id="{E7547389-3ECE-4B06-94D2-2918A8E48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76" y="3294953"/>
            <a:ext cx="2792045" cy="2834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95C6B7E-1802-4027-91D1-F4FE0A13AB26}"/>
                  </a:ext>
                </a:extLst>
              </p:cNvPr>
              <p:cNvSpPr txBox="1"/>
              <p:nvPr/>
            </p:nvSpPr>
            <p:spPr>
              <a:xfrm>
                <a:off x="585344" y="3507414"/>
                <a:ext cx="28225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BH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5C6B7E-1802-4027-91D1-F4FE0A13A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44" y="3507414"/>
                <a:ext cx="2822503" cy="461665"/>
              </a:xfrm>
              <a:prstGeom prst="rect">
                <a:avLst/>
              </a:prstGeom>
              <a:blipFill>
                <a:blip r:embed="rId6"/>
                <a:stretch>
                  <a:fillRect l="-172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1AE06E45-066D-4A8D-85E9-932F5FDFCA96}"/>
                  </a:ext>
                </a:extLst>
              </p:cNvPr>
              <p:cNvSpPr txBox="1"/>
              <p:nvPr/>
            </p:nvSpPr>
            <p:spPr>
              <a:xfrm>
                <a:off x="569238" y="3925234"/>
                <a:ext cx="2838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E06E45-066D-4A8D-85E9-932F5FDFC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8" y="3925234"/>
                <a:ext cx="2838609" cy="461665"/>
              </a:xfrm>
              <a:prstGeom prst="rect">
                <a:avLst/>
              </a:prstGeom>
              <a:blipFill>
                <a:blip r:embed="rId7"/>
                <a:stretch>
                  <a:fillRect l="-1717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E74B60B8-556B-4654-99DE-D9D88DF15241}"/>
                  </a:ext>
                </a:extLst>
              </p:cNvPr>
              <p:cNvSpPr txBox="1"/>
              <p:nvPr/>
            </p:nvSpPr>
            <p:spPr>
              <a:xfrm>
                <a:off x="2141654" y="3963155"/>
                <a:ext cx="1712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4B60B8-556B-4654-99DE-D9D88DF15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654" y="3963155"/>
                <a:ext cx="17122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F2A3827F-7B67-4C5A-9D7C-6C6BDCF9646A}"/>
                  </a:ext>
                </a:extLst>
              </p:cNvPr>
              <p:cNvSpPr/>
              <p:nvPr/>
            </p:nvSpPr>
            <p:spPr>
              <a:xfrm>
                <a:off x="1058" y="2972602"/>
                <a:ext cx="4414961" cy="6224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400" b="1" dirty="0">
                    <a:solidFill>
                      <a:srgbClr val="0000FF"/>
                    </a:solidFill>
                  </a:rPr>
                  <a:t>احسب قيمة المقدار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ar-BH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BH" sz="2400" b="1" dirty="0">
                    <a:solidFill>
                      <a:srgbClr val="0000FF"/>
                    </a:solidFill>
                  </a:rPr>
                  <a:t> عندما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ar-BH" sz="24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algn="r" rtl="1"/>
                <a:r>
                  <a:rPr lang="ar-BH" sz="2400" b="1" dirty="0">
                    <a:solidFill>
                      <a:srgbClr val="0000FF"/>
                    </a:solidFill>
                  </a:rPr>
                  <a:t>وعند قيمةٍ أخرى لـِ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BH" sz="2400" b="1" dirty="0">
                    <a:solidFill>
                      <a:srgbClr val="0000FF"/>
                    </a:solidFill>
                  </a:rPr>
                  <a:t>  أقل من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ar-BH" sz="2400" b="1" dirty="0">
                    <a:solidFill>
                      <a:srgbClr val="0000FF"/>
                    </a:solidFill>
                  </a:rPr>
                  <a:t> ولتكن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ar-BH" sz="2400" b="1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2A3827F-7B67-4C5A-9D7C-6C6BDCF96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" y="2972602"/>
                <a:ext cx="4414961" cy="622448"/>
              </a:xfrm>
              <a:prstGeom prst="rect">
                <a:avLst/>
              </a:prstGeom>
              <a:blipFill>
                <a:blip r:embed="rId9"/>
                <a:stretch>
                  <a:fillRect t="-21569" r="-2210" b="-4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="" xmlns:a16="http://schemas.microsoft.com/office/drawing/2014/main" id="{BBB293D2-5936-44BC-9F73-BAC83C3EB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927760"/>
                  </p:ext>
                </p:extLst>
              </p:nvPr>
            </p:nvGraphicFramePr>
            <p:xfrm>
              <a:off x="5715591" y="4013678"/>
              <a:ext cx="1798977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9659">
                      <a:extLst>
                        <a:ext uri="{9D8B030D-6E8A-4147-A177-3AD203B41FA5}">
                          <a16:colId xmlns="" xmlns:a16="http://schemas.microsoft.com/office/drawing/2014/main" val="2118912596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="" xmlns:a16="http://schemas.microsoft.com/office/drawing/2014/main" val="2465534197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="" xmlns:a16="http://schemas.microsoft.com/office/drawing/2014/main" val="7388938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715464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212277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BB293D2-5936-44BC-9F73-BAC83C3EB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927760"/>
                  </p:ext>
                </p:extLst>
              </p:nvPr>
            </p:nvGraphicFramePr>
            <p:xfrm>
              <a:off x="5715591" y="4013678"/>
              <a:ext cx="1798977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9659">
                      <a:extLst>
                        <a:ext uri="{9D8B030D-6E8A-4147-A177-3AD203B41FA5}">
                          <a16:colId xmlns:a16="http://schemas.microsoft.com/office/drawing/2014/main" val="2118912596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:a16="http://schemas.microsoft.com/office/drawing/2014/main" val="2465534197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:a16="http://schemas.microsoft.com/office/drawing/2014/main" val="7388938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10" t="-1163" r="-203030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2041" t="-1163" r="-105102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000" t="-1163" r="-4040" b="-10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46483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10" t="-102353" r="-203030" b="-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2041" t="-102353" r="-105102" b="-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000" t="-102353" r="-4040" b="-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12277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32D4BE01-86C1-45C4-BE45-C26EBCE1B262}"/>
                  </a:ext>
                </a:extLst>
              </p:cNvPr>
              <p:cNvSpPr txBox="1"/>
              <p:nvPr/>
            </p:nvSpPr>
            <p:spPr>
              <a:xfrm>
                <a:off x="696238" y="4926788"/>
                <a:ext cx="28225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BH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2D4BE01-86C1-45C4-BE45-C26EBCE1B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38" y="4926788"/>
                <a:ext cx="2822503" cy="461665"/>
              </a:xfrm>
              <a:prstGeom prst="rect">
                <a:avLst/>
              </a:prstGeom>
              <a:blipFill>
                <a:blip r:embed="rId11"/>
                <a:stretch>
                  <a:fillRect l="-172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D72CB056-D1EF-473F-9F0E-C27C70701B13}"/>
                  </a:ext>
                </a:extLst>
              </p:cNvPr>
              <p:cNvSpPr txBox="1"/>
              <p:nvPr/>
            </p:nvSpPr>
            <p:spPr>
              <a:xfrm>
                <a:off x="450196" y="5353356"/>
                <a:ext cx="34972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2CB056-D1EF-473F-9F0E-C27C70701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6" y="5353356"/>
                <a:ext cx="3497221" cy="461665"/>
              </a:xfrm>
              <a:prstGeom prst="rect">
                <a:avLst/>
              </a:prstGeom>
              <a:blipFill>
                <a:blip r:embed="rId12"/>
                <a:stretch>
                  <a:fillRect l="-156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951041A1-E802-4676-99D5-660F428A8B61}"/>
                  </a:ext>
                </a:extLst>
              </p:cNvPr>
              <p:cNvSpPr txBox="1"/>
              <p:nvPr/>
            </p:nvSpPr>
            <p:spPr>
              <a:xfrm>
                <a:off x="2556417" y="5387622"/>
                <a:ext cx="1565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51041A1-E802-4676-99D5-660F428A8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417" y="5387622"/>
                <a:ext cx="156506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B66EFDA-DE97-4A1E-911F-39C457C50CC2}"/>
              </a:ext>
            </a:extLst>
          </p:cNvPr>
          <p:cNvCxnSpPr/>
          <p:nvPr/>
        </p:nvCxnSpPr>
        <p:spPr>
          <a:xfrm>
            <a:off x="869358" y="4892206"/>
            <a:ext cx="3462431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DEEFCFAB-66D5-4A2E-B201-A3C636A6AEB8}"/>
                  </a:ext>
                </a:extLst>
              </p:cNvPr>
              <p:cNvSpPr txBox="1"/>
              <p:nvPr/>
            </p:nvSpPr>
            <p:spPr>
              <a:xfrm>
                <a:off x="1753098" y="4376734"/>
                <a:ext cx="979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EFCFAB-66D5-4A2E-B201-A3C636A6A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98" y="4376734"/>
                <a:ext cx="979368" cy="461665"/>
              </a:xfrm>
              <a:prstGeom prst="rect">
                <a:avLst/>
              </a:prstGeom>
              <a:blipFill>
                <a:blip r:embed="rId14"/>
                <a:stretch>
                  <a:fillRect l="-562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C9970FF-17B3-4E1A-8058-1CEBE62932CC}"/>
                  </a:ext>
                </a:extLst>
              </p:cNvPr>
              <p:cNvSpPr txBox="1"/>
              <p:nvPr/>
            </p:nvSpPr>
            <p:spPr>
              <a:xfrm>
                <a:off x="1569254" y="5793877"/>
                <a:ext cx="979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C9970FF-17B3-4E1A-8058-1CEBE6293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54" y="5793877"/>
                <a:ext cx="979368" cy="461665"/>
              </a:xfrm>
              <a:prstGeom prst="rect">
                <a:avLst/>
              </a:prstGeom>
              <a:blipFill>
                <a:blip r:embed="rId15"/>
                <a:stretch>
                  <a:fillRect l="-4969" r="-2236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5529BAEF-0FAC-410F-A5B9-FB6DAC251DA2}"/>
              </a:ext>
            </a:extLst>
          </p:cNvPr>
          <p:cNvCxnSpPr>
            <a:cxnSpLocks/>
          </p:cNvCxnSpPr>
          <p:nvPr/>
        </p:nvCxnSpPr>
        <p:spPr>
          <a:xfrm rot="5400000">
            <a:off x="3048241" y="4738123"/>
            <a:ext cx="286151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254410B-76DE-4EA7-8D78-7B4696F055EE}"/>
              </a:ext>
            </a:extLst>
          </p:cNvPr>
          <p:cNvSpPr/>
          <p:nvPr/>
        </p:nvSpPr>
        <p:spPr>
          <a:xfrm>
            <a:off x="4478998" y="5211030"/>
            <a:ext cx="3831940" cy="895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0000FF"/>
                </a:solidFill>
              </a:rPr>
              <a:t>المجال: مجموعة الأعداد الحقيقية</a:t>
            </a:r>
          </a:p>
          <a:p>
            <a:pPr algn="r" rtl="1"/>
            <a:r>
              <a:rPr lang="ar-BH" sz="2800" b="1" dirty="0">
                <a:solidFill>
                  <a:srgbClr val="0000FF"/>
                </a:solidFill>
              </a:rPr>
              <a:t>المدى: مجموعة الأعداد الحقيقية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95C6B7E-1802-4027-91D1-F4FE0A13AB26}"/>
                  </a:ext>
                </a:extLst>
              </p:cNvPr>
              <p:cNvSpPr txBox="1"/>
              <p:nvPr/>
            </p:nvSpPr>
            <p:spPr>
              <a:xfrm>
                <a:off x="773014" y="2405612"/>
                <a:ext cx="3348467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BH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5C6B7E-1802-4027-91D1-F4FE0A13A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4" y="2405612"/>
                <a:ext cx="3348467" cy="461665"/>
              </a:xfrm>
              <a:prstGeom prst="rect">
                <a:avLst/>
              </a:prstGeom>
              <a:blipFill>
                <a:blip r:embed="rId16"/>
                <a:stretch>
                  <a:fillRect l="-1452"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595C6B7E-1802-4027-91D1-F4FE0A13AB26}"/>
                  </a:ext>
                </a:extLst>
              </p:cNvPr>
              <p:cNvSpPr txBox="1"/>
              <p:nvPr/>
            </p:nvSpPr>
            <p:spPr>
              <a:xfrm>
                <a:off x="4710558" y="2604309"/>
                <a:ext cx="3348467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5C6B7E-1802-4027-91D1-F4FE0A13A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58" y="2604309"/>
                <a:ext cx="3348467" cy="461665"/>
              </a:xfrm>
              <a:prstGeom prst="rect">
                <a:avLst/>
              </a:prstGeom>
              <a:blipFill>
                <a:blip r:embed="rId17"/>
                <a:stretch>
                  <a:fillRect l="-145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8F04AC2B-FFA4-4040-9AD1-DC4F07012352}"/>
                  </a:ext>
                </a:extLst>
              </p:cNvPr>
              <p:cNvSpPr/>
              <p:nvPr/>
            </p:nvSpPr>
            <p:spPr>
              <a:xfrm>
                <a:off x="4614549" y="3230199"/>
                <a:ext cx="4110925" cy="6224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400" b="1" dirty="0">
                    <a:solidFill>
                      <a:srgbClr val="0000FF"/>
                    </a:solidFill>
                  </a:rPr>
                  <a:t>احسب قيمة المقدار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ar-BH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BH" sz="2400" b="1" dirty="0">
                    <a:solidFill>
                      <a:srgbClr val="0000FF"/>
                    </a:solidFill>
                  </a:rPr>
                  <a:t> عندما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ar-BH" sz="24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algn="r" rtl="1"/>
                <a:r>
                  <a:rPr lang="ar-BH" sz="2400" b="1" dirty="0">
                    <a:solidFill>
                      <a:srgbClr val="0000FF"/>
                    </a:solidFill>
                  </a:rPr>
                  <a:t>وعند قيمةٍ أخرى لـِ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BH" sz="2400" b="1" dirty="0">
                    <a:solidFill>
                      <a:srgbClr val="0000FF"/>
                    </a:solidFill>
                  </a:rPr>
                  <a:t>  أكبر من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ar-BH" sz="2400" b="1" dirty="0">
                    <a:solidFill>
                      <a:srgbClr val="0000FF"/>
                    </a:solidFill>
                  </a:rPr>
                  <a:t> ولتكن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ar-BH" sz="2400" b="1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F04AC2B-FFA4-4040-9AD1-DC4F07012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49" y="3230199"/>
                <a:ext cx="4110925" cy="622448"/>
              </a:xfrm>
              <a:prstGeom prst="rect">
                <a:avLst/>
              </a:prstGeom>
              <a:blipFill>
                <a:blip r:embed="rId18"/>
                <a:stretch>
                  <a:fillRect t="-21569" r="-2226" b="-4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3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6" grpId="0"/>
      <p:bldP spid="40" grpId="0"/>
      <p:bldP spid="41" grpId="0"/>
      <p:bldP spid="42" grpId="0"/>
      <p:bldP spid="43" grpId="0"/>
      <p:bldP spid="44" grpId="0"/>
      <p:bldP spid="47" grpId="0"/>
      <p:bldP spid="21" grpId="0" animBg="1"/>
      <p:bldP spid="22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0208898-5BBA-4266-BB9F-2B71C369F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1"/>
          <a:stretch/>
        </p:blipFill>
        <p:spPr>
          <a:xfrm>
            <a:off x="5711588" y="1378477"/>
            <a:ext cx="6069417" cy="1713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6FF411-6735-4021-8303-1A1A3FB2B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77" y="731531"/>
            <a:ext cx="5217365" cy="634933"/>
          </a:xfrm>
          <a:prstGeom prst="rect">
            <a:avLst/>
          </a:prstGeom>
        </p:spPr>
      </p:pic>
      <p:sp>
        <p:nvSpPr>
          <p:cNvPr id="24" name="Rounded Rectangle 2">
            <a:extLst>
              <a:ext uri="{FF2B5EF4-FFF2-40B4-BE49-F238E27FC236}">
                <a16:creationId xmlns="" xmlns:a16="http://schemas.microsoft.com/office/drawing/2014/main" id="{B2B53CE8-1B0C-41E7-A6DB-5B4D8A6766C1}"/>
              </a:ext>
            </a:extLst>
          </p:cNvPr>
          <p:cNvSpPr/>
          <p:nvPr/>
        </p:nvSpPr>
        <p:spPr>
          <a:xfrm>
            <a:off x="391551" y="69652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="" xmlns:a16="http://schemas.microsoft.com/office/drawing/2014/main" id="{E03D7045-9BB7-4EC8-A189-CC0E3EEF5C45}"/>
              </a:ext>
            </a:extLst>
          </p:cNvPr>
          <p:cNvSpPr/>
          <p:nvPr/>
        </p:nvSpPr>
        <p:spPr>
          <a:xfrm>
            <a:off x="421115" y="805746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Graphic 25" descr="Stopwatch">
            <a:extLst>
              <a:ext uri="{FF2B5EF4-FFF2-40B4-BE49-F238E27FC236}">
                <a16:creationId xmlns="" xmlns:a16="http://schemas.microsoft.com/office/drawing/2014/main" id="{FF114D58-ED91-431C-B2C9-CBBAA4D82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94309" y="722167"/>
            <a:ext cx="914400" cy="914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E49E45C-B9DE-42D7-AFE5-6639E24EACE5}"/>
              </a:ext>
            </a:extLst>
          </p:cNvPr>
          <p:cNvCxnSpPr/>
          <p:nvPr/>
        </p:nvCxnSpPr>
        <p:spPr>
          <a:xfrm>
            <a:off x="8796214" y="3021373"/>
            <a:ext cx="0" cy="286151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E64978-C37D-48B8-964B-01A209F4449F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C2E975-B75B-45E9-AA27-F9B93085A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041" y="2234742"/>
            <a:ext cx="2606102" cy="2619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2A673233-D560-4601-AACE-64CA5C111ADA}"/>
                  </a:ext>
                </a:extLst>
              </p:cNvPr>
              <p:cNvSpPr/>
              <p:nvPr/>
            </p:nvSpPr>
            <p:spPr>
              <a:xfrm>
                <a:off x="150268" y="5144184"/>
                <a:ext cx="6182576" cy="895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800" b="1" dirty="0">
                    <a:solidFill>
                      <a:srgbClr val="0000FF"/>
                    </a:solidFill>
                  </a:rPr>
                  <a:t>المجال: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ar-BH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ar-BH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أو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ar-BH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ar-BH" sz="2800" b="1" dirty="0">
                  <a:solidFill>
                    <a:srgbClr val="0000FF"/>
                  </a:solidFill>
                </a:endParaRPr>
              </a:p>
              <a:p>
                <a:pPr algn="r" rtl="1"/>
                <a:r>
                  <a:rPr lang="ar-BH" sz="2800" b="1" dirty="0">
                    <a:solidFill>
                      <a:srgbClr val="0000FF"/>
                    </a:solidFill>
                  </a:rPr>
                  <a:t>المدى: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ar-BH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أو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أو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ar-BH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A673233-D560-4601-AACE-64CA5C111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68" y="5144184"/>
                <a:ext cx="6182576" cy="895375"/>
              </a:xfrm>
              <a:prstGeom prst="rect">
                <a:avLst/>
              </a:prstGeom>
              <a:blipFill>
                <a:blip r:embed="rId7"/>
                <a:stretch>
                  <a:fillRect t="-10204" r="-1972" b="-299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8">
                <a:extLst>
                  <a:ext uri="{FF2B5EF4-FFF2-40B4-BE49-F238E27FC236}">
                    <a16:creationId xmlns="" xmlns:a16="http://schemas.microsoft.com/office/drawing/2014/main" id="{EC71BE25-FC1B-4E12-BC9C-2B93BD9F39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4181804"/>
                  </p:ext>
                </p:extLst>
              </p:nvPr>
            </p:nvGraphicFramePr>
            <p:xfrm>
              <a:off x="6480414" y="3137661"/>
              <a:ext cx="216823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9754">
                      <a:extLst>
                        <a:ext uri="{9D8B030D-6E8A-4147-A177-3AD203B41FA5}">
                          <a16:colId xmlns="" xmlns:a16="http://schemas.microsoft.com/office/drawing/2014/main" val="1086214791"/>
                        </a:ext>
                      </a:extLst>
                    </a:gridCol>
                    <a:gridCol w="968479">
                      <a:extLst>
                        <a:ext uri="{9D8B030D-6E8A-4147-A177-3AD203B41FA5}">
                          <a16:colId xmlns="" xmlns:a16="http://schemas.microsoft.com/office/drawing/2014/main" val="1686147597"/>
                        </a:ext>
                      </a:extLst>
                    </a:gridCol>
                  </a:tblGrid>
                  <a:tr h="343245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321926099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4334666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66153824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38697309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4606031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8">
                <a:extLst>
                  <a:ext uri="{FF2B5EF4-FFF2-40B4-BE49-F238E27FC236}">
                    <a16:creationId xmlns:a16="http://schemas.microsoft.com/office/drawing/2014/main" id="{EC71BE25-FC1B-4E12-BC9C-2B93BD9F39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4181804"/>
                  </p:ext>
                </p:extLst>
              </p:nvPr>
            </p:nvGraphicFramePr>
            <p:xfrm>
              <a:off x="6480414" y="3137661"/>
              <a:ext cx="216823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9754">
                      <a:extLst>
                        <a:ext uri="{9D8B030D-6E8A-4147-A177-3AD203B41FA5}">
                          <a16:colId xmlns:a16="http://schemas.microsoft.com/office/drawing/2014/main" val="1086214791"/>
                        </a:ext>
                      </a:extLst>
                    </a:gridCol>
                    <a:gridCol w="968479">
                      <a:extLst>
                        <a:ext uri="{9D8B030D-6E8A-4147-A177-3AD203B41FA5}">
                          <a16:colId xmlns:a16="http://schemas.microsoft.com/office/drawing/2014/main" val="1686147597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81" t="-1333" r="-1124" b="-40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192609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08" t="-101333" r="-82741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24528" t="-101333" r="-2516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433466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08" t="-198684" r="-8274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24528" t="-198684" r="-251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5382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08" t="-302667" r="-82741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24528" t="-302667" r="-2516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6973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08" t="-402667" r="-8274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24528" t="-402667" r="-2516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06031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4">
                <a:extLst>
                  <a:ext uri="{FF2B5EF4-FFF2-40B4-BE49-F238E27FC236}">
                    <a16:creationId xmlns="" xmlns:a16="http://schemas.microsoft.com/office/drawing/2014/main" id="{C52CF9D3-EF69-487A-9F61-544376C803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400539"/>
                  </p:ext>
                </p:extLst>
              </p:nvPr>
            </p:nvGraphicFramePr>
            <p:xfrm>
              <a:off x="8943782" y="3137661"/>
              <a:ext cx="239863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9659">
                      <a:extLst>
                        <a:ext uri="{9D8B030D-6E8A-4147-A177-3AD203B41FA5}">
                          <a16:colId xmlns="" xmlns:a16="http://schemas.microsoft.com/office/drawing/2014/main" val="2118912596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="" xmlns:a16="http://schemas.microsoft.com/office/drawing/2014/main" val="2465534197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="" xmlns:a16="http://schemas.microsoft.com/office/drawing/2014/main" val="738893890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="" xmlns:a16="http://schemas.microsoft.com/office/drawing/2014/main" val="447761990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7458611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715464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212277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4">
                <a:extLst>
                  <a:ext uri="{FF2B5EF4-FFF2-40B4-BE49-F238E27FC236}">
                    <a16:creationId xmlns:a16="http://schemas.microsoft.com/office/drawing/2014/main" id="{C52CF9D3-EF69-487A-9F61-544376C803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400539"/>
                  </p:ext>
                </p:extLst>
              </p:nvPr>
            </p:nvGraphicFramePr>
            <p:xfrm>
              <a:off x="8943782" y="3137661"/>
              <a:ext cx="239863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9659">
                      <a:extLst>
                        <a:ext uri="{9D8B030D-6E8A-4147-A177-3AD203B41FA5}">
                          <a16:colId xmlns:a16="http://schemas.microsoft.com/office/drawing/2014/main" val="2118912596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:a16="http://schemas.microsoft.com/office/drawing/2014/main" val="2465534197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:a16="http://schemas.microsoft.com/office/drawing/2014/main" val="738893890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:a16="http://schemas.microsoft.com/office/drawing/2014/main" val="447761990"/>
                        </a:ext>
                      </a:extLst>
                    </a:gridCol>
                  </a:tblGrid>
                  <a:tr h="45720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4" t="-1333" r="-1015" b="-205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58611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10" t="-100000" r="-302020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2041" t="-100000" r="-205102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000" t="-100000" r="-103030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3061" t="-100000" r="-4082" b="-1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4648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10" t="-202667" r="-30202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2041" t="-202667" r="-205102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000" t="-202667" r="-10303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3061" t="-202667" r="-4082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12277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4">
                <a:extLst>
                  <a:ext uri="{FF2B5EF4-FFF2-40B4-BE49-F238E27FC236}">
                    <a16:creationId xmlns="" xmlns:a16="http://schemas.microsoft.com/office/drawing/2014/main" id="{0362D522-BEE2-43B0-AA4A-7C27D28B90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06856"/>
                  </p:ext>
                </p:extLst>
              </p:nvPr>
            </p:nvGraphicFramePr>
            <p:xfrm>
              <a:off x="8943782" y="4677472"/>
              <a:ext cx="239863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9659">
                      <a:extLst>
                        <a:ext uri="{9D8B030D-6E8A-4147-A177-3AD203B41FA5}">
                          <a16:colId xmlns="" xmlns:a16="http://schemas.microsoft.com/office/drawing/2014/main" val="2118912596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="" xmlns:a16="http://schemas.microsoft.com/office/drawing/2014/main" val="2465534197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="" xmlns:a16="http://schemas.microsoft.com/office/drawing/2014/main" val="738893890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="" xmlns:a16="http://schemas.microsoft.com/office/drawing/2014/main" val="447761990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893916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715464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212277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4">
                <a:extLst>
                  <a:ext uri="{FF2B5EF4-FFF2-40B4-BE49-F238E27FC236}">
                    <a16:creationId xmlns:a16="http://schemas.microsoft.com/office/drawing/2014/main" id="{0362D522-BEE2-43B0-AA4A-7C27D28B90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06856"/>
                  </p:ext>
                </p:extLst>
              </p:nvPr>
            </p:nvGraphicFramePr>
            <p:xfrm>
              <a:off x="8943782" y="4677472"/>
              <a:ext cx="239863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9659">
                      <a:extLst>
                        <a:ext uri="{9D8B030D-6E8A-4147-A177-3AD203B41FA5}">
                          <a16:colId xmlns:a16="http://schemas.microsoft.com/office/drawing/2014/main" val="2118912596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:a16="http://schemas.microsoft.com/office/drawing/2014/main" val="2465534197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:a16="http://schemas.microsoft.com/office/drawing/2014/main" val="738893890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:a16="http://schemas.microsoft.com/office/drawing/2014/main" val="447761990"/>
                        </a:ext>
                      </a:extLst>
                    </a:gridCol>
                  </a:tblGrid>
                  <a:tr h="45720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4" t="-1333" r="-1015" b="-20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9391673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10" t="-100000" r="-302020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2041" t="-100000" r="-205102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000" t="-100000" r="-103030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3061" t="-100000" r="-4082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4648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10" t="-202667" r="-30202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2041" t="-202667" r="-20510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000" t="-202667" r="-10303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3061" t="-202667" r="-4082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12277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38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154245A-9677-4349-8975-7BD236EABA87}"/>
              </a:ext>
            </a:extLst>
          </p:cNvPr>
          <p:cNvGrpSpPr/>
          <p:nvPr/>
        </p:nvGrpSpPr>
        <p:grpSpPr>
          <a:xfrm>
            <a:off x="5711588" y="1369599"/>
            <a:ext cx="6069417" cy="1713202"/>
            <a:chOff x="5711588" y="1449501"/>
            <a:chExt cx="6069417" cy="171320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0208898-5BBA-4266-BB9F-2B71C369F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81"/>
            <a:stretch/>
          </p:blipFill>
          <p:spPr>
            <a:xfrm>
              <a:off x="5711588" y="1449501"/>
              <a:ext cx="6069417" cy="17132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B42B446E-602A-423A-9C5B-440FB4BC9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1" t="28157" r="59028"/>
            <a:stretch/>
          </p:blipFill>
          <p:spPr>
            <a:xfrm>
              <a:off x="6137414" y="1888196"/>
              <a:ext cx="4548560" cy="123082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6FF411-6735-4021-8303-1A1A3FB2B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77" y="731531"/>
            <a:ext cx="5217365" cy="634933"/>
          </a:xfrm>
          <a:prstGeom prst="rect">
            <a:avLst/>
          </a:prstGeom>
        </p:spPr>
      </p:pic>
      <p:sp>
        <p:nvSpPr>
          <p:cNvPr id="24" name="Rounded Rectangle 2">
            <a:extLst>
              <a:ext uri="{FF2B5EF4-FFF2-40B4-BE49-F238E27FC236}">
                <a16:creationId xmlns="" xmlns:a16="http://schemas.microsoft.com/office/drawing/2014/main" id="{B2B53CE8-1B0C-41E7-A6DB-5B4D8A6766C1}"/>
              </a:ext>
            </a:extLst>
          </p:cNvPr>
          <p:cNvSpPr/>
          <p:nvPr/>
        </p:nvSpPr>
        <p:spPr>
          <a:xfrm>
            <a:off x="391551" y="69652"/>
            <a:ext cx="11408899" cy="680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أوقف العرض، وحل التدريب على ورقة خارجية ثم تابع العرض لتتأكد من حلك.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="" xmlns:a16="http://schemas.microsoft.com/office/drawing/2014/main" id="{E03D7045-9BB7-4EC8-A189-CC0E3EEF5C45}"/>
              </a:ext>
            </a:extLst>
          </p:cNvPr>
          <p:cNvSpPr/>
          <p:nvPr/>
        </p:nvSpPr>
        <p:spPr>
          <a:xfrm>
            <a:off x="421115" y="805746"/>
            <a:ext cx="3526302" cy="6803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معك من الزمن </a:t>
            </a:r>
            <a:r>
              <a: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دقائق</a:t>
            </a:r>
            <a:endParaRPr lang="en-US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Graphic 25" descr="Stopwatch">
            <a:extLst>
              <a:ext uri="{FF2B5EF4-FFF2-40B4-BE49-F238E27FC236}">
                <a16:creationId xmlns="" xmlns:a16="http://schemas.microsoft.com/office/drawing/2014/main" id="{FF114D58-ED91-431C-B2C9-CBBAA4D82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94309" y="722167"/>
            <a:ext cx="914400" cy="914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E49E45C-B9DE-42D7-AFE5-6639E24EACE5}"/>
              </a:ext>
            </a:extLst>
          </p:cNvPr>
          <p:cNvCxnSpPr/>
          <p:nvPr/>
        </p:nvCxnSpPr>
        <p:spPr>
          <a:xfrm>
            <a:off x="8796214" y="3021373"/>
            <a:ext cx="0" cy="286151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E64978-C37D-48B8-964B-01A209F4449F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C2E975-B75B-45E9-AA27-F9B93085A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594" y="2391440"/>
            <a:ext cx="2606102" cy="2610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2A673233-D560-4601-AACE-64CA5C111ADA}"/>
                  </a:ext>
                </a:extLst>
              </p:cNvPr>
              <p:cNvSpPr/>
              <p:nvPr/>
            </p:nvSpPr>
            <p:spPr>
              <a:xfrm>
                <a:off x="3074633" y="5257216"/>
                <a:ext cx="5647797" cy="895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800" b="1" dirty="0">
                    <a:solidFill>
                      <a:srgbClr val="0000FF"/>
                    </a:solidFill>
                  </a:rPr>
                  <a:t>المجال: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ar-BH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ar-BH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أو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ar-BH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ar-BH" sz="2800" b="1" dirty="0">
                  <a:solidFill>
                    <a:srgbClr val="0000FF"/>
                  </a:solidFill>
                </a:endParaRPr>
              </a:p>
              <a:p>
                <a:pPr algn="r" rtl="1"/>
                <a:r>
                  <a:rPr lang="ar-BH" sz="2800" b="1" dirty="0">
                    <a:solidFill>
                      <a:srgbClr val="0000FF"/>
                    </a:solidFill>
                  </a:rPr>
                  <a:t>المدى: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ar-BH" sz="2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أو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ar-BH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ar-BH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A673233-D560-4601-AACE-64CA5C111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33" y="5257216"/>
                <a:ext cx="5647797" cy="895375"/>
              </a:xfrm>
              <a:prstGeom prst="rect">
                <a:avLst/>
              </a:prstGeom>
              <a:blipFill>
                <a:blip r:embed="rId7"/>
                <a:stretch>
                  <a:fillRect t="-9524" r="-2157" b="-299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8">
                <a:extLst>
                  <a:ext uri="{FF2B5EF4-FFF2-40B4-BE49-F238E27FC236}">
                    <a16:creationId xmlns="" xmlns:a16="http://schemas.microsoft.com/office/drawing/2014/main" id="{EC71BE25-FC1B-4E12-BC9C-2B93BD9F39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058182"/>
                  </p:ext>
                </p:extLst>
              </p:nvPr>
            </p:nvGraphicFramePr>
            <p:xfrm>
              <a:off x="6480414" y="3173173"/>
              <a:ext cx="2168233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9754">
                      <a:extLst>
                        <a:ext uri="{9D8B030D-6E8A-4147-A177-3AD203B41FA5}">
                          <a16:colId xmlns="" xmlns:a16="http://schemas.microsoft.com/office/drawing/2014/main" val="1086214791"/>
                        </a:ext>
                      </a:extLst>
                    </a:gridCol>
                    <a:gridCol w="968479">
                      <a:extLst>
                        <a:ext uri="{9D8B030D-6E8A-4147-A177-3AD203B41FA5}">
                          <a16:colId xmlns="" xmlns:a16="http://schemas.microsoft.com/office/drawing/2014/main" val="1686147597"/>
                        </a:ext>
                      </a:extLst>
                    </a:gridCol>
                  </a:tblGrid>
                  <a:tr h="343245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321926099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4334666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66153824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386973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8">
                <a:extLst>
                  <a:ext uri="{FF2B5EF4-FFF2-40B4-BE49-F238E27FC236}">
                    <a16:creationId xmlns:a16="http://schemas.microsoft.com/office/drawing/2014/main" id="{EC71BE25-FC1B-4E12-BC9C-2B93BD9F39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058182"/>
                  </p:ext>
                </p:extLst>
              </p:nvPr>
            </p:nvGraphicFramePr>
            <p:xfrm>
              <a:off x="6480414" y="3173173"/>
              <a:ext cx="2168233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9754">
                      <a:extLst>
                        <a:ext uri="{9D8B030D-6E8A-4147-A177-3AD203B41FA5}">
                          <a16:colId xmlns:a16="http://schemas.microsoft.com/office/drawing/2014/main" val="1086214791"/>
                        </a:ext>
                      </a:extLst>
                    </a:gridCol>
                    <a:gridCol w="968479">
                      <a:extLst>
                        <a:ext uri="{9D8B030D-6E8A-4147-A177-3AD203B41FA5}">
                          <a16:colId xmlns:a16="http://schemas.microsoft.com/office/drawing/2014/main" val="1686147597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81" t="-1333" r="-1124" b="-30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192609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08" t="-100000" r="-8274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24528" t="-100000" r="-251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433466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08" t="-202667" r="-82741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24528" t="-202667" r="-2516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5382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508" t="-302667" r="-8274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24528" t="-302667" r="-2516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6973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4">
                <a:extLst>
                  <a:ext uri="{FF2B5EF4-FFF2-40B4-BE49-F238E27FC236}">
                    <a16:creationId xmlns="" xmlns:a16="http://schemas.microsoft.com/office/drawing/2014/main" id="{C52CF9D3-EF69-487A-9F61-544376C803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601664"/>
                  </p:ext>
                </p:extLst>
              </p:nvPr>
            </p:nvGraphicFramePr>
            <p:xfrm>
              <a:off x="8943782" y="2924589"/>
              <a:ext cx="239863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9659">
                      <a:extLst>
                        <a:ext uri="{9D8B030D-6E8A-4147-A177-3AD203B41FA5}">
                          <a16:colId xmlns="" xmlns:a16="http://schemas.microsoft.com/office/drawing/2014/main" val="2118912596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="" xmlns:a16="http://schemas.microsoft.com/office/drawing/2014/main" val="2465534197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="" xmlns:a16="http://schemas.microsoft.com/office/drawing/2014/main" val="738893890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="" xmlns:a16="http://schemas.microsoft.com/office/drawing/2014/main" val="447761990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138045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715464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212277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4">
                <a:extLst>
                  <a:ext uri="{FF2B5EF4-FFF2-40B4-BE49-F238E27FC236}">
                    <a16:creationId xmlns:a16="http://schemas.microsoft.com/office/drawing/2014/main" id="{C52CF9D3-EF69-487A-9F61-544376C803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601664"/>
                  </p:ext>
                </p:extLst>
              </p:nvPr>
            </p:nvGraphicFramePr>
            <p:xfrm>
              <a:off x="8943782" y="2924589"/>
              <a:ext cx="239863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9659">
                      <a:extLst>
                        <a:ext uri="{9D8B030D-6E8A-4147-A177-3AD203B41FA5}">
                          <a16:colId xmlns:a16="http://schemas.microsoft.com/office/drawing/2014/main" val="2118912596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:a16="http://schemas.microsoft.com/office/drawing/2014/main" val="2465534197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:a16="http://schemas.microsoft.com/office/drawing/2014/main" val="738893890"/>
                        </a:ext>
                      </a:extLst>
                    </a:gridCol>
                    <a:gridCol w="599659">
                      <a:extLst>
                        <a:ext uri="{9D8B030D-6E8A-4147-A177-3AD203B41FA5}">
                          <a16:colId xmlns:a16="http://schemas.microsoft.com/office/drawing/2014/main" val="447761990"/>
                        </a:ext>
                      </a:extLst>
                    </a:gridCol>
                  </a:tblGrid>
                  <a:tr h="45720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4" t="-1333" r="-1015" b="-205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804561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10" t="-100000" r="-302020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2041" t="-100000" r="-205102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000" t="-100000" r="-103030" b="-1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3061" t="-100000" r="-4082" b="-1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4648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10" t="-202667" r="-30202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2041" t="-202667" r="-205102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000" t="-202667" r="-103030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3061" t="-202667" r="-4082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12277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8">
                <a:extLst>
                  <a:ext uri="{FF2B5EF4-FFF2-40B4-BE49-F238E27FC236}">
                    <a16:creationId xmlns="" xmlns:a16="http://schemas.microsoft.com/office/drawing/2014/main" id="{4742D237-30B6-46BA-8FE2-708C5AF1F5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3377937"/>
                  </p:ext>
                </p:extLst>
              </p:nvPr>
            </p:nvGraphicFramePr>
            <p:xfrm>
              <a:off x="8943782" y="4397188"/>
              <a:ext cx="2398633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242">
                      <a:extLst>
                        <a:ext uri="{9D8B030D-6E8A-4147-A177-3AD203B41FA5}">
                          <a16:colId xmlns="" xmlns:a16="http://schemas.microsoft.com/office/drawing/2014/main" val="1086214791"/>
                        </a:ext>
                      </a:extLst>
                    </a:gridCol>
                    <a:gridCol w="1071391">
                      <a:extLst>
                        <a:ext uri="{9D8B030D-6E8A-4147-A177-3AD203B41FA5}">
                          <a16:colId xmlns="" xmlns:a16="http://schemas.microsoft.com/office/drawing/2014/main" val="1686147597"/>
                        </a:ext>
                      </a:extLst>
                    </a:gridCol>
                  </a:tblGrid>
                  <a:tr h="343245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321926099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4334666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66153824"/>
                      </a:ext>
                    </a:extLst>
                  </a:tr>
                  <a:tr h="3432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386973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8">
                <a:extLst>
                  <a:ext uri="{FF2B5EF4-FFF2-40B4-BE49-F238E27FC236}">
                    <a16:creationId xmlns:a16="http://schemas.microsoft.com/office/drawing/2014/main" id="{4742D237-30B6-46BA-8FE2-708C5AF1F5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3377937"/>
                  </p:ext>
                </p:extLst>
              </p:nvPr>
            </p:nvGraphicFramePr>
            <p:xfrm>
              <a:off x="8943782" y="4397188"/>
              <a:ext cx="2398633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7242">
                      <a:extLst>
                        <a:ext uri="{9D8B030D-6E8A-4147-A177-3AD203B41FA5}">
                          <a16:colId xmlns:a16="http://schemas.microsoft.com/office/drawing/2014/main" val="1086214791"/>
                        </a:ext>
                      </a:extLst>
                    </a:gridCol>
                    <a:gridCol w="1071391">
                      <a:extLst>
                        <a:ext uri="{9D8B030D-6E8A-4147-A177-3AD203B41FA5}">
                          <a16:colId xmlns:a16="http://schemas.microsoft.com/office/drawing/2014/main" val="1686147597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4" t="-1333" r="-1015" b="-30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192609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59" t="-100000" r="-825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24432" t="-100000" r="-227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433466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59" t="-202667" r="-82569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24432" t="-202667" r="-2273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5382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459" t="-302667" r="-8256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24432" t="-302667" r="-2273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6973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59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B920BB7-D1A0-4BBD-9A73-03F0B7E9F24A}"/>
              </a:ext>
            </a:extLst>
          </p:cNvPr>
          <p:cNvSpPr/>
          <p:nvPr/>
        </p:nvSpPr>
        <p:spPr>
          <a:xfrm>
            <a:off x="3736463" y="1794473"/>
            <a:ext cx="4719074" cy="1721703"/>
          </a:xfrm>
          <a:prstGeom prst="rect">
            <a:avLst/>
          </a:prstGeom>
          <a:noFill/>
          <a:ln>
            <a:noFill/>
          </a:ln>
        </p:spPr>
        <p:txBody>
          <a:bodyPr wrap="none" lIns="89611" tIns="44806" rIns="89611" bIns="4480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شكرًا لحسن اهتمامكم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وجميل تفاعلكم</a:t>
            </a:r>
            <a:endParaRPr lang="en-US" sz="5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880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20809CC-A57A-4201-9AEE-611F09F5C1E6}"/>
              </a:ext>
            </a:extLst>
          </p:cNvPr>
          <p:cNvGrpSpPr/>
          <p:nvPr/>
        </p:nvGrpSpPr>
        <p:grpSpPr>
          <a:xfrm>
            <a:off x="91833" y="581251"/>
            <a:ext cx="12008335" cy="3888000"/>
            <a:chOff x="99665" y="581251"/>
            <a:chExt cx="12008335" cy="3888000"/>
          </a:xfrm>
        </p:grpSpPr>
        <p:pic>
          <p:nvPicPr>
            <p:cNvPr id="13" name="Picture 12" descr="Text, letter&#10;&#10;Description automatically generated">
              <a:extLst>
                <a:ext uri="{FF2B5EF4-FFF2-40B4-BE49-F238E27FC236}">
                  <a16:creationId xmlns="" xmlns:a16="http://schemas.microsoft.com/office/drawing/2014/main" id="{0ABA6A3A-00F9-4469-B8E7-45F3BE4D3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739" r="62084"/>
            <a:stretch/>
          </p:blipFill>
          <p:spPr>
            <a:xfrm>
              <a:off x="99665" y="581251"/>
              <a:ext cx="4682684" cy="3888000"/>
            </a:xfrm>
            <a:prstGeom prst="rect">
              <a:avLst/>
            </a:prstGeom>
          </p:spPr>
        </p:pic>
        <p:pic>
          <p:nvPicPr>
            <p:cNvPr id="14" name="Picture 13" descr="Text, letter&#10;&#10;Description automatically generated">
              <a:extLst>
                <a:ext uri="{FF2B5EF4-FFF2-40B4-BE49-F238E27FC236}">
                  <a16:creationId xmlns="" xmlns:a16="http://schemas.microsoft.com/office/drawing/2014/main" id="{0505BD84-4538-4723-9575-52A27711A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26" t="17106"/>
            <a:stretch/>
          </p:blipFill>
          <p:spPr>
            <a:xfrm>
              <a:off x="3886795" y="1161665"/>
              <a:ext cx="8221205" cy="31320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D23452E-3D8D-4CED-8AD7-8B7786C011A6}"/>
                </a:ext>
              </a:extLst>
            </p:cNvPr>
            <p:cNvSpPr/>
            <p:nvPr/>
          </p:nvSpPr>
          <p:spPr>
            <a:xfrm>
              <a:off x="4421078" y="825623"/>
              <a:ext cx="452761" cy="745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8C4E70A-91DD-4336-A567-8092BF73B586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A209247-C2CF-44AE-9F28-439520B3CCA4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E68790-10A3-4432-BB95-7495AC71266D}"/>
              </a:ext>
            </a:extLst>
          </p:cNvPr>
          <p:cNvSpPr txBox="1"/>
          <p:nvPr/>
        </p:nvSpPr>
        <p:spPr>
          <a:xfrm>
            <a:off x="307848" y="1868195"/>
            <a:ext cx="1157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الدالة الدرجية </a:t>
            </a:r>
            <a:r>
              <a:rPr lang="ar-B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نوع من أنواع الدوال </a:t>
            </a:r>
            <a:r>
              <a:rPr lang="ar-BH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 بأكثر من قاعدة خطية </a:t>
            </a:r>
            <a:r>
              <a:rPr lang="ar-B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وتمثل بيانيًّا بقطع مستقيمة أفقية، وسميت بهذا الاسم لأن تمثيلها البيانيّ يشبه الدرج.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F977167F-DF12-4A57-974D-577984617007}"/>
                  </a:ext>
                </a:extLst>
              </p:cNvPr>
              <p:cNvSpPr txBox="1"/>
              <p:nvPr/>
            </p:nvSpPr>
            <p:spPr>
              <a:xfrm>
                <a:off x="307848" y="4090187"/>
                <a:ext cx="1157630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BH" sz="4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دالة أكبر عدد صحيح </a:t>
                </a:r>
                <a:r>
                  <a:rPr lang="ar-BH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دالة درجية تكتب في الصورة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</a:rPr>
                      <m:t>=⟦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</a:rPr>
                      <m:t>⟧</m:t>
                    </m:r>
                  </m:oMath>
                </a14:m>
                <a:r>
                  <a:rPr lang="ar-BH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، حيث الرمز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⟧</m:t>
                    </m:r>
                  </m:oMath>
                </a14:m>
                <a:r>
                  <a:rPr lang="ar-BH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يعني أكبر عدد صحيح أقل من أو يساوي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BH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.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977167F-DF12-4A57-974D-577984617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8" y="4090187"/>
                <a:ext cx="11576304" cy="1323439"/>
              </a:xfrm>
              <a:prstGeom prst="rect">
                <a:avLst/>
              </a:prstGeom>
              <a:blipFill>
                <a:blip r:embed="rId2"/>
                <a:stretch>
                  <a:fillRect l="-2580" t="-6452" r="-2159" b="-23963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781F5E5-657A-4704-8FF2-D559A8C766D8}"/>
              </a:ext>
            </a:extLst>
          </p:cNvPr>
          <p:cNvCxnSpPr/>
          <p:nvPr/>
        </p:nvCxnSpPr>
        <p:spPr>
          <a:xfrm flipH="1">
            <a:off x="3569681" y="5425211"/>
            <a:ext cx="7335591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5C68FAB-E9B4-4B4E-A128-84401D12AB03}"/>
              </a:ext>
            </a:extLst>
          </p:cNvPr>
          <p:cNvSpPr/>
          <p:nvPr/>
        </p:nvSpPr>
        <p:spPr>
          <a:xfrm>
            <a:off x="3521612" y="393895"/>
            <a:ext cx="5148776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800" dirty="0"/>
              <a:t>الدالة الدرجية</a:t>
            </a:r>
          </a:p>
        </p:txBody>
      </p:sp>
    </p:spTree>
    <p:extLst>
      <p:ext uri="{BB962C8B-B14F-4D97-AF65-F5344CB8AC3E}">
        <p14:creationId xmlns:p14="http://schemas.microsoft.com/office/powerpoint/2010/main" val="30160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A209247-C2CF-44AE-9F28-439520B3CCA4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2B6BEA-392E-4EEB-962E-3E9129C897E6}"/>
              </a:ext>
            </a:extLst>
          </p:cNvPr>
          <p:cNvSpPr txBox="1"/>
          <p:nvPr/>
        </p:nvSpPr>
        <p:spPr>
          <a:xfrm>
            <a:off x="9217152" y="10972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سبيل المثال: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="" xmlns:a16="http://schemas.microsoft.com/office/drawing/2014/main" id="{93355BC1-5D03-4BA9-8E35-2A16076CC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4839594"/>
                  </p:ext>
                </p:extLst>
              </p:nvPr>
            </p:nvGraphicFramePr>
            <p:xfrm>
              <a:off x="4438698" y="518535"/>
              <a:ext cx="3248358" cy="569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7424">
                      <a:extLst>
                        <a:ext uri="{9D8B030D-6E8A-4147-A177-3AD203B41FA5}">
                          <a16:colId xmlns="" xmlns:a16="http://schemas.microsoft.com/office/drawing/2014/main" val="1423364512"/>
                        </a:ext>
                      </a:extLst>
                    </a:gridCol>
                    <a:gridCol w="2070934">
                      <a:extLst>
                        <a:ext uri="{9D8B030D-6E8A-4147-A177-3AD203B41FA5}">
                          <a16:colId xmlns="" xmlns:a16="http://schemas.microsoft.com/office/drawing/2014/main" val="843060592"/>
                        </a:ext>
                      </a:extLst>
                    </a:gridCol>
                  </a:tblGrid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=⟦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⟧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001623885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825097862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797117450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550885457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𝟕𝟓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228193663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18549732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790146636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86079214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𝟗𝟖𝟓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564871925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059672518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𝟓𝟗𝟓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9611086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93355BC1-5D03-4BA9-8E35-2A16076CC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4839594"/>
                  </p:ext>
                </p:extLst>
              </p:nvPr>
            </p:nvGraphicFramePr>
            <p:xfrm>
              <a:off x="4438698" y="518535"/>
              <a:ext cx="3248358" cy="569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7424">
                      <a:extLst>
                        <a:ext uri="{9D8B030D-6E8A-4147-A177-3AD203B41FA5}">
                          <a16:colId xmlns:a16="http://schemas.microsoft.com/office/drawing/2014/main" val="1423364512"/>
                        </a:ext>
                      </a:extLst>
                    </a:gridCol>
                    <a:gridCol w="2070934">
                      <a:extLst>
                        <a:ext uri="{9D8B030D-6E8A-4147-A177-3AD203B41FA5}">
                          <a16:colId xmlns:a16="http://schemas.microsoft.com/office/drawing/2014/main" val="84306059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8" t="-1176" r="-178756" b="-10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059" t="-1176" r="-1471" b="-10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162388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8" t="-101176" r="-178756" b="-9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059" t="-101176" r="-1471" b="-9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509786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8" t="-201176" r="-178756" b="-8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059" t="-201176" r="-1471" b="-8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1174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8" t="-301176" r="-178756" b="-7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059" t="-301176" r="-1471" b="-7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088545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8" t="-401176" r="-178756" b="-6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059" t="-401176" r="-1471" b="-6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819366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8" t="-495349" r="-178756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059" t="-495349" r="-1471" b="-496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854973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8" t="-602353" r="-178756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059" t="-602353" r="-1471" b="-4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014663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8" t="-702353" r="-178756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059" t="-702353" r="-1471" b="-3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607921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8" t="-802353" r="-178756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059" t="-802353" r="-1471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48719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8" t="-902353" r="-178756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059" t="-902353" r="-1471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7251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18" t="-1002353" r="-178756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059" t="-1002353" r="-1471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1086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="" xmlns:a16="http://schemas.microsoft.com/office/drawing/2014/main" id="{5B73D688-0825-4BF5-945C-5415828BC6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329848"/>
                  </p:ext>
                </p:extLst>
              </p:nvPr>
            </p:nvGraphicFramePr>
            <p:xfrm>
              <a:off x="239664" y="518535"/>
              <a:ext cx="3126120" cy="56810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6120">
                      <a:extLst>
                        <a:ext uri="{9D8B030D-6E8A-4147-A177-3AD203B41FA5}">
                          <a16:colId xmlns="" xmlns:a16="http://schemas.microsoft.com/office/drawing/2014/main" val="928828716"/>
                        </a:ext>
                      </a:extLst>
                    </a:gridCol>
                  </a:tblGrid>
                  <a:tr h="476319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2800" b="1" dirty="0"/>
                            <a:t>الأعداد محصورة في الفترة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359661649"/>
                      </a:ext>
                    </a:extLst>
                  </a:tr>
                  <a:tr h="10481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819573617"/>
                      </a:ext>
                    </a:extLst>
                  </a:tr>
                  <a:tr h="10241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747765048"/>
                      </a:ext>
                    </a:extLst>
                  </a:tr>
                  <a:tr h="10789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370503937"/>
                      </a:ext>
                    </a:extLst>
                  </a:tr>
                  <a:tr h="10241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645686915"/>
                      </a:ext>
                    </a:extLst>
                  </a:tr>
                  <a:tr h="9875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32322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73D688-0825-4BF5-945C-5415828BC6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329848"/>
                  </p:ext>
                </p:extLst>
              </p:nvPr>
            </p:nvGraphicFramePr>
            <p:xfrm>
              <a:off x="239664" y="518535"/>
              <a:ext cx="3126120" cy="56810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26120">
                      <a:extLst>
                        <a:ext uri="{9D8B030D-6E8A-4147-A177-3AD203B41FA5}">
                          <a16:colId xmlns:a16="http://schemas.microsoft.com/office/drawing/2014/main" val="9288287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2800" b="1" dirty="0"/>
                            <a:t>الأعداد محصورة في الفترة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59661649"/>
                      </a:ext>
                    </a:extLst>
                  </a:tr>
                  <a:tr h="10481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" t="-55233" r="-778" b="-3941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9573617"/>
                      </a:ext>
                    </a:extLst>
                  </a:tr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" t="-158929" r="-778" b="-3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765048"/>
                      </a:ext>
                    </a:extLst>
                  </a:tr>
                  <a:tr h="10789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" t="-245763" r="-778" b="-188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0503937"/>
                      </a:ext>
                    </a:extLst>
                  </a:tr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" t="-364286" r="-778" b="-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5686915"/>
                      </a:ext>
                    </a:extLst>
                  </a:tr>
                  <a:tr h="9875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5" t="-481481" r="-778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322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655551B7-A8DC-4929-888E-041E7F0F7ACE}"/>
                  </a:ext>
                </a:extLst>
              </p:cNvPr>
              <p:cNvSpPr/>
              <p:nvPr/>
            </p:nvSpPr>
            <p:spPr>
              <a:xfrm>
                <a:off x="3298755" y="1101959"/>
                <a:ext cx="132921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5551B7-A8DC-4929-888E-041E7F0F7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55" y="1101959"/>
                <a:ext cx="132921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FF2A3CAF-26A3-47B6-BCC9-A39F7D11D4DC}"/>
                  </a:ext>
                </a:extLst>
              </p:cNvPr>
              <p:cNvSpPr/>
              <p:nvPr/>
            </p:nvSpPr>
            <p:spPr>
              <a:xfrm>
                <a:off x="3304851" y="2141327"/>
                <a:ext cx="132921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2A3CAF-26A3-47B6-BCC9-A39F7D11D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851" y="2141327"/>
                <a:ext cx="132921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E8AB476B-FED5-4316-B72F-DD2C8F62A525}"/>
                  </a:ext>
                </a:extLst>
              </p:cNvPr>
              <p:cNvSpPr/>
              <p:nvPr/>
            </p:nvSpPr>
            <p:spPr>
              <a:xfrm>
                <a:off x="3304851" y="3147167"/>
                <a:ext cx="132921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AB476B-FED5-4316-B72F-DD2C8F62A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851" y="3147167"/>
                <a:ext cx="132921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7C6FA2D-A881-4151-853E-34F86F901EED}"/>
                  </a:ext>
                </a:extLst>
              </p:cNvPr>
              <p:cNvSpPr/>
              <p:nvPr/>
            </p:nvSpPr>
            <p:spPr>
              <a:xfrm>
                <a:off x="3310947" y="4203570"/>
                <a:ext cx="132921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C6FA2D-A881-4151-853E-34F86F901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47" y="4203570"/>
                <a:ext cx="132921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6DF928B2-EFA1-4848-9551-C7E97A272CEA}"/>
                  </a:ext>
                </a:extLst>
              </p:cNvPr>
              <p:cNvSpPr/>
              <p:nvPr/>
            </p:nvSpPr>
            <p:spPr>
              <a:xfrm>
                <a:off x="3310947" y="5209410"/>
                <a:ext cx="132921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F928B2-EFA1-4848-9551-C7E97A272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47" y="5209410"/>
                <a:ext cx="132921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176744-6ECE-4C05-8A61-16F4A1B286D7}"/>
              </a:ext>
            </a:extLst>
          </p:cNvPr>
          <p:cNvSpPr/>
          <p:nvPr/>
        </p:nvSpPr>
        <p:spPr>
          <a:xfrm>
            <a:off x="620776" y="1225296"/>
            <a:ext cx="2505456" cy="621792"/>
          </a:xfrm>
          <a:prstGeom prst="rect">
            <a:avLst/>
          </a:prstGeom>
          <a:solidFill>
            <a:srgbClr val="D2DEEF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F966E80-431B-428D-838B-CA955CC0B18A}"/>
              </a:ext>
            </a:extLst>
          </p:cNvPr>
          <p:cNvSpPr/>
          <p:nvPr/>
        </p:nvSpPr>
        <p:spPr>
          <a:xfrm>
            <a:off x="719328" y="2282952"/>
            <a:ext cx="2505456" cy="621792"/>
          </a:xfrm>
          <a:prstGeom prst="rect">
            <a:avLst/>
          </a:prstGeom>
          <a:solidFill>
            <a:srgbClr val="EAEFF7"/>
          </a:solidFill>
          <a:ln>
            <a:solidFill>
              <a:srgbClr val="EA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8A1EFAB-1B3C-4886-A868-AE166133236E}"/>
              </a:ext>
            </a:extLst>
          </p:cNvPr>
          <p:cNvSpPr/>
          <p:nvPr/>
        </p:nvSpPr>
        <p:spPr>
          <a:xfrm>
            <a:off x="719328" y="3259836"/>
            <a:ext cx="2505456" cy="621792"/>
          </a:xfrm>
          <a:prstGeom prst="rect">
            <a:avLst/>
          </a:prstGeom>
          <a:solidFill>
            <a:srgbClr val="D2DEEF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574EA2-3863-4004-AD96-E814B68DE424}"/>
              </a:ext>
            </a:extLst>
          </p:cNvPr>
          <p:cNvSpPr/>
          <p:nvPr/>
        </p:nvSpPr>
        <p:spPr>
          <a:xfrm>
            <a:off x="716280" y="4317492"/>
            <a:ext cx="2505456" cy="621792"/>
          </a:xfrm>
          <a:prstGeom prst="rect">
            <a:avLst/>
          </a:prstGeom>
          <a:solidFill>
            <a:srgbClr val="EAEFF7"/>
          </a:solidFill>
          <a:ln>
            <a:solidFill>
              <a:srgbClr val="EA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8E9AE8B-9C2B-47E6-A475-EC07DB5F74BD}"/>
              </a:ext>
            </a:extLst>
          </p:cNvPr>
          <p:cNvSpPr/>
          <p:nvPr/>
        </p:nvSpPr>
        <p:spPr>
          <a:xfrm>
            <a:off x="727358" y="5375148"/>
            <a:ext cx="2505456" cy="621792"/>
          </a:xfrm>
          <a:prstGeom prst="rect">
            <a:avLst/>
          </a:prstGeom>
          <a:solidFill>
            <a:srgbClr val="D2DEEF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E2E83DC-AFFF-4C28-AD8C-C16A3E26DCE7}"/>
              </a:ext>
            </a:extLst>
          </p:cNvPr>
          <p:cNvSpPr/>
          <p:nvPr/>
        </p:nvSpPr>
        <p:spPr>
          <a:xfrm>
            <a:off x="5685798" y="1101959"/>
            <a:ext cx="1882386" cy="424692"/>
          </a:xfrm>
          <a:prstGeom prst="rect">
            <a:avLst/>
          </a:prstGeom>
          <a:solidFill>
            <a:srgbClr val="D2DEEF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D3366D2-A05C-477E-9BD7-10A538F2DC5C}"/>
              </a:ext>
            </a:extLst>
          </p:cNvPr>
          <p:cNvSpPr/>
          <p:nvPr/>
        </p:nvSpPr>
        <p:spPr>
          <a:xfrm>
            <a:off x="5682750" y="1610975"/>
            <a:ext cx="1882386" cy="424692"/>
          </a:xfrm>
          <a:prstGeom prst="rect">
            <a:avLst/>
          </a:prstGeom>
          <a:solidFill>
            <a:srgbClr val="EAEFF7"/>
          </a:solidFill>
          <a:ln>
            <a:solidFill>
              <a:srgbClr val="EA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D853361-6731-4BF7-B78A-DB372655DC16}"/>
              </a:ext>
            </a:extLst>
          </p:cNvPr>
          <p:cNvSpPr/>
          <p:nvPr/>
        </p:nvSpPr>
        <p:spPr>
          <a:xfrm>
            <a:off x="5685798" y="2169404"/>
            <a:ext cx="1882386" cy="424692"/>
          </a:xfrm>
          <a:prstGeom prst="rect">
            <a:avLst/>
          </a:prstGeom>
          <a:solidFill>
            <a:srgbClr val="D2DEEF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FA072DB-E175-40DE-85F7-12267D8E6F88}"/>
              </a:ext>
            </a:extLst>
          </p:cNvPr>
          <p:cNvSpPr/>
          <p:nvPr/>
        </p:nvSpPr>
        <p:spPr>
          <a:xfrm>
            <a:off x="5682750" y="2678420"/>
            <a:ext cx="1882386" cy="424692"/>
          </a:xfrm>
          <a:prstGeom prst="rect">
            <a:avLst/>
          </a:prstGeom>
          <a:solidFill>
            <a:srgbClr val="EAEFF7"/>
          </a:solidFill>
          <a:ln>
            <a:solidFill>
              <a:srgbClr val="EA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E86A58E-4AE0-4D11-86C4-7AC2CDD676D7}"/>
              </a:ext>
            </a:extLst>
          </p:cNvPr>
          <p:cNvSpPr/>
          <p:nvPr/>
        </p:nvSpPr>
        <p:spPr>
          <a:xfrm>
            <a:off x="5678603" y="3201045"/>
            <a:ext cx="1882386" cy="424692"/>
          </a:xfrm>
          <a:prstGeom prst="rect">
            <a:avLst/>
          </a:prstGeom>
          <a:solidFill>
            <a:srgbClr val="D2DEEF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41BAE6D-BF29-48FF-BAE5-492020917235}"/>
              </a:ext>
            </a:extLst>
          </p:cNvPr>
          <p:cNvSpPr/>
          <p:nvPr/>
        </p:nvSpPr>
        <p:spPr>
          <a:xfrm>
            <a:off x="5675555" y="3710061"/>
            <a:ext cx="1882386" cy="424692"/>
          </a:xfrm>
          <a:prstGeom prst="rect">
            <a:avLst/>
          </a:prstGeom>
          <a:solidFill>
            <a:srgbClr val="EAEFF7"/>
          </a:solidFill>
          <a:ln>
            <a:solidFill>
              <a:srgbClr val="EA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C7D9F45-DEC1-4B02-8F07-A4A97FDD8DE6}"/>
              </a:ext>
            </a:extLst>
          </p:cNvPr>
          <p:cNvSpPr/>
          <p:nvPr/>
        </p:nvSpPr>
        <p:spPr>
          <a:xfrm>
            <a:off x="5688846" y="4232686"/>
            <a:ext cx="1882386" cy="424692"/>
          </a:xfrm>
          <a:prstGeom prst="rect">
            <a:avLst/>
          </a:prstGeom>
          <a:solidFill>
            <a:srgbClr val="D2DEEF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2227CD4-C816-4B30-9D48-F3C5A71AC18E}"/>
              </a:ext>
            </a:extLst>
          </p:cNvPr>
          <p:cNvSpPr/>
          <p:nvPr/>
        </p:nvSpPr>
        <p:spPr>
          <a:xfrm>
            <a:off x="5685798" y="4741702"/>
            <a:ext cx="1882386" cy="424692"/>
          </a:xfrm>
          <a:prstGeom prst="rect">
            <a:avLst/>
          </a:prstGeom>
          <a:solidFill>
            <a:srgbClr val="EAEFF7"/>
          </a:solidFill>
          <a:ln>
            <a:solidFill>
              <a:srgbClr val="EA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61113FF-A2C9-404D-836F-0FFE99C45623}"/>
              </a:ext>
            </a:extLst>
          </p:cNvPr>
          <p:cNvSpPr/>
          <p:nvPr/>
        </p:nvSpPr>
        <p:spPr>
          <a:xfrm>
            <a:off x="5681651" y="5193688"/>
            <a:ext cx="1882386" cy="424692"/>
          </a:xfrm>
          <a:prstGeom prst="rect">
            <a:avLst/>
          </a:prstGeom>
          <a:solidFill>
            <a:srgbClr val="D2DEEF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FAF73C7-E44F-41E7-B4E9-A4B44D147B6B}"/>
              </a:ext>
            </a:extLst>
          </p:cNvPr>
          <p:cNvSpPr/>
          <p:nvPr/>
        </p:nvSpPr>
        <p:spPr>
          <a:xfrm>
            <a:off x="5678603" y="5702704"/>
            <a:ext cx="1882386" cy="424692"/>
          </a:xfrm>
          <a:prstGeom prst="rect">
            <a:avLst/>
          </a:prstGeom>
          <a:solidFill>
            <a:srgbClr val="EAEFF7"/>
          </a:solidFill>
          <a:ln>
            <a:solidFill>
              <a:srgbClr val="EA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1EF1278E-2C20-45A2-BDC1-FED2A043700B}"/>
                  </a:ext>
                </a:extLst>
              </p:cNvPr>
              <p:cNvSpPr txBox="1"/>
              <p:nvPr/>
            </p:nvSpPr>
            <p:spPr>
              <a:xfrm>
                <a:off x="7781544" y="1207008"/>
                <a:ext cx="387400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Low" rtl="1"/>
                <a:r>
                  <a:rPr lang="ar-BH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لاحظ </a:t>
                </a:r>
                <a:r>
                  <a:rPr lang="ar-BH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نقاط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ar-BH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التي لها نفس قيمة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>
                        <a:latin typeface="Cambria Math" panose="02040503050406030204" pitchFamily="18" charset="0"/>
                      </a:rPr>
                      <m:t>=⟦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⟧</m:t>
                    </m:r>
                  </m:oMath>
                </a14:m>
                <a:r>
                  <a:rPr lang="ar-BH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، محصورة في الفترة نفسها</a:t>
                </a:r>
                <a:r>
                  <a:rPr lang="ar-BH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F1278E-2C20-45A2-BDC1-FED2A043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544" y="1207008"/>
                <a:ext cx="3874008" cy="1754326"/>
              </a:xfrm>
              <a:prstGeom prst="rect">
                <a:avLst/>
              </a:prstGeom>
              <a:blipFill>
                <a:blip r:embed="rId7"/>
                <a:stretch>
                  <a:fillRect l="-6772" t="-4167" r="-5669" b="-1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6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655551B7-A8DC-4929-888E-041E7F0F7ACE}"/>
                  </a:ext>
                </a:extLst>
              </p:cNvPr>
              <p:cNvSpPr/>
              <p:nvPr/>
            </p:nvSpPr>
            <p:spPr>
              <a:xfrm>
                <a:off x="3298755" y="1101959"/>
                <a:ext cx="132921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5551B7-A8DC-4929-888E-041E7F0F7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55" y="1101959"/>
                <a:ext cx="132921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FF2A3CAF-26A3-47B6-BCC9-A39F7D11D4DC}"/>
                  </a:ext>
                </a:extLst>
              </p:cNvPr>
              <p:cNvSpPr/>
              <p:nvPr/>
            </p:nvSpPr>
            <p:spPr>
              <a:xfrm>
                <a:off x="3304851" y="2141327"/>
                <a:ext cx="132921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2A3CAF-26A3-47B6-BCC9-A39F7D11D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851" y="2141327"/>
                <a:ext cx="132921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E8AB476B-FED5-4316-B72F-DD2C8F62A525}"/>
                  </a:ext>
                </a:extLst>
              </p:cNvPr>
              <p:cNvSpPr/>
              <p:nvPr/>
            </p:nvSpPr>
            <p:spPr>
              <a:xfrm>
                <a:off x="3304851" y="3147167"/>
                <a:ext cx="132921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AB476B-FED5-4316-B72F-DD2C8F62A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851" y="3147167"/>
                <a:ext cx="132921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7C6FA2D-A881-4151-853E-34F86F901EED}"/>
                  </a:ext>
                </a:extLst>
              </p:cNvPr>
              <p:cNvSpPr/>
              <p:nvPr/>
            </p:nvSpPr>
            <p:spPr>
              <a:xfrm>
                <a:off x="3310947" y="4203570"/>
                <a:ext cx="132921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C6FA2D-A881-4151-853E-34F86F901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47" y="4203570"/>
                <a:ext cx="132921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6DF928B2-EFA1-4848-9551-C7E97A272CEA}"/>
                  </a:ext>
                </a:extLst>
              </p:cNvPr>
              <p:cNvSpPr/>
              <p:nvPr/>
            </p:nvSpPr>
            <p:spPr>
              <a:xfrm>
                <a:off x="3310947" y="5209410"/>
                <a:ext cx="132921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5400" b="0" i="1" cap="none" spc="0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US" sz="54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F928B2-EFA1-4848-9551-C7E97A272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47" y="5209410"/>
                <a:ext cx="132921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A209247-C2CF-44AE-9F28-439520B3CCA4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2B6BEA-392E-4EEB-962E-3E9129C897E6}"/>
              </a:ext>
            </a:extLst>
          </p:cNvPr>
          <p:cNvSpPr txBox="1"/>
          <p:nvPr/>
        </p:nvSpPr>
        <p:spPr>
          <a:xfrm>
            <a:off x="9217152" y="10972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سبيل المثال: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="" xmlns:a16="http://schemas.microsoft.com/office/drawing/2014/main" id="{93355BC1-5D03-4BA9-8E35-2A16076CC4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38698" y="518535"/>
              <a:ext cx="3248358" cy="569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7424">
                      <a:extLst>
                        <a:ext uri="{9D8B030D-6E8A-4147-A177-3AD203B41FA5}">
                          <a16:colId xmlns="" xmlns:a16="http://schemas.microsoft.com/office/drawing/2014/main" val="1423364512"/>
                        </a:ext>
                      </a:extLst>
                    </a:gridCol>
                    <a:gridCol w="2070934">
                      <a:extLst>
                        <a:ext uri="{9D8B030D-6E8A-4147-A177-3AD203B41FA5}">
                          <a16:colId xmlns="" xmlns:a16="http://schemas.microsoft.com/office/drawing/2014/main" val="843060592"/>
                        </a:ext>
                      </a:extLst>
                    </a:gridCol>
                  </a:tblGrid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=⟦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⟧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001623885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825097862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797117450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550885457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𝟕𝟓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228193663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18549732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790146636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86079214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𝟗𝟖𝟓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564871925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059672518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𝟓𝟗𝟓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9611086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93355BC1-5D03-4BA9-8E35-2A16076CC44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38698" y="518535"/>
              <a:ext cx="3248358" cy="569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7424">
                      <a:extLst>
                        <a:ext uri="{9D8B030D-6E8A-4147-A177-3AD203B41FA5}">
                          <a16:colId xmlns:a16="http://schemas.microsoft.com/office/drawing/2014/main" val="1423364512"/>
                        </a:ext>
                      </a:extLst>
                    </a:gridCol>
                    <a:gridCol w="2070934">
                      <a:extLst>
                        <a:ext uri="{9D8B030D-6E8A-4147-A177-3AD203B41FA5}">
                          <a16:colId xmlns:a16="http://schemas.microsoft.com/office/drawing/2014/main" val="84306059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8" t="-1176" r="-178756" b="-10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7059" t="-1176" r="-1471" b="-10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162388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8" t="-101176" r="-178756" b="-9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7059" t="-101176" r="-1471" b="-9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509786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8" t="-201176" r="-178756" b="-8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7059" t="-201176" r="-1471" b="-8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1174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8" t="-301176" r="-178756" b="-7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7059" t="-301176" r="-1471" b="-7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088545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8" t="-401176" r="-178756" b="-6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7059" t="-401176" r="-1471" b="-6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819366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8" t="-495349" r="-178756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7059" t="-495349" r="-1471" b="-496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854973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8" t="-602353" r="-178756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7059" t="-602353" r="-1471" b="-4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014663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8" t="-702353" r="-178756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7059" t="-702353" r="-1471" b="-3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607921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8" t="-802353" r="-178756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7059" t="-802353" r="-1471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48719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8" t="-902353" r="-178756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7059" t="-902353" r="-1471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7251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8" t="-1002353" r="-178756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7059" t="-1002353" r="-1471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1086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="" xmlns:a16="http://schemas.microsoft.com/office/drawing/2014/main" id="{5B73D688-0825-4BF5-945C-5415828BC6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1886744"/>
                  </p:ext>
                </p:extLst>
              </p:nvPr>
            </p:nvGraphicFramePr>
            <p:xfrm>
              <a:off x="264048" y="518535"/>
              <a:ext cx="3101736" cy="569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01736">
                      <a:extLst>
                        <a:ext uri="{9D8B030D-6E8A-4147-A177-3AD203B41FA5}">
                          <a16:colId xmlns="" xmlns:a16="http://schemas.microsoft.com/office/drawing/2014/main" val="928828716"/>
                        </a:ext>
                      </a:extLst>
                    </a:gridCol>
                  </a:tblGrid>
                  <a:tr h="476319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2800" b="1" dirty="0"/>
                            <a:t>الأعداد محصورة في الفترة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359661649"/>
                      </a:ext>
                    </a:extLst>
                  </a:tr>
                  <a:tr h="10481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819573617"/>
                      </a:ext>
                    </a:extLst>
                  </a:tr>
                  <a:tr h="10241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747765048"/>
                      </a:ext>
                    </a:extLst>
                  </a:tr>
                  <a:tr h="10789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370503937"/>
                      </a:ext>
                    </a:extLst>
                  </a:tr>
                  <a:tr h="9875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645686915"/>
                      </a:ext>
                    </a:extLst>
                  </a:tr>
                  <a:tr h="1042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32322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B73D688-0825-4BF5-945C-5415828BC6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1886744"/>
                  </p:ext>
                </p:extLst>
              </p:nvPr>
            </p:nvGraphicFramePr>
            <p:xfrm>
              <a:off x="264048" y="518535"/>
              <a:ext cx="3101736" cy="569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01736">
                      <a:extLst>
                        <a:ext uri="{9D8B030D-6E8A-4147-A177-3AD203B41FA5}">
                          <a16:colId xmlns:a16="http://schemas.microsoft.com/office/drawing/2014/main" val="9288287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2800" b="1" dirty="0"/>
                            <a:t>الأعداد محصورة في الفترة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59661649"/>
                      </a:ext>
                    </a:extLst>
                  </a:tr>
                  <a:tr h="10481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96" t="-55233" r="-784" b="-395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9573617"/>
                      </a:ext>
                    </a:extLst>
                  </a:tr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96" t="-158929" r="-784" b="-3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765048"/>
                      </a:ext>
                    </a:extLst>
                  </a:tr>
                  <a:tr h="10789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96" t="-245763" r="-784" b="-1898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0503937"/>
                      </a:ext>
                    </a:extLst>
                  </a:tr>
                  <a:tr h="9875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96" t="-377778" r="-784" b="-1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5686915"/>
                      </a:ext>
                    </a:extLst>
                  </a:tr>
                  <a:tr h="1042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96" t="-452632" r="-784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322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1EF1278E-2C20-45A2-BDC1-FED2A043700B}"/>
                  </a:ext>
                </a:extLst>
              </p:cNvPr>
              <p:cNvSpPr txBox="1"/>
              <p:nvPr/>
            </p:nvSpPr>
            <p:spPr>
              <a:xfrm>
                <a:off x="7781544" y="1207008"/>
                <a:ext cx="38740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Low" rtl="1"/>
                <a:r>
                  <a:rPr lang="ar-BH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الآن يمكن تمثيل الدالة    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>
                        <a:latin typeface="Cambria Math" panose="02040503050406030204" pitchFamily="18" charset="0"/>
                      </a:rPr>
                      <m:t>=⟦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⟧</m:t>
                    </m:r>
                  </m:oMath>
                </a14:m>
                <a:r>
                  <a:rPr lang="ar-BH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بناءً على البيانات الموضحة في الجدول المجاور.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F1278E-2C20-45A2-BDC1-FED2A043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544" y="1207008"/>
                <a:ext cx="3874008" cy="2308324"/>
              </a:xfrm>
              <a:prstGeom prst="rect">
                <a:avLst/>
              </a:prstGeom>
              <a:blipFill>
                <a:blip r:embed="rId7"/>
                <a:stretch>
                  <a:fillRect l="-13701" t="-4222" r="-5669" b="-10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3FD62050-C6FB-452F-83A2-F4D65E3CEA20}"/>
                  </a:ext>
                </a:extLst>
              </p:cNvPr>
              <p:cNvSpPr/>
              <p:nvPr/>
            </p:nvSpPr>
            <p:spPr>
              <a:xfrm>
                <a:off x="2511380" y="527903"/>
                <a:ext cx="3060316" cy="486000"/>
              </a:xfrm>
              <a:prstGeom prst="rect">
                <a:avLst/>
              </a:prstGeom>
              <a:solidFill>
                <a:srgbClr val="5B9BD5"/>
              </a:solidFill>
              <a:ln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D62050-C6FB-452F-83A2-F4D65E3CE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80" y="527903"/>
                <a:ext cx="3060316" cy="486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5B9BD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18398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="" xmlns:a16="http://schemas.microsoft.com/office/drawing/2014/main" id="{129F59E7-B82F-48EB-A683-CF8AC1A5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29" y="640668"/>
            <a:ext cx="5532020" cy="5466937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A209247-C2CF-44AE-9F28-439520B3CCA4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2B6BEA-392E-4EEB-962E-3E9129C897E6}"/>
              </a:ext>
            </a:extLst>
          </p:cNvPr>
          <p:cNvSpPr txBox="1"/>
          <p:nvPr/>
        </p:nvSpPr>
        <p:spPr>
          <a:xfrm>
            <a:off x="9217152" y="10972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سبيل المثال: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1EF1278E-2C20-45A2-BDC1-FED2A043700B}"/>
                  </a:ext>
                </a:extLst>
              </p:cNvPr>
              <p:cNvSpPr txBox="1"/>
              <p:nvPr/>
            </p:nvSpPr>
            <p:spPr>
              <a:xfrm>
                <a:off x="8119872" y="1013903"/>
                <a:ext cx="38740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Low" rtl="1"/>
                <a:r>
                  <a:rPr lang="ar-BH" sz="3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الآن يمكن تمثيل الدالة    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>
                        <a:latin typeface="Cambria Math" panose="02040503050406030204" pitchFamily="18" charset="0"/>
                      </a:rPr>
                      <m:t>=⟦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⟧</m:t>
                    </m:r>
                  </m:oMath>
                </a14:m>
                <a:r>
                  <a:rPr lang="ar-BH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بناءً على البيانات الموضحة في الجدول المجاور.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F1278E-2C20-45A2-BDC1-FED2A043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72" y="1013903"/>
                <a:ext cx="3874008" cy="2308324"/>
              </a:xfrm>
              <a:prstGeom prst="rect">
                <a:avLst/>
              </a:prstGeom>
              <a:blipFill>
                <a:blip r:embed="rId3"/>
                <a:stretch>
                  <a:fillRect l="-13522" t="-4222" r="-5503" b="-10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2">
                <a:extLst>
                  <a:ext uri="{FF2B5EF4-FFF2-40B4-BE49-F238E27FC236}">
                    <a16:creationId xmlns="" xmlns:a16="http://schemas.microsoft.com/office/drawing/2014/main" id="{2E31052D-1189-49B1-9823-9B60179A65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38698" y="518535"/>
              <a:ext cx="3248358" cy="569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7424">
                      <a:extLst>
                        <a:ext uri="{9D8B030D-6E8A-4147-A177-3AD203B41FA5}">
                          <a16:colId xmlns="" xmlns:a16="http://schemas.microsoft.com/office/drawing/2014/main" val="1423364512"/>
                        </a:ext>
                      </a:extLst>
                    </a:gridCol>
                    <a:gridCol w="2070934">
                      <a:extLst>
                        <a:ext uri="{9D8B030D-6E8A-4147-A177-3AD203B41FA5}">
                          <a16:colId xmlns="" xmlns:a16="http://schemas.microsoft.com/office/drawing/2014/main" val="843060592"/>
                        </a:ext>
                      </a:extLst>
                    </a:gridCol>
                  </a:tblGrid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=⟦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⟧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001623885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825097862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797117450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550885457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𝟕𝟓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228193663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18549732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790146636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286079214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𝟗𝟖𝟓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564871925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059672518"/>
                      </a:ext>
                    </a:extLst>
                  </a:tr>
                  <a:tr h="4763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𝟓𝟗𝟓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9611086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2">
                <a:extLst>
                  <a:ext uri="{FF2B5EF4-FFF2-40B4-BE49-F238E27FC236}">
                    <a16:creationId xmlns:a16="http://schemas.microsoft.com/office/drawing/2014/main" id="{2E31052D-1189-49B1-9823-9B60179A65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38698" y="518535"/>
              <a:ext cx="3248358" cy="569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7424">
                      <a:extLst>
                        <a:ext uri="{9D8B030D-6E8A-4147-A177-3AD203B41FA5}">
                          <a16:colId xmlns:a16="http://schemas.microsoft.com/office/drawing/2014/main" val="1423364512"/>
                        </a:ext>
                      </a:extLst>
                    </a:gridCol>
                    <a:gridCol w="2070934">
                      <a:extLst>
                        <a:ext uri="{9D8B030D-6E8A-4147-A177-3AD203B41FA5}">
                          <a16:colId xmlns:a16="http://schemas.microsoft.com/office/drawing/2014/main" val="84306059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8" t="-1176" r="-178756" b="-10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59" t="-1176" r="-1471" b="-10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162388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8" t="-101176" r="-178756" b="-9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59" t="-101176" r="-1471" b="-9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509786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8" t="-201176" r="-178756" b="-8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59" t="-201176" r="-1471" b="-8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11745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8" t="-301176" r="-178756" b="-7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59" t="-301176" r="-1471" b="-7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088545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8" t="-401176" r="-178756" b="-6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59" t="-401176" r="-1471" b="-6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819366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8" t="-495349" r="-178756" b="-496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59" t="-495349" r="-1471" b="-496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854973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8" t="-602353" r="-178756" b="-4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59" t="-602353" r="-1471" b="-4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014663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8" t="-702353" r="-178756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59" t="-702353" r="-1471" b="-3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607921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8" t="-802353" r="-178756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59" t="-802353" r="-1471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48719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8" t="-902353" r="-178756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59" t="-902353" r="-1471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7251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18" t="-1002353" r="-178756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59" t="-1002353" r="-1471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11086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="" xmlns:a16="http://schemas.microsoft.com/office/drawing/2014/main" id="{6F76700B-2CD9-4587-B425-A24456DD02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1072064"/>
                  </p:ext>
                </p:extLst>
              </p:nvPr>
            </p:nvGraphicFramePr>
            <p:xfrm>
              <a:off x="2578100" y="518535"/>
              <a:ext cx="3093601" cy="569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601">
                      <a:extLst>
                        <a:ext uri="{9D8B030D-6E8A-4147-A177-3AD203B41FA5}">
                          <a16:colId xmlns="" xmlns:a16="http://schemas.microsoft.com/office/drawing/2014/main" val="928828716"/>
                        </a:ext>
                      </a:extLst>
                    </a:gridCol>
                  </a:tblGrid>
                  <a:tr h="476319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2800" b="1" dirty="0"/>
                            <a:t>الأعداد محصورة في الفترة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359661649"/>
                      </a:ext>
                    </a:extLst>
                  </a:tr>
                  <a:tr h="10481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819573617"/>
                      </a:ext>
                    </a:extLst>
                  </a:tr>
                  <a:tr h="10241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747765048"/>
                      </a:ext>
                    </a:extLst>
                  </a:tr>
                  <a:tr h="10789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370503937"/>
                      </a:ext>
                    </a:extLst>
                  </a:tr>
                  <a:tr h="9875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645686915"/>
                      </a:ext>
                    </a:extLst>
                  </a:tr>
                  <a:tr h="1042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3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32322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6F76700B-2CD9-4587-B425-A24456DD02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1072064"/>
                  </p:ext>
                </p:extLst>
              </p:nvPr>
            </p:nvGraphicFramePr>
            <p:xfrm>
              <a:off x="2578100" y="518535"/>
              <a:ext cx="3093601" cy="569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3601">
                      <a:extLst>
                        <a:ext uri="{9D8B030D-6E8A-4147-A177-3AD203B41FA5}">
                          <a16:colId xmlns:a16="http://schemas.microsoft.com/office/drawing/2014/main" val="9288287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2800" b="1" dirty="0"/>
                            <a:t>الأعداد محصورة في الفترة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59661649"/>
                      </a:ext>
                    </a:extLst>
                  </a:tr>
                  <a:tr h="10481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6" t="-55233" r="-786" b="-395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9573617"/>
                      </a:ext>
                    </a:extLst>
                  </a:tr>
                  <a:tr h="1024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6" t="-158929" r="-786" b="-3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765048"/>
                      </a:ext>
                    </a:extLst>
                  </a:tr>
                  <a:tr h="10789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6" t="-245763" r="-786" b="-1898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0503937"/>
                      </a:ext>
                    </a:extLst>
                  </a:tr>
                  <a:tr h="9875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6" t="-377778" r="-786" b="-1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5686915"/>
                      </a:ext>
                    </a:extLst>
                  </a:tr>
                  <a:tr h="1042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6" t="-452632" r="-786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322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2313F51E-88EC-45B6-AA30-2CBED38445C7}"/>
                  </a:ext>
                </a:extLst>
              </p:cNvPr>
              <p:cNvSpPr/>
              <p:nvPr/>
            </p:nvSpPr>
            <p:spPr>
              <a:xfrm>
                <a:off x="2881992" y="527903"/>
                <a:ext cx="2772000" cy="486000"/>
              </a:xfrm>
              <a:prstGeom prst="rect">
                <a:avLst/>
              </a:prstGeom>
              <a:solidFill>
                <a:srgbClr val="5B9BD5"/>
              </a:solidFill>
              <a:ln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313F51E-88EC-45B6-AA30-2CBED3844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92" y="527903"/>
                <a:ext cx="2772000" cy="486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5B9BD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25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3851D5-B52C-4950-89C0-786D388DF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7" y="947159"/>
            <a:ext cx="11819227" cy="45334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A209247-C2CF-44AE-9F28-439520B3CCA4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17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="" xmlns:a16="http://schemas.microsoft.com/office/drawing/2014/main" id="{877BBF84-2928-4727-93A6-88BBF4822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86"/>
          <a:stretch/>
        </p:blipFill>
        <p:spPr>
          <a:xfrm>
            <a:off x="1459948" y="0"/>
            <a:ext cx="10732052" cy="1207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F005D96-5E6D-494A-B956-C7F8D6AB7122}"/>
              </a:ext>
            </a:extLst>
          </p:cNvPr>
          <p:cNvSpPr txBox="1"/>
          <p:nvPr/>
        </p:nvSpPr>
        <p:spPr>
          <a:xfrm>
            <a:off x="954941" y="6311319"/>
            <a:ext cx="324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152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دوال خاصة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="" xmlns:a16="http://schemas.microsoft.com/office/drawing/2014/main" id="{3A34B503-A51C-4707-8846-94AFD0CAD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69" y="1833926"/>
            <a:ext cx="3045616" cy="3066572"/>
          </a:xfrm>
          <a:prstGeom prst="rect">
            <a:avLst/>
          </a:prstGeom>
        </p:spPr>
      </p:pic>
      <p:pic>
        <p:nvPicPr>
          <p:cNvPr id="15" name="Picture 14" descr="Text, Word&#10;&#10;Description automatically generated">
            <a:extLst>
              <a:ext uri="{FF2B5EF4-FFF2-40B4-BE49-F238E27FC236}">
                <a16:creationId xmlns="" xmlns:a16="http://schemas.microsoft.com/office/drawing/2014/main" id="{A7672791-84CC-455E-83E3-E57AF7624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9" y="1973362"/>
            <a:ext cx="4360533" cy="1654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FF3B347-E57D-4281-87B8-C1AFFD3F7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6" y="5182411"/>
            <a:ext cx="8137246" cy="968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8">
                <a:extLst>
                  <a:ext uri="{FF2B5EF4-FFF2-40B4-BE49-F238E27FC236}">
                    <a16:creationId xmlns="" xmlns:a16="http://schemas.microsoft.com/office/drawing/2014/main" id="{6DD7AFC2-6AA7-45B5-A20A-EB5FFA49FB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413254"/>
                  </p:ext>
                </p:extLst>
              </p:nvPr>
            </p:nvGraphicFramePr>
            <p:xfrm>
              <a:off x="8445500" y="1549848"/>
              <a:ext cx="3341292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41292">
                      <a:extLst>
                        <a:ext uri="{9D8B030D-6E8A-4147-A177-3AD203B41FA5}">
                          <a16:colId xmlns="" xmlns:a16="http://schemas.microsoft.com/office/drawing/2014/main" val="1086214791"/>
                        </a:ext>
                      </a:extLst>
                    </a:gridCol>
                  </a:tblGrid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=⟦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⟧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2036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8">
                <a:extLst>
                  <a:ext uri="{FF2B5EF4-FFF2-40B4-BE49-F238E27FC236}">
                    <a16:creationId xmlns:a16="http://schemas.microsoft.com/office/drawing/2014/main" id="{6DD7AFC2-6AA7-45B5-A20A-EB5FFA49FB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413254"/>
                  </p:ext>
                </p:extLst>
              </p:nvPr>
            </p:nvGraphicFramePr>
            <p:xfrm>
              <a:off x="8445500" y="1549848"/>
              <a:ext cx="3341292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41292">
                      <a:extLst>
                        <a:ext uri="{9D8B030D-6E8A-4147-A177-3AD203B41FA5}">
                          <a16:colId xmlns:a16="http://schemas.microsoft.com/office/drawing/2014/main" val="108621479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82" t="-1163" r="-729" b="-10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036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823404"/>
                  </p:ext>
                </p:extLst>
              </p:nvPr>
            </p:nvGraphicFramePr>
            <p:xfrm>
              <a:off x="7868405" y="2208720"/>
              <a:ext cx="2990653" cy="38324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0653">
                      <a:extLst>
                        <a:ext uri="{9D8B030D-6E8A-4147-A177-3AD203B41FA5}">
                          <a16:colId xmlns="" xmlns:a16="http://schemas.microsoft.com/office/drawing/2014/main" val="582967724"/>
                        </a:ext>
                      </a:extLst>
                    </a:gridCol>
                  </a:tblGrid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24042262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724169337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49365151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502088044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396689226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070072073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537941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823404"/>
                  </p:ext>
                </p:extLst>
              </p:nvPr>
            </p:nvGraphicFramePr>
            <p:xfrm>
              <a:off x="7868405" y="2208720"/>
              <a:ext cx="2990653" cy="38324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0653">
                      <a:extLst>
                        <a:ext uri="{9D8B030D-6E8A-4147-A177-3AD203B41FA5}">
                          <a16:colId xmlns:a16="http://schemas.microsoft.com/office/drawing/2014/main" val="5829677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3" t="-1176" r="-813" b="-64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4042262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3" t="-88660" r="-813" b="-463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4169337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3" t="-190625" r="-813" b="-36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365151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3" t="-290625" r="-813" b="-26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208804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3" t="-436047" r="-81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668922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3" t="-542353" r="-813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0720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3" t="-642353" r="-813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7941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151758"/>
                  </p:ext>
                </p:extLst>
              </p:nvPr>
            </p:nvGraphicFramePr>
            <p:xfrm>
              <a:off x="5516153" y="2208719"/>
              <a:ext cx="2352252" cy="38324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2252">
                      <a:extLst>
                        <a:ext uri="{9D8B030D-6E8A-4147-A177-3AD203B41FA5}">
                          <a16:colId xmlns="" xmlns:a16="http://schemas.microsoft.com/office/drawing/2014/main" val="979553104"/>
                        </a:ext>
                      </a:extLst>
                    </a:gridCol>
                  </a:tblGrid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39305576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358354146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825825449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601478372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076576972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027842694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2368088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151758"/>
                  </p:ext>
                </p:extLst>
              </p:nvPr>
            </p:nvGraphicFramePr>
            <p:xfrm>
              <a:off x="5516153" y="2208719"/>
              <a:ext cx="2352252" cy="38324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2252">
                      <a:extLst>
                        <a:ext uri="{9D8B030D-6E8A-4147-A177-3AD203B41FA5}">
                          <a16:colId xmlns:a16="http://schemas.microsoft.com/office/drawing/2014/main" val="97955310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58" t="-1176" r="-1034" b="-64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305576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58" t="-88660" r="-1034" b="-463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8354146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58" t="-190625" r="-1034" b="-36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825449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58" t="-290625" r="-1034" b="-26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14783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58" t="-436047" r="-103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65769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58" t="-542353" r="-1034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784269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58" t="-642353" r="-1034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68088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416054"/>
                  </p:ext>
                </p:extLst>
              </p:nvPr>
            </p:nvGraphicFramePr>
            <p:xfrm>
              <a:off x="10865492" y="2210146"/>
              <a:ext cx="921300" cy="38324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300">
                      <a:extLst>
                        <a:ext uri="{9D8B030D-6E8A-4147-A177-3AD203B41FA5}">
                          <a16:colId xmlns="" xmlns:a16="http://schemas.microsoft.com/office/drawing/2014/main" val="82161818"/>
                        </a:ext>
                      </a:extLst>
                    </a:gridCol>
                  </a:tblGrid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02345128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109090689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331494646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348703013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99835965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497021462"/>
                      </a:ext>
                    </a:extLst>
                  </a:tr>
                  <a:tr h="326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8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947973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416054"/>
                  </p:ext>
                </p:extLst>
              </p:nvPr>
            </p:nvGraphicFramePr>
            <p:xfrm>
              <a:off x="10865492" y="2210146"/>
              <a:ext cx="921300" cy="38324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300">
                      <a:extLst>
                        <a:ext uri="{9D8B030D-6E8A-4147-A177-3AD203B41FA5}">
                          <a16:colId xmlns:a16="http://schemas.microsoft.com/office/drawing/2014/main" val="8216181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658" t="-1176" r="-2632" b="-64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2345128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658" t="-88660" r="-2632" b="-463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090689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658" t="-190625" r="-2632" b="-36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1494646"/>
                      </a:ext>
                    </a:extLst>
                  </a:tr>
                  <a:tr h="58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658" t="-290625" r="-2632" b="-26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87030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658" t="-436047" r="-263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83596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658" t="-542353" r="-2632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702146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658" t="-642353" r="-2632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7973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7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a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ama" id="{0EFFE109-98F0-4090-BCD9-B58C93ABF3DE}" vid="{56FE7C7D-8FA2-4D06-A856-C1BA8C3506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osama</Template>
  <TotalTime>15201</TotalTime>
  <Words>1296</Words>
  <Application>Microsoft Office PowerPoint</Application>
  <PresentationFormat>Widescreen</PresentationFormat>
  <Paragraphs>351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AL-Mohanad</vt:lpstr>
      <vt:lpstr>Arial</vt:lpstr>
      <vt:lpstr>Cambria Math</vt:lpstr>
      <vt:lpstr>Sakkal Majalla</vt:lpstr>
      <vt:lpstr>Sultan bold</vt:lpstr>
      <vt:lpstr>osama</vt:lpstr>
      <vt:lpstr>PowerPoint Presentation</vt:lpstr>
      <vt:lpstr>الأهداف: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Hamad Mohamed Abdulwahed Alseddeeqi</cp:lastModifiedBy>
  <cp:revision>338</cp:revision>
  <dcterms:created xsi:type="dcterms:W3CDTF">2020-03-04T10:47:58Z</dcterms:created>
  <dcterms:modified xsi:type="dcterms:W3CDTF">2021-01-19T05:32:04Z</dcterms:modified>
</cp:coreProperties>
</file>