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1" r:id="rId4"/>
    <p:sldId id="322" r:id="rId5"/>
    <p:sldId id="259" r:id="rId6"/>
    <p:sldId id="272" r:id="rId7"/>
    <p:sldId id="262" r:id="rId8"/>
    <p:sldId id="275" r:id="rId9"/>
    <p:sldId id="266" r:id="rId10"/>
    <p:sldId id="267" r:id="rId11"/>
    <p:sldId id="269" r:id="rId12"/>
    <p:sldId id="276" r:id="rId13"/>
    <p:sldId id="323" r:id="rId14"/>
    <p:sldId id="324" r:id="rId15"/>
    <p:sldId id="325" r:id="rId16"/>
    <p:sldId id="327" r:id="rId17"/>
    <p:sldId id="261" r:id="rId18"/>
    <p:sldId id="329" r:id="rId19"/>
    <p:sldId id="27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s.office.com/Pages/ResponsePage.aspx?id=oeT_Cpw_90aTVwafLBO6BCKZi9xxYDlLp_tgf5PEiP9UNjBXVVhONzIxTlg3WDNOMkhBMkVVVlgzVy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2A9119E-FFF2-4D19-8909-248D7F265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84693"/>
              </p:ext>
            </p:extLst>
          </p:nvPr>
        </p:nvGraphicFramePr>
        <p:xfrm>
          <a:off x="4339989" y="1912321"/>
          <a:ext cx="6970750" cy="293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16">
                  <a:extLst>
                    <a:ext uri="{9D8B030D-6E8A-4147-A177-3AD203B41FA5}">
                      <a16:colId xmlns:a16="http://schemas.microsoft.com/office/drawing/2014/main" val="147546282"/>
                    </a:ext>
                  </a:extLst>
                </a:gridCol>
                <a:gridCol w="2194034">
                  <a:extLst>
                    <a:ext uri="{9D8B030D-6E8A-4147-A177-3AD203B41FA5}">
                      <a16:colId xmlns:a16="http://schemas.microsoft.com/office/drawing/2014/main" val="1624011049"/>
                    </a:ext>
                  </a:extLst>
                </a:gridCol>
              </a:tblGrid>
              <a:tr h="5208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ultan bold" pitchFamily="2" charset="-78"/>
                        </a:rPr>
                        <a:t>خصائص الصوت</a:t>
                      </a:r>
                      <a:endParaRPr lang="en-US" sz="3200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عنوان </a:t>
                      </a:r>
                      <a:r>
                        <a:rPr lang="ar-JO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الدرس</a:t>
                      </a:r>
                      <a:endParaRPr lang="en-US" sz="3200" b="1" kern="1200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3893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JO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الفيزياء</a:t>
                      </a:r>
                      <a:r>
                        <a:rPr lang="en-US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3</a:t>
                      </a:r>
                      <a:r>
                        <a:rPr lang="ar-JO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 (فيز</a:t>
                      </a:r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218</a:t>
                      </a:r>
                      <a:r>
                        <a:rPr lang="ar-JO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)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المقرر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29466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الثاني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المستوى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51187"/>
                  </a:ext>
                </a:extLst>
              </a:tr>
              <a:tr h="58264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الثاني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الفصل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 الدراسي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05841"/>
                  </a:ext>
                </a:extLst>
              </a:tr>
              <a:tr h="61426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رقم الفصل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56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80D26EB-B310-435A-88BC-24809173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3367">
            <a:off x="955645" y="2283840"/>
            <a:ext cx="2729407" cy="2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1E23-B972-4687-8EBA-CF9EE6C3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902437"/>
            <a:ext cx="11085342" cy="67039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يمكن استخدام القانون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 الآتي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لحساب سرعة الصوت في الهواء عند درجة حرارة معينة:</a:t>
            </a: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8F10-494E-4649-83F1-B1E374BCE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" y="2906814"/>
            <a:ext cx="11085342" cy="80264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سرعة الصوت عند درجة حرارة معينة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=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ultan normal" pitchFamily="2" charset="-78"/>
              </a:rPr>
              <a:t>سرعة الصوت عند درجة</a:t>
            </a:r>
            <a:r>
              <a:rPr lang="ar-JO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ultan normal" pitchFamily="2" charset="-78"/>
              </a:rPr>
              <a:t>صفر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+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ultan normal" pitchFamily="2" charset="-78"/>
              </a:rPr>
              <a:t>(0.6×درجة الحرارة)</a:t>
            </a:r>
            <a:endParaRPr lang="en-GB" sz="2800" b="1" dirty="0">
              <a:solidFill>
                <a:srgbClr val="00B05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D203D6-6F85-443D-B2DE-CA14F6D6F531}"/>
                  </a:ext>
                </a:extLst>
              </p:cNvPr>
              <p:cNvSpPr txBox="1"/>
              <p:nvPr/>
            </p:nvSpPr>
            <p:spPr>
              <a:xfrm>
                <a:off x="618978" y="3990003"/>
                <a:ext cx="11085342" cy="430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331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D203D6-6F85-443D-B2DE-CA14F6D6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8" y="3990003"/>
                <a:ext cx="11085342" cy="430887"/>
              </a:xfrm>
              <a:prstGeom prst="rect">
                <a:avLst/>
              </a:prstGeom>
              <a:blipFill>
                <a:blip r:embed="rId2"/>
                <a:stretch>
                  <a:fillRect t="-526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05CC63BC-1127-47CE-98DF-06869F5A6BB2}"/>
              </a:ext>
            </a:extLst>
          </p:cNvPr>
          <p:cNvSpPr txBox="1">
            <a:spLocks/>
          </p:cNvSpPr>
          <p:nvPr/>
        </p:nvSpPr>
        <p:spPr>
          <a:xfrm>
            <a:off x="3130061" y="366874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خصائص </a:t>
            </a: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0B5584A-154A-48DA-B3D2-8D5CF4B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9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01E23-B972-4687-8EBA-CF9EE6C32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7173" y="1569711"/>
                <a:ext cx="9035038" cy="802640"/>
              </a:xfr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BH" sz="2800" dirty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Sultan normal" pitchFamily="2" charset="-78"/>
                  </a:rPr>
                  <a:t>مثال تطبيقي</a:t>
                </a:r>
                <a:r>
                  <a:rPr lang="ar-BH" sz="2800" dirty="0">
                    <a:latin typeface="Traditional Arabic" panose="02020603050405020304" pitchFamily="18" charset="-78"/>
                    <a:cs typeface="Sultan normal" pitchFamily="2" charset="-78"/>
                  </a:rPr>
                  <a:t>: احسب سرعة الصوت في الهواء عند درجة حرارة 27</a:t>
                </a:r>
                <a14:m>
                  <m:oMath xmlns:m="http://schemas.openxmlformats.org/officeDocument/2006/math">
                    <m:r>
                      <a:rPr lang="ar-B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ar-BH" sz="2800" dirty="0">
                    <a:latin typeface="Traditional Arabic" panose="02020603050405020304" pitchFamily="18" charset="-78"/>
                    <a:cs typeface="Sultan normal" pitchFamily="2" charset="-78"/>
                  </a:rPr>
                  <a:t>؟</a:t>
                </a:r>
                <a:endParaRPr lang="en-GB" sz="2800" dirty="0">
                  <a:latin typeface="Traditional Arabic" panose="02020603050405020304" pitchFamily="18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01E23-B972-4687-8EBA-CF9EE6C32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7173" y="1569711"/>
                <a:ext cx="9035038" cy="802640"/>
              </a:xfrm>
              <a:blipFill>
                <a:blip r:embed="rId2"/>
                <a:stretch>
                  <a:fillRect t="-15328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D203D6-6F85-443D-B2DE-CA14F6D6F531}"/>
                  </a:ext>
                </a:extLst>
              </p:cNvPr>
              <p:cNvSpPr txBox="1"/>
              <p:nvPr/>
            </p:nvSpPr>
            <p:spPr>
              <a:xfrm>
                <a:off x="2317173" y="4811914"/>
                <a:ext cx="9035038" cy="9251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331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ar-B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dirty="0">
                              <a:latin typeface="Cambria Math" panose="02040503050406030204" pitchFamily="18" charset="0"/>
                            </a:rPr>
                            <m:t>347</m:t>
                          </m:r>
                          <m:r>
                            <a:rPr lang="en-GB" sz="2800" b="0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800" b="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2800" dirty="0"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D203D6-6F85-443D-B2DE-CA14F6D6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73" y="4811914"/>
                <a:ext cx="9035038" cy="925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615AC4-0B24-4FA3-ADD9-654613E7F563}"/>
                  </a:ext>
                </a:extLst>
              </p:cNvPr>
              <p:cNvSpPr txBox="1"/>
              <p:nvPr/>
            </p:nvSpPr>
            <p:spPr>
              <a:xfrm>
                <a:off x="2317173" y="2585634"/>
                <a:ext cx="9035038" cy="18158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المعطيات: </a:t>
                </a:r>
              </a:p>
              <a:p>
                <a:pPr algn="r" rtl="1"/>
                <a:r>
                  <a:rPr lang="ar-BH" sz="2800" dirty="0">
                    <a:latin typeface="Sakkal Majalla" panose="02000000000000000000" pitchFamily="2" charset="-78"/>
                    <a:cs typeface="Sultan normal" pitchFamily="2" charset="-78"/>
                  </a:rPr>
                  <a:t>1- نوع المادة: هواء</a:t>
                </a:r>
              </a:p>
              <a:p>
                <a:pPr algn="r" rtl="1"/>
                <a:r>
                  <a:rPr lang="en-US" sz="2800" dirty="0">
                    <a:latin typeface="Sakkal Majalla" panose="02000000000000000000" pitchFamily="2" charset="-78"/>
                    <a:cs typeface="Sultan normal" pitchFamily="2" charset="-78"/>
                  </a:rPr>
                  <a:t>2</a:t>
                </a:r>
                <a:r>
                  <a:rPr lang="ar-BH" sz="2800" dirty="0">
                    <a:latin typeface="Sakkal Majalla" panose="02000000000000000000" pitchFamily="2" charset="-78"/>
                    <a:cs typeface="Sultan normal" pitchFamily="2" charset="-78"/>
                  </a:rPr>
                  <a:t>- درجة الحرارة المطلوبة 27</a:t>
                </a:r>
                <a14:m>
                  <m:oMath xmlns:m="http://schemas.openxmlformats.org/officeDocument/2006/math">
                    <m:r>
                      <a:rPr lang="ar-BH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ar-BH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ultan normal" pitchFamily="2" charset="-78"/>
                </a:endParaRPr>
              </a:p>
              <a:p>
                <a:pPr algn="r" rtl="1"/>
                <a:r>
                  <a:rPr lang="en-US" sz="2800" dirty="0">
                    <a:latin typeface="Sakkal Majalla" panose="02000000000000000000" pitchFamily="2" charset="-78"/>
                    <a:cs typeface="Sultan normal" pitchFamily="2" charset="-78"/>
                  </a:rPr>
                  <a:t>3</a:t>
                </a:r>
                <a:r>
                  <a:rPr lang="ar-BH" sz="2800" dirty="0">
                    <a:latin typeface="Sakkal Majalla" panose="02000000000000000000" pitchFamily="2" charset="-78"/>
                    <a:cs typeface="Sultan normal" pitchFamily="2" charset="-78"/>
                  </a:rPr>
                  <a:t>- القانون </a:t>
                </a:r>
                <a:r>
                  <a:rPr lang="en-GB" sz="2800" dirty="0">
                    <a:latin typeface="Sakkal Majalla" panose="02000000000000000000" pitchFamily="2" charset="-78"/>
                    <a:cs typeface="Sultan normal" pitchFamily="2" charset="-78"/>
                  </a:rPr>
                  <a:t>]</a:t>
                </a:r>
                <a:r>
                  <a:rPr lang="ar-BH" sz="2800" dirty="0"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331</m:t>
                    </m:r>
                    <m:r>
                      <a:rPr lang="en-GB" sz="2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8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800" dirty="0"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en-GB" sz="2800" dirty="0">
                    <a:latin typeface="Sakkal Majalla" panose="02000000000000000000" pitchFamily="2" charset="-78"/>
                    <a:cs typeface="Sultan normal" pitchFamily="2" charset="-78"/>
                  </a:rPr>
                  <a:t>[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615AC4-0B24-4FA3-ADD9-654613E7F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73" y="2585634"/>
                <a:ext cx="9035038" cy="1815882"/>
              </a:xfrm>
              <a:prstGeom prst="rect">
                <a:avLst/>
              </a:prstGeom>
              <a:blipFill>
                <a:blip r:embed="rId4"/>
                <a:stretch>
                  <a:fillRect t="-2640" r="-1278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CDFAB4D8-E16D-430D-ABA3-DEBC5D6B47F8}"/>
              </a:ext>
            </a:extLst>
          </p:cNvPr>
          <p:cNvSpPr txBox="1">
            <a:spLocks/>
          </p:cNvSpPr>
          <p:nvPr/>
        </p:nvSpPr>
        <p:spPr>
          <a:xfrm>
            <a:off x="3625843" y="432149"/>
            <a:ext cx="4940314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تدريب</a:t>
            </a:r>
            <a:endParaRPr lang="ar-JO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F469311-7E5E-410F-87EE-13821E5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3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826" y="1609014"/>
                <a:ext cx="11492345" cy="3419386"/>
              </a:xfr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1- ما الطول الموجي لموجة صوتية ترددها</a:t>
                </a:r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 18 Hz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تتحرك في هواء درجة حرارته</a:t>
                </a:r>
                <a14:m>
                  <m:oMath xmlns:m="http://schemas.openxmlformats.org/officeDocument/2006/math">
                    <m:r>
                      <a:rPr lang="ar-BH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ar-BH" i="1" dirty="0">
                        <a:latin typeface="Cambria Math" panose="02040503050406030204" pitchFamily="18" charset="0"/>
                      </a:rPr>
                      <m:t> °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؟ </a:t>
                </a:r>
              </a:p>
              <a:p>
                <a:pPr marL="0" indent="0" algn="r" rtl="1">
                  <a:buNone/>
                </a:pPr>
                <a:endParaRPr lang="ar-BH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2. إذا وقفت عند طرف واد</a:t>
                </a:r>
                <a:r>
                  <a:rPr lang="ar-JO" dirty="0">
                    <a:latin typeface="Sakkal Majalla" panose="02000000000000000000" pitchFamily="2" charset="-78"/>
                    <a:cs typeface="Sultan normal" pitchFamily="2" charset="-78"/>
                  </a:rPr>
                  <a:t>ٍ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وصرخت، وسمعت الصدى بعد مرور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،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فما عرض هذا الوادي؟</a:t>
                </a:r>
              </a:p>
              <a:p>
                <a:pPr marL="0" indent="0" algn="r" rtl="1">
                  <a:buNone/>
                </a:pPr>
                <a:endParaRPr lang="ar-BH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3. تنتقل موجة صوتية ترددها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2280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وطولها الموجي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655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،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في وسط غير معروف، </a:t>
                </a:r>
                <a:r>
                  <a:rPr lang="ar-JO" dirty="0">
                    <a:latin typeface="Sakkal Majalla" panose="02000000000000000000" pitchFamily="2" charset="-78"/>
                    <a:cs typeface="Sultan normal" pitchFamily="2" charset="-78"/>
                  </a:rPr>
                  <a:t>ما سرعة الصوت في هذا الوسط، ثمّ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حدد نوع الوسط.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826" y="1609014"/>
                <a:ext cx="11492345" cy="3419386"/>
              </a:xfrm>
              <a:blipFill>
                <a:blip r:embed="rId2"/>
                <a:stretch>
                  <a:fillRect t="-3887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2AF1E61-169C-49E8-B521-6253835B920B}"/>
              </a:ext>
            </a:extLst>
          </p:cNvPr>
          <p:cNvSpPr txBox="1">
            <a:spLocks/>
          </p:cNvSpPr>
          <p:nvPr/>
        </p:nvSpPr>
        <p:spPr>
          <a:xfrm>
            <a:off x="3130061" y="319537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مسائل تدريبية</a:t>
            </a:r>
            <a:endParaRPr lang="ar-JO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D790F40-E915-41B8-994D-2C5FF7C3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825" y="1597050"/>
                <a:ext cx="11492345" cy="4247406"/>
              </a:xfr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Autofit/>
              </a:bodyPr>
              <a:lstStyle/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1- ما الطول الموجي لموجة صوتية ترددها</a:t>
                </a:r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 18 Hz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تتحرك في هواء درجة حرارته</a:t>
                </a:r>
                <a14:m>
                  <m:oMath xmlns:m="http://schemas.openxmlformats.org/officeDocument/2006/math">
                    <m:r>
                      <a:rPr lang="ar-BH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ar-BH" i="1" dirty="0">
                        <a:latin typeface="Cambria Math" panose="02040503050406030204" pitchFamily="18" charset="0"/>
                      </a:rPr>
                      <m:t> °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؟ </a:t>
                </a:r>
              </a:p>
              <a:p>
                <a:pPr marL="0" indent="0" algn="ctr" rtl="1">
                  <a:buNone/>
                </a:pPr>
                <a:r>
                  <a:rPr lang="el-GR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Sultan normal" pitchFamily="2" charset="-78"/>
                  </a:rPr>
                  <a:t>λ</a:t>
                </a:r>
                <a:r>
                  <a:rPr lang="en-GB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= </a:t>
                </a: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𝑣</a:t>
                </a:r>
                <a:r>
                  <a:rPr lang="en-GB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/</a:t>
                </a: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𝑓</a:t>
                </a:r>
                <a:endParaRPr lang="en-GB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=343/18</a:t>
                </a: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=17.15 m</a:t>
                </a:r>
                <a:endParaRPr lang="ar-BH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2. إذا وقفت عند طرف واد</a:t>
                </a:r>
                <a:r>
                  <a:rPr lang="ar-JO" dirty="0">
                    <a:latin typeface="Sakkal Majalla" panose="02000000000000000000" pitchFamily="2" charset="-78"/>
                    <a:cs typeface="Sultan normal" pitchFamily="2" charset="-78"/>
                  </a:rPr>
                  <a:t>ٍ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وصرخت، وسمعت الصدى بعد مرور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،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فما عرض هذا الوادي؟</a:t>
                </a: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D=</a:t>
                </a:r>
                <a:r>
                  <a:rPr lang="en-US" dirty="0" err="1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vt</a:t>
                </a:r>
                <a:endParaRPr lang="en-US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=343(0.4)</a:t>
                </a: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=137 m</a:t>
                </a:r>
                <a:endParaRPr lang="ar-BH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825" y="1597050"/>
                <a:ext cx="11492345" cy="4247406"/>
              </a:xfrm>
              <a:blipFill>
                <a:blip r:embed="rId2"/>
                <a:stretch>
                  <a:fillRect t="-3134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2AF1E61-169C-49E8-B521-6253835B920B}"/>
              </a:ext>
            </a:extLst>
          </p:cNvPr>
          <p:cNvSpPr txBox="1">
            <a:spLocks/>
          </p:cNvSpPr>
          <p:nvPr/>
        </p:nvSpPr>
        <p:spPr>
          <a:xfrm>
            <a:off x="3130060" y="359190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حلول المسائل التدريبية</a:t>
            </a:r>
            <a:endParaRPr lang="ar-JO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5A8A461-9949-48E8-86EC-79A36181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6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8397" y="1612997"/>
                <a:ext cx="10443412" cy="2755490"/>
              </a:xfr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Autofit/>
              </a:bodyPr>
              <a:lstStyle/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3. تنتقل موجة صوتية ترددها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2280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وطولها الموجي </a:t>
                </a:r>
                <a14:m>
                  <m:oMath xmlns:m="http://schemas.openxmlformats.org/officeDocument/2006/math">
                    <m:r>
                      <a:rPr lang="ar-BH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655</m:t>
                    </m:r>
                    <m:r>
                      <a:rPr lang="ar-BH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،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في وسط غير معروف، </a:t>
                </a:r>
                <a:r>
                  <a:rPr lang="ar-JO" dirty="0">
                    <a:latin typeface="Sakkal Majalla" panose="02000000000000000000" pitchFamily="2" charset="-78"/>
                    <a:cs typeface="Sultan normal" pitchFamily="2" charset="-78"/>
                  </a:rPr>
                  <a:t>ما سرعة الصوت في هذا الوسط، ثمّ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حدد نوع الوسط.</a:t>
                </a: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:r>
                  <a:rPr lang="el-GR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Sultan normal" pitchFamily="2" charset="-78"/>
                  </a:rPr>
                  <a:t>λ</a:t>
                </a:r>
                <a:r>
                  <a:rPr lang="en-GB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= </a:t>
                </a: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𝑣</a:t>
                </a:r>
                <a:r>
                  <a:rPr lang="en-GB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/</a:t>
                </a: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ea typeface="Cambria Math" panose="02040503050406030204" pitchFamily="18" charset="0"/>
                    <a:cs typeface="Sultan normal" pitchFamily="2" charset="-78"/>
                  </a:rPr>
                  <a:t>𝑓</a:t>
                </a:r>
                <a:endParaRPr lang="en-GB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0.655=v/2280</a:t>
                </a:r>
              </a:p>
              <a:p>
                <a:pPr marL="0" indent="0" algn="ctr" rtl="1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v=1493 m/s</a:t>
                </a:r>
              </a:p>
              <a:p>
                <a:pPr marL="0" indent="0" algn="r" rtl="1">
                  <a:buNone/>
                </a:pP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397" y="1612997"/>
                <a:ext cx="10443412" cy="2755490"/>
              </a:xfrm>
              <a:blipFill>
                <a:blip r:embed="rId2"/>
                <a:stretch>
                  <a:fillRect t="-4814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2AF1E61-169C-49E8-B521-6253835B920B}"/>
              </a:ext>
            </a:extLst>
          </p:cNvPr>
          <p:cNvSpPr txBox="1">
            <a:spLocks/>
          </p:cNvSpPr>
          <p:nvPr/>
        </p:nvSpPr>
        <p:spPr>
          <a:xfrm>
            <a:off x="3130061" y="517974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حلول المسائل التدريبية</a:t>
            </a:r>
            <a:endParaRPr lang="ar-JO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FB148F-E582-4C66-8574-8B8F96B2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4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21014F-7C58-4E00-821E-7F4B0F48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38" y="1334125"/>
            <a:ext cx="5792490" cy="296805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JO" dirty="0">
                <a:latin typeface="Traditional Arabic" panose="02020603050405020304" pitchFamily="18" charset="-78"/>
                <a:cs typeface="Sultan normal" pitchFamily="2" charset="-78"/>
              </a:rPr>
              <a:t>تأثير دوبلر: 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التغيّر في تردد الصوت الناتج عن حركة مصدر الصوت أو المراقب أو كلاهما.</a:t>
            </a:r>
          </a:p>
          <a:p>
            <a:pPr marL="0" indent="0" algn="r" rtl="1">
              <a:lnSpc>
                <a:spcPct val="150000"/>
              </a:lnSpc>
              <a:buNone/>
            </a:pPr>
            <a:b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</a:br>
            <a:endParaRPr lang="en-US" dirty="0">
              <a:solidFill>
                <a:srgbClr val="000000"/>
              </a:solidFill>
              <a:latin typeface="Traditional Arabic" panose="02020603050405020304" pitchFamily="18" charset="-78"/>
              <a:cs typeface="Sultan normal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38E56-1DE3-4A96-B708-EBDD4CEA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0" y="1692120"/>
            <a:ext cx="4121624" cy="32779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EA3858-EDD2-44B4-93FC-A3942E51AF93}"/>
              </a:ext>
            </a:extLst>
          </p:cNvPr>
          <p:cNvSpPr txBox="1">
            <a:spLocks/>
          </p:cNvSpPr>
          <p:nvPr/>
        </p:nvSpPr>
        <p:spPr>
          <a:xfrm>
            <a:off x="3130061" y="438659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ultan bold" pitchFamily="2" charset="-78"/>
              </a:rPr>
              <a:t>تأثير دوبلر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13F058-C6E5-41A9-981B-951E1E2F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23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32616"/>
                <a:ext cx="10515600" cy="4635687"/>
              </a:xfrm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rmAutofit/>
              </a:bodyPr>
              <a:lstStyle/>
              <a:p>
                <a:pPr algn="r" rtl="1">
                  <a:buFont typeface="Wingdings" panose="05000000000000000000" pitchFamily="2" charset="2"/>
                  <a:buChar char="§"/>
                </a:pPr>
                <a:r>
                  <a:rPr lang="ar-BH" dirty="0">
                    <a:latin typeface="Cambria Math" panose="02040503050406030204" pitchFamily="18" charset="0"/>
                    <a:cs typeface="Sultan normal" pitchFamily="2" charset="-78"/>
                  </a:rPr>
                  <a:t>يمكن حساب التردد باستخدام العلاقة التالية:</a:t>
                </a:r>
                <a:endParaRPr lang="en-US" dirty="0">
                  <a:latin typeface="Cambria Math" panose="02040503050406030204" pitchFamily="18" charset="0"/>
                  <a:cs typeface="Sultan normal" pitchFamily="2" charset="-78"/>
                </a:endParaRP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GB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GB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)</a:t>
                </a:r>
              </a:p>
              <a:p>
                <a:pPr marL="0" indent="0" algn="r" rtl="1">
                  <a:buNone/>
                </a:pPr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حيث أن: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: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التردد الذي يستقبله المراقب (</a:t>
                </a:r>
                <a:r>
                  <a:rPr lang="en-GB" dirty="0">
                    <a:latin typeface="Sakkal Majalla" panose="02000000000000000000" pitchFamily="2" charset="-78"/>
                    <a:cs typeface="Sultan normal" pitchFamily="2" charset="-78"/>
                  </a:rPr>
                  <a:t>Hz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).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 :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تردد موجات المصدر (</a:t>
                </a:r>
                <a:r>
                  <a:rPr lang="en-GB" dirty="0">
                    <a:latin typeface="Sakkal Majalla" panose="02000000000000000000" pitchFamily="2" charset="-78"/>
                    <a:cs typeface="Sultan normal" pitchFamily="2" charset="-78"/>
                  </a:rPr>
                  <a:t>Hz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).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GB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+mj-cs"/>
                      </a:rPr>
                      <m:t>𝑣</m:t>
                    </m:r>
                  </m:oMath>
                </a14:m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  :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السرعة المتجهة لموجات الصوت (</a:t>
                </a:r>
                <a:r>
                  <a:rPr lang="en-GB" dirty="0">
                    <a:latin typeface="Sakkal Majalla" panose="02000000000000000000" pitchFamily="2" charset="-78"/>
                    <a:cs typeface="Sultan normal" pitchFamily="2" charset="-78"/>
                  </a:rPr>
                  <a:t>m/s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).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𝑣</m:t>
                        </m:r>
                      </m:e>
                      <m:sub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: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السرعة المتجهة للمراقب (</a:t>
                </a:r>
                <a:r>
                  <a:rPr lang="en-GB" dirty="0">
                    <a:latin typeface="Sakkal Majalla" panose="02000000000000000000" pitchFamily="2" charset="-78"/>
                    <a:cs typeface="Sultan normal" pitchFamily="2" charset="-78"/>
                  </a:rPr>
                  <a:t>m/s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).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𝑣</m:t>
                        </m:r>
                      </m:e>
                      <m:sub>
                        <m:r>
                          <a:rPr lang="en-GB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BH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: 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السرعة المتجهة لمصدر الصوت </a:t>
                </a:r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m/s)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). </a:t>
                </a: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32616"/>
                <a:ext cx="10515600" cy="4635687"/>
              </a:xfrm>
              <a:blipFill>
                <a:blip r:embed="rId2"/>
                <a:stretch>
                  <a:fillRect t="-1961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F232BFA-C476-4CB3-A546-EDB7D8C9FA01}"/>
              </a:ext>
            </a:extLst>
          </p:cNvPr>
          <p:cNvSpPr txBox="1">
            <a:spLocks/>
          </p:cNvSpPr>
          <p:nvPr/>
        </p:nvSpPr>
        <p:spPr>
          <a:xfrm>
            <a:off x="3130061" y="447939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ultan bold" pitchFamily="2" charset="-78"/>
              </a:rPr>
              <a:t>حساب التردد في تأثير دوبلر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12D4EA8-D8C8-42B6-BB98-064B98D3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7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294228"/>
                <a:ext cx="12041944" cy="4087242"/>
              </a:xfrm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r" rtl="1">
                  <a:buFontTx/>
                  <a:buChar char="-"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يكون الاتجاه الموجب من المصدر إلى المراقب.</a:t>
                </a:r>
              </a:p>
              <a:p>
                <a:pPr algn="r" rtl="1">
                  <a:buFontTx/>
                  <a:buChar char="-"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تكون السرعة المتجهة للمصدر موجبة عند حركته باتجاه المراقب.</a:t>
                </a:r>
              </a:p>
              <a:p>
                <a:pPr algn="r" rtl="1">
                  <a:buFontTx/>
                  <a:buChar char="-"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تكون السرعة المتجهة للمراقب موجبة عند حركته مبتعدًا عن المصدر.</a:t>
                </a:r>
              </a:p>
              <a:p>
                <a:pPr algn="r" rtl="1">
                  <a:buFontTx/>
                  <a:buChar char="-"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سرعة الصوت </a:t>
                </a:r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v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دائمًا موجبة.</a:t>
                </a:r>
              </a:p>
              <a:p>
                <a:pPr marL="0" indent="0" algn="r" rtl="1">
                  <a:buNone/>
                </a:pP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ملاحظة: ضرورة الحفاظ على إشارة السالب في معاداة دوبلر التالية: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)</a:t>
                </a: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r" rtl="1">
                  <a:buNone/>
                </a:pPr>
                <a:endParaRPr lang="ar-BH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514350" indent="-514350" algn="r" rtl="1">
                  <a:buFont typeface="+mj-lt"/>
                  <a:buAutoNum type="arabicPeriod"/>
                </a:pPr>
                <a:endParaRPr lang="ar-BH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514350" indent="-514350" algn="r" rtl="1">
                  <a:buFont typeface="+mj-lt"/>
                  <a:buAutoNum type="arabicPeriod"/>
                </a:pP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514350" indent="-514350" algn="r" rtl="1">
                  <a:buFont typeface="+mj-lt"/>
                  <a:buAutoNum type="arabicPeriod"/>
                </a:pP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514350" indent="-514350" algn="r" rtl="1">
                  <a:buFont typeface="+mj-lt"/>
                  <a:buAutoNum type="arabicPeriod"/>
                </a:pPr>
                <a:endParaRPr lang="en-US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294228"/>
                <a:ext cx="12041944" cy="4087242"/>
              </a:xfrm>
              <a:blipFill>
                <a:blip r:embed="rId2"/>
                <a:stretch>
                  <a:fillRect t="-296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15CF3452-5918-481E-8026-47C28BB2CAE6}"/>
              </a:ext>
            </a:extLst>
          </p:cNvPr>
          <p:cNvSpPr txBox="1">
            <a:spLocks/>
          </p:cNvSpPr>
          <p:nvPr/>
        </p:nvSpPr>
        <p:spPr>
          <a:xfrm>
            <a:off x="3130061" y="310341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ultan bold" pitchFamily="2" charset="-78"/>
              </a:rPr>
              <a:t>نظام الإحداثيات في معادلة تأثير دوبلر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3AF5048-7015-49C7-9A50-1A5A8AB5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5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1" y="1277547"/>
            <a:ext cx="10901985" cy="113081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افترض أنك في سيارة تتحرك بسرعة </a:t>
            </a:r>
            <a:r>
              <a:rPr lang="en-GB" dirty="0">
                <a:latin typeface="Traditional Arabic" panose="02020603050405020304" pitchFamily="18" charset="-78"/>
                <a:cs typeface="Sultan normal" pitchFamily="2" charset="-78"/>
              </a:rPr>
              <a:t>25 m/s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 في اتجاه صفارة إنذار</a:t>
            </a:r>
            <a:r>
              <a:rPr lang="ar-JO" dirty="0">
                <a:latin typeface="Traditional Arabic" panose="02020603050405020304" pitchFamily="18" charset="-78"/>
                <a:cs typeface="Sultan normal" pitchFamily="2" charset="-78"/>
              </a:rPr>
              <a:t>،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 إذا كان تردد صوت الصفارة </a:t>
            </a:r>
            <a:r>
              <a:rPr lang="en-GB" dirty="0">
                <a:latin typeface="Traditional Arabic" panose="02020603050405020304" pitchFamily="18" charset="-78"/>
                <a:cs typeface="Sultan normal" pitchFamily="2" charset="-78"/>
              </a:rPr>
              <a:t>365 Hz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 فما التردد الذي ستسمعه؟ علم</a:t>
            </a:r>
            <a:r>
              <a:rPr lang="ar-JO" dirty="0">
                <a:latin typeface="Traditional Arabic" panose="02020603050405020304" pitchFamily="18" charset="-78"/>
                <a:cs typeface="Sultan normal" pitchFamily="2" charset="-78"/>
              </a:rPr>
              <a:t>ً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ا ب</a:t>
            </a:r>
            <a:r>
              <a:rPr lang="ar-JO" dirty="0">
                <a:latin typeface="Traditional Arabic" panose="02020603050405020304" pitchFamily="18" charset="-78"/>
                <a:cs typeface="Sultan normal" pitchFamily="2" charset="-78"/>
              </a:rPr>
              <a:t>أ</a:t>
            </a:r>
            <a:r>
              <a:rPr lang="ar-BH" dirty="0">
                <a:latin typeface="Traditional Arabic" panose="02020603050405020304" pitchFamily="18" charset="-78"/>
                <a:cs typeface="Sultan normal" pitchFamily="2" charset="-78"/>
              </a:rPr>
              <a:t>ن سرعة الصوت في الهواء </a:t>
            </a:r>
            <a:r>
              <a:rPr lang="en-GB" dirty="0">
                <a:latin typeface="Traditional Arabic" panose="02020603050405020304" pitchFamily="18" charset="-78"/>
                <a:cs typeface="Sultan normal" pitchFamily="2" charset="-78"/>
              </a:rPr>
              <a:t>343</a:t>
            </a:r>
            <a:r>
              <a:rPr lang="en-US" dirty="0">
                <a:latin typeface="Traditional Arabic" panose="02020603050405020304" pitchFamily="18" charset="-78"/>
                <a:cs typeface="Sultan normal" pitchFamily="2" charset="-78"/>
              </a:rPr>
              <a:t> </a:t>
            </a:r>
            <a:r>
              <a:rPr lang="en-GB" dirty="0">
                <a:latin typeface="Traditional Arabic" panose="02020603050405020304" pitchFamily="18" charset="-78"/>
                <a:cs typeface="Sultan normal" pitchFamily="2" charset="-78"/>
              </a:rPr>
              <a:t>m/s ؟ </a:t>
            </a:r>
            <a:endParaRPr lang="en-US" dirty="0">
              <a:latin typeface="Traditional Arabic" panose="02020603050405020304" pitchFamily="18" charset="-78"/>
              <a:cs typeface="Sultan normal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6067D-0BE9-48E7-AE29-F9C252D8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50" y="2752726"/>
            <a:ext cx="4968675" cy="6040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B3D18A-E6BC-4E7E-A016-970E9037AF30}"/>
              </a:ext>
            </a:extLst>
          </p:cNvPr>
          <p:cNvSpPr txBox="1">
            <a:spLocks/>
          </p:cNvSpPr>
          <p:nvPr/>
        </p:nvSpPr>
        <p:spPr>
          <a:xfrm>
            <a:off x="2915887" y="393990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ultan bold" pitchFamily="2" charset="-78"/>
              </a:rPr>
              <a:t>تدريب</a:t>
            </a:r>
            <a:endParaRPr kumimoji="0" lang="ar-J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ultan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BF3BBE-E6AC-4789-8E5C-6DC700114F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8121" y="3684434"/>
                <a:ext cx="7906305" cy="24441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GB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 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ar-BH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343</m:t>
                        </m:r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343</m:t>
                        </m:r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kumimoji="0" lang="ar-BH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 )</a:t>
                </a:r>
                <a:endParaRPr kumimoji="0" lang="ar-BH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Sultan normal" pitchFamily="2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=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Sultan normal" pitchFamily="2" charset="-78"/>
                  </a:rPr>
                  <a:t>391.6Hz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BF3BBE-E6AC-4789-8E5C-6DC700114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21" y="3684434"/>
                <a:ext cx="7906305" cy="2444192"/>
              </a:xfrm>
              <a:prstGeom prst="rect">
                <a:avLst/>
              </a:prstGeom>
              <a:blipFill>
                <a:blip r:embed="rId3"/>
                <a:stretch>
                  <a:fillRect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AA7D4A0-00AC-4EB7-86BC-2C787C1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1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041"/>
            <a:ext cx="10515600" cy="429995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 rtl="1"/>
            <a:r>
              <a:rPr lang="ar-JO" dirty="0">
                <a:cs typeface="Sultan normal" pitchFamily="2" charset="-78"/>
              </a:rPr>
              <a:t>يرجى الدخول إلى الرابط التالي:</a:t>
            </a:r>
          </a:p>
          <a:p>
            <a:pPr marL="0" indent="0" algn="r">
              <a:buNone/>
            </a:pPr>
            <a:r>
              <a:rPr lang="en-US" dirty="0">
                <a:cs typeface="Sultan normal" pitchFamily="2" charset="-78"/>
                <a:hlinkClick r:id="rId2"/>
              </a:rPr>
              <a:t>https://forms.office.com/Pages/ResponsePage.aspx?id=oeT_Cpw_90aTVwafLBO6BCKZi9xxYDlLp_tgf5PEiP9UNjBXVVhONzIxTlg3WDNOMkhBMkVVVlgzVy4u</a:t>
            </a:r>
            <a:endParaRPr lang="en-US" dirty="0">
              <a:cs typeface="Sultan normal" pitchFamily="2" charset="-78"/>
            </a:endParaRPr>
          </a:p>
          <a:p>
            <a:pPr marL="0" indent="0" algn="r">
              <a:buNone/>
            </a:pPr>
            <a:r>
              <a:rPr lang="ar-JO" dirty="0">
                <a:cs typeface="Sultan normal" pitchFamily="2" charset="-78"/>
              </a:rPr>
              <a:t>أو</a:t>
            </a:r>
          </a:p>
          <a:p>
            <a:pPr marL="0" indent="0" algn="r" rtl="1">
              <a:buNone/>
            </a:pPr>
            <a:r>
              <a:rPr lang="ar-JO" dirty="0">
                <a:cs typeface="Sultan normal" pitchFamily="2" charset="-78"/>
              </a:rPr>
              <a:t>امسح </a:t>
            </a:r>
            <a:r>
              <a:rPr lang="en-US" dirty="0">
                <a:cs typeface="Sultan normal" pitchFamily="2" charset="-78"/>
              </a:rPr>
              <a:t>QR</a:t>
            </a:r>
            <a:r>
              <a:rPr lang="ar-JO" dirty="0">
                <a:cs typeface="Sultan normal" pitchFamily="2" charset="-78"/>
              </a:rPr>
              <a:t> الآتي بهاتفك النقال:</a:t>
            </a:r>
            <a:endParaRPr lang="en-US" dirty="0">
              <a:cs typeface="Sultan normal" pitchFamily="2" charset="-78"/>
            </a:endParaRPr>
          </a:p>
        </p:txBody>
      </p:sp>
      <p:pic>
        <p:nvPicPr>
          <p:cNvPr id="5" name="Picture 4" descr="A picture containing indoor, crossword, black, piece&#10;&#10;Description automatically generated">
            <a:extLst>
              <a:ext uri="{FF2B5EF4-FFF2-40B4-BE49-F238E27FC236}">
                <a16:creationId xmlns:a16="http://schemas.microsoft.com/office/drawing/2014/main" id="{AD2D23E5-477D-4299-8971-437EC4A22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48" y="3839885"/>
            <a:ext cx="1765374" cy="1765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7BA3F9-897C-43B7-9BA5-41652CF5344A}"/>
              </a:ext>
            </a:extLst>
          </p:cNvPr>
          <p:cNvSpPr txBox="1">
            <a:spLocks/>
          </p:cNvSpPr>
          <p:nvPr/>
        </p:nvSpPr>
        <p:spPr>
          <a:xfrm>
            <a:off x="3294184" y="424444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prstClr val="white"/>
                </a:solidFill>
                <a:latin typeface="Sakkal Majalla" panose="02000000000000000000" pitchFamily="2" charset="-78"/>
                <a:cs typeface="Sultan bold" pitchFamily="2" charset="-78"/>
              </a:rPr>
              <a:t>تقييم ذاتي</a:t>
            </a:r>
            <a:endParaRPr kumimoji="0" lang="ar-J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CF1EA2-36E6-4EAF-A435-81D9ECA4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1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CDECB4-4A07-4722-8541-5F2782A59066}"/>
              </a:ext>
            </a:extLst>
          </p:cNvPr>
          <p:cNvSpPr/>
          <p:nvPr/>
        </p:nvSpPr>
        <p:spPr>
          <a:xfrm>
            <a:off x="1083293" y="1575483"/>
            <a:ext cx="10235275" cy="26237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B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ultan normal" pitchFamily="2" charset="-78"/>
              </a:rPr>
              <a:t>يوضح المفاهيم المرتبطة بخصائص الصوت( الموجة الصوتية، تأثير دوبلر).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B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ultan normal" pitchFamily="2" charset="-78"/>
              </a:rPr>
              <a:t>يبين الخصائص المشتركة بين الموجات الصوتية والموجات الأخرى.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B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ultan normal" pitchFamily="2" charset="-78"/>
              </a:rPr>
              <a:t>يربط بين الخصائص العامة للموجات، والموجات الصوتية.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B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ultan normal" pitchFamily="2" charset="-78"/>
              </a:rPr>
              <a:t>يحدد بعض التطبيقات على تأثير دوبلر.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0C27E4-B42F-4890-923D-889BA1F039D2}"/>
              </a:ext>
            </a:extLst>
          </p:cNvPr>
          <p:cNvSpPr txBox="1">
            <a:spLocks/>
          </p:cNvSpPr>
          <p:nvPr/>
        </p:nvSpPr>
        <p:spPr>
          <a:xfrm>
            <a:off x="3558576" y="385752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الكفايات التعليمية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A929B3D-BE73-4AF1-8803-EE73CB6B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94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9F1823-F8D0-4F54-95B1-39181099B9C9}"/>
              </a:ext>
            </a:extLst>
          </p:cNvPr>
          <p:cNvSpPr txBox="1"/>
          <p:nvPr/>
        </p:nvSpPr>
        <p:spPr>
          <a:xfrm>
            <a:off x="2195782" y="1673316"/>
            <a:ext cx="9344819" cy="1977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الموجـة الصوتية هي انتقال تغي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رات الضغط خلال مادة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تنتقل موجات الصـوت خلال الهواء على شكل موجة طولية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تنقل تغي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رات الضغـط بعيدًا عن مصدر الصـوت نتيجة تصـادم جزيئات الهواء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B24632-F5D8-46BA-93F5-A91FB92DF29A}"/>
              </a:ext>
            </a:extLst>
          </p:cNvPr>
          <p:cNvSpPr txBox="1">
            <a:spLocks/>
          </p:cNvSpPr>
          <p:nvPr/>
        </p:nvSpPr>
        <p:spPr>
          <a:xfrm>
            <a:off x="3130061" y="376254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AA9036-0D28-424C-9166-657B1728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9F1823-F8D0-4F54-95B1-39181099B9C9}"/>
              </a:ext>
            </a:extLst>
          </p:cNvPr>
          <p:cNvSpPr txBox="1"/>
          <p:nvPr/>
        </p:nvSpPr>
        <p:spPr>
          <a:xfrm>
            <a:off x="4732046" y="1465603"/>
            <a:ext cx="6981446" cy="3916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يكون الهواء حول الجرس قبل قرعه متوسط الضغط(لاحظ الشكل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a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).</a:t>
            </a:r>
            <a:endParaRPr lang="ar-JO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عند قرع الجرس تُحدث الحافة المهتزة مناطق ذات ضغط مرتفع وأخرى ذات ضغط منخفض، حيث تمثل المساحات الداكنة مناطق الضغط المرتفع، وتمثل المساحات الفاتحة مناطق الضغط المنخفض(لاحظ الشكل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b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). </a:t>
            </a: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B24632-F5D8-46BA-93F5-A91FB92DF29A}"/>
              </a:ext>
            </a:extLst>
          </p:cNvPr>
          <p:cNvSpPr txBox="1">
            <a:spLocks/>
          </p:cNvSpPr>
          <p:nvPr/>
        </p:nvSpPr>
        <p:spPr>
          <a:xfrm>
            <a:off x="3130061" y="375996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8FB8C-857E-4E52-B2C4-BB93AC78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1" y="1475940"/>
            <a:ext cx="4524375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1FF79-4D9A-4FFD-B158-11B2CCA1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6" y="3382273"/>
            <a:ext cx="4476750" cy="1495425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B4011F1-AD30-498D-A7F5-70E5D7BC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70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60" y="3684629"/>
            <a:ext cx="10245840" cy="589697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n-ea"/>
                <a:cs typeface="Sultan normal" pitchFamily="2" charset="-78"/>
              </a:rPr>
              <a:t>علل: الصوت موجة ميكانيكية طولية.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ea typeface="+mn-ea"/>
              <a:cs typeface="Sultan norm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44" y="4416121"/>
            <a:ext cx="10200871" cy="138008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الموجة الصوتية تحتاج لوسط مادي (غاز – سائل – صلب) لكي تنتقل وحيث أن جزيئات المادة تهتز موازيةً لاتجاه حركة الموجة إذا هي </a:t>
            </a:r>
            <a:r>
              <a:rPr lang="ar-BH" b="1" dirty="0">
                <a:latin typeface="Sakkal Majalla" panose="02000000000000000000" pitchFamily="2" charset="-78"/>
                <a:cs typeface="Sultan normal" pitchFamily="2" charset="-78"/>
              </a:rPr>
              <a:t>موجة طولية.</a:t>
            </a:r>
            <a:endParaRPr lang="en-US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401E23-B972-4687-8EBA-CF9EE6C3277E}"/>
              </a:ext>
            </a:extLst>
          </p:cNvPr>
          <p:cNvSpPr txBox="1">
            <a:spLocks/>
          </p:cNvSpPr>
          <p:nvPr/>
        </p:nvSpPr>
        <p:spPr>
          <a:xfrm>
            <a:off x="1299860" y="1501727"/>
            <a:ext cx="10245840" cy="2061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تشـترك الموجات الصوتية مع الموجات الأخرى في خصائصها العامة مثل الانعكاس والتداخل</a:t>
            </a:r>
            <a:r>
              <a:rPr lang="ar-JO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يسمى انتقال تغيرات الضغط خلال مادة </a:t>
            </a:r>
            <a:r>
              <a:rPr lang="ar-BH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موجة صوتية</a:t>
            </a: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GB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32EB4-D7E9-4324-ABA3-25611D4C7AB8}"/>
              </a:ext>
            </a:extLst>
          </p:cNvPr>
          <p:cNvSpPr txBox="1">
            <a:spLocks/>
          </p:cNvSpPr>
          <p:nvPr/>
        </p:nvSpPr>
        <p:spPr>
          <a:xfrm>
            <a:off x="3130061" y="457283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C419774-1057-473D-800A-964D8752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4" y="505475"/>
            <a:ext cx="7344811" cy="526906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r" rtl="1"/>
            <a:r>
              <a:rPr lang="ar-BH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Sultan bold" pitchFamily="2" charset="-78"/>
              </a:rPr>
              <a:t>لمزيد من المعلومات حول الموجات الصوتية شاهد هذا الفيديو</a:t>
            </a:r>
            <a:r>
              <a:rPr lang="ar-JO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Sultan bold" pitchFamily="2" charset="-78"/>
              </a:rPr>
              <a:t>:</a:t>
            </a:r>
            <a:endParaRPr lang="en-US" sz="3200" b="1" dirty="0">
              <a:solidFill>
                <a:schemeClr val="bg1"/>
              </a:solidFill>
              <a:latin typeface="Traditional Arabic" panose="02020603050405020304" pitchFamily="18" charset="-78"/>
              <a:cs typeface="Sultan bold" pitchFamily="2" charset="-78"/>
            </a:endParaRPr>
          </a:p>
        </p:txBody>
      </p:sp>
      <p:pic>
        <p:nvPicPr>
          <p:cNvPr id="4" name="مصنع الصيغ دامج الفيديو منطق الضغط+منطق الضغط+منطق الضغط+منطق الضغط">
            <a:hlinkClick r:id="" action="ppaction://media"/>
            <a:extLst>
              <a:ext uri="{FF2B5EF4-FFF2-40B4-BE49-F238E27FC236}">
                <a16:creationId xmlns:a16="http://schemas.microsoft.com/office/drawing/2014/main" id="{98574822-838B-41A7-9738-2B21A69EBB0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0812" y="1737734"/>
            <a:ext cx="7344811" cy="435133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45C1990-A413-41D0-B766-952FB0BB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8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B27F7-98F5-4B8D-A058-C2DE2FB4CDA8}"/>
              </a:ext>
            </a:extLst>
          </p:cNvPr>
          <p:cNvSpPr txBox="1"/>
          <p:nvPr/>
        </p:nvSpPr>
        <p:spPr>
          <a:xfrm>
            <a:off x="1299263" y="1574023"/>
            <a:ext cx="1004164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تعتمد سرعة الصوت في الهواء على درجة الحرارة.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تـزداد السرعـة في الهواء بزيـادة درجة الحرارة وبمقـدار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GB" sz="2800" dirty="0">
                <a:latin typeface="Sakkal Majalla" panose="02000000000000000000" pitchFamily="2" charset="-78"/>
                <a:cs typeface="Sultan normal" pitchFamily="2" charset="-78"/>
              </a:rPr>
              <a:t>m/s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0.6 لكل درجة سـيليزية</a:t>
            </a:r>
            <a:r>
              <a:rPr lang="en-GB" sz="28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واحـدة. 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تتحرك موجـات الصوت خلال الهـواء بدرجة حـرارة الغرفة </a:t>
            </a:r>
            <a:r>
              <a:rPr lang="en-GB" sz="2800" dirty="0">
                <a:latin typeface="Sakkal Majalla" panose="02000000000000000000" pitchFamily="2" charset="-78"/>
                <a:cs typeface="Sultan normal" pitchFamily="2" charset="-78"/>
              </a:rPr>
              <a:t>C</a:t>
            </a:r>
            <a:r>
              <a:rPr lang="en-US" sz="2800" baseline="30000" dirty="0">
                <a:latin typeface="Sakkal Majalla" panose="02000000000000000000" pitchFamily="2" charset="-78"/>
                <a:cs typeface="Sultan normal" pitchFamily="2" charset="-78"/>
              </a:rPr>
              <a:t>o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20 عند مستوى سطح البحر بسرعة </a:t>
            </a:r>
            <a:r>
              <a:rPr lang="en-US" sz="28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GB" sz="2800" dirty="0">
                <a:latin typeface="Sakkal Majalla" panose="02000000000000000000" pitchFamily="2" charset="-78"/>
                <a:cs typeface="Sultan normal" pitchFamily="2" charset="-78"/>
              </a:rPr>
              <a:t>m/s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343 .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ينتقل الصوت خلال المواد الصلبة والموائع أيضًا، وتكون سرعة الصوت عمومًا في المواد الصلبة أكبر منها في السائلة، وأكبر منها في الغـازات.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تنعكس موجات الصوت عن الأجسام الصلبة، وتسمى موجات الصوت المنعكسة عند وصولها إلى مصدرها بالصدى.</a:t>
            </a: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A647CD-676B-4E09-962A-6F429430FEB1}"/>
              </a:ext>
            </a:extLst>
          </p:cNvPr>
          <p:cNvSpPr txBox="1">
            <a:spLocks/>
          </p:cNvSpPr>
          <p:nvPr/>
        </p:nvSpPr>
        <p:spPr>
          <a:xfrm>
            <a:off x="3130061" y="340031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خصائص </a:t>
            </a: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E8A943-CE59-4351-BDC7-00B053D8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6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B3EB2-15ED-4ABE-844D-04A521522D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33912" y="5127228"/>
            <a:ext cx="10515600" cy="49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 rtl="1">
              <a:buFont typeface="Wingdings" panose="05000000000000000000" pitchFamily="2" charset="2"/>
              <a:buChar char="§"/>
            </a:pPr>
            <a:r>
              <a:rPr lang="ar-BH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ملاحظة</a:t>
            </a: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: العلاقة بين الطول الموجي والتردد عكسية. </a:t>
            </a:r>
            <a:endParaRPr lang="en-GB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B583A-DB2C-4276-8AA8-69DC80CB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3" y="3458513"/>
            <a:ext cx="2316041" cy="161389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8347DD-EACE-4F77-B0A5-A2092BCA477C}"/>
              </a:ext>
            </a:extLst>
          </p:cNvPr>
          <p:cNvSpPr txBox="1">
            <a:spLocks/>
          </p:cNvSpPr>
          <p:nvPr/>
        </p:nvSpPr>
        <p:spPr>
          <a:xfrm>
            <a:off x="1233912" y="1770834"/>
            <a:ext cx="10515600" cy="641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يرتبط تردد الموجة وطولها الموجي بسرعتها، من خلال المعادلة الآتية:</a:t>
            </a:r>
            <a:br>
              <a:rPr lang="en-GB" dirty="0">
                <a:latin typeface="Sakkal Majalla" panose="02000000000000000000" pitchFamily="2" charset="-78"/>
                <a:cs typeface="Sultan normal" pitchFamily="2" charset="-78"/>
              </a:rPr>
            </a:br>
            <a:endParaRPr lang="en-GB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10374" y="2691120"/>
            <a:ext cx="7611544" cy="1115939"/>
            <a:chOff x="3017521" y="3483494"/>
            <a:chExt cx="7611544" cy="1115939"/>
          </a:xfrm>
          <a:solidFill>
            <a:schemeClr val="accent2">
              <a:lumMod val="20000"/>
              <a:lumOff val="8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63B0FB2-B0DE-4B6D-8CE5-FE19C40590BB}"/>
                    </a:ext>
                  </a:extLst>
                </p:cNvPr>
                <p:cNvSpPr/>
                <p:nvPr/>
              </p:nvSpPr>
              <p:spPr>
                <a:xfrm>
                  <a:off x="5610025" y="3613970"/>
                  <a:ext cx="1918536" cy="98546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r>
                    <a:rPr lang="el-GR" sz="40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Sakkal Majalla" panose="02000000000000000000" pitchFamily="2" charset="-78"/>
                    </a:rPr>
                    <a:t>λ</a:t>
                  </a:r>
                  <a:r>
                    <a:rPr lang="en-GB" sz="4000" dirty="0">
                      <a:solidFill>
                        <a:srgbClr val="C00000"/>
                      </a:solidFill>
                      <a:latin typeface="Sakkal Majalla" panose="02000000000000000000" pitchFamily="2" charset="-78"/>
                      <a:ea typeface="Cambria Math" panose="02040503050406030204" pitchFamily="18" charset="0"/>
                      <a:cs typeface="Sakkal Majalla" panose="02000000000000000000" pitchFamily="2" charset="-78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a14:m>
                  <a:endParaRPr lang="en-GB" sz="4000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63B0FB2-B0DE-4B6D-8CE5-FE19C4059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25" y="3613970"/>
                  <a:ext cx="1918536" cy="985463"/>
                </a:xfrm>
                <a:prstGeom prst="rect">
                  <a:avLst/>
                </a:prstGeom>
                <a:blipFill>
                  <a:blip r:embed="rId3"/>
                  <a:stretch>
                    <a:fillRect l="-10313" t="-2994" b="-13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99741B-5BE7-480F-AA77-5F78199E3BDB}"/>
                </a:ext>
              </a:extLst>
            </p:cNvPr>
            <p:cNvGrpSpPr/>
            <p:nvPr/>
          </p:nvGrpSpPr>
          <p:grpSpPr>
            <a:xfrm>
              <a:off x="3017521" y="3483494"/>
              <a:ext cx="7611544" cy="1012160"/>
              <a:chOff x="3108960" y="5325444"/>
              <a:chExt cx="7611544" cy="1012160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F74F6E-06C7-4067-A692-664517C0C38A}"/>
                  </a:ext>
                </a:extLst>
              </p:cNvPr>
              <p:cNvSpPr txBox="1"/>
              <p:nvPr/>
            </p:nvSpPr>
            <p:spPr>
              <a:xfrm>
                <a:off x="8636000" y="5325444"/>
                <a:ext cx="2003224" cy="40011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r-BH" sz="2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سرعة الصوت</a:t>
                </a:r>
                <a:endParaRPr lang="en-GB" sz="2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463A33-8DEF-40AC-9A63-C7D9E54861B3}"/>
                  </a:ext>
                </a:extLst>
              </p:cNvPr>
              <p:cNvSpPr txBox="1"/>
              <p:nvPr/>
            </p:nvSpPr>
            <p:spPr>
              <a:xfrm>
                <a:off x="8717280" y="5937494"/>
                <a:ext cx="2003224" cy="40011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r-BH" sz="2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التردد</a:t>
                </a:r>
                <a:endParaRPr lang="en-GB" sz="2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67B1811-AA1D-454F-86DC-87530E2C485B}"/>
                  </a:ext>
                </a:extLst>
              </p:cNvPr>
              <p:cNvCxnSpPr>
                <a:stCxn id="11" idx="1"/>
              </p:cNvCxnSpPr>
              <p:nvPr/>
            </p:nvCxnSpPr>
            <p:spPr>
              <a:xfrm flipH="1">
                <a:off x="6807200" y="6137549"/>
                <a:ext cx="1910080" cy="70211"/>
              </a:xfrm>
              <a:prstGeom prst="straightConnector1">
                <a:avLst/>
              </a:prstGeom>
              <a:grpFill/>
              <a:ln w="12700"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380BA7F-B925-45DD-8AFC-824543172C34}"/>
                  </a:ext>
                </a:extLst>
              </p:cNvPr>
              <p:cNvCxnSpPr/>
              <p:nvPr/>
            </p:nvCxnSpPr>
            <p:spPr>
              <a:xfrm flipH="1">
                <a:off x="6807200" y="5523896"/>
                <a:ext cx="1808480" cy="136599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6D4189-F817-4034-AC75-60D0AB9EA32B}"/>
                  </a:ext>
                </a:extLst>
              </p:cNvPr>
              <p:cNvSpPr txBox="1"/>
              <p:nvPr/>
            </p:nvSpPr>
            <p:spPr>
              <a:xfrm>
                <a:off x="3108960" y="5752828"/>
                <a:ext cx="1352984" cy="40011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r-BH" sz="2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الطول الموجي</a:t>
                </a:r>
                <a:endParaRPr lang="en-GB" sz="2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A93D71-1A21-411F-81E0-E28FEA7CFD39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4461944" y="5937494"/>
                <a:ext cx="1380056" cy="15389"/>
              </a:xfrm>
              <a:prstGeom prst="straightConnector1">
                <a:avLst/>
              </a:prstGeom>
              <a:grpFill/>
              <a:ln w="12700"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11F613E-A984-4FA2-8279-4C56D5D3FE2B}"/>
              </a:ext>
            </a:extLst>
          </p:cNvPr>
          <p:cNvSpPr txBox="1">
            <a:spLocks/>
          </p:cNvSpPr>
          <p:nvPr/>
        </p:nvSpPr>
        <p:spPr>
          <a:xfrm>
            <a:off x="3130061" y="47260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خصائص </a:t>
            </a: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E18A7A1-2917-47BF-A940-0F933827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1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65524-F2DA-45A0-9792-49A29B193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55" y="1355118"/>
            <a:ext cx="3132513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8F10-494E-4649-83F1-B1E374BCE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1624" y="1434861"/>
            <a:ext cx="7808629" cy="3988277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سؤال: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يظهر الجدول سرعات موجات الصوت في أوسـاط متعددة</a:t>
            </a: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، أجب عما يلي:</a:t>
            </a: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JO" sz="2800" dirty="0">
                <a:latin typeface="Sakkal Majalla" panose="02000000000000000000" pitchFamily="2" charset="-78"/>
                <a:cs typeface="Sultan normal" pitchFamily="2" charset="-78"/>
              </a:rPr>
              <a:t>1-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هل سرعة الصوت متساوية في الأوساط المختلفة؟</a:t>
            </a:r>
            <a:endParaRPr lang="ar-JO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تختلف سرعة الصوت خلال الغازات والمواد الصلبة والموائع. </a:t>
            </a:r>
            <a:endParaRPr lang="en-GB" sz="2800" dirty="0">
              <a:solidFill>
                <a:srgbClr val="0070C0"/>
              </a:solidFill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2- رتب سرعة الصوت وفقًا لمروره في الأوساط المختلفة.</a:t>
            </a: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تكون سرعة الصوت عمومًا في المواد الصلبة أكبر منها في السائلة، وأكبر  منها في الغـازات.</a:t>
            </a:r>
            <a:endParaRPr lang="ar-JO" sz="2800" dirty="0">
              <a:solidFill>
                <a:srgbClr val="0070C0"/>
              </a:solidFill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3- علل: لا ينتقل الصوت في الفراغ. </a:t>
            </a:r>
            <a:endParaRPr lang="en-US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وذلك لعدم وجود جزيئات تتصادم وتنقل الموجة.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endParaRPr lang="ar-JO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just" rtl="1">
              <a:lnSpc>
                <a:spcPct val="120000"/>
              </a:lnSpc>
            </a:pPr>
            <a:endParaRPr lang="en-GB" sz="2800" dirty="0">
              <a:solidFill>
                <a:srgbClr val="0070C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0933E0-DCA1-475D-BEC0-7008C20AFEDE}"/>
              </a:ext>
            </a:extLst>
          </p:cNvPr>
          <p:cNvSpPr txBox="1">
            <a:spLocks/>
          </p:cNvSpPr>
          <p:nvPr/>
        </p:nvSpPr>
        <p:spPr>
          <a:xfrm>
            <a:off x="3498104" y="361848"/>
            <a:ext cx="5195791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خصائص </a:t>
            </a:r>
            <a:r>
              <a:rPr lang="ar-JO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الصوتية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F493848-3299-481C-BA06-02DBBBDE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2989"/>
            <a:ext cx="3558576" cy="365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خصائص الصوت- الفيزياء3 ( فيز218)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54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186</TotalTime>
  <Words>1042</Words>
  <Application>Microsoft Office PowerPoint</Application>
  <PresentationFormat>Widescreen</PresentationFormat>
  <Paragraphs>130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Sakkal Majalla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علل: الصوت موجة ميكانيكية طولية. </vt:lpstr>
      <vt:lpstr>لمزيد من المعلومات حول الموجات الصوتية شاهد هذا الفيديو: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Dr. Sameer Abed Salem Alkhraisat</cp:lastModifiedBy>
  <cp:revision>20</cp:revision>
  <cp:lastPrinted>2021-01-17T11:49:49Z</cp:lastPrinted>
  <dcterms:created xsi:type="dcterms:W3CDTF">2020-03-04T10:47:58Z</dcterms:created>
  <dcterms:modified xsi:type="dcterms:W3CDTF">2022-01-11T08:49:23Z</dcterms:modified>
</cp:coreProperties>
</file>