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84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9" r:id="rId12"/>
    <p:sldId id="298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CAF7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Sameer Abed Salem Alkhraisat" userId="b6cfc744-1338-47a7-b27c-ddffa9998a95" providerId="ADAL" clId="{613835DB-45EA-4FD8-BD78-1EC787F7AB8E}"/>
    <pc:docChg chg="modSld">
      <pc:chgData name="Dr. Sameer Abed Salem Alkhraisat" userId="b6cfc744-1338-47a7-b27c-ddffa9998a95" providerId="ADAL" clId="{613835DB-45EA-4FD8-BD78-1EC787F7AB8E}" dt="2021-06-13T07:45:29.108" v="283"/>
      <pc:docMkLst>
        <pc:docMk/>
      </pc:docMkLst>
      <pc:sldChg chg="modAnim">
        <pc:chgData name="Dr. Sameer Abed Salem Alkhraisat" userId="b6cfc744-1338-47a7-b27c-ddffa9998a95" providerId="ADAL" clId="{613835DB-45EA-4FD8-BD78-1EC787F7AB8E}" dt="2021-06-13T07:45:29.108" v="283"/>
        <pc:sldMkLst>
          <pc:docMk/>
          <pc:sldMk cId="3704349749" sldId="284"/>
        </pc:sldMkLst>
      </pc:sldChg>
      <pc:sldChg chg="modSp mod modAnim">
        <pc:chgData name="Dr. Sameer Abed Salem Alkhraisat" userId="b6cfc744-1338-47a7-b27c-ddffa9998a95" providerId="ADAL" clId="{613835DB-45EA-4FD8-BD78-1EC787F7AB8E}" dt="2021-06-11T08:06:43.967" v="147" actId="1038"/>
        <pc:sldMkLst>
          <pc:docMk/>
          <pc:sldMk cId="2651886337" sldId="289"/>
        </pc:sldMkLst>
        <pc:spChg chg="mod">
          <ac:chgData name="Dr. Sameer Abed Salem Alkhraisat" userId="b6cfc744-1338-47a7-b27c-ddffa9998a95" providerId="ADAL" clId="{613835DB-45EA-4FD8-BD78-1EC787F7AB8E}" dt="2021-06-11T08:06:43.967" v="147" actId="1038"/>
          <ac:spMkLst>
            <pc:docMk/>
            <pc:sldMk cId="2651886337" sldId="289"/>
            <ac:spMk id="3" creationId="{00000000-0000-0000-0000-000000000000}"/>
          </ac:spMkLst>
        </pc:spChg>
        <pc:picChg chg="mod">
          <ac:chgData name="Dr. Sameer Abed Salem Alkhraisat" userId="b6cfc744-1338-47a7-b27c-ddffa9998a95" providerId="ADAL" clId="{613835DB-45EA-4FD8-BD78-1EC787F7AB8E}" dt="2021-06-11T08:04:00.557" v="48" actId="1035"/>
          <ac:picMkLst>
            <pc:docMk/>
            <pc:sldMk cId="2651886337" sldId="289"/>
            <ac:picMk id="8" creationId="{852CC217-EA08-4134-B2A0-15A23ACF69DC}"/>
          </ac:picMkLst>
        </pc:picChg>
      </pc:sldChg>
      <pc:sldChg chg="modSp mod modAnim">
        <pc:chgData name="Dr. Sameer Abed Salem Alkhraisat" userId="b6cfc744-1338-47a7-b27c-ddffa9998a95" providerId="ADAL" clId="{613835DB-45EA-4FD8-BD78-1EC787F7AB8E}" dt="2021-06-11T08:08:54.880" v="280" actId="20577"/>
        <pc:sldMkLst>
          <pc:docMk/>
          <pc:sldMk cId="3569142438" sldId="290"/>
        </pc:sldMkLst>
        <pc:spChg chg="mod">
          <ac:chgData name="Dr. Sameer Abed Salem Alkhraisat" userId="b6cfc744-1338-47a7-b27c-ddffa9998a95" providerId="ADAL" clId="{613835DB-45EA-4FD8-BD78-1EC787F7AB8E}" dt="2021-06-11T08:08:54.880" v="280" actId="20577"/>
          <ac:spMkLst>
            <pc:docMk/>
            <pc:sldMk cId="3569142438" sldId="290"/>
            <ac:spMk id="3" creationId="{00000000-0000-0000-0000-000000000000}"/>
          </ac:spMkLst>
        </pc:spChg>
        <pc:picChg chg="mod">
          <ac:chgData name="Dr. Sameer Abed Salem Alkhraisat" userId="b6cfc744-1338-47a7-b27c-ddffa9998a95" providerId="ADAL" clId="{613835DB-45EA-4FD8-BD78-1EC787F7AB8E}" dt="2021-06-11T08:07:31.933" v="169" actId="1036"/>
          <ac:picMkLst>
            <pc:docMk/>
            <pc:sldMk cId="3569142438" sldId="290"/>
            <ac:picMk id="7" creationId="{4BC39833-206E-4B44-A1C3-5E294DBF9E75}"/>
          </ac:picMkLst>
        </pc:picChg>
        <pc:picChg chg="mod">
          <ac:chgData name="Dr. Sameer Abed Salem Alkhraisat" userId="b6cfc744-1338-47a7-b27c-ddffa9998a95" providerId="ADAL" clId="{613835DB-45EA-4FD8-BD78-1EC787F7AB8E}" dt="2021-06-11T08:07:38.307" v="191" actId="1036"/>
          <ac:picMkLst>
            <pc:docMk/>
            <pc:sldMk cId="3569142438" sldId="290"/>
            <ac:picMk id="8" creationId="{5DDAD3E7-C62D-4C77-A573-4B28FAAE3E02}"/>
          </ac:picMkLst>
        </pc:picChg>
      </pc:sldChg>
      <pc:sldChg chg="modSp">
        <pc:chgData name="Dr. Sameer Abed Salem Alkhraisat" userId="b6cfc744-1338-47a7-b27c-ddffa9998a95" providerId="ADAL" clId="{613835DB-45EA-4FD8-BD78-1EC787F7AB8E}" dt="2021-06-11T08:10:28.983" v="282" actId="20577"/>
        <pc:sldMkLst>
          <pc:docMk/>
          <pc:sldMk cId="3481140034" sldId="293"/>
        </pc:sldMkLst>
        <pc:spChg chg="mod">
          <ac:chgData name="Dr. Sameer Abed Salem Alkhraisat" userId="b6cfc744-1338-47a7-b27c-ddffa9998a95" providerId="ADAL" clId="{613835DB-45EA-4FD8-BD78-1EC787F7AB8E}" dt="2021-06-11T08:10:28.983" v="282" actId="20577"/>
          <ac:spMkLst>
            <pc:docMk/>
            <pc:sldMk cId="3481140034" sldId="293"/>
            <ac:spMk id="3" creationId="{00000000-0000-0000-0000-000000000000}"/>
          </ac:spMkLst>
        </pc:spChg>
      </pc:sldChg>
    </pc:docChg>
  </pc:docChgLst>
  <pc:docChgLst>
    <pc:chgData name="Dr. Sameer Abed Salem Alkhraisat" userId="b6cfc744-1338-47a7-b27c-ddffa9998a95" providerId="ADAL" clId="{0903BC01-B1B6-4F32-ABC9-D75E9AA8B715}"/>
    <pc:docChg chg="modSld">
      <pc:chgData name="Dr. Sameer Abed Salem Alkhraisat" userId="b6cfc744-1338-47a7-b27c-ddffa9998a95" providerId="ADAL" clId="{0903BC01-B1B6-4F32-ABC9-D75E9AA8B715}" dt="2021-05-14T08:57:55.046" v="38" actId="1076"/>
      <pc:docMkLst>
        <pc:docMk/>
      </pc:docMkLst>
      <pc:sldChg chg="addSp modSp mod modAnim">
        <pc:chgData name="Dr. Sameer Abed Salem Alkhraisat" userId="b6cfc744-1338-47a7-b27c-ddffa9998a95" providerId="ADAL" clId="{0903BC01-B1B6-4F32-ABC9-D75E9AA8B715}" dt="2021-05-14T08:57:11.032" v="29" actId="6549"/>
        <pc:sldMkLst>
          <pc:docMk/>
          <pc:sldMk cId="3704349749" sldId="284"/>
        </pc:sldMkLst>
        <pc:spChg chg="mod">
          <ac:chgData name="Dr. Sameer Abed Salem Alkhraisat" userId="b6cfc744-1338-47a7-b27c-ddffa9998a95" providerId="ADAL" clId="{0903BC01-B1B6-4F32-ABC9-D75E9AA8B715}" dt="2021-05-14T08:57:11.032" v="29" actId="6549"/>
          <ac:spMkLst>
            <pc:docMk/>
            <pc:sldMk cId="3704349749" sldId="284"/>
            <ac:spMk id="4" creationId="{401454D4-F3E1-4A75-8B6E-2F5DE8FB872A}"/>
          </ac:spMkLst>
        </pc:spChg>
        <pc:spChg chg="add mod">
          <ac:chgData name="Dr. Sameer Abed Salem Alkhraisat" userId="b6cfc744-1338-47a7-b27c-ddffa9998a95" providerId="ADAL" clId="{0903BC01-B1B6-4F32-ABC9-D75E9AA8B715}" dt="2021-05-14T08:56:14.599" v="20" actId="20577"/>
          <ac:spMkLst>
            <pc:docMk/>
            <pc:sldMk cId="3704349749" sldId="284"/>
            <ac:spMk id="5" creationId="{BDDE6745-098D-4537-8C3D-C99D89540544}"/>
          </ac:spMkLst>
        </pc:spChg>
      </pc:sldChg>
      <pc:sldChg chg="modSp mod">
        <pc:chgData name="Dr. Sameer Abed Salem Alkhraisat" userId="b6cfc744-1338-47a7-b27c-ddffa9998a95" providerId="ADAL" clId="{0903BC01-B1B6-4F32-ABC9-D75E9AA8B715}" dt="2021-05-14T08:57:17.860" v="30" actId="1076"/>
        <pc:sldMkLst>
          <pc:docMk/>
          <pc:sldMk cId="2651886337" sldId="289"/>
        </pc:sldMkLst>
        <pc:spChg chg="mod">
          <ac:chgData name="Dr. Sameer Abed Salem Alkhraisat" userId="b6cfc744-1338-47a7-b27c-ddffa9998a95" providerId="ADAL" clId="{0903BC01-B1B6-4F32-ABC9-D75E9AA8B715}" dt="2021-05-14T08:57:17.860" v="30" actId="1076"/>
          <ac:spMkLst>
            <pc:docMk/>
            <pc:sldMk cId="2651886337" sldId="289"/>
            <ac:spMk id="2" creationId="{00000000-0000-0000-0000-000000000000}"/>
          </ac:spMkLst>
        </pc:spChg>
      </pc:sldChg>
      <pc:sldChg chg="modSp mod">
        <pc:chgData name="Dr. Sameer Abed Salem Alkhraisat" userId="b6cfc744-1338-47a7-b27c-ddffa9998a95" providerId="ADAL" clId="{0903BC01-B1B6-4F32-ABC9-D75E9AA8B715}" dt="2021-05-14T08:57:26.125" v="32" actId="1076"/>
        <pc:sldMkLst>
          <pc:docMk/>
          <pc:sldMk cId="3569142438" sldId="290"/>
        </pc:sldMkLst>
        <pc:spChg chg="mod">
          <ac:chgData name="Dr. Sameer Abed Salem Alkhraisat" userId="b6cfc744-1338-47a7-b27c-ddffa9998a95" providerId="ADAL" clId="{0903BC01-B1B6-4F32-ABC9-D75E9AA8B715}" dt="2021-05-14T08:57:26.125" v="32" actId="1076"/>
          <ac:spMkLst>
            <pc:docMk/>
            <pc:sldMk cId="3569142438" sldId="290"/>
            <ac:spMk id="2" creationId="{00000000-0000-0000-0000-000000000000}"/>
          </ac:spMkLst>
        </pc:spChg>
      </pc:sldChg>
      <pc:sldChg chg="modSp mod">
        <pc:chgData name="Dr. Sameer Abed Salem Alkhraisat" userId="b6cfc744-1338-47a7-b27c-ddffa9998a95" providerId="ADAL" clId="{0903BC01-B1B6-4F32-ABC9-D75E9AA8B715}" dt="2021-05-14T08:57:32.640" v="33" actId="1076"/>
        <pc:sldMkLst>
          <pc:docMk/>
          <pc:sldMk cId="3357529604" sldId="291"/>
        </pc:sldMkLst>
        <pc:spChg chg="mod">
          <ac:chgData name="Dr. Sameer Abed Salem Alkhraisat" userId="b6cfc744-1338-47a7-b27c-ddffa9998a95" providerId="ADAL" clId="{0903BC01-B1B6-4F32-ABC9-D75E9AA8B715}" dt="2021-05-14T08:57:32.640" v="33" actId="1076"/>
          <ac:spMkLst>
            <pc:docMk/>
            <pc:sldMk cId="3357529604" sldId="291"/>
            <ac:spMk id="2" creationId="{00000000-0000-0000-0000-000000000000}"/>
          </ac:spMkLst>
        </pc:spChg>
      </pc:sldChg>
      <pc:sldChg chg="modSp mod">
        <pc:chgData name="Dr. Sameer Abed Salem Alkhraisat" userId="b6cfc744-1338-47a7-b27c-ddffa9998a95" providerId="ADAL" clId="{0903BC01-B1B6-4F32-ABC9-D75E9AA8B715}" dt="2021-05-14T08:57:38.593" v="34" actId="1076"/>
        <pc:sldMkLst>
          <pc:docMk/>
          <pc:sldMk cId="3687971231" sldId="292"/>
        </pc:sldMkLst>
        <pc:spChg chg="mod">
          <ac:chgData name="Dr. Sameer Abed Salem Alkhraisat" userId="b6cfc744-1338-47a7-b27c-ddffa9998a95" providerId="ADAL" clId="{0903BC01-B1B6-4F32-ABC9-D75E9AA8B715}" dt="2021-05-14T08:57:38.593" v="34" actId="1076"/>
          <ac:spMkLst>
            <pc:docMk/>
            <pc:sldMk cId="3687971231" sldId="292"/>
            <ac:spMk id="2" creationId="{00000000-0000-0000-0000-000000000000}"/>
          </ac:spMkLst>
        </pc:spChg>
      </pc:sldChg>
      <pc:sldChg chg="modSp mod">
        <pc:chgData name="Dr. Sameer Abed Salem Alkhraisat" userId="b6cfc744-1338-47a7-b27c-ddffa9998a95" providerId="ADAL" clId="{0903BC01-B1B6-4F32-ABC9-D75E9AA8B715}" dt="2021-05-14T08:57:43.671" v="35" actId="1076"/>
        <pc:sldMkLst>
          <pc:docMk/>
          <pc:sldMk cId="3481140034" sldId="293"/>
        </pc:sldMkLst>
        <pc:spChg chg="mod">
          <ac:chgData name="Dr. Sameer Abed Salem Alkhraisat" userId="b6cfc744-1338-47a7-b27c-ddffa9998a95" providerId="ADAL" clId="{0903BC01-B1B6-4F32-ABC9-D75E9AA8B715}" dt="2021-05-14T08:57:43.671" v="35" actId="1076"/>
          <ac:spMkLst>
            <pc:docMk/>
            <pc:sldMk cId="3481140034" sldId="293"/>
            <ac:spMk id="2" creationId="{00000000-0000-0000-0000-000000000000}"/>
          </ac:spMkLst>
        </pc:spChg>
      </pc:sldChg>
      <pc:sldChg chg="modSp mod">
        <pc:chgData name="Dr. Sameer Abed Salem Alkhraisat" userId="b6cfc744-1338-47a7-b27c-ddffa9998a95" providerId="ADAL" clId="{0903BC01-B1B6-4F32-ABC9-D75E9AA8B715}" dt="2021-05-14T08:57:47.734" v="36" actId="1076"/>
        <pc:sldMkLst>
          <pc:docMk/>
          <pc:sldMk cId="2523060968" sldId="295"/>
        </pc:sldMkLst>
        <pc:spChg chg="mod">
          <ac:chgData name="Dr. Sameer Abed Salem Alkhraisat" userId="b6cfc744-1338-47a7-b27c-ddffa9998a95" providerId="ADAL" clId="{0903BC01-B1B6-4F32-ABC9-D75E9AA8B715}" dt="2021-05-14T08:57:47.734" v="36" actId="1076"/>
          <ac:spMkLst>
            <pc:docMk/>
            <pc:sldMk cId="2523060968" sldId="295"/>
            <ac:spMk id="2" creationId="{00000000-0000-0000-0000-000000000000}"/>
          </ac:spMkLst>
        </pc:spChg>
      </pc:sldChg>
      <pc:sldChg chg="modSp mod">
        <pc:chgData name="Dr. Sameer Abed Salem Alkhraisat" userId="b6cfc744-1338-47a7-b27c-ddffa9998a95" providerId="ADAL" clId="{0903BC01-B1B6-4F32-ABC9-D75E9AA8B715}" dt="2021-05-14T08:57:55.046" v="38" actId="1076"/>
        <pc:sldMkLst>
          <pc:docMk/>
          <pc:sldMk cId="3851216246" sldId="298"/>
        </pc:sldMkLst>
        <pc:spChg chg="mod">
          <ac:chgData name="Dr. Sameer Abed Salem Alkhraisat" userId="b6cfc744-1338-47a7-b27c-ddffa9998a95" providerId="ADAL" clId="{0903BC01-B1B6-4F32-ABC9-D75E9AA8B715}" dt="2021-05-14T08:57:55.046" v="38" actId="1076"/>
          <ac:spMkLst>
            <pc:docMk/>
            <pc:sldMk cId="3851216246" sldId="298"/>
            <ac:spMk id="2" creationId="{00000000-0000-0000-0000-000000000000}"/>
          </ac:spMkLst>
        </pc:spChg>
      </pc:sldChg>
      <pc:sldChg chg="modSp mod">
        <pc:chgData name="Dr. Sameer Abed Salem Alkhraisat" userId="b6cfc744-1338-47a7-b27c-ddffa9998a95" providerId="ADAL" clId="{0903BC01-B1B6-4F32-ABC9-D75E9AA8B715}" dt="2021-05-14T08:57:51.296" v="37" actId="1076"/>
        <pc:sldMkLst>
          <pc:docMk/>
          <pc:sldMk cId="843385231" sldId="299"/>
        </pc:sldMkLst>
        <pc:spChg chg="mod">
          <ac:chgData name="Dr. Sameer Abed Salem Alkhraisat" userId="b6cfc744-1338-47a7-b27c-ddffa9998a95" providerId="ADAL" clId="{0903BC01-B1B6-4F32-ABC9-D75E9AA8B715}" dt="2021-05-14T08:57:51.296" v="37" actId="1076"/>
          <ac:spMkLst>
            <pc:docMk/>
            <pc:sldMk cId="843385231" sldId="29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48D4-5E9E-4091-8AFA-D877928B49D1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66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CEA1-4F5A-40E1-A8E6-2BDEF50CBF83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98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2183-4D76-4E06-A54D-0A37654E1B7C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26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491-022B-4EC9-9D39-E128622EBA68}" type="datetime1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78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4B0B-DB27-4E3E-B6FD-294ECEB61FBB}" type="datetime1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45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2AE2-49AE-4FFE-86D2-ABF68E9BAB0D}" type="datetime1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3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E89-430D-4BE0-B333-2E1B77DEA756}" type="datetime1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96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2DA3-A18A-425B-A92D-A1F2A1B139CD}" type="datetime1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E86-7284-4DD3-A5E0-253948E2E539}" type="datetime1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6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824D-4BD2-462C-81B9-70CD0ADF0601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14C-48AA-4847-A02E-3819B6DDFA27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1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1734-6830-4594-834A-9C0B6D8FEDBD}" type="datetime1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BH"/>
              <a:t>الفيزياء1 (فيز102)  التسارع (العجلة)1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8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F91ACEF4-DDAE-4DA9-BD5B-BDB8B8195B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802242"/>
              </p:ext>
            </p:extLst>
          </p:nvPr>
        </p:nvGraphicFramePr>
        <p:xfrm>
          <a:off x="4581488" y="1926519"/>
          <a:ext cx="6970750" cy="3428717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776716">
                  <a:extLst>
                    <a:ext uri="{9D8B030D-6E8A-4147-A177-3AD203B41FA5}">
                      <a16:colId xmlns:a16="http://schemas.microsoft.com/office/drawing/2014/main" val="147546282"/>
                    </a:ext>
                  </a:extLst>
                </a:gridCol>
                <a:gridCol w="2194034">
                  <a:extLst>
                    <a:ext uri="{9D8B030D-6E8A-4147-A177-3AD203B41FA5}">
                      <a16:colId xmlns:a16="http://schemas.microsoft.com/office/drawing/2014/main" val="1624011049"/>
                    </a:ext>
                  </a:extLst>
                </a:gridCol>
              </a:tblGrid>
              <a:tr h="58588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32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حركة المقذوف</a:t>
                      </a:r>
                      <a:endParaRPr lang="ar-BH" sz="3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</a:t>
                      </a:r>
                      <a:r>
                        <a:rPr lang="ar-JO" sz="32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الدرس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563893"/>
                  </a:ext>
                </a:extLst>
              </a:tr>
              <a:tr h="562663">
                <a:tc>
                  <a:txBody>
                    <a:bodyPr/>
                    <a:lstStyle/>
                    <a:p>
                      <a:pPr algn="ctr"/>
                      <a:r>
                        <a:rPr lang="ar-BH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الفيزياء2 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(فيز217)</a:t>
                      </a:r>
                      <a:endParaRPr lang="en-US" sz="3200" kern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التعليم الثانوي</a:t>
                      </a:r>
                      <a:endParaRPr lang="ar-BH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المقرر</a:t>
                      </a:r>
                      <a:endParaRPr lang="en-US" sz="3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7529466"/>
                  </a:ext>
                </a:extLst>
              </a:tr>
              <a:tr h="562663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الثاني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المستوى</a:t>
                      </a:r>
                      <a:endParaRPr lang="en-US" sz="3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551187"/>
                  </a:ext>
                </a:extLst>
              </a:tr>
              <a:tr h="582649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الأول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الفصل</a:t>
                      </a:r>
                      <a:r>
                        <a:rPr lang="ar-BH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الدراسي</a:t>
                      </a:r>
                      <a:endParaRPr lang="en-US" sz="3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605841"/>
                  </a:ext>
                </a:extLst>
              </a:tr>
              <a:tr h="61426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3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الفصل</a:t>
                      </a:r>
                      <a:endParaRPr lang="en-US" sz="3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95562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9AB10F4-DFBA-4C31-96EA-670D7AA4B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88" y="1926517"/>
            <a:ext cx="4158694" cy="342871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42172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521" y="365125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إجابة الأسئلة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09" y="1306777"/>
            <a:ext cx="10525875" cy="4967416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lnSpcReduction="10000"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JO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</a:t>
            </a:r>
          </a:p>
          <a:p>
            <a:pPr marL="977900" indent="0" algn="just" rtl="1">
              <a:buNone/>
            </a:pPr>
            <a:r>
              <a:rPr lang="en-US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.a</a:t>
            </a:r>
            <a:r>
              <a:rPr lang="ar-JO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مركبة السرعة الأفقية.</a:t>
            </a:r>
          </a:p>
          <a:p>
            <a:pPr marL="977900" indent="0" algn="just" rtl="1">
              <a:buNone/>
            </a:pPr>
            <a:r>
              <a:rPr lang="ar-JO" sz="3000" dirty="0">
                <a:solidFill>
                  <a:srgbClr val="C0000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لن تتغيّر</a:t>
            </a:r>
          </a:p>
          <a:p>
            <a:pPr marL="977900" indent="0" algn="just" rtl="1">
              <a:buFont typeface="+mj-lt"/>
              <a:buAutoNum type="alphaLcPeriod" startAt="2"/>
            </a:pPr>
            <a:r>
              <a:rPr lang="en-US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</a:t>
            </a:r>
            <a:r>
              <a:rPr lang="ar-JO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زمن تحليق الجسم.</a:t>
            </a:r>
          </a:p>
          <a:p>
            <a:pPr marL="977900" indent="0" algn="just" rtl="1">
              <a:buNone/>
            </a:pPr>
            <a:r>
              <a:rPr lang="ar-JO" sz="3000" dirty="0">
                <a:solidFill>
                  <a:srgbClr val="C0000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يكون أكبر على القمر</a:t>
            </a:r>
          </a:p>
          <a:p>
            <a:pPr marL="977900" indent="0" algn="just" rtl="1">
              <a:buFont typeface="+mj-lt"/>
              <a:buAutoNum type="alphaLcPeriod" startAt="3"/>
            </a:pPr>
            <a:r>
              <a:rPr lang="en-US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</a:t>
            </a:r>
            <a:r>
              <a:rPr lang="ar-JO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مركبة السرعة الرأسية.</a:t>
            </a:r>
          </a:p>
          <a:p>
            <a:pPr marL="977900" indent="0" algn="just" rtl="1">
              <a:buNone/>
            </a:pPr>
            <a:r>
              <a:rPr lang="ar-JO" sz="3000" dirty="0">
                <a:solidFill>
                  <a:srgbClr val="C0000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تكون أكبر على القمر</a:t>
            </a:r>
          </a:p>
          <a:p>
            <a:pPr marL="977900" indent="0" algn="just" rtl="1">
              <a:buFont typeface="+mj-lt"/>
              <a:buAutoNum type="alphaLcPeriod" startAt="4"/>
            </a:pPr>
            <a:r>
              <a:rPr lang="en-US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</a:t>
            </a:r>
            <a:r>
              <a:rPr lang="ar-JO" sz="35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المدى الأفقي.</a:t>
            </a:r>
          </a:p>
          <a:p>
            <a:pPr marL="977900" indent="0" algn="just" rtl="1">
              <a:buNone/>
            </a:pPr>
            <a:r>
              <a:rPr lang="ar-JO" sz="3000" dirty="0">
                <a:solidFill>
                  <a:srgbClr val="C0000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يكون أكبر على القمر</a:t>
            </a:r>
            <a:endParaRPr lang="en-US" sz="3000" dirty="0">
              <a:solidFill>
                <a:srgbClr val="C0000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7C8E5EA-8BFF-4B95-B9BD-B746A20D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38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9927" y="365125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b="1" dirty="0">
                <a:solidFill>
                  <a:schemeClr val="bg1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إجابة الأسئلة</a:t>
            </a:r>
            <a:endParaRPr lang="ar-BH" b="1" dirty="0">
              <a:solidFill>
                <a:schemeClr val="bg1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1009" y="1306777"/>
                <a:ext cx="10525875" cy="3201055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normAutofit/>
              </a:bodyPr>
              <a:lstStyle/>
              <a:p>
                <a:pPr marL="514350" indent="-514350" algn="r" rtl="1">
                  <a:buFont typeface="+mj-lt"/>
                  <a:buAutoNum type="arabicPeriod" startAt="2"/>
                </a:pPr>
                <a:r>
                  <a:rPr lang="ar-JO" sz="3200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تقذف كرة في الهواء بزاوية </a:t>
                </a:r>
                <a:r>
                  <a:rPr lang="en-US" sz="3200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50</a:t>
                </a:r>
                <a:r>
                  <a:rPr lang="en-US" sz="3200" baseline="30000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o</a:t>
                </a:r>
                <a:r>
                  <a:rPr lang="ar-JO" sz="3200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 بالنسبة للمحور الرأسي وبسرعة ابتدائية </a:t>
                </a:r>
                <a:r>
                  <a:rPr lang="en-US" sz="3200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11 m/s</a:t>
                </a:r>
                <a:r>
                  <a:rPr lang="ar-JO" sz="3200" dirty="0">
                    <a:solidFill>
                      <a:srgbClr val="00206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 ، احسب أقصى ارتفاع تصل إليه الكرة.</a:t>
                </a:r>
                <a:endParaRPr lang="en-US" sz="3200" dirty="0">
                  <a:solidFill>
                    <a:srgbClr val="002060"/>
                  </a:solidFill>
                  <a:latin typeface="Century Gothic" panose="020B0502020202020204" pitchFamily="34" charset="0"/>
                  <a:cs typeface="Sakkal Majalla" panose="02000000000000000000" pitchFamily="2" charset="-78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𝑓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2</m:t>
                          </m:r>
                        </m:sup>
                      </m:sSubSup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=</m:t>
                      </m:r>
                      <m:sSubSup>
                        <m:sSubSup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𝑖𝑦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Sakkal Majalla" panose="02000000000000000000" pitchFamily="2" charset="-78"/>
                        </a:rPr>
                        <m:t>𝑎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𝑑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Sakkal Majalla" panose="02000000000000000000" pitchFamily="2" charset="-78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3200" b="0" dirty="0">
                  <a:solidFill>
                    <a:srgbClr val="C00000"/>
                  </a:solidFill>
                  <a:latin typeface="Century Gothic" panose="020B0502020202020204" pitchFamily="34" charset="0"/>
                  <a:cs typeface="Sakkal Majalla" panose="02000000000000000000" pitchFamily="2" charset="-78"/>
                </a:endParaRP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rgbClr val="C0000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0=(11cos50)</a:t>
                </a:r>
                <a:r>
                  <a:rPr lang="en-US" sz="3200" baseline="30000" dirty="0">
                    <a:solidFill>
                      <a:srgbClr val="C0000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2</a:t>
                </a:r>
                <a:r>
                  <a:rPr lang="en-US" sz="3200" dirty="0">
                    <a:solidFill>
                      <a:srgbClr val="C0000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+2(-9.8)d</a:t>
                </a:r>
                <a:r>
                  <a:rPr lang="en-US" sz="3200" baseline="-25000" dirty="0">
                    <a:solidFill>
                      <a:srgbClr val="C0000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f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rgbClr val="C0000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d</a:t>
                </a:r>
                <a:r>
                  <a:rPr lang="en-US" sz="3200" baseline="-25000" dirty="0">
                    <a:solidFill>
                      <a:srgbClr val="C0000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f</a:t>
                </a:r>
                <a:r>
                  <a:rPr lang="en-US" sz="3200" dirty="0">
                    <a:solidFill>
                      <a:srgbClr val="C00000"/>
                    </a:solidFill>
                    <a:latin typeface="Century Gothic" panose="020B0502020202020204" pitchFamily="34" charset="0"/>
                    <a:cs typeface="Sakkal Majalla" panose="02000000000000000000" pitchFamily="2" charset="-78"/>
                  </a:rPr>
                  <a:t>=2.55 m</a:t>
                </a:r>
              </a:p>
              <a:p>
                <a:pPr algn="just">
                  <a:buFont typeface="Wingdings" panose="05000000000000000000" pitchFamily="2" charset="2"/>
                  <a:buChar char="§"/>
                </a:pPr>
                <a:endParaRPr lang="en-US" sz="3200" dirty="0">
                  <a:solidFill>
                    <a:srgbClr val="002060"/>
                  </a:solidFill>
                  <a:latin typeface="Century Gothic" panose="020B0502020202020204" pitchFamily="34" charset="0"/>
                  <a:cs typeface="Sakkal Majalla" panose="02000000000000000000" pitchFamily="2" charset="-78"/>
                </a:endParaRPr>
              </a:p>
              <a:p>
                <a:pPr algn="just">
                  <a:buFont typeface="Wingdings" panose="05000000000000000000" pitchFamily="2" charset="2"/>
                  <a:buChar char="§"/>
                </a:pPr>
                <a:endParaRPr lang="en-US" sz="3200" dirty="0">
                  <a:solidFill>
                    <a:srgbClr val="002060"/>
                  </a:solidFill>
                  <a:latin typeface="Century Gothic" panose="020B0502020202020204" pitchFamily="34" charset="0"/>
                  <a:cs typeface="Sakkal Majalla" panose="02000000000000000000" pitchFamily="2" charset="-78"/>
                </a:endParaRPr>
              </a:p>
              <a:p>
                <a:pPr marL="0" indent="0" algn="just">
                  <a:buNone/>
                </a:pPr>
                <a:endParaRPr lang="ar-JO" sz="3200" dirty="0">
                  <a:solidFill>
                    <a:srgbClr val="002060"/>
                  </a:solidFill>
                  <a:latin typeface="Century Gothic" panose="020B0502020202020204" pitchFamily="34" charset="0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1009" y="1306777"/>
                <a:ext cx="10525875" cy="3201055"/>
              </a:xfrm>
              <a:blipFill>
                <a:blip r:embed="rId3"/>
                <a:stretch>
                  <a:fillRect t="-5094" r="-1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7773E3D-15F9-4967-8C31-D4522984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21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95FFF-D544-4B9E-AA47-96118686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 rtl="1"/>
            <a:r>
              <a:rPr lang="ar-JO" dirty="0"/>
              <a:t>ا</a:t>
            </a:r>
            <a:r>
              <a:rPr lang="ar-JO" sz="4000" b="1" dirty="0">
                <a:latin typeface="Traditional Arabic" panose="02020603050405020304" pitchFamily="18" charset="-78"/>
                <a:cs typeface="PT Bold Heading" panose="00000400000000000000" pitchFamily="2" charset="-78"/>
              </a:rPr>
              <a:t>نتهى مع أطيب الأمنيات بالت</a:t>
            </a:r>
            <a:r>
              <a:rPr lang="ar-BH" sz="4000" b="1" dirty="0">
                <a:latin typeface="Traditional Arabic" panose="02020603050405020304" pitchFamily="18" charset="-78"/>
                <a:cs typeface="PT Bold Heading" panose="00000400000000000000" pitchFamily="2" charset="-78"/>
              </a:rPr>
              <a:t>ّ</a:t>
            </a:r>
            <a:r>
              <a:rPr lang="ar-JO" sz="4000" b="1" dirty="0">
                <a:latin typeface="Traditional Arabic" panose="02020603050405020304" pitchFamily="18" charset="-78"/>
                <a:cs typeface="PT Bold Heading" panose="00000400000000000000" pitchFamily="2" charset="-78"/>
              </a:rPr>
              <a:t>وفيق</a:t>
            </a:r>
            <a:endParaRPr lang="en-US" sz="4000" b="1" dirty="0">
              <a:latin typeface="Traditional Arabic" panose="02020603050405020304" pitchFamily="18" charset="-78"/>
              <a:cs typeface="PT Bold Heading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296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1454D4-F3E1-4A75-8B6E-2F5DE8FB872A}"/>
              </a:ext>
            </a:extLst>
          </p:cNvPr>
          <p:cNvSpPr/>
          <p:nvPr/>
        </p:nvSpPr>
        <p:spPr>
          <a:xfrm>
            <a:off x="926123" y="2105022"/>
            <a:ext cx="10339754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marL="457200" indent="-457200"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يوضح المفاهيم المرتبطة بحركة المقذوف( المقذوف، مسار المقذوف).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يلاحظ أن الحركتين الأفقية والرأسية للمقذوف مستقلتان.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يحلل حركة المقذوف.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يفسر كيف يعتمد شكل مسار المقذوف على الإطار المرجعي الذي يُلاحظ منه.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22420BF-EF4D-4E17-A62C-C48B4A8D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DE6745-098D-4537-8C3D-C99D8954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656" y="682917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الكفايات التعليمية</a:t>
            </a:r>
          </a:p>
        </p:txBody>
      </p:sp>
    </p:spTree>
    <p:extLst>
      <p:ext uri="{BB962C8B-B14F-4D97-AF65-F5344CB8AC3E}">
        <p14:creationId xmlns:p14="http://schemas.microsoft.com/office/powerpoint/2010/main" val="370434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3995" y="365125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استقلالية الحركة في بُعدين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32" y="1180165"/>
            <a:ext cx="11595020" cy="4967416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>
            <a:norm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يبين الشكل مساري كرتين، أسقطت الكرة الأولى من السكون في اتجاه الأسفل، وفي اللحظة نفسها أطلقت الكرة الثانية بسرعة أفقية مقدارها </a:t>
            </a:r>
            <a:r>
              <a:rPr lang="en-US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2 m/s</a:t>
            </a:r>
            <a:r>
              <a:rPr lang="ar-JO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من الارتفاع نفسه، نلاحظ من الشكل ما يلي: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السرعة المتوسطة الرأسية للكرتين متساوية</a:t>
            </a:r>
            <a:r>
              <a:rPr lang="ar-BH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خلال الفترة الزمنية نفسها</a:t>
            </a:r>
            <a:r>
              <a:rPr lang="ar-JO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.(فسر ذلك).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لأن ارتفاع الكرتين متساوٍ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تتسارع الكرتان باتجاه الأسفل</a:t>
            </a:r>
            <a:r>
              <a:rPr lang="ar-BH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بسبب قوة الجاذبية</a:t>
            </a:r>
            <a:r>
              <a:rPr lang="ar-JO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الحركة الأفقية للكرة المقذوفة لا تؤثر في حركتها الرأسية. </a:t>
            </a:r>
            <a:endParaRPr lang="ar-BH" sz="3200" b="1" dirty="0">
              <a:solidFill>
                <a:srgbClr val="00206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BH" sz="3200" b="1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الجسم المقذوف أفقيًا ليس له سرعة ابتدائية رأسية.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2CC217-EA08-4134-B2A0-15A23ACF6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96" y="3436175"/>
            <a:ext cx="3029377" cy="25936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7D93113-5972-4A5A-A695-B91837F6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188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206" y="421398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استقلالية الحركة في بُعدين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" y="1292710"/>
            <a:ext cx="11595020" cy="4967416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يبين الشكل</a:t>
            </a:r>
            <a:r>
              <a:rPr lang="en-US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(a) 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أشكالاً منفصلة للحركتين الأفقية والرأسية لجسم مقذوف، نلاحظ أن السرعة في الاتجاه الأفقي ثابتة دائمًا، بسبب عدم وجود قوى أفقية تؤثر في الكرة في هذا الاتجاه.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يبين الشكل </a:t>
            </a:r>
            <a:r>
              <a:rPr lang="en-US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(b)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جمع المركبتين الأفقية والرأسية لتشكلا السرعة المتجهة المماسية للمسار.</a:t>
            </a:r>
            <a:endParaRPr lang="ar-BH" sz="32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لاحظ أن السرعة الأفقية المنتظمة والتسارع الرأسي المنتظم تنتجان معًا مسارًا ذا قطع مكافئ.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C39833-206E-4B44-A1C3-5E294DBF9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995" y="3327600"/>
            <a:ext cx="4133850" cy="2819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DAD3E7-C62D-4C77-A573-4B28FAAE3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5950" y="3355735"/>
            <a:ext cx="4029075" cy="2819400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45E42EC-6CEB-4425-BB07-F030226C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914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4370" y="391739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bg1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تدريب1</a:t>
            </a:r>
            <a:endParaRPr lang="ar-BH" sz="4000" b="1" dirty="0">
              <a:solidFill>
                <a:schemeClr val="bg1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09" y="1306777"/>
            <a:ext cx="10525875" cy="2122223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قذف حجر أفقيًا بسرعة 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5 m/s</a:t>
            </a: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من فوق سطح بناية ارتفاعها 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78.4 m</a:t>
            </a: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، أجب عما يلي: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ما الزمن الذي يستغرقه الحجر للوصول إلى أسفل البناية</a:t>
            </a:r>
            <a:r>
              <a:rPr lang="ar-BH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؟</a:t>
            </a:r>
            <a:endParaRPr lang="ar-JO" sz="3200" dirty="0">
              <a:solidFill>
                <a:srgbClr val="00206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  <a:p>
            <a:pPr marL="514350" indent="-514350" algn="r" rtl="1">
              <a:buFont typeface="+mj-lt"/>
              <a:buAutoNum type="arabicPeriod" startAt="2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على أي بُعد من قاعدة البناية يرتطم الحجر بالأرض</a:t>
            </a:r>
            <a:r>
              <a:rPr lang="ar-BH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؟</a:t>
            </a:r>
            <a:endParaRPr lang="ar-JO" sz="3200" dirty="0">
              <a:solidFill>
                <a:srgbClr val="00206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DA4B81-93FC-4651-89FB-2A969063967B}"/>
              </a:ext>
            </a:extLst>
          </p:cNvPr>
          <p:cNvSpPr txBox="1">
            <a:spLocks/>
          </p:cNvSpPr>
          <p:nvPr/>
        </p:nvSpPr>
        <p:spPr>
          <a:xfrm>
            <a:off x="1041009" y="3555612"/>
            <a:ext cx="4286626" cy="26819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 rtl="1">
              <a:buFont typeface="+mj-lt"/>
              <a:buAutoNum type="arabicPeriod" startAt="2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على أي بُعد من قاعدة البناية يرتطم الحجر بالأرض</a:t>
            </a:r>
            <a:r>
              <a:rPr lang="ar-BH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؟</a:t>
            </a:r>
            <a:endParaRPr lang="ar-JO" sz="3200" dirty="0">
              <a:solidFill>
                <a:srgbClr val="00206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x=</a:t>
            </a:r>
            <a:r>
              <a:rPr lang="en-US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v</a:t>
            </a:r>
            <a:r>
              <a:rPr lang="en-US" baseline="-25000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x</a:t>
            </a:r>
            <a:r>
              <a:rPr lang="en-US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t</a:t>
            </a:r>
            <a:endParaRPr lang="en-US" dirty="0">
              <a:solidFill>
                <a:srgbClr val="0070C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=5(4)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=20 m</a:t>
            </a:r>
            <a:endParaRPr lang="ar-BH" dirty="0">
              <a:solidFill>
                <a:srgbClr val="0070C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FBC25A9-CF32-4BBD-A3DD-B30657E174D8}"/>
              </a:ext>
            </a:extLst>
          </p:cNvPr>
          <p:cNvSpPr txBox="1">
            <a:spLocks/>
          </p:cNvSpPr>
          <p:nvPr/>
        </p:nvSpPr>
        <p:spPr>
          <a:xfrm>
            <a:off x="5584370" y="3555612"/>
            <a:ext cx="5982513" cy="26819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rtl="1">
              <a:buFont typeface="+mj-lt"/>
              <a:buAutoNum type="arabicPeriod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ما الزمن الذي يستغرقه الحجر للوصول إلى أسفل البناية</a:t>
            </a:r>
            <a:r>
              <a:rPr lang="ar-BH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؟</a:t>
            </a:r>
            <a:endParaRPr lang="ar-JO" sz="3200" dirty="0">
              <a:solidFill>
                <a:srgbClr val="00206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Y=0.5gt</a:t>
            </a:r>
            <a:r>
              <a:rPr lang="en-US" baseline="30000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2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78.4=0.5(9.8)t</a:t>
            </a:r>
            <a:r>
              <a:rPr lang="en-US" baseline="30000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2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t=4 s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4CEF62E-DC54-44EB-9489-5A9FF048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5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2130" y="433942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المقذوفات التي تطلق بزاوية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078" y="1796388"/>
            <a:ext cx="10525875" cy="3265223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عندما يُطلق مقذوف بزاوية ما، يكون لسرعته الابتدائية مركبتان، إحداهما أفقية والأخرى رأسية.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عند قذف جسم رأسيًا إلى أعلى فإن سرعته تتناقص باستمرار حتى يصل أقصى ارتفاع له، ثم يبدأ بالسقوط بسرعة متزايدة.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يتساوى مقدار السرعة في أثناء الصعود والنزول عند كل نقطة في الاتجاه الرأسي، ويكون الاختلاف بينهما هو اتجاه السرعة، فهما متعاكستان.</a:t>
            </a:r>
            <a:endParaRPr lang="ar-BH" sz="32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CE9333D-A83A-4EC1-957B-01A9EE3C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79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724" y="365125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المقذوفات التي تطلق بزاوية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09" y="1306777"/>
            <a:ext cx="10525875" cy="4967416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يبين الشكل كميت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 تر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فقان مسار المقذوف، إحداهما </a:t>
            </a:r>
            <a:r>
              <a:rPr lang="ar-JO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أقصى ارتفاع 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يصل إليه الجسم، حيث يكون للمقذوف سرعة أفقية فقط، لأن سرعته الرأسية صفرًا، والأخرى هي </a:t>
            </a:r>
            <a:r>
              <a:rPr lang="ar-JO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المدى الأفقي </a:t>
            </a:r>
            <a:r>
              <a:rPr lang="en-US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</a:t>
            </a:r>
            <a:r>
              <a:rPr lang="ar-JO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وهي المسافة الأفقية التي يقطعها المقذوف، أما </a:t>
            </a:r>
            <a:r>
              <a:rPr lang="ar-JO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زمن التحليق 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فهو الزمن الذي يقضيه المقذوف في الهواء.</a:t>
            </a:r>
            <a:endParaRPr lang="ar-BH" sz="32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D68C16-0816-45DD-A603-E8A8F629D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961" y="3094858"/>
            <a:ext cx="8404078" cy="28628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08DC884-5492-4024-855A-D0BC9125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114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8050" y="365125"/>
            <a:ext cx="4933950" cy="701863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bg1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تدريب2</a:t>
            </a:r>
            <a:endParaRPr lang="ar-BH" sz="4000" b="1" dirty="0">
              <a:solidFill>
                <a:schemeClr val="bg1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09" y="1180606"/>
            <a:ext cx="10525875" cy="2122223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قذفت كرة بسرعة 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4.5 m/s</a:t>
            </a: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في اتجاه يصنع زاوية 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66</a:t>
            </a:r>
            <a:r>
              <a:rPr lang="en-US" sz="3200" baseline="300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o</a:t>
            </a:r>
            <a:r>
              <a:rPr lang="ar-JO" sz="3200" baseline="300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</a:t>
            </a: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فوق المستوى الأفقي، احسب ما يلي: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الزمن اللازم للكرة للوصول إلى أقصى ارتفاع.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زمن التحليق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</a:t>
            </a: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للكرة.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2B3DF2A-4D45-4146-BA41-15D8B34E4A0D}"/>
              </a:ext>
            </a:extLst>
          </p:cNvPr>
          <p:cNvSpPr txBox="1">
            <a:spLocks/>
          </p:cNvSpPr>
          <p:nvPr/>
        </p:nvSpPr>
        <p:spPr>
          <a:xfrm>
            <a:off x="1041009" y="3416447"/>
            <a:ext cx="4300611" cy="289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 rtl="1">
              <a:buFont typeface="+mj-lt"/>
              <a:buAutoNum type="arabicPeriod" startAt="2"/>
            </a:pPr>
            <a:r>
              <a:rPr lang="ar-JO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زمن التحليق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</a:t>
            </a:r>
            <a:r>
              <a:rPr lang="ar-JO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للكرة.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T=2t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=0.84 s</a:t>
            </a:r>
            <a:endParaRPr lang="ar-BH" dirty="0">
              <a:solidFill>
                <a:srgbClr val="0070C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E3D207-EE97-4DC4-AD4C-614475C0FDBA}"/>
              </a:ext>
            </a:extLst>
          </p:cNvPr>
          <p:cNvSpPr txBox="1">
            <a:spLocks/>
          </p:cNvSpPr>
          <p:nvPr/>
        </p:nvSpPr>
        <p:spPr>
          <a:xfrm>
            <a:off x="6096000" y="3429000"/>
            <a:ext cx="5576207" cy="289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rtl="1">
              <a:buFont typeface="+mj-lt"/>
              <a:buAutoNum type="arabicPeriod"/>
            </a:pPr>
            <a:r>
              <a:rPr lang="ar-JO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الزمن اللازم للكرة للوصول إلى أقصى ارتفاع.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v</a:t>
            </a:r>
            <a:r>
              <a:rPr lang="en-US" baseline="-25000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yi</a:t>
            </a: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=</a:t>
            </a:r>
            <a:r>
              <a:rPr lang="en-US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v</a:t>
            </a:r>
            <a:r>
              <a:rPr lang="en-US" baseline="-25000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i</a:t>
            </a:r>
            <a:r>
              <a:rPr lang="en-US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sin</a:t>
            </a:r>
            <a:r>
              <a:rPr lang="el-GR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θ</a:t>
            </a:r>
            <a:endParaRPr lang="en-US" dirty="0">
              <a:solidFill>
                <a:srgbClr val="0070C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=(4.5)(sin66)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=4.1 m/s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v</a:t>
            </a:r>
            <a:r>
              <a:rPr lang="en-US" baseline="-25000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y</a:t>
            </a: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=</a:t>
            </a:r>
            <a:r>
              <a:rPr lang="en-US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v</a:t>
            </a:r>
            <a:r>
              <a:rPr lang="en-US" baseline="-25000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yi</a:t>
            </a:r>
            <a:r>
              <a:rPr lang="en-US" dirty="0" err="1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-gt</a:t>
            </a:r>
            <a:endParaRPr lang="en-US" dirty="0">
              <a:solidFill>
                <a:srgbClr val="0070C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0=4.1-(9.8)t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t=0.42 s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endParaRPr lang="ar-BH" dirty="0">
              <a:solidFill>
                <a:srgbClr val="0070C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D7F817C-2C03-4EC9-9161-0B7FE864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995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build="p" animBg="1"/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1115" y="365125"/>
            <a:ext cx="4933950" cy="81504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أسئلة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09" y="1306777"/>
            <a:ext cx="10525875" cy="4967416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افترض أن جسمًا قُذف على كلٍ من الأرض والقمر بالسرعة نفسها باتجاه يصنع زاوية 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θ</a:t>
            </a: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فوق الأفقي، وضح كيف تتغيّر الكميات التالية:</a:t>
            </a:r>
            <a:endParaRPr lang="en-US" sz="3200" dirty="0">
              <a:solidFill>
                <a:srgbClr val="00206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  <a:p>
            <a:pPr marL="1203325" indent="-352425" algn="just" rtl="1">
              <a:buFont typeface="+mj-lt"/>
              <a:buAutoNum type="alphaLcPeriod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مركبة السرعة الأفقية.</a:t>
            </a:r>
          </a:p>
          <a:p>
            <a:pPr marL="1203325" indent="-352425" algn="just" rtl="1">
              <a:buFont typeface="+mj-lt"/>
              <a:buAutoNum type="alphaLcPeriod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زمن تحليق الجسم.</a:t>
            </a:r>
          </a:p>
          <a:p>
            <a:pPr marL="1203325" indent="-352425" algn="just" rtl="1">
              <a:buFont typeface="+mj-lt"/>
              <a:buAutoNum type="alphaLcPeriod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مركبة السرعة الرأسية.</a:t>
            </a:r>
          </a:p>
          <a:p>
            <a:pPr marL="1203325" indent="-352425" algn="just" rtl="1">
              <a:buFont typeface="+mj-lt"/>
              <a:buAutoNum type="alphaLcPeriod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المدى الأفقي.</a:t>
            </a:r>
          </a:p>
          <a:p>
            <a:pPr marL="514350" indent="-514350" algn="just" rtl="1">
              <a:buFont typeface="+mj-lt"/>
              <a:buAutoNum type="arabicPeriod" startAt="2"/>
            </a:pP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تقذف كرة في الهواء بزاوية 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50</a:t>
            </a:r>
            <a:r>
              <a:rPr lang="en-US" sz="3200" baseline="300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o</a:t>
            </a: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بالنسبة للمحور الرأسي وبسرعة ابتدائية 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11 m/s</a:t>
            </a:r>
            <a:r>
              <a:rPr lang="ar-JO" sz="3200" dirty="0">
                <a:solidFill>
                  <a:srgbClr val="002060"/>
                </a:solidFill>
                <a:latin typeface="Century Gothic" panose="020B0502020202020204" pitchFamily="34" charset="0"/>
                <a:cs typeface="Sakkal Majalla" panose="02000000000000000000" pitchFamily="2" charset="-78"/>
              </a:rPr>
              <a:t> ، احسب أقصى ارتفاع تصل إليه الكرة.</a:t>
            </a:r>
          </a:p>
          <a:p>
            <a:pPr marL="401638" indent="-352425" algn="just" rtl="1">
              <a:buFont typeface="+mj-lt"/>
              <a:buAutoNum type="alphaLcPeriod"/>
            </a:pPr>
            <a:endParaRPr lang="ar-JO" sz="3200" dirty="0">
              <a:solidFill>
                <a:srgbClr val="002060"/>
              </a:solidFill>
              <a:latin typeface="Century Gothic" panose="020B0502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36900AD-1DD2-4985-B547-AAA6880AF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348111" cy="365125"/>
          </a:xfrm>
          <a:solidFill>
            <a:srgbClr val="002060"/>
          </a:solidFill>
        </p:spPr>
        <p:txBody>
          <a:bodyPr/>
          <a:lstStyle/>
          <a:p>
            <a:r>
              <a:rPr lang="ar-JO" sz="1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حركة المقذوف -الفيزياء2-فيز217</a:t>
            </a:r>
            <a:endParaRPr lang="en-US" sz="1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06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11.9|11.2|12.6|4.8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4.2|13.7|7.6|8|15.1|6.6|3.4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5.8|4.9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5.8|4.9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|30.9|28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682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Century Gothic</vt:lpstr>
      <vt:lpstr>Sakkal Majalla</vt:lpstr>
      <vt:lpstr>Traditional Arabic</vt:lpstr>
      <vt:lpstr>Wingdings</vt:lpstr>
      <vt:lpstr>Office Theme</vt:lpstr>
      <vt:lpstr>1_Office Theme</vt:lpstr>
      <vt:lpstr>PowerPoint Presentation</vt:lpstr>
      <vt:lpstr>الكفايات التعليمية</vt:lpstr>
      <vt:lpstr>استقلالية الحركة في بُعدين</vt:lpstr>
      <vt:lpstr>استقلالية الحركة في بُعدين</vt:lpstr>
      <vt:lpstr>تدريب1</vt:lpstr>
      <vt:lpstr>المقذوفات التي تطلق بزاوية</vt:lpstr>
      <vt:lpstr>المقذوفات التي تطلق بزاوية</vt:lpstr>
      <vt:lpstr>تدريب2</vt:lpstr>
      <vt:lpstr>أسئلة</vt:lpstr>
      <vt:lpstr>إجابة الأسئلة</vt:lpstr>
      <vt:lpstr>إجابة الأسئلة</vt:lpstr>
      <vt:lpstr>انتهى مع أطيب الأمنيات بالتّوفيق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Mongi Mnejja</dc:creator>
  <cp:lastModifiedBy>Dr. Sameer Abed Salem Alkhraisat</cp:lastModifiedBy>
  <cp:revision>240</cp:revision>
  <dcterms:created xsi:type="dcterms:W3CDTF">2020-03-06T11:46:05Z</dcterms:created>
  <dcterms:modified xsi:type="dcterms:W3CDTF">2021-06-15T07:23:03Z</dcterms:modified>
</cp:coreProperties>
</file>