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3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forms.office.com/Pages/ResponsePage.aspx?id=oeT_Cpw_90aTVwafLBO6BI9LYOC9k5NPngyF4mLwP9FURDFTOUpaUUhWSlI0TDc3WkRCUDhGSEtRMy4u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71067ED-4276-485D-8ED9-731FFD86E4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566036"/>
              </p:ext>
            </p:extLst>
          </p:nvPr>
        </p:nvGraphicFramePr>
        <p:xfrm>
          <a:off x="4425248" y="1987977"/>
          <a:ext cx="6970750" cy="3164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6716">
                  <a:extLst>
                    <a:ext uri="{9D8B030D-6E8A-4147-A177-3AD203B41FA5}">
                      <a16:colId xmlns:a16="http://schemas.microsoft.com/office/drawing/2014/main" val="147546282"/>
                    </a:ext>
                  </a:extLst>
                </a:gridCol>
                <a:gridCol w="2194034">
                  <a:extLst>
                    <a:ext uri="{9D8B030D-6E8A-4147-A177-3AD203B41FA5}">
                      <a16:colId xmlns:a16="http://schemas.microsoft.com/office/drawing/2014/main" val="1624011049"/>
                    </a:ext>
                  </a:extLst>
                </a:gridCol>
              </a:tblGrid>
              <a:tr h="520808">
                <a:tc>
                  <a:txBody>
                    <a:bodyPr/>
                    <a:lstStyle/>
                    <a:p>
                      <a:pPr algn="ctr" rtl="1" fontAlgn="base"/>
                      <a:r>
                        <a:rPr lang="ar-BH" sz="2800" b="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Sultan bold" pitchFamily="2" charset="-78"/>
                        </a:rPr>
                        <a:t>الموقع والزمن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Sultan bold" pitchFamily="2" charset="-78"/>
                        </a:rPr>
                        <a:t>عنوان </a:t>
                      </a:r>
                      <a:r>
                        <a:rPr lang="ar-JO" sz="3200" b="1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Sultan bold" pitchFamily="2" charset="-78"/>
                        </a:rPr>
                        <a:t>الدرس</a:t>
                      </a:r>
                      <a:endParaRPr lang="en-US" sz="3200" b="1" kern="1200" dirty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Sultan bold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563893"/>
                  </a:ext>
                </a:extLst>
              </a:tr>
              <a:tr h="562663">
                <a:tc>
                  <a:txBody>
                    <a:bodyPr/>
                    <a:lstStyle/>
                    <a:p>
                      <a:pPr algn="ctr" rtl="1"/>
                      <a:r>
                        <a:rPr lang="ar-JO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ultan bold" pitchFamily="2" charset="-78"/>
                        </a:rPr>
                        <a:t>الفيزياء</a:t>
                      </a:r>
                      <a:r>
                        <a:rPr lang="ar-BH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ultan bold" pitchFamily="2" charset="-78"/>
                        </a:rPr>
                        <a:t>1</a:t>
                      </a:r>
                      <a:r>
                        <a:rPr lang="ar-JO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ultan bold" pitchFamily="2" charset="-78"/>
                        </a:rPr>
                        <a:t> (فيز</a:t>
                      </a:r>
                      <a:r>
                        <a:rPr lang="ar-BH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ultan bold" pitchFamily="2" charset="-78"/>
                        </a:rPr>
                        <a:t>102</a:t>
                      </a:r>
                      <a:r>
                        <a:rPr lang="ar-JO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ultan bold" pitchFamily="2" charset="-78"/>
                        </a:rPr>
                        <a:t>)</a:t>
                      </a:r>
                      <a:endParaRPr lang="en-US" sz="2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ultan bold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ultan bold" pitchFamily="2" charset="-78"/>
                        </a:rPr>
                        <a:t>المقرر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ultan bold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7529466"/>
                  </a:ext>
                </a:extLst>
              </a:tr>
              <a:tr h="56266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ultan bold" pitchFamily="2" charset="-78"/>
                        </a:rPr>
                        <a:t>الأول</a:t>
                      </a:r>
                      <a:endParaRPr lang="en-US" sz="2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ultan bold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ultan bold" pitchFamily="2" charset="-78"/>
                        </a:rPr>
                        <a:t>المستوى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ultan bold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551187"/>
                  </a:ext>
                </a:extLst>
              </a:tr>
              <a:tr h="582649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ultan bold" pitchFamily="2" charset="-78"/>
                        </a:rPr>
                        <a:t>الأول+الثاني</a:t>
                      </a:r>
                      <a:endParaRPr lang="en-US" sz="2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ultan bold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ultan bold" pitchFamily="2" charset="-78"/>
                        </a:rPr>
                        <a:t>الفصل</a:t>
                      </a:r>
                      <a:r>
                        <a:rPr lang="ar-BH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ultan bold" pitchFamily="2" charset="-78"/>
                        </a:rPr>
                        <a:t> الدراسي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ultan bold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605841"/>
                  </a:ext>
                </a:extLst>
              </a:tr>
              <a:tr h="844859"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ultan bold" pitchFamily="2" charset="-7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ultan bold" pitchFamily="2" charset="-78"/>
                        </a:rPr>
                        <a:t>رقم الفصل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ultan bold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955625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41" y="1858661"/>
            <a:ext cx="4884803" cy="28313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2069" y="84936"/>
            <a:ext cx="3987135" cy="66172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Autofit/>
          </a:bodyPr>
          <a:lstStyle/>
          <a:p>
            <a:pPr algn="ct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BH" sz="3600" b="1" dirty="0">
                <a:solidFill>
                  <a:schemeClr val="bg1"/>
                </a:solidFill>
                <a:cs typeface="Sultan bold" pitchFamily="2" charset="-78"/>
              </a:rPr>
              <a:t>طرح الكميات المتجهة</a:t>
            </a:r>
          </a:p>
        </p:txBody>
      </p:sp>
      <p:sp>
        <p:nvSpPr>
          <p:cNvPr id="4" name="Rectangle 3"/>
          <p:cNvSpPr/>
          <p:nvPr/>
        </p:nvSpPr>
        <p:spPr>
          <a:xfrm>
            <a:off x="5472951" y="2245888"/>
            <a:ext cx="6660609" cy="892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1"/>
            <a:r>
              <a:rPr lang="ar-BH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ultan normal" pitchFamily="2" charset="-78"/>
              </a:rPr>
              <a:t>مثال: 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أوجد ناتج طرح متجهين الأول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Sakkal Majalla" panose="02000000000000000000" pitchFamily="2" charset="-78"/>
                <a:cs typeface="Sultan normal" pitchFamily="2" charset="-78"/>
              </a:rPr>
              <a:t> 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 طوله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 ويتجه نحو الشرق، والثاني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Sakkal Majalla" panose="02000000000000000000" pitchFamily="2" charset="-78"/>
                <a:cs typeface="Sultan normal" pitchFamily="2" charset="-78"/>
              </a:rPr>
              <a:t> 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 طوله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Century Gothic" panose="020B0502020202020204" pitchFamily="34" charset="0"/>
                <a:cs typeface="Sultan normal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2000" dirty="0">
                <a:latin typeface="Century Gothic" panose="020B0502020202020204" pitchFamily="34" charset="0"/>
                <a:cs typeface="Sultan normal" pitchFamily="2" charset="-78"/>
              </a:rPr>
              <a:t> </a:t>
            </a:r>
            <a:r>
              <a:rPr lang="ar-BH" sz="2000" dirty="0">
                <a:latin typeface="Century Gothic" panose="020B0502020202020204" pitchFamily="34" charset="0"/>
                <a:cs typeface="Sultan normal" pitchFamily="2" charset="-78"/>
              </a:rPr>
              <a:t> 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ويتجه نحو الشرق.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615" y="2250662"/>
            <a:ext cx="3348369" cy="918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615" y="3441669"/>
            <a:ext cx="2499151" cy="1021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274" y="4608831"/>
            <a:ext cx="3883743" cy="149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51107" y="1183992"/>
            <a:ext cx="1125918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1"/>
            <a:r>
              <a:rPr lang="ar-BH" sz="2800" b="1" dirty="0">
                <a:latin typeface="Sakkal Majalla" panose="02000000000000000000" pitchFamily="2" charset="-78"/>
                <a:cs typeface="Sultan normal" pitchFamily="2" charset="-78"/>
              </a:rPr>
              <a:t>لطرح متجه من آخر اعكس اتجاه المتجه المراد طرحه، ثم اجمعهما. </a:t>
            </a:r>
          </a:p>
          <a:p>
            <a:pPr algn="ctr" rtl="1"/>
            <a:r>
              <a:rPr lang="en-US" sz="2000" b="1" dirty="0">
                <a:latin typeface="Century Gothic" panose="020B0502020202020204" pitchFamily="34" charset="0"/>
                <a:cs typeface="Sultan normal" pitchFamily="2" charset="-78"/>
              </a:rPr>
              <a:t>A-B = A + (-B)</a:t>
            </a:r>
            <a:r>
              <a:rPr lang="ar-BH" sz="2000" b="1" dirty="0">
                <a:latin typeface="Century Gothic" panose="020B0502020202020204" pitchFamily="34" charset="0"/>
                <a:cs typeface="Sultan normal" pitchFamily="2" charset="-78"/>
              </a:rPr>
              <a:t> </a:t>
            </a:r>
            <a:endParaRPr lang="en-US" sz="2000" b="1" dirty="0">
              <a:latin typeface="Century Gothic" panose="020B0502020202020204" pitchFamily="34" charset="0"/>
              <a:cs typeface="Sultan normal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72952" y="5029575"/>
            <a:ext cx="671904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1"/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محصلة المتجهين </a:t>
            </a:r>
            <a:r>
              <a:rPr lang="en-US" sz="2400" dirty="0">
                <a:latin typeface="Sakkal Majalla" panose="02000000000000000000" pitchFamily="2" charset="-78"/>
                <a:cs typeface="Sultan normal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Sakkal Majalla" panose="02000000000000000000" pitchFamily="2" charset="-78"/>
                <a:cs typeface="Sultan normal" pitchFamily="2" charset="-78"/>
              </a:rPr>
              <a:t> 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و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</a:t>
            </a:r>
            <a:r>
              <a:rPr lang="ar-BH" dirty="0">
                <a:latin typeface="Century Gothic" panose="020B0502020202020204" pitchFamily="34" charset="0"/>
                <a:cs typeface="Sultan normal" pitchFamily="2" charset="-78"/>
              </a:rPr>
              <a:t> 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متجه طوله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2400" dirty="0">
                <a:latin typeface="Sakkal Majalla" panose="02000000000000000000" pitchFamily="2" charset="-78"/>
                <a:cs typeface="Sultan normal" pitchFamily="2" charset="-78"/>
              </a:rPr>
              <a:t> 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 ويتجه نحو الشرق.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72951" y="3832682"/>
            <a:ext cx="666060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1"/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نعكس اتجاه المتجه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–B </a:t>
            </a:r>
            <a:r>
              <a:rPr lang="en-US" sz="2400" dirty="0">
                <a:latin typeface="Sakkal Majalla" panose="02000000000000000000" pitchFamily="2" charset="-78"/>
                <a:cs typeface="Sultan normal" pitchFamily="2" charset="-78"/>
              </a:rPr>
              <a:t>، 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والذي يصبح متجهًا نحو الغرب. </a:t>
            </a:r>
          </a:p>
        </p:txBody>
      </p:sp>
      <p:sp>
        <p:nvSpPr>
          <p:cNvPr id="18" name="Footer Placeholder 6"/>
          <p:cNvSpPr txBox="1">
            <a:spLocks/>
          </p:cNvSpPr>
          <p:nvPr/>
        </p:nvSpPr>
        <p:spPr>
          <a:xfrm>
            <a:off x="270641" y="6420001"/>
            <a:ext cx="2356939" cy="34077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pPr algn="l" rtl="1"/>
            <a:r>
              <a:rPr lang="en-US" dirty="0"/>
              <a:t> </a:t>
            </a:r>
            <a:r>
              <a:rPr lang="ar-BH" dirty="0"/>
              <a:t>الموقع والزمن         </a:t>
            </a:r>
            <a:r>
              <a:rPr lang="en-US" dirty="0"/>
              <a:t>-</a:t>
            </a:r>
            <a:r>
              <a:rPr lang="ar-BH" dirty="0"/>
              <a:t> الفيزياء1 (فيز102)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270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641" y="1290655"/>
            <a:ext cx="1144869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ultan normal" pitchFamily="2" charset="-78"/>
              </a:rPr>
              <a:t>1- أي مما يأتي يعد كمية قياسية؟</a:t>
            </a:r>
          </a:p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ultan normal" pitchFamily="2" charset="-78"/>
              </a:rPr>
              <a:t>(أ) 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الازاحة             (ب) الموقع              (جـ) الطول                      (د) التسارع</a:t>
            </a:r>
          </a:p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ultan normal" pitchFamily="2" charset="-78"/>
              </a:rPr>
              <a:t>2- احدى الكميات الاتية متجهة:</a:t>
            </a:r>
          </a:p>
          <a:p>
            <a:pPr algn="r" rtl="1"/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(أ) المسافة            (ب) الازاحة            (جـ) السرعة المتوسطة             (د) الزمن</a:t>
            </a:r>
          </a:p>
          <a:p>
            <a:pPr algn="r" rtl="1"/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3- تحرك شخص </a:t>
            </a:r>
            <a:r>
              <a:rPr lang="en-US" sz="2000" dirty="0">
                <a:latin typeface="Times New Roman" panose="02020603050405020304" pitchFamily="18" charset="0"/>
                <a:cs typeface="Sultan normal" pitchFamily="2" charset="-78"/>
              </a:rPr>
              <a:t>500 m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 باتجاه الشمال</a:t>
            </a:r>
            <a:r>
              <a:rPr lang="ar-JO" sz="2400" dirty="0">
                <a:latin typeface="Sakkal Majalla" panose="02000000000000000000" pitchFamily="2" charset="-78"/>
                <a:cs typeface="Sultan normal" pitchFamily="2" charset="-78"/>
              </a:rPr>
              <a:t>،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 ثم تحرك باتجاه الجنوب </a:t>
            </a:r>
            <a:r>
              <a:rPr lang="en-US" sz="2000" dirty="0">
                <a:latin typeface="Times New Roman" panose="02020603050405020304" pitchFamily="18" charset="0"/>
                <a:cs typeface="Sultan normal" pitchFamily="2" charset="-78"/>
              </a:rPr>
              <a:t>1500 m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 ،  ما الازاحة الكلية للشخص طوال الرحلة ؟</a:t>
            </a:r>
          </a:p>
          <a:p>
            <a:pPr algn="r" rtl="1"/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(أ) </a:t>
            </a:r>
            <a:r>
              <a:rPr lang="en-US" sz="2000" dirty="0">
                <a:latin typeface="Times New Roman" panose="02020603050405020304" pitchFamily="18" charset="0"/>
                <a:cs typeface="Sultan normal" pitchFamily="2" charset="-78"/>
              </a:rPr>
              <a:t>500 m</a:t>
            </a:r>
            <a:r>
              <a:rPr lang="en-US" sz="2400" dirty="0">
                <a:latin typeface="Sakkal Majalla" panose="02000000000000000000" pitchFamily="2" charset="-78"/>
                <a:cs typeface="Sultan normal" pitchFamily="2" charset="-78"/>
              </a:rPr>
              <a:t> 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 شمالاً                              (ب) </a:t>
            </a:r>
            <a:r>
              <a:rPr lang="en-US" sz="2000" dirty="0">
                <a:latin typeface="Times New Roman" panose="02020603050405020304" pitchFamily="18" charset="0"/>
                <a:cs typeface="Sultan normal" pitchFamily="2" charset="-78"/>
              </a:rPr>
              <a:t>500 m</a:t>
            </a:r>
            <a:r>
              <a:rPr lang="en-US" sz="2400" dirty="0">
                <a:latin typeface="Sakkal Majalla" panose="02000000000000000000" pitchFamily="2" charset="-78"/>
                <a:cs typeface="Sultan normal" pitchFamily="2" charset="-78"/>
              </a:rPr>
              <a:t>  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 جنوبًا </a:t>
            </a:r>
          </a:p>
          <a:p>
            <a:pPr algn="r" rtl="1"/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(جـ) </a:t>
            </a:r>
            <a:r>
              <a:rPr lang="en-US" sz="2000" dirty="0">
                <a:latin typeface="Times New Roman" panose="02020603050405020304" pitchFamily="18" charset="0"/>
                <a:cs typeface="Sultan normal" pitchFamily="2" charset="-78"/>
              </a:rPr>
              <a:t>1000</a:t>
            </a:r>
            <a:r>
              <a:rPr lang="en-US" sz="2400" dirty="0">
                <a:latin typeface="Sakkal Majalla" panose="02000000000000000000" pitchFamily="2" charset="-78"/>
                <a:cs typeface="Sultan normal" pitchFamily="2" charset="-78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Sultan normal" pitchFamily="2" charset="-78"/>
              </a:rPr>
              <a:t>m</a:t>
            </a:r>
            <a:r>
              <a:rPr lang="en-US" sz="2400" dirty="0">
                <a:latin typeface="Sakkal Majalla" panose="02000000000000000000" pitchFamily="2" charset="-78"/>
                <a:cs typeface="Sultan normal" pitchFamily="2" charset="-78"/>
              </a:rPr>
              <a:t>  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شمالاً                           (د) </a:t>
            </a:r>
            <a:r>
              <a:rPr lang="en-US" sz="2000" dirty="0">
                <a:latin typeface="Times New Roman" panose="02020603050405020304" pitchFamily="18" charset="0"/>
                <a:cs typeface="Sultan normal" pitchFamily="2" charset="-78"/>
              </a:rPr>
              <a:t>1000 m</a:t>
            </a:r>
            <a:r>
              <a:rPr lang="en-US" sz="2400" dirty="0">
                <a:latin typeface="Sakkal Majalla" panose="02000000000000000000" pitchFamily="2" charset="-78"/>
                <a:cs typeface="Sultan normal" pitchFamily="2" charset="-78"/>
              </a:rPr>
              <a:t>  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 جنوبًا </a:t>
            </a:r>
          </a:p>
          <a:p>
            <a:pPr algn="r" rtl="1"/>
            <a:r>
              <a:rPr lang="ar-JO" sz="2400" dirty="0">
                <a:latin typeface="Sakkal Majalla" panose="02000000000000000000" pitchFamily="2" charset="-78"/>
                <a:cs typeface="Sultan normal" pitchFamily="2" charset="-78"/>
              </a:rPr>
              <a:t>4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- تحرك شخص </a:t>
            </a:r>
            <a:r>
              <a:rPr lang="en-US" sz="2000" dirty="0">
                <a:latin typeface="Times New Roman" panose="02020603050405020304" pitchFamily="18" charset="0"/>
                <a:cs typeface="Sultan normal" pitchFamily="2" charset="-78"/>
              </a:rPr>
              <a:t>500 m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 باتجاه الشمال ثم تحرك باتجاه الجنوب </a:t>
            </a:r>
            <a:r>
              <a:rPr lang="en-US" sz="2000" dirty="0">
                <a:latin typeface="Times New Roman" panose="02020603050405020304" pitchFamily="18" charset="0"/>
                <a:cs typeface="Sultan normal" pitchFamily="2" charset="-78"/>
              </a:rPr>
              <a:t>1500 m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 ، ما المسافة الكلية التي تحركها الشخص طوال الرحلة؟</a:t>
            </a:r>
          </a:p>
          <a:p>
            <a:pPr algn="r" rtl="1"/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(أ) </a:t>
            </a:r>
            <a:r>
              <a:rPr lang="en-US" sz="2000" dirty="0">
                <a:latin typeface="Times New Roman" panose="02020603050405020304" pitchFamily="18" charset="0"/>
                <a:cs typeface="Sultan normal" pitchFamily="2" charset="-78"/>
              </a:rPr>
              <a:t>2000 m</a:t>
            </a:r>
            <a:r>
              <a:rPr lang="en-US" sz="2400" dirty="0">
                <a:latin typeface="Sakkal Majalla" panose="02000000000000000000" pitchFamily="2" charset="-78"/>
                <a:cs typeface="Sultan normal" pitchFamily="2" charset="-78"/>
              </a:rPr>
              <a:t> 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 شمالاً                              (ب) </a:t>
            </a:r>
            <a:r>
              <a:rPr lang="en-US" sz="2000" dirty="0">
                <a:latin typeface="Times New Roman" panose="02020603050405020304" pitchFamily="18" charset="0"/>
                <a:cs typeface="Sultan normal" pitchFamily="2" charset="-78"/>
              </a:rPr>
              <a:t>2000 m</a:t>
            </a:r>
            <a:r>
              <a:rPr lang="en-US" sz="2400" dirty="0">
                <a:latin typeface="Sakkal Majalla" panose="02000000000000000000" pitchFamily="2" charset="-78"/>
                <a:cs typeface="Sultan normal" pitchFamily="2" charset="-78"/>
              </a:rPr>
              <a:t>  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 </a:t>
            </a:r>
            <a:r>
              <a:rPr lang="en-US" sz="2400" dirty="0">
                <a:latin typeface="Sakkal Majalla" panose="02000000000000000000" pitchFamily="2" charset="-78"/>
                <a:cs typeface="Sultan normal" pitchFamily="2" charset="-78"/>
              </a:rPr>
              <a:t> 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 </a:t>
            </a:r>
          </a:p>
          <a:p>
            <a:pPr algn="r" rtl="1"/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(جـ) </a:t>
            </a:r>
            <a:r>
              <a:rPr lang="en-US" sz="2000" dirty="0">
                <a:latin typeface="Times New Roman" panose="02020603050405020304" pitchFamily="18" charset="0"/>
                <a:cs typeface="Sultan normal" pitchFamily="2" charset="-78"/>
              </a:rPr>
              <a:t>1000 m</a:t>
            </a:r>
            <a:r>
              <a:rPr lang="en-US" sz="2400" dirty="0">
                <a:latin typeface="Sakkal Majalla" panose="02000000000000000000" pitchFamily="2" charset="-78"/>
                <a:cs typeface="Sultan normal" pitchFamily="2" charset="-78"/>
              </a:rPr>
              <a:t>  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شمالاً                       </a:t>
            </a:r>
            <a:r>
              <a:rPr lang="en-US" sz="2400" dirty="0">
                <a:latin typeface="Sakkal Majalla" panose="02000000000000000000" pitchFamily="2" charset="-78"/>
                <a:cs typeface="Sultan normal" pitchFamily="2" charset="-78"/>
              </a:rPr>
              <a:t> 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    (د) </a:t>
            </a:r>
            <a:r>
              <a:rPr lang="en-US" sz="2000" dirty="0">
                <a:latin typeface="Times New Roman" panose="02020603050405020304" pitchFamily="18" charset="0"/>
                <a:cs typeface="Sultan normal" pitchFamily="2" charset="-78"/>
              </a:rPr>
              <a:t>1000 m</a:t>
            </a:r>
            <a:r>
              <a:rPr lang="en-US" sz="2400" dirty="0">
                <a:latin typeface="Sakkal Majalla" panose="02000000000000000000" pitchFamily="2" charset="-78"/>
                <a:cs typeface="Sultan normal" pitchFamily="2" charset="-78"/>
              </a:rPr>
              <a:t> </a:t>
            </a:r>
            <a:endParaRPr lang="ar-BH" sz="2400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78944" y="56885"/>
            <a:ext cx="2770495" cy="66172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Autofit/>
          </a:bodyPr>
          <a:lstStyle/>
          <a:p>
            <a:pPr algn="ct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BH" sz="3600" b="1" dirty="0">
                <a:solidFill>
                  <a:schemeClr val="bg1"/>
                </a:solidFill>
                <a:cs typeface="Sultan bold" pitchFamily="2" charset="-78"/>
              </a:rPr>
              <a:t>مسائل تدريبية</a:t>
            </a:r>
          </a:p>
        </p:txBody>
      </p:sp>
      <p:sp>
        <p:nvSpPr>
          <p:cNvPr id="4" name="Oval 3"/>
          <p:cNvSpPr/>
          <p:nvPr/>
        </p:nvSpPr>
        <p:spPr>
          <a:xfrm>
            <a:off x="8056419" y="1669330"/>
            <a:ext cx="520123" cy="3957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9671990" y="2453657"/>
            <a:ext cx="520123" cy="3957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8056419" y="3557484"/>
            <a:ext cx="520123" cy="3957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8056418" y="4654671"/>
            <a:ext cx="520123" cy="3957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Footer Placeholder 6"/>
          <p:cNvSpPr txBox="1">
            <a:spLocks/>
          </p:cNvSpPr>
          <p:nvPr/>
        </p:nvSpPr>
        <p:spPr>
          <a:xfrm>
            <a:off x="270641" y="6420001"/>
            <a:ext cx="2356939" cy="34077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pPr algn="l" rtl="1"/>
            <a:r>
              <a:rPr lang="en-US" dirty="0"/>
              <a:t> </a:t>
            </a:r>
            <a:r>
              <a:rPr lang="ar-BH" dirty="0"/>
              <a:t>الموقع والزمن         </a:t>
            </a:r>
            <a:r>
              <a:rPr lang="en-US" dirty="0"/>
              <a:t>-</a:t>
            </a:r>
            <a:r>
              <a:rPr lang="ar-BH" dirty="0"/>
              <a:t> الفيزياء1 (فيز102)</a:t>
            </a:r>
            <a:r>
              <a:rPr lang="en-US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97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1614" y="141632"/>
            <a:ext cx="5718411" cy="53958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Autofit/>
          </a:bodyPr>
          <a:lstStyle/>
          <a:p>
            <a:pPr algn="ct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BH" sz="3600" b="1" dirty="0">
                <a:solidFill>
                  <a:schemeClr val="bg1"/>
                </a:solidFill>
                <a:cs typeface="Sultan bold" pitchFamily="2" charset="-78"/>
              </a:rPr>
              <a:t>الفترة الزمنية والإزاحة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3753" y="1444015"/>
                <a:ext cx="11403106" cy="86062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 rtl="1"/>
                <a:r>
                  <a:rPr lang="ar-BH" sz="2400" dirty="0">
                    <a:latin typeface="Sakkal Majalla" panose="02000000000000000000" pitchFamily="2" charset="-78"/>
                    <a:cs typeface="Sultan normal" pitchFamily="2" charset="-78"/>
                  </a:rPr>
                  <a:t>يمكن إيجاد هذه الفترة الزمنية بحساب الفرق بين قراءتي ساعة الوقف في كل موقع</a:t>
                </a:r>
                <a:r>
                  <a:rPr lang="ar-JO" sz="2400" dirty="0">
                    <a:latin typeface="Sakkal Majalla" panose="02000000000000000000" pitchFamily="2" charset="-78"/>
                    <a:cs typeface="Sultan normal" pitchFamily="2" charset="-78"/>
                  </a:rPr>
                  <a:t>:</a:t>
                </a:r>
                <a:r>
                  <a:rPr lang="ar-BH" sz="2400" dirty="0">
                    <a:latin typeface="Sakkal Majalla" panose="02000000000000000000" pitchFamily="2" charset="-78"/>
                    <a:cs typeface="Sultan normal" pitchFamily="2" charset="-78"/>
                  </a:rPr>
                  <a:t> </a:t>
                </a:r>
              </a:p>
              <a:p>
                <a:pPr algn="ct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BH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raditional Arabic" panose="02020603050405020304" pitchFamily="18" charset="-78"/>
                        </a:rPr>
                        <m:t>∆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raditional Arabic" panose="02020603050405020304" pitchFamily="18" charset="-78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raditional Arabic" panose="02020603050405020304" pitchFamily="18" charset="-78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raditional Arabic" panose="02020603050405020304" pitchFamily="18" charset="-78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𝑓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raditional Arabic" panose="02020603050405020304" pitchFamily="18" charset="-78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raditional Arabic" panose="02020603050405020304" pitchFamily="18" charset="-78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ar-BH" sz="2400" dirty="0">
                  <a:solidFill>
                    <a:srgbClr val="FF0000"/>
                  </a:solidFill>
                  <a:latin typeface="Century Gothic" panose="020B0502020202020204" pitchFamily="34" charset="0"/>
                  <a:cs typeface="Sultan normal" pitchFamily="2" charset="-78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53" y="1444015"/>
                <a:ext cx="11403106" cy="860620"/>
              </a:xfrm>
              <a:prstGeom prst="rect">
                <a:avLst/>
              </a:prstGeom>
              <a:blipFill rotWithShape="0">
                <a:blip r:embed="rId2"/>
                <a:stretch>
                  <a:fillRect t="-5674" r="-802" b="-4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870552" y="4166947"/>
            <a:ext cx="198483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Sultan normal" pitchFamily="2" charset="-78"/>
              </a:rPr>
              <a:t>∆t =</a:t>
            </a:r>
            <a:r>
              <a:rPr lang="pt-BR" sz="2400" b="1" i="1" dirty="0">
                <a:latin typeface="Times New Roman" panose="02020603050405020304" pitchFamily="18" charset="0"/>
                <a:cs typeface="Sultan normal" pitchFamily="2" charset="-78"/>
              </a:rPr>
              <a:t>t</a:t>
            </a:r>
            <a:r>
              <a:rPr lang="pt-BR" sz="2400" b="1" i="1" baseline="-25000" dirty="0">
                <a:latin typeface="Times New Roman" panose="02020603050405020304" pitchFamily="18" charset="0"/>
                <a:cs typeface="Sultan normal" pitchFamily="2" charset="-78"/>
              </a:rPr>
              <a:t>f</a:t>
            </a:r>
            <a:r>
              <a:rPr lang="pt-BR" sz="2400" b="1" i="1" dirty="0">
                <a:latin typeface="Times New Roman" panose="02020603050405020304" pitchFamily="18" charset="0"/>
                <a:cs typeface="Sultan normal" pitchFamily="2" charset="-78"/>
              </a:rPr>
              <a:t> - t</a:t>
            </a:r>
            <a:r>
              <a:rPr lang="pt-BR" sz="2400" b="1" i="1" baseline="-25000" dirty="0">
                <a:latin typeface="Times New Roman" panose="02020603050405020304" pitchFamily="18" charset="0"/>
                <a:cs typeface="Sultan normal" pitchFamily="2" charset="-78"/>
              </a:rPr>
              <a:t>i</a:t>
            </a:r>
            <a:r>
              <a:rPr lang="pt-BR" sz="2400" b="1" i="1" dirty="0">
                <a:latin typeface="Times New Roman" panose="02020603050405020304" pitchFamily="18" charset="0"/>
                <a:cs typeface="Sultan normal" pitchFamily="2" charset="-78"/>
              </a:rPr>
              <a:t> </a:t>
            </a:r>
          </a:p>
          <a:p>
            <a:r>
              <a:rPr lang="pt-BR" sz="2400" b="1" dirty="0">
                <a:latin typeface="Times New Roman" panose="02020603050405020304" pitchFamily="18" charset="0"/>
                <a:cs typeface="Sultan normal" pitchFamily="2" charset="-78"/>
              </a:rPr>
              <a:t>= 5.0 s – 1.0 s </a:t>
            </a:r>
          </a:p>
          <a:p>
            <a:r>
              <a:rPr lang="pt-BR" sz="2400" b="1" dirty="0">
                <a:latin typeface="Times New Roman" panose="02020603050405020304" pitchFamily="18" charset="0"/>
                <a:cs typeface="Sultan normal" pitchFamily="2" charset="-78"/>
              </a:rPr>
              <a:t>= 4.0 s</a:t>
            </a:r>
            <a:endParaRPr lang="en-US" sz="2400" b="1" dirty="0">
              <a:latin typeface="Times New Roman" panose="02020603050405020304" pitchFamily="18" charset="0"/>
              <a:cs typeface="Sultan normal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44454" y="4490113"/>
            <a:ext cx="750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23" y="3573115"/>
            <a:ext cx="7634219" cy="2603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43753" y="810388"/>
            <a:ext cx="992611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1"/>
            <a:r>
              <a:rPr lang="ar-BH" sz="2800" b="1" dirty="0">
                <a:latin typeface="Sakkal Majalla" panose="02000000000000000000" pitchFamily="2" charset="-78"/>
                <a:cs typeface="Sultan normal" pitchFamily="2" charset="-78"/>
              </a:rPr>
              <a:t>كيف يمكن ايجاد الزمن الذي استغرقه العداء لل</a:t>
            </a:r>
            <a:r>
              <a:rPr lang="ar-JO" sz="2800" b="1" dirty="0">
                <a:latin typeface="Sakkal Majalla" panose="02000000000000000000" pitchFamily="2" charset="-78"/>
                <a:cs typeface="Sultan normal" pitchFamily="2" charset="-78"/>
              </a:rPr>
              <a:t>إ</a:t>
            </a:r>
            <a:r>
              <a:rPr lang="ar-BH" sz="2800" b="1" dirty="0">
                <a:latin typeface="Sakkal Majalla" panose="02000000000000000000" pitchFamily="2" charset="-78"/>
                <a:cs typeface="Sultan normal" pitchFamily="2" charset="-78"/>
              </a:rPr>
              <a:t>نتقال من الشجرة إلى عمود الإنارة؟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3323" y="2608300"/>
            <a:ext cx="11303536" cy="892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 rtl="1">
              <a:buFont typeface="Wingdings" panose="05000000000000000000" pitchFamily="2" charset="2"/>
              <a:buChar char="ü"/>
            </a:pP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اختر الرمز</a:t>
            </a:r>
            <a:r>
              <a:rPr lang="en-US" sz="2400" b="1" i="1" dirty="0">
                <a:latin typeface="Times New Roman" panose="02020603050405020304" pitchFamily="18" charset="0"/>
                <a:cs typeface="Sultan normal" pitchFamily="2" charset="-78"/>
              </a:rPr>
              <a:t>t</a:t>
            </a:r>
            <a:r>
              <a:rPr lang="en-US" sz="2400" b="1" i="1" baseline="-25000" dirty="0">
                <a:latin typeface="Times New Roman" panose="02020603050405020304" pitchFamily="18" charset="0"/>
                <a:cs typeface="Sultan normal" pitchFamily="2" charset="-78"/>
              </a:rPr>
              <a:t>i</a:t>
            </a:r>
            <a:r>
              <a:rPr lang="en-US" sz="2400" i="1" dirty="0">
                <a:latin typeface="Century Gothic" panose="020B0502020202020204" pitchFamily="34" charset="0"/>
                <a:cs typeface="Sultan normal" pitchFamily="2" charset="-78"/>
              </a:rPr>
              <a:t> 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 عندما كان العدّاء عند الشجرة، والرمز</a:t>
            </a:r>
            <a:r>
              <a:rPr lang="en-US" sz="2400" b="1" i="1" dirty="0" err="1">
                <a:latin typeface="Times New Roman" panose="02020603050405020304" pitchFamily="18" charset="0"/>
                <a:cs typeface="Sultan normal" pitchFamily="2" charset="-78"/>
              </a:rPr>
              <a:t>t</a:t>
            </a:r>
            <a:r>
              <a:rPr lang="en-US" sz="2400" b="1" i="1" baseline="-25000" dirty="0" err="1">
                <a:latin typeface="Times New Roman" panose="02020603050405020304" pitchFamily="18" charset="0"/>
                <a:cs typeface="Sultan normal" pitchFamily="2" charset="-78"/>
              </a:rPr>
              <a:t>f</a:t>
            </a:r>
            <a:r>
              <a:rPr lang="en-US" sz="2400" b="1" i="1" dirty="0">
                <a:latin typeface="Times New Roman" panose="02020603050405020304" pitchFamily="18" charset="0"/>
                <a:cs typeface="Sultan normal" pitchFamily="2" charset="-78"/>
              </a:rPr>
              <a:t> 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 عندما صار العدّاء عند عمود</a:t>
            </a:r>
            <a:r>
              <a:rPr lang="en-US" sz="2400" dirty="0">
                <a:latin typeface="Sakkal Majalla" panose="02000000000000000000" pitchFamily="2" charset="-78"/>
                <a:cs typeface="Sultan normal" pitchFamily="2" charset="-78"/>
              </a:rPr>
              <a:t> 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الإنارة. الفرق بين الزمنين يسمى فترة زمنية ويرمز لها بالرمز </a:t>
            </a:r>
            <a:r>
              <a:rPr lang="en-US" sz="2400" dirty="0">
                <a:latin typeface="Sakkal Majalla" panose="02000000000000000000" pitchFamily="2" charset="-78"/>
                <a:cs typeface="Sultan normal" pitchFamily="2" charset="-78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Sultan normal" pitchFamily="2" charset="-78"/>
              </a:rPr>
              <a:t>∆t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. </a:t>
            </a:r>
            <a:r>
              <a:rPr lang="en-US" sz="2400" dirty="0">
                <a:latin typeface="Sakkal Majalla" panose="02000000000000000000" pitchFamily="2" charset="-78"/>
                <a:cs typeface="Sultan normal" pitchFamily="2" charset="-78"/>
              </a:rPr>
              <a:t> </a:t>
            </a:r>
            <a:r>
              <a:rPr lang="en-US" sz="2800" dirty="0">
                <a:latin typeface="Sakkal Majalla" panose="02000000000000000000" pitchFamily="2" charset="-78"/>
                <a:cs typeface="Sultan normal" pitchFamily="2" charset="-78"/>
              </a:rPr>
              <a:t> </a:t>
            </a:r>
            <a:endParaRPr lang="ar-BH" sz="2800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18" name="Footer Placeholder 6"/>
          <p:cNvSpPr txBox="1">
            <a:spLocks/>
          </p:cNvSpPr>
          <p:nvPr/>
        </p:nvSpPr>
        <p:spPr>
          <a:xfrm>
            <a:off x="270641" y="6420001"/>
            <a:ext cx="2356939" cy="34077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pPr algn="l" rtl="1"/>
            <a:r>
              <a:rPr lang="en-US" dirty="0"/>
              <a:t> </a:t>
            </a:r>
            <a:r>
              <a:rPr lang="ar-BH" dirty="0"/>
              <a:t>الموقع والزمن         </a:t>
            </a:r>
            <a:r>
              <a:rPr lang="en-US" dirty="0"/>
              <a:t>-</a:t>
            </a:r>
            <a:r>
              <a:rPr lang="ar-BH" dirty="0"/>
              <a:t> الفيزياء1 (فيز102)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626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6108" y="1493818"/>
            <a:ext cx="11614506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1"/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الموقع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Sultan normal" pitchFamily="2" charset="-78"/>
              </a:rPr>
              <a:t>d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: يعبر عنه بسهم ذيله </a:t>
            </a:r>
            <a:r>
              <a:rPr lang="ar-JO" sz="2400" dirty="0">
                <a:latin typeface="Sakkal Majalla" panose="02000000000000000000" pitchFamily="2" charset="-78"/>
                <a:cs typeface="Sultan normal" pitchFamily="2" charset="-78"/>
              </a:rPr>
              <a:t>عند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 نقطة الأصل ورأسه في مكان الجسم.</a:t>
            </a:r>
          </a:p>
          <a:p>
            <a:pPr algn="just" rtl="1"/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الإزاحة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Sultan normal" pitchFamily="2" charset="-78"/>
              </a:rPr>
              <a:t>d</a:t>
            </a:r>
            <a:r>
              <a:rPr lang="ar-BH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Sultan normal" pitchFamily="2" charset="-78"/>
              </a:rPr>
              <a:t>∆</a:t>
            </a:r>
            <a:r>
              <a:rPr lang="en-US" sz="2400" b="1" i="1" dirty="0">
                <a:solidFill>
                  <a:srgbClr val="FF0000"/>
                </a:solidFill>
                <a:latin typeface="Century Gothic" panose="020B0502020202020204" pitchFamily="34" charset="0"/>
                <a:cs typeface="Sultan normal" pitchFamily="2" charset="-78"/>
              </a:rPr>
              <a:t> 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: كمية فيزيائية متجهة تمثل مقدار التغي</a:t>
            </a:r>
            <a:r>
              <a:rPr lang="ar-JO" sz="2400" dirty="0">
                <a:latin typeface="Sakkal Majalla" panose="02000000000000000000" pitchFamily="2" charset="-78"/>
                <a:cs typeface="Sultan normal" pitchFamily="2" charset="-78"/>
              </a:rPr>
              <a:t>ّ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ر الذي يحدث لموقع الجسم في اتجاه معين</a:t>
            </a:r>
            <a:r>
              <a:rPr lang="ar-JO" sz="2400" dirty="0">
                <a:latin typeface="Sakkal Majalla" panose="02000000000000000000" pitchFamily="2" charset="-78"/>
                <a:cs typeface="Sultan normal" pitchFamily="2" charset="-78"/>
              </a:rPr>
              <a:t>،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 وتُمثل بسهم يشير ذيله إلى موقع بداية الحركة، بينما يشير رأسه إلى موقع نهايتها، كما أن طول السهم يمثل مقدار المسافة التي قطعها الجسم في اتجاه معين.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41" y="3177272"/>
            <a:ext cx="7997230" cy="2851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8433338" y="3819153"/>
            <a:ext cx="337125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1"/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تحسب الإزاحة رياضيًّا بالعلاقة:</a:t>
            </a:r>
          </a:p>
          <a:p>
            <a:pPr algn="ctr"/>
            <a:r>
              <a:rPr lang="en-US" sz="2400" b="1" i="1" dirty="0">
                <a:latin typeface="Times New Roman" panose="02020603050405020304" pitchFamily="18" charset="0"/>
                <a:cs typeface="Sultan normal" pitchFamily="2" charset="-78"/>
              </a:rPr>
              <a:t>∆d = </a:t>
            </a:r>
            <a:r>
              <a:rPr lang="en-US" sz="2400" b="1" i="1" dirty="0" err="1">
                <a:latin typeface="Times New Roman" panose="02020603050405020304" pitchFamily="18" charset="0"/>
                <a:cs typeface="Sultan normal" pitchFamily="2" charset="-78"/>
              </a:rPr>
              <a:t>d</a:t>
            </a:r>
            <a:r>
              <a:rPr lang="en-US" sz="2400" b="1" i="1" baseline="-25000" dirty="0" err="1">
                <a:latin typeface="Times New Roman" panose="02020603050405020304" pitchFamily="18" charset="0"/>
                <a:cs typeface="Sultan normal" pitchFamily="2" charset="-78"/>
              </a:rPr>
              <a:t>f</a:t>
            </a:r>
            <a:r>
              <a:rPr lang="en-US" sz="2400" b="1" i="1" dirty="0">
                <a:latin typeface="Times New Roman" panose="02020603050405020304" pitchFamily="18" charset="0"/>
                <a:cs typeface="Sultan normal" pitchFamily="2" charset="-78"/>
              </a:rPr>
              <a:t> – d</a:t>
            </a:r>
            <a:r>
              <a:rPr lang="en-US" sz="2400" b="1" i="1" baseline="-25000" dirty="0">
                <a:latin typeface="Times New Roman" panose="02020603050405020304" pitchFamily="18" charset="0"/>
                <a:cs typeface="Sultan normal" pitchFamily="2" charset="-78"/>
              </a:rPr>
              <a:t>i</a:t>
            </a:r>
            <a:endParaRPr lang="en-US" sz="2400" b="1" dirty="0">
              <a:latin typeface="Times New Roman" panose="02020603050405020304" pitchFamily="18" charset="0"/>
              <a:cs typeface="Sultan normal" pitchFamily="2" charset="-78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Sultan normal" pitchFamily="2" charset="-78"/>
              </a:rPr>
              <a:t>=25 m - 5 m = 20 m</a:t>
            </a:r>
            <a:endParaRPr lang="ar-BH" sz="2400" dirty="0">
              <a:latin typeface="Times New Roman" panose="02020603050405020304" pitchFamily="18" charset="0"/>
              <a:cs typeface="Sultan normal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8958" y="830815"/>
            <a:ext cx="8742638" cy="5976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BH" sz="2800" b="1" dirty="0">
                <a:latin typeface="Sakkal Majalla" panose="02000000000000000000" pitchFamily="2" charset="-78"/>
                <a:cs typeface="Sultan normal" pitchFamily="2" charset="-78"/>
              </a:rPr>
              <a:t>عندما ركض العدّاء من الشجرة حتى عمود الإنارة </a:t>
            </a:r>
            <a:r>
              <a:rPr lang="ar-BH" sz="2800" b="1" dirty="0" err="1">
                <a:latin typeface="Sakkal Majalla" panose="02000000000000000000" pitchFamily="2" charset="-78"/>
                <a:cs typeface="Sultan normal" pitchFamily="2" charset="-78"/>
              </a:rPr>
              <a:t>تَغي</a:t>
            </a:r>
            <a:r>
              <a:rPr lang="ar-JO" sz="2800" b="1" dirty="0">
                <a:latin typeface="Sakkal Majalla" panose="02000000000000000000" pitchFamily="2" charset="-78"/>
                <a:cs typeface="Sultan normal" pitchFamily="2" charset="-78"/>
              </a:rPr>
              <a:t>ّ</a:t>
            </a:r>
            <a:r>
              <a:rPr lang="ar-BH" sz="2800" b="1" dirty="0">
                <a:latin typeface="Sakkal Majalla" panose="02000000000000000000" pitchFamily="2" charset="-78"/>
                <a:cs typeface="Sultan normal" pitchFamily="2" charset="-78"/>
              </a:rPr>
              <a:t>ر موقعه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31072" y="106147"/>
            <a:ext cx="5718411" cy="53958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Autofit/>
          </a:bodyPr>
          <a:lstStyle/>
          <a:p>
            <a:pPr algn="ct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BH" sz="3600" b="1" dirty="0">
                <a:solidFill>
                  <a:schemeClr val="bg1"/>
                </a:solidFill>
                <a:cs typeface="Sultan bold" pitchFamily="2" charset="-78"/>
              </a:rPr>
              <a:t>الفترة الزمنية والإزاحة</a:t>
            </a:r>
          </a:p>
        </p:txBody>
      </p:sp>
      <p:sp>
        <p:nvSpPr>
          <p:cNvPr id="21" name="Footer Placeholder 6"/>
          <p:cNvSpPr txBox="1">
            <a:spLocks/>
          </p:cNvSpPr>
          <p:nvPr/>
        </p:nvSpPr>
        <p:spPr>
          <a:xfrm>
            <a:off x="270641" y="6420001"/>
            <a:ext cx="2356939" cy="34077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pPr algn="l" rtl="1"/>
            <a:r>
              <a:rPr lang="en-US" dirty="0"/>
              <a:t> </a:t>
            </a:r>
            <a:r>
              <a:rPr lang="ar-BH" dirty="0"/>
              <a:t>الموقع والزمن         </a:t>
            </a:r>
            <a:r>
              <a:rPr lang="en-US" dirty="0"/>
              <a:t>-</a:t>
            </a:r>
            <a:r>
              <a:rPr lang="ar-BH" dirty="0"/>
              <a:t> الفيزياء1 (فيز102)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931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9255" y="56706"/>
            <a:ext cx="3404525" cy="66172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Autofit/>
          </a:bodyPr>
          <a:lstStyle/>
          <a:p>
            <a:pPr algn="ct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BH" sz="3600" b="1" dirty="0">
                <a:solidFill>
                  <a:schemeClr val="bg1"/>
                </a:solidFill>
                <a:cs typeface="Sultan bold" pitchFamily="2" charset="-78"/>
              </a:rPr>
              <a:t>ايجاد الإزاحة بالرسم</a:t>
            </a:r>
          </a:p>
        </p:txBody>
      </p:sp>
      <p:sp>
        <p:nvSpPr>
          <p:cNvPr id="4" name="Rectangle 3"/>
          <p:cNvSpPr/>
          <p:nvPr/>
        </p:nvSpPr>
        <p:spPr>
          <a:xfrm>
            <a:off x="376517" y="4149691"/>
            <a:ext cx="1143000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1"/>
            <a:r>
              <a:rPr lang="ar-BH" sz="2800" dirty="0">
                <a:latin typeface="Sakkal Majalla" panose="02000000000000000000" pitchFamily="2" charset="-78"/>
                <a:cs typeface="Sultan normal" pitchFamily="2" charset="-78"/>
              </a:rPr>
              <a:t>يمكن إيجاد طول واتجاه متجه الإزاحة </a:t>
            </a:r>
            <a:r>
              <a:rPr lang="en-US" sz="2800" b="1" i="1" dirty="0">
                <a:latin typeface="Sakkal Majalla" panose="02000000000000000000" pitchFamily="2" charset="-78"/>
                <a:cs typeface="Sultan normal" pitchFamily="2" charset="-78"/>
              </a:rPr>
              <a:t>∆</a:t>
            </a:r>
            <a:r>
              <a:rPr lang="en-US" sz="2800" b="1" i="1" dirty="0">
                <a:latin typeface="Times New Roman" panose="02020603050405020304" pitchFamily="18" charset="0"/>
                <a:cs typeface="Sultan normal" pitchFamily="2" charset="-78"/>
              </a:rPr>
              <a:t>d</a:t>
            </a:r>
            <a:r>
              <a:rPr lang="ar-BH" sz="2800" b="1" i="1" dirty="0">
                <a:latin typeface="Sakkal Majalla" panose="02000000000000000000" pitchFamily="2" charset="-78"/>
                <a:cs typeface="Sultan normal" pitchFamily="2" charset="-78"/>
              </a:rPr>
              <a:t> </a:t>
            </a:r>
            <a:r>
              <a:rPr lang="ar-BH" sz="2800" dirty="0">
                <a:latin typeface="Sakkal Majalla" panose="02000000000000000000" pitchFamily="2" charset="-78"/>
                <a:cs typeface="Sultan normal" pitchFamily="2" charset="-78"/>
              </a:rPr>
              <a:t>برسم متجه الموقع </a:t>
            </a:r>
            <a:r>
              <a:rPr lang="en-US" sz="2800" b="1" i="1" dirty="0" err="1">
                <a:latin typeface="Times New Roman" panose="02020603050405020304" pitchFamily="18" charset="0"/>
                <a:cs typeface="Sultan normal" pitchFamily="2" charset="-78"/>
              </a:rPr>
              <a:t>d</a:t>
            </a:r>
            <a:r>
              <a:rPr lang="en-US" sz="2800" b="1" i="1" baseline="-25000" dirty="0" err="1">
                <a:latin typeface="Times New Roman" panose="02020603050405020304" pitchFamily="18" charset="0"/>
                <a:cs typeface="Sultan normal" pitchFamily="2" charset="-78"/>
              </a:rPr>
              <a:t>f</a:t>
            </a:r>
            <a:r>
              <a:rPr lang="en-US" sz="2800" b="1" i="1" dirty="0">
                <a:latin typeface="Times New Roman" panose="02020603050405020304" pitchFamily="18" charset="0"/>
                <a:cs typeface="Sultan normal" pitchFamily="2" charset="-78"/>
              </a:rPr>
              <a:t> </a:t>
            </a:r>
            <a:r>
              <a:rPr lang="en-US" sz="2800" dirty="0">
                <a:latin typeface="Sakkal Majalla" panose="02000000000000000000" pitchFamily="2" charset="-78"/>
                <a:cs typeface="Sultan normal" pitchFamily="2" charset="-78"/>
              </a:rPr>
              <a:t>، </a:t>
            </a:r>
            <a:r>
              <a:rPr lang="ar-BH" sz="2800" dirty="0">
                <a:latin typeface="Sakkal Majalla" panose="02000000000000000000" pitchFamily="2" charset="-78"/>
                <a:cs typeface="Sultan normal" pitchFamily="2" charset="-78"/>
              </a:rPr>
              <a:t>ومتجه الموقع</a:t>
            </a:r>
            <a:r>
              <a:rPr lang="en-US" sz="2800" b="1" i="1" dirty="0">
                <a:latin typeface="Times New Roman" panose="02020603050405020304" pitchFamily="18" charset="0"/>
                <a:cs typeface="Sultan normal" pitchFamily="2" charset="-78"/>
              </a:rPr>
              <a:t>d</a:t>
            </a:r>
            <a:r>
              <a:rPr lang="en-US" sz="2800" b="1" i="1" baseline="-25000" dirty="0">
                <a:latin typeface="Times New Roman" panose="02020603050405020304" pitchFamily="18" charset="0"/>
                <a:cs typeface="Sultan normal" pitchFamily="2" charset="-78"/>
              </a:rPr>
              <a:t>i</a:t>
            </a:r>
            <a:r>
              <a:rPr lang="en-US" sz="2800" b="1" i="1" dirty="0">
                <a:latin typeface="Sakkal Majalla" panose="02000000000000000000" pitchFamily="2" charset="-78"/>
                <a:cs typeface="Sultan normal" pitchFamily="2" charset="-78"/>
              </a:rPr>
              <a:t> </a:t>
            </a:r>
            <a:r>
              <a:rPr lang="ar-BH" sz="2800" b="1" i="1" dirty="0">
                <a:latin typeface="Sakkal Majalla" panose="02000000000000000000" pitchFamily="2" charset="-78"/>
                <a:cs typeface="Sultan normal" pitchFamily="2" charset="-78"/>
              </a:rPr>
              <a:t>- </a:t>
            </a:r>
            <a:r>
              <a:rPr lang="ar-BH" sz="2800" dirty="0">
                <a:latin typeface="Sakkal Majalla" panose="02000000000000000000" pitchFamily="2" charset="-78"/>
                <a:cs typeface="Sultan normal" pitchFamily="2" charset="-78"/>
              </a:rPr>
              <a:t>الذي يكون اتجاهه بعكس اتجاه </a:t>
            </a:r>
            <a:r>
              <a:rPr lang="en-US" sz="2800" b="1" i="1" dirty="0">
                <a:latin typeface="Times New Roman" panose="02020603050405020304" pitchFamily="18" charset="0"/>
                <a:cs typeface="Sultan normal" pitchFamily="2" charset="-78"/>
              </a:rPr>
              <a:t>d</a:t>
            </a:r>
            <a:r>
              <a:rPr lang="en-US" sz="2800" b="1" i="1" baseline="-25000" dirty="0">
                <a:latin typeface="Times New Roman" panose="02020603050405020304" pitchFamily="18" charset="0"/>
                <a:cs typeface="Sultan normal" pitchFamily="2" charset="-78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Sultan normal" pitchFamily="2" charset="-78"/>
              </a:rPr>
              <a:t> </a:t>
            </a:r>
            <a:r>
              <a:rPr lang="en-US" sz="2800" dirty="0">
                <a:latin typeface="Sakkal Majalla" panose="02000000000000000000" pitchFamily="2" charset="-78"/>
                <a:cs typeface="Sultan normal" pitchFamily="2" charset="-78"/>
              </a:rPr>
              <a:t>،</a:t>
            </a:r>
            <a:r>
              <a:rPr lang="ar-BH" sz="2800" dirty="0">
                <a:latin typeface="Sakkal Majalla" panose="02000000000000000000" pitchFamily="2" charset="-78"/>
                <a:cs typeface="Sultan normal" pitchFamily="2" charset="-78"/>
              </a:rPr>
              <a:t> ثم نقله بحيث يكون ذيله عند رأس متجه الموقع </a:t>
            </a:r>
            <a:r>
              <a:rPr lang="en-US" sz="2800" b="1" i="1" dirty="0" err="1">
                <a:latin typeface="Times New Roman" panose="02020603050405020304" pitchFamily="18" charset="0"/>
                <a:cs typeface="Sultan normal" pitchFamily="2" charset="-78"/>
              </a:rPr>
              <a:t>d</a:t>
            </a:r>
            <a:r>
              <a:rPr lang="en-US" sz="2800" b="1" i="1" baseline="-25000" dirty="0" err="1">
                <a:latin typeface="Times New Roman" panose="02020603050405020304" pitchFamily="18" charset="0"/>
                <a:cs typeface="Sultan normal" pitchFamily="2" charset="-78"/>
              </a:rPr>
              <a:t>f</a:t>
            </a:r>
            <a:r>
              <a:rPr lang="en-US" sz="2800" dirty="0">
                <a:latin typeface="Times New Roman" panose="02020603050405020304" pitchFamily="18" charset="0"/>
                <a:cs typeface="Sultan normal" pitchFamily="2" charset="-78"/>
              </a:rPr>
              <a:t> </a:t>
            </a:r>
            <a:r>
              <a:rPr lang="ar-BH" sz="2800" dirty="0">
                <a:latin typeface="Sakkal Majalla" panose="02000000000000000000" pitchFamily="2" charset="-78"/>
                <a:cs typeface="Sultan normal" pitchFamily="2" charset="-78"/>
              </a:rPr>
              <a:t> ويتم جمعهما معًا.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319" y="5225147"/>
            <a:ext cx="5936777" cy="917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709" y="1135649"/>
            <a:ext cx="9163723" cy="2875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Footer Placeholder 6"/>
          <p:cNvSpPr txBox="1">
            <a:spLocks/>
          </p:cNvSpPr>
          <p:nvPr/>
        </p:nvSpPr>
        <p:spPr>
          <a:xfrm>
            <a:off x="270641" y="6420001"/>
            <a:ext cx="2356939" cy="34077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pPr algn="l" rtl="1"/>
            <a:r>
              <a:rPr lang="en-US" dirty="0"/>
              <a:t> </a:t>
            </a:r>
            <a:r>
              <a:rPr lang="ar-BH" dirty="0"/>
              <a:t>الموقع والزمن         </a:t>
            </a:r>
            <a:r>
              <a:rPr lang="en-US" dirty="0"/>
              <a:t>-</a:t>
            </a:r>
            <a:r>
              <a:rPr lang="ar-BH" dirty="0"/>
              <a:t> الفيزياء1 (فيز102)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26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5588" y="148855"/>
            <a:ext cx="5590093" cy="68887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Autofit/>
          </a:bodyPr>
          <a:lstStyle/>
          <a:p>
            <a:pPr algn="ct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BH" sz="3600" b="1" dirty="0">
                <a:solidFill>
                  <a:schemeClr val="bg1"/>
                </a:solidFill>
                <a:cs typeface="Sultan bold" pitchFamily="2" charset="-78"/>
              </a:rPr>
              <a:t>ايجاد الإزاحة عند تغي</a:t>
            </a:r>
            <a:r>
              <a:rPr lang="ar-JO" sz="3600" b="1" dirty="0">
                <a:solidFill>
                  <a:schemeClr val="bg1"/>
                </a:solidFill>
                <a:cs typeface="Sultan bold" pitchFamily="2" charset="-78"/>
              </a:rPr>
              <a:t>ّ</a:t>
            </a:r>
            <a:r>
              <a:rPr lang="ar-BH" sz="3600" b="1" dirty="0">
                <a:solidFill>
                  <a:schemeClr val="bg1"/>
                </a:solidFill>
                <a:cs typeface="Sultan bold" pitchFamily="2" charset="-78"/>
              </a:rPr>
              <a:t>ر نقطة الأصل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736" y="1012461"/>
            <a:ext cx="9100525" cy="337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710" y="4527379"/>
            <a:ext cx="6455391" cy="1009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382057" y="5677970"/>
            <a:ext cx="797055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ultan normal" pitchFamily="2" charset="-78"/>
              </a:rPr>
              <a:t>لاحظ أن تغير موقع نقطة الأصل لا يغير مقدار </a:t>
            </a:r>
            <a:r>
              <a:rPr lang="ar-JO" sz="2400" b="1" dirty="0">
                <a:latin typeface="Sakkal Majalla" panose="02000000000000000000" pitchFamily="2" charset="-78"/>
                <a:cs typeface="Sultan normal" pitchFamily="2" charset="-78"/>
              </a:rPr>
              <a:t> </a:t>
            </a:r>
            <a:r>
              <a:rPr lang="ar-BH" sz="2400" b="1" dirty="0">
                <a:latin typeface="Sakkal Majalla" panose="02000000000000000000" pitchFamily="2" charset="-78"/>
                <a:cs typeface="Sultan normal" pitchFamily="2" charset="-78"/>
              </a:rPr>
              <a:t>واتجاه الإزاحة</a:t>
            </a:r>
            <a:endParaRPr lang="en-US" sz="2400" b="1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16" name="Footer Placeholder 6"/>
          <p:cNvSpPr txBox="1">
            <a:spLocks/>
          </p:cNvSpPr>
          <p:nvPr/>
        </p:nvSpPr>
        <p:spPr>
          <a:xfrm>
            <a:off x="270641" y="6420001"/>
            <a:ext cx="2356939" cy="34077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pPr algn="l" rtl="1"/>
            <a:r>
              <a:rPr lang="en-US" dirty="0"/>
              <a:t> </a:t>
            </a:r>
            <a:r>
              <a:rPr lang="ar-BH" dirty="0"/>
              <a:t>الموقع والزمن         </a:t>
            </a:r>
            <a:r>
              <a:rPr lang="en-US" dirty="0"/>
              <a:t>-</a:t>
            </a:r>
            <a:r>
              <a:rPr lang="ar-BH" dirty="0"/>
              <a:t> الفيزياء1 (فيز102)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709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8597" y="144619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https://forms.office.com/Pages/ResponsePage.aspx?id=oeT_Cpw_90aTVwafLBO6BI9LYOC9k5NPngyF4mLwP9FURDFTOUpaUUhWSlI0TDc3WkRCUDhGSEtRMy4u</a:t>
            </a:r>
            <a:endParaRPr lang="ar-BH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15" y="2646527"/>
            <a:ext cx="3146947" cy="31469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18879" y="460417"/>
            <a:ext cx="4315809" cy="60478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Autofit/>
          </a:bodyPr>
          <a:lstStyle/>
          <a:p>
            <a:pPr algn="ct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BH" sz="3600" b="1" dirty="0">
                <a:solidFill>
                  <a:schemeClr val="bg1"/>
                </a:solidFill>
                <a:cs typeface="Sultan bold" pitchFamily="2" charset="-78"/>
              </a:rPr>
              <a:t>التقويم الذاتي</a:t>
            </a: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270641" y="6403376"/>
            <a:ext cx="2356939" cy="34077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pPr algn="l" rtl="1"/>
            <a:r>
              <a:rPr lang="en-US" dirty="0"/>
              <a:t> </a:t>
            </a:r>
            <a:r>
              <a:rPr lang="ar-BH" dirty="0"/>
              <a:t>الموقع والزمن         </a:t>
            </a:r>
            <a:r>
              <a:rPr lang="en-US" dirty="0"/>
              <a:t>-</a:t>
            </a:r>
            <a:r>
              <a:rPr lang="ar-BH" dirty="0"/>
              <a:t> الفيزياء1 (فيز102)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133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08" y="40668"/>
            <a:ext cx="11641540" cy="6340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095FFF-D544-4B9E-AA47-961186867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1349" y="2265253"/>
            <a:ext cx="7876985" cy="7822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 rtl="1"/>
            <a:r>
              <a:rPr lang="ar-JO" sz="4000" b="1" dirty="0">
                <a:solidFill>
                  <a:schemeClr val="bg1"/>
                </a:solidFill>
                <a:cs typeface="+mn-cs"/>
              </a:rPr>
              <a:t>ا</a:t>
            </a:r>
            <a:r>
              <a:rPr lang="ar-JO" sz="4000" b="1" dirty="0">
                <a:solidFill>
                  <a:schemeClr val="bg1"/>
                </a:solidFill>
                <a:latin typeface="Traditional Arabic" panose="02020603050405020304" pitchFamily="18" charset="-78"/>
                <a:cs typeface="+mn-cs"/>
              </a:rPr>
              <a:t>نتهى مع أطيب الأمنيات بالت</a:t>
            </a:r>
            <a:r>
              <a:rPr lang="ar-BH" sz="4000" b="1" dirty="0">
                <a:solidFill>
                  <a:schemeClr val="bg1"/>
                </a:solidFill>
                <a:latin typeface="Traditional Arabic" panose="02020603050405020304" pitchFamily="18" charset="-78"/>
                <a:cs typeface="+mn-cs"/>
              </a:rPr>
              <a:t>ّ</a:t>
            </a:r>
            <a:r>
              <a:rPr lang="ar-JO" sz="4000" b="1" dirty="0">
                <a:solidFill>
                  <a:schemeClr val="bg1"/>
                </a:solidFill>
                <a:latin typeface="Traditional Arabic" panose="02020603050405020304" pitchFamily="18" charset="-78"/>
                <a:cs typeface="+mn-cs"/>
              </a:rPr>
              <a:t>وفيق</a:t>
            </a:r>
            <a:endParaRPr lang="en-US" sz="4000" b="1" dirty="0">
              <a:solidFill>
                <a:schemeClr val="bg1"/>
              </a:solidFill>
              <a:latin typeface="Traditional Arabic" panose="02020603050405020304" pitchFamily="18" charset="-78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095FFF-D544-4B9E-AA47-9611868670BD}"/>
              </a:ext>
            </a:extLst>
          </p:cNvPr>
          <p:cNvSpPr txBox="1">
            <a:spLocks/>
          </p:cNvSpPr>
          <p:nvPr/>
        </p:nvSpPr>
        <p:spPr>
          <a:xfrm>
            <a:off x="3191349" y="3541042"/>
            <a:ext cx="7876985" cy="7822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000" b="1" dirty="0">
                <a:solidFill>
                  <a:schemeClr val="bg1"/>
                </a:solidFill>
                <a:cs typeface="+mn-cs"/>
              </a:rPr>
              <a:t>لمزيد من المعلومات </a:t>
            </a:r>
            <a:r>
              <a:rPr lang="ar-BH" sz="4000" b="1">
                <a:solidFill>
                  <a:schemeClr val="bg1"/>
                </a:solidFill>
                <a:cs typeface="+mn-cs"/>
              </a:rPr>
              <a:t>ارجع إلى كتاب الطالب</a:t>
            </a:r>
            <a:endParaRPr lang="en-US" sz="4000" b="1" dirty="0">
              <a:solidFill>
                <a:schemeClr val="bg1"/>
              </a:solidFill>
              <a:latin typeface="Traditional Arabic" panose="02020603050405020304" pitchFamily="18" charset="-7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469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9E303E-AD85-4AAA-9717-411EFADE964B}"/>
              </a:ext>
            </a:extLst>
          </p:cNvPr>
          <p:cNvSpPr/>
          <p:nvPr/>
        </p:nvSpPr>
        <p:spPr>
          <a:xfrm>
            <a:off x="3646841" y="534432"/>
            <a:ext cx="5026925" cy="60478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Autofit/>
          </a:bodyPr>
          <a:lstStyle/>
          <a:p>
            <a:pPr algn="ct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BH" sz="3600" b="1" dirty="0">
                <a:solidFill>
                  <a:schemeClr val="bg1"/>
                </a:solidFill>
                <a:cs typeface="Sultan bold" pitchFamily="2" charset="-78"/>
              </a:rPr>
              <a:t>الكفايات التعليمية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1E5EA9-CC7D-4A9D-B76D-DF923F592142}"/>
              </a:ext>
            </a:extLst>
          </p:cNvPr>
          <p:cNvSpPr/>
          <p:nvPr/>
        </p:nvSpPr>
        <p:spPr>
          <a:xfrm>
            <a:off x="566197" y="1581806"/>
            <a:ext cx="10907203" cy="37979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BH" sz="2800" dirty="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ultan normal" pitchFamily="2" charset="-78"/>
              </a:rPr>
              <a:t>يوضح المفاهيم المرتبطة بالموقع والزمن( النظام الاحداثي، نقطة الأصل، الموقع، المسافة، الكميات المتجهة، الكميات العددية، المحصلة، الفترة الزمنية، الإزاحة).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BH" sz="2800" dirty="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ultan normal" pitchFamily="2" charset="-78"/>
              </a:rPr>
              <a:t>يتعرف أنظمة الاحداثيات المستخدمة في مسائل الحركة، ويدرك أن هذه الأنظمة تؤثر في إشارة مواقع الأجسام. 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BH" sz="2800" dirty="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ultan normal" pitchFamily="2" charset="-78"/>
              </a:rPr>
              <a:t>يستخدم المخططات التوضيحية للإجابة عن الأسئلة حول مواقع الأجسام وإزاحتها. </a:t>
            </a:r>
          </a:p>
        </p:txBody>
      </p:sp>
      <p:sp>
        <p:nvSpPr>
          <p:cNvPr id="12" name="Footer Placeholder 6"/>
          <p:cNvSpPr txBox="1">
            <a:spLocks/>
          </p:cNvSpPr>
          <p:nvPr/>
        </p:nvSpPr>
        <p:spPr>
          <a:xfrm>
            <a:off x="270641" y="6420001"/>
            <a:ext cx="2356939" cy="34077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pPr algn="l" rtl="1"/>
            <a:r>
              <a:rPr lang="en-US" dirty="0"/>
              <a:t> </a:t>
            </a:r>
            <a:r>
              <a:rPr lang="ar-BH" dirty="0"/>
              <a:t>الموقع والزمن         </a:t>
            </a:r>
            <a:r>
              <a:rPr lang="en-US" dirty="0"/>
              <a:t>-</a:t>
            </a:r>
            <a:r>
              <a:rPr lang="ar-BH" dirty="0"/>
              <a:t> الفيزياء1 (فيز102)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996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114799" y="163824"/>
            <a:ext cx="3810000" cy="66172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Autofit/>
          </a:bodyPr>
          <a:lstStyle/>
          <a:p>
            <a:pPr algn="ct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BH" sz="3600" b="1" dirty="0">
                <a:solidFill>
                  <a:schemeClr val="bg1"/>
                </a:solidFill>
                <a:cs typeface="Sultan bold" pitchFamily="2" charset="-78"/>
              </a:rPr>
              <a:t>الموقع والزمن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6519" y="1146915"/>
            <a:ext cx="1095977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1"/>
            <a:r>
              <a:rPr lang="ar-BH" sz="2800" dirty="0">
                <a:cs typeface="Sultan normal" pitchFamily="2" charset="-78"/>
              </a:rPr>
              <a:t>هل من الممكن أخذ قياسات المسافة والزمن من مخططات الحركة التصويرية؟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19" y="1763222"/>
            <a:ext cx="11432439" cy="358586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86602" y="5412147"/>
            <a:ext cx="1172368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1"/>
            <a:r>
              <a:rPr lang="ar-BH" sz="2400" dirty="0">
                <a:cs typeface="Sultan normal" pitchFamily="2" charset="-78"/>
              </a:rPr>
              <a:t>نعم، يمكن وضع شريط قياس متري على الأرض على طول مسار العدّاء، ووضع ساعة وقف ضمن المنظر الذي تصوره الكاميرا. </a:t>
            </a:r>
          </a:p>
        </p:txBody>
      </p:sp>
      <p:sp>
        <p:nvSpPr>
          <p:cNvPr id="20" name="Footer Placeholder 6"/>
          <p:cNvSpPr txBox="1">
            <a:spLocks/>
          </p:cNvSpPr>
          <p:nvPr/>
        </p:nvSpPr>
        <p:spPr>
          <a:xfrm>
            <a:off x="270641" y="6386751"/>
            <a:ext cx="2356939" cy="34077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pPr algn="l" rtl="1"/>
            <a:r>
              <a:rPr lang="en-US" dirty="0"/>
              <a:t> </a:t>
            </a:r>
            <a:r>
              <a:rPr lang="ar-BH" dirty="0"/>
              <a:t>الموقع والزمن         </a:t>
            </a:r>
            <a:r>
              <a:rPr lang="en-US" dirty="0"/>
              <a:t>-</a:t>
            </a:r>
            <a:r>
              <a:rPr lang="ar-BH" dirty="0"/>
              <a:t> الفيزياء1 (فيز102)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57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3187" y="153685"/>
            <a:ext cx="4521958" cy="66172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Autofit/>
          </a:bodyPr>
          <a:lstStyle/>
          <a:p>
            <a:pPr algn="ct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BH" sz="3600" b="1" dirty="0">
                <a:solidFill>
                  <a:schemeClr val="bg1"/>
                </a:solidFill>
                <a:cs typeface="Sultan bold" pitchFamily="2" charset="-78"/>
              </a:rPr>
              <a:t>النظام الإحداثي </a:t>
            </a:r>
          </a:p>
        </p:txBody>
      </p:sp>
      <p:sp>
        <p:nvSpPr>
          <p:cNvPr id="4" name="Rectangle 3"/>
          <p:cNvSpPr/>
          <p:nvPr/>
        </p:nvSpPr>
        <p:spPr>
          <a:xfrm>
            <a:off x="286455" y="1169044"/>
            <a:ext cx="11668983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 rtl="1">
              <a:buFont typeface="Wingdings" panose="05000000000000000000" pitchFamily="2" charset="2"/>
              <a:buChar char="§"/>
            </a:pPr>
            <a:r>
              <a:rPr lang="ar-BH" sz="2400" dirty="0">
                <a:solidFill>
                  <a:schemeClr val="tx1"/>
                </a:solidFill>
                <a:cs typeface="Sultan normal" pitchFamily="2" charset="-78"/>
              </a:rPr>
              <a:t>نظام يستخدم لوصف الحركة بحيث يحدد موقع نقطة الأصل للمتغير الذي تدرسه، والاتجاه الذي تتزايد فيه قيم المتغير.</a:t>
            </a:r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r>
              <a:rPr lang="ar-BH" sz="2400" dirty="0">
                <a:solidFill>
                  <a:schemeClr val="tx1"/>
                </a:solidFill>
                <a:cs typeface="Sultan normal" pitchFamily="2" charset="-78"/>
              </a:rPr>
              <a:t>يحدد النظام الإحداثي بالنهاية الصفرية لشريط القياس، ولحظة تشغ</a:t>
            </a:r>
            <a:r>
              <a:rPr lang="ar-JO" sz="2400" dirty="0">
                <a:solidFill>
                  <a:schemeClr val="tx1"/>
                </a:solidFill>
                <a:cs typeface="Sultan normal" pitchFamily="2" charset="-78"/>
              </a:rPr>
              <a:t>ي</a:t>
            </a:r>
            <a:r>
              <a:rPr lang="ar-BH" sz="2400" dirty="0">
                <a:solidFill>
                  <a:schemeClr val="tx1"/>
                </a:solidFill>
                <a:cs typeface="Sultan normal" pitchFamily="2" charset="-78"/>
              </a:rPr>
              <a:t>ل ساعة الوقف. </a:t>
            </a:r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r>
              <a:rPr lang="ar-BH" sz="2400" dirty="0">
                <a:solidFill>
                  <a:schemeClr val="accent1"/>
                </a:solidFill>
                <a:cs typeface="Sultan normal" pitchFamily="2" charset="-78"/>
              </a:rPr>
              <a:t>نقطة الأصل هي النقطة التي تكون عندها قيمة كل من المتغيرين صفرًا </a:t>
            </a:r>
            <a:r>
              <a:rPr lang="ar-BH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41" y="3467186"/>
            <a:ext cx="11668983" cy="2907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78651" y="3013685"/>
            <a:ext cx="1148459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1"/>
            <a:r>
              <a:rPr lang="ar-BH" sz="2400" dirty="0">
                <a:cs typeface="Sultan normal" pitchFamily="2" charset="-78"/>
              </a:rPr>
              <a:t>في الشكل تم تمثيل نقطة الأصل بالنهاية الصفرية لشريط القياس، الذي وضع على بعد</a:t>
            </a:r>
            <a:r>
              <a:rPr lang="en-US" sz="2400" dirty="0">
                <a:cs typeface="Sultan normal" pitchFamily="2" charset="-78"/>
              </a:rPr>
              <a:t>m </a:t>
            </a:r>
            <a:r>
              <a:rPr lang="ar-BH" sz="2400" dirty="0">
                <a:cs typeface="Sultan normal" pitchFamily="2" charset="-78"/>
              </a:rPr>
              <a:t> 6 عن يسار الشجرة. </a:t>
            </a:r>
          </a:p>
        </p:txBody>
      </p:sp>
      <p:sp>
        <p:nvSpPr>
          <p:cNvPr id="13" name="Footer Placeholder 6"/>
          <p:cNvSpPr txBox="1">
            <a:spLocks/>
          </p:cNvSpPr>
          <p:nvPr/>
        </p:nvSpPr>
        <p:spPr>
          <a:xfrm>
            <a:off x="270641" y="6420001"/>
            <a:ext cx="2356939" cy="34077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pPr algn="l" rtl="1"/>
            <a:r>
              <a:rPr lang="en-US" dirty="0"/>
              <a:t> </a:t>
            </a:r>
            <a:r>
              <a:rPr lang="ar-BH" dirty="0"/>
              <a:t>الموقع والزمن         </a:t>
            </a:r>
            <a:r>
              <a:rPr lang="en-US" dirty="0"/>
              <a:t>-</a:t>
            </a:r>
            <a:r>
              <a:rPr lang="ar-BH" dirty="0"/>
              <a:t> الفيزياء1 (فيز102)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621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20190" y="60969"/>
            <a:ext cx="3518631" cy="55762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Autofit/>
          </a:bodyPr>
          <a:lstStyle/>
          <a:p>
            <a:pPr algn="ct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BH" sz="3600" b="1" dirty="0">
                <a:solidFill>
                  <a:schemeClr val="bg1"/>
                </a:solidFill>
                <a:cs typeface="Sultan bold" pitchFamily="2" charset="-78"/>
              </a:rPr>
              <a:t>موقع العدّاء</a:t>
            </a:r>
          </a:p>
        </p:txBody>
      </p:sp>
      <p:sp>
        <p:nvSpPr>
          <p:cNvPr id="4" name="Rectangle 3"/>
          <p:cNvSpPr/>
          <p:nvPr/>
        </p:nvSpPr>
        <p:spPr>
          <a:xfrm>
            <a:off x="248413" y="1156717"/>
            <a:ext cx="11761878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 rtl="1">
              <a:buFont typeface="Wingdings" panose="05000000000000000000" pitchFamily="2" charset="2"/>
              <a:buChar char="ü"/>
            </a:pPr>
            <a:r>
              <a:rPr lang="ar-BH" sz="2800" dirty="0">
                <a:cs typeface="Sultan normal" pitchFamily="2" charset="-78"/>
              </a:rPr>
              <a:t>يمكن تعيين موقع العداء برسم سهم من نقطة الأصل إلى النقطة التي تمثل موقع العدّاء </a:t>
            </a:r>
            <a:r>
              <a:rPr lang="ar-BH" sz="2800" dirty="0">
                <a:solidFill>
                  <a:srgbClr val="FF0000"/>
                </a:solidFill>
                <a:cs typeface="Sultan normal" pitchFamily="2" charset="-78"/>
              </a:rPr>
              <a:t>(متجه الموقع) </a:t>
            </a:r>
            <a:r>
              <a:rPr lang="ar-BH" sz="2800" dirty="0">
                <a:cs typeface="Sultan normal" pitchFamily="2" charset="-78"/>
              </a:rPr>
              <a:t>. </a:t>
            </a:r>
          </a:p>
          <a:p>
            <a:pPr marL="457200" indent="-457200" algn="just" rtl="1">
              <a:buFont typeface="Wingdings" panose="05000000000000000000" pitchFamily="2" charset="2"/>
              <a:buChar char="ü"/>
            </a:pPr>
            <a:r>
              <a:rPr lang="ar-BH" sz="2800" dirty="0">
                <a:cs typeface="Sultan normal" pitchFamily="2" charset="-78"/>
              </a:rPr>
              <a:t>يدل طول السهم على بعد الجسم عن نقطة الأصل.</a:t>
            </a:r>
          </a:p>
          <a:p>
            <a:pPr marL="457200" indent="-457200" algn="just" rtl="1">
              <a:buFont typeface="Wingdings" panose="05000000000000000000" pitchFamily="2" charset="2"/>
              <a:buChar char="ü"/>
            </a:pPr>
            <a:r>
              <a:rPr lang="ar-BH" sz="2800" dirty="0">
                <a:cs typeface="Sultan normal" pitchFamily="2" charset="-78"/>
              </a:rPr>
              <a:t>يتجه السهم دوما من نقطة الأصل إلى موقع الجسم.</a:t>
            </a:r>
          </a:p>
        </p:txBody>
      </p:sp>
      <p:sp>
        <p:nvSpPr>
          <p:cNvPr id="6" name="Rectangle 5"/>
          <p:cNvSpPr/>
          <p:nvPr/>
        </p:nvSpPr>
        <p:spPr>
          <a:xfrm>
            <a:off x="8706137" y="3544049"/>
            <a:ext cx="3142674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1"/>
            <a:r>
              <a:rPr lang="ar-BH" sz="2400" dirty="0">
                <a:cs typeface="Sultan normal" pitchFamily="2" charset="-78"/>
              </a:rPr>
              <a:t>السهمان المرسومان من نقطة الاصل إلى النقطتين يحددان موقعا العدّاء في زمنين مختلفين.</a:t>
            </a:r>
            <a:endParaRPr lang="en-US" sz="2400" dirty="0">
              <a:cs typeface="Sultan normal" pitchFamily="2" charset="-7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2831" y="2972599"/>
            <a:ext cx="8411569" cy="3428201"/>
            <a:chOff x="608265" y="2909603"/>
            <a:chExt cx="8057571" cy="299845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5686" y="2909603"/>
              <a:ext cx="7880150" cy="299845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521122" y="4394579"/>
              <a:ext cx="5732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d</a:t>
              </a:r>
              <a:r>
                <a:rPr lang="en-US" sz="2400" b="1" baseline="-25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08542" y="4530361"/>
              <a:ext cx="5732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d</a:t>
              </a:r>
              <a:r>
                <a:rPr lang="en-US" sz="2400" b="1" baseline="-25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8265" y="4638083"/>
              <a:ext cx="7019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نقطة الأصل</a:t>
              </a:r>
              <a:endPara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398293" y="4394579"/>
              <a:ext cx="696035" cy="46166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309514" y="4597420"/>
              <a:ext cx="696035" cy="46166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0" name="Footer Placeholder 6"/>
          <p:cNvSpPr txBox="1">
            <a:spLocks/>
          </p:cNvSpPr>
          <p:nvPr/>
        </p:nvSpPr>
        <p:spPr>
          <a:xfrm>
            <a:off x="503394" y="6420001"/>
            <a:ext cx="2356939" cy="34077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pPr algn="l" rtl="1"/>
            <a:r>
              <a:rPr lang="en-US" dirty="0"/>
              <a:t> </a:t>
            </a:r>
            <a:r>
              <a:rPr lang="ar-BH" dirty="0"/>
              <a:t>الموقع والزمن         </a:t>
            </a:r>
            <a:r>
              <a:rPr lang="en-US" dirty="0"/>
              <a:t>-</a:t>
            </a:r>
            <a:r>
              <a:rPr lang="ar-BH" dirty="0"/>
              <a:t> الفيزياء1 (فيز102)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925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2403" y="86704"/>
            <a:ext cx="3600517" cy="66172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Autofit/>
          </a:bodyPr>
          <a:lstStyle/>
          <a:p>
            <a:pPr algn="ct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BH" sz="3600" b="1" dirty="0">
                <a:solidFill>
                  <a:schemeClr val="bg1"/>
                </a:solidFill>
                <a:cs typeface="Sultan bold" pitchFamily="2" charset="-78"/>
              </a:rPr>
              <a:t>موقع الجسم السالب</a:t>
            </a:r>
          </a:p>
        </p:txBody>
      </p:sp>
      <p:sp>
        <p:nvSpPr>
          <p:cNvPr id="4" name="Rectangle 3"/>
          <p:cNvSpPr/>
          <p:nvPr/>
        </p:nvSpPr>
        <p:spPr>
          <a:xfrm>
            <a:off x="163773" y="1293539"/>
            <a:ext cx="11887200" cy="892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dirty="0">
                <a:cs typeface="Sultan normal" pitchFamily="2" charset="-78"/>
              </a:rPr>
              <a:t>عند اختيار نقطة الأصل على بعد </a:t>
            </a:r>
            <a:r>
              <a:rPr lang="en-US" sz="2400" dirty="0">
                <a:cs typeface="Sultan normal" pitchFamily="2" charset="-78"/>
              </a:rPr>
              <a:t> 4 m</a:t>
            </a:r>
            <a:r>
              <a:rPr lang="ar-BH" sz="2400" dirty="0">
                <a:cs typeface="Sultan normal" pitchFamily="2" charset="-78"/>
              </a:rPr>
              <a:t>يسار الشجرة على محور المسافة الذي يمتد في الاتجاه الموجب نحو اليمين، فإن الموقع الذي يبعد </a:t>
            </a:r>
            <a:r>
              <a:rPr lang="en-US" sz="2400" dirty="0">
                <a:cs typeface="Sultan normal" pitchFamily="2" charset="-78"/>
              </a:rPr>
              <a:t> 9 m</a:t>
            </a:r>
            <a:r>
              <a:rPr lang="ar-BH" sz="2400" dirty="0">
                <a:cs typeface="Sultan normal" pitchFamily="2" charset="-78"/>
              </a:rPr>
              <a:t>إلى يسار الشجرة يبعد </a:t>
            </a:r>
            <a:r>
              <a:rPr lang="en-US" sz="2400" dirty="0">
                <a:cs typeface="Sultan normal" pitchFamily="2" charset="-78"/>
              </a:rPr>
              <a:t>5 m</a:t>
            </a:r>
            <a:r>
              <a:rPr lang="ar-BH" sz="2400" dirty="0">
                <a:cs typeface="Sultan normal" pitchFamily="2" charset="-78"/>
              </a:rPr>
              <a:t> إلى يسار نقطة الأصل ويكون موقعه سالبًا.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63773" y="2470803"/>
            <a:ext cx="11887200" cy="2943301"/>
            <a:chOff x="163773" y="2470803"/>
            <a:chExt cx="11887200" cy="29433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3773" y="2470803"/>
              <a:ext cx="11887200" cy="2943301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1125939" y="3357193"/>
              <a:ext cx="559558" cy="96466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63773" y="2863219"/>
              <a:ext cx="1521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نقطة الأصل </a:t>
              </a:r>
              <a:endPara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009894" y="5698816"/>
            <a:ext cx="1007204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just" rtl="1">
              <a:defRPr sz="3200">
                <a:latin typeface="Traditional Arabic" panose="02020603050405020304" pitchFamily="18" charset="-78"/>
                <a:cs typeface="Traditional Arabic" panose="02020603050405020304" pitchFamily="18" charset="-78"/>
              </a:defRPr>
            </a:lvl1pPr>
          </a:lstStyle>
          <a:p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سؤال: </a:t>
            </a:r>
            <a:r>
              <a:rPr lang="ar-BH" sz="2400" dirty="0">
                <a:latin typeface="+mn-lt"/>
                <a:cs typeface="Sultan normal" pitchFamily="2" charset="-78"/>
              </a:rPr>
              <a:t>كم يبعد عمود الإنارة عن الشجرة؟ يبعد </a:t>
            </a:r>
            <a:r>
              <a:rPr lang="en-US" sz="2400" dirty="0">
                <a:latin typeface="+mn-lt"/>
                <a:cs typeface="Sultan normal" pitchFamily="2" charset="-78"/>
              </a:rPr>
              <a:t> 21 m</a:t>
            </a:r>
            <a:r>
              <a:rPr lang="ar-BH" sz="2400" dirty="0">
                <a:latin typeface="+mn-lt"/>
                <a:cs typeface="Sultan normal" pitchFamily="2" charset="-78"/>
              </a:rPr>
              <a:t> ويكون موقعه موجب.</a:t>
            </a:r>
            <a:endParaRPr lang="en-US" sz="2400" dirty="0">
              <a:latin typeface="+mn-lt"/>
              <a:cs typeface="Sultan normal" pitchFamily="2" charset="-78"/>
            </a:endParaRPr>
          </a:p>
        </p:txBody>
      </p:sp>
      <p:sp>
        <p:nvSpPr>
          <p:cNvPr id="17" name="Footer Placeholder 6"/>
          <p:cNvSpPr txBox="1">
            <a:spLocks/>
          </p:cNvSpPr>
          <p:nvPr/>
        </p:nvSpPr>
        <p:spPr>
          <a:xfrm>
            <a:off x="270641" y="6420001"/>
            <a:ext cx="2356939" cy="34077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pPr algn="l" rtl="1"/>
            <a:r>
              <a:rPr lang="en-US" dirty="0"/>
              <a:t> </a:t>
            </a:r>
            <a:r>
              <a:rPr lang="ar-BH" dirty="0"/>
              <a:t>الموقع والزمن         </a:t>
            </a:r>
            <a:r>
              <a:rPr lang="en-US" dirty="0"/>
              <a:t>-</a:t>
            </a:r>
            <a:r>
              <a:rPr lang="ar-BH" dirty="0"/>
              <a:t> الفيزياء1 (فيز102)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051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44275" y="935146"/>
            <a:ext cx="10296979" cy="4987707"/>
            <a:chOff x="599304" y="881145"/>
            <a:chExt cx="10296979" cy="4987707"/>
          </a:xfrm>
        </p:grpSpPr>
        <p:sp>
          <p:nvSpPr>
            <p:cNvPr id="6" name="Down Arrow Callout 5"/>
            <p:cNvSpPr/>
            <p:nvPr/>
          </p:nvSpPr>
          <p:spPr>
            <a:xfrm>
              <a:off x="7232767" y="2128734"/>
              <a:ext cx="3291840" cy="1813560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Down Arrow Callout 1"/>
            <p:cNvSpPr/>
            <p:nvPr/>
          </p:nvSpPr>
          <p:spPr>
            <a:xfrm>
              <a:off x="792480" y="2261319"/>
              <a:ext cx="3742493" cy="1680976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99304" y="881145"/>
              <a:ext cx="10296979" cy="4987707"/>
              <a:chOff x="484753" y="1410891"/>
              <a:chExt cx="10296979" cy="4987707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658544" y="1410891"/>
                <a:ext cx="3097323" cy="584775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none">
                <a:spAutoFit/>
              </a:bodyPr>
              <a:lstStyle/>
              <a:p>
                <a:r>
                  <a:rPr lang="ar-BH" sz="3200" b="1" dirty="0">
                    <a:cs typeface="Sultan normal" pitchFamily="2" charset="-78"/>
                  </a:rPr>
                  <a:t>الكميات الفيزيائية </a:t>
                </a:r>
                <a:endParaRPr lang="en-US" sz="3200" b="1" dirty="0">
                  <a:cs typeface="Sultan normal" pitchFamily="2" charset="-78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681938" y="3010101"/>
                <a:ext cx="2395207" cy="523220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>
                <a:spAutoFit/>
              </a:bodyPr>
              <a:lstStyle/>
              <a:p>
                <a:r>
                  <a:rPr lang="ar-BH" sz="2800" dirty="0">
                    <a:solidFill>
                      <a:schemeClr val="bg1"/>
                    </a:solidFill>
                    <a:cs typeface="Sultan normal" pitchFamily="2" charset="-78"/>
                  </a:rPr>
                  <a:t>الكميات العددية</a:t>
                </a:r>
                <a:endParaRPr lang="en-US" sz="2800" dirty="0">
                  <a:solidFill>
                    <a:schemeClr val="bg1"/>
                  </a:solidFill>
                  <a:cs typeface="Sultan normal" pitchFamily="2" charset="-78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977352" y="4413439"/>
                <a:ext cx="3804380" cy="120032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2400" dirty="0">
                    <a:cs typeface="Sultan normal" pitchFamily="2" charset="-78"/>
                  </a:rPr>
                  <a:t>كميات فيزيائية يكفي لتعيينها تحديد مقدارها فقط، مثل المسافة، والزمن، ودرجة الحرارة. </a:t>
                </a:r>
                <a:endParaRPr lang="en-US" sz="2400" dirty="0">
                  <a:cs typeface="Sultan normal" pitchFamily="2" charset="-7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84753" y="4828938"/>
                <a:ext cx="4682485" cy="156966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2400" dirty="0">
                    <a:cs typeface="Sultan normal" pitchFamily="2" charset="-78"/>
                  </a:rPr>
                  <a:t>كميات فيزيائية يتطلب تعيينها تحديد مقدارها واتجاهها وفقًا لنقطة الإسناد، مثل الإزاحة والقوة ويمكن تمثيلها بوساطة الأسهم. أو بحروف البنط العريض </a:t>
                </a:r>
                <a:r>
                  <a:rPr lang="en-US" sz="2400" dirty="0">
                    <a:cs typeface="Sultan normal" pitchFamily="2" charset="-78"/>
                  </a:rPr>
                  <a:t>a</a:t>
                </a:r>
                <a:r>
                  <a:rPr lang="ar-BH" sz="2400" dirty="0">
                    <a:cs typeface="Sultan normal" pitchFamily="2" charset="-78"/>
                  </a:rPr>
                  <a:t> </a:t>
                </a:r>
                <a:r>
                  <a:rPr lang="en-US" sz="2400" dirty="0">
                    <a:cs typeface="Sultan normal" pitchFamily="2" charset="-78"/>
                  </a:rPr>
                  <a:t> F. </a:t>
                </a:r>
              </a:p>
            </p:txBody>
          </p:sp>
          <p:cxnSp>
            <p:nvCxnSpPr>
              <p:cNvPr id="13" name="Straight Arrow Connector 12"/>
              <p:cNvCxnSpPr>
                <a:stCxn id="7" idx="2"/>
              </p:cNvCxnSpPr>
              <p:nvPr/>
            </p:nvCxnSpPr>
            <p:spPr>
              <a:xfrm flipH="1">
                <a:off x="2354825" y="1995666"/>
                <a:ext cx="3852381" cy="75389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7" idx="2"/>
              </p:cNvCxnSpPr>
              <p:nvPr/>
            </p:nvCxnSpPr>
            <p:spPr>
              <a:xfrm>
                <a:off x="6207206" y="1995666"/>
                <a:ext cx="2303719" cy="58477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ectangle 7"/>
              <p:cNvSpPr/>
              <p:nvPr/>
            </p:nvSpPr>
            <p:spPr>
              <a:xfrm>
                <a:off x="1460223" y="3030411"/>
                <a:ext cx="2239716" cy="523220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>
                <a:spAutoFit/>
              </a:bodyPr>
              <a:lstStyle/>
              <a:p>
                <a:r>
                  <a:rPr lang="ar-BH" sz="2800" dirty="0">
                    <a:solidFill>
                      <a:schemeClr val="bg1"/>
                    </a:solidFill>
                    <a:cs typeface="Sultan normal" pitchFamily="2" charset="-78"/>
                  </a:rPr>
                  <a:t>الكميات المتجهة</a:t>
                </a:r>
                <a:endParaRPr lang="en-US" sz="2800" dirty="0">
                  <a:solidFill>
                    <a:schemeClr val="bg1"/>
                  </a:solidFill>
                  <a:cs typeface="Sultan normal" pitchFamily="2" charset="-78"/>
                </a:endParaRPr>
              </a:p>
            </p:txBody>
          </p:sp>
        </p:grpSp>
      </p:grpSp>
      <p:sp>
        <p:nvSpPr>
          <p:cNvPr id="23" name="Rectangle 22"/>
          <p:cNvSpPr/>
          <p:nvPr/>
        </p:nvSpPr>
        <p:spPr>
          <a:xfrm>
            <a:off x="3755516" y="158537"/>
            <a:ext cx="4528566" cy="66172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Autofit/>
          </a:bodyPr>
          <a:lstStyle/>
          <a:p>
            <a:pPr algn="ct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BH" sz="3600" b="1" dirty="0">
                <a:solidFill>
                  <a:schemeClr val="bg1"/>
                </a:solidFill>
                <a:cs typeface="Sultan bold" pitchFamily="2" charset="-78"/>
              </a:rPr>
              <a:t>تصنيف الكميات الفيزيائية</a:t>
            </a:r>
          </a:p>
        </p:txBody>
      </p:sp>
      <p:sp>
        <p:nvSpPr>
          <p:cNvPr id="25" name="Footer Placeholder 6"/>
          <p:cNvSpPr txBox="1">
            <a:spLocks/>
          </p:cNvSpPr>
          <p:nvPr/>
        </p:nvSpPr>
        <p:spPr>
          <a:xfrm>
            <a:off x="270641" y="6420001"/>
            <a:ext cx="2356939" cy="34077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pPr algn="l" rtl="1"/>
            <a:r>
              <a:rPr lang="en-US" dirty="0"/>
              <a:t> </a:t>
            </a:r>
            <a:r>
              <a:rPr lang="ar-BH" dirty="0"/>
              <a:t>الموقع والزمن         </a:t>
            </a:r>
            <a:r>
              <a:rPr lang="en-US" dirty="0"/>
              <a:t>-</a:t>
            </a:r>
            <a:r>
              <a:rPr lang="ar-BH" dirty="0"/>
              <a:t> الفيزياء1 (فيز102)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688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4730" y="218406"/>
            <a:ext cx="4626591" cy="66172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Autofit/>
          </a:bodyPr>
          <a:lstStyle/>
          <a:p>
            <a:pPr algn="ct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BH" sz="3600" b="1" dirty="0">
                <a:solidFill>
                  <a:schemeClr val="bg1"/>
                </a:solidFill>
                <a:cs typeface="Sultan bold" pitchFamily="2" charset="-78"/>
              </a:rPr>
              <a:t>جمع وطرح الكميات المتجهة</a:t>
            </a:r>
          </a:p>
        </p:txBody>
      </p:sp>
      <p:sp>
        <p:nvSpPr>
          <p:cNvPr id="4" name="Rectangle 3"/>
          <p:cNvSpPr/>
          <p:nvPr/>
        </p:nvSpPr>
        <p:spPr>
          <a:xfrm>
            <a:off x="485182" y="4243916"/>
            <a:ext cx="1126672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1"/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باستخدام مسطرة، واختيار مقياس رسم مناسب، (مثلا كل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2400" dirty="0">
                <a:latin typeface="Sakkal Majalla" panose="02000000000000000000" pitchFamily="2" charset="-78"/>
                <a:cs typeface="+mj-cs"/>
              </a:rPr>
              <a:t> </a:t>
            </a:r>
            <a:r>
              <a:rPr lang="ar-BH" sz="2400" dirty="0">
                <a:latin typeface="Sakkal Majalla" panose="02000000000000000000" pitchFamily="2" charset="-78"/>
                <a:cs typeface="+mj-cs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 على الورقة يمثل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) وتكون المحصلة هي المتجه المنطلق من ذيل المتجه الأول إلى رأس المتجه الأخير.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2541" y="1169376"/>
            <a:ext cx="12012008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1"/>
            <a:r>
              <a:rPr lang="ar-BH" sz="2800" b="1" u="sng" dirty="0">
                <a:solidFill>
                  <a:srgbClr val="0070C0"/>
                </a:solidFill>
                <a:latin typeface="Sakkal Majalla" panose="02000000000000000000" pitchFamily="2" charset="-78"/>
                <a:cs typeface="Sultan normal" pitchFamily="2" charset="-78"/>
              </a:rPr>
              <a:t>المحصله</a:t>
            </a:r>
            <a:r>
              <a:rPr lang="ar-BH" sz="2800" b="1" dirty="0">
                <a:latin typeface="Sakkal Majalla" panose="02000000000000000000" pitchFamily="2" charset="-78"/>
                <a:cs typeface="Sultan normal" pitchFamily="2" charset="-78"/>
              </a:rPr>
              <a:t> المتجه الذي يمثل مجموع متجهين آخرين أو أكثر، وهو يتجه دائمًا من ذيل المتجه الأول إلى رأس المتجه الأخير.</a:t>
            </a:r>
          </a:p>
        </p:txBody>
      </p:sp>
      <p:sp>
        <p:nvSpPr>
          <p:cNvPr id="9" name="Rectangle 8"/>
          <p:cNvSpPr/>
          <p:nvPr/>
        </p:nvSpPr>
        <p:spPr>
          <a:xfrm>
            <a:off x="9767404" y="2245460"/>
            <a:ext cx="207781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just" rtl="1"/>
            <a:r>
              <a:rPr lang="ar-BH" sz="24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ultan normal" pitchFamily="2" charset="-78"/>
              </a:rPr>
              <a:t>الطريقة الرياضية: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012610" y="3597019"/>
            <a:ext cx="202170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just" rtl="1"/>
            <a:r>
              <a:rPr lang="ar-BH" sz="24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ultan normal" pitchFamily="2" charset="-78"/>
              </a:rPr>
              <a:t> الطريقة البيانية: </a:t>
            </a:r>
            <a:endParaRPr lang="en-US" sz="2400" b="1" u="sng" dirty="0">
              <a:solidFill>
                <a:srgbClr val="FF0000"/>
              </a:solidFill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92189" y="2214456"/>
            <a:ext cx="469231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ar-BH" sz="2000" b="1" dirty="0">
                <a:latin typeface="Sakkal Majalla" panose="02000000000000000000" pitchFamily="2" charset="-78"/>
                <a:cs typeface="Sultan normal" pitchFamily="2" charset="-78"/>
              </a:rPr>
              <a:t>هي المجموع الاتجاهي لجميع القوى التي تؤثر في الجسم.</a:t>
            </a:r>
            <a:endParaRPr lang="en-US" sz="2000" dirty="0">
              <a:cs typeface="Sultan normal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00631" y="2771713"/>
                <a:ext cx="2667397" cy="4478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b>
                              <m:r>
                                <a:rPr lang="ar-BH" sz="2400" i="1">
                                  <a:latin typeface="Cambria Math" panose="02040503050406030204" pitchFamily="18" charset="0"/>
                                </a:rPr>
                                <m:t>محصلة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entury Gothic" panose="020B0502020202020204" pitchFamily="34" charset="0"/>
                  <a:cs typeface="Sultan normal" pitchFamily="2" charset="-78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631" y="2771713"/>
                <a:ext cx="2667397" cy="447880"/>
              </a:xfrm>
              <a:prstGeom prst="rect">
                <a:avLst/>
              </a:prstGeom>
              <a:blipFill rotWithShape="0">
                <a:blip r:embed="rId2"/>
                <a:stretch>
                  <a:fillRect l="-2059" r="-229" b="-3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591498" y="2417349"/>
            <a:ext cx="2263588" cy="1289521"/>
            <a:chOff x="605118" y="2831650"/>
            <a:chExt cx="2263588" cy="1289521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1379185" y="3232845"/>
              <a:ext cx="110852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875692" y="3751839"/>
              <a:ext cx="9930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cs typeface="Sultan normal" pitchFamily="2" charset="-78"/>
                </a:rPr>
                <a:t>F</a:t>
              </a:r>
              <a:r>
                <a:rPr lang="en-US" b="1" baseline="-25000" dirty="0">
                  <a:cs typeface="Sultan normal" pitchFamily="2" charset="-78"/>
                </a:rPr>
                <a:t>1</a:t>
              </a:r>
              <a:r>
                <a:rPr lang="en-US" b="1" dirty="0">
                  <a:cs typeface="Sultan normal" pitchFamily="2" charset="-78"/>
                </a:rPr>
                <a:t>=9 N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605118" y="3634337"/>
              <a:ext cx="18825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875692" y="2831650"/>
              <a:ext cx="9930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cs typeface="Sultan normal" pitchFamily="2" charset="-78"/>
                </a:rPr>
                <a:t>F</a:t>
              </a:r>
              <a:r>
                <a:rPr lang="en-US" b="1" baseline="-25000" dirty="0">
                  <a:cs typeface="Sultan normal" pitchFamily="2" charset="-78"/>
                </a:rPr>
                <a:t>1</a:t>
              </a:r>
              <a:r>
                <a:rPr lang="en-US" b="1" dirty="0">
                  <a:cs typeface="Sultan normal" pitchFamily="2" charset="-78"/>
                </a:rPr>
                <a:t>=5 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156671" y="3373079"/>
                <a:ext cx="2451761" cy="4478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ar-BH" sz="2400" i="1">
                            <a:latin typeface="Cambria Math" panose="02040503050406030204" pitchFamily="18" charset="0"/>
                          </a:rPr>
                          <m:t>محصلة</m:t>
                        </m:r>
                      </m:sub>
                    </m:sSub>
                  </m:oMath>
                </a14:m>
                <a:r>
                  <a:rPr lang="en-US" sz="2400" dirty="0">
                    <a:latin typeface="Century Gothic" panose="020B0502020202020204" pitchFamily="34" charset="0"/>
                    <a:cs typeface="Sultan normal" pitchFamily="2" charset="-78"/>
                  </a:rPr>
                  <a:t>=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5+9=14 N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671" y="3373079"/>
                <a:ext cx="2451761" cy="447880"/>
              </a:xfrm>
              <a:prstGeom prst="rect">
                <a:avLst/>
              </a:prstGeom>
              <a:blipFill rotWithShape="0">
                <a:blip r:embed="rId3"/>
                <a:stretch>
                  <a:fillRect l="-4478" t="-21622" r="-6468" b="-3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1089646" y="5273383"/>
            <a:ext cx="4040049" cy="882252"/>
            <a:chOff x="1379185" y="5113384"/>
            <a:chExt cx="4040049" cy="882252"/>
          </a:xfrm>
        </p:grpSpPr>
        <p:grpSp>
          <p:nvGrpSpPr>
            <p:cNvPr id="28" name="Group 27"/>
            <p:cNvGrpSpPr/>
            <p:nvPr/>
          </p:nvGrpSpPr>
          <p:grpSpPr>
            <a:xfrm>
              <a:off x="1379185" y="5595526"/>
              <a:ext cx="4040049" cy="400110"/>
              <a:chOff x="1134036" y="6030906"/>
              <a:chExt cx="4040049" cy="400110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>
                <a:off x="1134036" y="6032395"/>
                <a:ext cx="1882588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3016624" y="6032395"/>
                <a:ext cx="1108521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1134036" y="6260995"/>
                <a:ext cx="2991109" cy="1878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tangle 26"/>
              <p:cNvSpPr/>
              <p:nvPr/>
            </p:nvSpPr>
            <p:spPr>
              <a:xfrm>
                <a:off x="4450810" y="6030906"/>
                <a:ext cx="7232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cs typeface="Sultan normal" pitchFamily="2" charset="-78"/>
                  </a:rPr>
                  <a:t>F</a:t>
                </a:r>
                <a:r>
                  <a:rPr lang="ar-BH" sz="2000" b="1" baseline="-25000" dirty="0">
                    <a:cs typeface="Sultan normal" pitchFamily="2" charset="-78"/>
                  </a:rPr>
                  <a:t>محصلة</a:t>
                </a:r>
                <a:endParaRPr lang="en-US" sz="2000" b="1" dirty="0">
                  <a:cs typeface="Sultan normal" pitchFamily="2" charset="-78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261773" y="5166866"/>
              <a:ext cx="9930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cs typeface="Sultan normal" pitchFamily="2" charset="-78"/>
                </a:rPr>
                <a:t>F</a:t>
              </a:r>
              <a:r>
                <a:rPr lang="en-US" b="1" baseline="-25000" dirty="0">
                  <a:cs typeface="Sultan normal" pitchFamily="2" charset="-78"/>
                </a:rPr>
                <a:t>1</a:t>
              </a:r>
              <a:r>
                <a:rPr lang="en-US" b="1" dirty="0">
                  <a:cs typeface="Sultan normal" pitchFamily="2" charset="-78"/>
                </a:rPr>
                <a:t>=5 N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23972" y="5113384"/>
              <a:ext cx="9930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cs typeface="Sultan normal" pitchFamily="2" charset="-78"/>
                </a:rPr>
                <a:t>F</a:t>
              </a:r>
              <a:r>
                <a:rPr lang="en-US" b="1" baseline="-25000" dirty="0">
                  <a:cs typeface="Sultan normal" pitchFamily="2" charset="-78"/>
                </a:rPr>
                <a:t>1</a:t>
              </a:r>
              <a:r>
                <a:rPr lang="en-US" b="1" dirty="0">
                  <a:cs typeface="Sultan normal" pitchFamily="2" charset="-78"/>
                </a:rPr>
                <a:t>=9 N</a:t>
              </a:r>
            </a:p>
          </p:txBody>
        </p:sp>
      </p:grpSp>
      <p:sp>
        <p:nvSpPr>
          <p:cNvPr id="38" name="Footer Placeholder 6"/>
          <p:cNvSpPr txBox="1">
            <a:spLocks/>
          </p:cNvSpPr>
          <p:nvPr/>
        </p:nvSpPr>
        <p:spPr>
          <a:xfrm>
            <a:off x="270641" y="6420001"/>
            <a:ext cx="2356939" cy="34077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pPr algn="l" rtl="1"/>
            <a:r>
              <a:rPr lang="en-US" dirty="0"/>
              <a:t> </a:t>
            </a:r>
            <a:r>
              <a:rPr lang="ar-BH" dirty="0"/>
              <a:t>الموقع والزمن         </a:t>
            </a:r>
            <a:r>
              <a:rPr lang="en-US" dirty="0"/>
              <a:t>-</a:t>
            </a:r>
            <a:r>
              <a:rPr lang="ar-BH" dirty="0"/>
              <a:t> الفيزياء1 (فيز102)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935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9" grpId="0" animBg="1"/>
      <p:bldP spid="11" grpId="0" animBg="1"/>
      <p:bldP spid="12" grpId="0" animBg="1"/>
      <p:bldP spid="14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7640" y="282328"/>
            <a:ext cx="3764280" cy="66172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Autofit/>
          </a:bodyPr>
          <a:lstStyle/>
          <a:p>
            <a:pPr algn="ct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BH" sz="3600" b="1" dirty="0">
                <a:solidFill>
                  <a:schemeClr val="bg1"/>
                </a:solidFill>
                <a:cs typeface="Sultan bold" pitchFamily="2" charset="-78"/>
              </a:rPr>
              <a:t>تمارين حسابية</a:t>
            </a:r>
          </a:p>
        </p:txBody>
      </p:sp>
      <p:sp>
        <p:nvSpPr>
          <p:cNvPr id="4" name="Rectangle 3"/>
          <p:cNvSpPr/>
          <p:nvPr/>
        </p:nvSpPr>
        <p:spPr>
          <a:xfrm>
            <a:off x="810101" y="5304485"/>
            <a:ext cx="1109191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1"/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باستخدام مسطرة، واختيار مقياس رسم مناسب، (كل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 </a:t>
            </a:r>
            <a:r>
              <a:rPr lang="ar-B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 على الورقة يمثل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 ) والمتجه الذي يمثل مجموع المتجهين (المحصلة) مبين بخط متقطع طوله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ar-B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 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02" y="2456220"/>
            <a:ext cx="5871592" cy="24566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2610" y="1279761"/>
            <a:ext cx="11562561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1"/>
            <a:r>
              <a:rPr lang="ar-BH" sz="2800" b="1" dirty="0">
                <a:latin typeface="Sakkal Majalla" panose="02000000000000000000" pitchFamily="2" charset="-78"/>
                <a:cs typeface="Sultan normal" pitchFamily="2" charset="-78"/>
              </a:rPr>
              <a:t>ما بعدك عن نقطة الأصل (بيتك) في نهاية رحلتك إلى منزل جدك  إذا مشيت مسافة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ar-B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ar-BH" sz="2800" b="1" dirty="0">
                <a:latin typeface="Sakkal Majalla" panose="02000000000000000000" pitchFamily="2" charset="-78"/>
                <a:cs typeface="Sultan normal" pitchFamily="2" charset="-78"/>
              </a:rPr>
              <a:t> نحو الشرق باتجاه البقالة، ثم مشيت مسافة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en-US" sz="2800" b="1" dirty="0">
                <a:latin typeface="Sakkal Majalla" panose="02000000000000000000" pitchFamily="2" charset="-78"/>
                <a:cs typeface="Sultan normal" pitchFamily="2" charset="-78"/>
              </a:rPr>
              <a:t> </a:t>
            </a:r>
            <a:r>
              <a:rPr lang="ar-BH" sz="2800" b="1" dirty="0">
                <a:latin typeface="Sakkal Majalla" panose="02000000000000000000" pitchFamily="2" charset="-78"/>
                <a:cs typeface="Sultan normal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0.2</a:t>
            </a:r>
            <a:r>
              <a:rPr lang="ar-BH" sz="2800" b="1" dirty="0">
                <a:latin typeface="Sakkal Majalla" panose="02000000000000000000" pitchFamily="2" charset="-78"/>
                <a:cs typeface="Sultan normal" pitchFamily="2" charset="-78"/>
              </a:rPr>
              <a:t> نحو الشرق إلى منزل جدك؟ </a:t>
            </a:r>
          </a:p>
        </p:txBody>
      </p:sp>
      <p:sp>
        <p:nvSpPr>
          <p:cNvPr id="9" name="Rectangle 8"/>
          <p:cNvSpPr/>
          <p:nvPr/>
        </p:nvSpPr>
        <p:spPr>
          <a:xfrm>
            <a:off x="9776694" y="2677128"/>
            <a:ext cx="2077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ar-BH" sz="24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ultan normal" pitchFamily="2" charset="-78"/>
              </a:rPr>
              <a:t>الطريقة الرياضية: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094937" y="3414446"/>
                <a:ext cx="5809618" cy="4655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j-cs"/>
                        </a:rPr>
                        <m:t>𝟎</m:t>
                      </m:r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j-cs"/>
                        </a:rPr>
                        <m:t>.</m:t>
                      </m:r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j-cs"/>
                        </a:rPr>
                        <m:t>𝟓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sSubPr>
                        <m:e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  <m:t> </m:t>
                          </m:r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  <m:t>𝐤𝐦</m:t>
                          </m:r>
                        </m:e>
                        <m:sub>
                          <m:r>
                            <a:rPr lang="ar-BH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  <m:t>شرق</m:t>
                          </m:r>
                          <m:r>
                            <a:rPr lang="ar-BH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  <m:t>ً</m:t>
                          </m:r>
                          <m:r>
                            <a:rPr lang="ar-BH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  <m:t>ا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j-cs"/>
                        </a:rPr>
                        <m:t>+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j-cs"/>
                        </a:rPr>
                        <m:t>𝟎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j-cs"/>
                        </a:rPr>
                        <m:t>.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j-cs"/>
                        </a:rPr>
                        <m:t>𝟐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j-cs"/>
                        </a:rPr>
                        <m:t> 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+mj-cs"/>
                                </a:rPr>
                              </m:ctrlPr>
                            </m:sSubPr>
                            <m:e>
                              <m:r>
                                <a:rPr lang="en-US" sz="20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+mj-cs"/>
                                </a:rPr>
                                <m:t>𝐤𝐦</m:t>
                              </m:r>
                            </m:e>
                            <m:sub>
                              <m:r>
                                <a:rPr lang="ar-BH" sz="20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+mj-cs"/>
                                </a:rPr>
                                <m:t>شرق</m:t>
                              </m:r>
                              <m:r>
                                <a:rPr lang="ar-BH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+mj-cs"/>
                                </a:rPr>
                                <m:t>ً</m:t>
                              </m:r>
                              <m:r>
                                <a:rPr lang="ar-BH" sz="20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+mj-cs"/>
                                </a:rPr>
                                <m:t>ا</m:t>
                              </m:r>
                            </m:sub>
                          </m:sSub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  <m:t>=</m:t>
                          </m:r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  <m:t>𝟎</m:t>
                          </m:r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  <m:t>.</m:t>
                          </m:r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  <m:t>𝟕</m:t>
                          </m:r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  <m:t> </m:t>
                          </m:r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  <m:t>𝐤𝐦</m:t>
                          </m:r>
                        </m:e>
                        <m:sub>
                          <m:r>
                            <a:rPr lang="ar-BH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  <m:t>شرق</m:t>
                          </m:r>
                          <m:r>
                            <a:rPr lang="ar-BH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  <m:t>ً</m:t>
                          </m:r>
                          <m:r>
                            <a:rPr lang="ar-BH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  <m:t>ا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ultan normal" pitchFamily="2" charset="-78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937" y="3414446"/>
                <a:ext cx="5809618" cy="465512"/>
              </a:xfrm>
              <a:prstGeom prst="rect">
                <a:avLst/>
              </a:prstGeom>
              <a:blipFill rotWithShape="0">
                <a:blip r:embed="rId3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9943464" y="4589233"/>
            <a:ext cx="2021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ar-BH" sz="24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ultan normal" pitchFamily="2" charset="-78"/>
              </a:rPr>
              <a:t> الطريقة البيانية: </a:t>
            </a:r>
            <a:endParaRPr lang="en-US" sz="2400" b="1" u="sng" dirty="0">
              <a:solidFill>
                <a:srgbClr val="FF0000"/>
              </a:solidFill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18" name="Footer Placeholder 6"/>
          <p:cNvSpPr txBox="1">
            <a:spLocks/>
          </p:cNvSpPr>
          <p:nvPr/>
        </p:nvSpPr>
        <p:spPr>
          <a:xfrm>
            <a:off x="270641" y="6420001"/>
            <a:ext cx="2356939" cy="34077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pPr algn="l" rtl="1"/>
            <a:r>
              <a:rPr lang="en-US" dirty="0"/>
              <a:t> </a:t>
            </a:r>
            <a:r>
              <a:rPr lang="ar-BH" dirty="0"/>
              <a:t>الموقع والزمن         </a:t>
            </a:r>
            <a:r>
              <a:rPr lang="en-US" dirty="0"/>
              <a:t>-</a:t>
            </a:r>
            <a:r>
              <a:rPr lang="ar-BH" dirty="0"/>
              <a:t> الفيزياء1 (فيز102)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744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9" grpId="0"/>
      <p:bldP spid="10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4.2|2|4.2|1.6|13.7|5|14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53</TotalTime>
  <Words>1156</Words>
  <Application>Microsoft Office PowerPoint</Application>
  <PresentationFormat>Widescreen</PresentationFormat>
  <Paragraphs>114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Century Gothic</vt:lpstr>
      <vt:lpstr>Sakkal Majalla</vt:lpstr>
      <vt:lpstr>Times New Roman</vt:lpstr>
      <vt:lpstr>Traditional Arabic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انتهى مع أطيب الأمنيات بالتّوفيق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Dr. Sameer Abed Salem Alkhraisat</cp:lastModifiedBy>
  <cp:revision>12</cp:revision>
  <cp:lastPrinted>2021-01-17T11:49:49Z</cp:lastPrinted>
  <dcterms:created xsi:type="dcterms:W3CDTF">2020-03-04T10:47:58Z</dcterms:created>
  <dcterms:modified xsi:type="dcterms:W3CDTF">2021-02-01T08:28:30Z</dcterms:modified>
</cp:coreProperties>
</file>