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86" r:id="rId2"/>
    <p:sldId id="271" r:id="rId3"/>
    <p:sldId id="289" r:id="rId4"/>
    <p:sldId id="317" r:id="rId5"/>
    <p:sldId id="318" r:id="rId6"/>
    <p:sldId id="335" r:id="rId7"/>
    <p:sldId id="319" r:id="rId8"/>
    <p:sldId id="328" r:id="rId9"/>
    <p:sldId id="326" r:id="rId10"/>
    <p:sldId id="327" r:id="rId11"/>
    <p:sldId id="329" r:id="rId12"/>
    <p:sldId id="300" r:id="rId13"/>
    <p:sldId id="301" r:id="rId14"/>
    <p:sldId id="330" r:id="rId15"/>
    <p:sldId id="331" r:id="rId16"/>
    <p:sldId id="332" r:id="rId17"/>
    <p:sldId id="333" r:id="rId18"/>
    <p:sldId id="334" r:id="rId19"/>
    <p:sldId id="336" r:id="rId20"/>
    <p:sldId id="311" r:id="rId21"/>
    <p:sldId id="313" r:id="rId22"/>
    <p:sldId id="314" r:id="rId23"/>
    <p:sldId id="315" r:id="rId24"/>
    <p:sldId id="31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DF0E7"/>
    <a:srgbClr val="E0EDF8"/>
    <a:srgbClr val="FFF6DD"/>
    <a:srgbClr val="33CC33"/>
    <a:srgbClr val="EFF6EA"/>
    <a:srgbClr val="FF9900"/>
    <a:srgbClr val="DFEED6"/>
    <a:srgbClr val="FFCC66"/>
    <a:srgbClr val="F8D1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9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8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DC005-F1AB-47D5-930A-06FE3137EA9D}" type="datetimeFigureOut">
              <a:rPr lang="en-US" smtClean="0"/>
              <a:t>24/2/2021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EB3CD-0EA2-428F-B7F1-F203FCC6A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77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EB3CD-0EA2-428F-B7F1-F203FCC6A09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5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5C461-F4F2-49C7-9CF5-C0C2F5C5E27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427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E690-29BB-4887-9268-A1B063D3683F}" type="datetimeFigureOut">
              <a:rPr lang="en-US" smtClean="0"/>
              <a:t>24/2/2021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BB291-2DBB-4139-9358-0F6C02EA5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31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E690-29BB-4887-9268-A1B063D3683F}" type="datetimeFigureOut">
              <a:rPr lang="en-US" smtClean="0"/>
              <a:t>24/2/2021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BB291-2DBB-4139-9358-0F6C02EA5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84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E690-29BB-4887-9268-A1B063D3683F}" type="datetimeFigureOut">
              <a:rPr lang="en-US" smtClean="0"/>
              <a:t>24/2/2021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BB291-2DBB-4139-9358-0F6C02EA5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70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E690-29BB-4887-9268-A1B063D3683F}" type="datetimeFigureOut">
              <a:rPr lang="en-US" smtClean="0"/>
              <a:t>24/2/2021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BB291-2DBB-4139-9358-0F6C02EA5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41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E690-29BB-4887-9268-A1B063D3683F}" type="datetimeFigureOut">
              <a:rPr lang="en-US" smtClean="0"/>
              <a:t>24/2/2021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BB291-2DBB-4139-9358-0F6C02EA5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97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E690-29BB-4887-9268-A1B063D3683F}" type="datetimeFigureOut">
              <a:rPr lang="en-US" smtClean="0"/>
              <a:t>24/2/2021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BB291-2DBB-4139-9358-0F6C02EA5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11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E690-29BB-4887-9268-A1B063D3683F}" type="datetimeFigureOut">
              <a:rPr lang="en-US" smtClean="0"/>
              <a:t>24/2/2021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BB291-2DBB-4139-9358-0F6C02EA5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12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E690-29BB-4887-9268-A1B063D3683F}" type="datetimeFigureOut">
              <a:rPr lang="en-US" smtClean="0"/>
              <a:t>24/2/2021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BB291-2DBB-4139-9358-0F6C02EA5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26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E690-29BB-4887-9268-A1B063D3683F}" type="datetimeFigureOut">
              <a:rPr lang="en-US" smtClean="0"/>
              <a:t>24/2/2021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BB291-2DBB-4139-9358-0F6C02EA5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63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E690-29BB-4887-9268-A1B063D3683F}" type="datetimeFigureOut">
              <a:rPr lang="en-US" smtClean="0"/>
              <a:t>24/2/2021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BB291-2DBB-4139-9358-0F6C02EA5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9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E690-29BB-4887-9268-A1B063D3683F}" type="datetimeFigureOut">
              <a:rPr lang="en-US" smtClean="0"/>
              <a:t>24/2/2021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BB291-2DBB-4139-9358-0F6C02EA5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8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8E690-29BB-4887-9268-A1B063D3683F}" type="datetimeFigureOut">
              <a:rPr lang="en-US" smtClean="0"/>
              <a:t>24/2/2021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B291-2DBB-4139-9358-0F6C02EA5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814717"/>
              </p:ext>
            </p:extLst>
          </p:nvPr>
        </p:nvGraphicFramePr>
        <p:xfrm>
          <a:off x="3944038" y="1688124"/>
          <a:ext cx="7568024" cy="4326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4704">
                  <a:extLst>
                    <a:ext uri="{9D8B030D-6E8A-4147-A177-3AD203B41FA5}">
                      <a16:colId xmlns="" xmlns:a16="http://schemas.microsoft.com/office/drawing/2014/main" val="983253511"/>
                    </a:ext>
                  </a:extLst>
                </a:gridCol>
                <a:gridCol w="1883320">
                  <a:extLst>
                    <a:ext uri="{9D8B030D-6E8A-4147-A177-3AD203B41FA5}">
                      <a16:colId xmlns="" xmlns:a16="http://schemas.microsoft.com/office/drawing/2014/main" val="1854677612"/>
                    </a:ext>
                  </a:extLst>
                </a:gridCol>
              </a:tblGrid>
              <a:tr h="1196325">
                <a:tc>
                  <a:txBody>
                    <a:bodyPr/>
                    <a:lstStyle/>
                    <a:p>
                      <a:pPr algn="ctr"/>
                      <a:r>
                        <a:rPr lang="ar-BH" sz="36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تصنيف  الصخور النارية</a:t>
                      </a:r>
                    </a:p>
                    <a:p>
                      <a:pPr algn="ctr"/>
                      <a:r>
                        <a:rPr lang="en-US" sz="28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Classification</a:t>
                      </a:r>
                      <a:r>
                        <a:rPr lang="ar-BH" sz="28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en-US" sz="28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of</a:t>
                      </a:r>
                      <a:r>
                        <a:rPr lang="ar-BH" sz="28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en-US" sz="28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Igneous</a:t>
                      </a:r>
                      <a:r>
                        <a:rPr lang="ar-BH" sz="28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en-US" sz="28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Rocks</a:t>
                      </a:r>
                      <a:endParaRPr lang="en-US" sz="28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T="45728" marB="45728" anchor="ctr">
                    <a:solidFill>
                      <a:srgbClr val="92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BH" sz="3600" b="1" kern="1200" dirty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عنوان الدرس</a:t>
                      </a:r>
                      <a:endParaRPr lang="en-US" sz="36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T="45728" marB="45728" anchor="ctr">
                    <a:solidFill>
                      <a:srgbClr val="92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76902689"/>
                  </a:ext>
                </a:extLst>
              </a:tr>
              <a:tr h="644182"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b="1" kern="1200" dirty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الجيولوجيا  </a:t>
                      </a:r>
                      <a:r>
                        <a:rPr lang="ar-BH" sz="3600" b="1" kern="1200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</a:t>
                      </a:r>
                      <a:endParaRPr lang="en-US" sz="3600" b="1" kern="1200" dirty="0" smtClean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b="1" kern="1200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جيو 211</a:t>
                      </a:r>
                      <a:endParaRPr lang="en-US" sz="3600" b="1" kern="1200" dirty="0" smtClean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T="45728" marB="4572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600" b="1" kern="1200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اسم المقرر ورمزه</a:t>
                      </a:r>
                      <a:endParaRPr lang="en-US" sz="3600" b="1" kern="1200" dirty="0" smtClean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T="45728" marB="45728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77515173"/>
                  </a:ext>
                </a:extLst>
              </a:tr>
              <a:tr h="745224">
                <a:tc>
                  <a:txBody>
                    <a:bodyPr/>
                    <a:lstStyle/>
                    <a:p>
                      <a:pPr algn="ctr" rtl="1"/>
                      <a:r>
                        <a:rPr lang="ar-BH" sz="3600" b="1" kern="1200" dirty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الثاني الثانوي</a:t>
                      </a:r>
                      <a:endParaRPr lang="en-US" sz="3600" b="1" kern="1200" dirty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T="45728" marB="457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600" b="1" kern="1200" dirty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الصف</a:t>
                      </a:r>
                      <a:endParaRPr lang="en-US" sz="3600" b="1" kern="1200" dirty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T="45728" marB="45728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178210"/>
                  </a:ext>
                </a:extLst>
              </a:tr>
              <a:tr h="1196325">
                <a:tc>
                  <a:txBody>
                    <a:bodyPr/>
                    <a:lstStyle/>
                    <a:p>
                      <a:pPr algn="ctr" rtl="1"/>
                      <a:r>
                        <a:rPr lang="ar-BH" sz="3600" b="1" kern="1200" dirty="0">
                          <a:solidFill>
                            <a:srgbClr val="7030A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الثاني</a:t>
                      </a:r>
                    </a:p>
                    <a:p>
                      <a:pPr algn="ctr" rtl="1"/>
                      <a:r>
                        <a:rPr lang="ar-BH" sz="3600" b="1" kern="1200" dirty="0">
                          <a:solidFill>
                            <a:srgbClr val="7030A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الصخور النارية</a:t>
                      </a:r>
                      <a:endParaRPr lang="en-US" sz="3600" b="1" kern="1200" dirty="0">
                        <a:solidFill>
                          <a:srgbClr val="7030A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T="45728" marB="457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3600" b="1" kern="1200" dirty="0">
                          <a:solidFill>
                            <a:srgbClr val="7030A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الفصل</a:t>
                      </a:r>
                      <a:endParaRPr lang="en-US" sz="3600" b="1" kern="1200" dirty="0">
                        <a:solidFill>
                          <a:srgbClr val="7030A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T="45728" marB="4572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67371997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FFD60F2-6074-4AA0-A505-2D9D44C506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089" t="6584" r="4671" b="18746"/>
          <a:stretch/>
        </p:blipFill>
        <p:spPr>
          <a:xfrm>
            <a:off x="659566" y="4092288"/>
            <a:ext cx="3162924" cy="1978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15F7EAE-0E18-4937-83EC-D60034D9A8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527" y="1933731"/>
            <a:ext cx="1483299" cy="21526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A6BD222-5E9A-4703-B951-F4DFAF5EB7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171" b="21328"/>
          <a:stretch/>
        </p:blipFill>
        <p:spPr>
          <a:xfrm rot="16200000">
            <a:off x="1988976" y="2285345"/>
            <a:ext cx="2125169" cy="14519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4834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240" y="6473726"/>
            <a:ext cx="3132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1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الجيولوجيا 1 (جيو 211) </a:t>
            </a:r>
            <a:r>
              <a:rPr lang="ar-BH" sz="1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تصنيف الصخور النارية</a:t>
            </a:r>
            <a:endParaRPr lang="en-US" sz="16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4187088" y="4635500"/>
            <a:ext cx="7475396" cy="939799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350">
            <a:solidFill>
              <a:srgbClr val="00B05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algn="r" rtl="1"/>
            <a:r>
              <a:rPr lang="ar-BH" altLang="en-US" sz="2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 </a:t>
            </a: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فتترك </a:t>
            </a:r>
            <a:r>
              <a:rPr lang="ar-BH" alt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الغازات ثقوبًا في الصخر تسمى </a:t>
            </a: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فقاعات، </a:t>
            </a:r>
            <a:r>
              <a:rPr lang="ar-BH" alt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ويبدو الصخر </a:t>
            </a: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إسفنجيًا، </a:t>
            </a: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ويُسمى </a:t>
            </a: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هذا المظهر الاسفنجي نسيجًا فقاعيًا.</a:t>
            </a:r>
            <a:endParaRPr lang="ar-BH" alt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55065" y="929847"/>
            <a:ext cx="4661210" cy="584775"/>
          </a:xfrm>
          <a:prstGeom prst="rect">
            <a:avLst/>
          </a:prstGeom>
          <a:solidFill>
            <a:srgbClr val="FFF9E7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ar-BH" altLang="en-US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الصخور الفقاعية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4193232" y="3263900"/>
            <a:ext cx="7493556" cy="1282700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algn="r" rtl="1"/>
            <a:r>
              <a:rPr lang="ar-BH" altLang="en-US" sz="2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 </a:t>
            </a:r>
            <a:r>
              <a:rPr lang="ar-BH" alt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تحتوي الماجما على غازات ذائبة، تأخذ في التصاعد عندما ينحسر الضغط عنها، فتصبح عندئذ </a:t>
            </a: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لابة؛ </a:t>
            </a:r>
            <a:r>
              <a:rPr lang="ar-BH" alt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فإذا كانت اللابة شديدة القوام، فإنها تمنع </a:t>
            </a: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تصاعد </a:t>
            </a:r>
            <a:r>
              <a:rPr lang="ar-BH" alt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الفقاعات الغازية بسهولة</a:t>
            </a: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alt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4203700" y="1689520"/>
            <a:ext cx="7470522" cy="827660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rgbClr val="E0EDF8"/>
          </a:solidFill>
          <a:ln w="12700"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algn="r" rtl="1"/>
            <a:r>
              <a:rPr lang="ar-BH" altLang="en-US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النسيج الفقاعي: </a:t>
            </a:r>
            <a:r>
              <a:rPr lang="ar-BH" altLang="en-US" sz="2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هو نوع من النسيج يتكون عندما تترك الغازات </a:t>
            </a:r>
            <a:r>
              <a:rPr lang="ar-BH" altLang="en-US" sz="26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ثقوبًا </a:t>
            </a:r>
            <a:r>
              <a:rPr lang="ar-BH" altLang="en-US" sz="26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</a:t>
            </a:r>
            <a:r>
              <a:rPr lang="ar-BH" altLang="en-US" sz="2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الصخر تسمى فقاعات مما يجعل الصخر يبدو إسفنجيًا.</a:t>
            </a:r>
          </a:p>
        </p:txBody>
      </p:sp>
      <p:sp>
        <p:nvSpPr>
          <p:cNvPr id="3" name="Rectangle 2"/>
          <p:cNvSpPr/>
          <p:nvPr/>
        </p:nvSpPr>
        <p:spPr>
          <a:xfrm>
            <a:off x="5829300" y="2660134"/>
            <a:ext cx="40259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altLang="en-US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كيف يتكون النسيج </a:t>
            </a:r>
            <a:r>
              <a:rPr lang="ar-BH" altLang="en-US" sz="28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الفقاعي؟</a:t>
            </a:r>
            <a:endParaRPr lang="ar-BH" altLang="en-US" sz="28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2202" y="5327134"/>
            <a:ext cx="3412097" cy="101566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Low" rtl="1"/>
            <a:r>
              <a:rPr lang="ar-BH" sz="2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تعطي </a:t>
            </a:r>
            <a:r>
              <a:rPr lang="ar-BH" sz="20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أنسجة الصخور معلومات عن كيفية </a:t>
            </a:r>
            <a:r>
              <a:rPr lang="ar-BH" sz="2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تكون </a:t>
            </a:r>
            <a:r>
              <a:rPr lang="ar-BH" sz="20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الصخر؛ </a:t>
            </a:r>
            <a:r>
              <a:rPr lang="ar-BH" sz="2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حيث تعطي أدلة على وجود الغازات المذابة فيها أو عدم وجودها.</a:t>
            </a:r>
            <a:endParaRPr lang="ar-BH" altLang="en-US" sz="20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4202566" y="5651501"/>
            <a:ext cx="7458820" cy="596899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algn="ctr" rtl="1"/>
            <a:r>
              <a:rPr lang="ar-BH" altLang="en-US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</a:t>
            </a:r>
            <a:r>
              <a:rPr lang="ar-BH" alt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ذلك: البيومس </a:t>
            </a:r>
            <a:r>
              <a:rPr lang="ar-BH" alt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والبازلت الفقاعي.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F75E17E5-92FF-487B-9D24-84B276723C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90" t="4306" r="3327" b="5345"/>
          <a:stretch/>
        </p:blipFill>
        <p:spPr>
          <a:xfrm>
            <a:off x="558800" y="948194"/>
            <a:ext cx="3327400" cy="20828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20" name="Picture 19" descr="جيو 211 طبعة أولى موقع الوزارة.pdf - Adobe Acrobat Reader DC (32-bit)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3" t="66158" r="56776" b="14737"/>
          <a:stretch/>
        </p:blipFill>
        <p:spPr>
          <a:xfrm>
            <a:off x="546100" y="3155196"/>
            <a:ext cx="3327400" cy="20828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2" y="2"/>
            <a:ext cx="12191999" cy="75111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200" b="1" dirty="0" smtClean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الهـدف الثالث: </a:t>
            </a:r>
            <a:r>
              <a:rPr lang="ar-BH" sz="3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تصنيف </a:t>
            </a:r>
            <a:r>
              <a:rPr lang="ar-SA" sz="3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الصخور </a:t>
            </a:r>
            <a:r>
              <a:rPr lang="ar-SA" sz="3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النارية </a:t>
            </a:r>
            <a:r>
              <a:rPr lang="ar-BH" sz="3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بحسب </a:t>
            </a:r>
            <a:r>
              <a:rPr lang="ar-SA" sz="3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نسيجها</a:t>
            </a:r>
            <a:r>
              <a:rPr lang="ar-BH" sz="3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مبينًا أثر معدلات التبريد في حجوم </a:t>
            </a:r>
            <a:r>
              <a:rPr lang="ar-BH" sz="3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البلورات.</a:t>
            </a:r>
            <a:endParaRPr lang="ar-BH" sz="3000" b="1" dirty="0">
              <a:solidFill>
                <a:schemeClr val="bg1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7217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2" grpId="0" animBg="1"/>
      <p:bldP spid="29" grpId="0" animBg="1"/>
      <p:bldP spid="34" grpId="0" animBg="1"/>
      <p:bldP spid="3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240" y="6473726"/>
            <a:ext cx="3132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1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الجيولوجيا 1 (جيو 211) </a:t>
            </a:r>
            <a:r>
              <a:rPr lang="ar-BH" sz="1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تصنيف الصخور النارية</a:t>
            </a:r>
            <a:endParaRPr lang="en-US" sz="16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12191999" cy="6858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ar-BH" sz="4000" b="1" dirty="0" smtClean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النشـــــــــــــــــــــــــــــــــــــــــــاط </a:t>
            </a:r>
            <a:r>
              <a:rPr lang="ar-BH" sz="4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(2) – قراءة الشكل البياني</a:t>
            </a:r>
            <a:endParaRPr lang="ar-BH" sz="4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38458" y="910333"/>
            <a:ext cx="336368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ar-BH" altLang="en-US" sz="24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الشكل المجاور أجب عما يأتي:</a:t>
            </a:r>
            <a:endParaRPr lang="ar-BH" altLang="en-US" sz="24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8245099" y="1534332"/>
            <a:ext cx="3564609" cy="4681780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marL="341313" indent="-233363" algn="r" rtl="1">
              <a:buAutoNum type="arabicPeriod"/>
            </a:pPr>
            <a:r>
              <a:rPr lang="ar-BH" alt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ذكر أنواع الصخور النارية </a:t>
            </a: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بحسب </a:t>
            </a: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موقع التبلور.</a:t>
            </a:r>
          </a:p>
          <a:p>
            <a:pPr marL="107950" algn="r" rtl="1"/>
            <a:endParaRPr lang="ar-BH" altLang="en-US" sz="2400" b="1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07950" algn="r" rtl="1"/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 وضح </a:t>
            </a:r>
            <a:r>
              <a:rPr lang="ar-BH" alt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أنواع النسيج في الصخور النارية</a:t>
            </a: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marL="107950" algn="r" rtl="1"/>
            <a:endParaRPr lang="ar-BH" altLang="en-US" sz="2400" b="1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07950" algn="r" rtl="1"/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3. حدد </a:t>
            </a:r>
            <a:r>
              <a:rPr lang="ar-BH" alt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المكونات المعدنية لكل من:</a:t>
            </a:r>
          </a:p>
          <a:p>
            <a:pPr marL="403225" algn="r" rtl="1"/>
            <a:r>
              <a:rPr lang="ar-BH" alt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الريولايت.</a:t>
            </a:r>
          </a:p>
          <a:p>
            <a:pPr marL="403225" algn="r" rtl="1">
              <a:buFontTx/>
              <a:buChar char="-"/>
            </a:pP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الجابرو.</a:t>
            </a:r>
          </a:p>
          <a:p>
            <a:pPr marL="465138" algn="r" rtl="1"/>
            <a:endParaRPr lang="ar-BH" alt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07950" algn="r" rtl="1"/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4. ماذا نَعني بقولِنا </a:t>
            </a:r>
            <a:r>
              <a:rPr lang="ar-BH" alt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جابرو بورفيري</a:t>
            </a: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  <a:endParaRPr lang="ar-BH" alt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3" name="Picture 12" descr="جيو 211 طبعة أولى موقع الوزارة.pdf - Adobe Acrobat Reader DC (32-bit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1" t="25396" r="19209" b="12142"/>
          <a:stretch/>
        </p:blipFill>
        <p:spPr>
          <a:xfrm>
            <a:off x="367050" y="867906"/>
            <a:ext cx="7707567" cy="5539452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40508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713065" y="2073110"/>
            <a:ext cx="1094094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ar-BH" altLang="en-US" sz="2800" b="1" dirty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 </a:t>
            </a:r>
            <a:r>
              <a:rPr lang="ar-BH" altLang="en-US" sz="2800" b="1" dirty="0" smtClean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6. </a:t>
            </a:r>
            <a:r>
              <a:rPr lang="ar-BH" altLang="en-US" sz="2800" b="1" dirty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صنف الصخور النارية بحسب نسيجها</a:t>
            </a:r>
            <a:r>
              <a:rPr lang="ar-BH" altLang="en-US" sz="2800" b="1" dirty="0" smtClean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.</a:t>
            </a:r>
            <a:endParaRPr lang="ar-BH" altLang="en-US" sz="2800" b="1" dirty="0">
              <a:solidFill>
                <a:srgbClr val="C00000"/>
              </a:solidFill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03371" y="2677086"/>
            <a:ext cx="9981330" cy="436228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r" rtl="1">
              <a:lnSpc>
                <a:spcPct val="100000"/>
              </a:lnSpc>
            </a:pPr>
            <a:r>
              <a:rPr lang="ar-BH" altLang="en-US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 </a:t>
            </a:r>
            <a:r>
              <a:rPr lang="ar-BH" altLang="en-US" sz="28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بيومس.                       </a:t>
            </a:r>
            <a:r>
              <a:rPr lang="ar-BH" altLang="en-US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  </a:t>
            </a:r>
            <a:r>
              <a:rPr lang="ar-BH" altLang="en-US" sz="28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جرانيت.</a:t>
            </a:r>
            <a:r>
              <a:rPr lang="ar-BH" altLang="en-US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28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3 . أندزيت.                   4</a:t>
            </a:r>
            <a:r>
              <a:rPr lang="ar-BH" altLang="en-US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altLang="en-US" sz="28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أوبسيديان.</a:t>
            </a:r>
            <a:endParaRPr lang="en-US" sz="40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738414" y="3230978"/>
            <a:ext cx="89367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ar-BH" altLang="en-US" sz="2800" b="1" dirty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الإجابة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81312" y="4033049"/>
            <a:ext cx="662915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r" rtl="1"/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7.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ميز بين </a:t>
            </a: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صخر الجرانيت وصخر الأوبسيديان</a:t>
            </a: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76405" y="4721835"/>
            <a:ext cx="10008295" cy="639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r" rtl="1">
              <a:spcBef>
                <a:spcPct val="0"/>
              </a:spcBef>
            </a:pP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الجرانيت: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صخر ناري جوفي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يبرد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ويتبلور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ببطيء تحت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سطح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الأرض،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ذو نسيج خشن لأن بلوراته كبيرة الحجم.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76406" y="5513575"/>
            <a:ext cx="9999946" cy="7744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r" rtl="1">
              <a:spcBef>
                <a:spcPct val="0"/>
              </a:spcBef>
            </a:pP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الأوبسيديان: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صخر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ناري سطحي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يبرد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بسرعة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كبيرة جدًّا فوق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سطح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الأرض، نسيجه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زجاجي لعدم تهيأ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الفرصة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لتكون بلورات.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713983" y="784022"/>
            <a:ext cx="10914777" cy="4909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r" rtl="1" eaLnBrk="1" hangingPunct="1">
              <a:buNone/>
            </a:pPr>
            <a:r>
              <a:rPr lang="ar-BH" altLang="en-US" b="1" dirty="0" smtClean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5. </a:t>
            </a:r>
            <a:r>
              <a:rPr lang="ar-BH" altLang="en-US" b="1" dirty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فسر:</a:t>
            </a:r>
            <a:r>
              <a:rPr lang="ar-IQ" altLang="en-US" b="1" dirty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 </a:t>
            </a:r>
            <a:r>
              <a:rPr lang="ar-BH" altLang="en-US" b="1" dirty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الصخور </a:t>
            </a:r>
            <a:r>
              <a:rPr lang="ar-BH" altLang="en-US" b="1" dirty="0" smtClean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فوق القاعدية دائمًا </a:t>
            </a:r>
            <a:r>
              <a:rPr lang="ar-BH" altLang="en-US" b="1" dirty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داكنة اللون.</a:t>
            </a:r>
            <a:endParaRPr lang="en-US" altLang="en-US" b="1" dirty="0">
              <a:solidFill>
                <a:srgbClr val="C00000"/>
              </a:solidFill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713985" y="1326315"/>
            <a:ext cx="992757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r" rtl="1">
              <a:lnSpc>
                <a:spcPct val="150000"/>
              </a:lnSpc>
              <a:defRPr sz="2800" b="1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>
              <a:lnSpc>
                <a:spcPct val="100000"/>
              </a:lnSpc>
            </a:pPr>
            <a:r>
              <a:rPr lang="ar-BH" altLang="en-US" dirty="0" smtClean="0"/>
              <a:t>لأنها </a:t>
            </a:r>
            <a:r>
              <a:rPr lang="ar-BH" altLang="en-US" dirty="0"/>
              <a:t>تحتوي على معادن غنية </a:t>
            </a:r>
            <a:r>
              <a:rPr lang="ar-BH" altLang="en-US" dirty="0" smtClean="0"/>
              <a:t>بالحديد مثل </a:t>
            </a:r>
            <a:r>
              <a:rPr lang="ar-BH" altLang="en-US" dirty="0"/>
              <a:t>الأوليفين والبيروكسين</a:t>
            </a:r>
            <a:r>
              <a:rPr lang="ar-BH" altLang="en-US" dirty="0" smtClean="0"/>
              <a:t>.</a:t>
            </a:r>
            <a:endParaRPr lang="ar-BH" alt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1999" cy="6858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ar-BH" sz="4000" b="1" dirty="0" smtClean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النشـــــــــــــــــــــــــــــــــــــــــــاط </a:t>
            </a:r>
            <a:r>
              <a:rPr lang="ar-BH" sz="4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(3)</a:t>
            </a:r>
            <a:endParaRPr lang="ar-BH" sz="4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703371" y="3220774"/>
            <a:ext cx="9981330" cy="549559"/>
          </a:xfrm>
          <a:prstGeom prst="rect">
            <a:avLst/>
          </a:prstGeom>
          <a:solidFill>
            <a:srgbClr val="EFF6EA"/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ct val="100000"/>
              </a:lnSpc>
            </a:pPr>
            <a:r>
              <a:rPr lang="ar-BH" altLang="en-US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 فقاعي.                         2.  خشن.                   3 . ناعم.                       4. زجاجي.</a:t>
            </a:r>
            <a:endParaRPr lang="en-US" sz="40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" y="6473726"/>
            <a:ext cx="3132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1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الجيولوجيا 1 (جيو 211) </a:t>
            </a:r>
            <a:r>
              <a:rPr lang="ar-BH" sz="1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تصنيف الصخور النارية</a:t>
            </a:r>
            <a:endParaRPr lang="en-US" sz="16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305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4" grpId="0" uiExpand="1" build="p" animBg="1"/>
      <p:bldP spid="18" grpId="0" uiExpand="1" build="p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5501898" y="2694920"/>
            <a:ext cx="6199321" cy="84023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r" rtl="1" eaLnBrk="1" hangingPunct="1">
              <a:buNone/>
            </a:pPr>
            <a:r>
              <a:rPr lang="ar-BH" altLang="en-US" b="1" dirty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الشرائح الرقيقة</a:t>
            </a:r>
            <a:r>
              <a:rPr lang="ar-BH" altLang="en-US" b="1" dirty="0" smtClean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: </a:t>
            </a:r>
            <a:r>
              <a:rPr lang="ar-BH" altLang="en-US" sz="26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قطعة </a:t>
            </a:r>
            <a:r>
              <a:rPr lang="ar-BH" altLang="en-US" sz="2600" b="1" dirty="0">
                <a:solidFill>
                  <a:srgbClr val="00206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من الصخر سمكها </a:t>
            </a:r>
            <a:r>
              <a:rPr lang="en-US" altLang="en-US" sz="2600" b="1" dirty="0">
                <a:solidFill>
                  <a:srgbClr val="00206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0.03mm </a:t>
            </a:r>
            <a:r>
              <a:rPr lang="ar-BH" altLang="en-US" sz="26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 تقريبًا، </a:t>
            </a:r>
            <a:r>
              <a:rPr lang="ar-BH" altLang="en-US" sz="2600" b="1" dirty="0">
                <a:solidFill>
                  <a:srgbClr val="00206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مثبتة على قطعة زجاجية بحيث تسمح بنفاذ الضوء عبرها.</a:t>
            </a:r>
            <a:endParaRPr lang="ar-BH" altLang="en-US" sz="2600" dirty="0">
              <a:solidFill>
                <a:srgbClr val="002060"/>
              </a:solidFill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42791" y="917252"/>
            <a:ext cx="452775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الشرائح الرقيقة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7080E25-153D-4279-9F83-D7AC616C4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52" y="2851688"/>
            <a:ext cx="4990453" cy="268120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464950" y="1641736"/>
            <a:ext cx="1123627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BH" altLang="en-US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لتَعرُّف الصخر </a:t>
            </a:r>
            <a:r>
              <a:rPr lang="ar-BH" alt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يختبر الجيولوجيون بلورات المعادن في العينات الصخرية في صورة شرائح رقيقة تحت أنواع خاصة من المجاهر.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836908" y="5796367"/>
            <a:ext cx="1952786" cy="418454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algn="ctr" rtl="1"/>
            <a:r>
              <a:rPr lang="ar-BH" altLang="en-US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صخر الجرانيت</a:t>
            </a:r>
          </a:p>
        </p:txBody>
      </p:sp>
      <p:sp>
        <p:nvSpPr>
          <p:cNvPr id="11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3438287" y="5781258"/>
            <a:ext cx="1860222" cy="402957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algn="ctr" rtl="1"/>
            <a:r>
              <a:rPr lang="ar-BH" altLang="en-US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جرانيت تحت المجهر</a:t>
            </a:r>
            <a:endParaRPr lang="ar-BH" altLang="en-US" sz="20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5723069" y="5362414"/>
            <a:ext cx="5809130" cy="991890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algn="r" rtl="1"/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يوضح الشكل المقابل: تعرُّف 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المعادن المكونة 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للجرانيت باستعمال 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شرائح رقيقة 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وفحصها </a:t>
            </a: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بالمجهر </a:t>
            </a: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المستقطب.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" y="2"/>
            <a:ext cx="12191999" cy="79041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rtl="1"/>
            <a:r>
              <a:rPr lang="ar-BH" sz="4000" b="1" dirty="0" smtClean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الهـدف الرابع: </a:t>
            </a:r>
            <a:r>
              <a:rPr lang="ar-BH" sz="4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استيعاب </a:t>
            </a:r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مفهوم الشرائح الدقيقة وأهميتها</a:t>
            </a:r>
            <a:r>
              <a:rPr lang="ar-BH" sz="4000" b="1" dirty="0" smtClean="0">
                <a:solidFill>
                  <a:schemeClr val="bg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BH" sz="4000" b="1" dirty="0">
              <a:solidFill>
                <a:schemeClr val="bg1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6201903" y="3936381"/>
            <a:ext cx="4706319" cy="490904"/>
          </a:xfrm>
          <a:prstGeom prst="rect">
            <a:avLst/>
          </a:prstGeom>
          <a:solidFill>
            <a:srgbClr val="E0EDF8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marL="228600" indent="-228600" algn="l" defTabSz="914400" rtl="0" eaLnBrk="0" latin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0" latin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0" latin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0" latin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0" latin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r" defTabSz="914400" rtl="1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r" defTabSz="914400" rtl="1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r" defTabSz="914400" rtl="1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r" defTabSz="914400" rtl="1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indent="0" algn="ctr" rtl="1" eaLnBrk="1" hangingPunct="1">
              <a:buFont typeface="Arial" panose="020B0604020202020204" pitchFamily="34" charset="0"/>
              <a:buNone/>
            </a:pPr>
            <a:r>
              <a:rPr lang="ar-BH" altLang="en-US" b="1" dirty="0" smtClean="0">
                <a:solidFill>
                  <a:srgbClr val="C0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ما أهمية استخدام الشرائح الرقيقة؟</a:t>
            </a:r>
            <a:endParaRPr lang="ar-BH" altLang="en-US" sz="2600" dirty="0">
              <a:solidFill>
                <a:srgbClr val="002060"/>
              </a:solidFill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6199322" y="4600228"/>
            <a:ext cx="4706319" cy="4909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marL="228600" indent="-228600" algn="l" defTabSz="914400" rtl="0" eaLnBrk="0" latin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0" latin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0" latin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0" latin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0" latin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r" defTabSz="914400" rtl="1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r" defTabSz="914400" rtl="1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r" defTabSz="914400" rtl="1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r" defTabSz="914400" rtl="1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indent="0" algn="ctr" rtl="1">
              <a:buNone/>
            </a:pPr>
            <a:r>
              <a:rPr lang="ar-BH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تستخدم لتعرُّف </a:t>
            </a:r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المعادن المكونة </a:t>
            </a:r>
            <a:r>
              <a:rPr lang="ar-BH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للصخور.</a:t>
            </a:r>
            <a:endParaRPr lang="en-US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" y="6473726"/>
            <a:ext cx="3132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1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الجيولوجيا 1 (جيو 211) </a:t>
            </a:r>
            <a:r>
              <a:rPr lang="ar-BH" sz="1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تصنيف الصخور النارية</a:t>
            </a:r>
            <a:endParaRPr lang="en-US" sz="16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4727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2" grpId="0" animBg="1"/>
      <p:bldP spid="7" grpId="0" animBg="1"/>
      <p:bldP spid="10" grpId="0" animBg="1"/>
      <p:bldP spid="11" grpId="0" animBg="1"/>
      <p:bldP spid="12" grpId="0" animBg="1"/>
      <p:bldP spid="14" grpId="0" build="p" animBg="1"/>
      <p:bldP spid="15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240" y="6473726"/>
            <a:ext cx="3132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1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الجيولوجيا 1 (جيو 211) </a:t>
            </a:r>
            <a:r>
              <a:rPr lang="ar-BH" sz="1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تصنيف الصخور النارية</a:t>
            </a:r>
            <a:endParaRPr lang="en-US" sz="16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" y="2"/>
            <a:ext cx="12191999" cy="79041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rtl="1"/>
            <a:r>
              <a:rPr lang="ar-BH" sz="4000" b="1" dirty="0" smtClean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الهـدف الخامس: </a:t>
            </a:r>
            <a:r>
              <a:rPr lang="ar-SA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وصف الصخور النارية كموارد </a:t>
            </a:r>
            <a:r>
              <a:rPr lang="ar-SA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طبيعي</a:t>
            </a:r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 </a:t>
            </a:r>
            <a:r>
              <a:rPr lang="ar-SA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مبينًا بعض</a:t>
            </a:r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استعمالاتها</a:t>
            </a:r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3022167" y="836048"/>
            <a:ext cx="6108903" cy="589797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algn="ctr" rtl="1"/>
            <a:r>
              <a: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الصخور النارية موارد </a:t>
            </a:r>
            <a:r>
              <a:rPr lang="ar-BH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طبيعية</a:t>
            </a:r>
            <a:endParaRPr lang="ar-BH" altLang="en-US" sz="36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9996406" y="2316750"/>
            <a:ext cx="1587705" cy="506279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algn="ctr" rtl="1"/>
            <a:r>
              <a:rPr lang="ar-BH" altLang="en-US" sz="4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العروق </a:t>
            </a:r>
            <a:endParaRPr lang="ar-BH" altLang="en-US" sz="3600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480450" y="1501400"/>
            <a:ext cx="11302342" cy="740759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rgbClr val="FFF9E7"/>
          </a:solidFill>
          <a:ln w="12700"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algn="r" rtl="1"/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أثناء تبريد الصخور النارية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وتبلورها، تتكون أحيانًا معادن اقتصادية أو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غير اقتصادية. يمكن استعمال هذه المعادن في مجالات عدة، منها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البناء وإنتاج الطاقة،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وصنع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المجوهرات،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هذه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بعض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أشكال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تلك المعادن واستعمالاتها:</a:t>
            </a:r>
            <a:endParaRPr lang="ar-BH" alt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5129938" y="2321263"/>
            <a:ext cx="3394130" cy="501765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rgbClr val="FFF9E7"/>
          </a:solidFill>
          <a:ln w="12700"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algn="ctr" rtl="1"/>
            <a:r>
              <a:rPr lang="ar-BH" altLang="en-US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كيف تتكون العروق؟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3688597" y="5173249"/>
            <a:ext cx="8090116" cy="1127343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algn="r" rtl="1"/>
            <a:r>
              <a:rPr lang="ar-BH" altLang="en-US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3. </a:t>
            </a:r>
            <a:r>
              <a:rPr lang="ar-BH" alt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تتصلب </a:t>
            </a: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تلك الموائع </a:t>
            </a:r>
            <a:r>
              <a:rPr lang="ar-BH" alt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وتكوِّن عروقًا غنية بمعادن أو فلزات ذات قيمة </a:t>
            </a: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اقتصادية، </a:t>
            </a:r>
            <a:r>
              <a:rPr lang="ar-BH" alt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ومنها عروق الكوارتز الحاملة للذهب في مهد الذهب في المملكة العربية </a:t>
            </a: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السعودية، ويبين الشكل المجاور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ذهبًا متكونًا في عروق الكوارتز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alt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15F7EAE-0E18-4937-83EC-D60034D9A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46" y="2464022"/>
            <a:ext cx="3084161" cy="286739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6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3688597" y="2938612"/>
            <a:ext cx="8087533" cy="1107295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33CC33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algn="justLow" rtl="1"/>
            <a:r>
              <a:rPr lang="ar-BH" altLang="en-US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 </a:t>
            </a:r>
            <a:r>
              <a:rPr lang="ar-BH" alt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تحتوي الموائع المتبقية من تبلور الماجما على تراكيز عالية من السيليكا والماء. كما تحتوي على </a:t>
            </a: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شوائب أو بقايا </a:t>
            </a:r>
            <a:r>
              <a:rPr lang="ar-BH" alt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عناصر لم تصنف ضمن الصخور النارية مثل الذهب والفضة والرصاص والنحاس </a:t>
            </a: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فتلك العناصر </a:t>
            </a:r>
            <a:r>
              <a:rPr lang="ar-BH" alt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الفلزات التي لم تتضمنها المعادن الشائعة.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3676762" y="4132901"/>
            <a:ext cx="8115254" cy="964130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rgbClr val="FFF9E7"/>
          </a:solidFill>
          <a:ln w="12700"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algn="r" rtl="1"/>
            <a:r>
              <a:rPr lang="ar-BH" altLang="en-US" sz="2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 </a:t>
            </a:r>
            <a:r>
              <a:rPr lang="ar-BH" alt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تتحرر هذه العناصر من السيليكا المذابة في نهاية عملية تبلور الماجما، على هيئة موائع ساخنة غنية </a:t>
            </a: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بالعناصر، تملأ </a:t>
            </a:r>
            <a:r>
              <a:rPr lang="ar-BH" alt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هذه الموائع الشقوق والفراغات بين الصخور المجاورة</a:t>
            </a: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alt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604433" y="5408909"/>
            <a:ext cx="2774197" cy="774915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noFill/>
          <a:ln w="12700"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algn="ctr" rtl="1"/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يستخرج </a:t>
            </a:r>
            <a:r>
              <a:rPr lang="ar-BH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الذهب </a:t>
            </a: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والكوارتز  معًا من المناجم ثم يفصلان لاحقًا.</a:t>
            </a:r>
            <a:endParaRPr lang="ar-BH" sz="20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6651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240" y="6473726"/>
            <a:ext cx="3132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1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الجيولوجيا 1 (جيو 211) </a:t>
            </a:r>
            <a:r>
              <a:rPr lang="ar-BH" sz="1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تصنيف الصخور النارية</a:t>
            </a:r>
            <a:endParaRPr lang="en-US" sz="16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3022167" y="836048"/>
            <a:ext cx="6108903" cy="589797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algn="ctr" rtl="1"/>
            <a:r>
              <a: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الصخور النارية موارد </a:t>
            </a:r>
            <a:r>
              <a:rPr lang="ar-BH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طبيعية</a:t>
            </a:r>
            <a:endParaRPr lang="ar-BH" altLang="en-US" sz="36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4121062" y="1601607"/>
            <a:ext cx="7565722" cy="559875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rgbClr val="FFF9E7"/>
          </a:solidFill>
          <a:ln w="12700"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algn="r" rtl="1">
              <a:spcBef>
                <a:spcPct val="0"/>
              </a:spcBef>
            </a:pPr>
            <a:r>
              <a:rPr lang="ar-BH" altLang="en-US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فسر: </a:t>
            </a:r>
            <a:r>
              <a:rPr lang="ar-BH" altLang="en-US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لماذا </a:t>
            </a: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يستخرج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الذهب والكوارتز </a:t>
            </a: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معًا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المناجم ثم يفصلان </a:t>
            </a: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لاحقًا؟</a:t>
            </a:r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4150573" y="2352322"/>
            <a:ext cx="7563175" cy="1412280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algn="r" rtl="1">
              <a:spcBef>
                <a:spcPct val="0"/>
              </a:spcBef>
            </a:pPr>
            <a:r>
              <a:rPr lang="ar-BH" alt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لأن درجة انصهارهما متساوية تقريبا حيث يتكونان عندما تتبلور الماجما بالكامل ويتبقى السائل الذي يملأ الشقوق بين الصخور والذي يعرف بالعروق.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15F7EAE-0E18-4937-83EC-D60034D9A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72" y="1540701"/>
            <a:ext cx="3533610" cy="398327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6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4215539" y="4131770"/>
            <a:ext cx="7467602" cy="519844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rgbClr val="FADBC6"/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algn="justLow" rtl="1"/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وضح: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لماذا تحتوي العروق على كميات كبيرة من الكوارتز؟</a:t>
            </a:r>
            <a:endParaRPr lang="ar-BH" alt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4153546" y="4772416"/>
            <a:ext cx="7578671" cy="1152395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rgbClr val="FFF9E7"/>
          </a:solidFill>
          <a:ln w="12700"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algn="r" rtl="1"/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لأن عنصري السيليكون والأكسجين يتبقيان عندما تتبلور الماجما بالكامل ثم يحشر هذا السائل المتبقي في شقوق الصخور.</a:t>
            </a:r>
            <a:endParaRPr lang="ar-BH" alt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513780" y="5623975"/>
            <a:ext cx="3331710" cy="651565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noFill/>
          <a:ln w="12700"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algn="ctr" rtl="1"/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الذي يمكنك تحديده من هذه الصورة عن درجة انصهار الذهب؟</a:t>
            </a:r>
            <a:endParaRPr lang="ar-BH" sz="20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2"/>
            <a:ext cx="12191999" cy="79041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rtl="1"/>
            <a:r>
              <a:rPr lang="ar-BH" sz="4000" b="1" dirty="0" smtClean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الهـدف الخامس: </a:t>
            </a:r>
            <a:r>
              <a:rPr lang="ar-SA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وصف الصخور النارية كموارد </a:t>
            </a:r>
            <a:r>
              <a:rPr lang="ar-SA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طبيعي</a:t>
            </a:r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 </a:t>
            </a:r>
            <a:r>
              <a:rPr lang="ar-SA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مبينًا بعض</a:t>
            </a:r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استعمالاتها</a:t>
            </a:r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7853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  <p:bldP spid="10" grpId="0" animBg="1"/>
      <p:bldP spid="16" grpId="0" animBg="1"/>
      <p:bldP spid="17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240" y="6473726"/>
            <a:ext cx="3132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1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الجيولوجيا 1 (جيو 211) </a:t>
            </a:r>
            <a:r>
              <a:rPr lang="ar-BH" sz="1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تصنيف الصخور النارية</a:t>
            </a:r>
            <a:endParaRPr lang="en-US" sz="16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3440622" y="836048"/>
            <a:ext cx="5346918" cy="466659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algn="ctr" rtl="1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الصخور النارية موارد </a:t>
            </a:r>
            <a:r>
              <a:rPr lang="ar-BH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طبيعية</a:t>
            </a:r>
            <a:endParaRPr lang="ar-BH" altLang="en-US" sz="3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7480587" y="2242158"/>
            <a:ext cx="1851175" cy="428647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algn="ctr" rtl="1"/>
            <a:r>
              <a:rPr lang="ar-BH" altLang="en-US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البيجماتيت</a:t>
            </a:r>
            <a:endParaRPr lang="ar-BH" altLang="en-US" sz="3600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5060515" y="3494760"/>
            <a:ext cx="6671698" cy="814193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rgbClr val="FADBC6"/>
          </a:solidFill>
          <a:ln w="12700"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algn="r" rtl="1">
              <a:spcBef>
                <a:spcPct val="0"/>
              </a:spcBef>
              <a:buClrTx/>
              <a:buSzTx/>
              <a:buNone/>
            </a:pPr>
            <a:r>
              <a:rPr lang="ar-BH" altLang="en-US" sz="2400" b="1" dirty="0">
                <a:solidFill>
                  <a:srgbClr val="002060"/>
                </a:solidFill>
                <a:latin typeface="Sakkal Majalla" panose="02000000000000000000" pitchFamily="2" charset="-78"/>
                <a:ea typeface="Majalla UI"/>
                <a:cs typeface="Sakkal Majalla" panose="02000000000000000000" pitchFamily="2" charset="-78"/>
              </a:rPr>
              <a:t>يمكن أن تحتوي صخور البيجماتيت على خامات العناصر النادرة، ومنها الليثيوم </a:t>
            </a:r>
            <a:r>
              <a:rPr lang="en-US" altLang="en-US" sz="2400" b="1" dirty="0">
                <a:solidFill>
                  <a:srgbClr val="002060"/>
                </a:solidFill>
                <a:latin typeface="Sakkal Majalla" panose="02000000000000000000" pitchFamily="2" charset="-78"/>
                <a:ea typeface="Majalla UI"/>
                <a:cs typeface="Sakkal Majalla" panose="02000000000000000000" pitchFamily="2" charset="-78"/>
              </a:rPr>
              <a:t>Li</a:t>
            </a:r>
            <a:r>
              <a:rPr lang="ar-BH" altLang="en-US" sz="2400" b="1" dirty="0">
                <a:solidFill>
                  <a:srgbClr val="002060"/>
                </a:solidFill>
                <a:latin typeface="Sakkal Majalla" panose="02000000000000000000" pitchFamily="2" charset="-78"/>
                <a:ea typeface="Majalla UI"/>
                <a:cs typeface="Sakkal Majalla" panose="02000000000000000000" pitchFamily="2" charset="-78"/>
              </a:rPr>
              <a:t> والبيريليوم</a:t>
            </a:r>
            <a:r>
              <a:rPr lang="en-US" altLang="en-US" sz="2400" b="1" dirty="0">
                <a:solidFill>
                  <a:srgbClr val="002060"/>
                </a:solidFill>
                <a:latin typeface="Sakkal Majalla" panose="02000000000000000000" pitchFamily="2" charset="-78"/>
                <a:ea typeface="Majalla UI"/>
                <a:cs typeface="Sakkal Majalla" panose="02000000000000000000" pitchFamily="2" charset="-78"/>
              </a:rPr>
              <a:t>Be </a:t>
            </a:r>
            <a:r>
              <a:rPr lang="ar-BH" altLang="en-US" sz="2400" b="1" dirty="0">
                <a:solidFill>
                  <a:srgbClr val="002060"/>
                </a:solidFill>
                <a:latin typeface="Sakkal Majalla" panose="02000000000000000000" pitchFamily="2" charset="-78"/>
                <a:ea typeface="Majalla UI"/>
                <a:cs typeface="Sakkal Majalla" panose="02000000000000000000" pitchFamily="2" charset="-78"/>
              </a:rPr>
              <a:t>، فضلاً عن احتوائها على بلورات جميلة. 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5050382" y="5554975"/>
            <a:ext cx="6681835" cy="805909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algn="r" rtl="1">
              <a:spcBef>
                <a:spcPct val="0"/>
              </a:spcBef>
              <a:buClrTx/>
              <a:buSzTx/>
              <a:buNone/>
            </a:pP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يوجد </a:t>
            </a:r>
            <a:r>
              <a:rPr lang="ar-BH" alt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البيجماتيت في مناطق مختلفة جنوب الجزيرة العربية وغربها على هيئة قواطع في صخور جرانيتية. 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5073042" y="2705622"/>
            <a:ext cx="6644148" cy="726930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rgbClr val="FFF9E7"/>
          </a:solidFill>
          <a:ln w="12700"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algn="r" rtl="1">
              <a:spcBef>
                <a:spcPct val="0"/>
              </a:spcBef>
            </a:pPr>
            <a:r>
              <a:rPr lang="ar-BH" altLang="en-US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البيجماتيت:</a:t>
            </a:r>
            <a:r>
              <a:rPr lang="ar-BH" altLang="en-US" sz="2800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ea typeface="Majalla UI"/>
                <a:cs typeface="Sakkal Majalla" panose="02000000000000000000" pitchFamily="2" charset="-78"/>
              </a:rPr>
              <a:t>صخور ذات معادن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Majalla UI"/>
                <a:cs typeface="Sakkal Majalla" panose="02000000000000000000" pitchFamily="2" charset="-78"/>
              </a:rPr>
              <a:t>حبيباتها خشنة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ea typeface="Majalla UI"/>
                <a:cs typeface="Sakkal Majalla" panose="02000000000000000000" pitchFamily="2" charset="-78"/>
              </a:rPr>
              <a:t>جدًّا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Majalla UI"/>
                <a:cs typeface="Sakkal Majalla" panose="02000000000000000000" pitchFamily="2" charset="-78"/>
              </a:rPr>
              <a:t>بصورة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ea typeface="Majalla UI"/>
                <a:cs typeface="Sakkal Majalla" panose="02000000000000000000" pitchFamily="2" charset="-78"/>
              </a:rPr>
              <a:t>غير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Majalla UI"/>
                <a:cs typeface="Sakkal Majalla" panose="02000000000000000000" pitchFamily="2" charset="-78"/>
              </a:rPr>
              <a:t>عادية،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ea typeface="Majalla UI"/>
                <a:cs typeface="Sakkal Majalla" panose="02000000000000000000" pitchFamily="2" charset="-78"/>
              </a:rPr>
              <a:t>وتحتوي على خامات نادرة مثل الليثيوم.</a:t>
            </a:r>
            <a:endParaRPr lang="ar-BH" altLang="en-US" sz="2400" b="1" dirty="0">
              <a:solidFill>
                <a:srgbClr val="002060"/>
              </a:solidFill>
              <a:latin typeface="Sakkal Majalla" panose="02000000000000000000" pitchFamily="2" charset="-78"/>
              <a:ea typeface="Majalla UI"/>
              <a:cs typeface="Sakkal Majalla" panose="02000000000000000000" pitchFamily="2" charset="-78"/>
            </a:endParaRPr>
          </a:p>
        </p:txBody>
      </p:sp>
      <p:sp>
        <p:nvSpPr>
          <p:cNvPr id="17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5060515" y="4371582"/>
            <a:ext cx="6656202" cy="1114817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rgbClr val="E0EDF8"/>
          </a:solidFill>
          <a:ln w="12700"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algn="r" rtl="1">
              <a:spcBef>
                <a:spcPct val="0"/>
              </a:spcBef>
            </a:pPr>
            <a:r>
              <a:rPr lang="ar-BH" altLang="en-US" sz="2400" b="1" dirty="0">
                <a:solidFill>
                  <a:srgbClr val="002060"/>
                </a:solidFill>
                <a:latin typeface="Sakkal Majalla" panose="02000000000000000000" pitchFamily="2" charset="-78"/>
                <a:ea typeface="Majalla UI"/>
                <a:cs typeface="Sakkal Majalla" panose="02000000000000000000" pitchFamily="2" charset="-78"/>
              </a:rPr>
              <a:t>ولأن هذه العروق تملأ الكهوف وشقوق الصخور فإن المعادن تنمو في الفراغات محتفظة </a:t>
            </a: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Majalla UI"/>
                <a:cs typeface="Sakkal Majalla" panose="02000000000000000000" pitchFamily="2" charset="-78"/>
              </a:rPr>
              <a:t>بأشكالها؛ </a:t>
            </a:r>
            <a:r>
              <a:rPr lang="ar-BH" altLang="en-US" sz="2400" b="1" dirty="0">
                <a:solidFill>
                  <a:srgbClr val="002060"/>
                </a:solidFill>
                <a:latin typeface="Sakkal Majalla" panose="02000000000000000000" pitchFamily="2" charset="-78"/>
                <a:ea typeface="Majalla UI"/>
                <a:cs typeface="Sakkal Majalla" panose="02000000000000000000" pitchFamily="2" charset="-78"/>
              </a:rPr>
              <a:t>فقد وجدت بعض المعادن الأكثر جمالا في العالم في البيجماتيت.</a:t>
            </a:r>
          </a:p>
        </p:txBody>
      </p:sp>
      <p:sp>
        <p:nvSpPr>
          <p:cNvPr id="20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690204" y="5525252"/>
            <a:ext cx="3735092" cy="774915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noFill/>
          <a:ln w="12700"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algn="ctr" rtl="1">
              <a:spcBef>
                <a:spcPct val="0"/>
              </a:spcBef>
            </a:pPr>
            <a:r>
              <a:rPr lang="ar-BH" sz="2000" b="1" dirty="0">
                <a:solidFill>
                  <a:srgbClr val="002060"/>
                </a:solidFill>
                <a:latin typeface="Traditional Arabic" panose="02020603050405020304" pitchFamily="18" charset="-78"/>
                <a:ea typeface="Majalla UI"/>
                <a:cs typeface="Traditional Arabic" panose="02020603050405020304" pitchFamily="18" charset="-78"/>
              </a:rPr>
              <a:t>عرق بيجماتيت يخترق صخور </a:t>
            </a:r>
            <a:r>
              <a:rPr lang="ar-BH" sz="2000" b="1" dirty="0" smtClean="0">
                <a:solidFill>
                  <a:srgbClr val="002060"/>
                </a:solidFill>
                <a:latin typeface="Traditional Arabic" panose="02020603050405020304" pitchFamily="18" charset="-78"/>
                <a:ea typeface="Majalla UI"/>
                <a:cs typeface="Traditional Arabic" panose="02020603050405020304" pitchFamily="18" charset="-78"/>
              </a:rPr>
              <a:t>الجرانيت</a:t>
            </a:r>
            <a:r>
              <a:rPr lang="ar-BH" sz="2000" b="1" dirty="0">
                <a:solidFill>
                  <a:srgbClr val="002060"/>
                </a:solidFill>
                <a:latin typeface="Traditional Arabic" panose="02020603050405020304" pitchFamily="18" charset="-78"/>
                <a:ea typeface="Majalla UI"/>
                <a:cs typeface="Traditional Arabic" panose="02020603050405020304" pitchFamily="18" charset="-78"/>
              </a:rPr>
              <a:t>، وفيه بلورات جميلة.</a:t>
            </a:r>
          </a:p>
        </p:txBody>
      </p:sp>
      <p:sp>
        <p:nvSpPr>
          <p:cNvPr id="23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1565753" y="1363731"/>
            <a:ext cx="9206630" cy="815798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algn="r" rtl="1">
              <a:spcBef>
                <a:spcPct val="0"/>
              </a:spcBef>
            </a:pPr>
            <a:r>
              <a:rPr lang="ar-BH" altLang="en-US" sz="2400" b="1" dirty="0">
                <a:solidFill>
                  <a:srgbClr val="002060"/>
                </a:solidFill>
                <a:latin typeface="Sakkal Majalla" panose="02000000000000000000" pitchFamily="2" charset="-78"/>
                <a:ea typeface="Majalla UI"/>
                <a:cs typeface="Sakkal Majalla" panose="02000000000000000000" pitchFamily="2" charset="-78"/>
              </a:rPr>
              <a:t>يمكن أن تحتوي ترسبات العروق على موارد قيّمة، بالإضافة إلى الفلزات،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ea typeface="Majalla UI"/>
                <a:cs typeface="Sakkal Majalla" panose="02000000000000000000" pitchFamily="2" charset="-78"/>
              </a:rPr>
              <a:t>وتسمى العروق التي تحتوي على معادن حبيباتها خشنة جدًّا </a:t>
            </a:r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ea typeface="Majalla UI"/>
                <a:cs typeface="Sakkal Majalla" panose="02000000000000000000" pitchFamily="2" charset="-78"/>
              </a:rPr>
              <a:t>بيجماتيت</a:t>
            </a:r>
            <a:r>
              <a:rPr lang="ar-BH" altLang="en-US" sz="2400" b="1" dirty="0">
                <a:solidFill>
                  <a:srgbClr val="C00000"/>
                </a:solidFill>
                <a:latin typeface="Sakkal Majalla" panose="02000000000000000000" pitchFamily="2" charset="-78"/>
                <a:ea typeface="Majalla UI"/>
                <a:cs typeface="Sakkal Majalla" panose="02000000000000000000" pitchFamily="2" charset="-78"/>
              </a:rPr>
              <a:t>.</a:t>
            </a:r>
          </a:p>
        </p:txBody>
      </p:sp>
      <p:pic>
        <p:nvPicPr>
          <p:cNvPr id="2" name="Picture 1" descr="جيو 211 طبعة أولى موقع الوزارة.pdf - Adobe Acrobat Reader DC (32-bit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t="18938" r="21311" b="48416"/>
          <a:stretch/>
        </p:blipFill>
        <p:spPr>
          <a:xfrm flipH="1">
            <a:off x="418454" y="2287378"/>
            <a:ext cx="4278805" cy="316165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2" y="2"/>
            <a:ext cx="12191999" cy="79041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rtl="1"/>
            <a:r>
              <a:rPr lang="ar-BH" sz="4000" b="1" dirty="0" smtClean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الهـدف الخامس: </a:t>
            </a:r>
            <a:r>
              <a:rPr lang="ar-SA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وصف الصخور النارية كموارد </a:t>
            </a:r>
            <a:r>
              <a:rPr lang="ar-SA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طبيعي</a:t>
            </a:r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 </a:t>
            </a:r>
            <a:r>
              <a:rPr lang="ar-SA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مبينًا بعض</a:t>
            </a:r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استعمالاتها</a:t>
            </a:r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331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 animBg="1"/>
      <p:bldP spid="9" grpId="0" animBg="1"/>
      <p:bldP spid="10" grpId="0" animBg="1"/>
      <p:bldP spid="16" grpId="0" animBg="1"/>
      <p:bldP spid="17" grpId="0" animBg="1"/>
      <p:bldP spid="20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240" y="6473726"/>
            <a:ext cx="3132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1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الجيولوجيا 1 (جيو 211) </a:t>
            </a:r>
            <a:r>
              <a:rPr lang="ar-BH" sz="1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تصنيف الصخور النارية</a:t>
            </a:r>
            <a:endParaRPr lang="en-US" sz="16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5001921" y="895070"/>
            <a:ext cx="5346918" cy="532898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algn="ctr" rtl="1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الصخور النارية موارد </a:t>
            </a:r>
            <a:r>
              <a:rPr lang="ar-BH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طبيعية</a:t>
            </a:r>
            <a:endParaRPr lang="ar-BH" altLang="en-US" sz="3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9794928" y="2101817"/>
            <a:ext cx="1851175" cy="521775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algn="r" rtl="1"/>
            <a:r>
              <a:rPr lang="ar-BH" altLang="en-US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الكيمبرليت:</a:t>
            </a:r>
            <a:endParaRPr lang="ar-BH" altLang="en-US" sz="3600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3346228" y="2904566"/>
            <a:ext cx="8410970" cy="1116972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rgbClr val="E0EDF8"/>
          </a:solidFill>
          <a:ln w="12700"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algn="r" rtl="1">
              <a:spcBef>
                <a:spcPct val="0"/>
              </a:spcBef>
            </a:pP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Majalla UI"/>
                <a:cs typeface="Sakkal Majalla" panose="02000000000000000000" pitchFamily="2" charset="-78"/>
              </a:rPr>
              <a:t>وتُعد </a:t>
            </a:r>
            <a:r>
              <a:rPr lang="ar-BH" altLang="en-US" sz="2400" b="1" dirty="0">
                <a:solidFill>
                  <a:srgbClr val="002060"/>
                </a:solidFill>
                <a:latin typeface="Sakkal Majalla" panose="02000000000000000000" pitchFamily="2" charset="-78"/>
                <a:ea typeface="Majalla UI"/>
                <a:cs typeface="Sakkal Majalla" panose="02000000000000000000" pitchFamily="2" charset="-78"/>
              </a:rPr>
              <a:t>هذه الصخور غير العادية أحد أنواع </a:t>
            </a:r>
            <a:r>
              <a:rPr lang="ar-BH" altLang="en-US" sz="2400" b="1" dirty="0">
                <a:solidFill>
                  <a:srgbClr val="C00000"/>
                </a:solidFill>
                <a:latin typeface="Sakkal Majalla" panose="02000000000000000000" pitchFamily="2" charset="-78"/>
                <a:ea typeface="Majalla UI"/>
                <a:cs typeface="Sakkal Majalla" panose="02000000000000000000" pitchFamily="2" charset="-78"/>
              </a:rPr>
              <a:t>البيرودوتيت، </a:t>
            </a:r>
            <a:r>
              <a:rPr lang="ar-BH" altLang="en-US" sz="2400" b="1" dirty="0">
                <a:solidFill>
                  <a:srgbClr val="002060"/>
                </a:solidFill>
                <a:latin typeface="Sakkal Majalla" panose="02000000000000000000" pitchFamily="2" charset="-78"/>
                <a:ea typeface="Majalla UI"/>
                <a:cs typeface="Sakkal Majalla" panose="02000000000000000000" pitchFamily="2" charset="-78"/>
              </a:rPr>
              <a:t>وتتكون هذه الصخور على الأرجح في أعماق القشرة الأرضية، أو في الوشاح على أعماق </a:t>
            </a: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Majalla UI"/>
                <a:cs typeface="Sakkal Majalla" panose="02000000000000000000" pitchFamily="2" charset="-78"/>
              </a:rPr>
              <a:t>تتراوح بين </a:t>
            </a:r>
            <a:r>
              <a:rPr lang="en-US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Majalla UI"/>
                <a:cs typeface="Sakkal Majalla" panose="02000000000000000000" pitchFamily="2" charset="-78"/>
              </a:rPr>
              <a:t>km</a:t>
            </a: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Majalla UI"/>
                <a:cs typeface="Sakkal Majalla" panose="02000000000000000000" pitchFamily="2" charset="-78"/>
              </a:rPr>
              <a:t>150</a:t>
            </a:r>
            <a:r>
              <a:rPr lang="ar-BH" altLang="en-US" sz="2400" b="1" dirty="0">
                <a:solidFill>
                  <a:srgbClr val="002060"/>
                </a:solidFill>
                <a:latin typeface="Sakkal Majalla" panose="02000000000000000000" pitchFamily="2" charset="-78"/>
                <a:ea typeface="Majalla UI"/>
                <a:cs typeface="Sakkal Majalla" panose="02000000000000000000" pitchFamily="2" charset="-78"/>
              </a:rPr>
              <a:t> </a:t>
            </a: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Majalla UI"/>
                <a:cs typeface="Sakkal Majalla" panose="02000000000000000000" pitchFamily="2" charset="-78"/>
              </a:rPr>
              <a:t>إلى </a:t>
            </a:r>
            <a:r>
              <a:rPr lang="en-US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Majalla UI"/>
                <a:cs typeface="Sakkal Majalla" panose="02000000000000000000" pitchFamily="2" charset="-78"/>
              </a:rPr>
              <a:t>km</a:t>
            </a: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Majalla UI"/>
                <a:cs typeface="Sakkal Majalla" panose="02000000000000000000" pitchFamily="2" charset="-78"/>
              </a:rPr>
              <a:t> 300.  لأن </a:t>
            </a:r>
            <a:r>
              <a:rPr lang="ar-BH" altLang="en-US" sz="2400" b="1" dirty="0">
                <a:solidFill>
                  <a:srgbClr val="002060"/>
                </a:solidFill>
                <a:latin typeface="Sakkal Majalla" panose="02000000000000000000" pitchFamily="2" charset="-78"/>
                <a:ea typeface="Majalla UI"/>
                <a:cs typeface="Sakkal Majalla" panose="02000000000000000000" pitchFamily="2" charset="-78"/>
              </a:rPr>
              <a:t>الألماس الذي تحويه هذه الصخور مع معادن أخرى لا يمكن أن يتكون إلا تحت ضغط عالٍ </a:t>
            </a: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Majalla UI"/>
                <a:cs typeface="Sakkal Majalla" panose="02000000000000000000" pitchFamily="2" charset="-78"/>
              </a:rPr>
              <a:t>جدًّا.</a:t>
            </a:r>
            <a:endParaRPr lang="ar-BH" altLang="en-US" sz="2400" b="1" dirty="0">
              <a:solidFill>
                <a:srgbClr val="002060"/>
              </a:solidFill>
              <a:latin typeface="Sakkal Majalla" panose="02000000000000000000" pitchFamily="2" charset="-78"/>
              <a:ea typeface="Majalla UI"/>
              <a:cs typeface="Sakkal Majalla" panose="02000000000000000000" pitchFamily="2" charset="-78"/>
            </a:endParaRPr>
          </a:p>
        </p:txBody>
      </p:sp>
      <p:sp>
        <p:nvSpPr>
          <p:cNvPr id="10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3321247" y="5494150"/>
            <a:ext cx="8410971" cy="805909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algn="r" rtl="1">
              <a:spcBef>
                <a:spcPct val="0"/>
              </a:spcBef>
            </a:pP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Majalla UI"/>
                <a:cs typeface="Sakkal Majalla" panose="02000000000000000000" pitchFamily="2" charset="-78"/>
              </a:rPr>
              <a:t>تمتد </a:t>
            </a:r>
            <a:r>
              <a:rPr lang="ar-BH" altLang="en-US" sz="2400" b="1" dirty="0">
                <a:solidFill>
                  <a:srgbClr val="002060"/>
                </a:solidFill>
                <a:latin typeface="Sakkal Majalla" panose="02000000000000000000" pitchFamily="2" charset="-78"/>
                <a:ea typeface="Majalla UI"/>
                <a:cs typeface="Sakkal Majalla" panose="02000000000000000000" pitchFamily="2" charset="-78"/>
              </a:rPr>
              <a:t>هذه التراكيب عدة كيلومترات في القشرة الأرضية، تتراوح أقطارها بين </a:t>
            </a:r>
            <a:r>
              <a:rPr lang="en-US" altLang="en-US" sz="2400" b="1" dirty="0">
                <a:solidFill>
                  <a:srgbClr val="002060"/>
                </a:solidFill>
                <a:latin typeface="Sakkal Majalla" panose="02000000000000000000" pitchFamily="2" charset="-78"/>
                <a:ea typeface="Majalla UI"/>
                <a:cs typeface="Sakkal Majalla" panose="02000000000000000000" pitchFamily="2" charset="-78"/>
              </a:rPr>
              <a:t>m</a:t>
            </a:r>
            <a:r>
              <a:rPr lang="ar-BH" altLang="en-US" sz="2400" b="1" dirty="0">
                <a:solidFill>
                  <a:srgbClr val="002060"/>
                </a:solidFill>
                <a:latin typeface="Sakkal Majalla" panose="02000000000000000000" pitchFamily="2" charset="-78"/>
                <a:ea typeface="Majalla UI"/>
                <a:cs typeface="Sakkal Majalla" panose="02000000000000000000" pitchFamily="2" charset="-78"/>
              </a:rPr>
              <a:t> </a:t>
            </a: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Majalla UI"/>
                <a:cs typeface="Sakkal Majalla" panose="02000000000000000000" pitchFamily="2" charset="-78"/>
              </a:rPr>
              <a:t>100 إلى </a:t>
            </a:r>
            <a:r>
              <a:rPr lang="en-US" altLang="en-US" sz="2400" b="1" dirty="0">
                <a:solidFill>
                  <a:srgbClr val="002060"/>
                </a:solidFill>
                <a:latin typeface="Sakkal Majalla" panose="02000000000000000000" pitchFamily="2" charset="-78"/>
                <a:ea typeface="Majalla UI"/>
                <a:cs typeface="Sakkal Majalla" panose="02000000000000000000" pitchFamily="2" charset="-78"/>
              </a:rPr>
              <a:t>m</a:t>
            </a:r>
            <a:r>
              <a:rPr lang="ar-BH" altLang="en-US" sz="2400" b="1" dirty="0">
                <a:solidFill>
                  <a:srgbClr val="002060"/>
                </a:solidFill>
                <a:latin typeface="Sakkal Majalla" panose="02000000000000000000" pitchFamily="2" charset="-78"/>
                <a:ea typeface="Majalla UI"/>
                <a:cs typeface="Sakkal Majalla" panose="02000000000000000000" pitchFamily="2" charset="-78"/>
              </a:rPr>
              <a:t> 300 ومعظم </a:t>
            </a: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Majalla UI"/>
                <a:cs typeface="Sakkal Majalla" panose="02000000000000000000" pitchFamily="2" charset="-78"/>
              </a:rPr>
              <a:t>الألماس في العالم </a:t>
            </a:r>
            <a:r>
              <a:rPr lang="ar-BH" altLang="en-US" sz="2400" b="1" dirty="0">
                <a:solidFill>
                  <a:srgbClr val="002060"/>
                </a:solidFill>
                <a:latin typeface="Sakkal Majalla" panose="02000000000000000000" pitchFamily="2" charset="-78"/>
                <a:ea typeface="Majalla UI"/>
                <a:cs typeface="Sakkal Majalla" panose="02000000000000000000" pitchFamily="2" charset="-78"/>
              </a:rPr>
              <a:t>مصدره مناجم جنوب </a:t>
            </a: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Majalla UI"/>
                <a:cs typeface="Sakkal Majalla" panose="02000000000000000000" pitchFamily="2" charset="-78"/>
              </a:rPr>
              <a:t>أفريقيا.</a:t>
            </a:r>
            <a:endParaRPr lang="en-US" altLang="en-US" sz="2400" b="1" dirty="0">
              <a:solidFill>
                <a:srgbClr val="002060"/>
              </a:solidFill>
              <a:latin typeface="Sakkal Majalla" panose="02000000000000000000" pitchFamily="2" charset="-78"/>
              <a:ea typeface="Majalla UI"/>
              <a:cs typeface="Sakkal Majalla" panose="02000000000000000000" pitchFamily="2" charset="-78"/>
            </a:endParaRPr>
          </a:p>
        </p:txBody>
      </p:sp>
      <p:sp>
        <p:nvSpPr>
          <p:cNvPr id="16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3358744" y="1979958"/>
            <a:ext cx="6363436" cy="836906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algn="r" rtl="1">
              <a:spcBef>
                <a:spcPct val="0"/>
              </a:spcBef>
            </a:pP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Majalla UI"/>
                <a:cs typeface="Sakkal Majalla" panose="02000000000000000000" pitchFamily="2" charset="-78"/>
              </a:rPr>
              <a:t>صخور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ea typeface="Majalla UI"/>
                <a:cs typeface="Sakkal Majalla" panose="02000000000000000000" pitchFamily="2" charset="-78"/>
              </a:rPr>
              <a:t>نادرة فوق قاعدية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Majalla UI"/>
                <a:cs typeface="Sakkal Majalla" panose="02000000000000000000" pitchFamily="2" charset="-78"/>
              </a:rPr>
              <a:t>تحتوي تحديدًا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ea typeface="Majalla UI"/>
                <a:cs typeface="Sakkal Majalla" panose="02000000000000000000" pitchFamily="2" charset="-78"/>
              </a:rPr>
              <a:t>على الألماس ومعادن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Majalla UI"/>
                <a:cs typeface="Sakkal Majalla" panose="02000000000000000000" pitchFamily="2" charset="-78"/>
              </a:rPr>
              <a:t>أخرى تكونت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ea typeface="Majalla UI"/>
                <a:cs typeface="Sakkal Majalla" panose="02000000000000000000" pitchFamily="2" charset="-78"/>
              </a:rPr>
              <a:t>تحت ضغط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Majalla UI"/>
                <a:cs typeface="Sakkal Majalla" panose="02000000000000000000" pitchFamily="2" charset="-78"/>
              </a:rPr>
              <a:t>هائل جدًا.</a:t>
            </a:r>
            <a:endParaRPr lang="ar-BH" altLang="en-US" sz="2400" b="1" dirty="0">
              <a:solidFill>
                <a:srgbClr val="002060"/>
              </a:solidFill>
              <a:latin typeface="Sakkal Majalla" panose="02000000000000000000" pitchFamily="2" charset="-78"/>
              <a:ea typeface="Majalla UI"/>
              <a:cs typeface="Sakkal Majalla" panose="02000000000000000000" pitchFamily="2" charset="-78"/>
            </a:endParaRPr>
          </a:p>
        </p:txBody>
      </p:sp>
      <p:sp>
        <p:nvSpPr>
          <p:cNvPr id="17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3368204" y="4584992"/>
            <a:ext cx="8395007" cy="832168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algn="r" rtl="1">
              <a:spcBef>
                <a:spcPct val="0"/>
              </a:spcBef>
            </a:pPr>
            <a:r>
              <a:rPr lang="ar-BH" altLang="en-US" sz="2800" b="1" dirty="0" smtClean="0">
                <a:solidFill>
                  <a:srgbClr val="C00000"/>
                </a:solidFill>
                <a:latin typeface="Sakkal Majalla" panose="02000000000000000000" pitchFamily="2" charset="-78"/>
                <a:ea typeface="Majalla UI"/>
                <a:cs typeface="Sakkal Majalla" panose="02000000000000000000" pitchFamily="2" charset="-78"/>
              </a:rPr>
              <a:t>فرضية </a:t>
            </a:r>
            <a:r>
              <a:rPr lang="ar-BH" altLang="en-US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الكيمبرليت: </a:t>
            </a:r>
            <a:r>
              <a:rPr lang="ar-BH" altLang="en-US" sz="2400" b="1" dirty="0">
                <a:solidFill>
                  <a:srgbClr val="002060"/>
                </a:solidFill>
                <a:latin typeface="Sakkal Majalla" panose="02000000000000000000" pitchFamily="2" charset="-78"/>
                <a:ea typeface="Majalla UI"/>
                <a:cs typeface="Sakkal Majalla" panose="02000000000000000000" pitchFamily="2" charset="-78"/>
              </a:rPr>
              <a:t>وضع الجيولوجيون فرضية مفادها أن ماجما الكيمبرليت قد حُقنت بسرعة إلى أعلى في اتجاه سطح الأرض، مُشكِّلةً تراكيب طويلة ضيقة في صورة أنابيب.</a:t>
            </a:r>
            <a:endParaRPr lang="en-US" altLang="en-US" sz="2400" b="1" dirty="0">
              <a:solidFill>
                <a:srgbClr val="002060"/>
              </a:solidFill>
              <a:latin typeface="Sakkal Majalla" panose="02000000000000000000" pitchFamily="2" charset="-78"/>
              <a:ea typeface="Majalla UI"/>
              <a:cs typeface="Sakkal Majalla" panose="02000000000000000000" pitchFamily="2" charset="-78"/>
            </a:endParaRPr>
          </a:p>
        </p:txBody>
      </p:sp>
      <p:sp>
        <p:nvSpPr>
          <p:cNvPr id="20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473867" y="5532257"/>
            <a:ext cx="2557431" cy="604434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noFill/>
          <a:ln w="12700"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algn="ctr" rtl="1"/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Majalla UI"/>
                <a:cs typeface="Sakkal Majalla" panose="02000000000000000000" pitchFamily="2" charset="-78"/>
              </a:rPr>
              <a:t>يستخرج </a:t>
            </a:r>
            <a:r>
              <a:rPr lang="ar-BH" sz="2000" b="1" dirty="0">
                <a:solidFill>
                  <a:srgbClr val="002060"/>
                </a:solidFill>
                <a:latin typeface="Sakkal Majalla" panose="02000000000000000000" pitchFamily="2" charset="-78"/>
                <a:ea typeface="Majalla UI"/>
                <a:cs typeface="Sakkal Majalla" panose="02000000000000000000" pitchFamily="2" charset="-78"/>
              </a:rPr>
              <a:t>الألماس من </a:t>
            </a: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Majalla UI"/>
                <a:cs typeface="Sakkal Majalla" panose="02000000000000000000" pitchFamily="2" charset="-78"/>
              </a:rPr>
              <a:t>الكيمبرليت في منجم بجنوب </a:t>
            </a:r>
            <a:r>
              <a:rPr lang="ar-BH" sz="2000" b="1" dirty="0">
                <a:solidFill>
                  <a:srgbClr val="002060"/>
                </a:solidFill>
                <a:latin typeface="Sakkal Majalla" panose="02000000000000000000" pitchFamily="2" charset="-78"/>
                <a:ea typeface="Majalla UI"/>
                <a:cs typeface="Sakkal Majalla" panose="02000000000000000000" pitchFamily="2" charset="-78"/>
              </a:rPr>
              <a:t>إفريقيا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000" b="1" dirty="0">
              <a:solidFill>
                <a:srgbClr val="002060"/>
              </a:solidFill>
              <a:latin typeface="Sakkal Majalla" panose="02000000000000000000" pitchFamily="2" charset="-78"/>
              <a:ea typeface="Majalla UI"/>
              <a:cs typeface="Sakkal Majalla" panose="02000000000000000000" pitchFamily="2" charset="-78"/>
            </a:endParaRPr>
          </a:p>
        </p:txBody>
      </p:sp>
      <p:sp>
        <p:nvSpPr>
          <p:cNvPr id="23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3378631" y="1528907"/>
            <a:ext cx="8276094" cy="411356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algn="ctr" rtl="1">
              <a:spcBef>
                <a:spcPct val="0"/>
              </a:spcBef>
            </a:pPr>
            <a:r>
              <a:rPr lang="ar-BH" altLang="en-US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الألماس: </a:t>
            </a:r>
            <a:r>
              <a:rPr lang="ar-BH" alt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معدن </a:t>
            </a: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قيِّم</a:t>
            </a:r>
            <a:r>
              <a:rPr lang="ar-BH" alt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نادر الوجود، يوجد في الصخور فوق القاعدية المسماة </a:t>
            </a: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كيمبرليت.</a:t>
            </a:r>
            <a:endParaRPr lang="ar-BH" altLang="en-US" sz="2400" b="1" dirty="0">
              <a:solidFill>
                <a:srgbClr val="002060"/>
              </a:solidFill>
              <a:latin typeface="Sakkal Majalla" panose="02000000000000000000" pitchFamily="2" charset="-78"/>
              <a:ea typeface="Majalla UI"/>
              <a:cs typeface="Sakkal Majalla" panose="02000000000000000000" pitchFamily="2" charset="-78"/>
            </a:endParaRPr>
          </a:p>
        </p:txBody>
      </p:sp>
      <p:pic>
        <p:nvPicPr>
          <p:cNvPr id="4" name="Picture 3" descr="جيو 211 طبعة أولى موقع الوزارة.pdf - Adobe Acrobat Reader DC (32-bit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3" t="24407" r="26600" b="40339"/>
          <a:stretch/>
        </p:blipFill>
        <p:spPr>
          <a:xfrm>
            <a:off x="308692" y="1032442"/>
            <a:ext cx="2985653" cy="438601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2" y="2"/>
            <a:ext cx="12191999" cy="79041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rtl="1"/>
            <a:r>
              <a:rPr lang="ar-BH" sz="4000" b="1" dirty="0" smtClean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الهـدف الخامس: </a:t>
            </a:r>
            <a:r>
              <a:rPr lang="ar-SA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وصف الصخور النارية كموارد </a:t>
            </a:r>
            <a:r>
              <a:rPr lang="ar-SA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طبيعي</a:t>
            </a:r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 </a:t>
            </a:r>
            <a:r>
              <a:rPr lang="ar-SA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مبينًا بعض</a:t>
            </a:r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استعمالاتها</a:t>
            </a:r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3444970" y="4091018"/>
            <a:ext cx="8276094" cy="411356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algn="ctr" rtl="1">
              <a:spcBef>
                <a:spcPct val="0"/>
              </a:spcBef>
            </a:pP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هذه الت</a:t>
            </a: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سمية (</a:t>
            </a:r>
            <a:r>
              <a:rPr lang="ar-BH" altLang="en-US" sz="2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كيمبرليت</a:t>
            </a: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نسبة إلى مدينة كيمبرلي في جنوب إفريقيا</a:t>
            </a:r>
            <a:endParaRPr lang="ar-BH" altLang="en-US" sz="2400" b="1" dirty="0">
              <a:solidFill>
                <a:srgbClr val="002060"/>
              </a:solidFill>
              <a:latin typeface="Sakkal Majalla" panose="02000000000000000000" pitchFamily="2" charset="-78"/>
              <a:ea typeface="Majalla UI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7239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 animBg="1"/>
      <p:bldP spid="9" grpId="0" animBg="1"/>
      <p:bldP spid="10" grpId="0" animBg="1"/>
      <p:bldP spid="16" grpId="0" animBg="1"/>
      <p:bldP spid="17" grpId="0" animBg="1"/>
      <p:bldP spid="20" grpId="0" animBg="1"/>
      <p:bldP spid="2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240" y="6473726"/>
            <a:ext cx="3132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1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الجيولوجيا 1 (جيو 211) </a:t>
            </a:r>
            <a:r>
              <a:rPr lang="ar-BH" sz="1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تصنيف الصخور النارية</a:t>
            </a:r>
            <a:endParaRPr lang="en-US" sz="16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4788979" y="882543"/>
            <a:ext cx="5346918" cy="574297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algn="ctr" rtl="1"/>
            <a:r>
              <a: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الصخور النارية موارد </a:t>
            </a:r>
            <a:r>
              <a:rPr lang="ar-BH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طبيعية</a:t>
            </a:r>
            <a:endParaRPr lang="ar-BH" altLang="en-US" sz="36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3611106" y="2314418"/>
            <a:ext cx="8105614" cy="521775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algn="ctr" rtl="1"/>
            <a:r>
              <a:rPr lang="ar-BH" altLang="en-US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خصائص الصخور النارية التي تجعلها مناسبة للبناء.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3611104" y="3791262"/>
            <a:ext cx="8167607" cy="656751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rgbClr val="E0EDF8"/>
          </a:solidFill>
          <a:ln w="12700"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algn="r" rtl="1"/>
            <a:r>
              <a:rPr lang="ar-BH" altLang="en-US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</a:t>
            </a:r>
            <a:r>
              <a:rPr lang="ar-BH" alt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تحتوي على العديد من المعادن المقاومة للتجوية.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3564610" y="5494150"/>
            <a:ext cx="8167608" cy="805909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algn="r" rtl="1"/>
            <a:r>
              <a:rPr lang="ar-BH" altLang="en-US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 </a:t>
            </a:r>
            <a:r>
              <a:rPr lang="ar-BH" altLang="en-US" sz="2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استخدامات الجرانيت:</a:t>
            </a:r>
          </a:p>
          <a:p>
            <a:pPr algn="r" rtl="1"/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بلاطًا للأرضيات، وفي </a:t>
            </a:r>
            <a:r>
              <a:rPr lang="ar-BH" alt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المطابخ </a:t>
            </a: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والرفوف، وأسطح المكاتب، وفي </a:t>
            </a:r>
            <a:r>
              <a:rPr lang="ar-BH" alt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تزيين أوجه البنايات.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3611106" y="2975675"/>
            <a:ext cx="8121112" cy="681924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algn="r" rtl="1"/>
            <a:r>
              <a:rPr lang="ar-BH" altLang="en-US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</a:t>
            </a:r>
            <a:r>
              <a:rPr lang="ar-BH" alt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نسيج بلوراتها المتداخل يجعلها قوية.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3611105" y="4568761"/>
            <a:ext cx="8152106" cy="793651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algn="r" rtl="1"/>
            <a:r>
              <a:rPr lang="ar-BH" altLang="en-US" sz="2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</a:t>
            </a: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الجرانيت من أكثر الصخور النارية ثباتًا ومقاومة للتجوية.</a:t>
            </a:r>
          </a:p>
        </p:txBody>
      </p:sp>
      <p:sp>
        <p:nvSpPr>
          <p:cNvPr id="20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526944" y="4835471"/>
            <a:ext cx="2743200" cy="1379350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noFill/>
          <a:ln w="12700"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algn="ctr" rtl="1"/>
            <a:r>
              <a:rPr lang="ar-BH" sz="2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بنيت الكعبة المشرفة في عهد نبي </a:t>
            </a:r>
            <a:r>
              <a:rPr lang="ar-BH" sz="2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الله إبراهيم </a:t>
            </a:r>
            <a:r>
              <a:rPr lang="ar-BH" sz="2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عليه </a:t>
            </a:r>
            <a:r>
              <a:rPr lang="ar-BH" sz="2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السلام، وتم </a:t>
            </a:r>
            <a:r>
              <a:rPr lang="ar-BH" sz="2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بناؤها باستخدام الحجارة </a:t>
            </a:r>
            <a:r>
              <a:rPr lang="ar-BH" sz="20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البازلتية المتوافرة </a:t>
            </a:r>
            <a:r>
              <a:rPr lang="ar-BH" sz="2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مكة المكرمة.</a:t>
            </a:r>
            <a:endParaRPr lang="ar-BH" sz="2000" b="1" dirty="0">
              <a:solidFill>
                <a:srgbClr val="0070C0"/>
              </a:solidFill>
              <a:latin typeface="Sakkal Majalla" panose="02000000000000000000" pitchFamily="2" charset="-78"/>
              <a:ea typeface="Majalla UI"/>
              <a:cs typeface="Sakkal Majalla" panose="02000000000000000000" pitchFamily="2" charset="-78"/>
            </a:endParaRPr>
          </a:p>
        </p:txBody>
      </p:sp>
      <p:sp>
        <p:nvSpPr>
          <p:cNvPr id="23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8291593" y="1541432"/>
            <a:ext cx="3410096" cy="628331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algn="r" rtl="1"/>
            <a:r>
              <a:rPr lang="ar-BH" altLang="en-US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الصخور النارية في البناء</a:t>
            </a:r>
          </a:p>
        </p:txBody>
      </p:sp>
      <p:pic>
        <p:nvPicPr>
          <p:cNvPr id="5" name="Picture 4" descr="جيو 211 طبعة أولى موقع الوزارة.pdf - Adobe Acrobat Reader DC (32-bit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4" t="28249" r="44257" b="1905"/>
          <a:stretch/>
        </p:blipFill>
        <p:spPr>
          <a:xfrm>
            <a:off x="371959" y="976392"/>
            <a:ext cx="3130657" cy="3688597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2" y="2"/>
            <a:ext cx="12191999" cy="79041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rtl="1"/>
            <a:r>
              <a:rPr lang="ar-BH" sz="4000" b="1" dirty="0" smtClean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الهـدف الخامس: </a:t>
            </a:r>
            <a:r>
              <a:rPr lang="ar-SA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وصف الصخور النارية كموارد </a:t>
            </a:r>
            <a:r>
              <a:rPr lang="ar-SA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طبيعي</a:t>
            </a:r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 </a:t>
            </a:r>
            <a:r>
              <a:rPr lang="ar-SA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مبينًا بعض</a:t>
            </a:r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استعمالاتها</a:t>
            </a:r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7591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 animBg="1"/>
      <p:bldP spid="9" grpId="0" animBg="1"/>
      <p:bldP spid="10" grpId="0" animBg="1"/>
      <p:bldP spid="16" grpId="0" animBg="1"/>
      <p:bldP spid="17" grpId="0" animBg="1"/>
      <p:bldP spid="20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79310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6" rtl="1" fontAlgn="base">
              <a:spcBef>
                <a:spcPct val="0"/>
              </a:spcBef>
              <a:spcAft>
                <a:spcPct val="0"/>
              </a:spcAft>
            </a:pPr>
            <a:r>
              <a:rPr lang="ar-BH" sz="4000" b="1" dirty="0" smtClean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النشـــــــــــــــــــــــــــــــــــــــــــاط </a:t>
            </a:r>
            <a:r>
              <a:rPr lang="ar-BH" sz="4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(4)</a:t>
            </a:r>
            <a:endParaRPr lang="ar-BH" sz="4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887896" y="869088"/>
            <a:ext cx="10383860" cy="523220"/>
          </a:xfrm>
          <a:prstGeom prst="rect">
            <a:avLst/>
          </a:prstGeom>
          <a:solidFill>
            <a:srgbClr val="F1F8EC"/>
          </a:solidFill>
          <a:ln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 أي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مما يلي </a:t>
            </a: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يُعد من الصخور فوق القاعدية؟ </a:t>
            </a:r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862844" y="2795465"/>
            <a:ext cx="10402956" cy="523220"/>
          </a:xfrm>
          <a:prstGeom prst="rect">
            <a:avLst/>
          </a:prstGeom>
          <a:solidFill>
            <a:srgbClr val="FDF1E9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 ما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العملية التي كونت الصخر في </a:t>
            </a: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الشكل التالي؟ </a:t>
            </a:r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7578249" y="1523616"/>
            <a:ext cx="2494753" cy="461665"/>
          </a:xfrm>
          <a:prstGeom prst="rect">
            <a:avLst/>
          </a:prstGeom>
          <a:solidFill>
            <a:srgbClr val="E7F0F9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algn="r" rtl="1">
              <a:spcBef>
                <a:spcPct val="50000"/>
              </a:spcBef>
            </a:pPr>
            <a:r>
              <a:rPr 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sz="24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البيجماتيت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7560752" y="2081796"/>
            <a:ext cx="2513090" cy="461665"/>
          </a:xfrm>
          <a:prstGeom prst="rect">
            <a:avLst/>
          </a:prstGeom>
          <a:solidFill>
            <a:srgbClr val="E7F0F9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sz="24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الكيمبرليت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2015775" y="1541851"/>
            <a:ext cx="2405741" cy="461665"/>
          </a:xfrm>
          <a:prstGeom prst="rect">
            <a:avLst/>
          </a:prstGeom>
          <a:solidFill>
            <a:srgbClr val="E7F0F9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sz="24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الريولايت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400" dirty="0"/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2015775" y="2133083"/>
            <a:ext cx="2405741" cy="461665"/>
          </a:xfrm>
          <a:prstGeom prst="rect">
            <a:avLst/>
          </a:prstGeom>
          <a:solidFill>
            <a:srgbClr val="E7F0F9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algn="r" rtl="1"/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sz="24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السطحية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9783194" y="2116899"/>
            <a:ext cx="312784" cy="35072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860665" y="4684564"/>
            <a:ext cx="10429461" cy="523220"/>
          </a:xfrm>
          <a:prstGeom prst="rect">
            <a:avLst/>
          </a:prstGeom>
          <a:solidFill>
            <a:srgbClr val="E7F0F9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3. أي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الصخور السطحية الآتية لها مكونات الديوريت نفسها</a:t>
            </a: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7620037" y="5308064"/>
            <a:ext cx="2439756" cy="461665"/>
          </a:xfrm>
          <a:prstGeom prst="rect">
            <a:avLst/>
          </a:prstGeom>
          <a:solidFill>
            <a:srgbClr val="FFCC0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algn="r" rtl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الريولايت.</a:t>
            </a:r>
            <a:endParaRPr lang="ar-BH" sz="1400" dirty="0">
              <a:ln w="0"/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7605634" y="5857212"/>
            <a:ext cx="2443450" cy="461665"/>
          </a:xfrm>
          <a:prstGeom prst="rect">
            <a:avLst/>
          </a:prstGeom>
          <a:solidFill>
            <a:srgbClr val="FFCC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algn="r" rtl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sz="2200" b="1" dirty="0" smtClean="0">
                <a:ln w="0"/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البازلت.</a:t>
            </a:r>
            <a:endParaRPr lang="en-US" sz="2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1979112" y="5282139"/>
            <a:ext cx="2405800" cy="461665"/>
          </a:xfrm>
          <a:prstGeom prst="rect">
            <a:avLst/>
          </a:prstGeom>
          <a:solidFill>
            <a:srgbClr val="FFCC0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algn="r" rtl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sz="2400" b="1" dirty="0" smtClean="0">
                <a:ln w="0"/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الأوبسيديان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1979114" y="5848841"/>
            <a:ext cx="2405807" cy="461665"/>
          </a:xfrm>
          <a:prstGeom prst="rect">
            <a:avLst/>
          </a:prstGeom>
          <a:solidFill>
            <a:srgbClr val="FFCC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algn="r" rtl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sz="2400" b="1" dirty="0" smtClean="0">
                <a:ln w="0"/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الأندزيت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4070744" y="5871788"/>
            <a:ext cx="354688" cy="38722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7580337" y="3479762"/>
            <a:ext cx="2494753" cy="461665"/>
          </a:xfrm>
          <a:prstGeom prst="rect">
            <a:avLst/>
          </a:prstGeom>
          <a:solidFill>
            <a:srgbClr val="FFF8E5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0" lvl="1" algn="r" rtl="1">
              <a:spcBef>
                <a:spcPct val="50000"/>
              </a:spcBef>
              <a:defRPr sz="2400" b="1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/>
            <a:r>
              <a:rPr lang="en-US" dirty="0"/>
              <a:t>a</a:t>
            </a:r>
            <a:r>
              <a:rPr lang="ar-BH" dirty="0"/>
              <a:t>. </a:t>
            </a:r>
            <a:r>
              <a:rPr lang="ar-BH" dirty="0">
                <a:ea typeface="Calibri" panose="020F0502020204030204" pitchFamily="34" charset="0"/>
              </a:rPr>
              <a:t>تبريد بطيء</a:t>
            </a:r>
            <a:r>
              <a:rPr lang="ar-BH" dirty="0" smtClean="0"/>
              <a:t>.</a:t>
            </a:r>
            <a:endParaRPr lang="en-US" dirty="0"/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7562840" y="4037942"/>
            <a:ext cx="2513090" cy="461665"/>
          </a:xfrm>
          <a:prstGeom prst="rect">
            <a:avLst/>
          </a:prstGeom>
          <a:solidFill>
            <a:srgbClr val="FFF8E5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0" lvl="1" algn="r" rtl="1">
              <a:spcBef>
                <a:spcPct val="50000"/>
              </a:spcBef>
              <a:defRPr sz="2400" b="1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/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تبريد </a:t>
            </a:r>
            <a:r>
              <a:rPr lang="ar-BH" sz="24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سريع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400" dirty="0"/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992811" y="3460419"/>
            <a:ext cx="2405741" cy="461665"/>
          </a:xfrm>
          <a:prstGeom prst="rect">
            <a:avLst/>
          </a:prstGeom>
          <a:solidFill>
            <a:srgbClr val="FFF8E5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0" lvl="1" algn="r" rtl="1">
              <a:spcBef>
                <a:spcPct val="50000"/>
              </a:spcBef>
              <a:defRPr sz="2400" b="1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/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تبريد </a:t>
            </a:r>
            <a:r>
              <a:rPr lang="ar-BH" sz="24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سريع</a:t>
            </a:r>
            <a:r>
              <a:rPr lang="ar-BH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24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جدًّا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992811" y="4051651"/>
            <a:ext cx="2405741" cy="461665"/>
          </a:xfrm>
          <a:prstGeom prst="rect">
            <a:avLst/>
          </a:prstGeom>
          <a:solidFill>
            <a:srgbClr val="FFF8E5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0" lvl="1" algn="r" rtl="1">
              <a:spcBef>
                <a:spcPct val="50000"/>
              </a:spcBef>
              <a:defRPr sz="2400" b="1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/>
            <a:r>
              <a:rPr lang="en-US" dirty="0"/>
              <a:t>d</a:t>
            </a:r>
            <a:r>
              <a:rPr lang="ar-BH" dirty="0" smtClean="0"/>
              <a:t>.</a:t>
            </a:r>
            <a:r>
              <a:rPr lang="ar-BH" dirty="0">
                <a:ea typeface="Calibri" panose="020F0502020204030204" pitchFamily="34" charset="0"/>
              </a:rPr>
              <a:t> تبريد بطيء ثم سريع</a:t>
            </a:r>
            <a:r>
              <a:rPr lang="ar-BH" dirty="0" smtClean="0"/>
              <a:t>.</a:t>
            </a:r>
            <a:endParaRPr lang="ar-BH" dirty="0"/>
          </a:p>
        </p:txBody>
      </p:sp>
      <p:sp>
        <p:nvSpPr>
          <p:cNvPr id="41" name="Oval 40"/>
          <p:cNvSpPr/>
          <p:nvPr/>
        </p:nvSpPr>
        <p:spPr>
          <a:xfrm>
            <a:off x="4098466" y="3521899"/>
            <a:ext cx="312784" cy="35072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 descr="جيو 211 طبعة أولى موقع الوزارة.pdf - Adobe Acrobat Reader DC (32-bit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44" t="51196" r="20224" b="27625"/>
          <a:stretch/>
        </p:blipFill>
        <p:spPr>
          <a:xfrm>
            <a:off x="4847572" y="3471352"/>
            <a:ext cx="2129425" cy="106874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15240" y="6473726"/>
            <a:ext cx="3132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1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الجيولوجيا 1 (جيو 211) </a:t>
            </a:r>
            <a:r>
              <a:rPr lang="ar-BH" sz="1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تصنيف الصخور النارية</a:t>
            </a:r>
            <a:endParaRPr lang="en-US" sz="16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7633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31228" y="777669"/>
            <a:ext cx="7325958" cy="88504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defTabSz="914076" rtl="1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>
                <a:solidFill>
                  <a:schemeClr val="bg1"/>
                </a:solidFill>
              </a:rPr>
              <a:t>أهداف الدرس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2238" y="2118153"/>
            <a:ext cx="10900893" cy="553998"/>
          </a:xfrm>
          <a:prstGeom prst="rect">
            <a:avLst/>
          </a:prstGeom>
          <a:solidFill>
            <a:srgbClr val="FFF9E7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ar-BH" sz="3000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بيان </a:t>
            </a:r>
            <a:r>
              <a:rPr lang="ar-BH" sz="3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الأسس التي </a:t>
            </a:r>
            <a:r>
              <a:rPr lang="ar-BH" sz="3000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يعتمد </a:t>
            </a:r>
            <a:r>
              <a:rPr lang="ar-BH" sz="3000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عليها تصنيف </a:t>
            </a:r>
            <a:r>
              <a:rPr lang="ar-BH" sz="3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الصخور النارية</a:t>
            </a:r>
            <a:r>
              <a:rPr lang="ar-BH" sz="3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0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1706" y="4565523"/>
            <a:ext cx="10981887" cy="553998"/>
          </a:xfrm>
          <a:prstGeom prst="rect">
            <a:avLst/>
          </a:prstGeom>
          <a:solidFill>
            <a:srgbClr val="FFCC66"/>
          </a:solidFill>
          <a:ln>
            <a:solidFill>
              <a:srgbClr val="0070C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ar-BH" sz="30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استيعاب مفهوم الشرائح الدقيقة وأهميتها.</a:t>
            </a:r>
            <a:endParaRPr lang="en-US" sz="3000" b="1" dirty="0">
              <a:solidFill>
                <a:srgbClr val="002060"/>
              </a:solidFill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441" y="3721700"/>
            <a:ext cx="10926305" cy="553998"/>
          </a:xfrm>
          <a:prstGeom prst="rect">
            <a:avLst/>
          </a:prstGeom>
          <a:solidFill>
            <a:srgbClr val="F8D1B6"/>
          </a:solidFill>
          <a:ln>
            <a:solidFill>
              <a:srgbClr val="0070C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ar-BH" sz="3000" b="1" dirty="0">
                <a:solidFill>
                  <a:srgbClr val="00206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تصنيف </a:t>
            </a:r>
            <a:r>
              <a:rPr lang="ar-SA" sz="3000" b="1" dirty="0">
                <a:solidFill>
                  <a:srgbClr val="00206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الصخور النارية </a:t>
            </a:r>
            <a:r>
              <a:rPr lang="ar-BH" sz="3000" b="1" dirty="0">
                <a:solidFill>
                  <a:srgbClr val="00206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بحسب </a:t>
            </a:r>
            <a:r>
              <a:rPr lang="ar-SA" sz="3000" b="1" dirty="0">
                <a:solidFill>
                  <a:srgbClr val="00206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نسيجها</a:t>
            </a:r>
            <a:r>
              <a:rPr lang="ar-BH" sz="3000" b="1" dirty="0">
                <a:solidFill>
                  <a:srgbClr val="00206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،</a:t>
            </a:r>
            <a:r>
              <a:rPr lang="ar-SA" sz="3000" b="1" dirty="0">
                <a:solidFill>
                  <a:srgbClr val="00206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 </a:t>
            </a:r>
            <a:r>
              <a:rPr lang="ar-BH" sz="30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مبينًا أثر </a:t>
            </a:r>
            <a:r>
              <a:rPr lang="ar-BH" sz="3000" b="1" dirty="0">
                <a:solidFill>
                  <a:srgbClr val="00206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معدلات التبريد في حجوم البلورات.</a:t>
            </a:r>
            <a:endParaRPr lang="en-US" sz="3000" b="1" dirty="0">
              <a:solidFill>
                <a:srgbClr val="002060"/>
              </a:solidFill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2699" y="2905933"/>
            <a:ext cx="10933021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457200" lvl="0" indent="-457200" algn="r" rtl="1">
              <a:buFont typeface="Wingdings" panose="05000000000000000000" pitchFamily="2" charset="2"/>
              <a:buChar char="Ø"/>
            </a:pPr>
            <a:r>
              <a:rPr lang="ar-SA" sz="3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تصنيف الصخور النارية وفق </a:t>
            </a:r>
            <a:r>
              <a:rPr lang="ar-BH" sz="3000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منشأها، و</a:t>
            </a:r>
            <a:r>
              <a:rPr lang="ar-SA" sz="3000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مكوناتها المعدنية.</a:t>
            </a:r>
            <a:endParaRPr lang="en-US" sz="30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" y="6473726"/>
            <a:ext cx="3132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1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الجيولوجيا 1 (جيو 211) </a:t>
            </a:r>
            <a:r>
              <a:rPr lang="ar-BH" sz="1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تصنيف الصخور النارية</a:t>
            </a:r>
            <a:endParaRPr lang="en-US" sz="16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3624" y="5379367"/>
            <a:ext cx="10981887" cy="553998"/>
          </a:xfrm>
          <a:prstGeom prst="rect">
            <a:avLst/>
          </a:prstGeom>
          <a:solidFill>
            <a:srgbClr val="F2A068"/>
          </a:solidFill>
          <a:ln>
            <a:solidFill>
              <a:srgbClr val="0070C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Ø"/>
            </a:pPr>
            <a:r>
              <a:rPr lang="ar-SA" sz="3000" b="1" dirty="0">
                <a:solidFill>
                  <a:srgbClr val="00206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وصف الصخور النارية كموارد طبيعية مبينًا بعض استعمالاتها</a:t>
            </a:r>
            <a:r>
              <a:rPr lang="ar-BH" sz="30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.</a:t>
            </a:r>
            <a:endParaRPr lang="en-US" sz="3000" b="1" dirty="0">
              <a:solidFill>
                <a:srgbClr val="002060"/>
              </a:solidFill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0685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887896" y="869088"/>
            <a:ext cx="1038386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4. كل ما يلي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</a:t>
            </a:r>
            <a:r>
              <a:rPr lang="ar-BH" altLang="en-US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خصائص الصخور النارية التي تجعلها مناسبة للبناء </a:t>
            </a: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عدا: </a:t>
            </a:r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887896" y="2795465"/>
            <a:ext cx="1040295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5. أي من </a:t>
            </a:r>
            <a:r>
              <a:rPr lang="ar-BH" altLang="en-US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هذه الصخور يُعد أحد أنواع البيرودوتيت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7527235" y="1523616"/>
            <a:ext cx="3182943" cy="461665"/>
          </a:xfrm>
          <a:prstGeom prst="rect">
            <a:avLst/>
          </a:prstGeom>
          <a:solidFill>
            <a:srgbClr val="FFF8E5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لها </a:t>
            </a: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نسيج بلوري قوي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7529466" y="2081796"/>
            <a:ext cx="3169701" cy="461665"/>
          </a:xfrm>
          <a:prstGeom prst="rect">
            <a:avLst/>
          </a:prstGeom>
          <a:solidFill>
            <a:srgbClr val="FFF8E5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معادنها مقاومة </a:t>
            </a:r>
            <a:r>
              <a:rPr lang="ar-BH" alt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للتجوية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1753119" y="1466695"/>
            <a:ext cx="3139723" cy="461665"/>
          </a:xfrm>
          <a:prstGeom prst="rect">
            <a:avLst/>
          </a:prstGeom>
          <a:solidFill>
            <a:srgbClr val="FFF8E5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نسيجها البلوري متداخل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1753119" y="2057927"/>
            <a:ext cx="3139723" cy="461665"/>
          </a:xfrm>
          <a:prstGeom prst="rect">
            <a:avLst/>
          </a:prstGeom>
          <a:solidFill>
            <a:srgbClr val="FFF8E5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algn="r" rtl="1">
              <a:buNone/>
            </a:pPr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تتأثر سريعًا بالعوامل الجوية.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583555" y="2065908"/>
            <a:ext cx="370234" cy="41167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7553740" y="3444017"/>
            <a:ext cx="3111060" cy="461665"/>
          </a:xfrm>
          <a:prstGeom prst="rect">
            <a:avLst/>
          </a:prstGeom>
          <a:solidFill>
            <a:srgbClr val="FFCC0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algn="r" rtl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البيجماتيت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1400" dirty="0">
              <a:ln w="0"/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7538020" y="3993165"/>
            <a:ext cx="3115769" cy="461665"/>
          </a:xfrm>
          <a:prstGeom prst="rect">
            <a:avLst/>
          </a:prstGeom>
          <a:solidFill>
            <a:srgbClr val="FFCC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algn="r" rtl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sz="2400" b="1" dirty="0" smtClean="0">
                <a:ln w="0"/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الأندزيت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1753119" y="3418092"/>
            <a:ext cx="3094856" cy="461665"/>
          </a:xfrm>
          <a:prstGeom prst="rect">
            <a:avLst/>
          </a:prstGeom>
          <a:solidFill>
            <a:srgbClr val="FFCC0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algn="r" rtl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الكيمبرليت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1753118" y="3984794"/>
            <a:ext cx="3094865" cy="461665"/>
          </a:xfrm>
          <a:prstGeom prst="rect">
            <a:avLst/>
          </a:prstGeom>
          <a:solidFill>
            <a:srgbClr val="FFCC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algn="r" rtl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الريولايت.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535676" y="3451828"/>
            <a:ext cx="369260" cy="39608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961788" y="4672764"/>
            <a:ext cx="10315812" cy="523220"/>
          </a:xfrm>
          <a:prstGeom prst="rect">
            <a:avLst/>
          </a:prstGeom>
          <a:solidFill>
            <a:srgbClr val="FFF6DD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6. يمكن تعرُّف المعادن المكونة للجرانيت باستعمال شرائح رقيقة وفحصها بالمجهر</a:t>
            </a: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 .</a:t>
            </a:r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7553740" y="5321316"/>
            <a:ext cx="3111060" cy="461665"/>
          </a:xfrm>
          <a:prstGeom prst="rect">
            <a:avLst/>
          </a:prstGeom>
          <a:solidFill>
            <a:srgbClr val="DFEED6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algn="r" rtl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البسيط.</a:t>
            </a:r>
            <a:endParaRPr lang="ar-BH" sz="1400" dirty="0">
              <a:ln w="0"/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7538020" y="5870464"/>
            <a:ext cx="3115769" cy="461665"/>
          </a:xfrm>
          <a:prstGeom prst="rect">
            <a:avLst/>
          </a:prstGeom>
          <a:solidFill>
            <a:srgbClr val="DFEED6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algn="r" rtl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sz="2400" b="1" dirty="0" smtClean="0">
                <a:ln w="0"/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المستقطب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1735810" y="5295391"/>
            <a:ext cx="3114486" cy="461665"/>
          </a:xfrm>
          <a:prstGeom prst="rect">
            <a:avLst/>
          </a:prstGeom>
          <a:solidFill>
            <a:srgbClr val="DFEED6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algn="r" rtl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sz="2400" b="1" dirty="0" smtClean="0">
                <a:ln w="0"/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الضوئي العادي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1735810" y="5862093"/>
            <a:ext cx="3114495" cy="461665"/>
          </a:xfrm>
          <a:prstGeom prst="rect">
            <a:avLst/>
          </a:prstGeom>
          <a:solidFill>
            <a:srgbClr val="DFEED6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algn="r" rtl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المركب.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10366321" y="5859286"/>
            <a:ext cx="354688" cy="42965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0" y="0"/>
            <a:ext cx="12192000" cy="79310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6" rtl="1" fontAlgn="base">
              <a:spcBef>
                <a:spcPct val="0"/>
              </a:spcBef>
              <a:spcAft>
                <a:spcPct val="0"/>
              </a:spcAft>
            </a:pPr>
            <a:r>
              <a:rPr lang="ar-BH" sz="4000" b="1" dirty="0" smtClean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النشـــــــــــــــــــــــــــــــــــــــــــاط </a:t>
            </a:r>
            <a:r>
              <a:rPr lang="ar-BH" sz="4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(5)</a:t>
            </a:r>
            <a:endParaRPr lang="ar-BH" sz="4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240" y="6473726"/>
            <a:ext cx="3132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1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الجيولوجيا 1 (جيو 211) </a:t>
            </a:r>
            <a:r>
              <a:rPr lang="ar-BH" sz="1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تصنيف الصخور النارية</a:t>
            </a:r>
            <a:endParaRPr lang="en-US" sz="16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4127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23" grpId="0" animBg="1"/>
      <p:bldP spid="25" grpId="0" animBg="1"/>
      <p:bldP spid="26" grpId="0" animBg="1"/>
      <p:bldP spid="37" grpId="0" animBg="1"/>
      <p:bldP spid="38" grpId="0" animBg="1"/>
      <p:bldP spid="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3"/>
          <p:cNvSpPr/>
          <p:nvPr/>
        </p:nvSpPr>
        <p:spPr>
          <a:xfrm>
            <a:off x="810993" y="873169"/>
            <a:ext cx="10643657" cy="584775"/>
          </a:xfrm>
          <a:prstGeom prst="rect">
            <a:avLst/>
          </a:prstGeom>
          <a:solidFill>
            <a:srgbClr val="F4F9F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 لماذا لا توجد صخور جوفية فوق قاعدية </a:t>
            </a:r>
            <a:r>
              <a:rPr lang="ar-BH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عادةً </a:t>
            </a: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صخور القشرة الأرضية؟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مستطيل 3"/>
          <p:cNvSpPr/>
          <p:nvPr/>
        </p:nvSpPr>
        <p:spPr>
          <a:xfrm>
            <a:off x="794425" y="2910159"/>
            <a:ext cx="10678706" cy="584775"/>
          </a:xfrm>
          <a:prstGeom prst="rect">
            <a:avLst/>
          </a:prstGeom>
          <a:solidFill>
            <a:srgbClr val="F4F9F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BH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ميز بين صخر الجرانيت وصخر البازلت، كما </a:t>
            </a: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بالجدول التالي.</a:t>
            </a:r>
            <a:endParaRPr lang="en-US" sz="32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990021"/>
              </p:ext>
            </p:extLst>
          </p:nvPr>
        </p:nvGraphicFramePr>
        <p:xfrm>
          <a:off x="808694" y="3690449"/>
          <a:ext cx="10646231" cy="2589582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586970"/>
                <a:gridCol w="3743864"/>
                <a:gridCol w="4315397"/>
              </a:tblGrid>
              <a:tr h="517753">
                <a:tc>
                  <a:txBody>
                    <a:bodyPr/>
                    <a:lstStyle/>
                    <a:p>
                      <a:pPr marL="52388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2800" b="1" kern="1200" dirty="0">
                          <a:solidFill>
                            <a:srgbClr val="7030A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المقارنة</a:t>
                      </a:r>
                      <a:endParaRPr lang="en-US" sz="2800" b="1" kern="1200" dirty="0">
                        <a:solidFill>
                          <a:srgbClr val="7030A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2800" b="1" kern="1200" dirty="0" smtClean="0">
                          <a:solidFill>
                            <a:srgbClr val="7030A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الجرانيت </a:t>
                      </a:r>
                      <a:endParaRPr lang="en-US" sz="2800" b="1" kern="1200" dirty="0">
                        <a:solidFill>
                          <a:srgbClr val="7030A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2800" b="1" kern="1200" dirty="0" smtClean="0">
                          <a:solidFill>
                            <a:srgbClr val="7030A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البازلت </a:t>
                      </a:r>
                      <a:r>
                        <a:rPr lang="ar-BH" sz="2800" b="1" kern="1200" dirty="0">
                          <a:solidFill>
                            <a:srgbClr val="7030A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 </a:t>
                      </a:r>
                      <a:endParaRPr lang="en-US" sz="2800" b="1" kern="1200" dirty="0">
                        <a:solidFill>
                          <a:srgbClr val="7030A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53021"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ar-BH" sz="2800" b="1" kern="1200" dirty="0" smtClean="0">
                          <a:solidFill>
                            <a:srgbClr val="7030A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حجم البلورات</a:t>
                      </a:r>
                      <a:endParaRPr lang="en-US" sz="2800" b="1" kern="1200" dirty="0">
                        <a:solidFill>
                          <a:srgbClr val="7030A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15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15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611">
                <a:tc>
                  <a:txBody>
                    <a:bodyPr/>
                    <a:lstStyle/>
                    <a:p>
                      <a:pPr marL="0" indent="0" algn="ctr" defTabSz="517525" rtl="1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517525" algn="l"/>
                        </a:tabLst>
                      </a:pPr>
                      <a:r>
                        <a:rPr lang="ar-BH" sz="2800" b="1" kern="1200" dirty="0" smtClean="0">
                          <a:solidFill>
                            <a:srgbClr val="7030A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نوع النسيج</a:t>
                      </a:r>
                      <a:endParaRPr lang="en-US" sz="2800" b="1" kern="1200" dirty="0">
                        <a:solidFill>
                          <a:srgbClr val="7030A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BH" sz="2800" b="1" kern="1200" dirty="0">
                          <a:solidFill>
                            <a:srgbClr val="7030A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 </a:t>
                      </a:r>
                      <a:endParaRPr lang="en-US" sz="2800" b="1" kern="1200" dirty="0">
                        <a:solidFill>
                          <a:srgbClr val="7030A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BH" sz="2800" b="1" kern="1200" dirty="0">
                          <a:solidFill>
                            <a:srgbClr val="7030A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 </a:t>
                      </a:r>
                      <a:endParaRPr lang="en-US" sz="2800" b="1" kern="1200" dirty="0">
                        <a:solidFill>
                          <a:srgbClr val="7030A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5197">
                <a:tc>
                  <a:txBody>
                    <a:bodyPr/>
                    <a:lstStyle/>
                    <a:p>
                      <a:pPr marL="0" indent="0" algn="ctr" defTabSz="517525" rtl="1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517525" algn="l"/>
                        </a:tabLst>
                      </a:pPr>
                      <a:r>
                        <a:rPr lang="ar-BH" sz="2800" b="1" kern="1200" dirty="0" smtClean="0">
                          <a:solidFill>
                            <a:srgbClr val="7030A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محتواها من السيليكا</a:t>
                      </a:r>
                      <a:endParaRPr lang="en-US" sz="2800" b="1" kern="1200" dirty="0">
                        <a:solidFill>
                          <a:srgbClr val="7030A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800" b="1" kern="1200" dirty="0">
                        <a:solidFill>
                          <a:srgbClr val="7030A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800" b="1" kern="1200" dirty="0">
                        <a:solidFill>
                          <a:srgbClr val="7030A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569026" y="4336447"/>
            <a:ext cx="2919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بلورات كبيرة الحجم</a:t>
            </a:r>
            <a:endParaRPr lang="en-US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90115" y="4303932"/>
            <a:ext cx="3381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بلورات 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صغيرة الحجم</a:t>
            </a:r>
            <a:endParaRPr lang="en-US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21466" y="4916998"/>
            <a:ext cx="2577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نسيج خشن</a:t>
            </a:r>
            <a:endParaRPr lang="en-US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14740" y="4881140"/>
            <a:ext cx="2788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نسيج ناعم</a:t>
            </a:r>
            <a:endParaRPr lang="en-US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عنصر نائب للمحتوى 5"/>
          <p:cNvSpPr txBox="1">
            <a:spLocks/>
          </p:cNvSpPr>
          <p:nvPr/>
        </p:nvSpPr>
        <p:spPr bwMode="auto">
          <a:xfrm>
            <a:off x="810880" y="1565906"/>
            <a:ext cx="10661821" cy="954107"/>
          </a:xfrm>
          <a:prstGeom prst="rect">
            <a:avLst/>
          </a:prstGeom>
          <a:solidFill>
            <a:srgbClr val="E0EDF8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 rtl="1"/>
            <a:r>
              <a:rPr lang="ar-BH" altLang="en-US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لأن </a:t>
            </a:r>
            <a:r>
              <a:rPr lang="ar-BH" alt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صخور فوق 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القاعدية 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تتكون من معادن </a:t>
            </a:r>
            <a:r>
              <a:rPr lang="ar-BH" alt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درجة </a:t>
            </a:r>
            <a:r>
              <a:rPr lang="ar-BH" altLang="en-US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انصهارها </a:t>
            </a:r>
            <a:r>
              <a:rPr lang="ar-BH" alt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مرتفعة، 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كما 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الصخور فوق القاعدية 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تبرد 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وتتبلور 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قبل وصولها إلى السطح بوقت طويل.</a:t>
            </a:r>
            <a:endParaRPr lang="en-US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79310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6" rtl="1" fontAlgn="base">
              <a:spcBef>
                <a:spcPct val="0"/>
              </a:spcBef>
              <a:spcAft>
                <a:spcPct val="0"/>
              </a:spcAft>
            </a:pPr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النَشَاطُ التَقْيِيمِيُ</a:t>
            </a:r>
            <a:r>
              <a:rPr lang="ar-BH" sz="4000" b="1" dirty="0" smtClean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  <a:endParaRPr lang="ar-BH" sz="4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89210" y="5620136"/>
            <a:ext cx="3743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محتواها من السيليكا كثير</a:t>
            </a:r>
            <a:endParaRPr lang="en-US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92871" y="5657018"/>
            <a:ext cx="3453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محتواها من السيليكا 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قليل</a:t>
            </a:r>
            <a:endParaRPr lang="en-US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40" y="6473726"/>
            <a:ext cx="3132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1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الجيولوجيا 1 (جيو 211) </a:t>
            </a:r>
            <a:r>
              <a:rPr lang="ar-BH" sz="1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تصنيف الصخور النارية</a:t>
            </a:r>
            <a:endParaRPr lang="en-US" sz="16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2841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/>
      <p:bldP spid="19" grpId="0"/>
      <p:bldP spid="20" grpId="0"/>
      <p:bldP spid="21" grpId="0"/>
      <p:bldP spid="12" grpId="0" animBg="1"/>
      <p:bldP spid="16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3"/>
          <p:cNvSpPr/>
          <p:nvPr/>
        </p:nvSpPr>
        <p:spPr>
          <a:xfrm>
            <a:off x="630115" y="937766"/>
            <a:ext cx="1088487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 rtl="1"/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3. أكتب اسم الصخر ونوعه من حيث موقع التبلور (سطحي أم جوفي) لكل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شكل مما </a:t>
            </a: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يلي:</a:t>
            </a:r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ستطيل 3"/>
          <p:cNvSpPr/>
          <p:nvPr/>
        </p:nvSpPr>
        <p:spPr>
          <a:xfrm>
            <a:off x="9531910" y="3140713"/>
            <a:ext cx="161778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/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الجابرو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مستطيل 3"/>
          <p:cNvSpPr/>
          <p:nvPr/>
        </p:nvSpPr>
        <p:spPr>
          <a:xfrm>
            <a:off x="956152" y="3197683"/>
            <a:ext cx="161778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/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الجرانيت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مستطيل 3"/>
          <p:cNvSpPr/>
          <p:nvPr/>
        </p:nvSpPr>
        <p:spPr>
          <a:xfrm>
            <a:off x="3891398" y="3192473"/>
            <a:ext cx="161778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/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الأوبسيديان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مستطيل 3"/>
          <p:cNvSpPr/>
          <p:nvPr/>
        </p:nvSpPr>
        <p:spPr>
          <a:xfrm>
            <a:off x="6775882" y="3169359"/>
            <a:ext cx="161778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/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البيومس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مستطيل 3"/>
          <p:cNvSpPr/>
          <p:nvPr/>
        </p:nvSpPr>
        <p:spPr>
          <a:xfrm>
            <a:off x="9526697" y="3715471"/>
            <a:ext cx="161778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/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جوفي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مستطيل 3"/>
          <p:cNvSpPr/>
          <p:nvPr/>
        </p:nvSpPr>
        <p:spPr>
          <a:xfrm>
            <a:off x="950621" y="3737616"/>
            <a:ext cx="161778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/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جوفي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مستطيل 3"/>
          <p:cNvSpPr/>
          <p:nvPr/>
        </p:nvSpPr>
        <p:spPr>
          <a:xfrm>
            <a:off x="3904604" y="3732406"/>
            <a:ext cx="161778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/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سطحي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مستطيل 3"/>
          <p:cNvSpPr/>
          <p:nvPr/>
        </p:nvSpPr>
        <p:spPr>
          <a:xfrm>
            <a:off x="6804854" y="3709293"/>
            <a:ext cx="161778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/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سطحي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2" name="Rectangle 6"/>
          <p:cNvSpPr>
            <a:spLocks noChangeArrowheads="1"/>
          </p:cNvSpPr>
          <p:nvPr/>
        </p:nvSpPr>
        <p:spPr bwMode="auto">
          <a:xfrm>
            <a:off x="983411" y="4660038"/>
            <a:ext cx="10148523" cy="523220"/>
          </a:xfrm>
          <a:prstGeom prst="rect">
            <a:avLst/>
          </a:prstGeom>
          <a:solidFill>
            <a:srgbClr val="F1F8EC"/>
          </a:solidFill>
          <a:ln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4. أي المعدنين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أكثر شيوعًا في </a:t>
            </a: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الجرانيت؟ </a:t>
            </a:r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7396104" y="5314566"/>
            <a:ext cx="3710031" cy="461665"/>
          </a:xfrm>
          <a:prstGeom prst="rect">
            <a:avLst/>
          </a:prstGeom>
          <a:solidFill>
            <a:srgbClr val="E7F0F9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algn="r" rtl="1">
              <a:spcBef>
                <a:spcPct val="50000"/>
              </a:spcBef>
            </a:pPr>
            <a:r>
              <a:rPr lang="en-US" sz="22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</a:t>
            </a:r>
            <a:r>
              <a:rPr lang="ar-BH" sz="22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الكوارتز والفلسبار 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4" name="Text Box 13"/>
          <p:cNvSpPr txBox="1">
            <a:spLocks noChangeArrowheads="1"/>
          </p:cNvSpPr>
          <p:nvPr/>
        </p:nvSpPr>
        <p:spPr bwMode="auto">
          <a:xfrm>
            <a:off x="7396214" y="5872746"/>
            <a:ext cx="3710761" cy="461665"/>
          </a:xfrm>
          <a:prstGeom prst="rect">
            <a:avLst/>
          </a:prstGeom>
          <a:solidFill>
            <a:srgbClr val="E7F0F9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c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الأوليفين والبيروكسين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75" name="Text Box 13"/>
          <p:cNvSpPr txBox="1">
            <a:spLocks noChangeArrowheads="1"/>
          </p:cNvSpPr>
          <p:nvPr/>
        </p:nvSpPr>
        <p:spPr bwMode="auto">
          <a:xfrm>
            <a:off x="983412" y="5314795"/>
            <a:ext cx="3798378" cy="461665"/>
          </a:xfrm>
          <a:prstGeom prst="rect">
            <a:avLst/>
          </a:prstGeom>
          <a:solidFill>
            <a:srgbClr val="E7F0F9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en-US" sz="2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</a:t>
            </a:r>
            <a:r>
              <a:rPr lang="ar-BH" sz="2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الفلسبار البلاجيوكليزي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والأمفيبول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76" name="Text Box 13"/>
          <p:cNvSpPr txBox="1">
            <a:spLocks noChangeArrowheads="1"/>
          </p:cNvSpPr>
          <p:nvPr/>
        </p:nvSpPr>
        <p:spPr bwMode="auto">
          <a:xfrm>
            <a:off x="983412" y="5848877"/>
            <a:ext cx="3798378" cy="461665"/>
          </a:xfrm>
          <a:prstGeom prst="rect">
            <a:avLst/>
          </a:prstGeom>
          <a:solidFill>
            <a:srgbClr val="E7F0F9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algn="r" rtl="1"/>
            <a:r>
              <a:rPr lang="en-US" sz="2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</a:t>
            </a:r>
            <a:r>
              <a:rPr lang="ar-BH" sz="2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الكوارتز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والأوليفين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BH" sz="2400" b="1" dirty="0">
              <a:solidFill>
                <a:srgbClr val="00206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10820213" y="5328201"/>
            <a:ext cx="370234" cy="41167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12192000" cy="79310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6" rtl="1" fontAlgn="base">
              <a:spcBef>
                <a:spcPct val="0"/>
              </a:spcBef>
              <a:spcAft>
                <a:spcPct val="0"/>
              </a:spcAft>
            </a:pPr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النَشَاطُ التَقْيِيمِيُ</a:t>
            </a:r>
            <a:r>
              <a:rPr lang="ar-BH" sz="4000" b="1" dirty="0" smtClean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  <a:endParaRPr lang="ar-BH" sz="4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240" y="6473726"/>
            <a:ext cx="3132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1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الجيولوجيا 1 (جيو 211) </a:t>
            </a:r>
            <a:r>
              <a:rPr lang="ar-BH" sz="1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تصنيف الصخور النارية</a:t>
            </a:r>
            <a:endParaRPr lang="en-US" sz="16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9" name="Picture 38" descr="جيو 211 طبعة أولى موقع الوزارة.pdf - Adobe Acrobat Reader DC (32-bit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9" t="51425" r="45042" b="27540"/>
          <a:stretch/>
        </p:blipFill>
        <p:spPr>
          <a:xfrm>
            <a:off x="725041" y="1549058"/>
            <a:ext cx="2087178" cy="148744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0" name="Picture 39" descr="جيو 211 طبعة أولى موقع الوزارة.pdf - Adobe Acrobat Reader DC (32-bit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44" t="51196" r="20224" b="28001"/>
          <a:stretch/>
        </p:blipFill>
        <p:spPr>
          <a:xfrm>
            <a:off x="3548412" y="1559122"/>
            <a:ext cx="2231290" cy="1477376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1" name="Picture 40" descr="جيو 211 طبعة أولى موقع الوزارة.pdf - Adobe Acrobat Reader DC (32-bit)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3" t="66158" r="56776" b="17206"/>
          <a:stretch/>
        </p:blipFill>
        <p:spPr>
          <a:xfrm>
            <a:off x="6383547" y="1567934"/>
            <a:ext cx="2277368" cy="146856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2" name="صورة 2">
            <a:extLst>
              <a:ext uri="{FF2B5EF4-FFF2-40B4-BE49-F238E27FC236}">
                <a16:creationId xmlns="" xmlns:a16="http://schemas.microsoft.com/office/drawing/2014/main" id="{F2DC2F89-591C-4B3F-84CE-5A3F600D1E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3846" y="1566928"/>
            <a:ext cx="2242662" cy="1428076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00826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800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800" decel="100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800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800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12"/>
          <p:cNvSpPr/>
          <p:nvPr/>
        </p:nvSpPr>
        <p:spPr>
          <a:xfrm>
            <a:off x="988573" y="2826685"/>
            <a:ext cx="10516240" cy="523220"/>
          </a:xfrm>
          <a:prstGeom prst="rect">
            <a:avLst/>
          </a:prstGeom>
          <a:solidFill>
            <a:srgbClr val="FDF0E7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marL="231769" indent="-231769" algn="r" rtl="1">
              <a:buFont typeface="Wingdings" panose="05000000000000000000" pitchFamily="2" charset="2"/>
              <a:buChar char="§"/>
            </a:pP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ea typeface="Majalla UI"/>
                <a:cs typeface="Sakkal Majalla" panose="02000000000000000000" pitchFamily="2" charset="-78"/>
              </a:rPr>
              <a:t>صخور ذات معادن حبيباتها خشنة 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Majalla UI"/>
                <a:cs typeface="Sakkal Majalla" panose="02000000000000000000" pitchFamily="2" charset="-78"/>
              </a:rPr>
              <a:t>جدًّا، 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ea typeface="Majalla UI"/>
                <a:cs typeface="Sakkal Majalla" panose="02000000000000000000" pitchFamily="2" charset="-78"/>
              </a:rPr>
              <a:t>وتحتوي على خامات نادرة مثل الليثيوم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Majalla UI"/>
                <a:cs typeface="Sakkal Majalla" panose="02000000000000000000" pitchFamily="2" charset="-78"/>
              </a:rPr>
              <a:t>.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988573" y="3523416"/>
            <a:ext cx="10516240" cy="523220"/>
          </a:xfrm>
          <a:prstGeom prst="rect">
            <a:avLst/>
          </a:prstGeom>
          <a:solidFill>
            <a:srgbClr val="FDF0E7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marL="231769" indent="-231769" algn="r" rtl="1">
              <a:buFont typeface="Wingdings" panose="05000000000000000000" pitchFamily="2" charset="2"/>
              <a:buChar char="§"/>
            </a:pPr>
            <a:r>
              <a:rPr lang="ar-BH" altLang="en-US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نسيج </a:t>
            </a:r>
            <a:r>
              <a:rPr lang="ar-BH" alt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يتميز بوجود بلورات </a:t>
            </a:r>
            <a:r>
              <a:rPr lang="ar-BH" altLang="en-US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كبيرة، </a:t>
            </a:r>
            <a:r>
              <a:rPr lang="ar-BH" alt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محاطة ببلورات صغيرة من المعدن نفسه أو </a:t>
            </a:r>
            <a:r>
              <a:rPr lang="ar-BH" altLang="en-US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معادن </a:t>
            </a:r>
            <a:r>
              <a:rPr lang="ar-BH" alt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مختلفة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sz="2800" dirty="0"/>
          </a:p>
        </p:txBody>
      </p:sp>
      <p:sp>
        <p:nvSpPr>
          <p:cNvPr id="14" name="مستطيل 12"/>
          <p:cNvSpPr/>
          <p:nvPr/>
        </p:nvSpPr>
        <p:spPr>
          <a:xfrm>
            <a:off x="993912" y="4272499"/>
            <a:ext cx="10516240" cy="523220"/>
          </a:xfrm>
          <a:prstGeom prst="rect">
            <a:avLst/>
          </a:prstGeom>
          <a:solidFill>
            <a:srgbClr val="FDF0E7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marL="231769" indent="-231769" algn="r" rtl="1">
              <a:buFont typeface="Wingdings" panose="05000000000000000000" pitchFamily="2" charset="2"/>
              <a:buChar char="§"/>
            </a:pPr>
            <a:r>
              <a:rPr lang="ar-BH" altLang="en-US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قطع رقيقة جدًّا من </a:t>
            </a:r>
            <a:r>
              <a:rPr lang="ar-BH" alt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الصخر </a:t>
            </a:r>
            <a:r>
              <a:rPr lang="ar-BH" altLang="en-US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تسمح </a:t>
            </a:r>
            <a:r>
              <a:rPr lang="ar-BH" alt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بنفاذ الضوء </a:t>
            </a:r>
            <a:r>
              <a:rPr lang="ar-BH" altLang="en-US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عبرها مثبتة </a:t>
            </a:r>
            <a:r>
              <a:rPr lang="ar-BH" alt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على قطعة </a:t>
            </a:r>
            <a:r>
              <a:rPr lang="ar-BH" altLang="en-US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زجاجية.</a:t>
            </a:r>
            <a:endParaRPr lang="en-US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ستطيل 12"/>
          <p:cNvSpPr/>
          <p:nvPr/>
        </p:nvSpPr>
        <p:spPr>
          <a:xfrm>
            <a:off x="976660" y="5015585"/>
            <a:ext cx="10516240" cy="490904"/>
          </a:xfrm>
          <a:prstGeom prst="rect">
            <a:avLst/>
          </a:prstGeom>
          <a:solidFill>
            <a:srgbClr val="FDF0E7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marL="233363" indent="-233363" algn="r" defTabSz="1600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ar-BH" altLang="en-US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صخور داكنة اللون </a:t>
            </a:r>
            <a:r>
              <a:rPr lang="ar-BH" alt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دائمًا </a:t>
            </a:r>
            <a:r>
              <a:rPr lang="ar-BH" altLang="en-US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تحتوي على </a:t>
            </a:r>
            <a:r>
              <a:rPr lang="ar-BH" alt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معادن غنية بالحديد مثل الأوليفين والبيروكسين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مستطيل 12"/>
          <p:cNvSpPr/>
          <p:nvPr/>
        </p:nvSpPr>
        <p:spPr>
          <a:xfrm>
            <a:off x="993909" y="5742080"/>
            <a:ext cx="10516240" cy="490904"/>
          </a:xfrm>
          <a:prstGeom prst="rect">
            <a:avLst/>
          </a:prstGeom>
          <a:solidFill>
            <a:srgbClr val="FDF0E7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marL="233363" indent="-233363" algn="r" defTabSz="1600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ar-BH" altLang="en-US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صخر له مكونات </a:t>
            </a:r>
            <a:r>
              <a:rPr lang="ar-BH" alt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متوسطة بين الجرانيت </a:t>
            </a:r>
            <a:r>
              <a:rPr lang="ar-BH" altLang="en-US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والبازلت، معظمها </a:t>
            </a:r>
            <a:r>
              <a:rPr lang="ar-BH" alt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البلاجيوكيز  والهورنبلند</a:t>
            </a:r>
            <a:r>
              <a:rPr lang="ar-BH" altLang="en-US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altLang="en-US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Flowchart: Terminator 24"/>
          <p:cNvSpPr/>
          <p:nvPr/>
        </p:nvSpPr>
        <p:spPr>
          <a:xfrm>
            <a:off x="1980143" y="967291"/>
            <a:ext cx="8321229" cy="530020"/>
          </a:xfrm>
          <a:prstGeom prst="flowChartTerminato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BH" altLang="en-US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3. اختر </a:t>
            </a:r>
            <a:r>
              <a:rPr lang="ar-BH" altLang="en-US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رقم المصطلح المناسب لكل عبارة من العبارات الآتية: </a:t>
            </a:r>
            <a:endParaRPr lang="en-US" alt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61182" y="4327334"/>
            <a:ext cx="600971" cy="428625"/>
          </a:xfrm>
          <a:prstGeom prst="ellipse">
            <a:avLst/>
          </a:prstGeom>
          <a:ln w="28575">
            <a:solidFill>
              <a:srgbClr val="7B233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b="1" dirty="0" smtClean="0"/>
              <a:t>2</a:t>
            </a:r>
            <a:endParaRPr lang="en-US" b="1" dirty="0"/>
          </a:p>
        </p:txBody>
      </p:sp>
      <p:sp>
        <p:nvSpPr>
          <p:cNvPr id="36" name="Oval 35"/>
          <p:cNvSpPr/>
          <p:nvPr/>
        </p:nvSpPr>
        <p:spPr>
          <a:xfrm>
            <a:off x="590861" y="5057509"/>
            <a:ext cx="600971" cy="428625"/>
          </a:xfrm>
          <a:prstGeom prst="ellipse">
            <a:avLst/>
          </a:prstGeom>
          <a:ln w="28575">
            <a:solidFill>
              <a:srgbClr val="7B233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b="1" dirty="0" smtClean="0"/>
              <a:t>4</a:t>
            </a:r>
            <a:endParaRPr lang="en-US" b="1" dirty="0"/>
          </a:p>
        </p:txBody>
      </p:sp>
      <p:sp>
        <p:nvSpPr>
          <p:cNvPr id="38" name="Oval 37"/>
          <p:cNvSpPr/>
          <p:nvPr/>
        </p:nvSpPr>
        <p:spPr>
          <a:xfrm>
            <a:off x="580726" y="5797261"/>
            <a:ext cx="600971" cy="428625"/>
          </a:xfrm>
          <a:prstGeom prst="ellipse">
            <a:avLst/>
          </a:prstGeom>
          <a:ln w="28575">
            <a:solidFill>
              <a:srgbClr val="7B233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b="1" dirty="0" smtClean="0"/>
              <a:t>3</a:t>
            </a:r>
            <a:endParaRPr lang="en-US" b="1" dirty="0"/>
          </a:p>
        </p:txBody>
      </p:sp>
      <p:sp>
        <p:nvSpPr>
          <p:cNvPr id="39" name="Oval 38"/>
          <p:cNvSpPr/>
          <p:nvPr/>
        </p:nvSpPr>
        <p:spPr>
          <a:xfrm>
            <a:off x="563751" y="3582762"/>
            <a:ext cx="600971" cy="428625"/>
          </a:xfrm>
          <a:prstGeom prst="ellipse">
            <a:avLst/>
          </a:prstGeom>
          <a:ln w="28575">
            <a:solidFill>
              <a:srgbClr val="7B233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b="1" dirty="0"/>
              <a:t>1</a:t>
            </a:r>
            <a:endParaRPr lang="en-US" b="1" dirty="0"/>
          </a:p>
        </p:txBody>
      </p:sp>
      <p:sp>
        <p:nvSpPr>
          <p:cNvPr id="40" name="Oval 39"/>
          <p:cNvSpPr/>
          <p:nvPr/>
        </p:nvSpPr>
        <p:spPr>
          <a:xfrm>
            <a:off x="574518" y="2873751"/>
            <a:ext cx="600971" cy="428625"/>
          </a:xfrm>
          <a:prstGeom prst="ellipse">
            <a:avLst/>
          </a:prstGeom>
          <a:ln w="28575">
            <a:solidFill>
              <a:srgbClr val="7B233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b="1" dirty="0" smtClean="0"/>
              <a:t>6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0" y="2"/>
            <a:ext cx="12192000" cy="887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6" rtl="1" fontAlgn="base">
              <a:spcBef>
                <a:spcPct val="0"/>
              </a:spcBef>
              <a:spcAft>
                <a:spcPct val="0"/>
              </a:spcAft>
            </a:pPr>
            <a:r>
              <a:rPr lang="ar-BH" sz="4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النَشَاطُ التَقْيِيمِيُ (3)</a:t>
            </a:r>
            <a:endParaRPr lang="ar-BH" sz="4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511734"/>
              </p:ext>
            </p:extLst>
          </p:nvPr>
        </p:nvGraphicFramePr>
        <p:xfrm>
          <a:off x="675861" y="1571443"/>
          <a:ext cx="10837473" cy="1147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5395"/>
                <a:gridCol w="3812798"/>
                <a:gridCol w="3159280"/>
              </a:tblGrid>
              <a:tr h="494969">
                <a:tc>
                  <a:txBody>
                    <a:bodyPr/>
                    <a:lstStyle/>
                    <a:p>
                      <a:pPr algn="r" rtl="1"/>
                      <a:r>
                        <a:rPr lang="ar-BH" sz="2800" b="1" strike="noStrike" kern="1200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3. </a:t>
                      </a:r>
                      <a:r>
                        <a:rPr lang="ar-BH" altLang="en-US" sz="2800" b="1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الديوريت.</a:t>
                      </a:r>
                      <a:endParaRPr lang="en-US" sz="2800" b="1" strike="noStrike" kern="1200" dirty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800" b="1" kern="1200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2. </a:t>
                      </a:r>
                      <a:r>
                        <a:rPr lang="ar-BH" sz="2800" b="1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الشرائح الرقيقة.</a:t>
                      </a:r>
                      <a:endParaRPr lang="en-US" sz="2800" b="1" kern="1200" dirty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800" b="1" kern="1200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1. </a:t>
                      </a:r>
                      <a:r>
                        <a:rPr lang="ar-BH" sz="2800" b="1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بورفيري.</a:t>
                      </a:r>
                      <a:endParaRPr lang="en-US" sz="2800" b="1" strike="sngStrike" kern="1200" dirty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629491">
                <a:tc>
                  <a:txBody>
                    <a:bodyPr/>
                    <a:lstStyle/>
                    <a:p>
                      <a:pPr algn="r" rtl="1"/>
                      <a:r>
                        <a:rPr lang="ar-BH" sz="2800" b="1" strike="noStrike" kern="1200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6.</a:t>
                      </a:r>
                      <a:r>
                        <a:rPr lang="ar-BH" sz="2800" b="1" strike="noStrike" kern="1200" baseline="0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BH" sz="2800" b="1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البيجماتيت.</a:t>
                      </a:r>
                      <a:endParaRPr lang="en-US" sz="2800" b="1" strike="noStrike" kern="1200" dirty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800" b="1" kern="1200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5. ريولايت</a:t>
                      </a:r>
                      <a:endParaRPr lang="en-US" sz="2800" b="1" kern="1200" dirty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kern="1200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4. </a:t>
                      </a:r>
                      <a:r>
                        <a:rPr lang="ar-BH" sz="2800" b="1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فوق قاعدية.</a:t>
                      </a:r>
                      <a:endParaRPr lang="en-US" sz="2800" b="1" kern="1200" dirty="0" smtClean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5240" y="6473726"/>
            <a:ext cx="3132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1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الجيولوجيا 1 (جيو 211) </a:t>
            </a:r>
            <a:r>
              <a:rPr lang="ar-BH" sz="1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تصنيف الصخور النارية</a:t>
            </a:r>
            <a:endParaRPr lang="en-US" sz="16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8714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  <p:bldP spid="16" grpId="0" animBg="1"/>
      <p:bldP spid="25" grpId="0" animBg="1"/>
      <p:bldP spid="35" grpId="0" animBg="1"/>
      <p:bldP spid="36" grpId="0" animBg="1"/>
      <p:bldP spid="38" grpId="0" animBg="1"/>
      <p:bldP spid="39" grpId="0" animBg="1"/>
      <p:bldP spid="4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729409" y="815010"/>
            <a:ext cx="8905461" cy="500932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115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انْتَهَى الدّرْسُ</a:t>
            </a:r>
            <a:endParaRPr lang="en-US" sz="115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" y="6473726"/>
            <a:ext cx="3132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1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الجيولوجيا 1 (جيو 211) </a:t>
            </a:r>
            <a:r>
              <a:rPr lang="ar-BH" sz="1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تصنيف الصخور النارية</a:t>
            </a:r>
            <a:endParaRPr lang="en-US" sz="16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766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Line 39"/>
          <p:cNvCxnSpPr/>
          <p:nvPr/>
        </p:nvCxnSpPr>
        <p:spPr bwMode="auto">
          <a:xfrm flipH="1">
            <a:off x="6341428" y="1521391"/>
            <a:ext cx="2099" cy="663672"/>
          </a:xfrm>
          <a:prstGeom prst="line">
            <a:avLst/>
          </a:prstGeom>
          <a:noFill/>
          <a:ln w="38100">
            <a:solidFill>
              <a:srgbClr val="8439B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12"/>
          <p:cNvSpPr/>
          <p:nvPr/>
        </p:nvSpPr>
        <p:spPr>
          <a:xfrm>
            <a:off x="2" y="2"/>
            <a:ext cx="12191999" cy="79041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4000" b="1" dirty="0" smtClean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الهـدف الأول: </a:t>
            </a:r>
            <a:r>
              <a:rPr lang="ar-BH" sz="4000" b="1" dirty="0" smtClean="0">
                <a:solidFill>
                  <a:schemeClr val="bg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بيان الأسس </a:t>
            </a:r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التي </a:t>
            </a:r>
            <a:r>
              <a:rPr lang="ar-BH" sz="4000" b="1" dirty="0" smtClean="0">
                <a:solidFill>
                  <a:schemeClr val="bg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يعتمد </a:t>
            </a:r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عليها </a:t>
            </a:r>
            <a:r>
              <a:rPr lang="ar-BH" sz="4000" b="1" dirty="0" smtClean="0">
                <a:solidFill>
                  <a:schemeClr val="bg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تصنيف الصخور النارية.</a:t>
            </a:r>
            <a:endParaRPr lang="ar-BH" sz="4000" b="1" dirty="0">
              <a:solidFill>
                <a:schemeClr val="bg1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" y="6473726"/>
            <a:ext cx="3132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1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الجيولوجيا 1 (جيو 211) </a:t>
            </a:r>
            <a:r>
              <a:rPr lang="ar-BH" sz="1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تصنيف الصخور النارية</a:t>
            </a:r>
            <a:endParaRPr lang="en-US" sz="16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AutoShape 37"/>
          <p:cNvSpPr>
            <a:spLocks/>
          </p:cNvSpPr>
          <p:nvPr/>
        </p:nvSpPr>
        <p:spPr bwMode="auto">
          <a:xfrm rot="5400000">
            <a:off x="6004624" y="-1439977"/>
            <a:ext cx="672175" cy="6473952"/>
          </a:xfrm>
          <a:prstGeom prst="leftBrace">
            <a:avLst>
              <a:gd name="adj1" fmla="val 207136"/>
              <a:gd name="adj2" fmla="val 50000"/>
            </a:avLst>
          </a:prstGeom>
          <a:noFill/>
          <a:ln w="38100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n-US" sz="280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AutoShape 37"/>
          <p:cNvSpPr>
            <a:spLocks/>
          </p:cNvSpPr>
          <p:nvPr/>
        </p:nvSpPr>
        <p:spPr bwMode="auto">
          <a:xfrm rot="5400000">
            <a:off x="5865705" y="884128"/>
            <a:ext cx="882958" cy="7741919"/>
          </a:xfrm>
          <a:prstGeom prst="leftBrace">
            <a:avLst>
              <a:gd name="adj1" fmla="val 207136"/>
              <a:gd name="adj2" fmla="val 50000"/>
            </a:avLst>
          </a:prstGeom>
          <a:noFill/>
          <a:ln w="38100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n-US" sz="280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AutoShape 37"/>
          <p:cNvSpPr>
            <a:spLocks/>
          </p:cNvSpPr>
          <p:nvPr/>
        </p:nvSpPr>
        <p:spPr bwMode="auto">
          <a:xfrm rot="5400000">
            <a:off x="5932234" y="2701788"/>
            <a:ext cx="762164" cy="3980615"/>
          </a:xfrm>
          <a:prstGeom prst="leftBrace">
            <a:avLst>
              <a:gd name="adj1" fmla="val 207136"/>
              <a:gd name="adj2" fmla="val 50000"/>
            </a:avLst>
          </a:prstGeom>
          <a:noFill/>
          <a:ln w="38100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n-US" sz="280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AutoShape 37"/>
          <p:cNvSpPr>
            <a:spLocks/>
          </p:cNvSpPr>
          <p:nvPr/>
        </p:nvSpPr>
        <p:spPr bwMode="auto">
          <a:xfrm rot="5400000">
            <a:off x="9545394" y="1814512"/>
            <a:ext cx="457368" cy="2316481"/>
          </a:xfrm>
          <a:prstGeom prst="leftBrace">
            <a:avLst>
              <a:gd name="adj1" fmla="val 207136"/>
              <a:gd name="adj2" fmla="val 50000"/>
            </a:avLst>
          </a:prstGeom>
          <a:noFill/>
          <a:ln w="38100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n-US" sz="280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AutoShape 37"/>
          <p:cNvSpPr>
            <a:spLocks/>
          </p:cNvSpPr>
          <p:nvPr/>
        </p:nvSpPr>
        <p:spPr bwMode="auto">
          <a:xfrm rot="5400000">
            <a:off x="2536438" y="1233206"/>
            <a:ext cx="472605" cy="3522741"/>
          </a:xfrm>
          <a:prstGeom prst="leftBrace">
            <a:avLst>
              <a:gd name="adj1" fmla="val 207136"/>
              <a:gd name="adj2" fmla="val 50000"/>
            </a:avLst>
          </a:prstGeom>
          <a:noFill/>
          <a:ln w="38100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n-US" sz="280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1426030" y="5031191"/>
            <a:ext cx="1603846" cy="683810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algn="ctr" defTabSz="1600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نسيج فقاعي</a:t>
            </a:r>
          </a:p>
        </p:txBody>
      </p:sp>
      <p:sp>
        <p:nvSpPr>
          <p:cNvPr id="24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7726678" y="3110951"/>
            <a:ext cx="1862926" cy="840564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lvl="0" algn="ctr" defTabSz="1600200" rtl="1">
              <a:spcBef>
                <a:spcPct val="0"/>
              </a:spcBef>
              <a:spcAft>
                <a:spcPct val="35000"/>
              </a:spcAft>
            </a:pPr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صخور سطحية</a:t>
            </a:r>
            <a:endParaRPr lang="en-US" sz="24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10058028" y="3110950"/>
            <a:ext cx="1647758" cy="866690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lvl="0" algn="ctr" defTabSz="1600200" rtl="1">
              <a:spcBef>
                <a:spcPct val="0"/>
              </a:spcBef>
              <a:spcAft>
                <a:spcPct val="35000"/>
              </a:spcAft>
            </a:pPr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صخور جوفية</a:t>
            </a:r>
          </a:p>
        </p:txBody>
      </p:sp>
      <p:cxnSp>
        <p:nvCxnSpPr>
          <p:cNvPr id="26" name="Line 39"/>
          <p:cNvCxnSpPr/>
          <p:nvPr/>
        </p:nvCxnSpPr>
        <p:spPr bwMode="auto">
          <a:xfrm flipH="1">
            <a:off x="6302830" y="1499616"/>
            <a:ext cx="42672" cy="3697224"/>
          </a:xfrm>
          <a:prstGeom prst="line">
            <a:avLst/>
          </a:prstGeom>
          <a:noFill/>
          <a:ln w="38100">
            <a:solidFill>
              <a:srgbClr val="8439B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Freeform 11">
            <a:extLst>
              <a:ext uri="{FF2B5EF4-FFF2-40B4-BE49-F238E27FC236}">
                <a16:creationId xmlns="" xmlns:a16="http://schemas.microsoft.com/office/drawing/2014/main" id="{72BDBEFB-0FA0-4E67-8DB6-C29C010F881D}"/>
              </a:ext>
            </a:extLst>
          </p:cNvPr>
          <p:cNvSpPr/>
          <p:nvPr/>
        </p:nvSpPr>
        <p:spPr>
          <a:xfrm>
            <a:off x="4689130" y="1963221"/>
            <a:ext cx="3273552" cy="812636"/>
          </a:xfrm>
          <a:custGeom>
            <a:avLst/>
            <a:gdLst>
              <a:gd name="connsiteX0" fmla="*/ 0 w 2934286"/>
              <a:gd name="connsiteY0" fmla="*/ 146714 h 1467143"/>
              <a:gd name="connsiteX1" fmla="*/ 146714 w 2934286"/>
              <a:gd name="connsiteY1" fmla="*/ 0 h 1467143"/>
              <a:gd name="connsiteX2" fmla="*/ 2787572 w 2934286"/>
              <a:gd name="connsiteY2" fmla="*/ 0 h 1467143"/>
              <a:gd name="connsiteX3" fmla="*/ 2934286 w 2934286"/>
              <a:gd name="connsiteY3" fmla="*/ 146714 h 1467143"/>
              <a:gd name="connsiteX4" fmla="*/ 2934286 w 2934286"/>
              <a:gd name="connsiteY4" fmla="*/ 1320429 h 1467143"/>
              <a:gd name="connsiteX5" fmla="*/ 2787572 w 2934286"/>
              <a:gd name="connsiteY5" fmla="*/ 1467143 h 1467143"/>
              <a:gd name="connsiteX6" fmla="*/ 146714 w 2934286"/>
              <a:gd name="connsiteY6" fmla="*/ 1467143 h 1467143"/>
              <a:gd name="connsiteX7" fmla="*/ 0 w 2934286"/>
              <a:gd name="connsiteY7" fmla="*/ 1320429 h 1467143"/>
              <a:gd name="connsiteX8" fmla="*/ 0 w 2934286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4286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2787572" y="0"/>
                </a:lnTo>
                <a:cubicBezTo>
                  <a:pt x="2868600" y="0"/>
                  <a:pt x="2934286" y="65686"/>
                  <a:pt x="2934286" y="146714"/>
                </a:cubicBezTo>
                <a:lnTo>
                  <a:pt x="2934286" y="1320429"/>
                </a:lnTo>
                <a:cubicBezTo>
                  <a:pt x="2934286" y="1401457"/>
                  <a:pt x="2868600" y="1467143"/>
                  <a:pt x="2787572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751" tIns="60751" rIns="60751" bIns="60751" numCol="1" spcCol="1270" anchor="ctr" anchorCtr="0">
            <a:noAutofit/>
          </a:bodyPr>
          <a:lstStyle/>
          <a:p>
            <a:pPr lvl="0" algn="ctr" defTabSz="1244600" rtl="1">
              <a:spcBef>
                <a:spcPct val="0"/>
              </a:spcBef>
            </a:pP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النسيج</a:t>
            </a:r>
          </a:p>
          <a:p>
            <a:pPr lvl="0" algn="ctr" defTabSz="1244600" rtl="1">
              <a:spcBef>
                <a:spcPct val="0"/>
              </a:spcBef>
              <a:spcAft>
                <a:spcPct val="35000"/>
              </a:spcAft>
            </a:pP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حجم وشكل وتوزيع 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البلورات)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="" xmlns:a16="http://schemas.microsoft.com/office/drawing/2014/main" id="{6E995BBC-B367-4FAD-A909-2AEA0C215880}"/>
              </a:ext>
            </a:extLst>
          </p:cNvPr>
          <p:cNvSpPr/>
          <p:nvPr/>
        </p:nvSpPr>
        <p:spPr>
          <a:xfrm>
            <a:off x="8316518" y="1957400"/>
            <a:ext cx="2934286" cy="829344"/>
          </a:xfrm>
          <a:custGeom>
            <a:avLst/>
            <a:gdLst>
              <a:gd name="connsiteX0" fmla="*/ 0 w 2934286"/>
              <a:gd name="connsiteY0" fmla="*/ 146714 h 1467143"/>
              <a:gd name="connsiteX1" fmla="*/ 146714 w 2934286"/>
              <a:gd name="connsiteY1" fmla="*/ 0 h 1467143"/>
              <a:gd name="connsiteX2" fmla="*/ 2787572 w 2934286"/>
              <a:gd name="connsiteY2" fmla="*/ 0 h 1467143"/>
              <a:gd name="connsiteX3" fmla="*/ 2934286 w 2934286"/>
              <a:gd name="connsiteY3" fmla="*/ 146714 h 1467143"/>
              <a:gd name="connsiteX4" fmla="*/ 2934286 w 2934286"/>
              <a:gd name="connsiteY4" fmla="*/ 1320429 h 1467143"/>
              <a:gd name="connsiteX5" fmla="*/ 2787572 w 2934286"/>
              <a:gd name="connsiteY5" fmla="*/ 1467143 h 1467143"/>
              <a:gd name="connsiteX6" fmla="*/ 146714 w 2934286"/>
              <a:gd name="connsiteY6" fmla="*/ 1467143 h 1467143"/>
              <a:gd name="connsiteX7" fmla="*/ 0 w 2934286"/>
              <a:gd name="connsiteY7" fmla="*/ 1320429 h 1467143"/>
              <a:gd name="connsiteX8" fmla="*/ 0 w 2934286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4286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2787572" y="0"/>
                </a:lnTo>
                <a:cubicBezTo>
                  <a:pt x="2868600" y="0"/>
                  <a:pt x="2934286" y="65686"/>
                  <a:pt x="2934286" y="146714"/>
                </a:cubicBezTo>
                <a:lnTo>
                  <a:pt x="2934286" y="1320429"/>
                </a:lnTo>
                <a:cubicBezTo>
                  <a:pt x="2934286" y="1401457"/>
                  <a:pt x="2868600" y="1467143"/>
                  <a:pt x="2787572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751" tIns="60751" rIns="60751" bIns="60751" numCol="1" spcCol="1270" anchor="ctr" anchorCtr="0">
            <a:noAutofit/>
          </a:bodyPr>
          <a:lstStyle/>
          <a:p>
            <a:pPr algn="ctr" defTabSz="1244600" rtl="1">
              <a:spcBef>
                <a:spcPct val="0"/>
              </a:spcBef>
            </a:pP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المنشأ</a:t>
            </a:r>
          </a:p>
          <a:p>
            <a:pPr algn="ctr" defTabSz="1244600" rtl="1">
              <a:spcBef>
                <a:spcPct val="0"/>
              </a:spcBef>
            </a:pP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(موقع التبلور)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4538" y="853440"/>
            <a:ext cx="5410200" cy="646331"/>
          </a:xfrm>
          <a:prstGeom prst="rect">
            <a:avLst/>
          </a:prstGeom>
          <a:solidFill>
            <a:srgbClr val="FFF9E7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1"/>
            <a:r>
              <a:rPr lang="ar-BH" sz="3600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تصنف الصخور النارية بحسب</a:t>
            </a:r>
            <a:endParaRPr lang="en-US" sz="36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3470366" y="5020305"/>
            <a:ext cx="1603846" cy="683810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lvl="0" algn="ctr" defTabSz="1600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نسيج زجاجي</a:t>
            </a:r>
          </a:p>
        </p:txBody>
      </p:sp>
      <p:sp>
        <p:nvSpPr>
          <p:cNvPr id="23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9464040" y="5007243"/>
            <a:ext cx="1603846" cy="683810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lvl="0" algn="ctr" defTabSz="1600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نسيج خشن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7471956" y="5011597"/>
            <a:ext cx="1603846" cy="683810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lvl="0" algn="ctr" defTabSz="1600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نسيج بورفيري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5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5510350" y="5011597"/>
            <a:ext cx="1603846" cy="683810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lvl="0" algn="ctr" defTabSz="1600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نسيج ناعم</a:t>
            </a:r>
          </a:p>
        </p:txBody>
      </p:sp>
      <p:sp>
        <p:nvSpPr>
          <p:cNvPr id="46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474619" y="3171911"/>
            <a:ext cx="1082040" cy="683810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lvl="0" algn="ctr" defTabSz="1600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BH" sz="2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فوق قاعدية</a:t>
            </a:r>
            <a:endParaRPr lang="ar-BH" sz="2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7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1702524" y="3171911"/>
            <a:ext cx="1084217" cy="683810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lvl="0" algn="ctr" defTabSz="1600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BH" sz="2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بازلتية</a:t>
            </a:r>
          </a:p>
        </p:txBody>
      </p:sp>
      <p:sp>
        <p:nvSpPr>
          <p:cNvPr id="48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4103913" y="3171911"/>
            <a:ext cx="1023257" cy="683810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lvl="0" algn="ctr" defTabSz="1600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BH" sz="2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جرانيتية</a:t>
            </a:r>
            <a:endParaRPr lang="ar-BH" sz="2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9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2919548" y="3171911"/>
            <a:ext cx="1053737" cy="683810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lvl="0" algn="ctr" defTabSz="1600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BH" sz="2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وسيطة</a:t>
            </a:r>
            <a:endParaRPr lang="ar-BH" sz="2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4" name="AutoShape 37"/>
          <p:cNvSpPr>
            <a:spLocks/>
          </p:cNvSpPr>
          <p:nvPr/>
        </p:nvSpPr>
        <p:spPr bwMode="auto">
          <a:xfrm rot="5400000">
            <a:off x="2542160" y="2293543"/>
            <a:ext cx="457368" cy="1295400"/>
          </a:xfrm>
          <a:prstGeom prst="leftBrace">
            <a:avLst>
              <a:gd name="adj1" fmla="val 207136"/>
              <a:gd name="adj2" fmla="val 50000"/>
            </a:avLst>
          </a:prstGeom>
          <a:noFill/>
          <a:ln w="38100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n-US" sz="280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="" xmlns:a16="http://schemas.microsoft.com/office/drawing/2014/main" id="{506AD807-F30E-4489-8C2B-9DD00E69C49F}"/>
              </a:ext>
            </a:extLst>
          </p:cNvPr>
          <p:cNvSpPr/>
          <p:nvPr/>
        </p:nvSpPr>
        <p:spPr>
          <a:xfrm>
            <a:off x="1049215" y="1962912"/>
            <a:ext cx="3289830" cy="812945"/>
          </a:xfrm>
          <a:custGeom>
            <a:avLst/>
            <a:gdLst>
              <a:gd name="connsiteX0" fmla="*/ 0 w 2934286"/>
              <a:gd name="connsiteY0" fmla="*/ 114091 h 1140909"/>
              <a:gd name="connsiteX1" fmla="*/ 114091 w 2934286"/>
              <a:gd name="connsiteY1" fmla="*/ 0 h 1140909"/>
              <a:gd name="connsiteX2" fmla="*/ 2820195 w 2934286"/>
              <a:gd name="connsiteY2" fmla="*/ 0 h 1140909"/>
              <a:gd name="connsiteX3" fmla="*/ 2934286 w 2934286"/>
              <a:gd name="connsiteY3" fmla="*/ 114091 h 1140909"/>
              <a:gd name="connsiteX4" fmla="*/ 2934286 w 2934286"/>
              <a:gd name="connsiteY4" fmla="*/ 1026818 h 1140909"/>
              <a:gd name="connsiteX5" fmla="*/ 2820195 w 2934286"/>
              <a:gd name="connsiteY5" fmla="*/ 1140909 h 1140909"/>
              <a:gd name="connsiteX6" fmla="*/ 114091 w 2934286"/>
              <a:gd name="connsiteY6" fmla="*/ 1140909 h 1140909"/>
              <a:gd name="connsiteX7" fmla="*/ 0 w 2934286"/>
              <a:gd name="connsiteY7" fmla="*/ 1026818 h 1140909"/>
              <a:gd name="connsiteX8" fmla="*/ 0 w 2934286"/>
              <a:gd name="connsiteY8" fmla="*/ 114091 h 1140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4286" h="1140909">
                <a:moveTo>
                  <a:pt x="0" y="114091"/>
                </a:moveTo>
                <a:cubicBezTo>
                  <a:pt x="0" y="51080"/>
                  <a:pt x="51080" y="0"/>
                  <a:pt x="114091" y="0"/>
                </a:cubicBezTo>
                <a:lnTo>
                  <a:pt x="2820195" y="0"/>
                </a:lnTo>
                <a:cubicBezTo>
                  <a:pt x="2883206" y="0"/>
                  <a:pt x="2934286" y="51080"/>
                  <a:pt x="2934286" y="114091"/>
                </a:cubicBezTo>
                <a:lnTo>
                  <a:pt x="2934286" y="1026818"/>
                </a:lnTo>
                <a:cubicBezTo>
                  <a:pt x="2934286" y="1089829"/>
                  <a:pt x="2883206" y="1140909"/>
                  <a:pt x="2820195" y="1140909"/>
                </a:cubicBezTo>
                <a:lnTo>
                  <a:pt x="114091" y="1140909"/>
                </a:lnTo>
                <a:cubicBezTo>
                  <a:pt x="51080" y="1140909"/>
                  <a:pt x="0" y="1089829"/>
                  <a:pt x="0" y="1026818"/>
                </a:cubicBezTo>
                <a:lnTo>
                  <a:pt x="0" y="114091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196" tIns="51196" rIns="51196" bIns="51196" numCol="1" spcCol="1270" anchor="ctr" anchorCtr="0">
            <a:noAutofit/>
          </a:bodyPr>
          <a:lstStyle/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المكونات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المعدنية </a:t>
            </a:r>
          </a:p>
        </p:txBody>
      </p:sp>
    </p:spTree>
    <p:extLst>
      <p:ext uri="{BB962C8B-B14F-4D97-AF65-F5344CB8AC3E}">
        <p14:creationId xmlns:p14="http://schemas.microsoft.com/office/powerpoint/2010/main" val="351848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4" grpId="0" animBg="1"/>
      <p:bldP spid="25" grpId="0" animBg="1"/>
      <p:bldP spid="11" grpId="0" animBg="1"/>
      <p:bldP spid="9" grpId="0" animBg="1"/>
      <p:bldP spid="12" grpId="0" animBg="1"/>
      <p:bldP spid="34" grpId="0" animBg="1"/>
      <p:bldP spid="23" grpId="0" animBg="1"/>
      <p:bldP spid="5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" y="2"/>
            <a:ext cx="12191999" cy="79041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rtl="1"/>
            <a:r>
              <a:rPr lang="ar-BH" sz="4000" b="1" dirty="0" smtClean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الهـدف الثاني: </a:t>
            </a:r>
            <a:r>
              <a:rPr lang="ar-SA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تصنيف الصخور النارية وفق </a:t>
            </a:r>
            <a:r>
              <a:rPr lang="ar-BH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منشأها، و</a:t>
            </a:r>
            <a:r>
              <a:rPr lang="ar-SA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مكوناتها </a:t>
            </a:r>
            <a:r>
              <a:rPr lang="ar-SA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المعدنية</a:t>
            </a:r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BH" sz="3600" b="1" dirty="0">
              <a:solidFill>
                <a:schemeClr val="bg1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" y="6473726"/>
            <a:ext cx="3132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1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الجيولوجيا 1 (جيو 211) </a:t>
            </a:r>
            <a:r>
              <a:rPr lang="ar-BH" sz="1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تصنيف الصخور النارية</a:t>
            </a:r>
            <a:endParaRPr lang="en-US" sz="16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AutoShape 37"/>
          <p:cNvSpPr>
            <a:spLocks/>
          </p:cNvSpPr>
          <p:nvPr/>
        </p:nvSpPr>
        <p:spPr bwMode="auto">
          <a:xfrm rot="5400000">
            <a:off x="5875506" y="-1254800"/>
            <a:ext cx="348108" cy="5819093"/>
          </a:xfrm>
          <a:prstGeom prst="leftBrace">
            <a:avLst>
              <a:gd name="adj1" fmla="val 207136"/>
              <a:gd name="adj2" fmla="val 50000"/>
            </a:avLst>
          </a:prstGeom>
          <a:noFill/>
          <a:ln w="38100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n-US" sz="280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6447497" y="3359278"/>
            <a:ext cx="5122273" cy="850413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lvl="0" algn="r" defTabSz="1600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BH" alt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وإذا (</a:t>
            </a:r>
            <a:r>
              <a:rPr lang="ar-BH" altLang="en-US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حُقنت</a:t>
            </a:r>
            <a:r>
              <a:rPr lang="ar-BH" alt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الماجما في الصخور المجاورة </a:t>
            </a:r>
            <a:r>
              <a:rPr lang="ar-BH" altLang="en-US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سُمي </a:t>
            </a:r>
            <a:r>
              <a:rPr lang="ar-BH" alt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(</a:t>
            </a:r>
            <a:r>
              <a:rPr lang="ar-BH" altLang="en-US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حُقن</a:t>
            </a:r>
            <a:r>
              <a:rPr lang="ar-BH" alt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</a:t>
            </a:r>
            <a:r>
              <a:rPr lang="ar-BH" altLang="en-US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أيضًا </a:t>
            </a:r>
            <a:r>
              <a:rPr lang="ar-BH" alt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بالصخور النارية الجوفية.</a:t>
            </a:r>
            <a:endParaRPr lang="ar-BH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6482024" y="2429119"/>
            <a:ext cx="5115121" cy="797160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algn="r" defTabSz="1600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عندما تبرد الماجما وتتبلور تحت سطح الأرض 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تتكوَّن 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الصخور </a:t>
            </a:r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الجوفية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="" xmlns:a16="http://schemas.microsoft.com/office/drawing/2014/main" id="{6E995BBC-B367-4FAD-A909-2AEA0C215880}"/>
              </a:ext>
            </a:extLst>
          </p:cNvPr>
          <p:cNvSpPr/>
          <p:nvPr/>
        </p:nvSpPr>
        <p:spPr>
          <a:xfrm>
            <a:off x="6935639" y="1782677"/>
            <a:ext cx="4244195" cy="530755"/>
          </a:xfrm>
          <a:custGeom>
            <a:avLst/>
            <a:gdLst>
              <a:gd name="connsiteX0" fmla="*/ 0 w 2934286"/>
              <a:gd name="connsiteY0" fmla="*/ 146714 h 1467143"/>
              <a:gd name="connsiteX1" fmla="*/ 146714 w 2934286"/>
              <a:gd name="connsiteY1" fmla="*/ 0 h 1467143"/>
              <a:gd name="connsiteX2" fmla="*/ 2787572 w 2934286"/>
              <a:gd name="connsiteY2" fmla="*/ 0 h 1467143"/>
              <a:gd name="connsiteX3" fmla="*/ 2934286 w 2934286"/>
              <a:gd name="connsiteY3" fmla="*/ 146714 h 1467143"/>
              <a:gd name="connsiteX4" fmla="*/ 2934286 w 2934286"/>
              <a:gd name="connsiteY4" fmla="*/ 1320429 h 1467143"/>
              <a:gd name="connsiteX5" fmla="*/ 2787572 w 2934286"/>
              <a:gd name="connsiteY5" fmla="*/ 1467143 h 1467143"/>
              <a:gd name="connsiteX6" fmla="*/ 146714 w 2934286"/>
              <a:gd name="connsiteY6" fmla="*/ 1467143 h 1467143"/>
              <a:gd name="connsiteX7" fmla="*/ 0 w 2934286"/>
              <a:gd name="connsiteY7" fmla="*/ 1320429 h 1467143"/>
              <a:gd name="connsiteX8" fmla="*/ 0 w 2934286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4286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2787572" y="0"/>
                </a:lnTo>
                <a:cubicBezTo>
                  <a:pt x="2868600" y="0"/>
                  <a:pt x="2934286" y="65686"/>
                  <a:pt x="2934286" y="146714"/>
                </a:cubicBezTo>
                <a:lnTo>
                  <a:pt x="2934286" y="1320429"/>
                </a:lnTo>
                <a:cubicBezTo>
                  <a:pt x="2934286" y="1401457"/>
                  <a:pt x="2868600" y="1467143"/>
                  <a:pt x="2787572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rgbClr val="EEF7E9"/>
          </a:solidFill>
          <a:ln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751" tIns="60751" rIns="60751" bIns="60751" numCol="1" spcCol="1270" anchor="ctr" anchorCtr="0">
            <a:noAutofit/>
          </a:bodyPr>
          <a:lstStyle/>
          <a:p>
            <a:pPr algn="ctr" defTabSz="1600200" rtl="1">
              <a:spcBef>
                <a:spcPct val="0"/>
              </a:spcBef>
              <a:spcAft>
                <a:spcPct val="35000"/>
              </a:spcAft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صخور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جوفية </a:t>
            </a:r>
            <a:r>
              <a:rPr lang="en-US" sz="2400" b="1" dirty="0">
                <a:solidFill>
                  <a:srgbClr val="C00000"/>
                </a:solidFill>
              </a:rPr>
              <a:t>Intrusive Rocks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38148" y="853441"/>
            <a:ext cx="8602836" cy="646331"/>
          </a:xfrm>
          <a:prstGeom prst="rect">
            <a:avLst/>
          </a:prstGeom>
          <a:solidFill>
            <a:srgbClr val="FFF9E7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defTabSz="1244600" rtl="1">
              <a:spcBef>
                <a:spcPct val="0"/>
              </a:spcBef>
              <a:spcAft>
                <a:spcPct val="35000"/>
              </a:spcAft>
            </a:pPr>
            <a:r>
              <a:rPr lang="ar-BH" sz="3600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تصنيف الصخور النارية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بحسب </a:t>
            </a:r>
            <a:r>
              <a:rPr lang="ar-BH" sz="3600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منشأها </a:t>
            </a:r>
            <a:r>
              <a:rPr lang="ar-BH" sz="3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(موقع </a:t>
            </a:r>
            <a:r>
              <a:rPr lang="ar-BH" sz="3600" b="1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التبلور)</a:t>
            </a:r>
            <a:endParaRPr lang="ar-BH" sz="36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569343" y="2432649"/>
            <a:ext cx="5124092" cy="803311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algn="r" defTabSz="1600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BH" alt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تسمى الماجما التي تبرد وتتبلور على سطح الأرض صخورًا سطحية.</a:t>
            </a:r>
          </a:p>
        </p:txBody>
      </p:sp>
      <p:sp>
        <p:nvSpPr>
          <p:cNvPr id="38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8919713" y="4382220"/>
            <a:ext cx="2683414" cy="1311214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algn="r" defTabSz="1600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BH" altLang="en-US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بلورات </a:t>
            </a:r>
            <a:r>
              <a:rPr lang="ar-BH" altLang="en-US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الصخور الجوفية تكون </a:t>
            </a:r>
            <a:r>
              <a:rPr lang="ar-BH" altLang="en-US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عادة كبيرة</a:t>
            </a:r>
            <a:r>
              <a:rPr lang="ar-BH" altLang="en-US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BH" altLang="en-US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بحيث يُمكن </a:t>
            </a:r>
            <a:r>
              <a:rPr lang="ar-BH" altLang="en-US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رؤيتها بالعين المجردة. </a:t>
            </a:r>
          </a:p>
        </p:txBody>
      </p:sp>
      <p:sp>
        <p:nvSpPr>
          <p:cNvPr id="27" name="Freeform 9">
            <a:extLst>
              <a:ext uri="{FF2B5EF4-FFF2-40B4-BE49-F238E27FC236}">
                <a16:creationId xmlns="" xmlns:a16="http://schemas.microsoft.com/office/drawing/2014/main" id="{6E995BBC-B367-4FAD-A909-2AEA0C215880}"/>
              </a:ext>
            </a:extLst>
          </p:cNvPr>
          <p:cNvSpPr/>
          <p:nvPr/>
        </p:nvSpPr>
        <p:spPr>
          <a:xfrm>
            <a:off x="905199" y="1780836"/>
            <a:ext cx="4408673" cy="557632"/>
          </a:xfrm>
          <a:custGeom>
            <a:avLst/>
            <a:gdLst>
              <a:gd name="connsiteX0" fmla="*/ 0 w 2934286"/>
              <a:gd name="connsiteY0" fmla="*/ 146714 h 1467143"/>
              <a:gd name="connsiteX1" fmla="*/ 146714 w 2934286"/>
              <a:gd name="connsiteY1" fmla="*/ 0 h 1467143"/>
              <a:gd name="connsiteX2" fmla="*/ 2787572 w 2934286"/>
              <a:gd name="connsiteY2" fmla="*/ 0 h 1467143"/>
              <a:gd name="connsiteX3" fmla="*/ 2934286 w 2934286"/>
              <a:gd name="connsiteY3" fmla="*/ 146714 h 1467143"/>
              <a:gd name="connsiteX4" fmla="*/ 2934286 w 2934286"/>
              <a:gd name="connsiteY4" fmla="*/ 1320429 h 1467143"/>
              <a:gd name="connsiteX5" fmla="*/ 2787572 w 2934286"/>
              <a:gd name="connsiteY5" fmla="*/ 1467143 h 1467143"/>
              <a:gd name="connsiteX6" fmla="*/ 146714 w 2934286"/>
              <a:gd name="connsiteY6" fmla="*/ 1467143 h 1467143"/>
              <a:gd name="connsiteX7" fmla="*/ 0 w 2934286"/>
              <a:gd name="connsiteY7" fmla="*/ 1320429 h 1467143"/>
              <a:gd name="connsiteX8" fmla="*/ 0 w 2934286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4286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2787572" y="0"/>
                </a:lnTo>
                <a:cubicBezTo>
                  <a:pt x="2868600" y="0"/>
                  <a:pt x="2934286" y="65686"/>
                  <a:pt x="2934286" y="146714"/>
                </a:cubicBezTo>
                <a:lnTo>
                  <a:pt x="2934286" y="1320429"/>
                </a:lnTo>
                <a:cubicBezTo>
                  <a:pt x="2934286" y="1401457"/>
                  <a:pt x="2868600" y="1467143"/>
                  <a:pt x="2787572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rgbClr val="EEF7E9"/>
          </a:solidFill>
          <a:ln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751" tIns="60751" rIns="60751" bIns="60751" numCol="1" spcCol="1270" anchor="ctr" anchorCtr="0">
            <a:noAutofit/>
          </a:bodyPr>
          <a:lstStyle/>
          <a:p>
            <a:pPr algn="ctr" defTabSz="1600200" rtl="1">
              <a:spcBef>
                <a:spcPct val="0"/>
              </a:spcBef>
              <a:spcAft>
                <a:spcPct val="35000"/>
              </a:spcAft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صخور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سطحية </a:t>
            </a:r>
            <a:r>
              <a:rPr lang="en-US" sz="2400" b="1" dirty="0">
                <a:solidFill>
                  <a:srgbClr val="C00000"/>
                </a:solidFill>
              </a:rPr>
              <a:t>Extrusive Rocks</a:t>
            </a:r>
            <a:r>
              <a:rPr lang="ar-BH" sz="2400" b="1" dirty="0">
                <a:solidFill>
                  <a:srgbClr val="C00000"/>
                </a:solidFill>
              </a:rPr>
              <a:t>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2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569345" y="3329797"/>
            <a:ext cx="5141344" cy="828136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algn="r" defTabSz="1600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BH" alt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ويشار إليها أحيانًا بالحرات أو طفوح اللابة أو الطفوح </a:t>
            </a:r>
            <a:r>
              <a:rPr lang="ar-BH" altLang="en-US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البازلتية.</a:t>
            </a:r>
            <a:endParaRPr lang="ar-BH" altLang="en-US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3019245" y="4330460"/>
            <a:ext cx="2715127" cy="1362974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algn="r" defTabSz="1600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BH" alt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البلورات التي تتكون في هذه الصخور </a:t>
            </a: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تكون صغيرة، يصعب </a:t>
            </a:r>
            <a:r>
              <a:rPr lang="ar-BH" alt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رؤيتها بالعين المجردة.</a:t>
            </a:r>
          </a:p>
        </p:txBody>
      </p:sp>
      <p:sp>
        <p:nvSpPr>
          <p:cNvPr id="35" name="Freeform 9">
            <a:extLst>
              <a:ext uri="{FF2B5EF4-FFF2-40B4-BE49-F238E27FC236}">
                <a16:creationId xmlns="" xmlns:a16="http://schemas.microsoft.com/office/drawing/2014/main" id="{6E995BBC-B367-4FAD-A909-2AEA0C215880}"/>
              </a:ext>
            </a:extLst>
          </p:cNvPr>
          <p:cNvSpPr/>
          <p:nvPr/>
        </p:nvSpPr>
        <p:spPr>
          <a:xfrm>
            <a:off x="8956110" y="5784426"/>
            <a:ext cx="2605139" cy="552089"/>
          </a:xfrm>
          <a:custGeom>
            <a:avLst/>
            <a:gdLst>
              <a:gd name="connsiteX0" fmla="*/ 0 w 2934286"/>
              <a:gd name="connsiteY0" fmla="*/ 146714 h 1467143"/>
              <a:gd name="connsiteX1" fmla="*/ 146714 w 2934286"/>
              <a:gd name="connsiteY1" fmla="*/ 0 h 1467143"/>
              <a:gd name="connsiteX2" fmla="*/ 2787572 w 2934286"/>
              <a:gd name="connsiteY2" fmla="*/ 0 h 1467143"/>
              <a:gd name="connsiteX3" fmla="*/ 2934286 w 2934286"/>
              <a:gd name="connsiteY3" fmla="*/ 146714 h 1467143"/>
              <a:gd name="connsiteX4" fmla="*/ 2934286 w 2934286"/>
              <a:gd name="connsiteY4" fmla="*/ 1320429 h 1467143"/>
              <a:gd name="connsiteX5" fmla="*/ 2787572 w 2934286"/>
              <a:gd name="connsiteY5" fmla="*/ 1467143 h 1467143"/>
              <a:gd name="connsiteX6" fmla="*/ 146714 w 2934286"/>
              <a:gd name="connsiteY6" fmla="*/ 1467143 h 1467143"/>
              <a:gd name="connsiteX7" fmla="*/ 0 w 2934286"/>
              <a:gd name="connsiteY7" fmla="*/ 1320429 h 1467143"/>
              <a:gd name="connsiteX8" fmla="*/ 0 w 2934286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4286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2787572" y="0"/>
                </a:lnTo>
                <a:cubicBezTo>
                  <a:pt x="2868600" y="0"/>
                  <a:pt x="2934286" y="65686"/>
                  <a:pt x="2934286" y="146714"/>
                </a:cubicBezTo>
                <a:lnTo>
                  <a:pt x="2934286" y="1320429"/>
                </a:lnTo>
                <a:cubicBezTo>
                  <a:pt x="2934286" y="1401457"/>
                  <a:pt x="2868600" y="1467143"/>
                  <a:pt x="2787572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rgbClr val="EEF7E9"/>
          </a:solidFill>
          <a:ln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751" tIns="60751" rIns="60751" bIns="60751" numCol="1" spcCol="1270" anchor="ctr" anchorCtr="0">
            <a:noAutofit/>
          </a:bodyPr>
          <a:lstStyle/>
          <a:p>
            <a:pPr algn="ctr" defTabSz="1600200" rtl="1">
              <a:spcBef>
                <a:spcPct val="0"/>
              </a:spcBef>
              <a:spcAft>
                <a:spcPct val="35000"/>
              </a:spcAft>
            </a:pPr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مثال: الجرانيت</a:t>
            </a:r>
            <a:endParaRPr lang="ar-BH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6" name="Freeform 9">
            <a:extLst>
              <a:ext uri="{FF2B5EF4-FFF2-40B4-BE49-F238E27FC236}">
                <a16:creationId xmlns="" xmlns:a16="http://schemas.microsoft.com/office/drawing/2014/main" id="{6E995BBC-B367-4FAD-A909-2AEA0C215880}"/>
              </a:ext>
            </a:extLst>
          </p:cNvPr>
          <p:cNvSpPr/>
          <p:nvPr/>
        </p:nvSpPr>
        <p:spPr>
          <a:xfrm>
            <a:off x="3032989" y="5786374"/>
            <a:ext cx="2694315" cy="545415"/>
          </a:xfrm>
          <a:custGeom>
            <a:avLst/>
            <a:gdLst>
              <a:gd name="connsiteX0" fmla="*/ 0 w 2934286"/>
              <a:gd name="connsiteY0" fmla="*/ 146714 h 1467143"/>
              <a:gd name="connsiteX1" fmla="*/ 146714 w 2934286"/>
              <a:gd name="connsiteY1" fmla="*/ 0 h 1467143"/>
              <a:gd name="connsiteX2" fmla="*/ 2787572 w 2934286"/>
              <a:gd name="connsiteY2" fmla="*/ 0 h 1467143"/>
              <a:gd name="connsiteX3" fmla="*/ 2934286 w 2934286"/>
              <a:gd name="connsiteY3" fmla="*/ 146714 h 1467143"/>
              <a:gd name="connsiteX4" fmla="*/ 2934286 w 2934286"/>
              <a:gd name="connsiteY4" fmla="*/ 1320429 h 1467143"/>
              <a:gd name="connsiteX5" fmla="*/ 2787572 w 2934286"/>
              <a:gd name="connsiteY5" fmla="*/ 1467143 h 1467143"/>
              <a:gd name="connsiteX6" fmla="*/ 146714 w 2934286"/>
              <a:gd name="connsiteY6" fmla="*/ 1467143 h 1467143"/>
              <a:gd name="connsiteX7" fmla="*/ 0 w 2934286"/>
              <a:gd name="connsiteY7" fmla="*/ 1320429 h 1467143"/>
              <a:gd name="connsiteX8" fmla="*/ 0 w 2934286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4286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2787572" y="0"/>
                </a:lnTo>
                <a:cubicBezTo>
                  <a:pt x="2868600" y="0"/>
                  <a:pt x="2934286" y="65686"/>
                  <a:pt x="2934286" y="146714"/>
                </a:cubicBezTo>
                <a:lnTo>
                  <a:pt x="2934286" y="1320429"/>
                </a:lnTo>
                <a:cubicBezTo>
                  <a:pt x="2934286" y="1401457"/>
                  <a:pt x="2868600" y="1467143"/>
                  <a:pt x="2787572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rgbClr val="EEF7E9"/>
          </a:solidFill>
          <a:ln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751" tIns="60751" rIns="60751" bIns="60751" numCol="1" spcCol="1270" anchor="ctr" anchorCtr="0">
            <a:noAutofit/>
          </a:bodyPr>
          <a:lstStyle/>
          <a:p>
            <a:pPr algn="ctr" defTabSz="1600200" rtl="1">
              <a:spcBef>
                <a:spcPct val="0"/>
              </a:spcBef>
              <a:spcAft>
                <a:spcPct val="35000"/>
              </a:spcAft>
            </a:pPr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مثال: الريولايت</a:t>
            </a:r>
            <a:endParaRPr lang="ar-BH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352" r="11904" b="12127"/>
          <a:stretch/>
        </p:blipFill>
        <p:spPr>
          <a:xfrm>
            <a:off x="6447295" y="4386020"/>
            <a:ext cx="2371240" cy="1952787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18" name="Picture 17" descr="جيو 211 طبعة أولى موقع الوزارة.pdf - Adobe Acrobat Reader DC (32-bit)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0" t="49594" r="70638" b="27455"/>
          <a:stretch/>
        </p:blipFill>
        <p:spPr>
          <a:xfrm>
            <a:off x="620483" y="4296537"/>
            <a:ext cx="2220687" cy="2038949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403778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 animBg="1"/>
      <p:bldP spid="25" grpId="0" animBg="1"/>
      <p:bldP spid="9" grpId="0" animBg="1"/>
      <p:bldP spid="12" grpId="0" animBg="1"/>
      <p:bldP spid="37" grpId="0" animBg="1"/>
      <p:bldP spid="38" grpId="0" animBg="1"/>
      <p:bldP spid="27" grpId="0" animBg="1"/>
      <p:bldP spid="32" grpId="0" animBg="1"/>
      <p:bldP spid="33" grpId="0" animBg="1"/>
      <p:bldP spid="3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240" y="6473726"/>
            <a:ext cx="3132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1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الجيولوجيا 1 (جيو 211) </a:t>
            </a:r>
            <a:r>
              <a:rPr lang="ar-BH" sz="1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تصنيف الصخور النارية</a:t>
            </a:r>
            <a:endParaRPr lang="en-US" sz="16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6162981" y="2409946"/>
            <a:ext cx="2660072" cy="2441024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marL="233363" indent="-233363" algn="justLow" defTabSz="1600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ذات مكونات متوسطة </a:t>
            </a:r>
            <a:r>
              <a:rPr lang="ar-BH" alt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بين </a:t>
            </a: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الجرانيت والبازلت.</a:t>
            </a:r>
            <a:endParaRPr lang="ar-BH" alt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33363" indent="-233363" algn="justLow" defTabSz="1600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ar-BH" alt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يتكون معظمها من البلاجيوكيز  والهورنبلند.</a:t>
            </a:r>
          </a:p>
          <a:p>
            <a:pPr marL="233363" indent="-233363" algn="justLow" defTabSz="1600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مثال: </a:t>
            </a: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الديوريت.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8967201" y="2409564"/>
            <a:ext cx="2769029" cy="2425908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rgbClr val="ECF3FA"/>
          </a:solidFill>
          <a:ln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marL="233363" indent="-233363" algn="justLow" defTabSz="1600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فاتحة اللون.</a:t>
            </a:r>
          </a:p>
          <a:p>
            <a:pPr marL="233363" indent="-233363" algn="justLow" defTabSz="1600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محتواها </a:t>
            </a:r>
            <a:r>
              <a:rPr lang="ar-BH" alt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السيليكا </a:t>
            </a: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كثير.</a:t>
            </a:r>
          </a:p>
          <a:p>
            <a:pPr marL="233363" indent="-233363" algn="justLow" defTabSz="1600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ويتكون </a:t>
            </a:r>
            <a:r>
              <a:rPr lang="ar-BH" alt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معظمها من الكوارتز والفلسبار البوتاسي والبلاجيوكيز</a:t>
            </a: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alt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33363" indent="-233363" algn="justLow" defTabSz="1600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مثال: الجرانيت.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3367669" y="2395944"/>
            <a:ext cx="2657778" cy="2476442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rgbClr val="FADBC6"/>
          </a:solidFill>
          <a:ln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indent="-233363" algn="justLow" defTabSz="1600200" rtl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ar-BH" alt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لونها غامق.</a:t>
            </a:r>
          </a:p>
          <a:p>
            <a:pPr indent="-233363" algn="justLow" defTabSz="1600200" rtl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ar-BH" altLang="en-US" sz="2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محتواها من السيليكا قليل.</a:t>
            </a:r>
          </a:p>
          <a:p>
            <a:pPr indent="-233363" algn="justLow" defTabSz="1600200" rtl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ar-BH" alt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تتكون في غالبيتها </a:t>
            </a: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البلاجيوكيز،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والأوليفين </a:t>
            </a: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والبيروكسين. </a:t>
            </a:r>
            <a:endParaRPr lang="ar-BH" alt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33363" indent="-233363" algn="justLow" defTabSz="1600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مثال: </a:t>
            </a: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الجابرو.</a:t>
            </a:r>
            <a:endParaRPr lang="ar-BH" alt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403091" y="2386371"/>
            <a:ext cx="2805621" cy="2480097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marL="233363" indent="-233363" algn="r" defTabSz="1600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دائمًا </a:t>
            </a:r>
            <a:r>
              <a:rPr lang="ar-BH" alt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داكنة اللون. </a:t>
            </a:r>
          </a:p>
          <a:p>
            <a:pPr marL="233363" indent="-233363" algn="r" defTabSz="1600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ar-BH" alt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تحتوي هذه الصخور فقط على معادن غنية بالحديد </a:t>
            </a: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مثل الأوليفين والبيروكسين.</a:t>
            </a:r>
          </a:p>
          <a:p>
            <a:pPr marL="233363" indent="-233363" algn="justLow" defTabSz="1600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مثال: </a:t>
            </a: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البيرودوتيت، ومنه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الكيمبرليت</a:t>
            </a: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alt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AutoShape 37"/>
          <p:cNvSpPr>
            <a:spLocks/>
          </p:cNvSpPr>
          <p:nvPr/>
        </p:nvSpPr>
        <p:spPr bwMode="auto">
          <a:xfrm rot="5400000">
            <a:off x="5827328" y="-2284006"/>
            <a:ext cx="472605" cy="8063348"/>
          </a:xfrm>
          <a:prstGeom prst="leftBrace">
            <a:avLst>
              <a:gd name="adj1" fmla="val 207136"/>
              <a:gd name="adj2" fmla="val 50000"/>
            </a:avLst>
          </a:prstGeom>
          <a:noFill/>
          <a:ln w="38100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n-US" sz="280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AutoShape 37"/>
          <p:cNvSpPr>
            <a:spLocks/>
          </p:cNvSpPr>
          <p:nvPr/>
        </p:nvSpPr>
        <p:spPr bwMode="auto">
          <a:xfrm rot="5400000">
            <a:off x="5836464" y="417644"/>
            <a:ext cx="457368" cy="2619878"/>
          </a:xfrm>
          <a:prstGeom prst="leftBrace">
            <a:avLst>
              <a:gd name="adj1" fmla="val 207136"/>
              <a:gd name="adj2" fmla="val 50000"/>
            </a:avLst>
          </a:prstGeom>
          <a:noFill/>
          <a:ln w="38100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n-US" sz="280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735545" y="1878676"/>
            <a:ext cx="2222268" cy="448888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algn="ctr" defTabSz="1600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صخور فوق قاعدية</a:t>
            </a:r>
          </a:p>
        </p:txBody>
      </p:sp>
      <p:sp>
        <p:nvSpPr>
          <p:cNvPr id="30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3583398" y="1878676"/>
            <a:ext cx="2222268" cy="448888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lvl="0" algn="ctr" defTabSz="1600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صخور بازلتية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9228865" y="1889827"/>
            <a:ext cx="2182085" cy="448888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lvl="0" algn="ctr" defTabSz="1600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صخور جرانيتية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6384590" y="1889827"/>
            <a:ext cx="2182085" cy="448888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lvl="0" algn="ctr" defTabSz="1600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صخور وسيطة</a:t>
            </a:r>
          </a:p>
        </p:txBody>
      </p:sp>
      <p:pic>
        <p:nvPicPr>
          <p:cNvPr id="49" name="Picture 48" descr="http://bayanonline.com/wp-content/uploads/2012/04/0236.jpg"/>
          <p:cNvPicPr>
            <a:picLocks noChangeAspect="1" noChangeArrowheads="1"/>
          </p:cNvPicPr>
          <p:nvPr/>
        </p:nvPicPr>
        <p:blipFill>
          <a:blip r:embed="rId2"/>
          <a:srcRect l="2500" t="6667" r="4999" b="3333"/>
          <a:stretch>
            <a:fillRect/>
          </a:stretch>
        </p:blipFill>
        <p:spPr bwMode="auto">
          <a:xfrm>
            <a:off x="9221356" y="4917574"/>
            <a:ext cx="2150657" cy="1442967"/>
          </a:xfrm>
          <a:prstGeom prst="rect">
            <a:avLst/>
          </a:prstGeom>
          <a:ln w="127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صورة 5">
            <a:extLst>
              <a:ext uri="{FF2B5EF4-FFF2-40B4-BE49-F238E27FC236}">
                <a16:creationId xmlns="" xmlns:a16="http://schemas.microsoft.com/office/drawing/2014/main" id="{1C1FFF4F-4CE3-430D-9E4A-7E2BC019E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915" y="4920344"/>
            <a:ext cx="2231571" cy="1454072"/>
          </a:xfrm>
          <a:prstGeom prst="rect">
            <a:avLst/>
          </a:prstGeom>
          <a:ln w="127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صورة 2">
            <a:extLst>
              <a:ext uri="{FF2B5EF4-FFF2-40B4-BE49-F238E27FC236}">
                <a16:creationId xmlns="" xmlns:a16="http://schemas.microsoft.com/office/drawing/2014/main" id="{F2DC2F89-591C-4B3F-84CE-5A3F600D1E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9423" y="4931229"/>
            <a:ext cx="2242662" cy="1428076"/>
          </a:xfrm>
          <a:prstGeom prst="rect">
            <a:avLst/>
          </a:prstGeom>
          <a:ln w="127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44467" t="6477" r="7741" b="54799"/>
          <a:stretch/>
        </p:blipFill>
        <p:spPr>
          <a:xfrm>
            <a:off x="728420" y="4943959"/>
            <a:ext cx="2157566" cy="1410348"/>
          </a:xfrm>
          <a:prstGeom prst="rect">
            <a:avLst/>
          </a:prstGeom>
          <a:ln w="127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Rectangle 20"/>
          <p:cNvSpPr/>
          <p:nvPr/>
        </p:nvSpPr>
        <p:spPr>
          <a:xfrm>
            <a:off x="2" y="2"/>
            <a:ext cx="12191999" cy="79041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rtl="1"/>
            <a:r>
              <a:rPr lang="ar-BH" sz="4000" b="1" dirty="0" smtClean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الهـدف الثاني: </a:t>
            </a:r>
            <a:r>
              <a:rPr lang="ar-SA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تصنيف الصخور النارية وفق </a:t>
            </a:r>
            <a:r>
              <a:rPr lang="ar-BH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منشأها، و</a:t>
            </a:r>
            <a:r>
              <a:rPr lang="ar-SA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مكوناتها </a:t>
            </a:r>
            <a:r>
              <a:rPr lang="ar-SA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المعدنية</a:t>
            </a:r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BH" sz="3600" b="1" dirty="0">
              <a:solidFill>
                <a:schemeClr val="bg1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87082" y="860927"/>
            <a:ext cx="6948909" cy="646331"/>
          </a:xfrm>
          <a:prstGeom prst="rect">
            <a:avLst/>
          </a:prstGeom>
          <a:solidFill>
            <a:srgbClr val="FFF9E7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defTabSz="1244600" rtl="1">
              <a:spcBef>
                <a:spcPct val="0"/>
              </a:spcBef>
              <a:spcAft>
                <a:spcPct val="35000"/>
              </a:spcAft>
            </a:pPr>
            <a:r>
              <a:rPr lang="ar-BH" altLang="en-US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تصنيف الصخور النارية </a:t>
            </a:r>
            <a:r>
              <a:rPr lang="ar-BH" altLang="en-US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بحسب </a:t>
            </a:r>
            <a:r>
              <a:rPr lang="ar-BH" altLang="en-US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مكوناتها </a:t>
            </a:r>
            <a:r>
              <a:rPr lang="ar-BH" altLang="en-US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المعدنية</a:t>
            </a:r>
            <a:endParaRPr lang="ar-BH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4154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8" grpId="0" animBg="1"/>
      <p:bldP spid="33" grpId="0" animBg="1"/>
      <p:bldP spid="28" grpId="0" animBg="1"/>
      <p:bldP spid="36" grpId="0" animBg="1"/>
      <p:bldP spid="29" grpId="0" animBg="1"/>
      <p:bldP spid="30" grpId="0" animBg="1"/>
      <p:bldP spid="31" grpId="0" animBg="1"/>
      <p:bldP spid="34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79310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6" rtl="1" fontAlgn="base">
              <a:spcBef>
                <a:spcPct val="0"/>
              </a:spcBef>
              <a:spcAft>
                <a:spcPct val="0"/>
              </a:spcAft>
            </a:pPr>
            <a:r>
              <a:rPr lang="ar-BH" sz="4000" b="1" dirty="0" smtClean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النشـــــــــــــــــــــــــــــــــــــــــــاط </a:t>
            </a:r>
            <a:r>
              <a:rPr lang="ar-BH" sz="4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  <a:endParaRPr lang="ar-BH" sz="4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887896" y="869088"/>
            <a:ext cx="10383860" cy="523220"/>
          </a:xfrm>
          <a:prstGeom prst="rect">
            <a:avLst/>
          </a:prstGeom>
          <a:solidFill>
            <a:srgbClr val="F1F8EC"/>
          </a:solidFill>
          <a:ln>
            <a:solidFill>
              <a:schemeClr val="accent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 أي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مما يلي هو المصطلح الذي يصف الصخور النارية التي تتبلور داخل الأرض</a:t>
            </a: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 </a:t>
            </a:r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862844" y="4736995"/>
            <a:ext cx="10402956" cy="523220"/>
          </a:xfrm>
          <a:prstGeom prst="rect">
            <a:avLst/>
          </a:prstGeom>
          <a:solidFill>
            <a:srgbClr val="FDF1E9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3. أي مما يلي لا يُعتمد عليه في تصنيف الصخور؟ </a:t>
            </a:r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7578249" y="1523616"/>
            <a:ext cx="2494753" cy="461665"/>
          </a:xfrm>
          <a:prstGeom prst="rect">
            <a:avLst/>
          </a:prstGeom>
          <a:solidFill>
            <a:srgbClr val="E7F0F9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algn="r" rtl="1">
              <a:spcBef>
                <a:spcPct val="50000"/>
              </a:spcBef>
            </a:pPr>
            <a:r>
              <a:rPr 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sz="24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الماجما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7560752" y="2081796"/>
            <a:ext cx="2513090" cy="461665"/>
          </a:xfrm>
          <a:prstGeom prst="rect">
            <a:avLst/>
          </a:prstGeom>
          <a:solidFill>
            <a:srgbClr val="E7F0F9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BH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الجوفية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1916483" y="1541851"/>
            <a:ext cx="2505034" cy="461665"/>
          </a:xfrm>
          <a:prstGeom prst="rect">
            <a:avLst/>
          </a:prstGeom>
          <a:solidFill>
            <a:srgbClr val="E7F0F9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sz="24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اللابة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400" dirty="0"/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1916483" y="2133083"/>
            <a:ext cx="2505034" cy="461665"/>
          </a:xfrm>
          <a:prstGeom prst="rect">
            <a:avLst/>
          </a:prstGeom>
          <a:solidFill>
            <a:srgbClr val="E7F0F9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algn="r" rtl="1"/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BH" sz="24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السطحية.</a:t>
            </a:r>
            <a:endParaRPr lang="ar-BH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9781284" y="2117536"/>
            <a:ext cx="312784" cy="35072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7580337" y="5321084"/>
            <a:ext cx="2494753" cy="461665"/>
          </a:xfrm>
          <a:prstGeom prst="rect">
            <a:avLst/>
          </a:prstGeom>
          <a:solidFill>
            <a:srgbClr val="FFF8E5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0" lvl="1" algn="r" rtl="1">
              <a:spcBef>
                <a:spcPct val="50000"/>
              </a:spcBef>
              <a:defRPr sz="2400" b="1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/>
            <a:r>
              <a:rPr lang="en-US" dirty="0"/>
              <a:t>a</a:t>
            </a:r>
            <a:r>
              <a:rPr lang="ar-BH" dirty="0"/>
              <a:t>. </a:t>
            </a:r>
            <a:r>
              <a:rPr lang="ar-BH" dirty="0" smtClean="0"/>
              <a:t>المكونات المعدنية.</a:t>
            </a:r>
            <a:endParaRPr lang="en-US" dirty="0"/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7562840" y="5891790"/>
            <a:ext cx="2513090" cy="461665"/>
          </a:xfrm>
          <a:prstGeom prst="rect">
            <a:avLst/>
          </a:prstGeom>
          <a:solidFill>
            <a:srgbClr val="FFF8E5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0" lvl="1" algn="r" rtl="1">
              <a:spcBef>
                <a:spcPct val="50000"/>
              </a:spcBef>
              <a:defRPr sz="2400" b="1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/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لون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البلورات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400" dirty="0"/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841327" y="5326793"/>
            <a:ext cx="2519648" cy="461665"/>
          </a:xfrm>
          <a:prstGeom prst="rect">
            <a:avLst/>
          </a:prstGeom>
          <a:solidFill>
            <a:srgbClr val="FFF8E5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0" lvl="1" algn="r" rtl="1">
              <a:spcBef>
                <a:spcPct val="50000"/>
              </a:spcBef>
              <a:defRPr sz="2400" b="1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/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موقع التبلور.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841327" y="5892973"/>
            <a:ext cx="2519648" cy="461665"/>
          </a:xfrm>
          <a:prstGeom prst="rect">
            <a:avLst/>
          </a:prstGeom>
          <a:solidFill>
            <a:srgbClr val="FFF8E5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0" lvl="1" algn="r" rtl="1">
              <a:spcBef>
                <a:spcPct val="50000"/>
              </a:spcBef>
              <a:defRPr sz="2400" b="1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/>
            <a:r>
              <a:rPr lang="en-US" dirty="0"/>
              <a:t>d</a:t>
            </a:r>
            <a:r>
              <a:rPr lang="ar-BH" dirty="0" smtClean="0"/>
              <a:t>.</a:t>
            </a:r>
            <a:r>
              <a:rPr lang="ar-BH" dirty="0">
                <a:ea typeface="Calibri" panose="020F0502020204030204" pitchFamily="34" charset="0"/>
              </a:rPr>
              <a:t> </a:t>
            </a:r>
            <a:r>
              <a:rPr lang="ar-BH" dirty="0" smtClean="0">
                <a:ea typeface="Calibri" panose="020F0502020204030204" pitchFamily="34" charset="0"/>
              </a:rPr>
              <a:t>حجم البلورات</a:t>
            </a:r>
            <a:r>
              <a:rPr lang="ar-BH" dirty="0" smtClean="0"/>
              <a:t>.</a:t>
            </a:r>
            <a:endParaRPr lang="ar-BH" dirty="0"/>
          </a:p>
        </p:txBody>
      </p:sp>
      <p:sp>
        <p:nvSpPr>
          <p:cNvPr id="41" name="Oval 40"/>
          <p:cNvSpPr/>
          <p:nvPr/>
        </p:nvSpPr>
        <p:spPr>
          <a:xfrm>
            <a:off x="9785282" y="5964471"/>
            <a:ext cx="312784" cy="35072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 descr="جيو 211 طبعة أولى موقع الوزارة.pdf - Adobe Acrobat Reader DC (32-bit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0" t="49594" r="70638" b="27455"/>
          <a:stretch/>
        </p:blipFill>
        <p:spPr>
          <a:xfrm>
            <a:off x="4891859" y="3432132"/>
            <a:ext cx="2220687" cy="1087080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860665" y="2768086"/>
            <a:ext cx="10429461" cy="523220"/>
          </a:xfrm>
          <a:prstGeom prst="rect">
            <a:avLst/>
          </a:prstGeom>
          <a:solidFill>
            <a:srgbClr val="E7F0F9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 أي مما يلي هو الصحيح لوصف الصخر في الشكل التالي؟</a:t>
            </a:r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7620037" y="3466742"/>
            <a:ext cx="2439756" cy="461665"/>
          </a:xfrm>
          <a:prstGeom prst="rect">
            <a:avLst/>
          </a:prstGeom>
          <a:solidFill>
            <a:srgbClr val="FFCC0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algn="r" rtl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سطحي بلوراته كبيرة.</a:t>
            </a:r>
            <a:endParaRPr lang="ar-BH" sz="2400" dirty="0">
              <a:ln w="0"/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7605634" y="4015890"/>
            <a:ext cx="2443450" cy="461665"/>
          </a:xfrm>
          <a:prstGeom prst="rect">
            <a:avLst/>
          </a:prstGeom>
          <a:solidFill>
            <a:srgbClr val="FFCC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algn="r" rtl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جوفي بلوراته 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صغيرة</a:t>
            </a:r>
            <a:r>
              <a:rPr lang="ar-BH" sz="2400" b="1" dirty="0" smtClean="0">
                <a:ln w="0"/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1891430" y="3428291"/>
            <a:ext cx="2493482" cy="461665"/>
          </a:xfrm>
          <a:prstGeom prst="rect">
            <a:avLst/>
          </a:prstGeom>
          <a:solidFill>
            <a:srgbClr val="FFCC0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algn="r" rtl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جوفي عديم البلورات.</a:t>
            </a:r>
            <a:endParaRPr lang="ar-BH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1878904" y="3994993"/>
            <a:ext cx="2506017" cy="461665"/>
          </a:xfrm>
          <a:prstGeom prst="rect">
            <a:avLst/>
          </a:prstGeom>
          <a:solidFill>
            <a:srgbClr val="FFCC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algn="r" rtl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سطحي بلوراته </a:t>
            </a:r>
            <a:r>
              <a:rPr lang="ar-BH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صغيرة</a:t>
            </a:r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400" dirty="0">
              <a:ln w="0"/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4070744" y="4017940"/>
            <a:ext cx="354688" cy="38722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5240" y="6473726"/>
            <a:ext cx="3132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1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الجيولوجيا 1 (جيو 211) </a:t>
            </a:r>
            <a:r>
              <a:rPr lang="ar-BH" sz="1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تصنيف الصخور النارية</a:t>
            </a:r>
            <a:endParaRPr lang="en-US" sz="16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1968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26" grpId="0" animBg="1"/>
      <p:bldP spid="27" grpId="0" animBg="1"/>
      <p:bldP spid="28" grpId="0" animBg="1"/>
      <p:bldP spid="29" grpId="0" animBg="1"/>
      <p:bldP spid="42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240" y="6473726"/>
            <a:ext cx="3132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1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الجيولوجيا 1 (جيو 211) </a:t>
            </a:r>
            <a:r>
              <a:rPr lang="ar-BH" sz="1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تصنيف الصخور النارية</a:t>
            </a:r>
            <a:endParaRPr lang="en-US" sz="16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07990" y="894844"/>
            <a:ext cx="4595625" cy="584775"/>
          </a:xfrm>
          <a:prstGeom prst="rect">
            <a:avLst/>
          </a:prstGeom>
          <a:solidFill>
            <a:srgbClr val="FFF9E7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defTabSz="1244600" rtl="1">
              <a:spcBef>
                <a:spcPct val="0"/>
              </a:spcBef>
            </a:pPr>
            <a:r>
              <a:rPr lang="ar-BH" altLang="en-US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الصخور </a:t>
            </a:r>
            <a:r>
              <a:rPr lang="ar-BH" altLang="en-US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النارية </a:t>
            </a:r>
            <a:r>
              <a:rPr lang="ar-BH" altLang="en-US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بحسب النسيج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4498885" y="3829923"/>
            <a:ext cx="7075994" cy="1029998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algn="r" rtl="1">
              <a:spcBef>
                <a:spcPct val="0"/>
              </a:spcBef>
            </a:pPr>
            <a:r>
              <a:rPr lang="ar-BH" alt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فيمكن وصف نسيج الريولايت بأنه ناعم البلورات، أما الجرانيت فيوصف بأنه خشن البلورات.</a:t>
            </a:r>
            <a:endParaRPr lang="en-US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4474026" y="1554427"/>
            <a:ext cx="7105148" cy="927516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algn="r" rtl="1">
              <a:spcBef>
                <a:spcPct val="0"/>
              </a:spcBef>
            </a:pP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كما تختلف </a:t>
            </a:r>
            <a:r>
              <a:rPr lang="ar-BH" alt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الصخور </a:t>
            </a:r>
            <a:r>
              <a:rPr lang="ar-BH" alt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النارية </a:t>
            </a:r>
            <a:r>
              <a:rPr lang="ar-BH" alt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</a:t>
            </a:r>
            <a:r>
              <a:rPr lang="ar-BH" alt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مكوناتها المعدنية، </a:t>
            </a:r>
            <a:r>
              <a:rPr lang="ar-BH" alt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تختلف أيضًا </a:t>
            </a:r>
            <a:r>
              <a:rPr lang="ar-BH" alt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حجوم </a:t>
            </a:r>
            <a:r>
              <a:rPr lang="ar-BH" alt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بلوراتها، وهو ما يشير للنسيج. </a:t>
            </a:r>
            <a:endParaRPr lang="ar-BH" alt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4486163" y="3080785"/>
            <a:ext cx="7048938" cy="707442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rgbClr val="FFF9E7"/>
          </a:solidFill>
          <a:ln w="12700"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algn="r" rtl="1"/>
            <a:r>
              <a:rPr lang="ar-BH" altLang="en-US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النسيج: </a:t>
            </a:r>
            <a:r>
              <a:rPr lang="ar-BH" alt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حجم </a:t>
            </a:r>
            <a:r>
              <a:rPr lang="ar-BH" alt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البلورات التي يتكون منها </a:t>
            </a:r>
            <a:r>
              <a:rPr lang="ar-BH" alt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الصخر، وشكلها وتوزيعها</a:t>
            </a:r>
            <a:r>
              <a:rPr lang="ar-BH" alt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" y="2"/>
            <a:ext cx="12191999" cy="75111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200" b="1" dirty="0" smtClean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الهـدف الثالث: </a:t>
            </a:r>
            <a:r>
              <a:rPr lang="ar-BH" sz="3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تصنيف </a:t>
            </a:r>
            <a:r>
              <a:rPr lang="ar-SA" sz="3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الصخور </a:t>
            </a:r>
            <a:r>
              <a:rPr lang="ar-SA" sz="3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النارية </a:t>
            </a:r>
            <a:r>
              <a:rPr lang="ar-BH" sz="3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بحسب </a:t>
            </a:r>
            <a:r>
              <a:rPr lang="ar-SA" sz="3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نسيجها</a:t>
            </a:r>
            <a:r>
              <a:rPr lang="ar-BH" sz="3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مبينًا أثر معدلات التبريد في حجوم </a:t>
            </a:r>
            <a:r>
              <a:rPr lang="ar-BH" sz="3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البلورات.</a:t>
            </a:r>
            <a:endParaRPr lang="ar-BH" sz="3000" b="1" dirty="0">
              <a:solidFill>
                <a:schemeClr val="bg1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20" name="Picture 19" descr="جيو 211 طبعة أولى موقع الوزارة.pdf - Adobe Acrobat Reader DC (32-bit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1" t="50942" r="68847" b="24225"/>
          <a:stretch/>
        </p:blipFill>
        <p:spPr>
          <a:xfrm>
            <a:off x="651573" y="1817035"/>
            <a:ext cx="3419684" cy="2107783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22" name="Picture 21" descr="جيو 211 طبعة أولى موقع الوزارة.pdf - Adobe Acrobat Reader DC (32-bit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9" t="51425" r="44280" b="24310"/>
          <a:stretch/>
        </p:blipFill>
        <p:spPr>
          <a:xfrm>
            <a:off x="653144" y="4146581"/>
            <a:ext cx="3396342" cy="197002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26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6705784" y="2550819"/>
            <a:ext cx="2819215" cy="447917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rgbClr val="E0EDF8"/>
          </a:solidFill>
          <a:ln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algn="ctr" rtl="1">
              <a:spcBef>
                <a:spcPct val="0"/>
              </a:spcBef>
            </a:pPr>
            <a:r>
              <a:rPr lang="ar-BH" altLang="en-US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فما هو مفهوم النسيج؟ </a:t>
            </a:r>
            <a:endParaRPr lang="ar-BH" alt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4495797" y="4942639"/>
            <a:ext cx="7032090" cy="1414618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rgbClr val="FADBC6"/>
          </a:solidFill>
          <a:ln w="12700"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algn="r" rtl="1">
              <a:spcBef>
                <a:spcPct val="0"/>
              </a:spcBef>
              <a:buClrTx/>
              <a:buSzTx/>
              <a:buNone/>
            </a:pPr>
            <a:r>
              <a:rPr lang="ar-BH" altLang="en-US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يرجع </a:t>
            </a:r>
            <a:r>
              <a:rPr lang="ar-BH" alt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الاختلاف في حجم البلورات </a:t>
            </a:r>
            <a:r>
              <a:rPr lang="ar-BH" altLang="en-US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إلى أن </a:t>
            </a:r>
            <a:r>
              <a:rPr lang="ar-BH" altLang="en-US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الريولايت</a:t>
            </a:r>
            <a:r>
              <a:rPr lang="ar-BH" alt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صخر </a:t>
            </a:r>
            <a:r>
              <a:rPr lang="ar-BH" alt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سطحي، </a:t>
            </a:r>
            <a:r>
              <a:rPr lang="ar-BH" altLang="en-US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والجرانيت</a:t>
            </a:r>
            <a:r>
              <a:rPr lang="ar-BH" altLang="en-US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صخر </a:t>
            </a:r>
            <a:r>
              <a:rPr lang="ar-BH" altLang="en-US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جوفي (متداخل)، فكل منهما ي</a:t>
            </a:r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ختلف عن الآخر في معدلات تبريد الماجما.</a:t>
            </a:r>
            <a:endParaRPr lang="ar-BH" altLang="en-US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888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9" grpId="0" animBg="1"/>
      <p:bldP spid="31" grpId="0" animBg="1"/>
      <p:bldP spid="34" grpId="0" animBg="1"/>
      <p:bldP spid="26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240" y="6473726"/>
            <a:ext cx="3132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1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الجيولوجيا 1 (جيو 211) </a:t>
            </a:r>
            <a:r>
              <a:rPr lang="ar-BH" sz="1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تصنيف الصخور النارية</a:t>
            </a:r>
            <a:endParaRPr lang="en-US" sz="16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4061362" y="4085771"/>
            <a:ext cx="7718960" cy="1879600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6350">
            <a:solidFill>
              <a:srgbClr val="00B05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algn="r" rtl="1">
              <a:spcBef>
                <a:spcPct val="0"/>
              </a:spcBef>
            </a:pPr>
            <a:r>
              <a:rPr lang="ar-BH" altLang="en-US" sz="2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أحيانا يحدث التبريد بسرعة كبيرة جدًّا، بحيث لا تتهيأ الفرص </a:t>
            </a:r>
            <a:r>
              <a:rPr lang="ar-BH" altLang="en-US" sz="26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لتكوُّن البلورات، </a:t>
            </a:r>
            <a:r>
              <a:rPr lang="ar-BH" altLang="en-US" sz="2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وينتج زجاج بركاني يسمى </a:t>
            </a:r>
            <a:r>
              <a:rPr lang="ar-BH" altLang="en-US" sz="2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أوبسيديان.</a:t>
            </a:r>
          </a:p>
          <a:p>
            <a:pPr algn="r" rtl="1">
              <a:spcBef>
                <a:spcPct val="0"/>
              </a:spcBef>
            </a:pPr>
            <a:r>
              <a:rPr lang="ar-BH" altLang="en-US" sz="26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2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وفي مقابل ذلك </a:t>
            </a:r>
            <a:r>
              <a:rPr lang="ar-BH" altLang="en-US" sz="26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يمكن للصخور </a:t>
            </a:r>
            <a:r>
              <a:rPr lang="ar-BH" altLang="en-US" sz="2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الجوفية </a:t>
            </a:r>
            <a:r>
              <a:rPr lang="ar-BH" altLang="en-US" sz="26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-ومنها </a:t>
            </a:r>
            <a:r>
              <a:rPr lang="ar-BH" altLang="en-US" sz="2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الجرانيت </a:t>
            </a:r>
            <a:r>
              <a:rPr lang="ar-BH" altLang="en-US" sz="2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والديوريت </a:t>
            </a:r>
            <a:r>
              <a:rPr lang="ar-BH" altLang="en-US" sz="2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والجابرو</a:t>
            </a:r>
          </a:p>
          <a:p>
            <a:pPr algn="r" rtl="1">
              <a:spcBef>
                <a:spcPct val="0"/>
              </a:spcBef>
            </a:pPr>
            <a:r>
              <a:rPr lang="ar-BH" altLang="en-US" sz="26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 التي </a:t>
            </a:r>
            <a:r>
              <a:rPr lang="ar-BH" altLang="en-US" sz="2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تبرد ببطء أن تكون بلوراتها أكبر من </a:t>
            </a:r>
            <a:r>
              <a:rPr lang="en-US" altLang="en-US" sz="2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cm</a:t>
            </a:r>
            <a:r>
              <a:rPr lang="ar-BH" altLang="en-US" sz="2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45010" y="1023351"/>
            <a:ext cx="5584316" cy="584775"/>
          </a:xfrm>
          <a:prstGeom prst="rect">
            <a:avLst/>
          </a:prstGeom>
          <a:solidFill>
            <a:srgbClr val="FFF9E7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defTabSz="1244600" rtl="1">
              <a:spcBef>
                <a:spcPct val="0"/>
              </a:spcBef>
            </a:pPr>
            <a:r>
              <a:rPr lang="ar-BH" altLang="en-US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تابع: تصنيف الصخور </a:t>
            </a:r>
            <a:r>
              <a:rPr lang="ar-BH" altLang="en-US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النارية </a:t>
            </a:r>
            <a:r>
              <a:rPr lang="ar-BH" altLang="en-US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بحسب النسيج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4050744" y="2387600"/>
            <a:ext cx="7691581" cy="1335314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rgbClr val="EFF6EA"/>
          </a:solidFill>
          <a:ln w="6350">
            <a:solidFill>
              <a:srgbClr val="00B05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algn="r" rtl="1">
              <a:spcBef>
                <a:spcPct val="0"/>
              </a:spcBef>
            </a:pPr>
            <a:r>
              <a:rPr lang="ar-BH" altLang="en-US" sz="2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عندما تتدفق اللابة على سطح الأرض تبرد بسرعة، ولا تتهيأ الفرصة لتشكل بلورات كبيرة، فَتُنتِجُ صخورًا نارية سطحية </a:t>
            </a:r>
            <a:r>
              <a:rPr lang="ar-BH" altLang="en-US" sz="2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كالريولايت</a:t>
            </a:r>
            <a:r>
              <a:rPr lang="ar-BH" altLang="en-US" sz="2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بلوراتها صغيرة لا </a:t>
            </a:r>
            <a:r>
              <a:rPr lang="ar-BH" altLang="en-US" sz="26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يُمكن </a:t>
            </a:r>
            <a:r>
              <a:rPr lang="ar-BH" altLang="en-US" sz="2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رؤيتها بالعين المجردة.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434403" y="1729836"/>
            <a:ext cx="4806177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1"/>
            <a:r>
              <a:rPr lang="ar-BH" altLang="en-US" sz="2800" b="1" dirty="0" smtClean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حجم البلورات ومعدلات التبريد</a:t>
            </a:r>
            <a:endParaRPr lang="en-US" sz="2800" b="1" dirty="0">
              <a:solidFill>
                <a:srgbClr val="FFFF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1" name="Picture 10" descr="جيو 211 طبعة أولى موقع الوزارة.pdf - Adobe Acrobat Reader DC (32-bit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1" t="50942" r="68847" b="24225"/>
          <a:stretch/>
        </p:blipFill>
        <p:spPr>
          <a:xfrm>
            <a:off x="499176" y="936172"/>
            <a:ext cx="3419684" cy="166551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3" name="Picture 12" descr="جيو 211 طبعة أولى موقع الوزارة.pdf - Adobe Acrobat Reader DC (32-bit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9" t="51425" r="44280" b="24310"/>
          <a:stretch/>
        </p:blipFill>
        <p:spPr>
          <a:xfrm>
            <a:off x="500747" y="4613564"/>
            <a:ext cx="3396342" cy="155665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5" name="Picture 14" descr="جيو 211 طبعة أولى موقع الوزارة.pdf - Adobe Acrobat Reader DC (32-bit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44" t="51196" r="20224" b="24182"/>
          <a:stretch/>
        </p:blipFill>
        <p:spPr>
          <a:xfrm>
            <a:off x="501154" y="2779816"/>
            <a:ext cx="3419685" cy="168728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2" y="2"/>
            <a:ext cx="12191999" cy="75111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200" b="1" dirty="0" smtClean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الهـدف الثالث: </a:t>
            </a:r>
            <a:r>
              <a:rPr lang="ar-BH" sz="3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تصنيف </a:t>
            </a:r>
            <a:r>
              <a:rPr lang="ar-SA" sz="3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الصخور </a:t>
            </a:r>
            <a:r>
              <a:rPr lang="ar-SA" sz="3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النارية </a:t>
            </a:r>
            <a:r>
              <a:rPr lang="ar-BH" sz="3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بحسب </a:t>
            </a:r>
            <a:r>
              <a:rPr lang="ar-SA" sz="3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نسيجها</a:t>
            </a:r>
            <a:r>
              <a:rPr lang="ar-BH" sz="3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مبينًا أثر معدلات التبريد في حجوم </a:t>
            </a:r>
            <a:r>
              <a:rPr lang="ar-BH" sz="3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البلورات.</a:t>
            </a:r>
            <a:endParaRPr lang="ar-BH" sz="3000" b="1" dirty="0">
              <a:solidFill>
                <a:schemeClr val="bg1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2360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2" grpId="0" animBg="1"/>
      <p:bldP spid="30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240" y="6473726"/>
            <a:ext cx="3132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1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الجيولوجيا 1 (جيو 211) </a:t>
            </a:r>
            <a:r>
              <a:rPr lang="ar-BH" sz="1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تصنيف الصخور النارية</a:t>
            </a:r>
            <a:endParaRPr lang="en-US" sz="16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3589716" y="5655071"/>
            <a:ext cx="8199768" cy="682229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350">
            <a:solidFill>
              <a:srgbClr val="00B05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algn="r" rtl="1">
              <a:spcBef>
                <a:spcPct val="0"/>
              </a:spcBef>
            </a:pP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3. </a:t>
            </a: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بدأت </a:t>
            </a:r>
            <a:r>
              <a:rPr lang="ar-BH" alt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الماجما المتبقية تبرد بسرعة مكونة بلورات صغيرة الحجم تُحيط بالبلورات الكبيرة التي </a:t>
            </a: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كانت قد تبلورت </a:t>
            </a:r>
            <a:r>
              <a:rPr lang="ar-BH" alt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قبل</a:t>
            </a: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alt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84639" y="882983"/>
            <a:ext cx="4661210" cy="584775"/>
          </a:xfrm>
          <a:prstGeom prst="rect">
            <a:avLst/>
          </a:prstGeom>
          <a:solidFill>
            <a:srgbClr val="FFF9E7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1"/>
            <a:r>
              <a:rPr lang="ar-BH" altLang="en-US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الصخور البورفيرية (السماقية) 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3568700" y="4267200"/>
            <a:ext cx="8232388" cy="787400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algn="r" rtl="1">
              <a:spcBef>
                <a:spcPct val="0"/>
              </a:spcBef>
            </a:pP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 أن </a:t>
            </a:r>
            <a:r>
              <a:rPr lang="ar-BH" alt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جزءًا من الماجما مر في البداية بتبريد بطيء في باطن الأرض، </a:t>
            </a: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حيث نمت </a:t>
            </a:r>
            <a:r>
              <a:rPr lang="ar-BH" alt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فيه </a:t>
            </a: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بلورات كبيرة </a:t>
            </a: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الحجم.</a:t>
            </a:r>
            <a:endParaRPr lang="ar-BH" alt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3576430" y="5113152"/>
            <a:ext cx="8196160" cy="462148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6350">
            <a:solidFill>
              <a:srgbClr val="00B05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algn="r" rtl="1">
              <a:spcBef>
                <a:spcPct val="0"/>
              </a:spcBef>
            </a:pP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 قذفت </a:t>
            </a:r>
            <a:r>
              <a:rPr lang="ar-BH" alt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الماجما </a:t>
            </a: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بعد ذلك فجأة </a:t>
            </a:r>
            <a:r>
              <a:rPr lang="ar-BH" alt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إلى مواقع أعلى في القشرة الأرضية أو على سطح </a:t>
            </a: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الأرض.</a:t>
            </a:r>
            <a:endParaRPr lang="ar-BH" alt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3581400" y="1609886"/>
            <a:ext cx="8196928" cy="497882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algn="r" rtl="1">
              <a:spcBef>
                <a:spcPct val="0"/>
              </a:spcBef>
            </a:pPr>
            <a:r>
              <a:rPr lang="ar-BH" altLang="en-US" sz="23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توضح الصورة صخرًا يحتوي على بلورات بحجمين مختلفين، </a:t>
            </a:r>
            <a:r>
              <a:rPr lang="ar-BH" altLang="en-US" sz="23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وهو ما يسمى النسيج البورفيري.</a:t>
            </a:r>
            <a:endParaRPr lang="ar-BH" altLang="en-US" sz="23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Freeform 5">
            <a:extLst>
              <a:ext uri="{FF2B5EF4-FFF2-40B4-BE49-F238E27FC236}">
                <a16:creationId xmlns="" xmlns:a16="http://schemas.microsoft.com/office/drawing/2014/main" id="{3155CB1E-BBF4-454E-BA2D-3F9FF23CCF50}"/>
              </a:ext>
            </a:extLst>
          </p:cNvPr>
          <p:cNvSpPr/>
          <p:nvPr/>
        </p:nvSpPr>
        <p:spPr>
          <a:xfrm>
            <a:off x="3556441" y="2194940"/>
            <a:ext cx="8235756" cy="827660"/>
          </a:xfrm>
          <a:custGeom>
            <a:avLst/>
            <a:gdLst>
              <a:gd name="connsiteX0" fmla="*/ 0 w 3971644"/>
              <a:gd name="connsiteY0" fmla="*/ 146714 h 1467143"/>
              <a:gd name="connsiteX1" fmla="*/ 146714 w 3971644"/>
              <a:gd name="connsiteY1" fmla="*/ 0 h 1467143"/>
              <a:gd name="connsiteX2" fmla="*/ 3824930 w 3971644"/>
              <a:gd name="connsiteY2" fmla="*/ 0 h 1467143"/>
              <a:gd name="connsiteX3" fmla="*/ 3971644 w 3971644"/>
              <a:gd name="connsiteY3" fmla="*/ 146714 h 1467143"/>
              <a:gd name="connsiteX4" fmla="*/ 3971644 w 3971644"/>
              <a:gd name="connsiteY4" fmla="*/ 1320429 h 1467143"/>
              <a:gd name="connsiteX5" fmla="*/ 3824930 w 3971644"/>
              <a:gd name="connsiteY5" fmla="*/ 1467143 h 1467143"/>
              <a:gd name="connsiteX6" fmla="*/ 146714 w 3971644"/>
              <a:gd name="connsiteY6" fmla="*/ 1467143 h 1467143"/>
              <a:gd name="connsiteX7" fmla="*/ 0 w 3971644"/>
              <a:gd name="connsiteY7" fmla="*/ 1320429 h 1467143"/>
              <a:gd name="connsiteX8" fmla="*/ 0 w 3971644"/>
              <a:gd name="connsiteY8" fmla="*/ 146714 h 14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1644" h="1467143">
                <a:moveTo>
                  <a:pt x="0" y="146714"/>
                </a:moveTo>
                <a:cubicBezTo>
                  <a:pt x="0" y="65686"/>
                  <a:pt x="65686" y="0"/>
                  <a:pt x="146714" y="0"/>
                </a:cubicBezTo>
                <a:lnTo>
                  <a:pt x="3824930" y="0"/>
                </a:lnTo>
                <a:cubicBezTo>
                  <a:pt x="3905958" y="0"/>
                  <a:pt x="3971644" y="65686"/>
                  <a:pt x="3971644" y="146714"/>
                </a:cubicBezTo>
                <a:lnTo>
                  <a:pt x="3971644" y="1320429"/>
                </a:lnTo>
                <a:cubicBezTo>
                  <a:pt x="3971644" y="1401457"/>
                  <a:pt x="3905958" y="1467143"/>
                  <a:pt x="3824930" y="1467143"/>
                </a:cubicBezTo>
                <a:lnTo>
                  <a:pt x="146714" y="1467143"/>
                </a:lnTo>
                <a:cubicBezTo>
                  <a:pt x="65686" y="1467143"/>
                  <a:pt x="0" y="1401457"/>
                  <a:pt x="0" y="1320429"/>
                </a:cubicBezTo>
                <a:lnTo>
                  <a:pt x="0" y="146714"/>
                </a:lnTo>
                <a:close/>
              </a:path>
            </a:pathLst>
          </a:custGeom>
          <a:solidFill>
            <a:srgbClr val="FFF9E7"/>
          </a:solidFill>
          <a:ln w="12700">
            <a:solidFill>
              <a:srgbClr val="0070C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831" tIns="65831" rIns="65831" bIns="65831" numCol="1" spcCol="1270" anchor="ctr" anchorCtr="0">
            <a:noAutofit/>
          </a:bodyPr>
          <a:lstStyle/>
          <a:p>
            <a:pPr algn="r" rtl="1"/>
            <a:r>
              <a:rPr lang="ar-BH" altLang="en-US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النسيج البورفيري: </a:t>
            </a: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هو نسيج </a:t>
            </a:r>
            <a:r>
              <a:rPr lang="ar-BH" altLang="en-US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يتميز بوجود بلورات كبيرة واضحة المعالم، محاطة ببلورات صغيرة من المعدن نفسه أو من معادن مختلفة</a:t>
            </a:r>
            <a:r>
              <a:rPr lang="ar-BH" altLang="en-US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altLang="en-US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025900" y="3105350"/>
            <a:ext cx="7607300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1">
              <a:spcBef>
                <a:spcPct val="0"/>
              </a:spcBef>
            </a:pPr>
            <a:r>
              <a:rPr lang="ar-BH" altLang="en-US" sz="24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الذي جعلها تتكون في صورة بلورات صغيرة وأخرى كبيرة كلتاهما في صخر واحد؟</a:t>
            </a:r>
          </a:p>
        </p:txBody>
      </p:sp>
      <p:sp>
        <p:nvSpPr>
          <p:cNvPr id="3" name="Rectangle 2"/>
          <p:cNvSpPr/>
          <p:nvPr/>
        </p:nvSpPr>
        <p:spPr>
          <a:xfrm>
            <a:off x="5692075" y="3676134"/>
            <a:ext cx="40259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28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كيف يتكون النسيج البورفيري ؟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0B7A7438-5E4F-4029-9932-91E9F7ED96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23" t="2185" r="9991"/>
          <a:stretch/>
        </p:blipFill>
        <p:spPr>
          <a:xfrm>
            <a:off x="482600" y="1276886"/>
            <a:ext cx="2819400" cy="29972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482600" y="4439424"/>
            <a:ext cx="2832100" cy="132343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Low" rtl="1"/>
            <a:r>
              <a:rPr lang="ar-BH" sz="2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تعطي </a:t>
            </a:r>
            <a:r>
              <a:rPr lang="ar-BH" sz="20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أنسجة الصخور معلومات عن كيفية </a:t>
            </a:r>
            <a:r>
              <a:rPr lang="ar-BH" sz="2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تكون </a:t>
            </a:r>
            <a:r>
              <a:rPr lang="ar-BH" sz="20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الصخر؛ حيث تحتفظ أنسجة هذه الصخور بأدلة </a:t>
            </a:r>
            <a:r>
              <a:rPr lang="ar-BH" sz="2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 معدلات التبريد.</a:t>
            </a:r>
            <a:endParaRPr lang="ar-BH" altLang="en-US" sz="20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" y="2"/>
            <a:ext cx="12191999" cy="75111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200" b="1" dirty="0" smtClean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الهـدف الثالث: </a:t>
            </a:r>
            <a:r>
              <a:rPr lang="ar-BH" sz="3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تصنيف </a:t>
            </a:r>
            <a:r>
              <a:rPr lang="ar-SA" sz="3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الصخور </a:t>
            </a:r>
            <a:r>
              <a:rPr lang="ar-SA" sz="3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النارية </a:t>
            </a:r>
            <a:r>
              <a:rPr lang="ar-BH" sz="3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بحسب </a:t>
            </a:r>
            <a:r>
              <a:rPr lang="ar-SA" sz="3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نسيجها</a:t>
            </a:r>
            <a:r>
              <a:rPr lang="ar-BH" sz="3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مبينًا أثر معدلات التبريد في حجوم </a:t>
            </a:r>
            <a:r>
              <a:rPr lang="ar-BH" sz="3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البلورات.</a:t>
            </a:r>
            <a:endParaRPr lang="ar-BH" sz="3000" b="1" dirty="0">
              <a:solidFill>
                <a:schemeClr val="bg1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016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2" grpId="0" animBg="1"/>
      <p:bldP spid="29" grpId="0" animBg="1"/>
      <p:bldP spid="30" grpId="0" animBg="1"/>
      <p:bldP spid="31" grpId="0" animBg="1"/>
      <p:bldP spid="34" grpId="0" animBg="1"/>
      <p:bldP spid="39" grpId="0" animBg="1"/>
      <p:bldP spid="3" grpId="0" animBg="1"/>
      <p:bldP spid="17" grpId="0" animBg="1"/>
    </p:bldLst>
  </p:timing>
</p:sld>
</file>

<file path=ppt/theme/theme1.xml><?xml version="1.0" encoding="utf-8"?>
<a:theme xmlns:a="http://schemas.openxmlformats.org/drawingml/2006/main" name="MO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E" id="{44433112-DBB3-4342-982C-136A43432DC9}" vid="{69FF5121-D53B-43BC-B60F-2410F4A2BC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MOE</Template>
  <TotalTime>2658</TotalTime>
  <Words>2559</Words>
  <Application>Microsoft Office PowerPoint</Application>
  <PresentationFormat>Widescreen</PresentationFormat>
  <Paragraphs>301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Majalla UI</vt:lpstr>
      <vt:lpstr>Sakkal Majalla</vt:lpstr>
      <vt:lpstr>Traditional Arabic</vt:lpstr>
      <vt:lpstr>Wingdings</vt:lpstr>
      <vt:lpstr>MOE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بيومس.                       2.  جرانيت.               3 . أندزيت.                   4. أوبسيديان.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175</cp:revision>
  <dcterms:created xsi:type="dcterms:W3CDTF">2021-01-20T12:02:14Z</dcterms:created>
  <dcterms:modified xsi:type="dcterms:W3CDTF">2021-02-24T08:37:10Z</dcterms:modified>
</cp:coreProperties>
</file>