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90" r:id="rId6"/>
    <p:sldId id="303" r:id="rId7"/>
    <p:sldId id="293" r:id="rId8"/>
    <p:sldId id="294" r:id="rId9"/>
    <p:sldId id="297" r:id="rId10"/>
    <p:sldId id="304" r:id="rId11"/>
    <p:sldId id="295" r:id="rId12"/>
    <p:sldId id="299" r:id="rId13"/>
    <p:sldId id="30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FF6D6D"/>
    <a:srgbClr val="FF2D2D"/>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6544491"/>
            <a:ext cx="2560320" cy="313509"/>
          </a:xfrm>
          <a:prstGeom prst="rect">
            <a:avLst/>
          </a:prstGeom>
          <a:noFill/>
        </p:spPr>
        <p:txBody>
          <a:bodyPr wrap="square" rtlCol="0">
            <a:spAutoFit/>
          </a:bodyPr>
          <a:lstStyle/>
          <a:p>
            <a:pPr algn="r" rtl="1"/>
            <a:r>
              <a:rPr lang="ar-BH" sz="1400" b="1" dirty="0">
                <a:latin typeface="Sakkal Majalla" panose="02000000000000000000" pitchFamily="2" charset="-78"/>
                <a:cs typeface="Sakkal Majalla" panose="02000000000000000000" pitchFamily="2" charset="-78"/>
              </a:rPr>
              <a:t>الجيولوجيا 1 (جيو 211) ما الصخور النارية؟</a:t>
            </a:r>
            <a:endParaRPr lang="en-US" sz="1400" b="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stretch>
            <a:fillRect/>
          </a:stretch>
        </p:blipFill>
        <p:spPr>
          <a:xfrm>
            <a:off x="855008" y="2081059"/>
            <a:ext cx="2756358" cy="347568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06791110"/>
              </p:ext>
            </p:extLst>
          </p:nvPr>
        </p:nvGraphicFramePr>
        <p:xfrm>
          <a:off x="3944038" y="1688124"/>
          <a:ext cx="7568024" cy="4426238"/>
        </p:xfrm>
        <a:graphic>
          <a:graphicData uri="http://schemas.openxmlformats.org/drawingml/2006/table">
            <a:tbl>
              <a:tblPr firstRow="1" bandRow="1">
                <a:tableStyleId>{5C22544A-7EE6-4342-B048-85BDC9FD1C3A}</a:tableStyleId>
              </a:tblPr>
              <a:tblGrid>
                <a:gridCol w="5684704">
                  <a:extLst>
                    <a:ext uri="{9D8B030D-6E8A-4147-A177-3AD203B41FA5}">
                      <a16:colId xmlns="" xmlns:a16="http://schemas.microsoft.com/office/drawing/2014/main" val="983253511"/>
                    </a:ext>
                  </a:extLst>
                </a:gridCol>
                <a:gridCol w="1883320">
                  <a:extLst>
                    <a:ext uri="{9D8B030D-6E8A-4147-A177-3AD203B41FA5}">
                      <a16:colId xmlns="" xmlns:a16="http://schemas.microsoft.com/office/drawing/2014/main" val="1854677612"/>
                    </a:ext>
                  </a:extLst>
                </a:gridCol>
              </a:tblGrid>
              <a:tr h="1196325">
                <a:tc>
                  <a:txBody>
                    <a:bodyPr/>
                    <a:lstStyle/>
                    <a:p>
                      <a:pPr algn="ctr"/>
                      <a:r>
                        <a:rPr lang="ar-BH" sz="3600" b="1" kern="1200" dirty="0" smtClean="0">
                          <a:solidFill>
                            <a:schemeClr val="bg1"/>
                          </a:solidFill>
                          <a:latin typeface="Sakkal Majalla" panose="02000000000000000000" pitchFamily="2" charset="-78"/>
                          <a:ea typeface="+mn-ea"/>
                          <a:cs typeface="Sakkal Majalla" panose="02000000000000000000" pitchFamily="2" charset="-78"/>
                        </a:rPr>
                        <a:t>ما الصخور النارية؟</a:t>
                      </a:r>
                    </a:p>
                    <a:p>
                      <a:pPr algn="ctr"/>
                      <a:r>
                        <a:rPr lang="en-US" sz="2800" b="1" kern="1200" dirty="0" smtClean="0">
                          <a:solidFill>
                            <a:schemeClr val="bg1"/>
                          </a:solidFill>
                          <a:latin typeface="Century Gothic" panose="020B0502020202020204" pitchFamily="34" charset="0"/>
                          <a:ea typeface="+mn-ea"/>
                          <a:cs typeface="Sultan normal" pitchFamily="2" charset="-78"/>
                        </a:rPr>
                        <a:t>What are Igneous Rocks?</a:t>
                      </a:r>
                      <a:endParaRPr lang="en-US" sz="2800" b="1" kern="1200" dirty="0">
                        <a:solidFill>
                          <a:schemeClr val="bg1"/>
                        </a:solidFill>
                        <a:latin typeface="Century Gothic" panose="020B0502020202020204" pitchFamily="34" charset="0"/>
                        <a:ea typeface="+mn-ea"/>
                        <a:cs typeface="Sultan normal" pitchFamily="2" charset="-78"/>
                      </a:endParaRPr>
                    </a:p>
                  </a:txBody>
                  <a:tcPr marT="45728" marB="45728" anchor="ctr">
                    <a:solidFill>
                      <a:srgbClr val="920000"/>
                    </a:solidFill>
                  </a:tcPr>
                </a:tc>
                <a:tc>
                  <a:txBody>
                    <a:bodyPr/>
                    <a:lstStyle/>
                    <a:p>
                      <a:pPr marL="0" algn="ctr" defTabSz="914400" rtl="0" eaLnBrk="1" latinLnBrk="0" hangingPunct="1"/>
                      <a:r>
                        <a:rPr lang="ar-BH" sz="3600" b="1" kern="1200" dirty="0" smtClean="0">
                          <a:solidFill>
                            <a:schemeClr val="bg1"/>
                          </a:solidFill>
                          <a:latin typeface="Sakkal Majalla" panose="02000000000000000000" pitchFamily="2" charset="-78"/>
                          <a:ea typeface="+mn-ea"/>
                          <a:cs typeface="Sakkal Majalla" panose="02000000000000000000" pitchFamily="2" charset="-78"/>
                        </a:rPr>
                        <a:t>عنوان الدرس</a:t>
                      </a:r>
                      <a:endParaRPr lang="en-US" sz="3600" b="1" kern="1200" dirty="0">
                        <a:solidFill>
                          <a:schemeClr val="bg1"/>
                        </a:solidFill>
                        <a:latin typeface="Sakkal Majalla" panose="02000000000000000000" pitchFamily="2" charset="-78"/>
                        <a:ea typeface="+mn-ea"/>
                        <a:cs typeface="Sakkal Majalla" panose="02000000000000000000" pitchFamily="2" charset="-78"/>
                      </a:endParaRPr>
                    </a:p>
                  </a:txBody>
                  <a:tcPr marT="45728" marB="45728" anchor="ctr">
                    <a:solidFill>
                      <a:srgbClr val="920000"/>
                    </a:solidFill>
                  </a:tcPr>
                </a:tc>
                <a:extLst>
                  <a:ext uri="{0D108BD9-81ED-4DB2-BD59-A6C34878D82A}">
                    <a16:rowId xmlns="" xmlns:a16="http://schemas.microsoft.com/office/drawing/2014/main" val="3476902689"/>
                  </a:ext>
                </a:extLst>
              </a:tr>
              <a:tr h="644182">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الجيولوجيا</a:t>
                      </a:r>
                      <a:r>
                        <a:rPr lang="ar-BH" sz="3600" b="1" kern="1200" baseline="0" dirty="0" smtClean="0">
                          <a:solidFill>
                            <a:srgbClr val="002060"/>
                          </a:solidFill>
                          <a:latin typeface="Sakkal Majalla" panose="02000000000000000000" pitchFamily="2" charset="-78"/>
                          <a:ea typeface="+mn-ea"/>
                          <a:cs typeface="Sakkal Majalla" panose="02000000000000000000" pitchFamily="2" charset="-78"/>
                        </a:rPr>
                        <a:t> </a:t>
                      </a:r>
                      <a:r>
                        <a:rPr lang="ar-BH" sz="3600" b="1" kern="1200" dirty="0" smtClean="0">
                          <a:solidFill>
                            <a:srgbClr val="002060"/>
                          </a:solidFill>
                          <a:latin typeface="Sakkal Majalla" panose="02000000000000000000" pitchFamily="2" charset="-78"/>
                          <a:ea typeface="+mn-ea"/>
                          <a:cs typeface="Sakkal Majalla" panose="02000000000000000000" pitchFamily="2" charset="-78"/>
                        </a:rPr>
                        <a:t> 1</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2">
                        <a:lumMod val="40000"/>
                        <a:lumOff val="6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اسم المقرر</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2">
                        <a:lumMod val="40000"/>
                        <a:lumOff val="60000"/>
                      </a:schemeClr>
                    </a:solidFill>
                  </a:tcPr>
                </a:tc>
                <a:extLst>
                  <a:ext uri="{0D108BD9-81ED-4DB2-BD59-A6C34878D82A}">
                    <a16:rowId xmlns="" xmlns:a16="http://schemas.microsoft.com/office/drawing/2014/main" val="2577515173"/>
                  </a:ext>
                </a:extLst>
              </a:tr>
              <a:tr h="64418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جيو 211</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4">
                        <a:lumMod val="20000"/>
                        <a:lumOff val="80000"/>
                      </a:schemeClr>
                    </a:solidFill>
                  </a:tcPr>
                </a:tc>
                <a:tc>
                  <a:txBody>
                    <a:bodyPr/>
                    <a:lstStyle/>
                    <a:p>
                      <a:pPr marL="0" marR="0" indent="0" algn="ctr" defTabSz="685800" rtl="1" eaLnBrk="1" fontAlgn="auto" latinLnBrk="0" hangingPunct="1">
                        <a:lnSpc>
                          <a:spcPct val="100000"/>
                        </a:lnSpc>
                        <a:spcBef>
                          <a:spcPts val="0"/>
                        </a:spcBef>
                        <a:spcAft>
                          <a:spcPts val="0"/>
                        </a:spcAft>
                        <a:buClrTx/>
                        <a:buSzTx/>
                        <a:buFontTx/>
                        <a:buNone/>
                        <a:tabLst/>
                        <a:defRPr/>
                      </a:pPr>
                      <a:r>
                        <a:rPr lang="ar-BH" sz="3600" b="1" kern="1200" dirty="0" smtClean="0">
                          <a:solidFill>
                            <a:srgbClr val="002060"/>
                          </a:solidFill>
                          <a:latin typeface="Sakkal Majalla" panose="02000000000000000000" pitchFamily="2" charset="-78"/>
                          <a:ea typeface="+mn-ea"/>
                          <a:cs typeface="Sakkal Majalla" panose="02000000000000000000" pitchFamily="2" charset="-78"/>
                        </a:rPr>
                        <a:t>رمز المقرر</a:t>
                      </a:r>
                      <a:endParaRPr lang="en-US" sz="3600" b="1" kern="1200" dirty="0" smtClean="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4">
                        <a:lumMod val="20000"/>
                        <a:lumOff val="80000"/>
                      </a:schemeClr>
                    </a:solidFill>
                  </a:tcPr>
                </a:tc>
                <a:extLst>
                  <a:ext uri="{0D108BD9-81ED-4DB2-BD59-A6C34878D82A}">
                    <a16:rowId xmlns="" xmlns:a16="http://schemas.microsoft.com/office/drawing/2014/main" val="3133978977"/>
                  </a:ext>
                </a:extLst>
              </a:tr>
              <a:tr h="745224">
                <a:tc>
                  <a:txBody>
                    <a:bodyPr/>
                    <a:lstStyle/>
                    <a:p>
                      <a:pPr algn="ctr" rtl="1"/>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الثاني الثانوي</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6">
                        <a:lumMod val="40000"/>
                        <a:lumOff val="60000"/>
                      </a:schemeClr>
                    </a:solidFill>
                  </a:tcPr>
                </a:tc>
                <a:tc>
                  <a:txBody>
                    <a:bodyPr/>
                    <a:lstStyle/>
                    <a:p>
                      <a:pPr algn="ctr" rtl="1"/>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الصف</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6">
                        <a:lumMod val="40000"/>
                        <a:lumOff val="60000"/>
                      </a:schemeClr>
                    </a:solidFill>
                  </a:tcPr>
                </a:tc>
                <a:extLst>
                  <a:ext uri="{0D108BD9-81ED-4DB2-BD59-A6C34878D82A}">
                    <a16:rowId xmlns="" xmlns:a16="http://schemas.microsoft.com/office/drawing/2014/main" val="291178210"/>
                  </a:ext>
                </a:extLst>
              </a:tr>
              <a:tr h="1196325">
                <a:tc>
                  <a:txBody>
                    <a:bodyPr/>
                    <a:lstStyle/>
                    <a:p>
                      <a:pPr algn="ctr" rtl="1"/>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الثاني</a:t>
                      </a:r>
                    </a:p>
                    <a:p>
                      <a:pPr algn="ctr" rtl="1"/>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الصخور النارية</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6">
                        <a:lumMod val="20000"/>
                        <a:lumOff val="80000"/>
                      </a:schemeClr>
                    </a:solidFill>
                  </a:tcPr>
                </a:tc>
                <a:tc>
                  <a:txBody>
                    <a:bodyPr/>
                    <a:lstStyle/>
                    <a:p>
                      <a:pPr algn="ctr" rtl="1"/>
                      <a:r>
                        <a:rPr lang="ar-BH" sz="3600" b="1" kern="1200" dirty="0" smtClean="0">
                          <a:solidFill>
                            <a:srgbClr val="002060"/>
                          </a:solidFill>
                          <a:latin typeface="Sakkal Majalla" panose="02000000000000000000" pitchFamily="2" charset="-78"/>
                          <a:ea typeface="+mn-ea"/>
                          <a:cs typeface="Sakkal Majalla" panose="02000000000000000000" pitchFamily="2" charset="-78"/>
                        </a:rPr>
                        <a:t>الفصل</a:t>
                      </a:r>
                      <a:endParaRPr lang="en-US" sz="3600" b="1" kern="1200" dirty="0">
                        <a:solidFill>
                          <a:srgbClr val="002060"/>
                        </a:solidFill>
                        <a:latin typeface="Sakkal Majalla" panose="02000000000000000000" pitchFamily="2" charset="-78"/>
                        <a:ea typeface="+mn-ea"/>
                        <a:cs typeface="Sakkal Majalla" panose="02000000000000000000" pitchFamily="2" charset="-78"/>
                      </a:endParaRPr>
                    </a:p>
                  </a:txBody>
                  <a:tcPr marT="45728" marB="45728" anchor="ctr">
                    <a:solidFill>
                      <a:schemeClr val="accent6">
                        <a:lumMod val="20000"/>
                        <a:lumOff val="80000"/>
                      </a:schemeClr>
                    </a:solidFill>
                  </a:tcPr>
                </a:tc>
                <a:extLst>
                  <a:ext uri="{0D108BD9-81ED-4DB2-BD59-A6C34878D82A}">
                    <a16:rowId xmlns="" xmlns:a16="http://schemas.microsoft.com/office/drawing/2014/main" val="967371997"/>
                  </a:ext>
                </a:extLst>
              </a:tr>
            </a:tbl>
          </a:graphicData>
        </a:graphic>
      </p:graphicFrame>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 y="6476476"/>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48" y="476188"/>
            <a:ext cx="8168640" cy="5778307"/>
          </a:xfrm>
          <a:prstGeom prst="rect">
            <a:avLst/>
          </a:prstGeom>
          <a:ln w="28575">
            <a:solidFill>
              <a:schemeClr val="tx1"/>
            </a:solidFill>
          </a:ln>
        </p:spPr>
      </p:pic>
      <p:sp>
        <p:nvSpPr>
          <p:cNvPr id="8" name="Rectangle 7"/>
          <p:cNvSpPr/>
          <p:nvPr/>
        </p:nvSpPr>
        <p:spPr>
          <a:xfrm>
            <a:off x="8851392" y="2642404"/>
            <a:ext cx="2756769" cy="1754326"/>
          </a:xfrm>
          <a:prstGeom prst="rect">
            <a:avLst/>
          </a:prstGeom>
          <a:solidFill>
            <a:schemeClr val="accent6">
              <a:lumMod val="20000"/>
              <a:lumOff val="80000"/>
            </a:schemeClr>
          </a:solidFill>
          <a:ln>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BH" sz="3600" b="1" dirty="0" smtClean="0">
                <a:solidFill>
                  <a:srgbClr val="7030A0"/>
                </a:solidFill>
                <a:latin typeface="Sakkal Majalla" panose="02000000000000000000" pitchFamily="2" charset="-78"/>
                <a:cs typeface="Sakkal Majalla" panose="02000000000000000000" pitchFamily="2" charset="-78"/>
              </a:rPr>
              <a:t>تصور التبلور الجزئي وترسب البلورات</a:t>
            </a:r>
            <a:endParaRPr lang="en-US" sz="3600" b="1" dirty="0">
              <a:solidFill>
                <a:srgbClr val="C00000"/>
              </a:solidFill>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2014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270"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5" name="Rectangle 4"/>
          <p:cNvSpPr/>
          <p:nvPr/>
        </p:nvSpPr>
        <p:spPr>
          <a:xfrm>
            <a:off x="3274142" y="545380"/>
            <a:ext cx="4822723" cy="646331"/>
          </a:xfrm>
          <a:prstGeom prst="rect">
            <a:avLst/>
          </a:prstGeom>
          <a:solidFill>
            <a:schemeClr val="accent6">
              <a:lumMod val="20000"/>
              <a:lumOff val="80000"/>
            </a:schemeClr>
          </a:solidFill>
          <a:ln>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BH" sz="3600" b="1" dirty="0">
                <a:solidFill>
                  <a:srgbClr val="7030A0"/>
                </a:solidFill>
                <a:latin typeface="Sakkal Majalla" panose="02000000000000000000" pitchFamily="2" charset="-78"/>
                <a:cs typeface="Sakkal Majalla" panose="02000000000000000000" pitchFamily="2" charset="-78"/>
              </a:rPr>
              <a:t>النشاط التقييمي</a:t>
            </a:r>
            <a:endParaRPr lang="en-US" sz="3600" b="1" dirty="0">
              <a:solidFill>
                <a:srgbClr val="C00000"/>
              </a:solidFill>
              <a:latin typeface="Sakkal Majalla" panose="02000000000000000000" pitchFamily="2" charset="-78"/>
              <a:ea typeface="+mj-ea"/>
              <a:cs typeface="Sakkal Majalla" panose="02000000000000000000" pitchFamily="2" charset="-78"/>
            </a:endParaRPr>
          </a:p>
        </p:txBody>
      </p:sp>
      <p:sp>
        <p:nvSpPr>
          <p:cNvPr id="6" name="Rectangle 5"/>
          <p:cNvSpPr/>
          <p:nvPr/>
        </p:nvSpPr>
        <p:spPr>
          <a:xfrm>
            <a:off x="536448" y="1557875"/>
            <a:ext cx="10998647" cy="584775"/>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r" rtl="1"/>
            <a:r>
              <a:rPr lang="ar-BH" altLang="en-US" sz="3200" b="1" dirty="0" smtClean="0">
                <a:solidFill>
                  <a:srgbClr val="C00000"/>
                </a:solidFill>
                <a:latin typeface="Sakkal Majalla" panose="02000000000000000000" pitchFamily="2" charset="-78"/>
                <a:cs typeface="Sakkal Majalla" panose="02000000000000000000" pitchFamily="2" charset="-78"/>
              </a:rPr>
              <a:t>1. لماذا </a:t>
            </a:r>
            <a:r>
              <a:rPr lang="ar-BH" altLang="en-US" sz="3200" b="1" dirty="0">
                <a:solidFill>
                  <a:srgbClr val="C00000"/>
                </a:solidFill>
                <a:latin typeface="Sakkal Majalla" panose="02000000000000000000" pitchFamily="2" charset="-78"/>
                <a:cs typeface="Sakkal Majalla" panose="02000000000000000000" pitchFamily="2" charset="-78"/>
              </a:rPr>
              <a:t>تختلف مكونات الماجما الكيميائية عن المكونات الكيميائية للصخر الأصلي؟</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7" name="Rectangle 6"/>
          <p:cNvSpPr/>
          <p:nvPr/>
        </p:nvSpPr>
        <p:spPr>
          <a:xfrm>
            <a:off x="512064" y="2436909"/>
            <a:ext cx="11158281" cy="133113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lnSpc>
                <a:spcPct val="150000"/>
              </a:lnSpc>
            </a:pPr>
            <a:r>
              <a:rPr lang="ar-BH" altLang="en-US" sz="2800" b="1" dirty="0" smtClean="0">
                <a:solidFill>
                  <a:srgbClr val="002060"/>
                </a:solidFill>
                <a:latin typeface="Sakkal Majalla" panose="02000000000000000000" pitchFamily="2" charset="-78"/>
                <a:cs typeface="Sakkal Majalla" panose="02000000000000000000" pitchFamily="2" charset="-78"/>
              </a:rPr>
              <a:t>لأنه مع صهر </a:t>
            </a:r>
            <a:r>
              <a:rPr lang="ar-BH" altLang="en-US" sz="2800" b="1" dirty="0">
                <a:solidFill>
                  <a:srgbClr val="002060"/>
                </a:solidFill>
                <a:latin typeface="Sakkal Majalla" panose="02000000000000000000" pitchFamily="2" charset="-78"/>
                <a:cs typeface="Sakkal Majalla" panose="02000000000000000000" pitchFamily="2" charset="-78"/>
              </a:rPr>
              <a:t>كل مجموعة معدنية </a:t>
            </a:r>
            <a:r>
              <a:rPr lang="ar-BH" altLang="en-US" sz="2800" b="1" dirty="0" smtClean="0">
                <a:solidFill>
                  <a:srgbClr val="002060"/>
                </a:solidFill>
                <a:latin typeface="Sakkal Majalla" panose="02000000000000000000" pitchFamily="2" charset="-78"/>
                <a:cs typeface="Sakkal Majalla" panose="02000000000000000000" pitchFamily="2" charset="-78"/>
              </a:rPr>
              <a:t>تُضاف </a:t>
            </a:r>
            <a:r>
              <a:rPr lang="ar-BH" altLang="en-US" sz="2800" b="1" dirty="0">
                <a:solidFill>
                  <a:srgbClr val="002060"/>
                </a:solidFill>
                <a:latin typeface="Sakkal Majalla" panose="02000000000000000000" pitchFamily="2" charset="-78"/>
                <a:cs typeface="Sakkal Majalla" panose="02000000000000000000" pitchFamily="2" charset="-78"/>
              </a:rPr>
              <a:t>عناصر جديدة إلى خليط الماجما، مما يؤدي إلى تغير في مكونات </a:t>
            </a:r>
            <a:r>
              <a:rPr lang="ar-BH" altLang="en-US" sz="2800" b="1" dirty="0" smtClean="0">
                <a:solidFill>
                  <a:srgbClr val="002060"/>
                </a:solidFill>
                <a:latin typeface="Sakkal Majalla" panose="02000000000000000000" pitchFamily="2" charset="-78"/>
                <a:cs typeface="Sakkal Majalla" panose="02000000000000000000" pitchFamily="2" charset="-78"/>
              </a:rPr>
              <a:t>الماجما الكيميائية عن مكونات الصخر الأصلي. </a:t>
            </a:r>
            <a:endParaRPr lang="ar-BH" altLang="en-US" sz="2800" b="1" dirty="0">
              <a:solidFill>
                <a:srgbClr val="002060"/>
              </a:solidFill>
              <a:latin typeface="Sakkal Majalla" panose="02000000000000000000" pitchFamily="2" charset="-78"/>
              <a:cs typeface="Sakkal Majalla" panose="02000000000000000000" pitchFamily="2" charset="-78"/>
            </a:endParaRPr>
          </a:p>
        </p:txBody>
      </p:sp>
      <p:sp>
        <p:nvSpPr>
          <p:cNvPr id="8" name="Rectangle 4"/>
          <p:cNvSpPr>
            <a:spLocks noGrp="1" noChangeArrowheads="1"/>
          </p:cNvSpPr>
          <p:nvPr>
            <p:ph idx="1"/>
          </p:nvPr>
        </p:nvSpPr>
        <p:spPr bwMode="auto">
          <a:xfrm>
            <a:off x="548640" y="4149312"/>
            <a:ext cx="11057157" cy="547842"/>
          </a:xfrm>
          <a:prstGeom prst="rect">
            <a:avLst/>
          </a:prstGeom>
          <a:solidFill>
            <a:schemeClr val="accent1">
              <a:lumMod val="20000"/>
              <a:lumOff val="80000"/>
            </a:schemeClr>
          </a:solidFill>
          <a:ln/>
          <a:extLst/>
        </p:spPr>
        <p:style>
          <a:lnRef idx="1">
            <a:schemeClr val="accent2"/>
          </a:lnRef>
          <a:fillRef idx="2">
            <a:schemeClr val="accent2"/>
          </a:fillRef>
          <a:effectRef idx="1">
            <a:schemeClr val="accent2"/>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r" rtl="1" eaLnBrk="1" hangingPunct="1">
              <a:buNone/>
            </a:pPr>
            <a:r>
              <a:rPr lang="ar-BH" altLang="en-US" sz="3200" b="1" dirty="0" smtClean="0">
                <a:solidFill>
                  <a:srgbClr val="C00000"/>
                </a:solidFill>
                <a:latin typeface="Sakkal Majalla" panose="02000000000000000000" pitchFamily="2" charset="-78"/>
                <a:ea typeface="+mj-ea"/>
                <a:cs typeface="Sakkal Majalla" panose="02000000000000000000" pitchFamily="2" charset="-78"/>
              </a:rPr>
              <a:t>2. فسر</a:t>
            </a:r>
            <a:r>
              <a:rPr lang="ar-BH" altLang="en-US" sz="3200" b="1" dirty="0">
                <a:solidFill>
                  <a:srgbClr val="C00000"/>
                </a:solidFill>
                <a:latin typeface="Sakkal Majalla" panose="02000000000000000000" pitchFamily="2" charset="-78"/>
                <a:ea typeface="+mj-ea"/>
                <a:cs typeface="Sakkal Majalla" panose="02000000000000000000" pitchFamily="2" charset="-78"/>
              </a:rPr>
              <a:t>:</a:t>
            </a:r>
            <a:r>
              <a:rPr lang="ar-IQ" altLang="en-US" sz="3200" b="1" dirty="0">
                <a:solidFill>
                  <a:srgbClr val="C00000"/>
                </a:solidFill>
                <a:latin typeface="Sakkal Majalla" panose="02000000000000000000" pitchFamily="2" charset="-78"/>
                <a:ea typeface="+mj-ea"/>
                <a:cs typeface="Sakkal Majalla" panose="02000000000000000000" pitchFamily="2" charset="-78"/>
              </a:rPr>
              <a:t> </a:t>
            </a:r>
            <a:r>
              <a:rPr lang="ar-IQ" altLang="en-US" sz="3200" b="1" dirty="0" smtClean="0">
                <a:solidFill>
                  <a:srgbClr val="C00000"/>
                </a:solidFill>
                <a:latin typeface="Sakkal Majalla" panose="02000000000000000000" pitchFamily="2" charset="-78"/>
                <a:ea typeface="+mj-ea"/>
                <a:cs typeface="Sakkal Majalla" panose="02000000000000000000" pitchFamily="2" charset="-78"/>
              </a:rPr>
              <a:t>غالبا</a:t>
            </a:r>
            <a:r>
              <a:rPr lang="ar-BH" altLang="en-US" sz="3200" b="1" dirty="0" smtClean="0">
                <a:solidFill>
                  <a:srgbClr val="C00000"/>
                </a:solidFill>
                <a:latin typeface="Sakkal Majalla" panose="02000000000000000000" pitchFamily="2" charset="-78"/>
                <a:ea typeface="+mj-ea"/>
                <a:cs typeface="Sakkal Majalla" panose="02000000000000000000" pitchFamily="2" charset="-78"/>
              </a:rPr>
              <a:t> ما </a:t>
            </a:r>
            <a:r>
              <a:rPr lang="ar-IQ" altLang="en-US" sz="3200" b="1" dirty="0" smtClean="0">
                <a:solidFill>
                  <a:srgbClr val="C00000"/>
                </a:solidFill>
                <a:latin typeface="Sakkal Majalla" panose="02000000000000000000" pitchFamily="2" charset="-78"/>
                <a:ea typeface="+mj-ea"/>
                <a:cs typeface="Sakkal Majalla" panose="02000000000000000000" pitchFamily="2" charset="-78"/>
              </a:rPr>
              <a:t>تحتوي </a:t>
            </a:r>
            <a:r>
              <a:rPr lang="ar-IQ" altLang="en-US" sz="3200" b="1" dirty="0">
                <a:solidFill>
                  <a:srgbClr val="C00000"/>
                </a:solidFill>
                <a:latin typeface="Sakkal Majalla" panose="02000000000000000000" pitchFamily="2" charset="-78"/>
                <a:ea typeface="+mj-ea"/>
                <a:cs typeface="Sakkal Majalla" panose="02000000000000000000" pitchFamily="2" charset="-78"/>
              </a:rPr>
              <a:t>العروق على </a:t>
            </a:r>
            <a:r>
              <a:rPr lang="ar-IQ" altLang="en-US" sz="3200" b="1" dirty="0" smtClean="0">
                <a:solidFill>
                  <a:srgbClr val="C00000"/>
                </a:solidFill>
                <a:latin typeface="Sakkal Majalla" panose="02000000000000000000" pitchFamily="2" charset="-78"/>
                <a:ea typeface="+mj-ea"/>
                <a:cs typeface="Sakkal Majalla" panose="02000000000000000000" pitchFamily="2" charset="-78"/>
              </a:rPr>
              <a:t>الكوارتز</a:t>
            </a:r>
            <a:r>
              <a:rPr lang="ar-BH" altLang="en-US" sz="3200" b="1" dirty="0" smtClean="0">
                <a:solidFill>
                  <a:srgbClr val="C00000"/>
                </a:solidFill>
                <a:latin typeface="Sakkal Majalla" panose="02000000000000000000" pitchFamily="2" charset="-78"/>
                <a:ea typeface="+mj-ea"/>
                <a:cs typeface="Sakkal Majalla" panose="02000000000000000000" pitchFamily="2" charset="-78"/>
              </a:rPr>
              <a:t>.</a:t>
            </a:r>
            <a:endParaRPr lang="en-US" altLang="en-US" sz="3200" b="1" dirty="0">
              <a:solidFill>
                <a:srgbClr val="C00000"/>
              </a:solidFill>
              <a:latin typeface="Sakkal Majalla" panose="02000000000000000000" pitchFamily="2" charset="-78"/>
              <a:ea typeface="+mj-ea"/>
              <a:cs typeface="Sakkal Majalla" panose="02000000000000000000" pitchFamily="2" charset="-78"/>
            </a:endParaRPr>
          </a:p>
        </p:txBody>
      </p:sp>
      <p:sp>
        <p:nvSpPr>
          <p:cNvPr id="9" name="Content Placeholder 2"/>
          <p:cNvSpPr txBox="1">
            <a:spLocks/>
          </p:cNvSpPr>
          <p:nvPr/>
        </p:nvSpPr>
        <p:spPr>
          <a:xfrm>
            <a:off x="536448" y="4959560"/>
            <a:ext cx="11047131" cy="684803"/>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r" rtl="1">
              <a:lnSpc>
                <a:spcPct val="150000"/>
              </a:lnSpc>
              <a:defRPr sz="2800" b="1">
                <a:solidFill>
                  <a:srgbClr val="002060"/>
                </a:solidFill>
                <a:latin typeface="Sakkal Majalla" panose="02000000000000000000" pitchFamily="2" charset="-78"/>
                <a:cs typeface="Sakkal Majalla" panose="02000000000000000000" pitchFamily="2" charset="-78"/>
              </a:defRPr>
            </a:lvl1pPr>
          </a:lstStyle>
          <a:p>
            <a:r>
              <a:rPr lang="ar-IQ" altLang="en-US" dirty="0"/>
              <a:t>لأن الكوارتز يتبلور في أثناء اندفاع الجزء السائل المتبقي من الماجما في الشقوق الصخرية</a:t>
            </a:r>
            <a:r>
              <a:rPr lang="ar-IQ" altLang="en-US" dirty="0" smtClean="0"/>
              <a:t>.</a:t>
            </a:r>
            <a:endParaRPr lang="ar-IQ" altLang="en-US" dirty="0"/>
          </a:p>
        </p:txBody>
      </p:sp>
    </p:spTree>
    <p:extLst>
      <p:ext uri="{BB962C8B-B14F-4D97-AF65-F5344CB8AC3E}">
        <p14:creationId xmlns:p14="http://schemas.microsoft.com/office/powerpoint/2010/main" val="19105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bg/>
                                          </p:spTgt>
                                        </p:tgtEl>
                                        <p:attrNameLst>
                                          <p:attrName>style.visibility</p:attrName>
                                        </p:attrNameLst>
                                      </p:cBhvr>
                                      <p:to>
                                        <p:strVal val="visible"/>
                                      </p:to>
                                    </p:set>
                                    <p:animEffect transition="in" filter="randombar(horizontal)">
                                      <p:cBhvr>
                                        <p:cTn id="36" dur="500"/>
                                        <p:tgtEl>
                                          <p:spTgt spid="8">
                                            <p:bg/>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bg/>
                                          </p:spTgt>
                                        </p:tgtEl>
                                        <p:attrNameLst>
                                          <p:attrName>style.visibility</p:attrName>
                                        </p:attrNameLst>
                                      </p:cBhvr>
                                      <p:to>
                                        <p:strVal val="visible"/>
                                      </p:to>
                                    </p:set>
                                    <p:animEffect transition="in" filter="circle(in)">
                                      <p:cBhvr>
                                        <p:cTn id="46" dur="2000"/>
                                        <p:tgtEl>
                                          <p:spTgt spid="9">
                                            <p:bg/>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circle(in)">
                                      <p:cBhvr>
                                        <p:cTn id="5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animBg="1"/>
      <p:bldP spid="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422"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10" name="Rectangle 9"/>
          <p:cNvSpPr/>
          <p:nvPr/>
        </p:nvSpPr>
        <p:spPr>
          <a:xfrm>
            <a:off x="3274142" y="545380"/>
            <a:ext cx="4822723" cy="646331"/>
          </a:xfrm>
          <a:prstGeom prst="rect">
            <a:avLst/>
          </a:prstGeom>
          <a:solidFill>
            <a:schemeClr val="accent6">
              <a:lumMod val="20000"/>
              <a:lumOff val="80000"/>
            </a:schemeClr>
          </a:solidFill>
          <a:ln>
            <a:solidFill>
              <a:schemeClr val="tx1">
                <a:lumMod val="95000"/>
                <a:lumOff val="5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BH" sz="3600" b="1" dirty="0">
                <a:solidFill>
                  <a:srgbClr val="7030A0"/>
                </a:solidFill>
                <a:latin typeface="Sakkal Majalla" panose="02000000000000000000" pitchFamily="2" charset="-78"/>
                <a:cs typeface="Sakkal Majalla" panose="02000000000000000000" pitchFamily="2" charset="-78"/>
              </a:rPr>
              <a:t>النشاط التقييمي</a:t>
            </a:r>
            <a:endParaRPr lang="en-US" sz="3600" b="1" dirty="0">
              <a:solidFill>
                <a:srgbClr val="C00000"/>
              </a:solidFill>
              <a:latin typeface="Sakkal Majalla" panose="02000000000000000000" pitchFamily="2" charset="-78"/>
              <a:ea typeface="+mj-ea"/>
              <a:cs typeface="Sakkal Majalla" panose="02000000000000000000" pitchFamily="2" charset="-78"/>
            </a:endParaRPr>
          </a:p>
        </p:txBody>
      </p:sp>
      <p:sp>
        <p:nvSpPr>
          <p:cNvPr id="11" name="Rectangle 4"/>
          <p:cNvSpPr>
            <a:spLocks noChangeArrowheads="1"/>
          </p:cNvSpPr>
          <p:nvPr/>
        </p:nvSpPr>
        <p:spPr bwMode="auto">
          <a:xfrm>
            <a:off x="926593" y="1378304"/>
            <a:ext cx="10305558" cy="584775"/>
          </a:xfrm>
          <a:prstGeom prst="rect">
            <a:avLst/>
          </a:prstGeom>
          <a:solidFill>
            <a:schemeClr val="accent4">
              <a:lumMod val="20000"/>
              <a:lumOff val="80000"/>
            </a:schemeClr>
          </a:solidFill>
          <a:ln/>
          <a:extLst/>
        </p:spPr>
        <p:style>
          <a:lnRef idx="1">
            <a:schemeClr val="accent2"/>
          </a:lnRef>
          <a:fillRef idx="2">
            <a:schemeClr val="accent2"/>
          </a:fillRef>
          <a:effectRef idx="1">
            <a:schemeClr val="accent2"/>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BH" altLang="en-US" sz="3200" b="1" dirty="0" smtClean="0">
                <a:solidFill>
                  <a:srgbClr val="C00000"/>
                </a:solidFill>
                <a:latin typeface="Sakkal Majalla" panose="02000000000000000000" pitchFamily="2" charset="-78"/>
                <a:ea typeface="+mj-ea"/>
                <a:cs typeface="Sakkal Majalla" panose="02000000000000000000" pitchFamily="2" charset="-78"/>
              </a:rPr>
              <a:t> 3. عدّد </a:t>
            </a:r>
            <a:r>
              <a:rPr lang="ar-BH" altLang="en-US" sz="3200" b="1" dirty="0">
                <a:solidFill>
                  <a:srgbClr val="C00000"/>
                </a:solidFill>
                <a:latin typeface="Sakkal Majalla" panose="02000000000000000000" pitchFamily="2" charset="-78"/>
                <a:ea typeface="+mj-ea"/>
                <a:cs typeface="Sakkal Majalla" panose="02000000000000000000" pitchFamily="2" charset="-78"/>
              </a:rPr>
              <a:t>العوامل الرئيسة المؤثرة في تكوين الماجما</a:t>
            </a:r>
            <a:r>
              <a:rPr lang="ar-BH" altLang="en-US" sz="3200" b="1" dirty="0" smtClean="0">
                <a:solidFill>
                  <a:srgbClr val="C00000"/>
                </a:solidFill>
                <a:latin typeface="Sakkal Majalla" panose="02000000000000000000" pitchFamily="2" charset="-78"/>
                <a:ea typeface="+mj-ea"/>
                <a:cs typeface="Sakkal Majalla" panose="02000000000000000000" pitchFamily="2" charset="-78"/>
              </a:rPr>
              <a:t>.</a:t>
            </a:r>
            <a:endParaRPr lang="ar-BH" altLang="en-US" sz="3200" b="1" dirty="0">
              <a:solidFill>
                <a:srgbClr val="C00000"/>
              </a:solidFill>
              <a:latin typeface="Sakkal Majalla" panose="02000000000000000000" pitchFamily="2" charset="-78"/>
              <a:ea typeface="+mj-ea"/>
              <a:cs typeface="Sakkal Majalla" panose="02000000000000000000" pitchFamily="2" charset="-78"/>
            </a:endParaRPr>
          </a:p>
        </p:txBody>
      </p:sp>
      <p:sp>
        <p:nvSpPr>
          <p:cNvPr id="12" name="Title 1"/>
          <p:cNvSpPr>
            <a:spLocks noGrp="1"/>
          </p:cNvSpPr>
          <p:nvPr>
            <p:ph type="title"/>
          </p:nvPr>
        </p:nvSpPr>
        <p:spPr>
          <a:xfrm>
            <a:off x="926592" y="2013057"/>
            <a:ext cx="9022080" cy="1254399"/>
          </a:xfrm>
          <a:solidFill>
            <a:schemeClr val="accent1">
              <a:lumMod val="20000"/>
              <a:lumOff val="80000"/>
            </a:schemeClr>
          </a:solidFill>
          <a:ln>
            <a:solidFill>
              <a:srgbClr val="0070C0"/>
            </a:solidFill>
          </a:ln>
        </p:spPr>
        <p:txBody>
          <a:bodyPr>
            <a:noAutofit/>
          </a:bodyPr>
          <a:lstStyle/>
          <a:p>
            <a:pPr algn="r" rtl="1">
              <a:lnSpc>
                <a:spcPct val="150000"/>
              </a:lnSpc>
            </a:pPr>
            <a:r>
              <a:rPr lang="ar-BH" altLang="en-US" sz="3200" b="1" dirty="0" smtClean="0">
                <a:solidFill>
                  <a:srgbClr val="002060"/>
                </a:solidFill>
                <a:latin typeface="Sakkal Majalla" panose="02000000000000000000" pitchFamily="2" charset="-78"/>
                <a:cs typeface="Sakkal Majalla" panose="02000000000000000000" pitchFamily="2" charset="-78"/>
              </a:rPr>
              <a:t>1. </a:t>
            </a:r>
            <a:r>
              <a:rPr lang="ar-IQ" altLang="en-US" sz="3200" b="1" dirty="0" smtClean="0">
                <a:solidFill>
                  <a:srgbClr val="002060"/>
                </a:solidFill>
                <a:latin typeface="Sakkal Majalla" panose="02000000000000000000" pitchFamily="2" charset="-78"/>
                <a:cs typeface="Sakkal Majalla" panose="02000000000000000000" pitchFamily="2" charset="-78"/>
              </a:rPr>
              <a:t>درجة الحرارة</a:t>
            </a:r>
            <a:r>
              <a:rPr lang="ar-BH" altLang="en-US" sz="3200" b="1" dirty="0" smtClean="0">
                <a:solidFill>
                  <a:srgbClr val="002060"/>
                </a:solidFill>
                <a:latin typeface="Sakkal Majalla" panose="02000000000000000000" pitchFamily="2" charset="-78"/>
                <a:cs typeface="Sakkal Majalla" panose="02000000000000000000" pitchFamily="2" charset="-78"/>
              </a:rPr>
              <a:t>.                                               </a:t>
            </a:r>
            <a:r>
              <a:rPr lang="ar-BH" altLang="en-US" sz="3200" b="1" dirty="0">
                <a:solidFill>
                  <a:srgbClr val="002060"/>
                </a:solidFill>
                <a:latin typeface="Sakkal Majalla" panose="02000000000000000000" pitchFamily="2" charset="-78"/>
                <a:cs typeface="Sakkal Majalla" panose="02000000000000000000" pitchFamily="2" charset="-78"/>
              </a:rPr>
              <a:t>2.  </a:t>
            </a:r>
            <a:r>
              <a:rPr lang="ar-IQ" altLang="en-US" sz="3200" b="1" dirty="0">
                <a:solidFill>
                  <a:srgbClr val="002060"/>
                </a:solidFill>
                <a:latin typeface="Sakkal Majalla" panose="02000000000000000000" pitchFamily="2" charset="-78"/>
                <a:cs typeface="Sakkal Majalla" panose="02000000000000000000" pitchFamily="2" charset="-78"/>
              </a:rPr>
              <a:t>الضغط</a:t>
            </a:r>
            <a:r>
              <a:rPr lang="ar-BH" altLang="en-US" sz="3200" b="1" dirty="0" smtClean="0">
                <a:solidFill>
                  <a:srgbClr val="002060"/>
                </a:solidFill>
                <a:latin typeface="Sakkal Majalla" panose="02000000000000000000" pitchFamily="2" charset="-78"/>
                <a:cs typeface="Sakkal Majalla" panose="02000000000000000000" pitchFamily="2" charset="-78"/>
              </a:rPr>
              <a:t>.</a:t>
            </a:r>
            <a:br>
              <a:rPr lang="ar-BH" altLang="en-US" sz="3200" b="1" dirty="0" smtClean="0">
                <a:solidFill>
                  <a:srgbClr val="002060"/>
                </a:solidFill>
                <a:latin typeface="Sakkal Majalla" panose="02000000000000000000" pitchFamily="2" charset="-78"/>
                <a:cs typeface="Sakkal Majalla" panose="02000000000000000000" pitchFamily="2" charset="-78"/>
              </a:rPr>
            </a:br>
            <a:r>
              <a:rPr lang="ar-BH" altLang="en-US" sz="3200" b="1" dirty="0" smtClean="0">
                <a:solidFill>
                  <a:srgbClr val="002060"/>
                </a:solidFill>
                <a:latin typeface="Sakkal Majalla" panose="02000000000000000000" pitchFamily="2" charset="-78"/>
                <a:cs typeface="Sakkal Majalla" panose="02000000000000000000" pitchFamily="2" charset="-78"/>
              </a:rPr>
              <a:t>3. </a:t>
            </a:r>
            <a:r>
              <a:rPr lang="ar-IQ" altLang="en-US" sz="3200" b="1" dirty="0">
                <a:solidFill>
                  <a:srgbClr val="002060"/>
                </a:solidFill>
                <a:latin typeface="Sakkal Majalla" panose="02000000000000000000" pitchFamily="2" charset="-78"/>
                <a:cs typeface="Sakkal Majalla" panose="02000000000000000000" pitchFamily="2" charset="-78"/>
              </a:rPr>
              <a:t>ال</a:t>
            </a:r>
            <a:r>
              <a:rPr lang="ar-BH" altLang="en-US" sz="3200" b="1" dirty="0">
                <a:solidFill>
                  <a:srgbClr val="002060"/>
                </a:solidFill>
                <a:latin typeface="Sakkal Majalla" panose="02000000000000000000" pitchFamily="2" charset="-78"/>
                <a:cs typeface="Sakkal Majalla" panose="02000000000000000000" pitchFamily="2" charset="-78"/>
              </a:rPr>
              <a:t>م</a:t>
            </a:r>
            <a:r>
              <a:rPr lang="ar-IQ" altLang="en-US" sz="3200" b="1" dirty="0">
                <a:solidFill>
                  <a:srgbClr val="002060"/>
                </a:solidFill>
                <a:latin typeface="Sakkal Majalla" panose="02000000000000000000" pitchFamily="2" charset="-78"/>
                <a:cs typeface="Sakkal Majalla" panose="02000000000000000000" pitchFamily="2" charset="-78"/>
              </a:rPr>
              <a:t>حتوى </a:t>
            </a:r>
            <a:r>
              <a:rPr lang="ar-IQ" altLang="en-US" sz="3200" b="1" dirty="0" smtClean="0">
                <a:solidFill>
                  <a:srgbClr val="002060"/>
                </a:solidFill>
                <a:latin typeface="Sakkal Majalla" panose="02000000000000000000" pitchFamily="2" charset="-78"/>
                <a:cs typeface="Sakkal Majalla" panose="02000000000000000000" pitchFamily="2" charset="-78"/>
              </a:rPr>
              <a:t>المائي</a:t>
            </a:r>
            <a:r>
              <a:rPr lang="ar-BH" altLang="en-US" sz="3200" b="1" dirty="0">
                <a:solidFill>
                  <a:srgbClr val="002060"/>
                </a:solidFill>
                <a:latin typeface="Sakkal Majalla" panose="02000000000000000000" pitchFamily="2" charset="-78"/>
                <a:cs typeface="Sakkal Majalla" panose="02000000000000000000" pitchFamily="2" charset="-78"/>
              </a:rPr>
              <a:t>. </a:t>
            </a:r>
            <a:r>
              <a:rPr lang="ar-BH" altLang="en-US" sz="3200" b="1" dirty="0" smtClean="0">
                <a:solidFill>
                  <a:srgbClr val="002060"/>
                </a:solidFill>
                <a:latin typeface="Sakkal Majalla" panose="02000000000000000000" pitchFamily="2" charset="-78"/>
                <a:cs typeface="Sakkal Majalla" panose="02000000000000000000" pitchFamily="2" charset="-78"/>
              </a:rPr>
              <a:t>                                            4</a:t>
            </a:r>
            <a:r>
              <a:rPr lang="ar-BH" altLang="en-US" sz="3200" b="1" dirty="0">
                <a:solidFill>
                  <a:srgbClr val="002060"/>
                </a:solidFill>
                <a:latin typeface="Sakkal Majalla" panose="02000000000000000000" pitchFamily="2" charset="-78"/>
                <a:cs typeface="Sakkal Majalla" panose="02000000000000000000" pitchFamily="2" charset="-78"/>
              </a:rPr>
              <a:t>. </a:t>
            </a:r>
            <a:r>
              <a:rPr lang="ar-IQ" altLang="en-US" sz="3200" b="1" dirty="0">
                <a:solidFill>
                  <a:srgbClr val="002060"/>
                </a:solidFill>
                <a:latin typeface="Sakkal Majalla" panose="02000000000000000000" pitchFamily="2" charset="-78"/>
                <a:cs typeface="Sakkal Majalla" panose="02000000000000000000" pitchFamily="2" charset="-78"/>
              </a:rPr>
              <a:t>ال</a:t>
            </a:r>
            <a:r>
              <a:rPr lang="ar-BH" altLang="en-US" sz="3200" b="1" dirty="0">
                <a:solidFill>
                  <a:srgbClr val="002060"/>
                </a:solidFill>
                <a:latin typeface="Sakkal Majalla" panose="02000000000000000000" pitchFamily="2" charset="-78"/>
                <a:cs typeface="Sakkal Majalla" panose="02000000000000000000" pitchFamily="2" charset="-78"/>
              </a:rPr>
              <a:t>م</a:t>
            </a:r>
            <a:r>
              <a:rPr lang="ar-IQ" altLang="en-US" sz="3200" b="1" dirty="0">
                <a:solidFill>
                  <a:srgbClr val="002060"/>
                </a:solidFill>
                <a:latin typeface="Sakkal Majalla" panose="02000000000000000000" pitchFamily="2" charset="-78"/>
                <a:cs typeface="Sakkal Majalla" panose="02000000000000000000" pitchFamily="2" charset="-78"/>
              </a:rPr>
              <a:t>حتوى </a:t>
            </a:r>
            <a:r>
              <a:rPr lang="ar-IQ" altLang="en-US" sz="3200" b="1" dirty="0" smtClean="0">
                <a:solidFill>
                  <a:srgbClr val="002060"/>
                </a:solidFill>
                <a:latin typeface="Sakkal Majalla" panose="02000000000000000000" pitchFamily="2" charset="-78"/>
                <a:cs typeface="Sakkal Majalla" panose="02000000000000000000" pitchFamily="2" charset="-78"/>
              </a:rPr>
              <a:t>المعدني</a:t>
            </a:r>
            <a:endParaRPr lang="en-US" b="1" dirty="0">
              <a:solidFill>
                <a:srgbClr val="002060"/>
              </a:solidFill>
              <a:latin typeface="Sakkal Majalla" panose="02000000000000000000" pitchFamily="2" charset="-78"/>
              <a:cs typeface="Sakkal Majalla" panose="02000000000000000000" pitchFamily="2" charset="-78"/>
            </a:endParaRPr>
          </a:p>
        </p:txBody>
      </p:sp>
      <p:sp>
        <p:nvSpPr>
          <p:cNvPr id="13" name="Rectangle 12"/>
          <p:cNvSpPr/>
          <p:nvPr/>
        </p:nvSpPr>
        <p:spPr>
          <a:xfrm>
            <a:off x="10034016" y="2352421"/>
            <a:ext cx="1520952" cy="646331"/>
          </a:xfrm>
          <a:prstGeom prst="rect">
            <a:avLst/>
          </a:prstGeom>
          <a:solidFill>
            <a:schemeClr val="accent4">
              <a:lumMod val="20000"/>
              <a:lumOff val="80000"/>
            </a:schemeClr>
          </a:solidFill>
          <a:ln>
            <a:solidFill>
              <a:srgbClr val="0070C0"/>
            </a:solidFill>
          </a:ln>
        </p:spPr>
        <p:txBody>
          <a:bodyPr wrap="square">
            <a:spAutoFit/>
          </a:bodyPr>
          <a:lstStyle/>
          <a:p>
            <a:pPr algn="ctr"/>
            <a:r>
              <a:rPr lang="ar-BH" altLang="en-US" sz="3600" b="1" dirty="0" smtClean="0">
                <a:solidFill>
                  <a:srgbClr val="C00000"/>
                </a:solidFill>
                <a:latin typeface="Sakkal Majalla" panose="02000000000000000000" pitchFamily="2" charset="-78"/>
                <a:ea typeface="+mj-ea"/>
                <a:cs typeface="Sakkal Majalla" panose="02000000000000000000" pitchFamily="2" charset="-78"/>
              </a:rPr>
              <a:t>الإجابة</a:t>
            </a:r>
            <a:endParaRPr lang="en-US" sz="3600" b="1" dirty="0">
              <a:solidFill>
                <a:srgbClr val="C00000"/>
              </a:solidFill>
              <a:latin typeface="Sakkal Majalla" panose="02000000000000000000" pitchFamily="2" charset="-78"/>
              <a:ea typeface="+mj-ea"/>
              <a:cs typeface="Sakkal Majalla" panose="02000000000000000000" pitchFamily="2" charset="-78"/>
            </a:endParaRPr>
          </a:p>
        </p:txBody>
      </p:sp>
      <p:sp>
        <p:nvSpPr>
          <p:cNvPr id="15" name="Rectangle 14"/>
          <p:cNvSpPr/>
          <p:nvPr/>
        </p:nvSpPr>
        <p:spPr>
          <a:xfrm>
            <a:off x="7315200" y="3700267"/>
            <a:ext cx="3924461" cy="584775"/>
          </a:xfrm>
          <a:prstGeom prst="rect">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r" rtl="1"/>
            <a:r>
              <a:rPr lang="ar-BH" sz="3200" b="1" dirty="0" smtClean="0">
                <a:solidFill>
                  <a:srgbClr val="C00000"/>
                </a:solidFill>
                <a:latin typeface="Sakkal Majalla" panose="02000000000000000000" pitchFamily="2" charset="-78"/>
                <a:ea typeface="+mj-ea"/>
                <a:cs typeface="Sakkal Majalla" panose="02000000000000000000" pitchFamily="2" charset="-78"/>
              </a:rPr>
              <a:t>4. </a:t>
            </a:r>
            <a:r>
              <a:rPr lang="ar-BH" sz="3200" b="1" dirty="0">
                <a:solidFill>
                  <a:srgbClr val="C00000"/>
                </a:solidFill>
                <a:latin typeface="Sakkal Majalla" panose="02000000000000000000" pitchFamily="2" charset="-78"/>
                <a:ea typeface="+mj-ea"/>
                <a:cs typeface="Sakkal Majalla" panose="02000000000000000000" pitchFamily="2" charset="-78"/>
              </a:rPr>
              <a:t>قارن بين الماجما واللابة.</a:t>
            </a:r>
          </a:p>
        </p:txBody>
      </p:sp>
      <p:sp>
        <p:nvSpPr>
          <p:cNvPr id="16" name="Rectangle 15"/>
          <p:cNvSpPr/>
          <p:nvPr/>
        </p:nvSpPr>
        <p:spPr>
          <a:xfrm>
            <a:off x="2974848" y="4357743"/>
            <a:ext cx="8270909" cy="616594"/>
          </a:xfrm>
          <a:prstGeom prst="rect">
            <a:avLst/>
          </a:prstGeom>
          <a:solidFill>
            <a:schemeClr val="accent1">
              <a:lumMod val="20000"/>
              <a:lumOff val="80000"/>
            </a:schemeClr>
          </a:solidFill>
          <a:ln>
            <a:solidFill>
              <a:srgbClr val="0070C0"/>
            </a:solidFill>
          </a:ln>
        </p:spPr>
        <p:txBody>
          <a:bodyPr vert="horz" lIns="91440" tIns="45720" rIns="91440" bIns="45720" rtlCol="0" anchor="ctr">
            <a:noAutofit/>
          </a:bodyPr>
          <a:lstStyle/>
          <a:p>
            <a:pPr algn="r" rtl="1">
              <a:spcBef>
                <a:spcPct val="0"/>
              </a:spcBef>
            </a:pPr>
            <a:r>
              <a:rPr lang="ar-BH" sz="3200" b="1" dirty="0" smtClean="0">
                <a:solidFill>
                  <a:srgbClr val="C00000"/>
                </a:solidFill>
                <a:latin typeface="Sakkal Majalla" panose="02000000000000000000" pitchFamily="2" charset="-78"/>
                <a:ea typeface="+mj-ea"/>
                <a:cs typeface="Sakkal Majalla" panose="02000000000000000000" pitchFamily="2" charset="-78"/>
              </a:rPr>
              <a:t>الماجما: </a:t>
            </a:r>
            <a:r>
              <a:rPr lang="ar-BH" sz="3200" b="1" dirty="0">
                <a:solidFill>
                  <a:srgbClr val="002060"/>
                </a:solidFill>
                <a:latin typeface="Sakkal Majalla" panose="02000000000000000000" pitchFamily="2" charset="-78"/>
                <a:ea typeface="+mj-ea"/>
                <a:cs typeface="Sakkal Majalla" panose="02000000000000000000" pitchFamily="2" charset="-78"/>
              </a:rPr>
              <a:t>صهير يتكون تحت سطح الأرض وتحت الضغط.</a:t>
            </a:r>
          </a:p>
        </p:txBody>
      </p:sp>
      <p:sp>
        <p:nvSpPr>
          <p:cNvPr id="17" name="Rectangle 16"/>
          <p:cNvSpPr/>
          <p:nvPr/>
        </p:nvSpPr>
        <p:spPr>
          <a:xfrm>
            <a:off x="2950464" y="5109777"/>
            <a:ext cx="8313581" cy="1022799"/>
          </a:xfrm>
          <a:prstGeom prst="rect">
            <a:avLst/>
          </a:prstGeom>
          <a:solidFill>
            <a:schemeClr val="accent1">
              <a:lumMod val="20000"/>
              <a:lumOff val="80000"/>
            </a:schemeClr>
          </a:solidFill>
          <a:ln>
            <a:solidFill>
              <a:srgbClr val="0070C0"/>
            </a:solidFill>
          </a:ln>
        </p:spPr>
        <p:txBody>
          <a:bodyPr vert="horz" lIns="91440" tIns="45720" rIns="91440" bIns="45720" rtlCol="0" anchor="ctr">
            <a:noAutofit/>
          </a:bodyPr>
          <a:lstStyle/>
          <a:p>
            <a:pPr algn="r" rtl="1">
              <a:spcBef>
                <a:spcPct val="0"/>
              </a:spcBef>
            </a:pPr>
            <a:r>
              <a:rPr lang="ar-BH" sz="3200" b="1" dirty="0">
                <a:solidFill>
                  <a:srgbClr val="C00000"/>
                </a:solidFill>
                <a:latin typeface="Sakkal Majalla" panose="02000000000000000000" pitchFamily="2" charset="-78"/>
                <a:ea typeface="+mj-ea"/>
                <a:cs typeface="Sakkal Majalla" panose="02000000000000000000" pitchFamily="2" charset="-78"/>
              </a:rPr>
              <a:t>اللابة: </a:t>
            </a:r>
            <a:r>
              <a:rPr lang="ar-BH" sz="2800" b="1" dirty="0">
                <a:solidFill>
                  <a:srgbClr val="002060"/>
                </a:solidFill>
                <a:latin typeface="Sakkal Majalla" panose="02000000000000000000" pitchFamily="2" charset="-78"/>
                <a:ea typeface="+mj-ea"/>
                <a:cs typeface="Sakkal Majalla" panose="02000000000000000000" pitchFamily="2" charset="-78"/>
              </a:rPr>
              <a:t>صهير يتراكم فوق سطح الأرض وغير واقع تحت الضغط، وتختلف في مكوناتها الكيميائية عن الماجما التي تكونت </a:t>
            </a:r>
            <a:r>
              <a:rPr lang="ar-BH" sz="2800" b="1" dirty="0" smtClean="0">
                <a:solidFill>
                  <a:srgbClr val="002060"/>
                </a:solidFill>
                <a:latin typeface="Sakkal Majalla" panose="02000000000000000000" pitchFamily="2" charset="-78"/>
                <a:ea typeface="+mj-ea"/>
                <a:cs typeface="Sakkal Majalla" panose="02000000000000000000" pitchFamily="2" charset="-78"/>
              </a:rPr>
              <a:t>منها.</a:t>
            </a:r>
          </a:p>
        </p:txBody>
      </p:sp>
    </p:spTree>
    <p:extLst>
      <p:ext uri="{BB962C8B-B14F-4D97-AF65-F5344CB8AC3E}">
        <p14:creationId xmlns:p14="http://schemas.microsoft.com/office/powerpoint/2010/main" val="36906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23" y="6429676"/>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(جيو 211) ما الصخور النارية؟</a:t>
            </a:r>
            <a:endParaRPr lang="en-US" b="1" dirty="0">
              <a:latin typeface="Sakkal Majalla" panose="02000000000000000000" pitchFamily="2" charset="-78"/>
              <a:cs typeface="Sakkal Majalla" panose="02000000000000000000" pitchFamily="2" charset="-78"/>
            </a:endParaRPr>
          </a:p>
        </p:txBody>
      </p:sp>
      <p:sp>
        <p:nvSpPr>
          <p:cNvPr id="5" name="Oval 4"/>
          <p:cNvSpPr/>
          <p:nvPr/>
        </p:nvSpPr>
        <p:spPr>
          <a:xfrm>
            <a:off x="3218688" y="1525255"/>
            <a:ext cx="5827776" cy="351129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9600" b="1" dirty="0">
                <a:solidFill>
                  <a:srgbClr val="0070C0"/>
                </a:solidFill>
                <a:latin typeface="Sakkal Majalla" panose="02000000000000000000" pitchFamily="2" charset="-78"/>
                <a:cs typeface="Sakkal Majalla" panose="02000000000000000000" pitchFamily="2" charset="-78"/>
              </a:rPr>
              <a:t>انْتَهَى الدّرْسُ</a:t>
            </a:r>
            <a:endParaRPr lang="en-US" sz="96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34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60540" y="1019959"/>
            <a:ext cx="5765667" cy="10512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rtl="1"/>
            <a:r>
              <a:rPr lang="ar-BH" sz="4800" b="1" dirty="0">
                <a:solidFill>
                  <a:srgbClr val="FF0000"/>
                </a:solidFill>
                <a:latin typeface="Sakkal Majalla" panose="02000000000000000000" pitchFamily="2" charset="-78"/>
                <a:cs typeface="Sakkal Majalla" panose="02000000000000000000" pitchFamily="2" charset="-78"/>
              </a:rPr>
              <a:t>الأهداف</a:t>
            </a:r>
            <a:endParaRPr lang="en-US" sz="4800" b="1" dirty="0">
              <a:solidFill>
                <a:srgbClr val="FF0000"/>
              </a:solidFill>
              <a:latin typeface="Sakkal Majalla" panose="02000000000000000000" pitchFamily="2" charset="-78"/>
              <a:cs typeface="Sakkal Majalla" panose="02000000000000000000" pitchFamily="2" charset="-78"/>
            </a:endParaRPr>
          </a:p>
        </p:txBody>
      </p:sp>
      <p:sp>
        <p:nvSpPr>
          <p:cNvPr id="4" name="Content Placeholder 2"/>
          <p:cNvSpPr txBox="1">
            <a:spLocks/>
          </p:cNvSpPr>
          <p:nvPr/>
        </p:nvSpPr>
        <p:spPr>
          <a:xfrm>
            <a:off x="1175198" y="4101895"/>
            <a:ext cx="9189927" cy="77857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rtl="1">
              <a:lnSpc>
                <a:spcPct val="100000"/>
              </a:lnSpc>
            </a:pPr>
            <a:r>
              <a:rPr lang="en-US" sz="3600" b="1" dirty="0" smtClean="0">
                <a:solidFill>
                  <a:srgbClr val="7030A0"/>
                </a:solidFill>
                <a:latin typeface="Sakkal Majalla" panose="02000000000000000000" pitchFamily="2" charset="-78"/>
                <a:ea typeface="+mj-ea"/>
                <a:cs typeface="Sakkal Majalla" panose="02000000000000000000" pitchFamily="2" charset="-78"/>
              </a:rPr>
              <a:t> </a:t>
            </a:r>
            <a:r>
              <a:rPr lang="ar-BH" sz="3600" b="1" dirty="0" smtClean="0">
                <a:solidFill>
                  <a:srgbClr val="7030A0"/>
                </a:solidFill>
                <a:latin typeface="Sakkal Majalla" panose="02000000000000000000" pitchFamily="2" charset="-78"/>
                <a:ea typeface="+mj-ea"/>
                <a:cs typeface="Sakkal Majalla" panose="02000000000000000000" pitchFamily="2" charset="-78"/>
              </a:rPr>
              <a:t>تصنيف </a:t>
            </a:r>
            <a:r>
              <a:rPr lang="ar-BH" sz="3600" b="1" dirty="0">
                <a:solidFill>
                  <a:srgbClr val="7030A0"/>
                </a:solidFill>
                <a:latin typeface="Sakkal Majalla" panose="02000000000000000000" pitchFamily="2" charset="-78"/>
                <a:ea typeface="+mj-ea"/>
                <a:cs typeface="Sakkal Majalla" panose="02000000000000000000" pitchFamily="2" charset="-78"/>
              </a:rPr>
              <a:t>مجموعة من الصخور النارية</a:t>
            </a:r>
            <a:r>
              <a:rPr lang="ar-BH" sz="3600" b="1" dirty="0" smtClean="0">
                <a:solidFill>
                  <a:srgbClr val="7030A0"/>
                </a:solidFill>
                <a:latin typeface="Sakkal Majalla" panose="02000000000000000000" pitchFamily="2" charset="-78"/>
                <a:ea typeface="+mj-ea"/>
                <a:cs typeface="Sakkal Majalla" panose="02000000000000000000" pitchFamily="2" charset="-78"/>
              </a:rPr>
              <a:t>.</a:t>
            </a:r>
            <a:endParaRPr lang="en-US" sz="3600" b="1" dirty="0">
              <a:solidFill>
                <a:srgbClr val="7030A0"/>
              </a:solidFill>
              <a:latin typeface="Sakkal Majalla" panose="02000000000000000000" pitchFamily="2" charset="-78"/>
              <a:ea typeface="+mj-ea"/>
              <a:cs typeface="Sakkal Majalla" panose="02000000000000000000" pitchFamily="2" charset="-78"/>
            </a:endParaRPr>
          </a:p>
        </p:txBody>
      </p:sp>
      <p:sp>
        <p:nvSpPr>
          <p:cNvPr id="5" name="TextBox 4"/>
          <p:cNvSpPr txBox="1"/>
          <p:nvPr/>
        </p:nvSpPr>
        <p:spPr>
          <a:xfrm>
            <a:off x="120445" y="6485499"/>
            <a:ext cx="2560320" cy="313509"/>
          </a:xfrm>
          <a:prstGeom prst="rect">
            <a:avLst/>
          </a:prstGeom>
          <a:noFill/>
        </p:spPr>
        <p:txBody>
          <a:bodyPr wrap="square" rtlCol="0">
            <a:spAutoFit/>
          </a:bodyPr>
          <a:lstStyle/>
          <a:p>
            <a:pPr algn="r" rtl="1"/>
            <a:r>
              <a:rPr lang="ar-BH" sz="1400" b="1" dirty="0">
                <a:latin typeface="Sakkal Majalla" panose="02000000000000000000" pitchFamily="2" charset="-78"/>
                <a:cs typeface="Sakkal Majalla" panose="02000000000000000000" pitchFamily="2" charset="-78"/>
              </a:rPr>
              <a:t>الجيولوجيا 1 </a:t>
            </a:r>
            <a:r>
              <a:rPr lang="ar-BH" sz="1400" b="1" dirty="0" smtClean="0">
                <a:latin typeface="Sakkal Majalla" panose="02000000000000000000" pitchFamily="2" charset="-78"/>
                <a:cs typeface="Sakkal Majalla" panose="02000000000000000000" pitchFamily="2" charset="-78"/>
              </a:rPr>
              <a:t>(جيو 211</a:t>
            </a:r>
            <a:r>
              <a:rPr lang="ar-BH" sz="1400" b="1" dirty="0">
                <a:latin typeface="Sakkal Majalla" panose="02000000000000000000" pitchFamily="2" charset="-78"/>
                <a:cs typeface="Sakkal Majalla" panose="02000000000000000000" pitchFamily="2" charset="-78"/>
              </a:rPr>
              <a:t>) ما الصخور النارية؟</a:t>
            </a:r>
            <a:endParaRPr lang="en-US" sz="1400" b="1" dirty="0">
              <a:latin typeface="Sakkal Majalla" panose="02000000000000000000" pitchFamily="2" charset="-78"/>
              <a:cs typeface="Sakkal Majalla" panose="02000000000000000000" pitchFamily="2" charset="-78"/>
            </a:endParaRPr>
          </a:p>
        </p:txBody>
      </p:sp>
      <p:sp>
        <p:nvSpPr>
          <p:cNvPr id="2" name="Rectangle 1"/>
          <p:cNvSpPr/>
          <p:nvPr/>
        </p:nvSpPr>
        <p:spPr>
          <a:xfrm>
            <a:off x="1222872" y="2308119"/>
            <a:ext cx="9112288" cy="646331"/>
          </a:xfrm>
          <a:prstGeom prst="rect">
            <a:avLst/>
          </a:prstGeom>
          <a:solidFill>
            <a:schemeClr val="accent4">
              <a:lumMod val="20000"/>
              <a:lumOff val="80000"/>
            </a:schemeClr>
          </a:solidFill>
        </p:spPr>
        <p:style>
          <a:lnRef idx="1">
            <a:schemeClr val="accent5"/>
          </a:lnRef>
          <a:fillRef idx="3">
            <a:schemeClr val="accent5"/>
          </a:fillRef>
          <a:effectRef idx="2">
            <a:schemeClr val="accent5"/>
          </a:effectRef>
          <a:fontRef idx="minor">
            <a:schemeClr val="lt1"/>
          </a:fontRef>
        </p:style>
        <p:txBody>
          <a:bodyPr wrap="square" anchor="ctr">
            <a:spAutoFit/>
          </a:bodyPr>
          <a:lstStyle/>
          <a:p>
            <a:pPr algn="r" rtl="1"/>
            <a:r>
              <a:rPr lang="en-US" sz="3600" b="1" dirty="0" smtClean="0">
                <a:solidFill>
                  <a:srgbClr val="002060"/>
                </a:solidFill>
                <a:latin typeface="Sakkal Majalla" panose="02000000000000000000" pitchFamily="2" charset="-78"/>
                <a:cs typeface="Sakkal Majalla" panose="02000000000000000000" pitchFamily="2" charset="-78"/>
              </a:rPr>
              <a:t> </a:t>
            </a:r>
            <a:r>
              <a:rPr lang="ar-BH" sz="3600" b="1" dirty="0">
                <a:solidFill>
                  <a:srgbClr val="002060"/>
                </a:solidFill>
                <a:latin typeface="Sakkal Majalla" panose="02000000000000000000" pitchFamily="2" charset="-78"/>
                <a:cs typeface="Sakkal Majalla" panose="02000000000000000000" pitchFamily="2" charset="-78"/>
              </a:rPr>
              <a:t>المقارنة بين أنواع الصخور النارية المختلفة حسب طريقة تكوينها.</a:t>
            </a:r>
            <a:endParaRPr lang="en-US" sz="3600" b="1" dirty="0">
              <a:solidFill>
                <a:srgbClr val="002060"/>
              </a:solidFill>
              <a:latin typeface="Sakkal Majalla" panose="02000000000000000000" pitchFamily="2" charset="-78"/>
              <a:cs typeface="Sakkal Majalla" panose="02000000000000000000" pitchFamily="2" charset="-78"/>
            </a:endParaRPr>
          </a:p>
        </p:txBody>
      </p:sp>
      <p:sp>
        <p:nvSpPr>
          <p:cNvPr id="6" name="Rectangle 5"/>
          <p:cNvSpPr/>
          <p:nvPr/>
        </p:nvSpPr>
        <p:spPr>
          <a:xfrm>
            <a:off x="1173684" y="5288363"/>
            <a:ext cx="9202034"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nchor="ctr">
            <a:spAutoFit/>
          </a:bodyPr>
          <a:lstStyle/>
          <a:p>
            <a:pPr algn="r" rtl="1"/>
            <a:r>
              <a:rPr lang="ar-BH" sz="3600" b="1" dirty="0" smtClean="0">
                <a:solidFill>
                  <a:srgbClr val="0070C0"/>
                </a:solidFill>
                <a:latin typeface="Sakkal Majalla" panose="02000000000000000000" pitchFamily="2" charset="-78"/>
                <a:cs typeface="Sakkal Majalla" panose="02000000000000000000" pitchFamily="2" charset="-78"/>
              </a:rPr>
              <a:t>تعداد </a:t>
            </a:r>
            <a:r>
              <a:rPr lang="ar-IQ" sz="3600" b="1" dirty="0">
                <a:solidFill>
                  <a:srgbClr val="0070C0"/>
                </a:solidFill>
                <a:latin typeface="Sakkal Majalla" panose="02000000000000000000" pitchFamily="2" charset="-78"/>
                <a:cs typeface="Sakkal Majalla" panose="02000000000000000000" pitchFamily="2" charset="-78"/>
              </a:rPr>
              <a:t>العوامل الرئيسية الأربعة التي تؤثر في تكون الماجما</a:t>
            </a:r>
            <a:r>
              <a:rPr lang="ar-BH" sz="3600" b="1" dirty="0">
                <a:solidFill>
                  <a:srgbClr val="0070C0"/>
                </a:solidFill>
                <a:latin typeface="Sakkal Majalla" panose="02000000000000000000" pitchFamily="2" charset="-78"/>
                <a:cs typeface="Sakkal Majalla" panose="02000000000000000000" pitchFamily="2" charset="-78"/>
              </a:rPr>
              <a:t>.</a:t>
            </a:r>
            <a:endParaRPr lang="en-US" sz="3600" b="1" dirty="0">
              <a:solidFill>
                <a:srgbClr val="0070C0"/>
              </a:solidFill>
              <a:latin typeface="Sakkal Majalla" panose="02000000000000000000" pitchFamily="2" charset="-78"/>
              <a:cs typeface="Sakkal Majalla" panose="02000000000000000000" pitchFamily="2" charset="-78"/>
            </a:endParaRPr>
          </a:p>
        </p:txBody>
      </p:sp>
      <p:sp>
        <p:nvSpPr>
          <p:cNvPr id="7" name="Rectangle 6"/>
          <p:cNvSpPr/>
          <p:nvPr/>
        </p:nvSpPr>
        <p:spPr>
          <a:xfrm>
            <a:off x="1200839" y="3190056"/>
            <a:ext cx="9161088" cy="646331"/>
          </a:xfrm>
          <a:prstGeom prst="rect">
            <a:avLst/>
          </a:prstGeom>
        </p:spPr>
        <p:style>
          <a:lnRef idx="3">
            <a:schemeClr val="lt1"/>
          </a:lnRef>
          <a:fillRef idx="1">
            <a:schemeClr val="accent2"/>
          </a:fillRef>
          <a:effectRef idx="1">
            <a:schemeClr val="accent2"/>
          </a:effectRef>
          <a:fontRef idx="minor">
            <a:schemeClr val="lt1"/>
          </a:fontRef>
        </p:style>
        <p:txBody>
          <a:bodyPr wrap="square" anchor="ctr">
            <a:spAutoFit/>
          </a:bodyPr>
          <a:lstStyle/>
          <a:p>
            <a:pPr algn="r" rtl="1"/>
            <a:r>
              <a:rPr lang="ar-BH" sz="3600" b="1" dirty="0" smtClean="0">
                <a:latin typeface="Sakkal Majalla" panose="02000000000000000000" pitchFamily="2" charset="-78"/>
                <a:cs typeface="Sakkal Majalla" panose="02000000000000000000" pitchFamily="2" charset="-78"/>
              </a:rPr>
              <a:t>بيان </a:t>
            </a:r>
            <a:r>
              <a:rPr lang="ar-BH" sz="3600" b="1" dirty="0">
                <a:latin typeface="Sakkal Majalla" panose="02000000000000000000" pitchFamily="2" charset="-78"/>
                <a:cs typeface="Sakkal Majalla" panose="02000000000000000000" pitchFamily="2" charset="-78"/>
              </a:rPr>
              <a:t>أثر درجة الحرارة على خصائص الصخور النارية.</a:t>
            </a:r>
            <a:endParaRPr lang="en-US" sz="3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785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70560" y="2016467"/>
            <a:ext cx="10802111" cy="2585323"/>
          </a:xfrm>
          <a:prstGeom prst="rect">
            <a:avLst/>
          </a:prstGeom>
          <a:solidFill>
            <a:schemeClr val="bg1"/>
          </a:solidFill>
          <a:ln>
            <a:solidFill>
              <a:srgbClr val="FF0000"/>
            </a:solidFill>
          </a:ln>
          <a:ex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50000"/>
              </a:lnSpc>
            </a:pPr>
            <a:r>
              <a:rPr lang="ar-IQ" altLang="en-US" sz="3600" b="1" dirty="0" smtClean="0">
                <a:latin typeface="Sakkal Majalla" panose="02000000000000000000" pitchFamily="2" charset="-78"/>
                <a:ea typeface="+mj-ea"/>
                <a:cs typeface="Sakkal Majalla" panose="02000000000000000000" pitchFamily="2" charset="-78"/>
              </a:rPr>
              <a:t>تتكون </a:t>
            </a:r>
            <a:r>
              <a:rPr lang="ar-IQ" altLang="en-US" sz="3600" b="1" dirty="0">
                <a:latin typeface="Sakkal Majalla" panose="02000000000000000000" pitchFamily="2" charset="-78"/>
                <a:ea typeface="+mj-ea"/>
                <a:cs typeface="Sakkal Majalla" panose="02000000000000000000" pitchFamily="2" charset="-78"/>
              </a:rPr>
              <a:t>الصخور النارية عندما تبرد الماجما أو اللابة وتتبلور المعادن.</a:t>
            </a:r>
            <a:endParaRPr lang="en-US" altLang="en-US" sz="3600" b="1" dirty="0">
              <a:latin typeface="Sakkal Majalla" panose="02000000000000000000" pitchFamily="2" charset="-78"/>
              <a:ea typeface="+mj-ea"/>
              <a:cs typeface="Sakkal Majalla" panose="02000000000000000000" pitchFamily="2" charset="-78"/>
            </a:endParaRPr>
          </a:p>
          <a:p>
            <a:pPr algn="justLow" rtl="1" eaLnBrk="1" hangingPunct="1">
              <a:lnSpc>
                <a:spcPct val="150000"/>
              </a:lnSpc>
            </a:pPr>
            <a:r>
              <a:rPr lang="ar-IQ" altLang="en-US" sz="3600" b="1" dirty="0">
                <a:solidFill>
                  <a:srgbClr val="7030A0"/>
                </a:solidFill>
                <a:latin typeface="Sakkal Majalla" panose="02000000000000000000" pitchFamily="2" charset="-78"/>
                <a:ea typeface="+mj-ea"/>
                <a:cs typeface="Sakkal Majalla" panose="02000000000000000000" pitchFamily="2" charset="-78"/>
              </a:rPr>
              <a:t>يعتقد العلماء أن مصدري الطاقة الحرارية الأرضية لصهر الصخور هما الطاقة المتبقية من تكون الأرض من الصهير الأولي وطاقة التحلل الإشعاعي للعناصر.</a:t>
            </a:r>
          </a:p>
        </p:txBody>
      </p:sp>
      <p:sp>
        <p:nvSpPr>
          <p:cNvPr id="2" name="Rectangle 1"/>
          <p:cNvSpPr/>
          <p:nvPr/>
        </p:nvSpPr>
        <p:spPr>
          <a:xfrm>
            <a:off x="103029" y="6488668"/>
            <a:ext cx="3204724"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smtClean="0">
                <a:latin typeface="Sakkal Majalla" panose="02000000000000000000" pitchFamily="2" charset="-78"/>
                <a:cs typeface="Sakkal Majalla" panose="02000000000000000000" pitchFamily="2" charset="-78"/>
              </a:rPr>
              <a:t>(جيو </a:t>
            </a:r>
            <a:r>
              <a:rPr lang="ar-BH" b="1" dirty="0">
                <a:latin typeface="Sakkal Majalla" panose="02000000000000000000" pitchFamily="2" charset="-78"/>
                <a:cs typeface="Sakkal Majalla" panose="02000000000000000000" pitchFamily="2" charset="-78"/>
              </a:rPr>
              <a:t>211) ما الصخور النارية؟</a:t>
            </a:r>
            <a:endParaRPr lang="en-US" b="1" dirty="0">
              <a:latin typeface="Sakkal Majalla" panose="02000000000000000000" pitchFamily="2" charset="-78"/>
              <a:cs typeface="Sakkal Majalla" panose="02000000000000000000" pitchFamily="2" charset="-78"/>
            </a:endParaRPr>
          </a:p>
        </p:txBody>
      </p:sp>
      <p:sp>
        <p:nvSpPr>
          <p:cNvPr id="3" name="Rectangle 2"/>
          <p:cNvSpPr/>
          <p:nvPr/>
        </p:nvSpPr>
        <p:spPr>
          <a:xfrm>
            <a:off x="3823721" y="959924"/>
            <a:ext cx="4152099" cy="604781"/>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none">
            <a:spAutoFit/>
          </a:bodyPr>
          <a:lstStyle/>
          <a:p>
            <a:pPr algn="ctr" defTabSz="685800" rtl="1">
              <a:lnSpc>
                <a:spcPct val="90000"/>
              </a:lnSpc>
              <a:spcBef>
                <a:spcPct val="0"/>
              </a:spcBef>
            </a:pPr>
            <a:r>
              <a:rPr lang="ar-IQ" altLang="en-US" sz="3600" b="1" dirty="0">
                <a:solidFill>
                  <a:srgbClr val="FF0000"/>
                </a:solidFill>
                <a:latin typeface="Sakkal Majalla" panose="02000000000000000000" pitchFamily="2" charset="-78"/>
                <a:cs typeface="Sakkal Majalla" panose="02000000000000000000" pitchFamily="2" charset="-78"/>
              </a:rPr>
              <a:t>كيف ت</a:t>
            </a:r>
            <a:r>
              <a:rPr lang="ar-BH" altLang="en-US" sz="3600" b="1" dirty="0">
                <a:solidFill>
                  <a:srgbClr val="FF0000"/>
                </a:solidFill>
                <a:latin typeface="Sakkal Majalla" panose="02000000000000000000" pitchFamily="2" charset="-78"/>
                <a:cs typeface="Sakkal Majalla" panose="02000000000000000000" pitchFamily="2" charset="-78"/>
              </a:rPr>
              <a:t>ت</a:t>
            </a:r>
            <a:r>
              <a:rPr lang="ar-IQ" altLang="en-US" sz="3600" b="1" dirty="0">
                <a:solidFill>
                  <a:srgbClr val="FF0000"/>
                </a:solidFill>
                <a:latin typeface="Sakkal Majalla" panose="02000000000000000000" pitchFamily="2" charset="-78"/>
                <a:cs typeface="Sakkal Majalla" panose="02000000000000000000" pitchFamily="2" charset="-78"/>
              </a:rPr>
              <a:t>كون </a:t>
            </a:r>
            <a:r>
              <a:rPr lang="ar-BH" altLang="en-US" sz="3600" b="1" dirty="0">
                <a:solidFill>
                  <a:srgbClr val="FF0000"/>
                </a:solidFill>
                <a:latin typeface="Sakkal Majalla" panose="02000000000000000000" pitchFamily="2" charset="-78"/>
                <a:cs typeface="Sakkal Majalla" panose="02000000000000000000" pitchFamily="2" charset="-78"/>
              </a:rPr>
              <a:t>الصخور </a:t>
            </a:r>
            <a:r>
              <a:rPr lang="ar-BH" altLang="en-US" sz="3600" b="1" dirty="0" smtClean="0">
                <a:solidFill>
                  <a:srgbClr val="FF0000"/>
                </a:solidFill>
                <a:latin typeface="Sakkal Majalla" panose="02000000000000000000" pitchFamily="2" charset="-78"/>
                <a:cs typeface="Sakkal Majalla" panose="02000000000000000000" pitchFamily="2" charset="-78"/>
              </a:rPr>
              <a:t>النارية؟</a:t>
            </a:r>
            <a:endParaRPr lang="en-US" altLang="en-US" sz="36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267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146048" y="1831269"/>
            <a:ext cx="10126005" cy="1508105"/>
          </a:xfrm>
          <a:prstGeom prst="rect">
            <a:avLst/>
          </a:prstGeom>
          <a:solidFill>
            <a:schemeClr val="accent4">
              <a:lumMod val="20000"/>
              <a:lumOff val="80000"/>
            </a:schemeClr>
          </a:solidFill>
          <a:ln>
            <a:headEnd/>
            <a:tailEnd/>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50000"/>
              </a:lnSpc>
            </a:pPr>
            <a:r>
              <a:rPr lang="ar-IQ" altLang="en-US" sz="3200" b="1" dirty="0" smtClean="0">
                <a:solidFill>
                  <a:srgbClr val="002060"/>
                </a:solidFill>
                <a:latin typeface="Sakkal Majalla" panose="02000000000000000000" pitchFamily="2" charset="-78"/>
                <a:ea typeface="+mj-ea"/>
                <a:cs typeface="Sakkal Majalla" panose="02000000000000000000" pitchFamily="2" charset="-78"/>
              </a:rPr>
              <a:t>يعتمد </a:t>
            </a:r>
            <a:r>
              <a:rPr lang="ar-IQ" altLang="en-US" sz="3200" b="1" dirty="0">
                <a:solidFill>
                  <a:srgbClr val="002060"/>
                </a:solidFill>
                <a:latin typeface="Sakkal Majalla" panose="02000000000000000000" pitchFamily="2" charset="-78"/>
                <a:ea typeface="+mj-ea"/>
                <a:cs typeface="Sakkal Majalla" panose="02000000000000000000" pitchFamily="2" charset="-78"/>
              </a:rPr>
              <a:t>الصخر الناري المتكون على مكونات الماجما</a:t>
            </a:r>
            <a:r>
              <a:rPr lang="ar-BH" altLang="en-US" sz="3200" b="1" dirty="0">
                <a:solidFill>
                  <a:srgbClr val="002060"/>
                </a:solidFill>
                <a:latin typeface="Sakkal Majalla" panose="02000000000000000000" pitchFamily="2" charset="-78"/>
                <a:ea typeface="+mj-ea"/>
                <a:cs typeface="Sakkal Majalla" panose="02000000000000000000" pitchFamily="2" charset="-78"/>
              </a:rPr>
              <a:t>،</a:t>
            </a:r>
            <a:r>
              <a:rPr lang="ar-IQ" altLang="en-US" sz="3200" b="1" dirty="0">
                <a:solidFill>
                  <a:srgbClr val="002060"/>
                </a:solidFill>
                <a:latin typeface="Sakkal Majalla" panose="02000000000000000000" pitchFamily="2" charset="-78"/>
                <a:ea typeface="+mj-ea"/>
                <a:cs typeface="Sakkal Majalla" panose="02000000000000000000" pitchFamily="2" charset="-78"/>
              </a:rPr>
              <a:t> </a:t>
            </a:r>
            <a:r>
              <a:rPr lang="ar-IQ" altLang="en-US" sz="3200" b="1" dirty="0" smtClean="0">
                <a:solidFill>
                  <a:srgbClr val="002060"/>
                </a:solidFill>
                <a:latin typeface="Sakkal Majalla" panose="02000000000000000000" pitchFamily="2" charset="-78"/>
                <a:ea typeface="+mj-ea"/>
                <a:cs typeface="Sakkal Majalla" panose="02000000000000000000" pitchFamily="2" charset="-78"/>
              </a:rPr>
              <a:t>والماجما </a:t>
            </a:r>
            <a:r>
              <a:rPr lang="ar-IQ" altLang="en-US" sz="3200" b="1" dirty="0">
                <a:solidFill>
                  <a:srgbClr val="002060"/>
                </a:solidFill>
                <a:latin typeface="Sakkal Majalla" panose="02000000000000000000" pitchFamily="2" charset="-78"/>
                <a:ea typeface="+mj-ea"/>
                <a:cs typeface="Sakkal Majalla" panose="02000000000000000000" pitchFamily="2" charset="-78"/>
              </a:rPr>
              <a:t>خليط من صخر مصهور وغازات مذابة وبلورات </a:t>
            </a:r>
            <a:r>
              <a:rPr lang="ar-IQ" altLang="en-US" sz="3200" b="1" dirty="0" smtClean="0">
                <a:solidFill>
                  <a:srgbClr val="002060"/>
                </a:solidFill>
                <a:latin typeface="Sakkal Majalla" panose="02000000000000000000" pitchFamily="2" charset="-78"/>
                <a:ea typeface="+mj-ea"/>
                <a:cs typeface="Sakkal Majalla" panose="02000000000000000000" pitchFamily="2" charset="-78"/>
              </a:rPr>
              <a:t>معدنية</a:t>
            </a:r>
            <a:r>
              <a:rPr lang="ar-BH" altLang="en-US" sz="3200" b="1" dirty="0" smtClean="0">
                <a:solidFill>
                  <a:srgbClr val="002060"/>
                </a:solidFill>
                <a:latin typeface="Sakkal Majalla" panose="02000000000000000000" pitchFamily="2" charset="-78"/>
                <a:ea typeface="+mj-ea"/>
                <a:cs typeface="Sakkal Majalla" panose="02000000000000000000" pitchFamily="2" charset="-78"/>
              </a:rPr>
              <a:t>.</a:t>
            </a:r>
          </a:p>
        </p:txBody>
      </p:sp>
      <p:sp>
        <p:nvSpPr>
          <p:cNvPr id="2" name="Rectangle 1"/>
          <p:cNvSpPr/>
          <p:nvPr/>
        </p:nvSpPr>
        <p:spPr>
          <a:xfrm>
            <a:off x="204423"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3" name="Rectangle 2"/>
          <p:cNvSpPr/>
          <p:nvPr/>
        </p:nvSpPr>
        <p:spPr>
          <a:xfrm>
            <a:off x="4439797" y="713821"/>
            <a:ext cx="3644272" cy="71865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685800" rtl="1">
              <a:lnSpc>
                <a:spcPct val="90000"/>
              </a:lnSpc>
              <a:spcBef>
                <a:spcPct val="0"/>
              </a:spcBef>
            </a:pPr>
            <a:r>
              <a:rPr lang="ar-IQ" altLang="en-US" sz="4400" b="1" dirty="0">
                <a:solidFill>
                  <a:srgbClr val="C00000"/>
                </a:solidFill>
                <a:latin typeface="Sakkal Majalla" panose="02000000000000000000" pitchFamily="2" charset="-78"/>
                <a:cs typeface="Sakkal Majalla" panose="02000000000000000000" pitchFamily="2" charset="-78"/>
              </a:rPr>
              <a:t>مكونات الماجما</a:t>
            </a:r>
            <a:endParaRPr lang="en-US" altLang="en-US" sz="4400" b="1" dirty="0">
              <a:solidFill>
                <a:srgbClr val="C00000"/>
              </a:solidFill>
              <a:latin typeface="Sakkal Majalla" panose="02000000000000000000" pitchFamily="2" charset="-78"/>
              <a:cs typeface="Sakkal Majalla" panose="02000000000000000000" pitchFamily="2" charset="-78"/>
            </a:endParaRPr>
          </a:p>
        </p:txBody>
      </p:sp>
      <p:sp>
        <p:nvSpPr>
          <p:cNvPr id="5" name="Rectangle 4"/>
          <p:cNvSpPr>
            <a:spLocks noChangeArrowheads="1"/>
          </p:cNvSpPr>
          <p:nvPr/>
        </p:nvSpPr>
        <p:spPr bwMode="auto">
          <a:xfrm>
            <a:off x="1121664" y="3503800"/>
            <a:ext cx="10126005" cy="2308324"/>
          </a:xfrm>
          <a:prstGeom prst="rect">
            <a:avLst/>
          </a:prstGeom>
          <a:solidFill>
            <a:schemeClr val="accent6">
              <a:lumMod val="20000"/>
              <a:lumOff val="80000"/>
            </a:schemeClr>
          </a:solidFill>
          <a:ln>
            <a:headEnd/>
            <a:tailEnd/>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50000"/>
              </a:lnSpc>
            </a:pPr>
            <a:r>
              <a:rPr lang="ar-IQ" altLang="en-US" sz="2800" b="1" dirty="0" smtClean="0">
                <a:solidFill>
                  <a:srgbClr val="002060"/>
                </a:solidFill>
                <a:latin typeface="Sakkal Majalla" panose="02000000000000000000" pitchFamily="2" charset="-78"/>
                <a:ea typeface="+mj-ea"/>
                <a:cs typeface="Sakkal Majalla" panose="02000000000000000000" pitchFamily="2" charset="-78"/>
              </a:rPr>
              <a:t>ا</a:t>
            </a:r>
            <a:r>
              <a:rPr lang="ar-IQ" altLang="en-US" sz="3200" b="1" dirty="0" smtClean="0">
                <a:solidFill>
                  <a:srgbClr val="002060"/>
                </a:solidFill>
                <a:latin typeface="Sakkal Majalla" panose="02000000000000000000" pitchFamily="2" charset="-78"/>
                <a:ea typeface="+mj-ea"/>
                <a:cs typeface="Sakkal Majalla" panose="02000000000000000000" pitchFamily="2" charset="-78"/>
              </a:rPr>
              <a:t>لعناصر </a:t>
            </a:r>
            <a:r>
              <a:rPr lang="ar-IQ" altLang="en-US" sz="3200" b="1" dirty="0">
                <a:solidFill>
                  <a:srgbClr val="002060"/>
                </a:solidFill>
                <a:latin typeface="Sakkal Majalla" panose="02000000000000000000" pitchFamily="2" charset="-78"/>
                <a:ea typeface="+mj-ea"/>
                <a:cs typeface="Sakkal Majalla" panose="02000000000000000000" pitchFamily="2" charset="-78"/>
              </a:rPr>
              <a:t>الشائعة في الماجما هي نفسها العناصر</a:t>
            </a:r>
            <a:r>
              <a:rPr lang="ar-BH" altLang="en-US" sz="3200" b="1" dirty="0">
                <a:solidFill>
                  <a:srgbClr val="002060"/>
                </a:solidFill>
                <a:latin typeface="Sakkal Majalla" panose="02000000000000000000" pitchFamily="2" charset="-78"/>
                <a:ea typeface="+mj-ea"/>
                <a:cs typeface="Sakkal Majalla" panose="02000000000000000000" pitchFamily="2" charset="-78"/>
              </a:rPr>
              <a:t> </a:t>
            </a:r>
            <a:r>
              <a:rPr lang="ar-IQ" altLang="en-US" sz="3200" b="1" dirty="0">
                <a:solidFill>
                  <a:srgbClr val="002060"/>
                </a:solidFill>
                <a:latin typeface="Sakkal Majalla" panose="02000000000000000000" pitchFamily="2" charset="-78"/>
                <a:ea typeface="+mj-ea"/>
                <a:cs typeface="Sakkal Majalla" panose="02000000000000000000" pitchFamily="2" charset="-78"/>
              </a:rPr>
              <a:t>الرئيسية في القشرة الأرضية: </a:t>
            </a:r>
            <a:endParaRPr lang="ar-BH" altLang="en-US" sz="3200" b="1" dirty="0">
              <a:solidFill>
                <a:srgbClr val="002060"/>
              </a:solidFill>
              <a:latin typeface="Sakkal Majalla" panose="02000000000000000000" pitchFamily="2" charset="-78"/>
              <a:ea typeface="+mj-ea"/>
              <a:cs typeface="Sakkal Majalla" panose="02000000000000000000" pitchFamily="2" charset="-78"/>
            </a:endParaRPr>
          </a:p>
          <a:p>
            <a:pPr algn="justLow" rtl="1" eaLnBrk="1" hangingPunct="1">
              <a:lnSpc>
                <a:spcPct val="150000"/>
              </a:lnSpc>
            </a:pPr>
            <a:r>
              <a:rPr lang="ar-BH" altLang="en-US" sz="3200" b="1" dirty="0">
                <a:solidFill>
                  <a:srgbClr val="002060"/>
                </a:solidFill>
                <a:latin typeface="Sakkal Majalla" panose="02000000000000000000" pitchFamily="2" charset="-78"/>
                <a:ea typeface="+mj-ea"/>
                <a:cs typeface="Sakkal Majalla" panose="02000000000000000000" pitchFamily="2" charset="-78"/>
              </a:rPr>
              <a:t>(</a:t>
            </a:r>
            <a:r>
              <a:rPr lang="ar-IQ" altLang="en-US" sz="3200" b="1" dirty="0">
                <a:solidFill>
                  <a:srgbClr val="002060"/>
                </a:solidFill>
                <a:latin typeface="Sakkal Majalla" panose="02000000000000000000" pitchFamily="2" charset="-78"/>
                <a:ea typeface="+mj-ea"/>
                <a:cs typeface="Sakkal Majalla" panose="02000000000000000000" pitchFamily="2" charset="-78"/>
              </a:rPr>
              <a:t>الأكسجين</a:t>
            </a:r>
            <a:r>
              <a:rPr lang="en-US" altLang="en-US" sz="3200" b="1" dirty="0">
                <a:solidFill>
                  <a:srgbClr val="002060"/>
                </a:solidFill>
                <a:latin typeface="Sakkal Majalla" panose="02000000000000000000" pitchFamily="2" charset="-78"/>
                <a:ea typeface="+mj-ea"/>
                <a:cs typeface="Sakkal Majalla" panose="02000000000000000000" pitchFamily="2" charset="-78"/>
              </a:rPr>
              <a:t>O</a:t>
            </a:r>
            <a:r>
              <a:rPr lang="ar-IQ" altLang="en-US" sz="3200" b="1" dirty="0">
                <a:solidFill>
                  <a:srgbClr val="002060"/>
                </a:solidFill>
                <a:latin typeface="Sakkal Majalla" panose="02000000000000000000" pitchFamily="2" charset="-78"/>
                <a:ea typeface="+mj-ea"/>
                <a:cs typeface="Sakkal Majalla" panose="02000000000000000000" pitchFamily="2" charset="-78"/>
              </a:rPr>
              <a:t>, السيليكون </a:t>
            </a:r>
            <a:r>
              <a:rPr lang="en-US" altLang="en-US" sz="3200" b="1" dirty="0">
                <a:solidFill>
                  <a:srgbClr val="002060"/>
                </a:solidFill>
                <a:latin typeface="Sakkal Majalla" panose="02000000000000000000" pitchFamily="2" charset="-78"/>
                <a:ea typeface="+mj-ea"/>
                <a:cs typeface="Sakkal Majalla" panose="02000000000000000000" pitchFamily="2" charset="-78"/>
              </a:rPr>
              <a:t>Si</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الألمنيوم </a:t>
            </a:r>
            <a:r>
              <a:rPr lang="en-US" altLang="en-US" sz="3200" b="1" dirty="0">
                <a:solidFill>
                  <a:srgbClr val="002060"/>
                </a:solidFill>
                <a:latin typeface="Sakkal Majalla" panose="02000000000000000000" pitchFamily="2" charset="-78"/>
                <a:ea typeface="+mj-ea"/>
                <a:cs typeface="Sakkal Majalla" panose="02000000000000000000" pitchFamily="2" charset="-78"/>
              </a:rPr>
              <a:t>Al</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الحديد </a:t>
            </a:r>
            <a:r>
              <a:rPr lang="en-US" altLang="en-US" sz="3200" b="1" dirty="0">
                <a:solidFill>
                  <a:srgbClr val="002060"/>
                </a:solidFill>
                <a:latin typeface="Sakkal Majalla" panose="02000000000000000000" pitchFamily="2" charset="-78"/>
                <a:ea typeface="+mj-ea"/>
                <a:cs typeface="Sakkal Majalla" panose="02000000000000000000" pitchFamily="2" charset="-78"/>
              </a:rPr>
              <a:t>Fe</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الماغنيسيوم </a:t>
            </a:r>
            <a:r>
              <a:rPr lang="en-US" altLang="en-US" sz="3200" b="1" dirty="0">
                <a:solidFill>
                  <a:srgbClr val="002060"/>
                </a:solidFill>
                <a:latin typeface="Sakkal Majalla" panose="02000000000000000000" pitchFamily="2" charset="-78"/>
                <a:ea typeface="+mj-ea"/>
                <a:cs typeface="Sakkal Majalla" panose="02000000000000000000" pitchFamily="2" charset="-78"/>
              </a:rPr>
              <a:t>Mg</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الكالسيوم </a:t>
            </a:r>
            <a:r>
              <a:rPr lang="en-US" altLang="en-US" sz="3200" b="1" dirty="0">
                <a:solidFill>
                  <a:srgbClr val="002060"/>
                </a:solidFill>
                <a:latin typeface="Sakkal Majalla" panose="02000000000000000000" pitchFamily="2" charset="-78"/>
                <a:ea typeface="+mj-ea"/>
                <a:cs typeface="Sakkal Majalla" panose="02000000000000000000" pitchFamily="2" charset="-78"/>
              </a:rPr>
              <a:t>Ca</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البوتاسيوم </a:t>
            </a:r>
            <a:r>
              <a:rPr lang="en-US" altLang="en-US" sz="3200" b="1" dirty="0">
                <a:solidFill>
                  <a:srgbClr val="002060"/>
                </a:solidFill>
                <a:latin typeface="Sakkal Majalla" panose="02000000000000000000" pitchFamily="2" charset="-78"/>
                <a:ea typeface="+mj-ea"/>
                <a:cs typeface="Sakkal Majalla" panose="02000000000000000000" pitchFamily="2" charset="-78"/>
              </a:rPr>
              <a:t>K</a:t>
            </a:r>
            <a:r>
              <a:rPr lang="ar-IQ" altLang="en-US" sz="3200" b="1" dirty="0">
                <a:solidFill>
                  <a:srgbClr val="002060"/>
                </a:solidFill>
                <a:latin typeface="Sakkal Majalla" panose="02000000000000000000" pitchFamily="2" charset="-78"/>
                <a:ea typeface="+mj-ea"/>
                <a:cs typeface="Sakkal Majalla" panose="02000000000000000000" pitchFamily="2" charset="-78"/>
              </a:rPr>
              <a:t> , الصوديوم </a:t>
            </a:r>
            <a:r>
              <a:rPr lang="en-US" altLang="en-US" sz="3200" b="1" dirty="0">
                <a:solidFill>
                  <a:srgbClr val="002060"/>
                </a:solidFill>
                <a:latin typeface="Sakkal Majalla" panose="02000000000000000000" pitchFamily="2" charset="-78"/>
                <a:ea typeface="+mj-ea"/>
                <a:cs typeface="Sakkal Majalla" panose="02000000000000000000" pitchFamily="2" charset="-78"/>
              </a:rPr>
              <a:t>Na</a:t>
            </a:r>
            <a:r>
              <a:rPr lang="ar-BH" altLang="en-US" sz="3200" b="1" dirty="0">
                <a:solidFill>
                  <a:srgbClr val="002060"/>
                </a:solidFill>
                <a:latin typeface="Sakkal Majalla" panose="02000000000000000000" pitchFamily="2" charset="-78"/>
                <a:ea typeface="+mj-ea"/>
                <a:cs typeface="Sakkal Majalla" panose="02000000000000000000" pitchFamily="2" charset="-78"/>
              </a:rPr>
              <a:t>)</a:t>
            </a:r>
            <a:r>
              <a:rPr lang="ar-IQ" altLang="en-US" sz="3200" b="1" dirty="0">
                <a:solidFill>
                  <a:srgbClr val="002060"/>
                </a:solidFill>
                <a:latin typeface="Sakkal Majalla" panose="02000000000000000000" pitchFamily="2" charset="-78"/>
                <a:ea typeface="+mj-ea"/>
                <a:cs typeface="Sakkal Majalla" panose="02000000000000000000" pitchFamily="2" charset="-78"/>
              </a:rPr>
              <a:t>.</a:t>
            </a:r>
            <a:r>
              <a:rPr lang="en-US" altLang="en-US" sz="3200" b="1" dirty="0">
                <a:solidFill>
                  <a:srgbClr val="002060"/>
                </a:solidFill>
                <a:latin typeface="Sakkal Majalla" panose="02000000000000000000" pitchFamily="2" charset="-78"/>
                <a:ea typeface="+mj-ea"/>
                <a:cs typeface="Sakkal Majalla" panose="02000000000000000000" pitchFamily="2" charset="-78"/>
              </a:rPr>
              <a:t> </a:t>
            </a:r>
            <a:endParaRPr lang="ar-IQ" altLang="en-US" sz="3200" b="1" dirty="0">
              <a:solidFill>
                <a:srgbClr val="002060"/>
              </a:solidFill>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313512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435733" y="3733086"/>
            <a:ext cx="9282683" cy="1977464"/>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eaLnBrk="1" hangingPunct="1">
              <a:lnSpc>
                <a:spcPct val="150000"/>
              </a:lnSpc>
            </a:pPr>
            <a:r>
              <a:rPr lang="ar-IQ" altLang="en-US" sz="2800" b="1" dirty="0" smtClean="0">
                <a:solidFill>
                  <a:srgbClr val="7030A0"/>
                </a:solidFill>
                <a:latin typeface="Sakkal Majalla" panose="02000000000000000000" pitchFamily="2" charset="-78"/>
                <a:ea typeface="+mj-ea"/>
                <a:cs typeface="Sakkal Majalla" panose="02000000000000000000" pitchFamily="2" charset="-78"/>
              </a:rPr>
              <a:t>عندما </a:t>
            </a:r>
            <a:r>
              <a:rPr lang="ar-IQ" altLang="en-US" sz="2800" b="1" dirty="0">
                <a:solidFill>
                  <a:srgbClr val="7030A0"/>
                </a:solidFill>
                <a:latin typeface="Sakkal Majalla" panose="02000000000000000000" pitchFamily="2" charset="-78"/>
                <a:ea typeface="+mj-ea"/>
                <a:cs typeface="Sakkal Majalla" panose="02000000000000000000" pitchFamily="2" charset="-78"/>
              </a:rPr>
              <a:t>تتحرر الماجما من الضغط الواقع عليها من الصخور التي حولها تتمكن الغازات الذائبة فيها من الانطلاق إلى الغلاف الجوي لذلك تختلف مكونات اللابة الكيميائية عن المكونات الكيميائية للماجما الي نتجت اللابة عنها. </a:t>
            </a:r>
            <a:endParaRPr lang="ar-BH" altLang="en-US" sz="2800" b="1" dirty="0">
              <a:solidFill>
                <a:srgbClr val="7030A0"/>
              </a:solidFill>
              <a:latin typeface="Sakkal Majalla" panose="02000000000000000000" pitchFamily="2" charset="-78"/>
              <a:ea typeface="+mj-ea"/>
              <a:cs typeface="Sakkal Majalla" panose="02000000000000000000" pitchFamily="2" charset="-78"/>
            </a:endParaRPr>
          </a:p>
        </p:txBody>
      </p:sp>
      <p:sp>
        <p:nvSpPr>
          <p:cNvPr id="3" name="Rectangle 2"/>
          <p:cNvSpPr/>
          <p:nvPr/>
        </p:nvSpPr>
        <p:spPr>
          <a:xfrm>
            <a:off x="189674"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(جيو 211) ما الصخور النارية؟</a:t>
            </a:r>
            <a:endParaRPr lang="en-US" b="1" dirty="0">
              <a:latin typeface="Sakkal Majalla" panose="02000000000000000000" pitchFamily="2" charset="-78"/>
              <a:cs typeface="Sakkal Majalla" panose="02000000000000000000" pitchFamily="2" charset="-78"/>
            </a:endParaRPr>
          </a:p>
        </p:txBody>
      </p:sp>
      <p:sp>
        <p:nvSpPr>
          <p:cNvPr id="2" name="Rectangle 1"/>
          <p:cNvSpPr/>
          <p:nvPr/>
        </p:nvSpPr>
        <p:spPr>
          <a:xfrm>
            <a:off x="4180873" y="336325"/>
            <a:ext cx="3657599" cy="604781"/>
          </a:xfrm>
          <a:prstGeom prst="rect">
            <a:avLst/>
          </a:prstGeom>
          <a:solidFill>
            <a:schemeClr val="bg2"/>
          </a:solidFill>
          <a:ln>
            <a:solidFill>
              <a:srgbClr val="FF0000"/>
            </a:solidFill>
          </a:ln>
        </p:spPr>
        <p:txBody>
          <a:bodyPr wrap="square">
            <a:spAutoFit/>
          </a:bodyPr>
          <a:lstStyle/>
          <a:p>
            <a:pPr algn="ctr" defTabSz="685800" rtl="1">
              <a:lnSpc>
                <a:spcPct val="90000"/>
              </a:lnSpc>
              <a:spcBef>
                <a:spcPct val="0"/>
              </a:spcBef>
            </a:pPr>
            <a:r>
              <a:rPr lang="ar-IQ" altLang="en-US" sz="3600" b="1" dirty="0">
                <a:solidFill>
                  <a:srgbClr val="FF0000"/>
                </a:solidFill>
                <a:latin typeface="Sakkal Majalla" panose="02000000000000000000" pitchFamily="2" charset="-78"/>
                <a:cs typeface="Sakkal Majalla" panose="02000000000000000000" pitchFamily="2" charset="-78"/>
              </a:rPr>
              <a:t>مكونات الماجما</a:t>
            </a:r>
            <a:endParaRPr lang="en-US" altLang="en-US" sz="3600" b="1" dirty="0">
              <a:solidFill>
                <a:srgbClr val="FF0000"/>
              </a:solidFill>
              <a:latin typeface="Sakkal Majalla" panose="02000000000000000000" pitchFamily="2" charset="-78"/>
              <a:cs typeface="Sakkal Majalla" panose="02000000000000000000" pitchFamily="2" charset="-78"/>
            </a:endParaRPr>
          </a:p>
        </p:txBody>
      </p:sp>
      <p:sp>
        <p:nvSpPr>
          <p:cNvPr id="5" name="Rectangle 4"/>
          <p:cNvSpPr/>
          <p:nvPr/>
        </p:nvSpPr>
        <p:spPr>
          <a:xfrm>
            <a:off x="2960513" y="1123170"/>
            <a:ext cx="5769528" cy="523220"/>
          </a:xfrm>
          <a:prstGeom prst="rect">
            <a:avLst/>
          </a:prstGeom>
        </p:spPr>
        <p:style>
          <a:lnRef idx="1">
            <a:schemeClr val="accent2"/>
          </a:lnRef>
          <a:fillRef idx="2">
            <a:schemeClr val="accent2"/>
          </a:fillRef>
          <a:effectRef idx="1">
            <a:schemeClr val="accent2"/>
          </a:effectRef>
          <a:fontRef idx="minor">
            <a:schemeClr val="dk1"/>
          </a:fontRef>
        </p:style>
        <p:txBody>
          <a:bodyPr wrap="none" anchor="ctr">
            <a:spAutoFit/>
          </a:bodyPr>
          <a:lstStyle/>
          <a:p>
            <a:pPr algn="just" rtl="1"/>
            <a:r>
              <a:rPr lang="ar-IQ" altLang="en-US" sz="2800" b="1" dirty="0">
                <a:solidFill>
                  <a:schemeClr val="accent6">
                    <a:lumMod val="75000"/>
                  </a:schemeClr>
                </a:solidFill>
                <a:latin typeface="Sakkal Majalla" panose="02000000000000000000" pitchFamily="2" charset="-78"/>
                <a:cs typeface="Sakkal Majalla" panose="02000000000000000000" pitchFamily="2" charset="-78"/>
              </a:rPr>
              <a:t>تصنف الماجما اعتماد</a:t>
            </a:r>
            <a:r>
              <a:rPr lang="ar-BH" altLang="en-US" sz="2800" b="1" dirty="0">
                <a:solidFill>
                  <a:schemeClr val="accent6">
                    <a:lumMod val="75000"/>
                  </a:schemeClr>
                </a:solidFill>
                <a:latin typeface="Sakkal Majalla" panose="02000000000000000000" pitchFamily="2" charset="-78"/>
                <a:cs typeface="Sakkal Majalla" panose="02000000000000000000" pitchFamily="2" charset="-78"/>
              </a:rPr>
              <a:t>ً</a:t>
            </a:r>
            <a:r>
              <a:rPr lang="ar-IQ" altLang="en-US" sz="2800" b="1" dirty="0">
                <a:solidFill>
                  <a:schemeClr val="accent6">
                    <a:lumMod val="75000"/>
                  </a:schemeClr>
                </a:solidFill>
                <a:latin typeface="Sakkal Majalla" panose="02000000000000000000" pitchFamily="2" charset="-78"/>
                <a:cs typeface="Sakkal Majalla" panose="02000000000000000000" pitchFamily="2" charset="-78"/>
              </a:rPr>
              <a:t>ا على محتواها من السيليكا إلى</a:t>
            </a:r>
            <a:r>
              <a:rPr lang="ar-BH" altLang="en-US" sz="2800" b="1" dirty="0">
                <a:solidFill>
                  <a:schemeClr val="accent6">
                    <a:lumMod val="75000"/>
                  </a:schemeClr>
                </a:solidFill>
                <a:latin typeface="Sakkal Majalla" panose="02000000000000000000" pitchFamily="2" charset="-78"/>
                <a:cs typeface="Sakkal Majalla" panose="02000000000000000000" pitchFamily="2" charset="-78"/>
              </a:rPr>
              <a:t>:</a:t>
            </a:r>
          </a:p>
        </p:txBody>
      </p:sp>
      <p:sp>
        <p:nvSpPr>
          <p:cNvPr id="6" name="Rectangle 5"/>
          <p:cNvSpPr/>
          <p:nvPr/>
        </p:nvSpPr>
        <p:spPr>
          <a:xfrm>
            <a:off x="8522208" y="1881389"/>
            <a:ext cx="1474121" cy="830997"/>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lnSpc>
                <a:spcPct val="150000"/>
              </a:lnSpc>
            </a:pPr>
            <a:r>
              <a:rPr lang="ar-BH" altLang="en-US" sz="3200" b="1" dirty="0" smtClean="0">
                <a:solidFill>
                  <a:schemeClr val="accent2">
                    <a:lumMod val="50000"/>
                  </a:schemeClr>
                </a:solidFill>
                <a:latin typeface="Sakkal Majalla" panose="02000000000000000000" pitchFamily="2" charset="-78"/>
                <a:cs typeface="Sakkal Majalla" panose="02000000000000000000" pitchFamily="2" charset="-78"/>
              </a:rPr>
              <a:t>1. </a:t>
            </a:r>
            <a:r>
              <a:rPr lang="ar-IQ" altLang="en-US" sz="3200" b="1" dirty="0" smtClean="0">
                <a:solidFill>
                  <a:schemeClr val="accent2">
                    <a:lumMod val="50000"/>
                  </a:schemeClr>
                </a:solidFill>
                <a:latin typeface="Sakkal Majalla" panose="02000000000000000000" pitchFamily="2" charset="-78"/>
                <a:cs typeface="Sakkal Majalla" panose="02000000000000000000" pitchFamily="2" charset="-78"/>
              </a:rPr>
              <a:t>بازلتية</a:t>
            </a:r>
            <a:r>
              <a:rPr lang="ar-BH" altLang="en-US" sz="3200" dirty="0">
                <a:solidFill>
                  <a:schemeClr val="accent2">
                    <a:lumMod val="50000"/>
                  </a:schemeClr>
                </a:solidFill>
                <a:latin typeface="Sakkal Majalla" panose="02000000000000000000" pitchFamily="2" charset="-78"/>
                <a:cs typeface="Sakkal Majalla" panose="02000000000000000000" pitchFamily="2" charset="-78"/>
              </a:rPr>
              <a:t>.</a:t>
            </a:r>
          </a:p>
        </p:txBody>
      </p:sp>
      <p:sp>
        <p:nvSpPr>
          <p:cNvPr id="7" name="Rectangle 6"/>
          <p:cNvSpPr/>
          <p:nvPr/>
        </p:nvSpPr>
        <p:spPr>
          <a:xfrm>
            <a:off x="5077989" y="1865177"/>
            <a:ext cx="1911154" cy="830997"/>
          </a:xfrm>
          <a:prstGeom prst="rect">
            <a:avLst/>
          </a:prstGeom>
          <a:ln>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lnSpc>
                <a:spcPct val="150000"/>
              </a:lnSpc>
            </a:pPr>
            <a:r>
              <a:rPr lang="ar-BH" altLang="en-US" sz="3200" b="1" dirty="0" smtClean="0">
                <a:solidFill>
                  <a:schemeClr val="accent2">
                    <a:lumMod val="50000"/>
                  </a:schemeClr>
                </a:solidFill>
                <a:latin typeface="Sakkal Majalla" panose="02000000000000000000" pitchFamily="2" charset="-78"/>
                <a:cs typeface="Sakkal Majalla" panose="02000000000000000000" pitchFamily="2" charset="-78"/>
              </a:rPr>
              <a:t>2. </a:t>
            </a:r>
            <a:r>
              <a:rPr lang="ar-IQ" altLang="en-US" sz="3200" b="1" dirty="0" smtClean="0">
                <a:solidFill>
                  <a:schemeClr val="accent2">
                    <a:lumMod val="50000"/>
                  </a:schemeClr>
                </a:solidFill>
                <a:latin typeface="Sakkal Majalla" panose="02000000000000000000" pitchFamily="2" charset="-78"/>
                <a:cs typeface="Sakkal Majalla" panose="02000000000000000000" pitchFamily="2" charset="-78"/>
              </a:rPr>
              <a:t>أنديزيتية </a:t>
            </a:r>
            <a:r>
              <a:rPr lang="ar-BH" altLang="en-US" sz="3200" b="1" dirty="0">
                <a:solidFill>
                  <a:schemeClr val="accent2">
                    <a:lumMod val="50000"/>
                  </a:schemeClr>
                </a:solidFill>
                <a:latin typeface="Sakkal Majalla" panose="02000000000000000000" pitchFamily="2" charset="-78"/>
                <a:cs typeface="Sakkal Majalla" panose="02000000000000000000" pitchFamily="2" charset="-78"/>
              </a:rPr>
              <a:t>.</a:t>
            </a:r>
          </a:p>
        </p:txBody>
      </p:sp>
      <p:sp>
        <p:nvSpPr>
          <p:cNvPr id="8" name="Rectangle 7"/>
          <p:cNvSpPr/>
          <p:nvPr/>
        </p:nvSpPr>
        <p:spPr>
          <a:xfrm>
            <a:off x="1868445" y="1864657"/>
            <a:ext cx="1768865" cy="830997"/>
          </a:xfrm>
          <a:prstGeom prst="rect">
            <a:avLst/>
          </a:prstGeom>
          <a:solidFill>
            <a:schemeClr val="accent1">
              <a:lumMod val="20000"/>
              <a:lumOff val="80000"/>
            </a:schemeClr>
          </a:solidFill>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just" rtl="1">
              <a:lnSpc>
                <a:spcPct val="150000"/>
              </a:lnSpc>
            </a:pPr>
            <a:r>
              <a:rPr lang="ar-BH" altLang="en-US" sz="3200" b="1" dirty="0" smtClean="0">
                <a:solidFill>
                  <a:schemeClr val="accent2">
                    <a:lumMod val="50000"/>
                  </a:schemeClr>
                </a:solidFill>
                <a:latin typeface="Sakkal Majalla" panose="02000000000000000000" pitchFamily="2" charset="-78"/>
                <a:cs typeface="Sakkal Majalla" panose="02000000000000000000" pitchFamily="2" charset="-78"/>
              </a:rPr>
              <a:t>3. </a:t>
            </a:r>
            <a:r>
              <a:rPr lang="ar-IQ" altLang="en-US" sz="3200" b="1" dirty="0" smtClean="0">
                <a:solidFill>
                  <a:schemeClr val="accent2">
                    <a:lumMod val="50000"/>
                  </a:schemeClr>
                </a:solidFill>
                <a:latin typeface="Sakkal Majalla" panose="02000000000000000000" pitchFamily="2" charset="-78"/>
                <a:cs typeface="Sakkal Majalla" panose="02000000000000000000" pitchFamily="2" charset="-78"/>
              </a:rPr>
              <a:t>ريولايتية</a:t>
            </a:r>
            <a:r>
              <a:rPr lang="ar-IQ" altLang="en-US" sz="3200" b="1" dirty="0">
                <a:solidFill>
                  <a:schemeClr val="accent2">
                    <a:lumMod val="50000"/>
                  </a:schemeClr>
                </a:solidFill>
                <a:latin typeface="Sakkal Majalla" panose="02000000000000000000" pitchFamily="2" charset="-78"/>
                <a:cs typeface="Sakkal Majalla" panose="02000000000000000000" pitchFamily="2" charset="-78"/>
              </a:rPr>
              <a:t>.</a:t>
            </a:r>
            <a:endParaRPr lang="ar-BH" altLang="en-US" sz="32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9" name="Rectangle 8"/>
          <p:cNvSpPr/>
          <p:nvPr/>
        </p:nvSpPr>
        <p:spPr>
          <a:xfrm>
            <a:off x="2190236" y="3028293"/>
            <a:ext cx="8090676" cy="52322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nchor="ctr">
            <a:spAutoFit/>
          </a:bodyPr>
          <a:lstStyle/>
          <a:p>
            <a:pPr algn="just" rtl="1"/>
            <a:r>
              <a:rPr lang="ar-BH" altLang="en-US" sz="2800" b="1" dirty="0" smtClean="0">
                <a:solidFill>
                  <a:srgbClr val="002060"/>
                </a:solidFill>
                <a:latin typeface="Sakkal Majalla" panose="02000000000000000000" pitchFamily="2" charset="-78"/>
                <a:cs typeface="Sakkal Majalla" panose="02000000000000000000" pitchFamily="2" charset="-78"/>
              </a:rPr>
              <a:t>ما الذي </a:t>
            </a:r>
            <a:r>
              <a:rPr lang="ar-IQ" altLang="en-US" sz="2800" b="1" dirty="0" smtClean="0">
                <a:solidFill>
                  <a:srgbClr val="002060"/>
                </a:solidFill>
                <a:latin typeface="Sakkal Majalla" panose="02000000000000000000" pitchFamily="2" charset="-78"/>
                <a:cs typeface="Sakkal Majalla" panose="02000000000000000000" pitchFamily="2" charset="-78"/>
              </a:rPr>
              <a:t>يؤثر </a:t>
            </a:r>
            <a:r>
              <a:rPr lang="ar-IQ" altLang="en-US" sz="2800" b="1" dirty="0">
                <a:solidFill>
                  <a:srgbClr val="002060"/>
                </a:solidFill>
                <a:latin typeface="Sakkal Majalla" panose="02000000000000000000" pitchFamily="2" charset="-78"/>
                <a:cs typeface="Sakkal Majalla" panose="02000000000000000000" pitchFamily="2" charset="-78"/>
              </a:rPr>
              <a:t>محتوى الماجما من السيليكا في درجة انصهارها وسرعة </a:t>
            </a:r>
            <a:r>
              <a:rPr lang="ar-IQ" altLang="en-US" sz="2800" b="1" dirty="0" smtClean="0">
                <a:solidFill>
                  <a:srgbClr val="002060"/>
                </a:solidFill>
                <a:latin typeface="Sakkal Majalla" panose="02000000000000000000" pitchFamily="2" charset="-78"/>
                <a:cs typeface="Sakkal Majalla" panose="02000000000000000000" pitchFamily="2" charset="-78"/>
              </a:rPr>
              <a:t>تدفقها</a:t>
            </a:r>
            <a:r>
              <a:rPr lang="ar-BH" altLang="en-US" sz="2800" b="1" dirty="0" smtClean="0">
                <a:solidFill>
                  <a:srgbClr val="002060"/>
                </a:solidFill>
                <a:latin typeface="Sakkal Majalla" panose="02000000000000000000" pitchFamily="2" charset="-78"/>
                <a:cs typeface="Sakkal Majalla" panose="02000000000000000000" pitchFamily="2" charset="-78"/>
              </a:rPr>
              <a:t>؟</a:t>
            </a:r>
            <a:endParaRPr lang="ar-BH" altLang="en-US" sz="28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141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910" y="5058599"/>
            <a:ext cx="6491177" cy="1129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r" rtl="1"/>
            <a:r>
              <a:rPr lang="ar-BH" altLang="en-US" sz="3200" b="1" dirty="0" smtClean="0">
                <a:solidFill>
                  <a:srgbClr val="C00000"/>
                </a:solidFill>
                <a:latin typeface="Sakkal Majalla" panose="02000000000000000000" pitchFamily="2" charset="-78"/>
                <a:cs typeface="Sakkal Majalla" panose="02000000000000000000" pitchFamily="2" charset="-78"/>
              </a:rPr>
              <a:t>درجة الحرارة: </a:t>
            </a:r>
            <a:r>
              <a:rPr lang="ar-IQ" altLang="en-US" sz="2800" b="1" dirty="0" smtClean="0">
                <a:solidFill>
                  <a:srgbClr val="002060"/>
                </a:solidFill>
                <a:latin typeface="Sakkal Majalla" panose="02000000000000000000" pitchFamily="2" charset="-78"/>
                <a:cs typeface="Sakkal Majalla" panose="02000000000000000000" pitchFamily="2" charset="-78"/>
              </a:rPr>
              <a:t>تزداد </a:t>
            </a:r>
            <a:r>
              <a:rPr lang="ar-IQ" altLang="en-US" sz="2800" b="1" dirty="0">
                <a:solidFill>
                  <a:srgbClr val="002060"/>
                </a:solidFill>
                <a:latin typeface="Sakkal Majalla" panose="02000000000000000000" pitchFamily="2" charset="-78"/>
                <a:cs typeface="Sakkal Majalla" panose="02000000000000000000" pitchFamily="2" charset="-78"/>
              </a:rPr>
              <a:t>درجة الحرارة كلما تعمقنا في القشرة الأرضية. </a:t>
            </a:r>
            <a:r>
              <a:rPr lang="ar-IQ" altLang="en-US" sz="2800" b="1" dirty="0" smtClean="0">
                <a:solidFill>
                  <a:srgbClr val="002060"/>
                </a:solidFill>
                <a:latin typeface="Sakkal Majalla" panose="02000000000000000000" pitchFamily="2" charset="-78"/>
                <a:cs typeface="Sakkal Majalla" panose="02000000000000000000" pitchFamily="2" charset="-78"/>
              </a:rPr>
              <a:t>وت</a:t>
            </a:r>
            <a:r>
              <a:rPr lang="ar-BH" altLang="en-US" sz="2800" b="1" dirty="0" smtClean="0">
                <a:solidFill>
                  <a:srgbClr val="002060"/>
                </a:solidFill>
                <a:latin typeface="Sakkal Majalla" panose="02000000000000000000" pitchFamily="2" charset="-78"/>
                <a:cs typeface="Sakkal Majalla" panose="02000000000000000000" pitchFamily="2" charset="-78"/>
              </a:rPr>
              <a:t>ُ</a:t>
            </a:r>
            <a:r>
              <a:rPr lang="ar-IQ" altLang="en-US" sz="2800" b="1" dirty="0" smtClean="0">
                <a:solidFill>
                  <a:srgbClr val="002060"/>
                </a:solidFill>
                <a:latin typeface="Sakkal Majalla" panose="02000000000000000000" pitchFamily="2" charset="-78"/>
                <a:cs typeface="Sakkal Majalla" panose="02000000000000000000" pitchFamily="2" charset="-78"/>
              </a:rPr>
              <a:t>سمى </a:t>
            </a:r>
            <a:r>
              <a:rPr lang="ar-IQ" altLang="en-US" sz="2800" b="1" dirty="0">
                <a:solidFill>
                  <a:srgbClr val="002060"/>
                </a:solidFill>
                <a:latin typeface="Sakkal Majalla" panose="02000000000000000000" pitchFamily="2" charset="-78"/>
                <a:cs typeface="Sakkal Majalla" panose="02000000000000000000" pitchFamily="2" charset="-78"/>
              </a:rPr>
              <a:t>هذه الزيادة في درجة الحرارة الممال الحراري </a:t>
            </a:r>
            <a:r>
              <a:rPr lang="ar-IQ" altLang="en-US" sz="2800" b="1" dirty="0" smtClean="0">
                <a:solidFill>
                  <a:srgbClr val="002060"/>
                </a:solidFill>
                <a:latin typeface="Sakkal Majalla" panose="02000000000000000000" pitchFamily="2" charset="-78"/>
                <a:cs typeface="Sakkal Majalla" panose="02000000000000000000" pitchFamily="2" charset="-78"/>
              </a:rPr>
              <a:t>الأرضي. </a:t>
            </a: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3" name="Rectangle 2"/>
          <p:cNvSpPr/>
          <p:nvPr/>
        </p:nvSpPr>
        <p:spPr>
          <a:xfrm>
            <a:off x="130681"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4" name="Rectangle 3"/>
          <p:cNvSpPr/>
          <p:nvPr/>
        </p:nvSpPr>
        <p:spPr>
          <a:xfrm>
            <a:off x="4980235" y="779287"/>
            <a:ext cx="3451123" cy="769441"/>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ctr"/>
            <a:r>
              <a:rPr lang="ar-IQ" altLang="en-US" sz="4400" b="1" dirty="0">
                <a:solidFill>
                  <a:srgbClr val="002060"/>
                </a:solidFill>
                <a:latin typeface="Sakkal Majalla" panose="02000000000000000000" pitchFamily="2" charset="-78"/>
                <a:ea typeface="+mj-ea"/>
                <a:cs typeface="Sakkal Majalla" panose="02000000000000000000" pitchFamily="2" charset="-78"/>
              </a:rPr>
              <a:t>تكون الماجما</a:t>
            </a:r>
            <a:endParaRPr lang="en-US" sz="4400" b="1" dirty="0">
              <a:solidFill>
                <a:srgbClr val="002060"/>
              </a:solidFill>
              <a:latin typeface="Sakkal Majalla" panose="02000000000000000000" pitchFamily="2" charset="-78"/>
              <a:ea typeface="+mj-ea"/>
              <a:cs typeface="Sakkal Majalla" panose="02000000000000000000" pitchFamily="2" charset="-78"/>
            </a:endParaRPr>
          </a:p>
        </p:txBody>
      </p:sp>
      <p:sp>
        <p:nvSpPr>
          <p:cNvPr id="5" name="Rectangle 4"/>
          <p:cNvSpPr/>
          <p:nvPr/>
        </p:nvSpPr>
        <p:spPr>
          <a:xfrm>
            <a:off x="5247365" y="1826857"/>
            <a:ext cx="6409853" cy="523220"/>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ar-IQ" altLang="en-US" sz="2800" b="1" dirty="0" smtClean="0">
                <a:solidFill>
                  <a:schemeClr val="accent6">
                    <a:lumMod val="50000"/>
                  </a:schemeClr>
                </a:solidFill>
                <a:latin typeface="Sakkal Majalla" panose="02000000000000000000" pitchFamily="2" charset="-78"/>
                <a:cs typeface="Sakkal Majalla" panose="02000000000000000000" pitchFamily="2" charset="-78"/>
              </a:rPr>
              <a:t>تتكون </a:t>
            </a:r>
            <a:r>
              <a:rPr lang="ar-IQ" altLang="en-US" sz="2800" b="1" dirty="0">
                <a:solidFill>
                  <a:schemeClr val="accent6">
                    <a:lumMod val="50000"/>
                  </a:schemeClr>
                </a:solidFill>
                <a:latin typeface="Sakkal Majalla" panose="02000000000000000000" pitchFamily="2" charset="-78"/>
                <a:cs typeface="Sakkal Majalla" panose="02000000000000000000" pitchFamily="2" charset="-78"/>
              </a:rPr>
              <a:t>الماجما بانصهار قشرة </a:t>
            </a:r>
            <a:r>
              <a:rPr lang="ar-IQ" altLang="en-US" sz="2800" b="1" dirty="0" smtClean="0">
                <a:solidFill>
                  <a:schemeClr val="accent6">
                    <a:lumMod val="50000"/>
                  </a:schemeClr>
                </a:solidFill>
                <a:latin typeface="Sakkal Majalla" panose="02000000000000000000" pitchFamily="2" charset="-78"/>
                <a:cs typeface="Sakkal Majalla" panose="02000000000000000000" pitchFamily="2" charset="-78"/>
              </a:rPr>
              <a:t>الأرض</a:t>
            </a:r>
            <a:r>
              <a:rPr lang="ar-BH" altLang="en-US" sz="2800" b="1" dirty="0" smtClean="0">
                <a:solidFill>
                  <a:schemeClr val="accent6">
                    <a:lumMod val="50000"/>
                  </a:schemeClr>
                </a:solidFill>
                <a:latin typeface="Sakkal Majalla" panose="02000000000000000000" pitchFamily="2" charset="-78"/>
                <a:cs typeface="Sakkal Majalla" panose="02000000000000000000" pitchFamily="2" charset="-78"/>
              </a:rPr>
              <a:t>، أو مادة الوشاح.</a:t>
            </a:r>
            <a:r>
              <a:rPr lang="ar-IQ" altLang="en-US" sz="2800" b="1" dirty="0" smtClean="0">
                <a:solidFill>
                  <a:schemeClr val="accent6">
                    <a:lumMod val="50000"/>
                  </a:schemeClr>
                </a:solidFill>
                <a:latin typeface="Sakkal Majalla" panose="02000000000000000000" pitchFamily="2" charset="-78"/>
                <a:cs typeface="Sakkal Majalla" panose="02000000000000000000" pitchFamily="2" charset="-78"/>
              </a:rPr>
              <a:t> </a:t>
            </a:r>
            <a:endParaRPr lang="en-US" sz="2800" b="1" dirty="0"/>
          </a:p>
        </p:txBody>
      </p:sp>
      <p:sp>
        <p:nvSpPr>
          <p:cNvPr id="6" name="Rectangle 5"/>
          <p:cNvSpPr/>
          <p:nvPr/>
        </p:nvSpPr>
        <p:spPr>
          <a:xfrm>
            <a:off x="5242560" y="2605010"/>
            <a:ext cx="6449568" cy="1384995"/>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IQ" altLang="en-US" sz="2800" b="1" dirty="0" smtClean="0">
                <a:solidFill>
                  <a:srgbClr val="002060"/>
                </a:solidFill>
                <a:latin typeface="Sakkal Majalla" panose="02000000000000000000" pitchFamily="2" charset="-78"/>
                <a:cs typeface="Sakkal Majalla" panose="02000000000000000000" pitchFamily="2" charset="-78"/>
              </a:rPr>
              <a:t>العوامل </a:t>
            </a:r>
            <a:r>
              <a:rPr lang="ar-IQ" altLang="en-US" sz="2800" b="1" dirty="0">
                <a:solidFill>
                  <a:srgbClr val="002060"/>
                </a:solidFill>
                <a:latin typeface="Sakkal Majalla" panose="02000000000000000000" pitchFamily="2" charset="-78"/>
                <a:cs typeface="Sakkal Majalla" panose="02000000000000000000" pitchFamily="2" charset="-78"/>
              </a:rPr>
              <a:t>الرئيسية الأربعة التي تؤثر في تكون الماجما:</a:t>
            </a:r>
            <a:r>
              <a:rPr lang="en-US" altLang="en-US" sz="2800" b="1" dirty="0">
                <a:solidFill>
                  <a:srgbClr val="002060"/>
                </a:solidFill>
                <a:latin typeface="Sakkal Majalla" panose="02000000000000000000" pitchFamily="2" charset="-78"/>
                <a:cs typeface="Sakkal Majalla" panose="02000000000000000000" pitchFamily="2" charset="-78"/>
              </a:rPr>
              <a:t/>
            </a:r>
            <a:br>
              <a:rPr lang="en-US" altLang="en-US" sz="2800" b="1" dirty="0">
                <a:solidFill>
                  <a:srgbClr val="002060"/>
                </a:solidFill>
                <a:latin typeface="Sakkal Majalla" panose="02000000000000000000" pitchFamily="2" charset="-78"/>
                <a:cs typeface="Sakkal Majalla" panose="02000000000000000000" pitchFamily="2" charset="-78"/>
              </a:rPr>
            </a:br>
            <a:r>
              <a:rPr lang="ar-IQ" altLang="en-US" sz="2800" b="1" dirty="0">
                <a:solidFill>
                  <a:srgbClr val="002060"/>
                </a:solidFill>
                <a:latin typeface="Sakkal Majalla" panose="02000000000000000000" pitchFamily="2" charset="-78"/>
                <a:cs typeface="Sakkal Majalla" panose="02000000000000000000" pitchFamily="2" charset="-78"/>
              </a:rPr>
              <a:t>درجة الحرارة</a:t>
            </a:r>
            <a:r>
              <a:rPr lang="ar-BH" altLang="en-US" sz="2800" b="1" dirty="0">
                <a:solidFill>
                  <a:srgbClr val="002060"/>
                </a:solidFill>
                <a:latin typeface="Sakkal Majalla" panose="02000000000000000000" pitchFamily="2" charset="-78"/>
                <a:cs typeface="Sakkal Majalla" panose="02000000000000000000" pitchFamily="2" charset="-78"/>
              </a:rPr>
              <a:t>، </a:t>
            </a:r>
            <a:r>
              <a:rPr lang="ar-IQ" altLang="en-US" sz="2800" b="1" dirty="0">
                <a:solidFill>
                  <a:srgbClr val="002060"/>
                </a:solidFill>
                <a:latin typeface="Sakkal Majalla" panose="02000000000000000000" pitchFamily="2" charset="-78"/>
                <a:cs typeface="Sakkal Majalla" panose="02000000000000000000" pitchFamily="2" charset="-78"/>
              </a:rPr>
              <a:t>الضغط</a:t>
            </a:r>
            <a:r>
              <a:rPr lang="ar-BH" altLang="en-US" sz="2800" b="1" dirty="0">
                <a:solidFill>
                  <a:srgbClr val="002060"/>
                </a:solidFill>
                <a:latin typeface="Sakkal Majalla" panose="02000000000000000000" pitchFamily="2" charset="-78"/>
                <a:cs typeface="Sakkal Majalla" panose="02000000000000000000" pitchFamily="2" charset="-78"/>
              </a:rPr>
              <a:t>، </a:t>
            </a:r>
            <a:r>
              <a:rPr lang="ar-IQ" altLang="en-US" sz="2800" b="1" dirty="0">
                <a:solidFill>
                  <a:srgbClr val="002060"/>
                </a:solidFill>
                <a:latin typeface="Sakkal Majalla" panose="02000000000000000000" pitchFamily="2" charset="-78"/>
                <a:cs typeface="Sakkal Majalla" panose="02000000000000000000" pitchFamily="2" charset="-78"/>
              </a:rPr>
              <a:t>ال</a:t>
            </a:r>
            <a:r>
              <a:rPr lang="ar-BH" altLang="en-US" sz="2800" b="1" dirty="0" smtClean="0">
                <a:solidFill>
                  <a:srgbClr val="002060"/>
                </a:solidFill>
                <a:latin typeface="Sakkal Majalla" panose="02000000000000000000" pitchFamily="2" charset="-78"/>
                <a:cs typeface="Sakkal Majalla" panose="02000000000000000000" pitchFamily="2" charset="-78"/>
              </a:rPr>
              <a:t>محتوى</a:t>
            </a:r>
            <a:r>
              <a:rPr lang="ar-IQ" altLang="en-US" sz="2800" b="1" dirty="0" smtClean="0">
                <a:solidFill>
                  <a:srgbClr val="002060"/>
                </a:solidFill>
                <a:latin typeface="Sakkal Majalla" panose="02000000000000000000" pitchFamily="2" charset="-78"/>
                <a:cs typeface="Sakkal Majalla" panose="02000000000000000000" pitchFamily="2" charset="-78"/>
              </a:rPr>
              <a:t> </a:t>
            </a:r>
            <a:r>
              <a:rPr lang="ar-IQ" altLang="en-US" sz="2800" b="1" dirty="0">
                <a:solidFill>
                  <a:srgbClr val="002060"/>
                </a:solidFill>
                <a:latin typeface="Sakkal Majalla" panose="02000000000000000000" pitchFamily="2" charset="-78"/>
                <a:cs typeface="Sakkal Majalla" panose="02000000000000000000" pitchFamily="2" charset="-78"/>
              </a:rPr>
              <a:t>المائي</a:t>
            </a:r>
            <a:r>
              <a:rPr lang="ar-BH" altLang="en-US" sz="2800" b="1" dirty="0">
                <a:solidFill>
                  <a:srgbClr val="002060"/>
                </a:solidFill>
                <a:latin typeface="Sakkal Majalla" panose="02000000000000000000" pitchFamily="2" charset="-78"/>
                <a:cs typeface="Sakkal Majalla" panose="02000000000000000000" pitchFamily="2" charset="-78"/>
              </a:rPr>
              <a:t>، </a:t>
            </a:r>
            <a:r>
              <a:rPr lang="ar-IQ" altLang="en-US" sz="2800" b="1" dirty="0">
                <a:solidFill>
                  <a:srgbClr val="002060"/>
                </a:solidFill>
                <a:latin typeface="Sakkal Majalla" panose="02000000000000000000" pitchFamily="2" charset="-78"/>
                <a:cs typeface="Sakkal Majalla" panose="02000000000000000000" pitchFamily="2" charset="-78"/>
              </a:rPr>
              <a:t>ال</a:t>
            </a:r>
            <a:r>
              <a:rPr lang="ar-BH" altLang="en-US" sz="2800" b="1" dirty="0" smtClean="0">
                <a:solidFill>
                  <a:srgbClr val="002060"/>
                </a:solidFill>
                <a:latin typeface="Sakkal Majalla" panose="02000000000000000000" pitchFamily="2" charset="-78"/>
                <a:cs typeface="Sakkal Majalla" panose="02000000000000000000" pitchFamily="2" charset="-78"/>
              </a:rPr>
              <a:t>محتوى </a:t>
            </a:r>
            <a:r>
              <a:rPr lang="ar-IQ" altLang="en-US" sz="2800" b="1" dirty="0" smtClean="0">
                <a:solidFill>
                  <a:srgbClr val="002060"/>
                </a:solidFill>
                <a:latin typeface="Sakkal Majalla" panose="02000000000000000000" pitchFamily="2" charset="-78"/>
                <a:cs typeface="Sakkal Majalla" panose="02000000000000000000" pitchFamily="2" charset="-78"/>
              </a:rPr>
              <a:t>المعدني </a:t>
            </a:r>
            <a:r>
              <a:rPr lang="ar-IQ" altLang="en-US" sz="2800" b="1" dirty="0">
                <a:solidFill>
                  <a:srgbClr val="002060"/>
                </a:solidFill>
                <a:latin typeface="Sakkal Majalla" panose="02000000000000000000" pitchFamily="2" charset="-78"/>
                <a:cs typeface="Sakkal Majalla" panose="02000000000000000000" pitchFamily="2" charset="-78"/>
              </a:rPr>
              <a:t>لمادة القشرة أو </a:t>
            </a:r>
            <a:r>
              <a:rPr lang="ar-IQ" altLang="en-US" sz="2800" b="1" dirty="0" smtClean="0">
                <a:solidFill>
                  <a:srgbClr val="002060"/>
                </a:solidFill>
                <a:latin typeface="Sakkal Majalla" panose="02000000000000000000" pitchFamily="2" charset="-78"/>
                <a:cs typeface="Sakkal Majalla" panose="02000000000000000000" pitchFamily="2" charset="-78"/>
              </a:rPr>
              <a:t>الوشاح</a:t>
            </a:r>
            <a:r>
              <a:rPr lang="ar-BH" altLang="en-US" sz="2800" b="1" dirty="0" smtClean="0">
                <a:solidFill>
                  <a:srgbClr val="002060"/>
                </a:solidFill>
                <a:latin typeface="Sakkal Majalla" panose="02000000000000000000" pitchFamily="2" charset="-78"/>
                <a:cs typeface="Sakkal Majalla" panose="02000000000000000000" pitchFamily="2" charset="-78"/>
              </a:rPr>
              <a:t>.</a:t>
            </a:r>
            <a:endParaRPr lang="en-US" sz="2800" b="1" dirty="0">
              <a:solidFill>
                <a:srgbClr val="002060"/>
              </a:solidFill>
            </a:endParaRPr>
          </a:p>
        </p:txBody>
      </p:sp>
      <p:pic>
        <p:nvPicPr>
          <p:cNvPr id="7" name="Content Placeholder 3"/>
          <p:cNvPicPr>
            <a:picLocks noGrp="1" noChangeAspect="1"/>
          </p:cNvPicPr>
          <p:nvPr>
            <p:ph idx="1"/>
          </p:nvPr>
        </p:nvPicPr>
        <p:blipFill rotWithShape="1">
          <a:blip r:embed="rId2"/>
          <a:srcRect l="54050" t="3103" r="1059" b="2819"/>
          <a:stretch/>
        </p:blipFill>
        <p:spPr>
          <a:xfrm>
            <a:off x="829057" y="1036320"/>
            <a:ext cx="3718559" cy="4169664"/>
          </a:xfrm>
          <a:prstGeom prst="rect">
            <a:avLst/>
          </a:prstGeom>
          <a:ln w="28575">
            <a:solidFill>
              <a:srgbClr val="0070C0"/>
            </a:solidFill>
          </a:ln>
        </p:spPr>
      </p:pic>
      <p:pic>
        <p:nvPicPr>
          <p:cNvPr id="8" name="Content Placeholder 3"/>
          <p:cNvPicPr>
            <a:picLocks noChangeAspect="1"/>
          </p:cNvPicPr>
          <p:nvPr/>
        </p:nvPicPr>
        <p:blipFill rotWithShape="1">
          <a:blip r:embed="rId2"/>
          <a:srcRect l="3623" t="6330" r="55227" b="66117"/>
          <a:stretch/>
        </p:blipFill>
        <p:spPr>
          <a:xfrm>
            <a:off x="999743" y="5315712"/>
            <a:ext cx="3352801" cy="938784"/>
          </a:xfrm>
          <a:prstGeom prst="rect">
            <a:avLst/>
          </a:prstGeom>
          <a:ln>
            <a:solidFill>
              <a:srgbClr val="0070C0"/>
            </a:solidFill>
          </a:ln>
        </p:spPr>
      </p:pic>
      <p:sp>
        <p:nvSpPr>
          <p:cNvPr id="9" name="Rectangle 8"/>
          <p:cNvSpPr/>
          <p:nvPr/>
        </p:nvSpPr>
        <p:spPr>
          <a:xfrm>
            <a:off x="6582401" y="4230245"/>
            <a:ext cx="4360489" cy="646331"/>
          </a:xfrm>
          <a:prstGeom prst="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spAutoFit/>
          </a:bodyPr>
          <a:lstStyle/>
          <a:p>
            <a:pPr algn="r" rtl="1"/>
            <a:r>
              <a:rPr lang="ar-BH" sz="3600" b="1" dirty="0" smtClean="0">
                <a:solidFill>
                  <a:srgbClr val="7030A0"/>
                </a:solidFill>
                <a:latin typeface="Sakkal Majalla" panose="02000000000000000000" pitchFamily="2" charset="-78"/>
                <a:ea typeface="+mj-ea"/>
                <a:cs typeface="Sakkal Majalla" panose="02000000000000000000" pitchFamily="2" charset="-78"/>
              </a:rPr>
              <a:t>العوامل المؤثرة في تكون المجما:</a:t>
            </a:r>
            <a:endParaRPr lang="en-US" sz="3600" b="1" dirty="0">
              <a:solidFill>
                <a:srgbClr val="7030A0"/>
              </a:solidFill>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257422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circle(in)">
                                      <p:cBhvr>
                                        <p:cTn id="7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94944" y="3437223"/>
            <a:ext cx="11074092" cy="2800767"/>
          </a:xfrm>
          <a:prstGeom prst="rect">
            <a:avLst/>
          </a:prstGeom>
          <a:solidFill>
            <a:schemeClr val="accent4">
              <a:lumMod val="20000"/>
              <a:lumOff val="80000"/>
            </a:schemeClr>
          </a:solidFill>
          <a:ln>
            <a:solidFill>
              <a:srgbClr val="0070C0"/>
            </a:solidFill>
          </a:ln>
          <a:extLst/>
        </p:spPr>
        <p:style>
          <a:lnRef idx="0">
            <a:schemeClr val="accent4"/>
          </a:lnRef>
          <a:fillRef idx="3">
            <a:schemeClr val="accent4"/>
          </a:fillRef>
          <a:effectRef idx="3">
            <a:schemeClr val="accent4"/>
          </a:effectRef>
          <a:fontRef idx="minor">
            <a:schemeClr val="lt1"/>
          </a:fontRef>
        </p:style>
        <p:txBody>
          <a:bodyPr wrap="square" anchor="ctr">
            <a:spAutoFit/>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r" rtl="1" eaLnBrk="1" hangingPunct="1"/>
            <a:r>
              <a:rPr lang="ar-BH" altLang="en-US" sz="3200" b="1" dirty="0" smtClean="0">
                <a:solidFill>
                  <a:srgbClr val="C00000"/>
                </a:solidFill>
                <a:latin typeface="Sakkal Majalla" panose="02000000000000000000" pitchFamily="2" charset="-78"/>
                <a:ea typeface="+mj-ea"/>
                <a:cs typeface="Sakkal Majalla" panose="02000000000000000000" pitchFamily="2" charset="-78"/>
              </a:rPr>
              <a:t>4. </a:t>
            </a:r>
            <a:r>
              <a:rPr lang="ar-IQ" altLang="en-US" sz="3200" b="1" dirty="0">
                <a:solidFill>
                  <a:srgbClr val="C00000"/>
                </a:solidFill>
                <a:latin typeface="Sakkal Majalla" panose="02000000000000000000" pitchFamily="2" charset="-78"/>
                <a:cs typeface="Sakkal Majalla" panose="02000000000000000000" pitchFamily="2" charset="-78"/>
              </a:rPr>
              <a:t>المحتوى </a:t>
            </a:r>
            <a:r>
              <a:rPr lang="ar-IQ" altLang="en-US" sz="3200" b="1" dirty="0" smtClean="0">
                <a:solidFill>
                  <a:srgbClr val="C00000"/>
                </a:solidFill>
                <a:latin typeface="Sakkal Majalla" panose="02000000000000000000" pitchFamily="2" charset="-78"/>
                <a:cs typeface="Sakkal Majalla" panose="02000000000000000000" pitchFamily="2" charset="-78"/>
              </a:rPr>
              <a:t>المعدني</a:t>
            </a:r>
            <a:r>
              <a:rPr lang="ar-BH" altLang="en-US" sz="3200" b="1" dirty="0" smtClean="0">
                <a:solidFill>
                  <a:srgbClr val="C00000"/>
                </a:solidFill>
                <a:latin typeface="Sakkal Majalla" panose="02000000000000000000" pitchFamily="2" charset="-78"/>
                <a:cs typeface="Sakkal Majalla" panose="02000000000000000000" pitchFamily="2" charset="-78"/>
              </a:rPr>
              <a:t>:</a:t>
            </a:r>
            <a:r>
              <a:rPr lang="ar-IQ" altLang="en-US" sz="3200" b="1" dirty="0" smtClean="0">
                <a:solidFill>
                  <a:srgbClr val="C00000"/>
                </a:solidFill>
                <a:latin typeface="Sakkal Majalla" panose="02000000000000000000" pitchFamily="2" charset="-78"/>
                <a:cs typeface="Sakkal Majalla" panose="02000000000000000000" pitchFamily="2" charset="-78"/>
              </a:rPr>
              <a:t> </a:t>
            </a:r>
            <a:r>
              <a:rPr lang="ar-IQ" altLang="en-US" sz="2400" b="1" dirty="0" smtClean="0">
                <a:latin typeface="Sakkal Majalla" panose="02000000000000000000" pitchFamily="2" charset="-78"/>
                <a:ea typeface="+mj-ea"/>
                <a:cs typeface="Sakkal Majalla" panose="02000000000000000000" pitchFamily="2" charset="-78"/>
              </a:rPr>
              <a:t>المعادن </a:t>
            </a:r>
            <a:r>
              <a:rPr lang="ar-IQ" altLang="en-US" sz="2400" b="1" dirty="0">
                <a:latin typeface="Sakkal Majalla" panose="02000000000000000000" pitchFamily="2" charset="-78"/>
                <a:ea typeface="+mj-ea"/>
                <a:cs typeface="Sakkal Majalla" panose="02000000000000000000" pitchFamily="2" charset="-78"/>
              </a:rPr>
              <a:t>ال</a:t>
            </a:r>
            <a:r>
              <a:rPr lang="ar-BH" altLang="en-US" sz="2400" b="1" dirty="0">
                <a:latin typeface="Sakkal Majalla" panose="02000000000000000000" pitchFamily="2" charset="-78"/>
                <a:ea typeface="+mj-ea"/>
                <a:cs typeface="Sakkal Majalla" panose="02000000000000000000" pitchFamily="2" charset="-78"/>
              </a:rPr>
              <a:t>م</a:t>
            </a:r>
            <a:r>
              <a:rPr lang="ar-IQ" altLang="en-US" sz="2400" b="1" dirty="0">
                <a:latin typeface="Sakkal Majalla" panose="02000000000000000000" pitchFamily="2" charset="-78"/>
                <a:ea typeface="+mj-ea"/>
                <a:cs typeface="Sakkal Majalla" panose="02000000000000000000" pitchFamily="2" charset="-78"/>
              </a:rPr>
              <a:t>ختلفة لها درجات انصهار مختلفة </a:t>
            </a:r>
            <a:r>
              <a:rPr lang="ar-BH" altLang="en-US" sz="2400" b="1" dirty="0">
                <a:latin typeface="Sakkal Majalla" panose="02000000000000000000" pitchFamily="2" charset="-78"/>
                <a:ea typeface="+mj-ea"/>
                <a:cs typeface="Sakkal Majalla" panose="02000000000000000000" pitchFamily="2" charset="-78"/>
              </a:rPr>
              <a:t>ف</a:t>
            </a:r>
            <a:r>
              <a:rPr lang="ar-IQ" altLang="en-US" sz="2400" b="1" dirty="0">
                <a:latin typeface="Sakkal Majalla" panose="02000000000000000000" pitchFamily="2" charset="-78"/>
                <a:ea typeface="+mj-ea"/>
                <a:cs typeface="Sakkal Majalla" panose="02000000000000000000" pitchFamily="2" charset="-78"/>
              </a:rPr>
              <a:t>مثل</a:t>
            </a:r>
            <a:r>
              <a:rPr lang="ar-BH" altLang="en-US" sz="2400" b="1" dirty="0">
                <a:latin typeface="Sakkal Majalla" panose="02000000000000000000" pitchFamily="2" charset="-78"/>
                <a:ea typeface="+mj-ea"/>
                <a:cs typeface="Sakkal Majalla" panose="02000000000000000000" pitchFamily="2" charset="-78"/>
              </a:rPr>
              <a:t>اً</a:t>
            </a:r>
            <a:r>
              <a:rPr lang="ar-IQ" altLang="en-US" sz="2400" b="1" dirty="0">
                <a:latin typeface="Sakkal Majalla" panose="02000000000000000000" pitchFamily="2" charset="-78"/>
                <a:ea typeface="+mj-ea"/>
                <a:cs typeface="Sakkal Majalla" panose="02000000000000000000" pitchFamily="2" charset="-78"/>
              </a:rPr>
              <a:t>:</a:t>
            </a:r>
          </a:p>
          <a:p>
            <a:pPr marL="342900" indent="-342900" algn="r" rtl="1" eaLnBrk="1" hangingPunct="1">
              <a:buFontTx/>
              <a:buChar char="-"/>
            </a:pPr>
            <a:r>
              <a:rPr lang="ar-IQ" altLang="en-US" sz="2400" b="1" dirty="0" smtClean="0">
                <a:solidFill>
                  <a:srgbClr val="002060"/>
                </a:solidFill>
                <a:latin typeface="Sakkal Majalla" panose="02000000000000000000" pitchFamily="2" charset="-78"/>
                <a:cs typeface="Sakkal Majalla" panose="02000000000000000000" pitchFamily="2" charset="-78"/>
              </a:rPr>
              <a:t>تنصهر </a:t>
            </a:r>
            <a:r>
              <a:rPr lang="ar-IQ" altLang="en-US" sz="2400" b="1" dirty="0">
                <a:solidFill>
                  <a:srgbClr val="002060"/>
                </a:solidFill>
                <a:latin typeface="Sakkal Majalla" panose="02000000000000000000" pitchFamily="2" charset="-78"/>
                <a:cs typeface="Sakkal Majalla" panose="02000000000000000000" pitchFamily="2" charset="-78"/>
              </a:rPr>
              <a:t>صخور البازلت التي تتكون من معادن الأوليفين والفلسبار والبيروكسين عند درجات حرارة أعلى مقارنة بصخور الجرانيت </a:t>
            </a:r>
            <a:r>
              <a:rPr lang="ar-BH" altLang="en-US" sz="2400" b="1" dirty="0">
                <a:solidFill>
                  <a:srgbClr val="002060"/>
                </a:solidFill>
                <a:latin typeface="Sakkal Majalla" panose="02000000000000000000" pitchFamily="2" charset="-78"/>
                <a:cs typeface="Sakkal Majalla" panose="02000000000000000000" pitchFamily="2" charset="-78"/>
              </a:rPr>
              <a:t>أ</a:t>
            </a:r>
            <a:r>
              <a:rPr lang="ar-IQ" altLang="en-US" sz="2400" b="1" dirty="0">
                <a:solidFill>
                  <a:srgbClr val="002060"/>
                </a:solidFill>
                <a:latin typeface="Sakkal Majalla" panose="02000000000000000000" pitchFamily="2" charset="-78"/>
                <a:cs typeface="Sakkal Majalla" panose="02000000000000000000" pitchFamily="2" charset="-78"/>
              </a:rPr>
              <a:t>و الريولايت التي تتكون من الكوارتز والفلسبار البوتاسي.</a:t>
            </a:r>
            <a:endParaRPr lang="ar-BH" altLang="en-US" sz="2400" b="1" dirty="0">
              <a:solidFill>
                <a:srgbClr val="002060"/>
              </a:solidFill>
              <a:latin typeface="Sakkal Majalla" panose="02000000000000000000" pitchFamily="2" charset="-78"/>
              <a:cs typeface="Sakkal Majalla" panose="02000000000000000000" pitchFamily="2" charset="-78"/>
            </a:endParaRPr>
          </a:p>
          <a:p>
            <a:pPr marL="342900" indent="-342900" algn="r" rtl="1" eaLnBrk="1" hangingPunct="1">
              <a:buFontTx/>
              <a:buChar char="-"/>
            </a:pPr>
            <a:r>
              <a:rPr lang="ar-IQ" altLang="en-US" sz="2400" b="1" dirty="0" smtClean="0">
                <a:solidFill>
                  <a:srgbClr val="7030A0"/>
                </a:solidFill>
                <a:latin typeface="Sakkal Majalla" panose="02000000000000000000" pitchFamily="2" charset="-78"/>
                <a:cs typeface="Sakkal Majalla" panose="02000000000000000000" pitchFamily="2" charset="-78"/>
              </a:rPr>
              <a:t>إن </a:t>
            </a:r>
            <a:r>
              <a:rPr lang="ar-IQ" altLang="en-US" sz="2400" b="1" dirty="0">
                <a:solidFill>
                  <a:srgbClr val="7030A0"/>
                </a:solidFill>
                <a:latin typeface="Sakkal Majalla" panose="02000000000000000000" pitchFamily="2" charset="-78"/>
                <a:cs typeface="Sakkal Majalla" panose="02000000000000000000" pitchFamily="2" charset="-78"/>
              </a:rPr>
              <a:t>درجة انصهار صخر الجرانيت أقل من درجة انصهار صخر البازلت لأنه يحتوي على ماء أكثر ولمعادنه درجات انصهار أقل</a:t>
            </a:r>
            <a:r>
              <a:rPr lang="ar-IQ" altLang="en-US" sz="2400" b="1" dirty="0" smtClean="0">
                <a:solidFill>
                  <a:srgbClr val="7030A0"/>
                </a:solidFill>
                <a:latin typeface="Sakkal Majalla" panose="02000000000000000000" pitchFamily="2" charset="-78"/>
                <a:cs typeface="Sakkal Majalla" panose="02000000000000000000" pitchFamily="2" charset="-78"/>
              </a:rPr>
              <a:t>.</a:t>
            </a:r>
            <a:endParaRPr lang="ar-BH" altLang="en-US" sz="2400" b="1" dirty="0" smtClean="0">
              <a:solidFill>
                <a:srgbClr val="7030A0"/>
              </a:solidFill>
              <a:latin typeface="Sakkal Majalla" panose="02000000000000000000" pitchFamily="2" charset="-78"/>
              <a:cs typeface="Sakkal Majalla" panose="02000000000000000000" pitchFamily="2" charset="-78"/>
            </a:endParaRPr>
          </a:p>
          <a:p>
            <a:pPr marL="342900" indent="-342900" algn="r" rtl="1" eaLnBrk="1" hangingPunct="1">
              <a:buFontTx/>
              <a:buChar char="-"/>
            </a:pPr>
            <a:r>
              <a:rPr lang="ar-BH" altLang="en-US" sz="2400" b="1" dirty="0" smtClean="0">
                <a:solidFill>
                  <a:srgbClr val="002060"/>
                </a:solidFill>
                <a:latin typeface="Sakkal Majalla" panose="02000000000000000000" pitchFamily="2" charset="-78"/>
                <a:cs typeface="Sakkal Majalla" panose="02000000000000000000" pitchFamily="2" charset="-78"/>
              </a:rPr>
              <a:t>وعمومًا </a:t>
            </a:r>
            <a:r>
              <a:rPr lang="ar-IQ" altLang="en-US" sz="2400" b="1" dirty="0" smtClean="0">
                <a:solidFill>
                  <a:srgbClr val="002060"/>
                </a:solidFill>
                <a:latin typeface="Sakkal Majalla" panose="02000000000000000000" pitchFamily="2" charset="-78"/>
                <a:cs typeface="Sakkal Majalla" panose="02000000000000000000" pitchFamily="2" charset="-78"/>
              </a:rPr>
              <a:t>تنصهر </a:t>
            </a:r>
            <a:r>
              <a:rPr lang="ar-IQ" altLang="en-US" sz="2400" b="1" dirty="0">
                <a:solidFill>
                  <a:srgbClr val="002060"/>
                </a:solidFill>
                <a:latin typeface="Sakkal Majalla" panose="02000000000000000000" pitchFamily="2" charset="-78"/>
                <a:cs typeface="Sakkal Majalla" panose="02000000000000000000" pitchFamily="2" charset="-78"/>
              </a:rPr>
              <a:t>الصخور ال</a:t>
            </a:r>
            <a:r>
              <a:rPr lang="ar-BH" altLang="en-US" sz="2400" b="1" dirty="0">
                <a:solidFill>
                  <a:srgbClr val="002060"/>
                </a:solidFill>
                <a:latin typeface="Sakkal Majalla" panose="02000000000000000000" pitchFamily="2" charset="-78"/>
                <a:cs typeface="Sakkal Majalla" panose="02000000000000000000" pitchFamily="2" charset="-78"/>
              </a:rPr>
              <a:t>م</a:t>
            </a:r>
            <a:r>
              <a:rPr lang="ar-IQ" altLang="en-US" sz="2400" b="1" dirty="0">
                <a:solidFill>
                  <a:srgbClr val="002060"/>
                </a:solidFill>
                <a:latin typeface="Sakkal Majalla" panose="02000000000000000000" pitchFamily="2" charset="-78"/>
                <a:cs typeface="Sakkal Majalla" panose="02000000000000000000" pitchFamily="2" charset="-78"/>
              </a:rPr>
              <a:t>حتوية على الحديد والماغنيسيوم ومنها البازلت عند درجات حرارة أعلى مقارنة بالصخور المحتوية على نسب أعلى من السيليكون ومنها الجرانيت</a:t>
            </a:r>
            <a:r>
              <a:rPr lang="ar-IQ" altLang="en-US" sz="2400" b="1" dirty="0" smtClean="0">
                <a:solidFill>
                  <a:srgbClr val="002060"/>
                </a:solidFill>
                <a:latin typeface="Sakkal Majalla" panose="02000000000000000000" pitchFamily="2" charset="-78"/>
                <a:cs typeface="Sakkal Majalla" panose="02000000000000000000" pitchFamily="2" charset="-78"/>
              </a:rPr>
              <a:t>.</a:t>
            </a:r>
            <a:endParaRPr lang="en-US" sz="2400" b="1" dirty="0"/>
          </a:p>
        </p:txBody>
      </p:sp>
      <p:sp>
        <p:nvSpPr>
          <p:cNvPr id="3" name="Rectangle 2"/>
          <p:cNvSpPr/>
          <p:nvPr/>
        </p:nvSpPr>
        <p:spPr>
          <a:xfrm>
            <a:off x="322776"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5" name="Rectangle 4"/>
          <p:cNvSpPr/>
          <p:nvPr/>
        </p:nvSpPr>
        <p:spPr>
          <a:xfrm>
            <a:off x="682752" y="2098325"/>
            <a:ext cx="11074092" cy="584775"/>
          </a:xfrm>
          <a:prstGeom prst="rect">
            <a:avLst/>
          </a:prstGeom>
          <a:solidFill>
            <a:schemeClr val="accent2">
              <a:lumMod val="20000"/>
              <a:lumOff val="80000"/>
            </a:scheme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BH" altLang="en-US" sz="3200" b="1" dirty="0" smtClean="0">
                <a:solidFill>
                  <a:srgbClr val="C00000"/>
                </a:solidFill>
                <a:latin typeface="Sakkal Majalla" panose="02000000000000000000" pitchFamily="2" charset="-78"/>
                <a:cs typeface="Sakkal Majalla" panose="02000000000000000000" pitchFamily="2" charset="-78"/>
              </a:rPr>
              <a:t>2. الضغط: </a:t>
            </a:r>
            <a:r>
              <a:rPr lang="ar-IQ" altLang="en-US" sz="2400" b="1" dirty="0" smtClean="0">
                <a:latin typeface="Sakkal Majalla" panose="02000000000000000000" pitchFamily="2" charset="-78"/>
                <a:cs typeface="Sakkal Majalla" panose="02000000000000000000" pitchFamily="2" charset="-78"/>
              </a:rPr>
              <a:t>يزداد </a:t>
            </a:r>
            <a:r>
              <a:rPr lang="ar-IQ" altLang="en-US" sz="2400" b="1" dirty="0">
                <a:latin typeface="Sakkal Majalla" panose="02000000000000000000" pitchFamily="2" charset="-78"/>
                <a:cs typeface="Sakkal Majalla" panose="02000000000000000000" pitchFamily="2" charset="-78"/>
              </a:rPr>
              <a:t>الضغط مع زيادة العمق </a:t>
            </a:r>
            <a:r>
              <a:rPr lang="ar-BH" altLang="en-US" sz="2400" b="1" dirty="0" smtClean="0">
                <a:latin typeface="Sakkal Majalla" panose="02000000000000000000" pitchFamily="2" charset="-78"/>
                <a:cs typeface="Sakkal Majalla" panose="02000000000000000000" pitchFamily="2" charset="-78"/>
              </a:rPr>
              <a:t>نتيجة </a:t>
            </a:r>
            <a:r>
              <a:rPr lang="ar-IQ" altLang="en-US" sz="2400" b="1" dirty="0" smtClean="0">
                <a:latin typeface="Sakkal Majalla" panose="02000000000000000000" pitchFamily="2" charset="-78"/>
                <a:cs typeface="Sakkal Majalla" panose="02000000000000000000" pitchFamily="2" charset="-78"/>
              </a:rPr>
              <a:t>وزن </a:t>
            </a:r>
            <a:r>
              <a:rPr lang="ar-IQ" altLang="en-US" sz="2400" b="1" dirty="0">
                <a:latin typeface="Sakkal Majalla" panose="02000000000000000000" pitchFamily="2" charset="-78"/>
                <a:cs typeface="Sakkal Majalla" panose="02000000000000000000" pitchFamily="2" charset="-78"/>
              </a:rPr>
              <a:t>الصخور العلوية ومع زيادة الضغط تزداد درجة </a:t>
            </a:r>
            <a:r>
              <a:rPr lang="ar-IQ" altLang="en-US" sz="2400" b="1" dirty="0" smtClean="0">
                <a:latin typeface="Sakkal Majalla" panose="02000000000000000000" pitchFamily="2" charset="-78"/>
                <a:cs typeface="Sakkal Majalla" panose="02000000000000000000" pitchFamily="2" charset="-78"/>
              </a:rPr>
              <a:t>الانصهار</a:t>
            </a:r>
            <a:r>
              <a:rPr lang="ar-BH" altLang="en-US" sz="2400" b="1" dirty="0" smtClean="0">
                <a:latin typeface="Sakkal Majalla" panose="02000000000000000000" pitchFamily="2" charset="-78"/>
                <a:cs typeface="Sakkal Majalla" panose="02000000000000000000" pitchFamily="2" charset="-78"/>
              </a:rPr>
              <a:t>.</a:t>
            </a:r>
            <a:endParaRPr lang="en-US" sz="2400" b="1" dirty="0">
              <a:latin typeface="Sakkal Majalla" panose="02000000000000000000" pitchFamily="2" charset="-78"/>
              <a:cs typeface="Sakkal Majalla" panose="02000000000000000000" pitchFamily="2" charset="-78"/>
            </a:endParaRPr>
          </a:p>
        </p:txBody>
      </p:sp>
      <p:sp>
        <p:nvSpPr>
          <p:cNvPr id="6" name="Rectangle 5"/>
          <p:cNvSpPr/>
          <p:nvPr/>
        </p:nvSpPr>
        <p:spPr>
          <a:xfrm>
            <a:off x="6319491" y="1340741"/>
            <a:ext cx="5025735" cy="646331"/>
          </a:xfrm>
          <a:prstGeom prst="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none">
            <a:spAutoFit/>
          </a:bodyPr>
          <a:lstStyle/>
          <a:p>
            <a:pPr algn="r" rtl="1"/>
            <a:r>
              <a:rPr lang="ar-BH" sz="3600" b="1" dirty="0" smtClean="0">
                <a:solidFill>
                  <a:srgbClr val="7030A0"/>
                </a:solidFill>
                <a:latin typeface="Sakkal Majalla" panose="02000000000000000000" pitchFamily="2" charset="-78"/>
                <a:ea typeface="+mj-ea"/>
                <a:cs typeface="Sakkal Majalla" panose="02000000000000000000" pitchFamily="2" charset="-78"/>
              </a:rPr>
              <a:t>تابع: العوامل المؤثرة في تكون المجما:</a:t>
            </a:r>
            <a:endParaRPr lang="en-US" sz="3600" b="1" dirty="0">
              <a:solidFill>
                <a:srgbClr val="7030A0"/>
              </a:solidFill>
              <a:latin typeface="Sakkal Majalla" panose="02000000000000000000" pitchFamily="2" charset="-78"/>
              <a:ea typeface="+mj-ea"/>
              <a:cs typeface="Sakkal Majalla" panose="02000000000000000000" pitchFamily="2" charset="-78"/>
            </a:endParaRPr>
          </a:p>
        </p:txBody>
      </p:sp>
      <p:sp>
        <p:nvSpPr>
          <p:cNvPr id="7" name="Rectangle 6"/>
          <p:cNvSpPr/>
          <p:nvPr/>
        </p:nvSpPr>
        <p:spPr>
          <a:xfrm>
            <a:off x="682752" y="2773872"/>
            <a:ext cx="11074092" cy="584775"/>
          </a:xfrm>
          <a:prstGeom prst="rect">
            <a:avLst/>
          </a:prstGeom>
          <a:solidFill>
            <a:schemeClr val="accent1">
              <a:lumMod val="20000"/>
              <a:lumOff val="8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r" rtl="1"/>
            <a:r>
              <a:rPr lang="ar-BH" altLang="en-US" sz="3200" b="1" dirty="0" smtClean="0">
                <a:solidFill>
                  <a:srgbClr val="C00000"/>
                </a:solidFill>
                <a:latin typeface="Sakkal Majalla" panose="02000000000000000000" pitchFamily="2" charset="-78"/>
                <a:cs typeface="Sakkal Majalla" panose="02000000000000000000" pitchFamily="2" charset="-78"/>
              </a:rPr>
              <a:t>3. المحتوى المائي: </a:t>
            </a:r>
            <a:r>
              <a:rPr lang="ar-IQ" altLang="en-US" sz="2400" b="1" dirty="0" smtClean="0">
                <a:latin typeface="Sakkal Majalla" panose="02000000000000000000" pitchFamily="2" charset="-78"/>
                <a:cs typeface="Sakkal Majalla" panose="02000000000000000000" pitchFamily="2" charset="-78"/>
              </a:rPr>
              <a:t>المحتوى </a:t>
            </a:r>
            <a:r>
              <a:rPr lang="ar-IQ" altLang="en-US" sz="2400" b="1" dirty="0">
                <a:latin typeface="Sakkal Majalla" panose="02000000000000000000" pitchFamily="2" charset="-78"/>
                <a:cs typeface="Sakkal Majalla" panose="02000000000000000000" pitchFamily="2" charset="-78"/>
              </a:rPr>
              <a:t>المائي </a:t>
            </a:r>
            <a:r>
              <a:rPr lang="ar-IQ" altLang="en-US" sz="2400" b="1" dirty="0" smtClean="0">
                <a:latin typeface="Sakkal Majalla" panose="02000000000000000000" pitchFamily="2" charset="-78"/>
                <a:cs typeface="Sakkal Majalla" panose="02000000000000000000" pitchFamily="2" charset="-78"/>
              </a:rPr>
              <a:t>يغير </a:t>
            </a:r>
            <a:r>
              <a:rPr lang="ar-IQ" altLang="en-US" sz="2400" b="1" dirty="0">
                <a:latin typeface="Sakkal Majalla" panose="02000000000000000000" pitchFamily="2" charset="-78"/>
                <a:cs typeface="Sakkal Majalla" panose="02000000000000000000" pitchFamily="2" charset="-78"/>
              </a:rPr>
              <a:t>من درجة انصهار </a:t>
            </a:r>
            <a:r>
              <a:rPr lang="ar-IQ" altLang="en-US" sz="2400" b="1" dirty="0" smtClean="0">
                <a:latin typeface="Sakkal Majalla" panose="02000000000000000000" pitchFamily="2" charset="-78"/>
                <a:cs typeface="Sakkal Majalla" panose="02000000000000000000" pitchFamily="2" charset="-78"/>
              </a:rPr>
              <a:t>الصخور</a:t>
            </a:r>
            <a:r>
              <a:rPr lang="ar-BH" altLang="en-US" sz="2400" b="1" dirty="0" smtClean="0">
                <a:latin typeface="Sakkal Majalla" panose="02000000000000000000" pitchFamily="2" charset="-78"/>
                <a:cs typeface="Sakkal Majalla" panose="02000000000000000000" pitchFamily="2" charset="-78"/>
              </a:rPr>
              <a:t>،</a:t>
            </a:r>
            <a:r>
              <a:rPr lang="ar-IQ" altLang="en-US" sz="2400" b="1" dirty="0" smtClean="0">
                <a:latin typeface="Sakkal Majalla" panose="02000000000000000000" pitchFamily="2" charset="-78"/>
                <a:cs typeface="Sakkal Majalla" panose="02000000000000000000" pitchFamily="2" charset="-78"/>
              </a:rPr>
              <a:t> </a:t>
            </a:r>
            <a:r>
              <a:rPr lang="ar-IQ" altLang="en-US" sz="2400" b="1" dirty="0">
                <a:latin typeface="Sakkal Majalla" panose="02000000000000000000" pitchFamily="2" charset="-78"/>
                <a:cs typeface="Sakkal Majalla" panose="02000000000000000000" pitchFamily="2" charset="-78"/>
              </a:rPr>
              <a:t>التي تقل بازدياد المحتوى المائي.</a:t>
            </a:r>
            <a:endParaRPr lang="ar-BH" altLang="en-US" sz="2400" b="1" dirty="0">
              <a:latin typeface="Sakkal Majalla" panose="02000000000000000000" pitchFamily="2" charset="-78"/>
              <a:cs typeface="Sakkal Majalla" panose="02000000000000000000" pitchFamily="2" charset="-78"/>
            </a:endParaRPr>
          </a:p>
        </p:txBody>
      </p:sp>
      <p:sp>
        <p:nvSpPr>
          <p:cNvPr id="8" name="Rectangle 7"/>
          <p:cNvSpPr/>
          <p:nvPr/>
        </p:nvSpPr>
        <p:spPr>
          <a:xfrm>
            <a:off x="4175563" y="425719"/>
            <a:ext cx="3451123" cy="769441"/>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ctr"/>
            <a:r>
              <a:rPr lang="ar-IQ" altLang="en-US" sz="4400" b="1" dirty="0">
                <a:solidFill>
                  <a:srgbClr val="002060"/>
                </a:solidFill>
                <a:latin typeface="Sakkal Majalla" panose="02000000000000000000" pitchFamily="2" charset="-78"/>
                <a:ea typeface="+mj-ea"/>
                <a:cs typeface="Sakkal Majalla" panose="02000000000000000000" pitchFamily="2" charset="-78"/>
              </a:rPr>
              <a:t>تكون الماجما</a:t>
            </a:r>
            <a:endParaRPr lang="en-US" sz="4400" b="1" dirty="0">
              <a:solidFill>
                <a:srgbClr val="002060"/>
              </a:solidFill>
              <a:latin typeface="Sakkal Majalla" panose="02000000000000000000" pitchFamily="2" charset="-78"/>
              <a:ea typeface="+mj-ea"/>
              <a:cs typeface="Sakkal Majalla" panose="02000000000000000000" pitchFamily="2" charset="-78"/>
            </a:endParaRPr>
          </a:p>
        </p:txBody>
      </p:sp>
    </p:spTree>
    <p:extLst>
      <p:ext uri="{BB962C8B-B14F-4D97-AF65-F5344CB8AC3E}">
        <p14:creationId xmlns:p14="http://schemas.microsoft.com/office/powerpoint/2010/main" val="35643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anim calcmode="lin" valueType="num">
                                      <p:cBhvr>
                                        <p:cTn id="4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453"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5" name="Rectangle 4"/>
          <p:cNvSpPr/>
          <p:nvPr/>
        </p:nvSpPr>
        <p:spPr>
          <a:xfrm>
            <a:off x="805283" y="1463011"/>
            <a:ext cx="10990436" cy="584775"/>
          </a:xfrm>
          <a:prstGeom prst="rect">
            <a:avLst/>
          </a:prstGeom>
          <a:solidFill>
            <a:schemeClr val="accent4">
              <a:lumMod val="20000"/>
              <a:lumOff val="80000"/>
            </a:schemeClr>
          </a:solidFill>
          <a:ln>
            <a:solidFill>
              <a:srgbClr val="0070C0"/>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justLow" rtl="1"/>
            <a:r>
              <a:rPr lang="ar-IQ" altLang="en-US" sz="3200" b="1" dirty="0">
                <a:solidFill>
                  <a:srgbClr val="C00000"/>
                </a:solidFill>
                <a:latin typeface="Sakkal Majalla" panose="02000000000000000000" pitchFamily="2" charset="-78"/>
                <a:cs typeface="Sakkal Majalla" panose="02000000000000000000" pitchFamily="2" charset="-78"/>
              </a:rPr>
              <a:t>الانصهار الجزئي: </a:t>
            </a:r>
            <a:r>
              <a:rPr lang="ar-IQ" altLang="en-US" sz="2800" b="1" dirty="0" smtClean="0">
                <a:solidFill>
                  <a:schemeClr val="tx1"/>
                </a:solidFill>
                <a:latin typeface="Sakkal Majalla" panose="02000000000000000000" pitchFamily="2" charset="-78"/>
                <a:cs typeface="Sakkal Majalla" panose="02000000000000000000" pitchFamily="2" charset="-78"/>
              </a:rPr>
              <a:t>عملية </a:t>
            </a:r>
            <a:r>
              <a:rPr lang="ar-IQ" altLang="en-US" sz="2800" b="1" dirty="0">
                <a:solidFill>
                  <a:schemeClr val="tx1"/>
                </a:solidFill>
                <a:latin typeface="Sakkal Majalla" panose="02000000000000000000" pitchFamily="2" charset="-78"/>
                <a:cs typeface="Sakkal Majalla" panose="02000000000000000000" pitchFamily="2" charset="-78"/>
              </a:rPr>
              <a:t>انصهار بعض المعادن عند درجات حرارة منخفضة مع بقاء معادن </a:t>
            </a:r>
            <a:r>
              <a:rPr lang="ar-BH" altLang="en-US" sz="2800" b="1" dirty="0" smtClean="0">
                <a:solidFill>
                  <a:schemeClr val="tx1"/>
                </a:solidFill>
                <a:latin typeface="Sakkal Majalla" panose="02000000000000000000" pitchFamily="2" charset="-78"/>
                <a:cs typeface="Sakkal Majalla" panose="02000000000000000000" pitchFamily="2" charset="-78"/>
              </a:rPr>
              <a:t>أ</a:t>
            </a:r>
            <a:r>
              <a:rPr lang="ar-IQ" altLang="en-US" sz="2800" b="1" dirty="0" smtClean="0">
                <a:solidFill>
                  <a:schemeClr val="tx1"/>
                </a:solidFill>
                <a:latin typeface="Sakkal Majalla" panose="02000000000000000000" pitchFamily="2" charset="-78"/>
                <a:cs typeface="Sakkal Majalla" panose="02000000000000000000" pitchFamily="2" charset="-78"/>
              </a:rPr>
              <a:t>خرى </a:t>
            </a:r>
            <a:r>
              <a:rPr lang="ar-IQ" altLang="en-US" sz="2800" b="1" dirty="0">
                <a:solidFill>
                  <a:schemeClr val="tx1"/>
                </a:solidFill>
                <a:latin typeface="Sakkal Majalla" panose="02000000000000000000" pitchFamily="2" charset="-78"/>
                <a:cs typeface="Sakkal Majalla" panose="02000000000000000000" pitchFamily="2" charset="-78"/>
              </a:rPr>
              <a:t>صلبة. </a:t>
            </a:r>
            <a:endParaRPr lang="en-US" sz="2800" b="1" dirty="0">
              <a:solidFill>
                <a:schemeClr val="tx1"/>
              </a:solidFill>
            </a:endParaRPr>
          </a:p>
        </p:txBody>
      </p:sp>
      <p:sp>
        <p:nvSpPr>
          <p:cNvPr id="6" name="Rectangle 5"/>
          <p:cNvSpPr/>
          <p:nvPr/>
        </p:nvSpPr>
        <p:spPr>
          <a:xfrm>
            <a:off x="805283" y="2174853"/>
            <a:ext cx="10990436" cy="461665"/>
          </a:xfrm>
          <a:prstGeom prst="rect">
            <a:avLst/>
          </a:prstGeom>
          <a:solidFill>
            <a:schemeClr val="accent1">
              <a:lumMod val="20000"/>
              <a:lumOff val="8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IQ" altLang="en-US" sz="2400" b="1" dirty="0" smtClean="0">
                <a:solidFill>
                  <a:srgbClr val="002060"/>
                </a:solidFill>
                <a:latin typeface="Sakkal Majalla" panose="02000000000000000000" pitchFamily="2" charset="-78"/>
                <a:cs typeface="Sakkal Majalla" panose="02000000000000000000" pitchFamily="2" charset="-78"/>
              </a:rPr>
              <a:t>لا </a:t>
            </a:r>
            <a:r>
              <a:rPr lang="ar-IQ" altLang="en-US" sz="2400" b="1" dirty="0">
                <a:solidFill>
                  <a:srgbClr val="002060"/>
                </a:solidFill>
                <a:latin typeface="Sakkal Majalla" panose="02000000000000000000" pitchFamily="2" charset="-78"/>
                <a:cs typeface="Sakkal Majalla" panose="02000000000000000000" pitchFamily="2" charset="-78"/>
              </a:rPr>
              <a:t>تنصهر جميع الصخور عند درجة الحرارة نفسها وهذا يفسر لماذا تكون </a:t>
            </a:r>
            <a:r>
              <a:rPr lang="ar-IQ" altLang="en-US" sz="2400" b="1" dirty="0" smtClean="0">
                <a:solidFill>
                  <a:srgbClr val="002060"/>
                </a:solidFill>
                <a:latin typeface="Sakkal Majalla" panose="02000000000000000000" pitchFamily="2" charset="-78"/>
                <a:cs typeface="Sakkal Majalla" panose="02000000000000000000" pitchFamily="2" charset="-78"/>
              </a:rPr>
              <a:t>الماجما</a:t>
            </a:r>
            <a:r>
              <a:rPr lang="ar-BH" altLang="en-US" sz="2400" b="1" dirty="0">
                <a:solidFill>
                  <a:srgbClr val="002060"/>
                </a:solidFill>
                <a:latin typeface="Sakkal Majalla" panose="02000000000000000000" pitchFamily="2" charset="-78"/>
                <a:cs typeface="Sakkal Majalla" panose="02000000000000000000" pitchFamily="2" charset="-78"/>
              </a:rPr>
              <a:t> </a:t>
            </a:r>
            <a:r>
              <a:rPr lang="ar-IQ" altLang="en-US" sz="2400" b="1" dirty="0" smtClean="0">
                <a:solidFill>
                  <a:srgbClr val="002060"/>
                </a:solidFill>
                <a:latin typeface="Sakkal Majalla" panose="02000000000000000000" pitchFamily="2" charset="-78"/>
                <a:cs typeface="Sakkal Majalla" panose="02000000000000000000" pitchFamily="2" charset="-78"/>
              </a:rPr>
              <a:t>غالبا </a:t>
            </a:r>
            <a:r>
              <a:rPr lang="ar-IQ" altLang="en-US" sz="2400" b="1" dirty="0">
                <a:solidFill>
                  <a:srgbClr val="002060"/>
                </a:solidFill>
                <a:latin typeface="Sakkal Majalla" panose="02000000000000000000" pitchFamily="2" charset="-78"/>
                <a:cs typeface="Sakkal Majalla" panose="02000000000000000000" pitchFamily="2" charset="-78"/>
              </a:rPr>
              <a:t>مزيجا من بلورات ومصهور صخري.</a:t>
            </a:r>
            <a:endParaRPr lang="en-US" sz="2400" b="1" dirty="0">
              <a:solidFill>
                <a:srgbClr val="002060"/>
              </a:solidFill>
            </a:endParaRPr>
          </a:p>
        </p:txBody>
      </p:sp>
      <p:sp>
        <p:nvSpPr>
          <p:cNvPr id="8" name="Rectangle 7"/>
          <p:cNvSpPr/>
          <p:nvPr/>
        </p:nvSpPr>
        <p:spPr>
          <a:xfrm>
            <a:off x="4047744" y="657989"/>
            <a:ext cx="4852416" cy="707886"/>
          </a:xfrm>
          <a:prstGeom prst="rect">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IQ" altLang="en-US" sz="4000" b="1" dirty="0">
                <a:solidFill>
                  <a:srgbClr val="C00000"/>
                </a:solidFill>
                <a:latin typeface="Sakkal Majalla" panose="02000000000000000000" pitchFamily="2" charset="-78"/>
                <a:cs typeface="Sakkal Majalla" panose="02000000000000000000" pitchFamily="2" charset="-78"/>
              </a:rPr>
              <a:t>الانصهار الجزئي</a:t>
            </a:r>
            <a:endParaRPr lang="en-US" sz="4000" b="1" dirty="0">
              <a:solidFill>
                <a:srgbClr val="C0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816864" y="2717325"/>
            <a:ext cx="10999785" cy="461665"/>
          </a:xfrm>
          <a:prstGeom prst="rect">
            <a:avLst/>
          </a:prstGeom>
          <a:solidFill>
            <a:schemeClr val="accent2">
              <a:lumMod val="20000"/>
              <a:lumOff val="8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Low" rtl="1"/>
            <a:r>
              <a:rPr lang="ar-BH" altLang="en-US" sz="2400" b="1" dirty="0" smtClean="0">
                <a:solidFill>
                  <a:srgbClr val="002060"/>
                </a:solidFill>
                <a:latin typeface="Sakkal Majalla" panose="02000000000000000000" pitchFamily="2" charset="-78"/>
                <a:cs typeface="Sakkal Majalla" panose="02000000000000000000" pitchFamily="2" charset="-78"/>
              </a:rPr>
              <a:t>ويضاف مع </a:t>
            </a:r>
            <a:r>
              <a:rPr lang="ar-BH" altLang="en-US" sz="2400" b="1" dirty="0">
                <a:solidFill>
                  <a:srgbClr val="002060"/>
                </a:solidFill>
                <a:latin typeface="Sakkal Majalla" panose="02000000000000000000" pitchFamily="2" charset="-78"/>
                <a:cs typeface="Sakkal Majalla" panose="02000000000000000000" pitchFamily="2" charset="-78"/>
              </a:rPr>
              <a:t>صهر كل مجموعة معدنية عناصر جديدة إلى خليط الماجما، مما يؤدي إلى تغير في مكونات الماجما.</a:t>
            </a:r>
          </a:p>
        </p:txBody>
      </p:sp>
      <p:sp>
        <p:nvSpPr>
          <p:cNvPr id="11" name="Rectangle 10"/>
          <p:cNvSpPr/>
          <p:nvPr/>
        </p:nvSpPr>
        <p:spPr>
          <a:xfrm>
            <a:off x="804672" y="3264755"/>
            <a:ext cx="10998647" cy="830997"/>
          </a:xfrm>
          <a:prstGeom prst="rect">
            <a:avLst/>
          </a:prstGeom>
          <a:ln>
            <a:solidFill>
              <a:srgbClr val="0070C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1"/>
            <a:r>
              <a:rPr lang="ar-BH" altLang="en-US" sz="2400" b="1" dirty="0" smtClean="0">
                <a:latin typeface="Sakkal Majalla" panose="02000000000000000000" pitchFamily="2" charset="-78"/>
                <a:cs typeface="Sakkal Majalla" panose="02000000000000000000" pitchFamily="2" charset="-78"/>
              </a:rPr>
              <a:t>وإذا لم تكن درجات الحرارة كافية لصهر الصخر بأكمله، فإن مكونات </a:t>
            </a:r>
            <a:r>
              <a:rPr lang="ar-BH" altLang="en-US" sz="2400" b="1" dirty="0">
                <a:latin typeface="Sakkal Majalla" panose="02000000000000000000" pitchFamily="2" charset="-78"/>
                <a:cs typeface="Sakkal Majalla" panose="02000000000000000000" pitchFamily="2" charset="-78"/>
              </a:rPr>
              <a:t>الماجما الناتجة </a:t>
            </a:r>
            <a:r>
              <a:rPr lang="ar-BH" altLang="en-US" sz="2400" b="1" dirty="0" smtClean="0">
                <a:latin typeface="Sakkal Majalla" panose="02000000000000000000" pitchFamily="2" charset="-78"/>
                <a:cs typeface="Sakkal Majalla" panose="02000000000000000000" pitchFamily="2" charset="-78"/>
              </a:rPr>
              <a:t>سيختلف عن مكونات الصخر الذي تكونت منه، وهذه إحدى الطرائق التي تتكون بها الأنواع المختلفة من الصخور النارية.</a:t>
            </a:r>
            <a:endParaRPr lang="en-US" sz="2400" b="1" dirty="0">
              <a:latin typeface="Sakkal Majalla" panose="02000000000000000000" pitchFamily="2" charset="-78"/>
              <a:cs typeface="Sakkal Majalla" panose="02000000000000000000" pitchFamily="2" charset="-78"/>
            </a:endParaRPr>
          </a:p>
        </p:txBody>
      </p:sp>
      <p:pic>
        <p:nvPicPr>
          <p:cNvPr id="12" name="Picture 11" descr="جيو 211 طبعة أولى موقع الوزارة.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9341" t="45098" r="39816" b="38009"/>
          <a:stretch/>
        </p:blipFill>
        <p:spPr>
          <a:xfrm>
            <a:off x="3084576" y="4186850"/>
            <a:ext cx="6010656" cy="2067646"/>
          </a:xfrm>
          <a:prstGeom prst="rect">
            <a:avLst/>
          </a:prstGeom>
          <a:ln w="28575">
            <a:solidFill>
              <a:srgbClr val="0070C0"/>
            </a:solidFill>
          </a:ln>
        </p:spPr>
      </p:pic>
    </p:spTree>
    <p:extLst>
      <p:ext uri="{BB962C8B-B14F-4D97-AF65-F5344CB8AC3E}">
        <p14:creationId xmlns:p14="http://schemas.microsoft.com/office/powerpoint/2010/main" val="7395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1306315" y="1426531"/>
            <a:ext cx="9011264" cy="547842"/>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r" rtl="1" eaLnBrk="1" hangingPunct="1">
              <a:buNone/>
            </a:pPr>
            <a:r>
              <a:rPr lang="ar-IQ" altLang="en-US" sz="3200" b="1" dirty="0" smtClean="0">
                <a:solidFill>
                  <a:srgbClr val="C00000"/>
                </a:solidFill>
                <a:latin typeface="Sakkal Majalla" panose="02000000000000000000" pitchFamily="2" charset="-78"/>
                <a:ea typeface="+mj-ea"/>
                <a:cs typeface="Sakkal Majalla" panose="02000000000000000000" pitchFamily="2" charset="-78"/>
              </a:rPr>
              <a:t>التبلور الجزئي: </a:t>
            </a:r>
            <a:r>
              <a:rPr lang="ar-IQ" altLang="en-US" b="1" dirty="0" smtClean="0">
                <a:solidFill>
                  <a:srgbClr val="002060"/>
                </a:solidFill>
                <a:latin typeface="Sakkal Majalla" panose="02000000000000000000" pitchFamily="2" charset="-78"/>
                <a:ea typeface="+mj-ea"/>
                <a:cs typeface="Sakkal Majalla" panose="02000000000000000000" pitchFamily="2" charset="-78"/>
              </a:rPr>
              <a:t>عملية </a:t>
            </a:r>
            <a:r>
              <a:rPr lang="ar-BH" altLang="en-US" b="1" dirty="0" smtClean="0">
                <a:solidFill>
                  <a:srgbClr val="002060"/>
                </a:solidFill>
                <a:latin typeface="Sakkal Majalla" panose="02000000000000000000" pitchFamily="2" charset="-78"/>
                <a:ea typeface="+mj-ea"/>
                <a:cs typeface="Sakkal Majalla" panose="02000000000000000000" pitchFamily="2" charset="-78"/>
              </a:rPr>
              <a:t>تصلب </a:t>
            </a:r>
            <a:r>
              <a:rPr lang="ar-IQ" altLang="en-US" b="1" dirty="0" smtClean="0">
                <a:solidFill>
                  <a:srgbClr val="002060"/>
                </a:solidFill>
                <a:latin typeface="Sakkal Majalla" panose="02000000000000000000" pitchFamily="2" charset="-78"/>
                <a:ea typeface="+mj-ea"/>
                <a:cs typeface="Sakkal Majalla" panose="02000000000000000000" pitchFamily="2" charset="-78"/>
              </a:rPr>
              <a:t>بلورات المعادن وانفصالها عن الماجما</a:t>
            </a:r>
            <a:r>
              <a:rPr lang="ar-IQ" altLang="en-US" dirty="0" smtClean="0">
                <a:solidFill>
                  <a:srgbClr val="002060"/>
                </a:solidFill>
                <a:latin typeface="Sakkal Majalla" panose="02000000000000000000" pitchFamily="2" charset="-78"/>
                <a:ea typeface="+mj-ea"/>
                <a:cs typeface="Sakkal Majalla" panose="02000000000000000000" pitchFamily="2" charset="-78"/>
              </a:rPr>
              <a:t>.</a:t>
            </a:r>
            <a:endParaRPr lang="ar-BH" altLang="en-US" dirty="0" smtClean="0">
              <a:solidFill>
                <a:srgbClr val="002060"/>
              </a:solidFill>
              <a:latin typeface="Sakkal Majalla" panose="02000000000000000000" pitchFamily="2" charset="-78"/>
              <a:ea typeface="+mj-ea"/>
              <a:cs typeface="Sakkal Majalla" panose="02000000000000000000" pitchFamily="2" charset="-78"/>
            </a:endParaRPr>
          </a:p>
        </p:txBody>
      </p:sp>
      <p:sp>
        <p:nvSpPr>
          <p:cNvPr id="3" name="Rectangle 2"/>
          <p:cNvSpPr/>
          <p:nvPr/>
        </p:nvSpPr>
        <p:spPr>
          <a:xfrm>
            <a:off x="174926" y="6488668"/>
            <a:ext cx="3140603" cy="369332"/>
          </a:xfrm>
          <a:prstGeom prst="rect">
            <a:avLst/>
          </a:prstGeom>
        </p:spPr>
        <p:txBody>
          <a:bodyPr wrap="none">
            <a:spAutoFit/>
          </a:bodyPr>
          <a:lstStyle/>
          <a:p>
            <a:pPr algn="r" rtl="1"/>
            <a:r>
              <a:rPr lang="ar-BH" b="1" dirty="0">
                <a:latin typeface="Sakkal Majalla" panose="02000000000000000000" pitchFamily="2" charset="-78"/>
                <a:cs typeface="Sakkal Majalla" panose="02000000000000000000" pitchFamily="2" charset="-78"/>
              </a:rPr>
              <a:t>الجيولوجيا 1 (</a:t>
            </a:r>
            <a:r>
              <a:rPr lang="ar-BH" b="1" dirty="0" err="1">
                <a:latin typeface="Sakkal Majalla" panose="02000000000000000000" pitchFamily="2" charset="-78"/>
                <a:cs typeface="Sakkal Majalla" panose="02000000000000000000" pitchFamily="2" charset="-78"/>
              </a:rPr>
              <a:t>جيو</a:t>
            </a:r>
            <a:r>
              <a:rPr lang="ar-BH" b="1" dirty="0">
                <a:latin typeface="Sakkal Majalla" panose="02000000000000000000" pitchFamily="2" charset="-78"/>
                <a:cs typeface="Sakkal Majalla" panose="02000000000000000000" pitchFamily="2" charset="-78"/>
              </a:rPr>
              <a:t> 211) ما الصخور النارية؟</a:t>
            </a:r>
            <a:endParaRPr lang="en-US" b="1" dirty="0">
              <a:latin typeface="Sakkal Majalla" panose="02000000000000000000" pitchFamily="2" charset="-78"/>
              <a:cs typeface="Sakkal Majalla" panose="02000000000000000000" pitchFamily="2" charset="-78"/>
            </a:endParaRPr>
          </a:p>
        </p:txBody>
      </p:sp>
      <p:sp>
        <p:nvSpPr>
          <p:cNvPr id="2" name="Rectangle 1"/>
          <p:cNvSpPr/>
          <p:nvPr/>
        </p:nvSpPr>
        <p:spPr>
          <a:xfrm>
            <a:off x="3904784" y="669282"/>
            <a:ext cx="4527754" cy="646331"/>
          </a:xfrm>
          <a:prstGeom prst="rect">
            <a:avLst/>
          </a:prstGeom>
          <a:solidFill>
            <a:schemeClr val="accent6">
              <a:lumMod val="20000"/>
              <a:lumOff val="80000"/>
            </a:schemeClr>
          </a:solidFill>
          <a:ln>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IQ" altLang="en-US" sz="3600" b="1" dirty="0">
                <a:solidFill>
                  <a:srgbClr val="C00000"/>
                </a:solidFill>
                <a:latin typeface="Sakkal Majalla" panose="02000000000000000000" pitchFamily="2" charset="-78"/>
                <a:ea typeface="+mj-ea"/>
                <a:cs typeface="Sakkal Majalla" panose="02000000000000000000" pitchFamily="2" charset="-78"/>
              </a:rPr>
              <a:t>التبلور الجزئي</a:t>
            </a:r>
            <a:endParaRPr lang="en-US" sz="3600" b="1" dirty="0">
              <a:solidFill>
                <a:srgbClr val="C00000"/>
              </a:solidFill>
              <a:latin typeface="Sakkal Majalla" panose="02000000000000000000" pitchFamily="2" charset="-78"/>
              <a:ea typeface="+mj-ea"/>
              <a:cs typeface="Sakkal Majalla" panose="02000000000000000000" pitchFamily="2" charset="-78"/>
            </a:endParaRPr>
          </a:p>
        </p:txBody>
      </p:sp>
      <p:sp>
        <p:nvSpPr>
          <p:cNvPr id="5" name="Rectangle 4"/>
          <p:cNvSpPr/>
          <p:nvPr/>
        </p:nvSpPr>
        <p:spPr>
          <a:xfrm>
            <a:off x="719328" y="2203008"/>
            <a:ext cx="10850880" cy="892552"/>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IQ" altLang="en-US" sz="2600" b="1" dirty="0">
                <a:solidFill>
                  <a:srgbClr val="002060"/>
                </a:solidFill>
                <a:latin typeface="Sakkal Majalla" panose="02000000000000000000" pitchFamily="2" charset="-78"/>
                <a:cs typeface="Sakkal Majalla" panose="02000000000000000000" pitchFamily="2" charset="-78"/>
              </a:rPr>
              <a:t>عندما تبرد الماجما تتبلور معادنها بترتيب عكس ترتيب انصهار بلورات المعادن في حالة الانصهار الجزئي بمعنى اخر ان اخر المعادن انصهارا تكون اولها تبلورا.</a:t>
            </a:r>
            <a:endParaRPr lang="ar-BH" altLang="en-US" sz="2600" b="1" dirty="0">
              <a:solidFill>
                <a:srgbClr val="002060"/>
              </a:solidFill>
              <a:latin typeface="Sakkal Majalla" panose="02000000000000000000" pitchFamily="2" charset="-78"/>
              <a:cs typeface="Sakkal Majalla" panose="02000000000000000000" pitchFamily="2" charset="-78"/>
            </a:endParaRPr>
          </a:p>
        </p:txBody>
      </p:sp>
      <p:sp>
        <p:nvSpPr>
          <p:cNvPr id="6" name="Rectangle 5"/>
          <p:cNvSpPr/>
          <p:nvPr/>
        </p:nvSpPr>
        <p:spPr>
          <a:xfrm>
            <a:off x="694944" y="3342960"/>
            <a:ext cx="10881359" cy="892552"/>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IQ" altLang="en-US" sz="2600" b="1" dirty="0">
                <a:solidFill>
                  <a:srgbClr val="002060"/>
                </a:solidFill>
                <a:latin typeface="Sakkal Majalla" panose="02000000000000000000" pitchFamily="2" charset="-78"/>
                <a:cs typeface="Sakkal Majalla" panose="02000000000000000000" pitchFamily="2" charset="-78"/>
              </a:rPr>
              <a:t>عندما تبرد الماجما تتبلور معادنها بترتيب عكس ترتيب انصهار بلورات المعادن في حالة الانصهار الجزئي بمعنى اخر ان اخر المعادن انصهارا تكون اولها تبلورا.</a:t>
            </a:r>
            <a:endParaRPr lang="ar-BH" altLang="en-US" sz="2600" b="1" dirty="0">
              <a:solidFill>
                <a:srgbClr val="002060"/>
              </a:solidFill>
              <a:latin typeface="Sakkal Majalla" panose="02000000000000000000" pitchFamily="2" charset="-78"/>
              <a:cs typeface="Sakkal Majalla" panose="02000000000000000000" pitchFamily="2" charset="-78"/>
            </a:endParaRPr>
          </a:p>
        </p:txBody>
      </p:sp>
      <p:sp>
        <p:nvSpPr>
          <p:cNvPr id="7" name="Rectangle 6"/>
          <p:cNvSpPr/>
          <p:nvPr/>
        </p:nvSpPr>
        <p:spPr>
          <a:xfrm>
            <a:off x="682752" y="4446336"/>
            <a:ext cx="10899647" cy="169277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BH" sz="2600" b="1" dirty="0">
                <a:solidFill>
                  <a:srgbClr val="002060"/>
                </a:solidFill>
                <a:latin typeface="Sakkal Majalla" panose="02000000000000000000" pitchFamily="2" charset="-78"/>
                <a:cs typeface="Sakkal Majalla" panose="02000000000000000000" pitchFamily="2" charset="-78"/>
              </a:rPr>
              <a:t>وباستمرار التبلور الجزئي </a:t>
            </a:r>
            <a:r>
              <a:rPr lang="ar-BH" sz="2600" b="1" dirty="0" smtClean="0">
                <a:solidFill>
                  <a:srgbClr val="002060"/>
                </a:solidFill>
                <a:latin typeface="Sakkal Majalla" panose="02000000000000000000" pitchFamily="2" charset="-78"/>
                <a:cs typeface="Sakkal Majalla" panose="02000000000000000000" pitchFamily="2" charset="-78"/>
              </a:rPr>
              <a:t>وانفصال بلورات أخرى</a:t>
            </a:r>
            <a:r>
              <a:rPr lang="ar-BH" sz="2600" b="1" dirty="0">
                <a:solidFill>
                  <a:srgbClr val="002060"/>
                </a:solidFill>
                <a:latin typeface="Sakkal Majalla" panose="02000000000000000000" pitchFamily="2" charset="-78"/>
                <a:cs typeface="Sakkal Majalla" panose="02000000000000000000" pitchFamily="2" charset="-78"/>
              </a:rPr>
              <a:t> </a:t>
            </a:r>
            <a:r>
              <a:rPr lang="ar-BH" sz="2600" b="1" dirty="0" smtClean="0">
                <a:solidFill>
                  <a:srgbClr val="002060"/>
                </a:solidFill>
                <a:latin typeface="Sakkal Majalla" panose="02000000000000000000" pitchFamily="2" charset="-78"/>
                <a:cs typeface="Sakkal Majalla" panose="02000000000000000000" pitchFamily="2" charset="-78"/>
              </a:rPr>
              <a:t>من </a:t>
            </a:r>
            <a:r>
              <a:rPr lang="ar-BH" sz="2600" b="1" dirty="0">
                <a:solidFill>
                  <a:srgbClr val="002060"/>
                </a:solidFill>
                <a:latin typeface="Sakkal Majalla" panose="02000000000000000000" pitchFamily="2" charset="-78"/>
                <a:cs typeface="Sakkal Majalla" panose="02000000000000000000" pitchFamily="2" charset="-78"/>
              </a:rPr>
              <a:t>المعادن تصبح الماجما أغنى بعناصر السيليكا </a:t>
            </a:r>
            <a:r>
              <a:rPr lang="ar-BH" sz="2600" b="1" dirty="0" smtClean="0">
                <a:solidFill>
                  <a:srgbClr val="002060"/>
                </a:solidFill>
                <a:latin typeface="Sakkal Majalla" panose="02000000000000000000" pitchFamily="2" charset="-78"/>
                <a:cs typeface="Sakkal Majalla" panose="02000000000000000000" pitchFamily="2" charset="-78"/>
              </a:rPr>
              <a:t>والألومنيوم والبوتاسيوم</a:t>
            </a:r>
            <a:r>
              <a:rPr lang="ar-BH" sz="2600" b="1" dirty="0">
                <a:solidFill>
                  <a:srgbClr val="002060"/>
                </a:solidFill>
                <a:latin typeface="Sakkal Majalla" panose="02000000000000000000" pitchFamily="2" charset="-78"/>
                <a:cs typeface="Sakkal Majalla" panose="02000000000000000000" pitchFamily="2" charset="-78"/>
              </a:rPr>
              <a:t>، لذا فإن آخر معدنين يتبلوران هما الفلسبار البوتاسي والكوارتز.</a:t>
            </a:r>
          </a:p>
          <a:p>
            <a:pPr algn="r" rtl="1"/>
            <a:r>
              <a:rPr lang="ar-BH" sz="2600" b="1" dirty="0">
                <a:solidFill>
                  <a:srgbClr val="002060"/>
                </a:solidFill>
                <a:latin typeface="Sakkal Majalla" panose="02000000000000000000" pitchFamily="2" charset="-78"/>
                <a:cs typeface="Sakkal Majalla" panose="02000000000000000000" pitchFamily="2" charset="-78"/>
              </a:rPr>
              <a:t>الفلسبار البوتاسي أكثر أنواع الفلسبار </a:t>
            </a:r>
            <a:r>
              <a:rPr lang="ar-BH" sz="2600" b="1" dirty="0" smtClean="0">
                <a:solidFill>
                  <a:srgbClr val="002060"/>
                </a:solidFill>
                <a:latin typeface="Sakkal Majalla" panose="02000000000000000000" pitchFamily="2" charset="-78"/>
                <a:cs typeface="Sakkal Majalla" panose="02000000000000000000" pitchFamily="2" charset="-78"/>
              </a:rPr>
              <a:t>شيوعًا </a:t>
            </a:r>
            <a:r>
              <a:rPr lang="ar-BH" sz="2600" b="1" dirty="0">
                <a:solidFill>
                  <a:srgbClr val="002060"/>
                </a:solidFill>
                <a:latin typeface="Sakkal Majalla" panose="02000000000000000000" pitchFamily="2" charset="-78"/>
                <a:cs typeface="Sakkal Majalla" panose="02000000000000000000" pitchFamily="2" charset="-78"/>
              </a:rPr>
              <a:t>في القشرة الأرضية، بينما </a:t>
            </a:r>
            <a:r>
              <a:rPr lang="ar-BH" sz="2600" b="1" dirty="0" smtClean="0">
                <a:solidFill>
                  <a:srgbClr val="002060"/>
                </a:solidFill>
                <a:latin typeface="Sakkal Majalla" panose="02000000000000000000" pitchFamily="2" charset="-78"/>
                <a:cs typeface="Sakkal Majalla" panose="02000000000000000000" pitchFamily="2" charset="-78"/>
              </a:rPr>
              <a:t>تحتوي العروق </a:t>
            </a:r>
            <a:r>
              <a:rPr lang="ar-BH" sz="2600" b="1" dirty="0">
                <a:solidFill>
                  <a:srgbClr val="002060"/>
                </a:solidFill>
                <a:latin typeface="Sakkal Majalla" panose="02000000000000000000" pitchFamily="2" charset="-78"/>
                <a:cs typeface="Sakkal Majalla" panose="02000000000000000000" pitchFamily="2" charset="-78"/>
              </a:rPr>
              <a:t>على الكوارتز </a:t>
            </a:r>
            <a:r>
              <a:rPr lang="ar-BH" sz="2600" b="1" dirty="0" smtClean="0">
                <a:solidFill>
                  <a:srgbClr val="002060"/>
                </a:solidFill>
                <a:latin typeface="Sakkal Majalla" panose="02000000000000000000" pitchFamily="2" charset="-78"/>
                <a:cs typeface="Sakkal Majalla" panose="02000000000000000000" pitchFamily="2" charset="-78"/>
              </a:rPr>
              <a:t>غالبًا، لأنه </a:t>
            </a:r>
            <a:r>
              <a:rPr lang="ar-BH" sz="2600" b="1" dirty="0">
                <a:solidFill>
                  <a:srgbClr val="002060"/>
                </a:solidFill>
                <a:latin typeface="Sakkal Majalla" panose="02000000000000000000" pitchFamily="2" charset="-78"/>
                <a:cs typeface="Sakkal Majalla" panose="02000000000000000000" pitchFamily="2" charset="-78"/>
              </a:rPr>
              <a:t>يتبلور في أثناء اندفاع الجزء </a:t>
            </a:r>
            <a:r>
              <a:rPr lang="ar-BH" sz="2600" b="1" dirty="0" smtClean="0">
                <a:solidFill>
                  <a:srgbClr val="002060"/>
                </a:solidFill>
                <a:latin typeface="Sakkal Majalla" panose="02000000000000000000" pitchFamily="2" charset="-78"/>
                <a:cs typeface="Sakkal Majalla" panose="02000000000000000000" pitchFamily="2" charset="-78"/>
              </a:rPr>
              <a:t>السائل </a:t>
            </a:r>
            <a:r>
              <a:rPr lang="ar-BH" sz="2600" b="1" dirty="0">
                <a:solidFill>
                  <a:srgbClr val="002060"/>
                </a:solidFill>
                <a:latin typeface="Sakkal Majalla" panose="02000000000000000000" pitchFamily="2" charset="-78"/>
                <a:cs typeface="Sakkal Majalla" panose="02000000000000000000" pitchFamily="2" charset="-78"/>
              </a:rPr>
              <a:t>المتبقي من الماجما في الشقوق الصخرية.</a:t>
            </a:r>
            <a:endParaRPr lang="ar-BH" altLang="en-US" sz="26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2633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292</TotalTime>
  <Words>906</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Sakkal Majalla</vt:lpstr>
      <vt:lpstr>Sultan normal</vt:lpstr>
      <vt:lpstr>Office Theme</vt:lpstr>
      <vt:lpstr>PowerPoint Presentation</vt:lpstr>
      <vt:lpstr>PowerPoint Presentation</vt:lpstr>
      <vt:lpstr>PowerPoint Presentation</vt:lpstr>
      <vt:lpstr>PowerPoint Presentation</vt:lpstr>
      <vt:lpstr>PowerPoint Presentation</vt:lpstr>
      <vt:lpstr>درجة الحرارة: تزداد درجة الحرارة كلما تعمقنا في القشرة الأرضية. وتُسمى هذه الزيادة في درجة الحرارة الممال الحراري الأرضي. </vt:lpstr>
      <vt:lpstr>PowerPoint Presentation</vt:lpstr>
      <vt:lpstr>PowerPoint Presentation</vt:lpstr>
      <vt:lpstr>PowerPoint Presentation</vt:lpstr>
      <vt:lpstr>PowerPoint Presentation</vt:lpstr>
      <vt:lpstr>PowerPoint Presentation</vt:lpstr>
      <vt:lpstr>1. درجة الحرارة.                                               2.  الضغط. 3. المحتوى المائي.                                             4. المحتوى المعدني</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Hossam  Ismail Mashali</cp:lastModifiedBy>
  <cp:revision>42</cp:revision>
  <cp:lastPrinted>2021-01-17T11:49:49Z</cp:lastPrinted>
  <dcterms:created xsi:type="dcterms:W3CDTF">2020-03-04T10:47:58Z</dcterms:created>
  <dcterms:modified xsi:type="dcterms:W3CDTF">2021-02-03T07:02:08Z</dcterms:modified>
</cp:coreProperties>
</file>