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305" r:id="rId4"/>
    <p:sldId id="312" r:id="rId5"/>
    <p:sldId id="316" r:id="rId6"/>
    <p:sldId id="306" r:id="rId7"/>
    <p:sldId id="314" r:id="rId8"/>
    <p:sldId id="315" r:id="rId9"/>
    <p:sldId id="284" r:id="rId10"/>
    <p:sldId id="313" r:id="rId11"/>
    <p:sldId id="307" r:id="rId12"/>
    <p:sldId id="317" r:id="rId13"/>
    <p:sldId id="318" r:id="rId14"/>
    <p:sldId id="278" r:id="rId15"/>
    <p:sldId id="321" r:id="rId16"/>
    <p:sldId id="322" r:id="rId17"/>
    <p:sldId id="323" r:id="rId18"/>
    <p:sldId id="324" r:id="rId19"/>
    <p:sldId id="319" r:id="rId20"/>
    <p:sldId id="320"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900"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 Id="rId5" Type="http://schemas.openxmlformats.org/officeDocument/2006/relationships/image" Target="../media/image27.png"/><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 Id="rId5" Type="http://schemas.openxmlformats.org/officeDocument/2006/relationships/image" Target="../media/image31.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2.emf"/><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aphicFrame>
        <p:nvGraphicFramePr>
          <p:cNvPr id="2" name="Table 6">
            <a:extLst>
              <a:ext uri="{FF2B5EF4-FFF2-40B4-BE49-F238E27FC236}">
                <a16:creationId xmlns:a16="http://schemas.microsoft.com/office/drawing/2014/main" id="{2B47F3C4-A005-4B42-BC80-96E300262EB6}"/>
              </a:ext>
            </a:extLst>
          </p:cNvPr>
          <p:cNvGraphicFramePr>
            <a:graphicFrameLocks/>
          </p:cNvGraphicFramePr>
          <p:nvPr>
            <p:extLst>
              <p:ext uri="{D42A27DB-BD31-4B8C-83A1-F6EECF244321}">
                <p14:modId xmlns:p14="http://schemas.microsoft.com/office/powerpoint/2010/main" val="1733600267"/>
              </p:ext>
            </p:extLst>
          </p:nvPr>
        </p:nvGraphicFramePr>
        <p:xfrm>
          <a:off x="4318782" y="1485304"/>
          <a:ext cx="6783460" cy="3544577"/>
        </p:xfrm>
        <a:graphic>
          <a:graphicData uri="http://schemas.openxmlformats.org/drawingml/2006/table">
            <a:tbl>
              <a:tblPr firstRow="1" bandRow="1">
                <a:tableStyleId>{5C22544A-7EE6-4342-B048-85BDC9FD1C3A}</a:tableStyleId>
              </a:tblPr>
              <a:tblGrid>
                <a:gridCol w="4482036">
                  <a:extLst>
                    <a:ext uri="{9D8B030D-6E8A-4147-A177-3AD203B41FA5}">
                      <a16:colId xmlns:a16="http://schemas.microsoft.com/office/drawing/2014/main" val="147546282"/>
                    </a:ext>
                  </a:extLst>
                </a:gridCol>
                <a:gridCol w="2301424">
                  <a:extLst>
                    <a:ext uri="{9D8B030D-6E8A-4147-A177-3AD203B41FA5}">
                      <a16:colId xmlns:a16="http://schemas.microsoft.com/office/drawing/2014/main" val="1624011049"/>
                    </a:ext>
                  </a:extLst>
                </a:gridCol>
              </a:tblGrid>
              <a:tr h="933963">
                <a:tc>
                  <a:txBody>
                    <a:bodyPr/>
                    <a:lstStyle/>
                    <a:p>
                      <a:pPr algn="ctr" rtl="1" fontAlgn="base"/>
                      <a:r>
                        <a:rPr lang="ar-BH" sz="3200" b="1" i="0" kern="1200" dirty="0">
                          <a:solidFill>
                            <a:srgbClr val="FFFF00"/>
                          </a:solidFill>
                          <a:effectLst/>
                          <a:latin typeface="Sakkal Majalla" panose="02000000000000000000" pitchFamily="2" charset="-78"/>
                          <a:ea typeface="+mn-ea"/>
                          <a:cs typeface="Sultan bold" pitchFamily="2" charset="-78"/>
                        </a:rPr>
                        <a:t>الوزن والقوة المعيقة</a:t>
                      </a:r>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BH" sz="3200" b="1" kern="1200" dirty="0">
                          <a:solidFill>
                            <a:srgbClr val="FFFF00"/>
                          </a:solidFill>
                          <a:latin typeface="Sakkal Majalla" panose="02000000000000000000" pitchFamily="2" charset="-78"/>
                          <a:ea typeface="+mn-ea"/>
                          <a:cs typeface="Sultan bold" pitchFamily="2" charset="-78"/>
                        </a:rPr>
                        <a:t>عنوان </a:t>
                      </a:r>
                      <a:r>
                        <a:rPr lang="ar-JO" sz="3200" b="1" kern="1200" dirty="0">
                          <a:solidFill>
                            <a:srgbClr val="FFFF00"/>
                          </a:solidFill>
                          <a:latin typeface="Sakkal Majalla" panose="02000000000000000000" pitchFamily="2" charset="-78"/>
                          <a:ea typeface="+mn-ea"/>
                          <a:cs typeface="Sultan bold" pitchFamily="2" charset="-78"/>
                        </a:rPr>
                        <a:t>الدرس</a:t>
                      </a:r>
                      <a:endParaRPr lang="en-US" sz="3200" b="1" kern="1200" dirty="0">
                        <a:solidFill>
                          <a:srgbClr val="FFFF00"/>
                        </a:solidFill>
                        <a:latin typeface="Sakkal Majalla" panose="02000000000000000000" pitchFamily="2" charset="-78"/>
                        <a:ea typeface="+mn-ea"/>
                        <a:cs typeface="Sultan bold" pitchFamily="2" charset="-78"/>
                      </a:endParaRPr>
                    </a:p>
                  </a:txBody>
                  <a:tcPr anchor="ctr"/>
                </a:tc>
                <a:extLst>
                  <a:ext uri="{0D108BD9-81ED-4DB2-BD59-A6C34878D82A}">
                    <a16:rowId xmlns:a16="http://schemas.microsoft.com/office/drawing/2014/main" val="2624563893"/>
                  </a:ext>
                </a:extLst>
              </a:tr>
              <a:tr h="591219">
                <a:tc>
                  <a:txBody>
                    <a:bodyPr/>
                    <a:lstStyle/>
                    <a:p>
                      <a:pPr algn="ctr" rtl="1"/>
                      <a:r>
                        <a:rPr lang="ar-JO" sz="2800" b="0" dirty="0">
                          <a:latin typeface="Sakkal Majalla" panose="02000000000000000000" pitchFamily="2" charset="-78"/>
                          <a:cs typeface="Sultan bold" pitchFamily="2" charset="-78"/>
                        </a:rPr>
                        <a:t>الفيزياء</a:t>
                      </a:r>
                      <a:r>
                        <a:rPr lang="ar-BH" sz="2800" b="0" dirty="0">
                          <a:latin typeface="Sakkal Majalla" panose="02000000000000000000" pitchFamily="2" charset="-78"/>
                          <a:cs typeface="Sultan bold" pitchFamily="2" charset="-78"/>
                        </a:rPr>
                        <a:t>1</a:t>
                      </a:r>
                      <a:r>
                        <a:rPr lang="ar-JO" sz="2800" b="0" dirty="0">
                          <a:latin typeface="Sakkal Majalla" panose="02000000000000000000" pitchFamily="2" charset="-78"/>
                          <a:cs typeface="Sultan bold" pitchFamily="2" charset="-78"/>
                        </a:rPr>
                        <a:t> (فيز</a:t>
                      </a:r>
                      <a:r>
                        <a:rPr lang="ar-BH" sz="2800" b="0" dirty="0">
                          <a:latin typeface="Sakkal Majalla" panose="02000000000000000000" pitchFamily="2" charset="-78"/>
                          <a:cs typeface="Sultan bold" pitchFamily="2" charset="-78"/>
                        </a:rPr>
                        <a:t>102</a:t>
                      </a:r>
                      <a:r>
                        <a:rPr lang="ar-JO" sz="2800" b="0" dirty="0">
                          <a:latin typeface="Sakkal Majalla" panose="02000000000000000000" pitchFamily="2" charset="-78"/>
                          <a:cs typeface="Sultan bold" pitchFamily="2" charset="-78"/>
                        </a:rPr>
                        <a:t>)</a:t>
                      </a:r>
                      <a:endParaRPr lang="en-US" sz="2800" b="0" dirty="0">
                        <a:latin typeface="Sakkal Majalla" panose="02000000000000000000" pitchFamily="2" charset="-78"/>
                        <a:cs typeface="Sultan bold" pitchFamily="2" charset="-78"/>
                      </a:endParaRPr>
                    </a:p>
                  </a:txBody>
                  <a:tcPr anchor="ctr"/>
                </a:tc>
                <a:tc>
                  <a:txBody>
                    <a:bodyPr/>
                    <a:lstStyle/>
                    <a:p>
                      <a:pPr algn="ctr" rtl="1"/>
                      <a:r>
                        <a:rPr lang="ar-BH" sz="3200" b="1" kern="1200" dirty="0">
                          <a:solidFill>
                            <a:schemeClr val="dk1"/>
                          </a:solidFill>
                          <a:latin typeface="Sakkal Majalla" panose="02000000000000000000" pitchFamily="2" charset="-78"/>
                          <a:ea typeface="+mn-ea"/>
                          <a:cs typeface="Sultan bold" pitchFamily="2" charset="-78"/>
                        </a:rPr>
                        <a:t>المقرر</a:t>
                      </a:r>
                      <a:endParaRPr lang="en-US" sz="3200" b="1" kern="1200" dirty="0">
                        <a:solidFill>
                          <a:schemeClr val="dk1"/>
                        </a:solidFill>
                        <a:latin typeface="Sakkal Majalla" panose="02000000000000000000" pitchFamily="2" charset="-78"/>
                        <a:ea typeface="+mn-ea"/>
                        <a:cs typeface="Sultan bold" pitchFamily="2" charset="-78"/>
                      </a:endParaRPr>
                    </a:p>
                  </a:txBody>
                  <a:tcPr anchor="ctr"/>
                </a:tc>
                <a:extLst>
                  <a:ext uri="{0D108BD9-81ED-4DB2-BD59-A6C34878D82A}">
                    <a16:rowId xmlns:a16="http://schemas.microsoft.com/office/drawing/2014/main" val="3347529466"/>
                  </a:ext>
                </a:extLst>
              </a:tr>
              <a:tr h="65847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BH" sz="2800" b="0" dirty="0">
                          <a:latin typeface="Sakkal Majalla" panose="02000000000000000000" pitchFamily="2" charset="-78"/>
                          <a:cs typeface="Sultan bold" pitchFamily="2" charset="-78"/>
                        </a:rPr>
                        <a:t>الأول</a:t>
                      </a:r>
                      <a:endParaRPr lang="en-US" sz="2800" b="0" dirty="0">
                        <a:latin typeface="Sakkal Majalla" panose="02000000000000000000" pitchFamily="2" charset="-78"/>
                        <a:cs typeface="Sultan bold" pitchFamily="2" charset="-78"/>
                      </a:endParaRPr>
                    </a:p>
                  </a:txBody>
                  <a:tcPr anchor="ctr"/>
                </a:tc>
                <a:tc>
                  <a:txBody>
                    <a:bodyPr/>
                    <a:lstStyle/>
                    <a:p>
                      <a:pPr algn="ctr" rtl="1"/>
                      <a:r>
                        <a:rPr lang="ar-BH" sz="3200" b="1" kern="1200" dirty="0">
                          <a:solidFill>
                            <a:schemeClr val="dk1"/>
                          </a:solidFill>
                          <a:latin typeface="Sakkal Majalla" panose="02000000000000000000" pitchFamily="2" charset="-78"/>
                          <a:ea typeface="+mn-ea"/>
                          <a:cs typeface="Sultan bold" pitchFamily="2" charset="-78"/>
                        </a:rPr>
                        <a:t>المستوى</a:t>
                      </a:r>
                      <a:endParaRPr lang="en-US" sz="3200" b="1" kern="1200" dirty="0">
                        <a:solidFill>
                          <a:schemeClr val="dk1"/>
                        </a:solidFill>
                        <a:latin typeface="Sakkal Majalla" panose="02000000000000000000" pitchFamily="2" charset="-78"/>
                        <a:ea typeface="+mn-ea"/>
                        <a:cs typeface="Sultan bold" pitchFamily="2" charset="-78"/>
                      </a:endParaRPr>
                    </a:p>
                  </a:txBody>
                  <a:tcPr/>
                </a:tc>
                <a:extLst>
                  <a:ext uri="{0D108BD9-81ED-4DB2-BD59-A6C34878D82A}">
                    <a16:rowId xmlns:a16="http://schemas.microsoft.com/office/drawing/2014/main" val="3210551187"/>
                  </a:ext>
                </a:extLst>
              </a:tr>
              <a:tr h="662488">
                <a:tc>
                  <a:txBody>
                    <a:bodyPr/>
                    <a:lstStyle/>
                    <a:p>
                      <a:pPr algn="ctr" rtl="1"/>
                      <a:r>
                        <a:rPr lang="ar-BH" sz="2800" b="0" dirty="0">
                          <a:latin typeface="Sakkal Majalla" panose="02000000000000000000" pitchFamily="2" charset="-78"/>
                          <a:cs typeface="Sultan bold" pitchFamily="2" charset="-78"/>
                        </a:rPr>
                        <a:t>الأول+الثاني</a:t>
                      </a:r>
                      <a:endParaRPr lang="en-US" sz="2800" b="0" dirty="0">
                        <a:latin typeface="Sakkal Majalla" panose="02000000000000000000" pitchFamily="2" charset="-78"/>
                        <a:cs typeface="Sultan bold" pitchFamily="2" charset="-78"/>
                      </a:endParaRPr>
                    </a:p>
                  </a:txBody>
                  <a:tcPr anchor="ctr"/>
                </a:tc>
                <a:tc>
                  <a:txBody>
                    <a:bodyPr/>
                    <a:lstStyle/>
                    <a:p>
                      <a:pPr algn="ctr" rtl="1"/>
                      <a:r>
                        <a:rPr lang="ar-JO" sz="3200" b="1" kern="1200" dirty="0">
                          <a:solidFill>
                            <a:schemeClr val="dk1"/>
                          </a:solidFill>
                          <a:latin typeface="Sakkal Majalla" panose="02000000000000000000" pitchFamily="2" charset="-78"/>
                          <a:ea typeface="+mn-ea"/>
                          <a:cs typeface="Sultan bold" pitchFamily="2" charset="-78"/>
                        </a:rPr>
                        <a:t>الفصل</a:t>
                      </a:r>
                      <a:r>
                        <a:rPr lang="ar-BH" sz="3200" b="1" kern="1200" dirty="0">
                          <a:solidFill>
                            <a:schemeClr val="dk1"/>
                          </a:solidFill>
                          <a:latin typeface="Sakkal Majalla" panose="02000000000000000000" pitchFamily="2" charset="-78"/>
                          <a:ea typeface="+mn-ea"/>
                          <a:cs typeface="Sultan bold" pitchFamily="2" charset="-78"/>
                        </a:rPr>
                        <a:t> الدراسي</a:t>
                      </a:r>
                      <a:endParaRPr lang="en-US" sz="3200" b="1" kern="1200" dirty="0">
                        <a:solidFill>
                          <a:schemeClr val="dk1"/>
                        </a:solidFill>
                        <a:latin typeface="Sakkal Majalla" panose="02000000000000000000" pitchFamily="2" charset="-78"/>
                        <a:ea typeface="+mn-ea"/>
                        <a:cs typeface="Sultan bold" pitchFamily="2" charset="-78"/>
                      </a:endParaRPr>
                    </a:p>
                  </a:txBody>
                  <a:tcPr/>
                </a:tc>
                <a:extLst>
                  <a:ext uri="{0D108BD9-81ED-4DB2-BD59-A6C34878D82A}">
                    <a16:rowId xmlns:a16="http://schemas.microsoft.com/office/drawing/2014/main" val="3655605841"/>
                  </a:ext>
                </a:extLst>
              </a:tr>
              <a:tr h="698431">
                <a:tc>
                  <a:txBody>
                    <a:bodyPr/>
                    <a:lstStyle/>
                    <a:p>
                      <a:pPr algn="ctr" rtl="1"/>
                      <a:r>
                        <a:rPr lang="en-US" sz="2800" b="0" kern="1200" dirty="0">
                          <a:solidFill>
                            <a:schemeClr val="dk1"/>
                          </a:solidFill>
                          <a:latin typeface="Sakkal Majalla" panose="02000000000000000000" pitchFamily="2" charset="-78"/>
                          <a:ea typeface="+mn-ea"/>
                          <a:cs typeface="Sultan bold" pitchFamily="2" charset="-78"/>
                        </a:rPr>
                        <a:t>4</a:t>
                      </a:r>
                    </a:p>
                  </a:txBody>
                  <a:tcPr anchor="ctr"/>
                </a:tc>
                <a:tc>
                  <a:txBody>
                    <a:bodyPr/>
                    <a:lstStyle/>
                    <a:p>
                      <a:pPr algn="ctr" rtl="1"/>
                      <a:r>
                        <a:rPr lang="ar-BH" sz="3200" b="1" kern="1200" dirty="0">
                          <a:solidFill>
                            <a:schemeClr val="dk1"/>
                          </a:solidFill>
                          <a:latin typeface="Sakkal Majalla" panose="02000000000000000000" pitchFamily="2" charset="-78"/>
                          <a:ea typeface="+mn-ea"/>
                          <a:cs typeface="Sultan bold" pitchFamily="2" charset="-78"/>
                        </a:rPr>
                        <a:t>رقم الفصل</a:t>
                      </a:r>
                      <a:endParaRPr lang="en-US" sz="3200" b="1" kern="1200" dirty="0">
                        <a:solidFill>
                          <a:schemeClr val="dk1"/>
                        </a:solidFill>
                        <a:latin typeface="Sakkal Majalla" panose="02000000000000000000" pitchFamily="2" charset="-78"/>
                        <a:ea typeface="+mn-ea"/>
                        <a:cs typeface="Sultan bold" pitchFamily="2" charset="-78"/>
                      </a:endParaRPr>
                    </a:p>
                  </a:txBody>
                  <a:tcPr/>
                </a:tc>
                <a:extLst>
                  <a:ext uri="{0D108BD9-81ED-4DB2-BD59-A6C34878D82A}">
                    <a16:rowId xmlns:a16="http://schemas.microsoft.com/office/drawing/2014/main" val="1869955625"/>
                  </a:ext>
                </a:extLst>
              </a:tr>
            </a:tbl>
          </a:graphicData>
        </a:graphic>
      </p:graphicFrame>
      <p:pic>
        <p:nvPicPr>
          <p:cNvPr id="3" name="Picture 2">
            <a:extLst>
              <a:ext uri="{FF2B5EF4-FFF2-40B4-BE49-F238E27FC236}">
                <a16:creationId xmlns:a16="http://schemas.microsoft.com/office/drawing/2014/main" id="{20F51337-5354-4F2D-8DAB-64110D7543B4}"/>
              </a:ext>
            </a:extLst>
          </p:cNvPr>
          <p:cNvPicPr>
            <a:picLocks noChangeAspect="1"/>
          </p:cNvPicPr>
          <p:nvPr/>
        </p:nvPicPr>
        <p:blipFill>
          <a:blip r:embed="rId3"/>
          <a:stretch>
            <a:fillRect/>
          </a:stretch>
        </p:blipFill>
        <p:spPr>
          <a:xfrm>
            <a:off x="355268" y="1901516"/>
            <a:ext cx="3160287" cy="391925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3255457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825992" y="2217563"/>
          <a:ext cx="10685882" cy="4019940"/>
        </p:xfrm>
        <a:graphic>
          <a:graphicData uri="http://schemas.openxmlformats.org/drawingml/2006/table">
            <a:tbl>
              <a:tblPr rtl="1" firstRow="1" firstCol="1" lastRow="1" lastCol="1" bandRow="1" bandCol="1">
                <a:tableStyleId>{073A0DAA-6AF3-43AB-8588-CEC1D06C72B9}</a:tableStyleId>
              </a:tblPr>
              <a:tblGrid>
                <a:gridCol w="5342941">
                  <a:extLst>
                    <a:ext uri="{9D8B030D-6E8A-4147-A177-3AD203B41FA5}">
                      <a16:colId xmlns:a16="http://schemas.microsoft.com/office/drawing/2014/main" val="20000"/>
                    </a:ext>
                  </a:extLst>
                </a:gridCol>
                <a:gridCol w="5342941">
                  <a:extLst>
                    <a:ext uri="{9D8B030D-6E8A-4147-A177-3AD203B41FA5}">
                      <a16:colId xmlns:a16="http://schemas.microsoft.com/office/drawing/2014/main" val="20001"/>
                    </a:ext>
                  </a:extLst>
                </a:gridCol>
              </a:tblGrid>
              <a:tr h="803988">
                <a:tc>
                  <a:txBody>
                    <a:bodyPr/>
                    <a:lstStyle/>
                    <a:p>
                      <a:pPr algn="ctr" rtl="1">
                        <a:lnSpc>
                          <a:spcPct val="115000"/>
                        </a:lnSpc>
                        <a:spcAft>
                          <a:spcPts val="1000"/>
                        </a:spcAft>
                      </a:pPr>
                      <a:r>
                        <a:rPr lang="ar-BH" sz="2400" dirty="0">
                          <a:solidFill>
                            <a:srgbClr val="C00000"/>
                          </a:solidFill>
                          <a:effectLst/>
                          <a:cs typeface="Sultan normal" pitchFamily="2" charset="-78"/>
                        </a:rPr>
                        <a:t>حركة المصعد</a:t>
                      </a:r>
                      <a:endParaRPr lang="en-US" sz="1800" dirty="0">
                        <a:solidFill>
                          <a:srgbClr val="C00000"/>
                        </a:solidFill>
                        <a:effectLst/>
                        <a:latin typeface="Calibri" panose="020F0502020204030204" pitchFamily="34" charset="0"/>
                        <a:ea typeface="Times New Roman" panose="02020603050405020304" pitchFamily="18" charset="0"/>
                        <a:cs typeface="Sultan normal" pitchFamily="2"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rtl="1">
                        <a:lnSpc>
                          <a:spcPct val="115000"/>
                        </a:lnSpc>
                        <a:spcAft>
                          <a:spcPts val="1000"/>
                        </a:spcAft>
                      </a:pPr>
                      <a:r>
                        <a:rPr lang="ar-BH" sz="2400" dirty="0">
                          <a:solidFill>
                            <a:srgbClr val="C00000"/>
                          </a:solidFill>
                          <a:effectLst/>
                          <a:cs typeface="Sultan normal" pitchFamily="2" charset="-78"/>
                        </a:rPr>
                        <a:t>معادلة الحركة</a:t>
                      </a:r>
                      <a:endParaRPr lang="en-US" sz="1800" dirty="0">
                        <a:solidFill>
                          <a:srgbClr val="C00000"/>
                        </a:solidFill>
                        <a:effectLst/>
                        <a:latin typeface="Calibri" panose="020F0502020204030204" pitchFamily="34" charset="0"/>
                        <a:ea typeface="Times New Roman" panose="02020603050405020304" pitchFamily="18" charset="0"/>
                        <a:cs typeface="Sultan normal" pitchFamily="2"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803988">
                <a:tc>
                  <a:txBody>
                    <a:bodyPr/>
                    <a:lstStyle/>
                    <a:p>
                      <a:pPr algn="ctr" rtl="1">
                        <a:lnSpc>
                          <a:spcPct val="115000"/>
                        </a:lnSpc>
                        <a:spcAft>
                          <a:spcPts val="1000"/>
                        </a:spcAft>
                      </a:pPr>
                      <a:r>
                        <a:rPr lang="ar-BH" sz="3200" dirty="0">
                          <a:solidFill>
                            <a:schemeClr val="tx1"/>
                          </a:solidFill>
                          <a:effectLst/>
                          <a:latin typeface="Traditional Arabic" panose="02020603050405020304" pitchFamily="18" charset="-78"/>
                          <a:cs typeface="Traditional Arabic" panose="02020603050405020304" pitchFamily="18" charset="-78"/>
                        </a:rPr>
                        <a:t>ساكن أو يتحرك بسرعة منتظمة</a:t>
                      </a:r>
                      <a:endParaRPr lang="en-US" sz="24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r" rtl="1">
                        <a:lnSpc>
                          <a:spcPct val="115000"/>
                        </a:lnSpc>
                        <a:spcAft>
                          <a:spcPts val="1000"/>
                        </a:spcAft>
                      </a:pPr>
                      <a:endParaRPr lang="en-US" sz="1800" dirty="0">
                        <a:solidFill>
                          <a:schemeClr val="tx1"/>
                        </a:solidFill>
                        <a:effectLst/>
                        <a:latin typeface="Calibri" panose="020F0502020204030204" pitchFamily="34" charset="0"/>
                        <a:ea typeface="Times New Roman" panose="02020603050405020304" pitchFamily="18" charset="0"/>
                        <a:cs typeface="Sultan normal" pitchFamily="2"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1"/>
                  </a:ext>
                </a:extLst>
              </a:tr>
              <a:tr h="803988">
                <a:tc>
                  <a:txBody>
                    <a:bodyPr/>
                    <a:lstStyle/>
                    <a:p>
                      <a:pPr algn="ctr" rtl="1">
                        <a:lnSpc>
                          <a:spcPct val="115000"/>
                        </a:lnSpc>
                        <a:spcAft>
                          <a:spcPts val="1000"/>
                        </a:spcAft>
                        <a:tabLst>
                          <a:tab pos="120650" algn="l"/>
                          <a:tab pos="1283970" algn="ctr"/>
                        </a:tabLst>
                      </a:pPr>
                      <a:r>
                        <a:rPr lang="ar-BH" sz="3200" dirty="0">
                          <a:solidFill>
                            <a:schemeClr val="tx1"/>
                          </a:solidFill>
                          <a:effectLst/>
                          <a:latin typeface="Traditional Arabic" panose="02020603050405020304" pitchFamily="18" charset="-78"/>
                          <a:cs typeface="Traditional Arabic" panose="02020603050405020304" pitchFamily="18" charset="-78"/>
                        </a:rPr>
                        <a:t>صاعدًا </a:t>
                      </a:r>
                      <a:r>
                        <a:rPr lang="ar-JO" sz="3200" dirty="0">
                          <a:solidFill>
                            <a:schemeClr val="tx1"/>
                          </a:solidFill>
                          <a:effectLst/>
                          <a:latin typeface="Traditional Arabic" panose="02020603050405020304" pitchFamily="18" charset="-78"/>
                          <a:cs typeface="Traditional Arabic" panose="02020603050405020304" pitchFamily="18" charset="-78"/>
                        </a:rPr>
                        <a:t>إ</a:t>
                      </a:r>
                      <a:r>
                        <a:rPr lang="ar-BH" sz="3200" dirty="0">
                          <a:solidFill>
                            <a:schemeClr val="tx1"/>
                          </a:solidFill>
                          <a:effectLst/>
                          <a:latin typeface="Traditional Arabic" panose="02020603050405020304" pitchFamily="18" charset="-78"/>
                          <a:cs typeface="Traditional Arabic" panose="02020603050405020304" pitchFamily="18" charset="-78"/>
                        </a:rPr>
                        <a:t>لى </a:t>
                      </a:r>
                      <a:r>
                        <a:rPr lang="ar-JO" sz="3200" dirty="0">
                          <a:solidFill>
                            <a:schemeClr val="tx1"/>
                          </a:solidFill>
                          <a:effectLst/>
                          <a:latin typeface="Traditional Arabic" panose="02020603050405020304" pitchFamily="18" charset="-78"/>
                          <a:cs typeface="Traditional Arabic" panose="02020603050405020304" pitchFamily="18" charset="-78"/>
                        </a:rPr>
                        <a:t>أ</a:t>
                      </a:r>
                      <a:r>
                        <a:rPr lang="ar-BH" sz="3200" dirty="0">
                          <a:solidFill>
                            <a:schemeClr val="tx1"/>
                          </a:solidFill>
                          <a:effectLst/>
                          <a:latin typeface="Traditional Arabic" panose="02020603050405020304" pitchFamily="18" charset="-78"/>
                          <a:cs typeface="Traditional Arabic" panose="02020603050405020304" pitchFamily="18" charset="-78"/>
                        </a:rPr>
                        <a:t>على بتسارع</a:t>
                      </a:r>
                      <a:endParaRPr lang="en-US" sz="24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endParaRPr lang="en-US" sz="1800" dirty="0">
                        <a:solidFill>
                          <a:schemeClr val="tx1"/>
                        </a:solidFill>
                        <a:effectLst/>
                        <a:latin typeface="Calibri" panose="020F0502020204030204" pitchFamily="34" charset="0"/>
                        <a:ea typeface="Times New Roman" panose="02020603050405020304" pitchFamily="18" charset="0"/>
                        <a:cs typeface="Sultan normal" pitchFamily="2"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2"/>
                  </a:ext>
                </a:extLst>
              </a:tr>
              <a:tr h="803988">
                <a:tc>
                  <a:txBody>
                    <a:bodyPr/>
                    <a:lstStyle/>
                    <a:p>
                      <a:pPr algn="ctr" rtl="1">
                        <a:lnSpc>
                          <a:spcPct val="115000"/>
                        </a:lnSpc>
                        <a:spcAft>
                          <a:spcPts val="1000"/>
                        </a:spcAft>
                        <a:tabLst>
                          <a:tab pos="1283970" algn="ctr"/>
                        </a:tabLst>
                      </a:pPr>
                      <a:r>
                        <a:rPr lang="ar-BH" sz="3200" dirty="0">
                          <a:solidFill>
                            <a:schemeClr val="tx1"/>
                          </a:solidFill>
                          <a:effectLst/>
                          <a:latin typeface="Traditional Arabic" panose="02020603050405020304" pitchFamily="18" charset="-78"/>
                          <a:cs typeface="Traditional Arabic" panose="02020603050405020304" pitchFamily="18" charset="-78"/>
                        </a:rPr>
                        <a:t>هابط </a:t>
                      </a:r>
                      <a:r>
                        <a:rPr lang="ar-JO" sz="3200" dirty="0">
                          <a:solidFill>
                            <a:schemeClr val="tx1"/>
                          </a:solidFill>
                          <a:effectLst/>
                          <a:latin typeface="Traditional Arabic" panose="02020603050405020304" pitchFamily="18" charset="-78"/>
                          <a:cs typeface="Traditional Arabic" panose="02020603050405020304" pitchFamily="18" charset="-78"/>
                        </a:rPr>
                        <a:t>إ</a:t>
                      </a:r>
                      <a:r>
                        <a:rPr lang="ar-BH" sz="3200" dirty="0">
                          <a:solidFill>
                            <a:schemeClr val="tx1"/>
                          </a:solidFill>
                          <a:effectLst/>
                          <a:latin typeface="Traditional Arabic" panose="02020603050405020304" pitchFamily="18" charset="-78"/>
                          <a:cs typeface="Traditional Arabic" panose="02020603050405020304" pitchFamily="18" charset="-78"/>
                        </a:rPr>
                        <a:t>لى </a:t>
                      </a:r>
                      <a:r>
                        <a:rPr lang="ar-JO" sz="3200" dirty="0">
                          <a:solidFill>
                            <a:schemeClr val="tx1"/>
                          </a:solidFill>
                          <a:effectLst/>
                          <a:latin typeface="Traditional Arabic" panose="02020603050405020304" pitchFamily="18" charset="-78"/>
                          <a:cs typeface="Traditional Arabic" panose="02020603050405020304" pitchFamily="18" charset="-78"/>
                        </a:rPr>
                        <a:t>أ</a:t>
                      </a:r>
                      <a:r>
                        <a:rPr lang="ar-BH" sz="3200" dirty="0">
                          <a:solidFill>
                            <a:schemeClr val="tx1"/>
                          </a:solidFill>
                          <a:effectLst/>
                          <a:latin typeface="Traditional Arabic" panose="02020603050405020304" pitchFamily="18" charset="-78"/>
                          <a:cs typeface="Traditional Arabic" panose="02020603050405020304" pitchFamily="18" charset="-78"/>
                        </a:rPr>
                        <a:t>سفل بتسارع</a:t>
                      </a:r>
                      <a:endParaRPr lang="en-US" sz="24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rtl="0">
                        <a:lnSpc>
                          <a:spcPct val="115000"/>
                        </a:lnSpc>
                        <a:spcAft>
                          <a:spcPts val="1000"/>
                        </a:spcAft>
                      </a:pPr>
                      <a:endParaRPr lang="en-US" sz="1800" dirty="0">
                        <a:solidFill>
                          <a:schemeClr val="tx1"/>
                        </a:solidFill>
                        <a:effectLst/>
                        <a:latin typeface="Calibri" panose="020F0502020204030204" pitchFamily="34" charset="0"/>
                        <a:ea typeface="Times New Roman" panose="02020603050405020304" pitchFamily="18" charset="0"/>
                        <a:cs typeface="Sultan normal" pitchFamily="2"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3"/>
                  </a:ext>
                </a:extLst>
              </a:tr>
              <a:tr h="803988">
                <a:tc>
                  <a:txBody>
                    <a:bodyPr/>
                    <a:lstStyle/>
                    <a:p>
                      <a:pPr algn="ctr" rtl="1">
                        <a:lnSpc>
                          <a:spcPct val="115000"/>
                        </a:lnSpc>
                        <a:spcAft>
                          <a:spcPts val="1000"/>
                        </a:spcAft>
                        <a:tabLst>
                          <a:tab pos="1283970" algn="ctr"/>
                        </a:tabLst>
                      </a:pPr>
                      <a:r>
                        <a:rPr lang="ar-BH" sz="3200" dirty="0">
                          <a:solidFill>
                            <a:schemeClr val="tx1"/>
                          </a:solidFill>
                          <a:effectLst/>
                          <a:latin typeface="Traditional Arabic" panose="02020603050405020304" pitchFamily="18" charset="-78"/>
                          <a:cs typeface="Traditional Arabic" panose="02020603050405020304" pitchFamily="18" charset="-78"/>
                        </a:rPr>
                        <a:t>يسقط سقوط</a:t>
                      </a:r>
                      <a:r>
                        <a:rPr lang="ar-JO" sz="3200" dirty="0">
                          <a:solidFill>
                            <a:schemeClr val="tx1"/>
                          </a:solidFill>
                          <a:effectLst/>
                          <a:latin typeface="Traditional Arabic" panose="02020603050405020304" pitchFamily="18" charset="-78"/>
                          <a:cs typeface="Traditional Arabic" panose="02020603050405020304" pitchFamily="18" charset="-78"/>
                        </a:rPr>
                        <a:t>ًا</a:t>
                      </a:r>
                      <a:r>
                        <a:rPr lang="ar-BH" sz="3200" dirty="0">
                          <a:solidFill>
                            <a:schemeClr val="tx1"/>
                          </a:solidFill>
                          <a:effectLst/>
                          <a:latin typeface="Traditional Arabic" panose="02020603050405020304" pitchFamily="18" charset="-78"/>
                          <a:cs typeface="Traditional Arabic" panose="02020603050405020304" pitchFamily="18" charset="-78"/>
                        </a:rPr>
                        <a:t> حر</a:t>
                      </a:r>
                      <a:r>
                        <a:rPr lang="ar-JO" sz="3200" dirty="0">
                          <a:solidFill>
                            <a:schemeClr val="tx1"/>
                          </a:solidFill>
                          <a:effectLst/>
                          <a:latin typeface="Traditional Arabic" panose="02020603050405020304" pitchFamily="18" charset="-78"/>
                          <a:cs typeface="Traditional Arabic" panose="02020603050405020304" pitchFamily="18" charset="-78"/>
                        </a:rPr>
                        <a:t>ًا</a:t>
                      </a:r>
                      <a:endParaRPr lang="en-US" sz="24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r" rtl="1">
                        <a:lnSpc>
                          <a:spcPct val="115000"/>
                        </a:lnSpc>
                        <a:spcAft>
                          <a:spcPts val="1000"/>
                        </a:spcAft>
                      </a:pPr>
                      <a:endParaRPr lang="en-US" sz="1800" dirty="0">
                        <a:solidFill>
                          <a:schemeClr val="tx1"/>
                        </a:solidFill>
                        <a:effectLst/>
                        <a:latin typeface="Calibri" panose="020F0502020204030204" pitchFamily="34" charset="0"/>
                        <a:ea typeface="Times New Roman" panose="02020603050405020304" pitchFamily="18" charset="0"/>
                        <a:cs typeface="Sultan normal" pitchFamily="2"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4"/>
                  </a:ext>
                </a:extLst>
              </a:tr>
            </a:tbl>
          </a:graphicData>
        </a:graphic>
      </p:graphicFrame>
      <p:sp>
        <p:nvSpPr>
          <p:cNvPr id="9" name="AutoShape 1"/>
          <p:cNvSpPr>
            <a:spLocks noChangeArrowheads="1"/>
          </p:cNvSpPr>
          <p:nvPr/>
        </p:nvSpPr>
        <p:spPr bwMode="auto">
          <a:xfrm>
            <a:off x="721278" y="1471023"/>
            <a:ext cx="10895309" cy="633732"/>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800" b="1" dirty="0">
                <a:latin typeface="Sakkal Majalla" panose="02000000000000000000" pitchFamily="2" charset="-78"/>
                <a:ea typeface="Arial" panose="020B0604020202020204" pitchFamily="34" charset="0"/>
                <a:cs typeface="Sultan normal" pitchFamily="2" charset="-78"/>
              </a:rPr>
              <a:t>أكمل الجدول التالي بكتابة معادلة الحركة التي يمكن من خلالها تحديد قراءة الميزان.</a:t>
            </a:r>
            <a:endParaRPr lang="en-US" sz="2800" b="1" dirty="0">
              <a:latin typeface="Sakkal Majalla" panose="02000000000000000000" pitchFamily="2" charset="-78"/>
              <a:ea typeface="Arial" panose="020B0604020202020204" pitchFamily="34" charset="0"/>
              <a:cs typeface="Sultan normal" pitchFamily="2" charset="-78"/>
            </a:endParaRPr>
          </a:p>
          <a:p>
            <a:pPr algn="ctr" eaLnBrk="0" fontAlgn="base" hangingPunct="0">
              <a:spcBef>
                <a:spcPct val="0"/>
              </a:spcBef>
              <a:spcAft>
                <a:spcPts val="800"/>
              </a:spcAft>
            </a:pPr>
            <a:endParaRPr lang="en-US" sz="2800" b="1" dirty="0">
              <a:latin typeface="Sakkal Majalla" panose="02000000000000000000" pitchFamily="2" charset="-78"/>
              <a:ea typeface="Arial" panose="020B0604020202020204" pitchFamily="34" charset="0"/>
              <a:cs typeface="Sultan normal" pitchFamily="2" charset="-78"/>
            </a:endParaRPr>
          </a:p>
          <a:p>
            <a:pPr algn="ctr" eaLnBrk="0" fontAlgn="base" hangingPunct="0">
              <a:spcBef>
                <a:spcPct val="0"/>
              </a:spcBef>
              <a:spcAft>
                <a:spcPts val="800"/>
              </a:spcAft>
            </a:pPr>
            <a:endParaRPr lang="en-US" sz="2800" dirty="0">
              <a:latin typeface="Sakkal Majalla" panose="02000000000000000000" pitchFamily="2" charset="-78"/>
              <a:cs typeface="Sultan normal" pitchFamily="2" charset="-78"/>
            </a:endParaRPr>
          </a:p>
        </p:txBody>
      </p:sp>
      <p:graphicFrame>
        <p:nvGraphicFramePr>
          <p:cNvPr id="10" name="Table 9"/>
          <p:cNvGraphicFramePr>
            <a:graphicFrameLocks noGrp="1"/>
          </p:cNvGraphicFramePr>
          <p:nvPr/>
        </p:nvGraphicFramePr>
        <p:xfrm>
          <a:off x="825992" y="2217563"/>
          <a:ext cx="10685882" cy="3794550"/>
        </p:xfrm>
        <a:graphic>
          <a:graphicData uri="http://schemas.openxmlformats.org/drawingml/2006/table">
            <a:tbl>
              <a:tblPr rtl="1" firstRow="1" firstCol="1" lastRow="1" lastCol="1" bandRow="1" bandCol="1">
                <a:tableStyleId>{073A0DAA-6AF3-43AB-8588-CEC1D06C72B9}</a:tableStyleId>
              </a:tblPr>
              <a:tblGrid>
                <a:gridCol w="5342941">
                  <a:extLst>
                    <a:ext uri="{9D8B030D-6E8A-4147-A177-3AD203B41FA5}">
                      <a16:colId xmlns:a16="http://schemas.microsoft.com/office/drawing/2014/main" val="20000"/>
                    </a:ext>
                  </a:extLst>
                </a:gridCol>
                <a:gridCol w="5342941">
                  <a:extLst>
                    <a:ext uri="{9D8B030D-6E8A-4147-A177-3AD203B41FA5}">
                      <a16:colId xmlns:a16="http://schemas.microsoft.com/office/drawing/2014/main" val="20001"/>
                    </a:ext>
                  </a:extLst>
                </a:gridCol>
              </a:tblGrid>
              <a:tr h="758910">
                <a:tc>
                  <a:txBody>
                    <a:bodyPr/>
                    <a:lstStyle/>
                    <a:p>
                      <a:pPr algn="ctr" rtl="1">
                        <a:lnSpc>
                          <a:spcPct val="115000"/>
                        </a:lnSpc>
                        <a:spcAft>
                          <a:spcPts val="1000"/>
                        </a:spcAft>
                      </a:pPr>
                      <a:r>
                        <a:rPr lang="ar-BH" sz="3200" dirty="0">
                          <a:solidFill>
                            <a:srgbClr val="C00000"/>
                          </a:solidFill>
                          <a:effectLst/>
                          <a:latin typeface="Traditional Arabic" panose="02020603050405020304" pitchFamily="18" charset="-78"/>
                          <a:cs typeface="Traditional Arabic" panose="02020603050405020304" pitchFamily="18" charset="-78"/>
                        </a:rPr>
                        <a:t>حركة المصعد</a:t>
                      </a:r>
                      <a:endParaRPr lang="en-US" sz="2400" dirty="0">
                        <a:solidFill>
                          <a:srgbClr val="C0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rtl="1">
                        <a:lnSpc>
                          <a:spcPct val="115000"/>
                        </a:lnSpc>
                        <a:spcAft>
                          <a:spcPts val="1000"/>
                        </a:spcAft>
                      </a:pPr>
                      <a:r>
                        <a:rPr lang="ar-BH" sz="3200" dirty="0">
                          <a:solidFill>
                            <a:srgbClr val="C00000"/>
                          </a:solidFill>
                          <a:effectLst/>
                          <a:latin typeface="Traditional Arabic" panose="02020603050405020304" pitchFamily="18" charset="-78"/>
                          <a:cs typeface="Traditional Arabic" panose="02020603050405020304" pitchFamily="18" charset="-78"/>
                        </a:rPr>
                        <a:t>معادلة الحركة</a:t>
                      </a:r>
                      <a:endParaRPr lang="en-US" sz="2400" dirty="0">
                        <a:solidFill>
                          <a:srgbClr val="C00000"/>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758910">
                <a:tc>
                  <a:txBody>
                    <a:bodyPr/>
                    <a:lstStyle/>
                    <a:p>
                      <a:pPr algn="ctr" rtl="1">
                        <a:lnSpc>
                          <a:spcPct val="115000"/>
                        </a:lnSpc>
                        <a:spcAft>
                          <a:spcPts val="1000"/>
                        </a:spcAft>
                      </a:pPr>
                      <a:r>
                        <a:rPr lang="ar-BH" sz="3200" dirty="0">
                          <a:solidFill>
                            <a:schemeClr val="tx1"/>
                          </a:solidFill>
                          <a:effectLst/>
                          <a:latin typeface="Traditional Arabic" panose="02020603050405020304" pitchFamily="18" charset="-78"/>
                          <a:cs typeface="Traditional Arabic" panose="02020603050405020304" pitchFamily="18" charset="-78"/>
                        </a:rPr>
                        <a:t>ساكن أو يتحرك بسرعة منتظمة</a:t>
                      </a:r>
                      <a:endParaRPr lang="en-US" sz="24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r" rtl="1">
                        <a:lnSpc>
                          <a:spcPct val="115000"/>
                        </a:lnSpc>
                        <a:spcAft>
                          <a:spcPts val="1000"/>
                        </a:spcAft>
                      </a:pPr>
                      <a:r>
                        <a:rPr lang="ar-BH" sz="2400" dirty="0">
                          <a:solidFill>
                            <a:schemeClr val="tx1"/>
                          </a:solidFill>
                          <a:effectLst/>
                          <a:latin typeface="Traditional Arabic" panose="02020603050405020304" pitchFamily="18" charset="-78"/>
                          <a:cs typeface="Traditional Arabic" panose="02020603050405020304" pitchFamily="18" charset="-78"/>
                        </a:rPr>
                        <a:t>                     </a:t>
                      </a:r>
                      <a:r>
                        <a:rPr lang="ar-SA" sz="2400" dirty="0">
                          <a:solidFill>
                            <a:schemeClr val="tx1"/>
                          </a:solidFill>
                          <a:effectLst/>
                          <a:latin typeface="Traditional Arabic" panose="02020603050405020304" pitchFamily="18" charset="-78"/>
                          <a:cs typeface="Traditional Arabic" panose="02020603050405020304" pitchFamily="18" charset="-78"/>
                        </a:rPr>
                        <a:t>   </a:t>
                      </a:r>
                      <a:r>
                        <a:rPr lang="ar-BH" sz="2400" dirty="0">
                          <a:solidFill>
                            <a:schemeClr val="tx1"/>
                          </a:solidFill>
                          <a:effectLst/>
                          <a:latin typeface="Traditional Arabic" panose="02020603050405020304" pitchFamily="18" charset="-78"/>
                          <a:cs typeface="Traditional Arabic" panose="02020603050405020304" pitchFamily="18" charset="-78"/>
                        </a:rPr>
                        <a:t>  </a:t>
                      </a:r>
                      <a:r>
                        <a:rPr lang="en-US" sz="2400" dirty="0">
                          <a:solidFill>
                            <a:schemeClr val="tx1"/>
                          </a:solidFill>
                          <a:effectLst/>
                          <a:latin typeface="Traditional Arabic" panose="02020603050405020304" pitchFamily="18" charset="-78"/>
                          <a:cs typeface="Traditional Arabic" panose="02020603050405020304" pitchFamily="18" charset="-78"/>
                        </a:rPr>
                        <a:t>= mg  </a:t>
                      </a:r>
                      <a:r>
                        <a:rPr lang="ar-BH" sz="2400" baseline="-25000" dirty="0">
                          <a:solidFill>
                            <a:schemeClr val="tx1"/>
                          </a:solidFill>
                          <a:effectLst/>
                          <a:latin typeface="Traditional Arabic" panose="02020603050405020304" pitchFamily="18" charset="-78"/>
                          <a:cs typeface="Traditional Arabic" panose="02020603050405020304" pitchFamily="18" charset="-78"/>
                        </a:rPr>
                        <a:t>الميزان</a:t>
                      </a:r>
                      <a:r>
                        <a:rPr lang="en-US" sz="2400" dirty="0">
                          <a:solidFill>
                            <a:schemeClr val="tx1"/>
                          </a:solidFill>
                          <a:effectLst/>
                          <a:latin typeface="Traditional Arabic" panose="02020603050405020304" pitchFamily="18" charset="-78"/>
                          <a:cs typeface="Traditional Arabic" panose="02020603050405020304" pitchFamily="18" charset="-78"/>
                        </a:rPr>
                        <a:t>F</a:t>
                      </a:r>
                      <a:endParaRPr lang="en-US" sz="18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1"/>
                  </a:ext>
                </a:extLst>
              </a:tr>
              <a:tr h="758910">
                <a:tc>
                  <a:txBody>
                    <a:bodyPr/>
                    <a:lstStyle/>
                    <a:p>
                      <a:pPr algn="ctr" rtl="1">
                        <a:lnSpc>
                          <a:spcPct val="115000"/>
                        </a:lnSpc>
                        <a:spcAft>
                          <a:spcPts val="1000"/>
                        </a:spcAft>
                        <a:tabLst>
                          <a:tab pos="120650" algn="l"/>
                          <a:tab pos="1283970" algn="ctr"/>
                        </a:tabLst>
                      </a:pPr>
                      <a:r>
                        <a:rPr lang="ar-BH" sz="3200" dirty="0">
                          <a:solidFill>
                            <a:schemeClr val="tx1"/>
                          </a:solidFill>
                          <a:effectLst/>
                          <a:latin typeface="Traditional Arabic" panose="02020603050405020304" pitchFamily="18" charset="-78"/>
                          <a:cs typeface="Traditional Arabic" panose="02020603050405020304" pitchFamily="18" charset="-78"/>
                        </a:rPr>
                        <a:t>صاعدًا </a:t>
                      </a:r>
                      <a:r>
                        <a:rPr lang="ar-JO" sz="3200" dirty="0">
                          <a:solidFill>
                            <a:schemeClr val="tx1"/>
                          </a:solidFill>
                          <a:effectLst/>
                          <a:latin typeface="Traditional Arabic" panose="02020603050405020304" pitchFamily="18" charset="-78"/>
                          <a:cs typeface="Traditional Arabic" panose="02020603050405020304" pitchFamily="18" charset="-78"/>
                        </a:rPr>
                        <a:t>إ</a:t>
                      </a:r>
                      <a:r>
                        <a:rPr lang="ar-BH" sz="3200" dirty="0">
                          <a:solidFill>
                            <a:schemeClr val="tx1"/>
                          </a:solidFill>
                          <a:effectLst/>
                          <a:latin typeface="Traditional Arabic" panose="02020603050405020304" pitchFamily="18" charset="-78"/>
                          <a:cs typeface="Traditional Arabic" panose="02020603050405020304" pitchFamily="18" charset="-78"/>
                        </a:rPr>
                        <a:t>لى </a:t>
                      </a:r>
                      <a:r>
                        <a:rPr lang="ar-JO" sz="3200" dirty="0">
                          <a:solidFill>
                            <a:schemeClr val="tx1"/>
                          </a:solidFill>
                          <a:effectLst/>
                          <a:latin typeface="Traditional Arabic" panose="02020603050405020304" pitchFamily="18" charset="-78"/>
                          <a:cs typeface="Traditional Arabic" panose="02020603050405020304" pitchFamily="18" charset="-78"/>
                        </a:rPr>
                        <a:t>أ</a:t>
                      </a:r>
                      <a:r>
                        <a:rPr lang="ar-BH" sz="3200" dirty="0">
                          <a:solidFill>
                            <a:schemeClr val="tx1"/>
                          </a:solidFill>
                          <a:effectLst/>
                          <a:latin typeface="Traditional Arabic" panose="02020603050405020304" pitchFamily="18" charset="-78"/>
                          <a:cs typeface="Traditional Arabic" panose="02020603050405020304" pitchFamily="18" charset="-78"/>
                        </a:rPr>
                        <a:t>على بتسارع</a:t>
                      </a:r>
                      <a:endParaRPr lang="en-US" sz="24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marL="0" marR="0" indent="0" algn="ctr" defTabSz="914400" rtl="0" eaLnBrk="1" fontAlgn="auto" latinLnBrk="0" hangingPunct="1">
                        <a:lnSpc>
                          <a:spcPct val="115000"/>
                        </a:lnSpc>
                        <a:spcBef>
                          <a:spcPts val="0"/>
                        </a:spcBef>
                        <a:spcAft>
                          <a:spcPts val="1000"/>
                        </a:spcAft>
                        <a:buClrTx/>
                        <a:buSzTx/>
                        <a:buFontTx/>
                        <a:buNone/>
                        <a:tabLst/>
                        <a:defRPr/>
                      </a:pPr>
                      <a:r>
                        <a:rPr lang="ar-BH" sz="2400" baseline="-25000" dirty="0">
                          <a:solidFill>
                            <a:schemeClr val="tx1"/>
                          </a:solidFill>
                          <a:effectLst/>
                          <a:latin typeface="Traditional Arabic" panose="02020603050405020304" pitchFamily="18" charset="-78"/>
                          <a:cs typeface="Traditional Arabic" panose="02020603050405020304" pitchFamily="18" charset="-78"/>
                        </a:rPr>
                        <a:t>الميزان</a:t>
                      </a:r>
                      <a:r>
                        <a:rPr lang="en-US" sz="2400" dirty="0">
                          <a:solidFill>
                            <a:schemeClr val="tx1"/>
                          </a:solidFill>
                          <a:effectLst/>
                          <a:latin typeface="Traditional Arabic" panose="02020603050405020304" pitchFamily="18" charset="-78"/>
                          <a:cs typeface="Traditional Arabic" panose="02020603050405020304" pitchFamily="18" charset="-78"/>
                        </a:rPr>
                        <a:t>F= m( g + a )</a:t>
                      </a:r>
                      <a:endParaRPr lang="en-US" sz="18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2"/>
                  </a:ext>
                </a:extLst>
              </a:tr>
              <a:tr h="758910">
                <a:tc>
                  <a:txBody>
                    <a:bodyPr/>
                    <a:lstStyle/>
                    <a:p>
                      <a:pPr algn="ctr" rtl="1">
                        <a:lnSpc>
                          <a:spcPct val="115000"/>
                        </a:lnSpc>
                        <a:spcAft>
                          <a:spcPts val="1000"/>
                        </a:spcAft>
                        <a:tabLst>
                          <a:tab pos="1283970" algn="ctr"/>
                        </a:tabLst>
                      </a:pPr>
                      <a:r>
                        <a:rPr lang="ar-BH" sz="3200" dirty="0">
                          <a:solidFill>
                            <a:schemeClr val="tx1"/>
                          </a:solidFill>
                          <a:effectLst/>
                          <a:latin typeface="Traditional Arabic" panose="02020603050405020304" pitchFamily="18" charset="-78"/>
                          <a:cs typeface="Traditional Arabic" panose="02020603050405020304" pitchFamily="18" charset="-78"/>
                        </a:rPr>
                        <a:t>هابط </a:t>
                      </a:r>
                      <a:r>
                        <a:rPr lang="ar-JO" sz="3200" dirty="0">
                          <a:solidFill>
                            <a:schemeClr val="tx1"/>
                          </a:solidFill>
                          <a:effectLst/>
                          <a:latin typeface="Traditional Arabic" panose="02020603050405020304" pitchFamily="18" charset="-78"/>
                          <a:cs typeface="Traditional Arabic" panose="02020603050405020304" pitchFamily="18" charset="-78"/>
                        </a:rPr>
                        <a:t>إ</a:t>
                      </a:r>
                      <a:r>
                        <a:rPr lang="ar-BH" sz="3200" dirty="0">
                          <a:solidFill>
                            <a:schemeClr val="tx1"/>
                          </a:solidFill>
                          <a:effectLst/>
                          <a:latin typeface="Traditional Arabic" panose="02020603050405020304" pitchFamily="18" charset="-78"/>
                          <a:cs typeface="Traditional Arabic" panose="02020603050405020304" pitchFamily="18" charset="-78"/>
                        </a:rPr>
                        <a:t>لى </a:t>
                      </a:r>
                      <a:r>
                        <a:rPr lang="ar-JO" sz="3200" dirty="0">
                          <a:solidFill>
                            <a:schemeClr val="tx1"/>
                          </a:solidFill>
                          <a:effectLst/>
                          <a:latin typeface="Traditional Arabic" panose="02020603050405020304" pitchFamily="18" charset="-78"/>
                          <a:cs typeface="Traditional Arabic" panose="02020603050405020304" pitchFamily="18" charset="-78"/>
                        </a:rPr>
                        <a:t>أ</a:t>
                      </a:r>
                      <a:r>
                        <a:rPr lang="ar-BH" sz="3200" dirty="0">
                          <a:solidFill>
                            <a:schemeClr val="tx1"/>
                          </a:solidFill>
                          <a:effectLst/>
                          <a:latin typeface="Traditional Arabic" panose="02020603050405020304" pitchFamily="18" charset="-78"/>
                          <a:cs typeface="Traditional Arabic" panose="02020603050405020304" pitchFamily="18" charset="-78"/>
                        </a:rPr>
                        <a:t>سفل بتسارع</a:t>
                      </a:r>
                      <a:endParaRPr lang="en-US" sz="24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rtl="0">
                        <a:lnSpc>
                          <a:spcPct val="115000"/>
                        </a:lnSpc>
                        <a:spcAft>
                          <a:spcPts val="1000"/>
                        </a:spcAft>
                      </a:pPr>
                      <a:r>
                        <a:rPr lang="en-US" sz="2400" dirty="0">
                          <a:solidFill>
                            <a:schemeClr val="tx1"/>
                          </a:solidFill>
                          <a:effectLst/>
                          <a:latin typeface="Traditional Arabic" panose="02020603050405020304" pitchFamily="18" charset="-78"/>
                          <a:cs typeface="Traditional Arabic" panose="02020603050405020304" pitchFamily="18" charset="-78"/>
                        </a:rPr>
                        <a:t> F</a:t>
                      </a:r>
                      <a:r>
                        <a:rPr lang="en-US" sz="2400" baseline="0" dirty="0">
                          <a:solidFill>
                            <a:schemeClr val="tx1"/>
                          </a:solidFill>
                          <a:effectLst/>
                          <a:latin typeface="Traditional Arabic" panose="02020603050405020304" pitchFamily="18" charset="-78"/>
                          <a:cs typeface="Traditional Arabic" panose="02020603050405020304" pitchFamily="18" charset="-78"/>
                        </a:rPr>
                        <a:t> </a:t>
                      </a:r>
                      <a:r>
                        <a:rPr lang="ar-BH" sz="1600" baseline="0" dirty="0">
                          <a:solidFill>
                            <a:schemeClr val="tx1"/>
                          </a:solidFill>
                          <a:effectLst/>
                          <a:latin typeface="Traditional Arabic" panose="02020603050405020304" pitchFamily="18" charset="-78"/>
                          <a:cs typeface="Traditional Arabic" panose="02020603050405020304" pitchFamily="18" charset="-78"/>
                        </a:rPr>
                        <a:t>الميزان</a:t>
                      </a:r>
                      <a:r>
                        <a:rPr lang="en-US" sz="2400" dirty="0">
                          <a:solidFill>
                            <a:schemeClr val="tx1"/>
                          </a:solidFill>
                          <a:effectLst/>
                          <a:latin typeface="Traditional Arabic" panose="02020603050405020304" pitchFamily="18" charset="-78"/>
                          <a:cs typeface="Traditional Arabic" panose="02020603050405020304" pitchFamily="18" charset="-78"/>
                        </a:rPr>
                        <a:t>= m ( g – a )</a:t>
                      </a:r>
                      <a:r>
                        <a:rPr lang="en-US" sz="2400" baseline="-25000" dirty="0">
                          <a:solidFill>
                            <a:schemeClr val="tx1"/>
                          </a:solidFill>
                          <a:effectLst/>
                          <a:latin typeface="Traditional Arabic" panose="02020603050405020304" pitchFamily="18" charset="-78"/>
                          <a:cs typeface="Traditional Arabic" panose="02020603050405020304" pitchFamily="18" charset="-78"/>
                        </a:rPr>
                        <a:t> </a:t>
                      </a:r>
                      <a:endParaRPr lang="en-US" sz="18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3"/>
                  </a:ext>
                </a:extLst>
              </a:tr>
              <a:tr h="758910">
                <a:tc>
                  <a:txBody>
                    <a:bodyPr/>
                    <a:lstStyle/>
                    <a:p>
                      <a:pPr algn="ctr" rtl="1">
                        <a:lnSpc>
                          <a:spcPct val="115000"/>
                        </a:lnSpc>
                        <a:spcAft>
                          <a:spcPts val="1000"/>
                        </a:spcAft>
                        <a:tabLst>
                          <a:tab pos="1283970" algn="ctr"/>
                        </a:tabLst>
                      </a:pPr>
                      <a:r>
                        <a:rPr lang="ar-BH" sz="3200" dirty="0">
                          <a:solidFill>
                            <a:schemeClr val="tx1"/>
                          </a:solidFill>
                          <a:effectLst/>
                          <a:latin typeface="Traditional Arabic" panose="02020603050405020304" pitchFamily="18" charset="-78"/>
                          <a:cs typeface="Traditional Arabic" panose="02020603050405020304" pitchFamily="18" charset="-78"/>
                        </a:rPr>
                        <a:t>يسقط سقوط</a:t>
                      </a:r>
                      <a:r>
                        <a:rPr lang="ar-JO" sz="3200" dirty="0">
                          <a:solidFill>
                            <a:schemeClr val="tx1"/>
                          </a:solidFill>
                          <a:effectLst/>
                          <a:latin typeface="Traditional Arabic" panose="02020603050405020304" pitchFamily="18" charset="-78"/>
                          <a:cs typeface="Traditional Arabic" panose="02020603050405020304" pitchFamily="18" charset="-78"/>
                        </a:rPr>
                        <a:t>ًا</a:t>
                      </a:r>
                      <a:r>
                        <a:rPr lang="ar-BH" sz="3200" dirty="0">
                          <a:solidFill>
                            <a:schemeClr val="tx1"/>
                          </a:solidFill>
                          <a:effectLst/>
                          <a:latin typeface="Traditional Arabic" panose="02020603050405020304" pitchFamily="18" charset="-78"/>
                          <a:cs typeface="Traditional Arabic" panose="02020603050405020304" pitchFamily="18" charset="-78"/>
                        </a:rPr>
                        <a:t> حر</a:t>
                      </a:r>
                      <a:r>
                        <a:rPr lang="ar-JO" sz="3200" dirty="0">
                          <a:solidFill>
                            <a:schemeClr val="tx1"/>
                          </a:solidFill>
                          <a:effectLst/>
                          <a:latin typeface="Traditional Arabic" panose="02020603050405020304" pitchFamily="18" charset="-78"/>
                          <a:cs typeface="Traditional Arabic" panose="02020603050405020304" pitchFamily="18" charset="-78"/>
                        </a:rPr>
                        <a:t>ًا</a:t>
                      </a:r>
                      <a:endParaRPr lang="en-US" sz="24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r" rtl="1">
                        <a:lnSpc>
                          <a:spcPct val="115000"/>
                        </a:lnSpc>
                        <a:spcAft>
                          <a:spcPts val="1000"/>
                        </a:spcAft>
                      </a:pPr>
                      <a:r>
                        <a:rPr lang="ar-BH" sz="2400" dirty="0">
                          <a:solidFill>
                            <a:schemeClr val="tx1"/>
                          </a:solidFill>
                          <a:effectLst/>
                          <a:latin typeface="Traditional Arabic" panose="02020603050405020304" pitchFamily="18" charset="-78"/>
                          <a:cs typeface="Traditional Arabic" panose="02020603050405020304" pitchFamily="18" charset="-78"/>
                        </a:rPr>
                        <a:t>                           </a:t>
                      </a:r>
                      <a:r>
                        <a:rPr lang="en-US" sz="2400" dirty="0">
                          <a:solidFill>
                            <a:schemeClr val="tx1"/>
                          </a:solidFill>
                          <a:effectLst/>
                          <a:latin typeface="Traditional Arabic" panose="02020603050405020304" pitchFamily="18" charset="-78"/>
                          <a:cs typeface="Traditional Arabic" panose="02020603050405020304" pitchFamily="18" charset="-78"/>
                        </a:rPr>
                        <a:t> = 0   </a:t>
                      </a:r>
                      <a:r>
                        <a:rPr lang="ar-BH" sz="2400" baseline="-25000" dirty="0">
                          <a:solidFill>
                            <a:schemeClr val="tx1"/>
                          </a:solidFill>
                          <a:effectLst/>
                          <a:latin typeface="Traditional Arabic" panose="02020603050405020304" pitchFamily="18" charset="-78"/>
                          <a:cs typeface="Traditional Arabic" panose="02020603050405020304" pitchFamily="18" charset="-78"/>
                        </a:rPr>
                        <a:t>الميزان</a:t>
                      </a:r>
                      <a:r>
                        <a:rPr lang="en-US" sz="2400" dirty="0">
                          <a:solidFill>
                            <a:schemeClr val="tx1"/>
                          </a:solidFill>
                          <a:effectLst/>
                          <a:latin typeface="Traditional Arabic" panose="02020603050405020304" pitchFamily="18" charset="-78"/>
                          <a:cs typeface="Traditional Arabic" panose="02020603050405020304" pitchFamily="18" charset="-78"/>
                        </a:rPr>
                        <a:t>F</a:t>
                      </a:r>
                      <a:endParaRPr lang="en-US" sz="1800" dirty="0">
                        <a:solidFill>
                          <a:schemeClr val="tx1"/>
                        </a:solidFill>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4"/>
                  </a:ext>
                </a:extLst>
              </a:tr>
            </a:tbl>
          </a:graphicData>
        </a:graphic>
      </p:graphicFrame>
      <p:sp>
        <p:nvSpPr>
          <p:cNvPr id="6" name="Rectangle 3"/>
          <p:cNvSpPr txBox="1">
            <a:spLocks noChangeArrowheads="1"/>
          </p:cNvSpPr>
          <p:nvPr/>
        </p:nvSpPr>
        <p:spPr>
          <a:xfrm>
            <a:off x="3404383" y="537401"/>
            <a:ext cx="4501662"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الوزن الظاهري</a:t>
            </a:r>
          </a:p>
        </p:txBody>
      </p:sp>
      <p:sp>
        <p:nvSpPr>
          <p:cNvPr id="8" name="Footer Placeholder 6">
            <a:extLst>
              <a:ext uri="{FF2B5EF4-FFF2-40B4-BE49-F238E27FC236}">
                <a16:creationId xmlns:a16="http://schemas.microsoft.com/office/drawing/2014/main" id="{AB062C5E-2D0B-4618-A248-BC43FC427094}"/>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27921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640769" y="5226599"/>
            <a:ext cx="9180049" cy="461665"/>
          </a:xfrm>
          <a:prstGeom prst="rect">
            <a:avLst/>
          </a:prstGeom>
          <a:solidFill>
            <a:schemeClr val="accent1">
              <a:lumMod val="20000"/>
              <a:lumOff val="80000"/>
            </a:schemeClr>
          </a:solidFill>
        </p:spPr>
        <p:txBody>
          <a:bodyPr wrap="square" rtlCol="0">
            <a:spAutoFit/>
          </a:bodyPr>
          <a:lstStyle>
            <a:defPPr>
              <a:defRPr lang="en-US"/>
            </a:defPPr>
            <a:lvl1pPr algn="r" rtl="1">
              <a:defRPr sz="2400" b="1">
                <a:latin typeface="Traditional Arabic" panose="02020603050405020304" pitchFamily="18" charset="-78"/>
                <a:cs typeface="Traditional Arabic" panose="02020603050405020304" pitchFamily="18" charset="-78"/>
              </a:defRPr>
            </a:lvl1pPr>
          </a:lstStyle>
          <a:p>
            <a:r>
              <a:rPr lang="ar-BH" dirty="0">
                <a:latin typeface="Sakkal Majalla" panose="02000000000000000000" pitchFamily="2" charset="-78"/>
                <a:cs typeface="Sultan normal" pitchFamily="2" charset="-78"/>
              </a:rPr>
              <a:t>الوزن الظاهري أكبر من الوزن الحقيقي في حالة تسارع الجسم لأعلى.  </a:t>
            </a:r>
            <a:endParaRPr lang="en-US" dirty="0">
              <a:latin typeface="Sakkal Majalla" panose="02000000000000000000" pitchFamily="2" charset="-78"/>
              <a:cs typeface="Sultan normal" pitchFamily="2" charset="-78"/>
            </a:endParaRPr>
          </a:p>
        </p:txBody>
      </p:sp>
      <p:sp>
        <p:nvSpPr>
          <p:cNvPr id="4" name="TextBox 3"/>
          <p:cNvSpPr txBox="1"/>
          <p:nvPr/>
        </p:nvSpPr>
        <p:spPr>
          <a:xfrm>
            <a:off x="2588455" y="3571594"/>
            <a:ext cx="9334794" cy="461665"/>
          </a:xfrm>
          <a:prstGeom prst="rect">
            <a:avLst/>
          </a:prstGeom>
          <a:solidFill>
            <a:schemeClr val="accent1">
              <a:lumMod val="20000"/>
              <a:lumOff val="80000"/>
            </a:schemeClr>
          </a:solidFill>
        </p:spPr>
        <p:txBody>
          <a:bodyPr wrap="square" rtlCol="0">
            <a:spAutoFit/>
          </a:bodyPr>
          <a:lstStyle/>
          <a:p>
            <a:pPr algn="r" rtl="1"/>
            <a:r>
              <a:rPr lang="ar-BH" sz="2400" b="1" dirty="0">
                <a:latin typeface="Sakkal Majalla" panose="02000000000000000000" pitchFamily="2" charset="-78"/>
                <a:cs typeface="Sultan normal" pitchFamily="2" charset="-78"/>
              </a:rPr>
              <a:t>الوزن الظاهري = الوزن الحقيقي عندما يكون الجسم ساكنًا أو متحركًا بسرعة منتظمة. </a:t>
            </a:r>
            <a:endParaRPr lang="en-US" sz="2400" b="1" dirty="0">
              <a:latin typeface="Sakkal Majalla" panose="02000000000000000000" pitchFamily="2" charset="-78"/>
              <a:cs typeface="Sultan normal" pitchFamily="2" charset="-78"/>
            </a:endParaRPr>
          </a:p>
        </p:txBody>
      </p:sp>
      <p:sp>
        <p:nvSpPr>
          <p:cNvPr id="2" name="TextBox 1"/>
          <p:cNvSpPr txBox="1"/>
          <p:nvPr/>
        </p:nvSpPr>
        <p:spPr>
          <a:xfrm>
            <a:off x="255104" y="1589402"/>
            <a:ext cx="11681792" cy="1077218"/>
          </a:xfrm>
          <a:prstGeom prst="rect">
            <a:avLst/>
          </a:prstGeom>
          <a:solidFill>
            <a:schemeClr val="accent4">
              <a:lumMod val="20000"/>
              <a:lumOff val="80000"/>
            </a:schemeClr>
          </a:solidFill>
        </p:spPr>
        <p:txBody>
          <a:bodyPr wrap="square" rtlCol="0">
            <a:spAutoFit/>
          </a:bodyPr>
          <a:lstStyle/>
          <a:p>
            <a:pPr algn="r" rtl="1"/>
            <a:r>
              <a:rPr lang="ar-BH" sz="3200" b="1" dirty="0">
                <a:latin typeface="Sakkal Majalla" panose="02000000000000000000" pitchFamily="2" charset="-78"/>
                <a:cs typeface="Sultan normal" pitchFamily="2" charset="-78"/>
              </a:rPr>
              <a:t>إذا كنت تقف على ميزان منزلي موضوع على أرضية مصعد يرتفع بك إلى أعلى بناية</a:t>
            </a:r>
            <a:r>
              <a:rPr lang="ar-JO" sz="3200" b="1" dirty="0">
                <a:latin typeface="Sakkal Majalla" panose="02000000000000000000" pitchFamily="2" charset="-78"/>
                <a:cs typeface="Sultan normal" pitchFamily="2" charset="-78"/>
              </a:rPr>
              <a:t>،</a:t>
            </a:r>
            <a:r>
              <a:rPr lang="ar-BH" sz="3200" b="1" dirty="0">
                <a:latin typeface="Sakkal Majalla" panose="02000000000000000000" pitchFamily="2" charset="-78"/>
                <a:cs typeface="Sultan normal" pitchFamily="2" charset="-78"/>
              </a:rPr>
              <a:t> ثم يهبط بك إلى حيث انطلقت، أجب عما يلي: </a:t>
            </a:r>
          </a:p>
        </p:txBody>
      </p:sp>
      <p:sp>
        <p:nvSpPr>
          <p:cNvPr id="3" name="Rectangle 2"/>
          <p:cNvSpPr/>
          <p:nvPr/>
        </p:nvSpPr>
        <p:spPr>
          <a:xfrm>
            <a:off x="2588455" y="4564808"/>
            <a:ext cx="9180048" cy="523220"/>
          </a:xfrm>
          <a:prstGeom prst="rect">
            <a:avLst/>
          </a:prstGeom>
          <a:solidFill>
            <a:schemeClr val="accent2">
              <a:lumMod val="20000"/>
              <a:lumOff val="80000"/>
            </a:schemeClr>
          </a:solidFill>
        </p:spPr>
        <p:txBody>
          <a:bodyPr wrap="square" rtlCol="0">
            <a:spAutoFit/>
          </a:bodyPr>
          <a:lstStyle/>
          <a:p>
            <a:pPr algn="r" rtl="1"/>
            <a:r>
              <a:rPr lang="ar-BH" sz="2800" b="1" dirty="0">
                <a:latin typeface="Sakkal Majalla" panose="02000000000000000000" pitchFamily="2" charset="-78"/>
                <a:cs typeface="Sultan normal" pitchFamily="2" charset="-78"/>
              </a:rPr>
              <a:t>اذكر مرحلة واحدة يكون فيها وزنك الظاهري أكبر من وزنك الحقيقي. </a:t>
            </a:r>
          </a:p>
        </p:txBody>
      </p:sp>
      <p:sp>
        <p:nvSpPr>
          <p:cNvPr id="10" name="Rectangle 3"/>
          <p:cNvSpPr txBox="1">
            <a:spLocks noChangeArrowheads="1"/>
          </p:cNvSpPr>
          <p:nvPr/>
        </p:nvSpPr>
        <p:spPr>
          <a:xfrm>
            <a:off x="4164036" y="182562"/>
            <a:ext cx="2962129"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مسائل تدريبية</a:t>
            </a:r>
          </a:p>
        </p:txBody>
      </p:sp>
      <p:sp>
        <p:nvSpPr>
          <p:cNvPr id="11" name="TextBox 10"/>
          <p:cNvSpPr txBox="1"/>
          <p:nvPr/>
        </p:nvSpPr>
        <p:spPr>
          <a:xfrm>
            <a:off x="2588455" y="2905780"/>
            <a:ext cx="9334794" cy="523220"/>
          </a:xfrm>
          <a:prstGeom prst="rect">
            <a:avLst/>
          </a:prstGeom>
          <a:solidFill>
            <a:schemeClr val="accent2">
              <a:lumMod val="20000"/>
              <a:lumOff val="80000"/>
            </a:schemeClr>
          </a:solidFill>
        </p:spPr>
        <p:txBody>
          <a:bodyPr wrap="square" rtlCol="0">
            <a:spAutoFit/>
          </a:bodyPr>
          <a:lstStyle/>
          <a:p>
            <a:pPr algn="r" rtl="1"/>
            <a:r>
              <a:rPr lang="ar-BH" sz="2800" b="1" dirty="0">
                <a:latin typeface="Sakkal Majalla" panose="02000000000000000000" pitchFamily="2" charset="-78"/>
                <a:cs typeface="Sultan normal" pitchFamily="2" charset="-78"/>
              </a:rPr>
              <a:t>اذكر مرحلة واحدة يكون فيها وزنك الظاهري مساويًا لوزنك الحقيقي.</a:t>
            </a:r>
          </a:p>
        </p:txBody>
      </p:sp>
      <p:sp>
        <p:nvSpPr>
          <p:cNvPr id="9" name="Footer Placeholder 6">
            <a:extLst>
              <a:ext uri="{FF2B5EF4-FFF2-40B4-BE49-F238E27FC236}">
                <a16:creationId xmlns:a16="http://schemas.microsoft.com/office/drawing/2014/main" id="{4DEA8134-D485-4129-BF98-AB52581A780D}"/>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94883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circle(in)">
                                      <p:cBhvr>
                                        <p:cTn id="26" dur="20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barn(inVertical)">
                                      <p:cBhvr>
                                        <p:cTn id="31" dur="500"/>
                                        <p:tgtEl>
                                          <p:spTgt spid="3"/>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circle(in)">
                                      <p:cBhvr>
                                        <p:cTn id="3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2" grpId="0" animBg="1"/>
      <p:bldP spid="3"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7255" y="1709000"/>
            <a:ext cx="11501360" cy="584775"/>
          </a:xfrm>
          <a:prstGeom prst="rect">
            <a:avLst/>
          </a:prstGeom>
          <a:solidFill>
            <a:schemeClr val="accent4">
              <a:lumMod val="20000"/>
              <a:lumOff val="80000"/>
            </a:schemeClr>
          </a:solidFill>
        </p:spPr>
        <p:txBody>
          <a:bodyPr wrap="square" rtlCol="0">
            <a:spAutoFit/>
          </a:bodyPr>
          <a:lstStyle/>
          <a:p>
            <a:pPr algn="r" rtl="1"/>
            <a:r>
              <a:rPr lang="ar-BH" sz="3200" b="1" dirty="0">
                <a:latin typeface="Sakkal Majalla" panose="02000000000000000000" pitchFamily="2" charset="-78"/>
                <a:cs typeface="Sultan normal" pitchFamily="2" charset="-78"/>
              </a:rPr>
              <a:t>يبين ميزانك المنزلي أن وزنك </a:t>
            </a:r>
            <a:r>
              <a:rPr lang="en-US" sz="3200" b="1" dirty="0">
                <a:latin typeface="Sakkal Majalla" panose="02000000000000000000" pitchFamily="2" charset="-78"/>
                <a:cs typeface="Sultan normal" pitchFamily="2" charset="-78"/>
              </a:rPr>
              <a:t> </a:t>
            </a:r>
            <a:r>
              <a:rPr lang="en-US" sz="2800" b="1" dirty="0">
                <a:latin typeface="Times New Roman" panose="02020603050405020304" pitchFamily="18" charset="0"/>
                <a:cs typeface="Times New Roman" panose="02020603050405020304" pitchFamily="18" charset="0"/>
              </a:rPr>
              <a:t>600 N</a:t>
            </a:r>
            <a:r>
              <a:rPr lang="ar-BH" sz="3200" b="1" dirty="0">
                <a:latin typeface="Sakkal Majalla" panose="02000000000000000000" pitchFamily="2" charset="-78"/>
                <a:cs typeface="Sultan normal" pitchFamily="2" charset="-78"/>
              </a:rPr>
              <a:t> ، أجب عما يلي: </a:t>
            </a:r>
          </a:p>
        </p:txBody>
      </p:sp>
      <p:sp>
        <p:nvSpPr>
          <p:cNvPr id="3" name="Rectangle 2"/>
          <p:cNvSpPr/>
          <p:nvPr/>
        </p:nvSpPr>
        <p:spPr>
          <a:xfrm>
            <a:off x="317255" y="4511832"/>
            <a:ext cx="11557490" cy="523220"/>
          </a:xfrm>
          <a:prstGeom prst="rect">
            <a:avLst/>
          </a:prstGeom>
          <a:solidFill>
            <a:schemeClr val="accent2">
              <a:lumMod val="20000"/>
              <a:lumOff val="80000"/>
            </a:schemeClr>
          </a:solidFill>
        </p:spPr>
        <p:txBody>
          <a:bodyPr wrap="square" rtlCol="0">
            <a:spAutoFit/>
          </a:bodyPr>
          <a:lstStyle/>
          <a:p>
            <a:pPr algn="r" rtl="1"/>
            <a:r>
              <a:rPr lang="ar-BH" sz="2800" b="1" dirty="0">
                <a:latin typeface="Sakkal Majalla" panose="02000000000000000000" pitchFamily="2" charset="-78"/>
                <a:cs typeface="Sultan normal" pitchFamily="2" charset="-78"/>
              </a:rPr>
              <a:t>ماذا ستكون قراءة الميزان نفسه على سطح القمر علمًا بأن تسارع جاذبية القمر  </a:t>
            </a:r>
            <a:r>
              <a:rPr lang="en-US" sz="2800" b="1" dirty="0">
                <a:latin typeface="Sakkal Majalla" panose="02000000000000000000" pitchFamily="2" charset="-78"/>
                <a:cs typeface="Sultan normal" pitchFamily="2" charset="-78"/>
              </a:rPr>
              <a:t>1.6 m/s</a:t>
            </a:r>
            <a:r>
              <a:rPr lang="en-US" sz="2800" b="1" baseline="30000" dirty="0">
                <a:latin typeface="Sakkal Majalla" panose="02000000000000000000" pitchFamily="2" charset="-78"/>
                <a:cs typeface="Sultan normal" pitchFamily="2" charset="-78"/>
              </a:rPr>
              <a:t>2</a:t>
            </a:r>
            <a:r>
              <a:rPr lang="en-US" sz="2800" b="1" dirty="0">
                <a:latin typeface="Sakkal Majalla" panose="02000000000000000000" pitchFamily="2" charset="-78"/>
                <a:cs typeface="Sultan normal" pitchFamily="2" charset="-78"/>
              </a:rPr>
              <a:t>)</a:t>
            </a:r>
            <a:r>
              <a:rPr lang="ar-BH" sz="2800" b="1" dirty="0">
                <a:latin typeface="Sakkal Majalla" panose="02000000000000000000" pitchFamily="2" charset="-78"/>
                <a:cs typeface="Sultan normal" pitchFamily="2" charset="-78"/>
              </a:rPr>
              <a:t> )؟</a:t>
            </a:r>
          </a:p>
        </p:txBody>
      </p:sp>
      <p:sp>
        <p:nvSpPr>
          <p:cNvPr id="10" name="Rectangle 3"/>
          <p:cNvSpPr txBox="1">
            <a:spLocks noChangeArrowheads="1"/>
          </p:cNvSpPr>
          <p:nvPr/>
        </p:nvSpPr>
        <p:spPr>
          <a:xfrm>
            <a:off x="3144758" y="537324"/>
            <a:ext cx="4566800"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مسائل تدريبية</a:t>
            </a:r>
          </a:p>
        </p:txBody>
      </p:sp>
      <p:sp>
        <p:nvSpPr>
          <p:cNvPr id="11" name="TextBox 10"/>
          <p:cNvSpPr txBox="1"/>
          <p:nvPr/>
        </p:nvSpPr>
        <p:spPr>
          <a:xfrm>
            <a:off x="3604502" y="2383927"/>
            <a:ext cx="8214113" cy="523220"/>
          </a:xfrm>
          <a:prstGeom prst="rect">
            <a:avLst/>
          </a:prstGeom>
          <a:solidFill>
            <a:schemeClr val="accent2">
              <a:lumMod val="20000"/>
              <a:lumOff val="80000"/>
            </a:schemeClr>
          </a:solidFill>
        </p:spPr>
        <p:txBody>
          <a:bodyPr wrap="square" rtlCol="0">
            <a:spAutoFit/>
          </a:bodyPr>
          <a:lstStyle/>
          <a:p>
            <a:pPr algn="r" rtl="1"/>
            <a:r>
              <a:rPr lang="ar-BH" sz="2800" b="1" dirty="0">
                <a:latin typeface="Sakkal Majalla" panose="02000000000000000000" pitchFamily="2" charset="-78"/>
                <a:cs typeface="Sultan normal" pitchFamily="2" charset="-78"/>
              </a:rPr>
              <a:t>ما مقدار كتلتك؟</a:t>
            </a:r>
          </a:p>
        </p:txBody>
      </p:sp>
      <mc:AlternateContent xmlns:mc="http://schemas.openxmlformats.org/markup-compatibility/2006" xmlns:a14="http://schemas.microsoft.com/office/drawing/2010/main">
        <mc:Choice Requires="a14">
          <p:sp>
            <p:nvSpPr>
              <p:cNvPr id="12" name="TextBox 11"/>
              <p:cNvSpPr txBox="1"/>
              <p:nvPr/>
            </p:nvSpPr>
            <p:spPr>
              <a:xfrm>
                <a:off x="5452752" y="3042881"/>
                <a:ext cx="1375505" cy="465897"/>
              </a:xfrm>
              <a:prstGeom prst="rect">
                <a:avLst/>
              </a:prstGeom>
              <a:solidFill>
                <a:schemeClr val="accent1">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𝐹</m:t>
                          </m:r>
                        </m:e>
                        <m:sub>
                          <m:r>
                            <a:rPr lang="en-US" sz="2800" b="0" i="1" smtClean="0">
                              <a:latin typeface="Cambria Math" panose="02040503050406030204" pitchFamily="18" charset="0"/>
                            </a:rPr>
                            <m:t>𝑔</m:t>
                          </m:r>
                        </m:sub>
                      </m:sSub>
                      <m:r>
                        <a:rPr lang="en-US" sz="2800" b="0" i="1" smtClean="0">
                          <a:latin typeface="Cambria Math" panose="02040503050406030204" pitchFamily="18" charset="0"/>
                        </a:rPr>
                        <m:t>=</m:t>
                      </m:r>
                      <m:r>
                        <a:rPr lang="en-US" sz="2800" b="0" i="1" smtClean="0">
                          <a:latin typeface="Cambria Math" panose="02040503050406030204" pitchFamily="18" charset="0"/>
                        </a:rPr>
                        <m:t>𝑚𝑔</m:t>
                      </m:r>
                    </m:oMath>
                  </m:oMathPara>
                </a14:m>
                <a:endParaRPr lang="en-US" dirty="0">
                  <a:latin typeface="Sakkal Majalla" panose="02000000000000000000" pitchFamily="2" charset="-78"/>
                  <a:cs typeface="Sultan normal" pitchFamily="2" charset="-78"/>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5452752" y="3042881"/>
                <a:ext cx="1375505" cy="465897"/>
              </a:xfrm>
              <a:prstGeom prst="rect">
                <a:avLst/>
              </a:prstGeom>
              <a:blipFill>
                <a:blip r:embed="rId2"/>
                <a:stretch>
                  <a:fillRect l="-6637" r="-5752" b="-155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677585" y="3644512"/>
                <a:ext cx="3318024" cy="767198"/>
              </a:xfrm>
              <a:prstGeom prst="rect">
                <a:avLst/>
              </a:prstGeom>
              <a:solidFill>
                <a:schemeClr val="accent1">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2400" b="0" i="0" smtClean="0">
                          <a:latin typeface="Cambria Math" panose="02040503050406030204" pitchFamily="18" charset="0"/>
                        </a:rPr>
                        <m:t>m</m:t>
                      </m:r>
                      <m:r>
                        <a:rPr lang="en-US" sz="2400" b="0" i="0" smtClean="0">
                          <a:latin typeface="Cambria Math" panose="02040503050406030204" pitchFamily="18" charset="0"/>
                        </a:rPr>
                        <m:t>=</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𝐹</m:t>
                              </m:r>
                            </m:e>
                            <m:sub>
                              <m:r>
                                <a:rPr lang="en-US" sz="2400" b="0" i="1" smtClean="0">
                                  <a:latin typeface="Cambria Math" panose="02040503050406030204" pitchFamily="18" charset="0"/>
                                </a:rPr>
                                <m:t>𝑔</m:t>
                              </m:r>
                            </m:sub>
                          </m:sSub>
                        </m:num>
                        <m:den>
                          <m:r>
                            <a:rPr lang="en-US" sz="2400" b="0" i="1" smtClean="0">
                              <a:latin typeface="Cambria Math" panose="02040503050406030204" pitchFamily="18" charset="0"/>
                            </a:rPr>
                            <m:t>𝑔</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600</m:t>
                          </m:r>
                        </m:num>
                        <m:den>
                          <m:r>
                            <a:rPr lang="en-US" sz="2400" b="0" i="1" smtClean="0">
                              <a:latin typeface="Cambria Math" panose="02040503050406030204" pitchFamily="18" charset="0"/>
                            </a:rPr>
                            <m:t>9</m:t>
                          </m:r>
                          <m:r>
                            <a:rPr lang="en-US" sz="2400" b="0" i="1" smtClean="0">
                              <a:latin typeface="Cambria Math" panose="02040503050406030204" pitchFamily="18" charset="0"/>
                            </a:rPr>
                            <m:t>.</m:t>
                          </m:r>
                          <m:r>
                            <a:rPr lang="en-US" sz="2400" b="0" i="1" smtClean="0">
                              <a:latin typeface="Cambria Math" panose="02040503050406030204" pitchFamily="18" charset="0"/>
                            </a:rPr>
                            <m:t>8</m:t>
                          </m:r>
                        </m:den>
                      </m:f>
                      <m:r>
                        <a:rPr lang="en-US" sz="2400" b="0" i="1" smtClean="0">
                          <a:latin typeface="Cambria Math" panose="02040503050406030204" pitchFamily="18" charset="0"/>
                        </a:rPr>
                        <m:t>=</m:t>
                      </m:r>
                      <m:r>
                        <a:rPr lang="en-US" sz="2400" b="0" i="1" smtClean="0">
                          <a:latin typeface="Cambria Math" panose="02040503050406030204" pitchFamily="18" charset="0"/>
                        </a:rPr>
                        <m:t>61</m:t>
                      </m:r>
                      <m:r>
                        <a:rPr lang="en-US" sz="2400" b="0" i="1" smtClean="0">
                          <a:latin typeface="Cambria Math" panose="02040503050406030204" pitchFamily="18" charset="0"/>
                        </a:rPr>
                        <m:t>.</m:t>
                      </m:r>
                      <m:r>
                        <a:rPr lang="en-US" sz="2400" b="0" i="1" smtClean="0">
                          <a:latin typeface="Cambria Math" panose="02040503050406030204" pitchFamily="18" charset="0"/>
                        </a:rPr>
                        <m:t>2</m:t>
                      </m:r>
                      <m:r>
                        <a:rPr lang="en-US" sz="2400" b="0" i="1" smtClean="0">
                          <a:latin typeface="Cambria Math" panose="02040503050406030204" pitchFamily="18" charset="0"/>
                        </a:rPr>
                        <m:t> </m:t>
                      </m:r>
                      <m:r>
                        <a:rPr lang="en-US" sz="2400" b="0" i="1" smtClean="0">
                          <a:latin typeface="Cambria Math" panose="02040503050406030204" pitchFamily="18" charset="0"/>
                        </a:rPr>
                        <m:t>𝑘𝑔</m:t>
                      </m:r>
                    </m:oMath>
                  </m:oMathPara>
                </a14:m>
                <a:endParaRPr lang="en-US"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4677585" y="3644512"/>
                <a:ext cx="3318024" cy="76719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829031" y="5163756"/>
                <a:ext cx="1375505" cy="465897"/>
              </a:xfrm>
              <a:prstGeom prst="rect">
                <a:avLst/>
              </a:prstGeom>
              <a:solidFill>
                <a:schemeClr val="accent1">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𝐹</m:t>
                          </m:r>
                        </m:e>
                        <m:sub>
                          <m:r>
                            <a:rPr lang="en-US" sz="2800" b="0" i="1" smtClean="0">
                              <a:latin typeface="Cambria Math" panose="02040503050406030204" pitchFamily="18" charset="0"/>
                            </a:rPr>
                            <m:t>𝑔</m:t>
                          </m:r>
                        </m:sub>
                      </m:sSub>
                      <m:r>
                        <a:rPr lang="en-US" sz="2800" b="0" i="1" smtClean="0">
                          <a:latin typeface="Cambria Math" panose="02040503050406030204" pitchFamily="18" charset="0"/>
                        </a:rPr>
                        <m:t>=</m:t>
                      </m:r>
                      <m:r>
                        <a:rPr lang="en-US" sz="2800" b="0" i="1" smtClean="0">
                          <a:latin typeface="Cambria Math" panose="02040503050406030204" pitchFamily="18" charset="0"/>
                        </a:rPr>
                        <m:t>𝑚𝑔</m:t>
                      </m:r>
                    </m:oMath>
                  </m:oMathPara>
                </a14:m>
                <a:endParaRPr lang="en-US" dirty="0">
                  <a:latin typeface="Sakkal Majalla" panose="02000000000000000000" pitchFamily="2" charset="-78"/>
                  <a:cs typeface="Sultan normal" pitchFamily="2" charset="-78"/>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5829031" y="5163756"/>
                <a:ext cx="1375505" cy="465897"/>
              </a:xfrm>
              <a:prstGeom prst="rect">
                <a:avLst/>
              </a:prstGeom>
              <a:blipFill>
                <a:blip r:embed="rId4"/>
                <a:stretch>
                  <a:fillRect l="-6637" r="-5752" b="-1710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017890" y="5709277"/>
                <a:ext cx="3620735" cy="465897"/>
              </a:xfrm>
              <a:prstGeom prst="rect">
                <a:avLst/>
              </a:prstGeom>
              <a:solidFill>
                <a:schemeClr val="accent1">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𝐹</m:t>
                          </m:r>
                        </m:e>
                        <m:sub>
                          <m:r>
                            <a:rPr lang="en-US" sz="2800" b="0" i="1" smtClean="0">
                              <a:latin typeface="Cambria Math" panose="02040503050406030204" pitchFamily="18" charset="0"/>
                            </a:rPr>
                            <m:t>𝑔</m:t>
                          </m:r>
                        </m:sub>
                      </m:sSub>
                      <m:r>
                        <a:rPr lang="en-US" sz="2800" b="0" i="1" smtClean="0">
                          <a:latin typeface="Cambria Math" panose="02040503050406030204" pitchFamily="18" charset="0"/>
                        </a:rPr>
                        <m:t>=</m:t>
                      </m:r>
                      <m:r>
                        <a:rPr lang="en-US" sz="2800" b="0" i="1" smtClean="0">
                          <a:latin typeface="Cambria Math" panose="02040503050406030204" pitchFamily="18" charset="0"/>
                        </a:rPr>
                        <m:t>61</m:t>
                      </m:r>
                      <m:r>
                        <a:rPr lang="en-US" sz="2800" b="0" i="1" smtClean="0">
                          <a:latin typeface="Cambria Math" panose="02040503050406030204" pitchFamily="18" charset="0"/>
                        </a:rPr>
                        <m:t>.</m:t>
                      </m:r>
                      <m:r>
                        <a:rPr lang="en-US" sz="2800" b="0" i="1" smtClean="0">
                          <a:latin typeface="Cambria Math" panose="02040503050406030204" pitchFamily="18" charset="0"/>
                        </a:rPr>
                        <m:t>2</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1</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6</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98</m:t>
                      </m:r>
                      <m:r>
                        <a:rPr lang="en-US" sz="2800" b="0" i="1" smtClean="0">
                          <a:latin typeface="Cambria Math" panose="02040503050406030204" pitchFamily="18" charset="0"/>
                          <a:ea typeface="Cambria Math" panose="02040503050406030204" pitchFamily="18" charset="0"/>
                        </a:rPr>
                        <m:t> </m:t>
                      </m:r>
                      <m:r>
                        <a:rPr lang="en-US" sz="2800" b="0" i="1" smtClean="0">
                          <a:latin typeface="Cambria Math" panose="02040503050406030204" pitchFamily="18" charset="0"/>
                          <a:ea typeface="Cambria Math" panose="02040503050406030204" pitchFamily="18" charset="0"/>
                        </a:rPr>
                        <m:t>𝑁</m:t>
                      </m:r>
                    </m:oMath>
                  </m:oMathPara>
                </a14:m>
                <a:endParaRPr lang="en-US" dirty="0">
                  <a:latin typeface="Sakkal Majalla" panose="02000000000000000000" pitchFamily="2" charset="-78"/>
                  <a:cs typeface="Sultan normal" pitchFamily="2" charset="-78"/>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017890" y="5709277"/>
                <a:ext cx="3620735" cy="465897"/>
              </a:xfrm>
              <a:prstGeom prst="rect">
                <a:avLst/>
              </a:prstGeom>
              <a:blipFill>
                <a:blip r:embed="rId5"/>
                <a:stretch>
                  <a:fillRect l="-2189" r="-1852" b="-15789"/>
                </a:stretch>
              </a:blipFill>
            </p:spPr>
            <p:txBody>
              <a:bodyPr/>
              <a:lstStyle/>
              <a:p>
                <a:r>
                  <a:rPr lang="en-US">
                    <a:noFill/>
                  </a:rPr>
                  <a:t> </a:t>
                </a:r>
              </a:p>
            </p:txBody>
          </p:sp>
        </mc:Fallback>
      </mc:AlternateContent>
      <p:sp>
        <p:nvSpPr>
          <p:cNvPr id="16" name="Footer Placeholder 6">
            <a:extLst>
              <a:ext uri="{FF2B5EF4-FFF2-40B4-BE49-F238E27FC236}">
                <a16:creationId xmlns:a16="http://schemas.microsoft.com/office/drawing/2014/main" id="{5B5B6943-CC08-418C-B2B2-D245CF4AD657}"/>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48396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circle(in)">
                                      <p:cBhvr>
                                        <p:cTn id="26" dur="20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wipe(right)">
                                      <p:cBhvr>
                                        <p:cTn id="38" dur="500"/>
                                        <p:tgtEl>
                                          <p:spTgt spid="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P spid="11" grpId="0" animBg="1"/>
      <p:bldP spid="12" grpId="0" animBg="1"/>
      <p:bldP spid="6"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0677" y="1271926"/>
            <a:ext cx="11681792" cy="1077218"/>
          </a:xfrm>
          <a:prstGeom prst="rect">
            <a:avLst/>
          </a:prstGeom>
          <a:solidFill>
            <a:schemeClr val="accent4">
              <a:lumMod val="20000"/>
              <a:lumOff val="80000"/>
            </a:schemeClr>
          </a:solidFill>
        </p:spPr>
        <p:txBody>
          <a:bodyPr wrap="square" rtlCol="0">
            <a:spAutoFit/>
          </a:bodyPr>
          <a:lstStyle/>
          <a:p>
            <a:pPr algn="r" rtl="1"/>
            <a:r>
              <a:rPr lang="ar-BH" sz="3200" b="1" dirty="0">
                <a:latin typeface="Sakkal Majalla" panose="02000000000000000000" pitchFamily="2" charset="-78"/>
                <a:cs typeface="Sultan normal" pitchFamily="2" charset="-78"/>
              </a:rPr>
              <a:t>في الشكل علقت كتلتان مربوطتان بحبل مهمل الكتلة، بالإعتماد على بيانات الشكل احسب ما يلي:</a:t>
            </a:r>
          </a:p>
        </p:txBody>
      </p:sp>
      <p:sp>
        <p:nvSpPr>
          <p:cNvPr id="3" name="Rectangle 2"/>
          <p:cNvSpPr/>
          <p:nvPr/>
        </p:nvSpPr>
        <p:spPr>
          <a:xfrm>
            <a:off x="5829031" y="4386314"/>
            <a:ext cx="5822701" cy="523220"/>
          </a:xfrm>
          <a:prstGeom prst="rect">
            <a:avLst/>
          </a:prstGeom>
          <a:solidFill>
            <a:schemeClr val="accent2">
              <a:lumMod val="20000"/>
              <a:lumOff val="80000"/>
            </a:schemeClr>
          </a:solidFill>
        </p:spPr>
        <p:txBody>
          <a:bodyPr wrap="square" rtlCol="0">
            <a:spAutoFit/>
          </a:bodyPr>
          <a:lstStyle/>
          <a:p>
            <a:pPr algn="r" rtl="1"/>
            <a:r>
              <a:rPr lang="ar-BH" sz="2800" b="1" dirty="0">
                <a:latin typeface="Sakkal Majalla" panose="02000000000000000000" pitchFamily="2" charset="-78"/>
                <a:cs typeface="Sultan normal" pitchFamily="2" charset="-78"/>
              </a:rPr>
              <a:t>2- الشد في الحبل العلوي.</a:t>
            </a:r>
          </a:p>
        </p:txBody>
      </p:sp>
      <p:sp>
        <p:nvSpPr>
          <p:cNvPr id="10" name="Rectangle 3"/>
          <p:cNvSpPr txBox="1">
            <a:spLocks noChangeArrowheads="1"/>
          </p:cNvSpPr>
          <p:nvPr/>
        </p:nvSpPr>
        <p:spPr>
          <a:xfrm>
            <a:off x="4003256" y="239638"/>
            <a:ext cx="3201280"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مسائل تدريبية</a:t>
            </a:r>
          </a:p>
        </p:txBody>
      </p:sp>
      <p:sp>
        <p:nvSpPr>
          <p:cNvPr id="11" name="TextBox 10"/>
          <p:cNvSpPr txBox="1"/>
          <p:nvPr/>
        </p:nvSpPr>
        <p:spPr>
          <a:xfrm>
            <a:off x="5237631" y="2421594"/>
            <a:ext cx="6414101" cy="523220"/>
          </a:xfrm>
          <a:prstGeom prst="rect">
            <a:avLst/>
          </a:prstGeom>
          <a:solidFill>
            <a:schemeClr val="accent2">
              <a:lumMod val="20000"/>
              <a:lumOff val="80000"/>
            </a:schemeClr>
          </a:solidFill>
        </p:spPr>
        <p:txBody>
          <a:bodyPr wrap="square" rtlCol="0">
            <a:spAutoFit/>
          </a:bodyPr>
          <a:lstStyle/>
          <a:p>
            <a:pPr algn="r" rtl="1"/>
            <a:r>
              <a:rPr lang="ar-BH" sz="2800" b="1" dirty="0">
                <a:latin typeface="Sakkal Majalla" panose="02000000000000000000" pitchFamily="2" charset="-78"/>
                <a:cs typeface="Sultan normal" pitchFamily="2" charset="-78"/>
              </a:rPr>
              <a:t>1- مقدار الكتلة </a:t>
            </a:r>
            <a:r>
              <a:rPr lang="en-US" sz="2800" b="1" dirty="0">
                <a:latin typeface="Sakkal Majalla" panose="02000000000000000000" pitchFamily="2" charset="-78"/>
                <a:cs typeface="Sultan normal" pitchFamily="2" charset="-78"/>
              </a:rPr>
              <a:t>m</a:t>
            </a:r>
            <a:r>
              <a:rPr lang="en-US" sz="2800" b="1" baseline="-25000" dirty="0">
                <a:latin typeface="Sakkal Majalla" panose="02000000000000000000" pitchFamily="2" charset="-78"/>
                <a:cs typeface="Sultan normal" pitchFamily="2" charset="-78"/>
              </a:rPr>
              <a:t>2</a:t>
            </a:r>
            <a:r>
              <a:rPr lang="ar-BH" sz="2800" b="1" baseline="-25000" dirty="0">
                <a:latin typeface="Sakkal Majalla" panose="02000000000000000000" pitchFamily="2" charset="-78"/>
                <a:cs typeface="Sultan normal" pitchFamily="2" charset="-78"/>
              </a:rPr>
              <a:t>.</a:t>
            </a:r>
            <a:endParaRPr lang="ar-BH" sz="2800" b="1" dirty="0">
              <a:latin typeface="Sakkal Majalla" panose="02000000000000000000" pitchFamily="2" charset="-78"/>
              <a:cs typeface="Sultan normal" pitchFamily="2" charset="-78"/>
            </a:endParaRPr>
          </a:p>
        </p:txBody>
      </p:sp>
      <mc:AlternateContent xmlns:mc="http://schemas.openxmlformats.org/markup-compatibility/2006" xmlns:a14="http://schemas.microsoft.com/office/drawing/2010/main">
        <mc:Choice Requires="a14">
          <p:sp>
            <p:nvSpPr>
              <p:cNvPr id="12" name="TextBox 11"/>
              <p:cNvSpPr txBox="1"/>
              <p:nvPr/>
            </p:nvSpPr>
            <p:spPr>
              <a:xfrm>
                <a:off x="5942833" y="3056422"/>
                <a:ext cx="1375505" cy="465897"/>
              </a:xfrm>
              <a:prstGeom prst="rect">
                <a:avLst/>
              </a:prstGeom>
              <a:solidFill>
                <a:schemeClr val="accent1">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𝐹</m:t>
                          </m:r>
                        </m:e>
                        <m:sub>
                          <m:r>
                            <a:rPr lang="en-US" sz="2800" b="0" i="1" smtClean="0">
                              <a:latin typeface="Cambria Math" panose="02040503050406030204" pitchFamily="18" charset="0"/>
                            </a:rPr>
                            <m:t>𝑔</m:t>
                          </m:r>
                        </m:sub>
                      </m:sSub>
                      <m:r>
                        <a:rPr lang="en-US" sz="2800" b="0" i="1" smtClean="0">
                          <a:latin typeface="Cambria Math" panose="02040503050406030204" pitchFamily="18" charset="0"/>
                        </a:rPr>
                        <m:t>=</m:t>
                      </m:r>
                      <m:r>
                        <a:rPr lang="en-US" sz="2800" b="0" i="1" smtClean="0">
                          <a:latin typeface="Cambria Math" panose="02040503050406030204" pitchFamily="18" charset="0"/>
                        </a:rPr>
                        <m:t>𝑚𝑔</m:t>
                      </m:r>
                    </m:oMath>
                  </m:oMathPara>
                </a14:m>
                <a:endParaRPr lang="en-US" dirty="0">
                  <a:latin typeface="Sakkal Majalla" panose="02000000000000000000" pitchFamily="2" charset="-78"/>
                  <a:cs typeface="Sultan normal" pitchFamily="2" charset="-78"/>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5942833" y="3056422"/>
                <a:ext cx="1375505" cy="465897"/>
              </a:xfrm>
              <a:prstGeom prst="rect">
                <a:avLst/>
              </a:prstGeom>
              <a:blipFill>
                <a:blip r:embed="rId2"/>
                <a:stretch>
                  <a:fillRect l="-6637" r="-5310" b="-1558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5141492" y="3590421"/>
                <a:ext cx="2978188" cy="767198"/>
              </a:xfrm>
              <a:prstGeom prst="rect">
                <a:avLst/>
              </a:prstGeom>
              <a:solidFill>
                <a:schemeClr val="accent1">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2400" b="0" i="0" smtClean="0">
                          <a:latin typeface="Cambria Math" panose="02040503050406030204" pitchFamily="18" charset="0"/>
                        </a:rPr>
                        <m:t>m</m:t>
                      </m:r>
                      <m:r>
                        <a:rPr lang="en-US" sz="2400" b="0" i="0" smtClean="0">
                          <a:latin typeface="Cambria Math" panose="02040503050406030204" pitchFamily="18" charset="0"/>
                        </a:rPr>
                        <m:t>=</m:t>
                      </m:r>
                      <m:f>
                        <m:fPr>
                          <m:ctrlPr>
                            <a:rPr lang="en-US" sz="2400" b="0" i="1" smtClean="0">
                              <a:latin typeface="Cambria Math" panose="02040503050406030204" pitchFamily="18" charset="0"/>
                            </a:rPr>
                          </m:ctrlPr>
                        </m:fPr>
                        <m:num>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𝐹</m:t>
                              </m:r>
                            </m:e>
                            <m:sub>
                              <m:r>
                                <a:rPr lang="en-US" sz="2400" b="0" i="1" smtClean="0">
                                  <a:latin typeface="Cambria Math" panose="02040503050406030204" pitchFamily="18" charset="0"/>
                                </a:rPr>
                                <m:t>𝑔</m:t>
                              </m:r>
                            </m:sub>
                          </m:sSub>
                        </m:num>
                        <m:den>
                          <m:r>
                            <a:rPr lang="en-US" sz="2400" b="0" i="1" smtClean="0">
                              <a:latin typeface="Cambria Math" panose="02040503050406030204" pitchFamily="18" charset="0"/>
                            </a:rPr>
                            <m:t>𝑔</m:t>
                          </m:r>
                        </m:den>
                      </m:f>
                      <m:r>
                        <a:rPr lang="en-US" sz="2400" b="0" i="1" smtClean="0">
                          <a:latin typeface="Cambria Math" panose="02040503050406030204" pitchFamily="18" charset="0"/>
                        </a:rPr>
                        <m:t>=</m:t>
                      </m:r>
                      <m:f>
                        <m:fPr>
                          <m:ctrlPr>
                            <a:rPr lang="en-US" sz="2400" b="0" i="1" smtClean="0">
                              <a:latin typeface="Cambria Math" panose="02040503050406030204" pitchFamily="18" charset="0"/>
                            </a:rPr>
                          </m:ctrlPr>
                        </m:fPr>
                        <m:num>
                          <m:r>
                            <a:rPr lang="ar-BH" sz="2400" b="0" i="1" smtClean="0">
                              <a:latin typeface="Cambria Math" panose="02040503050406030204" pitchFamily="18" charset="0"/>
                            </a:rPr>
                            <m:t>19</m:t>
                          </m:r>
                          <m:r>
                            <a:rPr lang="ar-BH" sz="2400" b="0" i="1" smtClean="0">
                              <a:latin typeface="Cambria Math" panose="02040503050406030204" pitchFamily="18" charset="0"/>
                            </a:rPr>
                            <m:t>.</m:t>
                          </m:r>
                          <m:r>
                            <a:rPr lang="ar-BH" sz="2400" b="0" i="1" smtClean="0">
                              <a:latin typeface="Cambria Math" panose="02040503050406030204" pitchFamily="18" charset="0"/>
                            </a:rPr>
                            <m:t>6</m:t>
                          </m:r>
                        </m:num>
                        <m:den>
                          <m:r>
                            <a:rPr lang="en-US" sz="2400" b="0" i="1" smtClean="0">
                              <a:latin typeface="Cambria Math" panose="02040503050406030204" pitchFamily="18" charset="0"/>
                            </a:rPr>
                            <m:t>9</m:t>
                          </m:r>
                          <m:r>
                            <a:rPr lang="en-US" sz="2400" b="0" i="1" smtClean="0">
                              <a:latin typeface="Cambria Math" panose="02040503050406030204" pitchFamily="18" charset="0"/>
                            </a:rPr>
                            <m:t>.</m:t>
                          </m:r>
                          <m:r>
                            <a:rPr lang="en-US" sz="2400" b="0" i="1" smtClean="0">
                              <a:latin typeface="Cambria Math" panose="02040503050406030204" pitchFamily="18" charset="0"/>
                            </a:rPr>
                            <m:t>8</m:t>
                          </m:r>
                        </m:den>
                      </m:f>
                      <m:r>
                        <a:rPr lang="en-US" sz="2400" b="0" i="1" smtClean="0">
                          <a:latin typeface="Cambria Math" panose="02040503050406030204" pitchFamily="18" charset="0"/>
                        </a:rPr>
                        <m:t>=</m:t>
                      </m:r>
                      <m:r>
                        <a:rPr lang="ar-BH" sz="2400" b="0" i="1" smtClean="0">
                          <a:latin typeface="Cambria Math" panose="02040503050406030204" pitchFamily="18" charset="0"/>
                        </a:rPr>
                        <m:t>2</m:t>
                      </m:r>
                      <m:r>
                        <a:rPr lang="en-US" sz="2400" b="0" i="1" smtClean="0">
                          <a:latin typeface="Cambria Math" panose="02040503050406030204" pitchFamily="18" charset="0"/>
                        </a:rPr>
                        <m:t> </m:t>
                      </m:r>
                      <m:r>
                        <a:rPr lang="en-US" sz="2400" b="0" i="1" smtClean="0">
                          <a:latin typeface="Cambria Math" panose="02040503050406030204" pitchFamily="18" charset="0"/>
                        </a:rPr>
                        <m:t>𝑘𝑔</m:t>
                      </m:r>
                    </m:oMath>
                  </m:oMathPara>
                </a14:m>
                <a:endParaRPr lang="en-US" sz="2400" dirty="0"/>
              </a:p>
            </p:txBody>
          </p:sp>
        </mc:Choice>
        <mc:Fallback xmlns="">
          <p:sp>
            <p:nvSpPr>
              <p:cNvPr id="6" name="TextBox 5"/>
              <p:cNvSpPr txBox="1">
                <a:spLocks noRot="1" noChangeAspect="1" noMove="1" noResize="1" noEditPoints="1" noAdjustHandles="1" noChangeArrowheads="1" noChangeShapeType="1" noTextEdit="1"/>
              </p:cNvSpPr>
              <p:nvPr/>
            </p:nvSpPr>
            <p:spPr>
              <a:xfrm>
                <a:off x="5141492" y="3590421"/>
                <a:ext cx="2978188" cy="76719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942834" y="4967920"/>
                <a:ext cx="1375505" cy="465897"/>
              </a:xfrm>
              <a:prstGeom prst="rect">
                <a:avLst/>
              </a:prstGeom>
              <a:solidFill>
                <a:schemeClr val="accent1">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𝐹</m:t>
                          </m:r>
                        </m:e>
                        <m:sub>
                          <m:r>
                            <a:rPr lang="en-US" sz="2800" b="0" i="1" smtClean="0">
                              <a:latin typeface="Cambria Math" panose="02040503050406030204" pitchFamily="18" charset="0"/>
                            </a:rPr>
                            <m:t>𝑔</m:t>
                          </m:r>
                        </m:sub>
                      </m:sSub>
                      <m:r>
                        <a:rPr lang="en-US" sz="2800" b="0" i="1" smtClean="0">
                          <a:latin typeface="Cambria Math" panose="02040503050406030204" pitchFamily="18" charset="0"/>
                        </a:rPr>
                        <m:t>=</m:t>
                      </m:r>
                      <m:r>
                        <a:rPr lang="en-US" sz="2800" b="0" i="1" smtClean="0">
                          <a:latin typeface="Cambria Math" panose="02040503050406030204" pitchFamily="18" charset="0"/>
                        </a:rPr>
                        <m:t>𝑚𝑔</m:t>
                      </m:r>
                    </m:oMath>
                  </m:oMathPara>
                </a14:m>
                <a:endParaRPr lang="en-US" dirty="0">
                  <a:latin typeface="Sakkal Majalla" panose="02000000000000000000" pitchFamily="2" charset="-78"/>
                  <a:cs typeface="Sultan normal" pitchFamily="2" charset="-78"/>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5942834" y="4967920"/>
                <a:ext cx="1375505" cy="465897"/>
              </a:xfrm>
              <a:prstGeom prst="rect">
                <a:avLst/>
              </a:prstGeom>
              <a:blipFill>
                <a:blip r:embed="rId4"/>
                <a:stretch>
                  <a:fillRect l="-6637" r="-5310" b="-1578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120462" y="5476328"/>
                <a:ext cx="4395755" cy="430887"/>
              </a:xfrm>
              <a:prstGeom prst="rect">
                <a:avLst/>
              </a:prstGeom>
              <a:solidFill>
                <a:schemeClr val="accent1">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𝐹</m:t>
                          </m:r>
                        </m:e>
                        <m:sub>
                          <m:r>
                            <a:rPr lang="en-US" sz="2800" b="0" i="1" smtClean="0">
                              <a:latin typeface="Cambria Math" panose="02040503050406030204" pitchFamily="18" charset="0"/>
                            </a:rPr>
                            <m:t>𝑇</m:t>
                          </m:r>
                        </m:sub>
                      </m:sSub>
                      <m:r>
                        <a:rPr lang="en-US" sz="2800" b="0" i="1" smtClean="0">
                          <a:latin typeface="Cambria Math" panose="02040503050406030204" pitchFamily="18" charset="0"/>
                        </a:rPr>
                        <m:t>=(</m:t>
                      </m:r>
                      <m:r>
                        <a:rPr lang="en-US" sz="2800" b="0" i="1" smtClean="0">
                          <a:latin typeface="Cambria Math" panose="02040503050406030204" pitchFamily="18" charset="0"/>
                        </a:rPr>
                        <m:t>5</m:t>
                      </m:r>
                      <m:r>
                        <a:rPr lang="en-US" sz="2800" b="0" i="1" smtClean="0">
                          <a:latin typeface="Cambria Math" panose="02040503050406030204" pitchFamily="18" charset="0"/>
                        </a:rPr>
                        <m:t>+</m:t>
                      </m:r>
                      <m:r>
                        <a:rPr lang="en-US" sz="2800" b="0" i="1" smtClean="0">
                          <a:latin typeface="Cambria Math" panose="02040503050406030204" pitchFamily="18" charset="0"/>
                        </a:rPr>
                        <m:t>2</m:t>
                      </m:r>
                      <m:r>
                        <a:rPr lang="en-US" sz="2800" b="0" i="1" smtClean="0">
                          <a:latin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9</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8</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68</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6</m:t>
                      </m:r>
                      <m:r>
                        <a:rPr lang="en-US" sz="2800" b="0" i="1" smtClean="0">
                          <a:latin typeface="Cambria Math" panose="02040503050406030204" pitchFamily="18" charset="0"/>
                          <a:ea typeface="Cambria Math" panose="02040503050406030204" pitchFamily="18" charset="0"/>
                        </a:rPr>
                        <m:t> </m:t>
                      </m:r>
                      <m:r>
                        <a:rPr lang="en-US" sz="2800" b="0" i="1" smtClean="0">
                          <a:latin typeface="Cambria Math" panose="02040503050406030204" pitchFamily="18" charset="0"/>
                          <a:ea typeface="Cambria Math" panose="02040503050406030204" pitchFamily="18" charset="0"/>
                        </a:rPr>
                        <m:t>𝑁</m:t>
                      </m:r>
                    </m:oMath>
                  </m:oMathPara>
                </a14:m>
                <a:endParaRPr lang="en-US" dirty="0">
                  <a:latin typeface="Sakkal Majalla" panose="02000000000000000000" pitchFamily="2" charset="-78"/>
                  <a:cs typeface="Sultan normal" pitchFamily="2" charset="-78"/>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5120462" y="5476328"/>
                <a:ext cx="4395755" cy="430887"/>
              </a:xfrm>
              <a:prstGeom prst="rect">
                <a:avLst/>
              </a:prstGeom>
              <a:blipFill>
                <a:blip r:embed="rId5"/>
                <a:stretch>
                  <a:fillRect l="-1664" t="-9859" r="-1387" b="-25352"/>
                </a:stretch>
              </a:blipFill>
            </p:spPr>
            <p:txBody>
              <a:bodyPr/>
              <a:lstStyle/>
              <a:p>
                <a:r>
                  <a:rPr lang="en-US">
                    <a:noFill/>
                  </a:rPr>
                  <a:t> </a:t>
                </a:r>
              </a:p>
            </p:txBody>
          </p:sp>
        </mc:Fallback>
      </mc:AlternateContent>
      <p:grpSp>
        <p:nvGrpSpPr>
          <p:cNvPr id="19" name="Group 18"/>
          <p:cNvGrpSpPr/>
          <p:nvPr/>
        </p:nvGrpSpPr>
        <p:grpSpPr>
          <a:xfrm>
            <a:off x="593680" y="2739686"/>
            <a:ext cx="2163169" cy="3304040"/>
            <a:chOff x="777922" y="3099851"/>
            <a:chExt cx="2163169" cy="3304040"/>
          </a:xfrm>
        </p:grpSpPr>
        <p:cxnSp>
          <p:nvCxnSpPr>
            <p:cNvPr id="8" name="Straight Connector 7"/>
            <p:cNvCxnSpPr/>
            <p:nvPr/>
          </p:nvCxnSpPr>
          <p:spPr>
            <a:xfrm>
              <a:off x="1705971" y="3302758"/>
              <a:ext cx="0" cy="2639467"/>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047467" y="4349163"/>
              <a:ext cx="1317008" cy="523220"/>
            </a:xfrm>
            <a:prstGeom prst="rect">
              <a:avLst/>
            </a:prstGeom>
            <a:solidFill>
              <a:schemeClr val="bg1">
                <a:lumMod val="85000"/>
              </a:schemeClr>
            </a:solidFill>
            <a:ln>
              <a:solidFill>
                <a:schemeClr val="tx1"/>
              </a:solidFill>
            </a:ln>
          </p:spPr>
          <p:txBody>
            <a:bodyPr wrap="square" rtlCol="0">
              <a:spAutoFit/>
            </a:bodyPr>
            <a:lstStyle/>
            <a:p>
              <a:r>
                <a:rPr lang="en-US" sz="2800" b="1" dirty="0"/>
                <a:t>m</a:t>
              </a:r>
              <a:r>
                <a:rPr lang="en-US" sz="2800" b="1" baseline="-25000" dirty="0"/>
                <a:t>1</a:t>
              </a:r>
              <a:r>
                <a:rPr lang="en-US" sz="2800" b="1" dirty="0"/>
                <a:t>=5kg</a:t>
              </a:r>
            </a:p>
          </p:txBody>
        </p:sp>
        <p:sp>
          <p:nvSpPr>
            <p:cNvPr id="15" name="TextBox 14"/>
            <p:cNvSpPr txBox="1"/>
            <p:nvPr/>
          </p:nvSpPr>
          <p:spPr>
            <a:xfrm>
              <a:off x="1221476" y="5942226"/>
              <a:ext cx="948519" cy="461665"/>
            </a:xfrm>
            <a:prstGeom prst="rect">
              <a:avLst/>
            </a:prstGeom>
            <a:solidFill>
              <a:schemeClr val="bg1">
                <a:lumMod val="85000"/>
              </a:schemeClr>
            </a:solidFill>
            <a:ln>
              <a:solidFill>
                <a:schemeClr val="tx1"/>
              </a:solidFill>
            </a:ln>
          </p:spPr>
          <p:txBody>
            <a:bodyPr wrap="square" rtlCol="0">
              <a:spAutoFit/>
            </a:bodyPr>
            <a:lstStyle/>
            <a:p>
              <a:pPr algn="ctr"/>
              <a:r>
                <a:rPr lang="en-US" sz="2400" b="1" dirty="0">
                  <a:ln>
                    <a:solidFill>
                      <a:srgbClr val="C00000"/>
                    </a:solidFill>
                  </a:ln>
                </a:rPr>
                <a:t>m</a:t>
              </a:r>
              <a:r>
                <a:rPr lang="en-US" sz="2400" b="1" baseline="-25000" dirty="0">
                  <a:ln>
                    <a:solidFill>
                      <a:srgbClr val="C00000"/>
                    </a:solidFill>
                  </a:ln>
                </a:rPr>
                <a:t>2</a:t>
              </a:r>
            </a:p>
          </p:txBody>
        </p:sp>
        <p:sp>
          <p:nvSpPr>
            <p:cNvPr id="17" name="TextBox 16"/>
            <p:cNvSpPr txBox="1"/>
            <p:nvPr/>
          </p:nvSpPr>
          <p:spPr>
            <a:xfrm>
              <a:off x="1808327" y="5160924"/>
              <a:ext cx="1132764" cy="400110"/>
            </a:xfrm>
            <a:prstGeom prst="rect">
              <a:avLst/>
            </a:prstGeom>
            <a:noFill/>
          </p:spPr>
          <p:txBody>
            <a:bodyPr wrap="square" rtlCol="0">
              <a:spAutoFit/>
            </a:bodyPr>
            <a:lstStyle/>
            <a:p>
              <a:r>
                <a:rPr lang="en-US" sz="2000" b="1" dirty="0"/>
                <a:t>F</a:t>
              </a:r>
              <a:r>
                <a:rPr lang="en-US" sz="2000" b="1" baseline="-25000" dirty="0"/>
                <a:t>T</a:t>
              </a:r>
              <a:r>
                <a:rPr lang="en-US" sz="2000" b="1" dirty="0"/>
                <a:t>=19.6N</a:t>
              </a:r>
            </a:p>
          </p:txBody>
        </p:sp>
        <p:sp>
          <p:nvSpPr>
            <p:cNvPr id="18" name="Flowchart: Document 17"/>
            <p:cNvSpPr/>
            <p:nvPr/>
          </p:nvSpPr>
          <p:spPr>
            <a:xfrm>
              <a:off x="777922" y="3099851"/>
              <a:ext cx="2115403" cy="202907"/>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Footer Placeholder 6">
            <a:extLst>
              <a:ext uri="{FF2B5EF4-FFF2-40B4-BE49-F238E27FC236}">
                <a16:creationId xmlns:a16="http://schemas.microsoft.com/office/drawing/2014/main" id="{FB2E6E9D-8F03-4EDE-89DB-168F673168D6}"/>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322224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1000"/>
                                        <p:tgtEl>
                                          <p:spTgt spid="19"/>
                                        </p:tgtEl>
                                      </p:cBhvr>
                                    </p:animEffect>
                                    <p:anim calcmode="lin" valueType="num">
                                      <p:cBhvr>
                                        <p:cTn id="22" dur="1000" fill="hold"/>
                                        <p:tgtEl>
                                          <p:spTgt spid="19"/>
                                        </p:tgtEl>
                                        <p:attrNameLst>
                                          <p:attrName>ppt_x</p:attrName>
                                        </p:attrNameLst>
                                      </p:cBhvr>
                                      <p:tavLst>
                                        <p:tav tm="0">
                                          <p:val>
                                            <p:strVal val="#ppt_x"/>
                                          </p:val>
                                        </p:tav>
                                        <p:tav tm="100000">
                                          <p:val>
                                            <p:strVal val="#ppt_x"/>
                                          </p:val>
                                        </p:tav>
                                      </p:tavLst>
                                    </p:anim>
                                    <p:anim calcmode="lin" valueType="num">
                                      <p:cBhvr>
                                        <p:cTn id="2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1000"/>
                                        <p:tgtEl>
                                          <p:spTgt spid="11"/>
                                        </p:tgtEl>
                                      </p:cBhvr>
                                    </p:animEffect>
                                    <p:anim calcmode="lin" valueType="num">
                                      <p:cBhvr>
                                        <p:cTn id="29" dur="1000" fill="hold"/>
                                        <p:tgtEl>
                                          <p:spTgt spid="11"/>
                                        </p:tgtEl>
                                        <p:attrNameLst>
                                          <p:attrName>ppt_x</p:attrName>
                                        </p:attrNameLst>
                                      </p:cBhvr>
                                      <p:tavLst>
                                        <p:tav tm="0">
                                          <p:val>
                                            <p:strVal val="#ppt_x"/>
                                          </p:val>
                                        </p:tav>
                                        <p:tav tm="100000">
                                          <p:val>
                                            <p:strVal val="#ppt_x"/>
                                          </p:val>
                                        </p:tav>
                                      </p:tavLst>
                                    </p:anim>
                                    <p:anim calcmode="lin" valueType="num">
                                      <p:cBhvr>
                                        <p:cTn id="30"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ircle(in)">
                                      <p:cBhvr>
                                        <p:cTn id="35" dur="2000"/>
                                        <p:tgtEl>
                                          <p:spTgt spid="12"/>
                                        </p:tgtEl>
                                      </p:cBhvr>
                                    </p:animEffect>
                                  </p:childTnLst>
                                </p:cTn>
                              </p:par>
                              <p:par>
                                <p:cTn id="36" presetID="6" presetClass="entr" presetSubtype="16"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circle(in)">
                                      <p:cBhvr>
                                        <p:cTn id="38" dur="2000"/>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fade">
                                      <p:cBhvr>
                                        <p:cTn id="43" dur="1000"/>
                                        <p:tgtEl>
                                          <p:spTgt spid="3"/>
                                        </p:tgtEl>
                                      </p:cBhvr>
                                    </p:animEffect>
                                    <p:anim calcmode="lin" valueType="num">
                                      <p:cBhvr>
                                        <p:cTn id="44" dur="1000" fill="hold"/>
                                        <p:tgtEl>
                                          <p:spTgt spid="3"/>
                                        </p:tgtEl>
                                        <p:attrNameLst>
                                          <p:attrName>ppt_x</p:attrName>
                                        </p:attrNameLst>
                                      </p:cBhvr>
                                      <p:tavLst>
                                        <p:tav tm="0">
                                          <p:val>
                                            <p:strVal val="#ppt_x"/>
                                          </p:val>
                                        </p:tav>
                                        <p:tav tm="100000">
                                          <p:val>
                                            <p:strVal val="#ppt_x"/>
                                          </p:val>
                                        </p:tav>
                                      </p:tavLst>
                                    </p:anim>
                                    <p:anim calcmode="lin" valueType="num">
                                      <p:cBhvr>
                                        <p:cTn id="4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circle(in)">
                                      <p:cBhvr>
                                        <p:cTn id="50" dur="2000"/>
                                        <p:tgtEl>
                                          <p:spTgt spid="13"/>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circle(in)">
                                      <p:cBhvr>
                                        <p:cTn id="53"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0" grpId="0" animBg="1"/>
      <p:bldP spid="11" grpId="0" animBg="1"/>
      <p:bldP spid="12" grpId="0" animBg="1"/>
      <p:bldP spid="6"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714122" y="2975020"/>
            <a:ext cx="64" cy="276999"/>
          </a:xfrm>
          <a:prstGeom prst="rect">
            <a:avLst/>
          </a:prstGeom>
          <a:noFill/>
        </p:spPr>
        <p:txBody>
          <a:bodyPr wrap="none" lIns="0" tIns="0" rIns="0" bIns="0" rtlCol="0">
            <a:spAutoFit/>
          </a:bodyPr>
          <a:lstStyle/>
          <a:p>
            <a:endParaRPr lang="en-US" dirty="0">
              <a:latin typeface="Sakkal Majalla" panose="02000000000000000000" pitchFamily="2" charset="-78"/>
              <a:cs typeface="Sultan normal" pitchFamily="2" charset="-78"/>
            </a:endParaRPr>
          </a:p>
        </p:txBody>
      </p:sp>
      <p:sp>
        <p:nvSpPr>
          <p:cNvPr id="5" name="Rectangle 4"/>
          <p:cNvSpPr/>
          <p:nvPr/>
        </p:nvSpPr>
        <p:spPr>
          <a:xfrm>
            <a:off x="5472039" y="4872657"/>
            <a:ext cx="5378396" cy="1200329"/>
          </a:xfrm>
          <a:prstGeom prst="rect">
            <a:avLst/>
          </a:prstGeom>
          <a:solidFill>
            <a:schemeClr val="accent1">
              <a:lumMod val="20000"/>
              <a:lumOff val="80000"/>
            </a:schemeClr>
          </a:solidFill>
        </p:spPr>
        <p:txBody>
          <a:bodyPr wrap="none">
            <a:spAutoFit/>
          </a:bodyPr>
          <a:lstStyle/>
          <a:p>
            <a:pPr algn="r" rtl="1"/>
            <a:r>
              <a:rPr lang="ar-BH" sz="2400" dirty="0">
                <a:solidFill>
                  <a:srgbClr val="002060"/>
                </a:solidFill>
                <a:latin typeface="Sakkal Majalla" panose="02000000000000000000" pitchFamily="2" charset="-78"/>
                <a:cs typeface="Sultan normal" pitchFamily="2" charset="-78"/>
              </a:rPr>
              <a:t>الازاحة = المساحة أسفل منحنى السرعة المتجهة والزمن</a:t>
            </a:r>
            <a:endParaRPr lang="en-US" sz="2400" dirty="0">
              <a:solidFill>
                <a:srgbClr val="002060"/>
              </a:solidFill>
              <a:latin typeface="Sakkal Majalla" panose="02000000000000000000" pitchFamily="2" charset="-78"/>
              <a:cs typeface="Sultan normal" pitchFamily="2" charset="-78"/>
            </a:endParaRPr>
          </a:p>
          <a:p>
            <a:pPr algn="r" rtl="1"/>
            <a:r>
              <a:rPr lang="ar-BH" sz="2400" dirty="0">
                <a:solidFill>
                  <a:srgbClr val="002060"/>
                </a:solidFill>
                <a:latin typeface="Sakkal Majalla" panose="02000000000000000000" pitchFamily="2" charset="-78"/>
                <a:cs typeface="Sultan normal" pitchFamily="2" charset="-78"/>
              </a:rPr>
              <a:t>الازاحة = مساحة المستطيل + مساحة المثلث</a:t>
            </a:r>
          </a:p>
          <a:p>
            <a:pPr algn="r" rtl="1"/>
            <a:r>
              <a:rPr lang="ar-BH" sz="2400" dirty="0">
                <a:solidFill>
                  <a:srgbClr val="002060"/>
                </a:solidFill>
                <a:latin typeface="Sakkal Majalla" panose="02000000000000000000" pitchFamily="2" charset="-78"/>
                <a:cs typeface="Sultan normal" pitchFamily="2" charset="-78"/>
              </a:rPr>
              <a:t>الازاحة =</a:t>
            </a:r>
            <a:r>
              <a:rPr lang="en-US" sz="2400" dirty="0">
                <a:solidFill>
                  <a:srgbClr val="002060"/>
                </a:solidFill>
                <a:latin typeface="Sakkal Majalla" panose="02000000000000000000" pitchFamily="2" charset="-78"/>
                <a:cs typeface="Sultan normal" pitchFamily="2" charset="-78"/>
              </a:rPr>
              <a:t>)</a:t>
            </a:r>
            <a:r>
              <a:rPr lang="ar-BH" sz="2400" dirty="0">
                <a:solidFill>
                  <a:srgbClr val="002060"/>
                </a:solidFill>
                <a:latin typeface="Sakkal Majalla" panose="02000000000000000000" pitchFamily="2" charset="-78"/>
                <a:cs typeface="Sultan normal" pitchFamily="2" charset="-78"/>
              </a:rPr>
              <a:t> </a:t>
            </a:r>
            <a:r>
              <a:rPr lang="en-US" sz="2400" dirty="0">
                <a:solidFill>
                  <a:srgbClr val="002060"/>
                </a:solidFill>
                <a:latin typeface="Sakkal Majalla" panose="02000000000000000000" pitchFamily="2" charset="-78"/>
                <a:cs typeface="Sultan normal" pitchFamily="2" charset="-78"/>
              </a:rPr>
              <a:t>25</a:t>
            </a:r>
            <a:r>
              <a:rPr lang="ar-BH" sz="2400" dirty="0">
                <a:solidFill>
                  <a:srgbClr val="002060"/>
                </a:solidFill>
                <a:latin typeface="Sakkal Majalla" panose="02000000000000000000" pitchFamily="2" charset="-78"/>
                <a:cs typeface="Sultan normal" pitchFamily="2" charset="-78"/>
              </a:rPr>
              <a:t>×</a:t>
            </a:r>
            <a:r>
              <a:rPr lang="en-US" sz="2400" dirty="0">
                <a:solidFill>
                  <a:srgbClr val="002060"/>
                </a:solidFill>
                <a:latin typeface="Sakkal Majalla" panose="02000000000000000000" pitchFamily="2" charset="-78"/>
                <a:cs typeface="Sultan normal" pitchFamily="2" charset="-78"/>
              </a:rPr>
              <a:t>400</a:t>
            </a:r>
            <a:r>
              <a:rPr lang="ar-BH" sz="2400" dirty="0">
                <a:solidFill>
                  <a:srgbClr val="002060"/>
                </a:solidFill>
                <a:latin typeface="Sakkal Majalla" panose="02000000000000000000" pitchFamily="2" charset="-78"/>
                <a:cs typeface="Sultan normal" pitchFamily="2" charset="-78"/>
              </a:rPr>
              <a:t>) </a:t>
            </a:r>
            <a:r>
              <a:rPr lang="en-US" sz="2400" dirty="0">
                <a:solidFill>
                  <a:srgbClr val="002060"/>
                </a:solidFill>
                <a:latin typeface="Sakkal Majalla" panose="02000000000000000000" pitchFamily="2" charset="-78"/>
                <a:cs typeface="Sultan normal" pitchFamily="2" charset="-78"/>
              </a:rPr>
              <a:t>+ </a:t>
            </a:r>
            <a:r>
              <a:rPr lang="ar-BH" sz="2400" dirty="0">
                <a:solidFill>
                  <a:srgbClr val="002060"/>
                </a:solidFill>
                <a:latin typeface="Sakkal Majalla" panose="02000000000000000000" pitchFamily="2" charset="-78"/>
                <a:cs typeface="Sultan normal" pitchFamily="2" charset="-78"/>
              </a:rPr>
              <a:t> (</a:t>
            </a:r>
            <a:r>
              <a:rPr lang="en-US" sz="2400" dirty="0">
                <a:solidFill>
                  <a:srgbClr val="002060"/>
                </a:solidFill>
                <a:latin typeface="Sakkal Majalla" panose="02000000000000000000" pitchFamily="2" charset="-78"/>
                <a:cs typeface="Sultan normal" pitchFamily="2" charset="-78"/>
              </a:rPr>
              <a:t> 0.5 </a:t>
            </a:r>
            <a:r>
              <a:rPr lang="ar-BH" sz="2400" dirty="0">
                <a:solidFill>
                  <a:srgbClr val="002060"/>
                </a:solidFill>
                <a:latin typeface="Sakkal Majalla" panose="02000000000000000000" pitchFamily="2" charset="-78"/>
                <a:cs typeface="Sultan normal" pitchFamily="2" charset="-78"/>
              </a:rPr>
              <a:t>×</a:t>
            </a:r>
            <a:r>
              <a:rPr lang="en-US" sz="2400" dirty="0">
                <a:solidFill>
                  <a:srgbClr val="002060"/>
                </a:solidFill>
                <a:latin typeface="Sakkal Majalla" panose="02000000000000000000" pitchFamily="2" charset="-78"/>
                <a:cs typeface="Sultan normal" pitchFamily="2" charset="-78"/>
              </a:rPr>
              <a:t> 25 </a:t>
            </a:r>
            <a:r>
              <a:rPr lang="ar-BH" sz="2400" dirty="0">
                <a:solidFill>
                  <a:srgbClr val="002060"/>
                </a:solidFill>
                <a:latin typeface="Sakkal Majalla" panose="02000000000000000000" pitchFamily="2" charset="-78"/>
                <a:cs typeface="Sultan normal" pitchFamily="2" charset="-78"/>
              </a:rPr>
              <a:t>×</a:t>
            </a:r>
            <a:r>
              <a:rPr lang="en-US" sz="2400" dirty="0">
                <a:solidFill>
                  <a:srgbClr val="002060"/>
                </a:solidFill>
                <a:latin typeface="Sakkal Majalla" panose="02000000000000000000" pitchFamily="2" charset="-78"/>
                <a:cs typeface="Sultan normal" pitchFamily="2" charset="-78"/>
              </a:rPr>
              <a:t>400 </a:t>
            </a:r>
            <a:r>
              <a:rPr lang="ar-BH" sz="2400" dirty="0">
                <a:solidFill>
                  <a:srgbClr val="002060"/>
                </a:solidFill>
                <a:latin typeface="Sakkal Majalla" panose="02000000000000000000" pitchFamily="2" charset="-78"/>
                <a:cs typeface="Sultan normal" pitchFamily="2" charset="-78"/>
              </a:rPr>
              <a:t>) </a:t>
            </a:r>
            <a:r>
              <a:rPr lang="en-US" sz="2400" dirty="0">
                <a:solidFill>
                  <a:srgbClr val="002060"/>
                </a:solidFill>
                <a:latin typeface="Sakkal Majalla" panose="02000000000000000000" pitchFamily="2" charset="-78"/>
                <a:cs typeface="Sultan normal" pitchFamily="2" charset="-78"/>
              </a:rPr>
              <a:t>= </a:t>
            </a:r>
            <a:r>
              <a:rPr lang="ar-BH" sz="2400" dirty="0">
                <a:solidFill>
                  <a:srgbClr val="002060"/>
                </a:solidFill>
                <a:latin typeface="Sakkal Majalla" panose="02000000000000000000" pitchFamily="2" charset="-78"/>
                <a:cs typeface="Sultan normal" pitchFamily="2" charset="-78"/>
              </a:rPr>
              <a:t> </a:t>
            </a:r>
            <a:r>
              <a:rPr lang="en-US" sz="2400" dirty="0">
                <a:solidFill>
                  <a:srgbClr val="002060"/>
                </a:solidFill>
                <a:latin typeface="Sakkal Majalla" panose="02000000000000000000" pitchFamily="2" charset="-78"/>
                <a:cs typeface="Sultan normal" pitchFamily="2" charset="-78"/>
              </a:rPr>
              <a:t>15000 m</a:t>
            </a:r>
          </a:p>
        </p:txBody>
      </p:sp>
      <p:sp>
        <p:nvSpPr>
          <p:cNvPr id="4" name="Rectangle 3"/>
          <p:cNvSpPr/>
          <p:nvPr/>
        </p:nvSpPr>
        <p:spPr>
          <a:xfrm>
            <a:off x="5881883" y="3568261"/>
            <a:ext cx="2159566" cy="461665"/>
          </a:xfrm>
          <a:prstGeom prst="rect">
            <a:avLst/>
          </a:prstGeom>
          <a:solidFill>
            <a:schemeClr val="accent1">
              <a:lumMod val="20000"/>
              <a:lumOff val="80000"/>
            </a:schemeClr>
          </a:solidFill>
        </p:spPr>
        <p:txBody>
          <a:bodyPr wrap="none">
            <a:spAutoFit/>
          </a:bodyPr>
          <a:lstStyle/>
          <a:p>
            <a:r>
              <a:rPr lang="en-US" sz="2400" dirty="0">
                <a:solidFill>
                  <a:srgbClr val="002060"/>
                </a:solidFill>
                <a:latin typeface="Sakkal Majalla" panose="02000000000000000000" pitchFamily="2" charset="-78"/>
                <a:cs typeface="Sultan normal" pitchFamily="2" charset="-78"/>
              </a:rPr>
              <a:t>F = ma = 2</a:t>
            </a:r>
            <a:r>
              <a:rPr lang="ar-BH" sz="2400" dirty="0">
                <a:solidFill>
                  <a:srgbClr val="002060"/>
                </a:solidFill>
                <a:latin typeface="Sakkal Majalla" panose="02000000000000000000" pitchFamily="2" charset="-78"/>
                <a:cs typeface="Sultan normal" pitchFamily="2" charset="-78"/>
              </a:rPr>
              <a:t>×</a:t>
            </a:r>
            <a:r>
              <a:rPr lang="en-US" sz="2400" dirty="0">
                <a:solidFill>
                  <a:srgbClr val="002060"/>
                </a:solidFill>
                <a:latin typeface="Sakkal Majalla" panose="02000000000000000000" pitchFamily="2" charset="-78"/>
                <a:cs typeface="Sultan normal" pitchFamily="2" charset="-78"/>
              </a:rPr>
              <a:t>16 =32 N</a:t>
            </a:r>
          </a:p>
        </p:txBody>
      </p:sp>
      <p:sp>
        <p:nvSpPr>
          <p:cNvPr id="2" name="TextBox 1"/>
          <p:cNvSpPr txBox="1"/>
          <p:nvPr/>
        </p:nvSpPr>
        <p:spPr>
          <a:xfrm>
            <a:off x="252131" y="1186378"/>
            <a:ext cx="11687737" cy="954107"/>
          </a:xfrm>
          <a:prstGeom prst="rect">
            <a:avLst/>
          </a:prstGeom>
          <a:solidFill>
            <a:schemeClr val="accent4">
              <a:lumMod val="20000"/>
              <a:lumOff val="80000"/>
            </a:schemeClr>
          </a:solidFill>
        </p:spPr>
        <p:txBody>
          <a:bodyPr wrap="square" rtlCol="0">
            <a:spAutoFit/>
          </a:bodyPr>
          <a:lstStyle/>
          <a:p>
            <a:pPr algn="r" rtl="1"/>
            <a:r>
              <a:rPr lang="ar-BH" sz="2800" b="1" dirty="0">
                <a:latin typeface="Sakkal Majalla" panose="02000000000000000000" pitchFamily="2" charset="-78"/>
                <a:cs typeface="Sultan normal" pitchFamily="2" charset="-78"/>
              </a:rPr>
              <a:t>أثرت قوة أفقية على جسم كتلته </a:t>
            </a:r>
            <a:r>
              <a:rPr lang="en-US" sz="2800" b="1" dirty="0">
                <a:latin typeface="Times New Roman" panose="02020603050405020304" pitchFamily="18" charset="0"/>
                <a:cs typeface="Times New Roman" panose="02020603050405020304" pitchFamily="18" charset="0"/>
              </a:rPr>
              <a:t>2</a:t>
            </a:r>
            <a:r>
              <a:rPr lang="en-US" sz="2800" b="1" dirty="0">
                <a:latin typeface="Sakkal Majalla" panose="02000000000000000000" pitchFamily="2" charset="-78"/>
                <a:cs typeface="Sultan normal" pitchFamily="2" charset="-78"/>
              </a:rPr>
              <a:t> </a:t>
            </a:r>
            <a:r>
              <a:rPr lang="en-US" sz="2800" b="1" dirty="0">
                <a:latin typeface="Times New Roman" panose="02020603050405020304" pitchFamily="18" charset="0"/>
                <a:cs typeface="Times New Roman" panose="02020603050405020304" pitchFamily="18" charset="0"/>
              </a:rPr>
              <a:t>kg</a:t>
            </a:r>
            <a:r>
              <a:rPr lang="ar-BH" sz="2800" b="1" dirty="0">
                <a:latin typeface="Sakkal Majalla" panose="02000000000000000000" pitchFamily="2" charset="-78"/>
                <a:cs typeface="Sultan normal" pitchFamily="2" charset="-78"/>
              </a:rPr>
              <a:t> فتحرك بتسارع على سطح أملس، ثم مثلت العلاقة بين السرعة المتجهة والزمن كما في الشكل</a:t>
            </a:r>
            <a:r>
              <a:rPr lang="ar-JO" sz="2800" b="1" dirty="0">
                <a:latin typeface="Sakkal Majalla" panose="02000000000000000000" pitchFamily="2" charset="-78"/>
                <a:cs typeface="Sultan normal" pitchFamily="2" charset="-78"/>
              </a:rPr>
              <a:t>،</a:t>
            </a:r>
            <a:r>
              <a:rPr lang="ar-BH" sz="2800" b="1" dirty="0">
                <a:latin typeface="Sakkal Majalla" panose="02000000000000000000" pitchFamily="2" charset="-78"/>
                <a:cs typeface="Sultan normal" pitchFamily="2" charset="-78"/>
              </a:rPr>
              <a:t> احسب كلاً مما يلي: </a:t>
            </a:r>
            <a:endParaRPr lang="en-US" sz="2800" b="1" dirty="0">
              <a:latin typeface="Sakkal Majalla" panose="02000000000000000000" pitchFamily="2" charset="-78"/>
              <a:cs typeface="Sultan normal" pitchFamily="2" charset="-78"/>
            </a:endParaRPr>
          </a:p>
        </p:txBody>
      </p:sp>
      <p:sp>
        <p:nvSpPr>
          <p:cNvPr id="11" name="TextBox 10"/>
          <p:cNvSpPr txBox="1"/>
          <p:nvPr/>
        </p:nvSpPr>
        <p:spPr>
          <a:xfrm>
            <a:off x="9249651" y="2112443"/>
            <a:ext cx="2517553" cy="461665"/>
          </a:xfrm>
          <a:prstGeom prst="rect">
            <a:avLst/>
          </a:prstGeom>
          <a:solidFill>
            <a:schemeClr val="accent2">
              <a:lumMod val="20000"/>
              <a:lumOff val="80000"/>
            </a:schemeClr>
          </a:solidFill>
        </p:spPr>
        <p:txBody>
          <a:bodyPr wrap="square" rtlCol="0">
            <a:spAutoFit/>
          </a:bodyPr>
          <a:lstStyle/>
          <a:p>
            <a:pPr algn="r" rtl="1"/>
            <a:r>
              <a:rPr lang="ar-BH" sz="2400" b="1" dirty="0">
                <a:latin typeface="Sakkal Majalla" panose="02000000000000000000" pitchFamily="2" charset="-78"/>
                <a:cs typeface="Sultan normal" pitchFamily="2" charset="-78"/>
              </a:rPr>
              <a:t>1. تسارع الجسم.</a:t>
            </a:r>
            <a:endParaRPr lang="en-US" sz="2400" b="1" dirty="0">
              <a:latin typeface="Sakkal Majalla" panose="02000000000000000000" pitchFamily="2" charset="-78"/>
              <a:cs typeface="Sultan normal" pitchFamily="2" charset="-78"/>
            </a:endParaRPr>
          </a:p>
        </p:txBody>
      </p:sp>
      <p:sp>
        <p:nvSpPr>
          <p:cNvPr id="12" name="TextBox 11"/>
          <p:cNvSpPr txBox="1"/>
          <p:nvPr/>
        </p:nvSpPr>
        <p:spPr>
          <a:xfrm>
            <a:off x="7930783" y="2951039"/>
            <a:ext cx="3836421" cy="461665"/>
          </a:xfrm>
          <a:prstGeom prst="rect">
            <a:avLst/>
          </a:prstGeom>
          <a:solidFill>
            <a:schemeClr val="accent2">
              <a:lumMod val="20000"/>
              <a:lumOff val="80000"/>
            </a:schemeClr>
          </a:solidFill>
        </p:spPr>
        <p:txBody>
          <a:bodyPr wrap="square" rtlCol="0">
            <a:spAutoFit/>
          </a:bodyPr>
          <a:lstStyle>
            <a:defPPr>
              <a:defRPr lang="en-US"/>
            </a:defPPr>
            <a:lvl1pPr algn="r" rtl="1">
              <a:defRPr sz="2400" b="1">
                <a:latin typeface="Traditional Arabic" panose="02020603050405020304" pitchFamily="18" charset="-78"/>
                <a:cs typeface="Traditional Arabic" panose="02020603050405020304" pitchFamily="18" charset="-78"/>
              </a:defRPr>
            </a:lvl1pPr>
          </a:lstStyle>
          <a:p>
            <a:r>
              <a:rPr lang="ar-BH" dirty="0">
                <a:latin typeface="Sakkal Majalla" panose="02000000000000000000" pitchFamily="2" charset="-78"/>
                <a:cs typeface="Sultan normal" pitchFamily="2" charset="-78"/>
              </a:rPr>
              <a:t>2. القوة المؤثرة على الجسم.</a:t>
            </a:r>
            <a:endParaRPr lang="en-US" dirty="0">
              <a:latin typeface="Sakkal Majalla" panose="02000000000000000000" pitchFamily="2" charset="-78"/>
              <a:cs typeface="Sultan normal" pitchFamily="2" charset="-78"/>
            </a:endParaRPr>
          </a:p>
        </p:txBody>
      </p:sp>
      <p:sp>
        <p:nvSpPr>
          <p:cNvPr id="13" name="TextBox 12"/>
          <p:cNvSpPr txBox="1"/>
          <p:nvPr/>
        </p:nvSpPr>
        <p:spPr>
          <a:xfrm>
            <a:off x="7934957" y="4346168"/>
            <a:ext cx="3832247" cy="461665"/>
          </a:xfrm>
          <a:prstGeom prst="rect">
            <a:avLst/>
          </a:prstGeom>
          <a:solidFill>
            <a:schemeClr val="accent2">
              <a:lumMod val="20000"/>
              <a:lumOff val="80000"/>
            </a:schemeClr>
          </a:solidFill>
        </p:spPr>
        <p:txBody>
          <a:bodyPr wrap="square" rtlCol="0">
            <a:spAutoFit/>
          </a:bodyPr>
          <a:lstStyle>
            <a:defPPr>
              <a:defRPr lang="en-US"/>
            </a:defPPr>
            <a:lvl1pPr algn="r" rtl="1">
              <a:defRPr sz="2400" b="1">
                <a:latin typeface="Traditional Arabic" panose="02020603050405020304" pitchFamily="18" charset="-78"/>
                <a:cs typeface="Traditional Arabic" panose="02020603050405020304" pitchFamily="18" charset="-78"/>
              </a:defRPr>
            </a:lvl1pPr>
          </a:lstStyle>
          <a:p>
            <a:r>
              <a:rPr lang="ar-BH" dirty="0">
                <a:latin typeface="Sakkal Majalla" panose="02000000000000000000" pitchFamily="2" charset="-78"/>
                <a:cs typeface="Sultan normal" pitchFamily="2" charset="-78"/>
              </a:rPr>
              <a:t>3. المسافة التي قطعها الجسم.</a:t>
            </a:r>
            <a:endParaRPr lang="en-US" dirty="0">
              <a:latin typeface="Sakkal Majalla" panose="02000000000000000000" pitchFamily="2" charset="-78"/>
              <a:cs typeface="Sultan normal" pitchFamily="2" charset="-78"/>
            </a:endParaRPr>
          </a:p>
        </p:txBody>
      </p:sp>
      <p:pic>
        <p:nvPicPr>
          <p:cNvPr id="14" name="Picture 13"/>
          <p:cNvPicPr>
            <a:picLocks noChangeAspect="1"/>
          </p:cNvPicPr>
          <p:nvPr/>
        </p:nvPicPr>
        <p:blipFill>
          <a:blip r:embed="rId2"/>
          <a:stretch>
            <a:fillRect/>
          </a:stretch>
        </p:blipFill>
        <p:spPr>
          <a:xfrm>
            <a:off x="541977" y="2190418"/>
            <a:ext cx="3379753" cy="3101011"/>
          </a:xfrm>
          <a:prstGeom prst="rect">
            <a:avLst/>
          </a:prstGeom>
        </p:spPr>
      </p:pic>
      <p:sp>
        <p:nvSpPr>
          <p:cNvPr id="9" name="Right Triangle 8"/>
          <p:cNvSpPr/>
          <p:nvPr/>
        </p:nvSpPr>
        <p:spPr>
          <a:xfrm rot="16200000">
            <a:off x="2154135" y="2828508"/>
            <a:ext cx="553927" cy="1640659"/>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kkal Majalla" panose="02000000000000000000" pitchFamily="2" charset="-78"/>
              <a:cs typeface="Sultan normal" pitchFamily="2" charset="-78"/>
            </a:endParaRPr>
          </a:p>
        </p:txBody>
      </p:sp>
      <p:sp>
        <p:nvSpPr>
          <p:cNvPr id="6" name="Rectangle 5"/>
          <p:cNvSpPr/>
          <p:nvPr/>
        </p:nvSpPr>
        <p:spPr>
          <a:xfrm>
            <a:off x="1561873" y="3895320"/>
            <a:ext cx="1734730" cy="647031"/>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Sakkal Majalla" panose="02000000000000000000" pitchFamily="2" charset="-78"/>
              <a:cs typeface="Sultan normal" pitchFamily="2" charset="-78"/>
            </a:endParaRPr>
          </a:p>
        </p:txBody>
      </p:sp>
      <p:sp>
        <p:nvSpPr>
          <p:cNvPr id="15" name="Rectangle 3"/>
          <p:cNvSpPr txBox="1">
            <a:spLocks noChangeArrowheads="1"/>
          </p:cNvSpPr>
          <p:nvPr/>
        </p:nvSpPr>
        <p:spPr>
          <a:xfrm>
            <a:off x="3934622" y="128500"/>
            <a:ext cx="3693131"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مسائل تدريبية</a:t>
            </a:r>
          </a:p>
        </p:txBody>
      </p:sp>
      <mc:AlternateContent xmlns:mc="http://schemas.openxmlformats.org/markup-compatibility/2006" xmlns:a14="http://schemas.microsoft.com/office/drawing/2010/main">
        <mc:Choice Requires="a14">
          <p:sp>
            <p:nvSpPr>
              <p:cNvPr id="7" name="Rectangle 6"/>
              <p:cNvSpPr/>
              <p:nvPr/>
            </p:nvSpPr>
            <p:spPr>
              <a:xfrm>
                <a:off x="4572641" y="2226909"/>
                <a:ext cx="3657476" cy="626390"/>
              </a:xfrm>
              <a:prstGeom prst="rect">
                <a:avLst/>
              </a:prstGeom>
              <a:solidFill>
                <a:schemeClr val="accent1">
                  <a:lumMod val="20000"/>
                  <a:lumOff val="80000"/>
                </a:schemeClr>
              </a:solidFill>
            </p:spPr>
            <p:txBody>
              <a:bodyPr wrap="none">
                <a:spAutoFit/>
              </a:bodyPr>
              <a:lstStyle/>
              <a:p>
                <a:r>
                  <a:rPr lang="en-US" sz="2400" dirty="0">
                    <a:solidFill>
                      <a:srgbClr val="002060"/>
                    </a:solidFill>
                    <a:latin typeface="Sakkal Majalla" panose="02000000000000000000" pitchFamily="2" charset="-78"/>
                    <a:cs typeface="Sultan normal" pitchFamily="2" charset="-78"/>
                  </a:rPr>
                  <a:t>a  = </a:t>
                </a:r>
                <a14:m>
                  <m:oMath xmlns:m="http://schemas.openxmlformats.org/officeDocument/2006/math">
                    <m:f>
                      <m:fPr>
                        <m:ctrlPr>
                          <a:rPr lang="en-US" sz="2400" i="1">
                            <a:solidFill>
                              <a:srgbClr val="002060"/>
                            </a:solidFill>
                            <a:latin typeface="Cambria Math" panose="02040503050406030204" pitchFamily="18" charset="0"/>
                          </a:rPr>
                        </m:ctrlPr>
                      </m:fPr>
                      <m:num>
                        <m:r>
                          <a:rPr lang="en-US" sz="2400" i="1">
                            <a:solidFill>
                              <a:srgbClr val="002060"/>
                            </a:solidFill>
                            <a:latin typeface="Cambria Math" panose="02040503050406030204" pitchFamily="18" charset="0"/>
                            <a:ea typeface="Cambria Math" panose="02040503050406030204" pitchFamily="18" charset="0"/>
                          </a:rPr>
                          <m:t>∆ </m:t>
                        </m:r>
                        <m:r>
                          <a:rPr lang="en-US" sz="2400" i="1">
                            <a:solidFill>
                              <a:srgbClr val="002060"/>
                            </a:solidFill>
                            <a:latin typeface="Cambria Math" panose="02040503050406030204" pitchFamily="18" charset="0"/>
                            <a:ea typeface="Cambria Math" panose="02040503050406030204" pitchFamily="18" charset="0"/>
                          </a:rPr>
                          <m:t>𝑣</m:t>
                        </m:r>
                      </m:num>
                      <m:den>
                        <m:r>
                          <a:rPr lang="en-US" sz="2400" i="1">
                            <a:solidFill>
                              <a:srgbClr val="002060"/>
                            </a:solidFill>
                            <a:latin typeface="Cambria Math" panose="02040503050406030204" pitchFamily="18" charset="0"/>
                            <a:ea typeface="Cambria Math" panose="02040503050406030204" pitchFamily="18" charset="0"/>
                          </a:rPr>
                          <m:t>∆</m:t>
                        </m:r>
                        <m:r>
                          <a:rPr lang="en-US" sz="2400" i="1">
                            <a:solidFill>
                              <a:srgbClr val="002060"/>
                            </a:solidFill>
                            <a:latin typeface="Cambria Math" panose="02040503050406030204" pitchFamily="18" charset="0"/>
                            <a:ea typeface="Cambria Math" panose="02040503050406030204" pitchFamily="18" charset="0"/>
                          </a:rPr>
                          <m:t>𝑡</m:t>
                        </m:r>
                        <m:r>
                          <a:rPr lang="en-US" sz="2400" i="1">
                            <a:solidFill>
                              <a:srgbClr val="002060"/>
                            </a:solidFill>
                            <a:latin typeface="Cambria Math" panose="02040503050406030204" pitchFamily="18" charset="0"/>
                            <a:ea typeface="Cambria Math" panose="02040503050406030204" pitchFamily="18" charset="0"/>
                          </a:rPr>
                          <m:t>  </m:t>
                        </m:r>
                      </m:den>
                    </m:f>
                    <m:r>
                      <a:rPr lang="en-US" sz="2400" i="1">
                        <a:solidFill>
                          <a:srgbClr val="002060"/>
                        </a:solidFill>
                        <a:latin typeface="Cambria Math" panose="02040503050406030204" pitchFamily="18" charset="0"/>
                        <a:ea typeface="Cambria Math" panose="02040503050406030204" pitchFamily="18" charset="0"/>
                      </a:rPr>
                      <m:t>= </m:t>
                    </m:r>
                    <m:f>
                      <m:fPr>
                        <m:ctrlPr>
                          <a:rPr lang="en-US" sz="2400" i="1">
                            <a:solidFill>
                              <a:srgbClr val="002060"/>
                            </a:solidFill>
                            <a:latin typeface="Cambria Math" panose="02040503050406030204" pitchFamily="18" charset="0"/>
                            <a:ea typeface="Cambria Math" panose="02040503050406030204" pitchFamily="18" charset="0"/>
                          </a:rPr>
                        </m:ctrlPr>
                      </m:fPr>
                      <m:num>
                        <m:r>
                          <a:rPr lang="ar-BH" sz="2400" i="1">
                            <a:solidFill>
                              <a:srgbClr val="002060"/>
                            </a:solidFill>
                            <a:latin typeface="Cambria Math" panose="02040503050406030204" pitchFamily="18" charset="0"/>
                            <a:ea typeface="Cambria Math" panose="02040503050406030204" pitchFamily="18" charset="0"/>
                          </a:rPr>
                          <m:t>80</m:t>
                        </m:r>
                        <m:r>
                          <a:rPr lang="en-US" sz="2400" i="1">
                            <a:solidFill>
                              <a:srgbClr val="002060"/>
                            </a:solidFill>
                            <a:latin typeface="Cambria Math" panose="02040503050406030204" pitchFamily="18" charset="0"/>
                            <a:ea typeface="Cambria Math" panose="02040503050406030204" pitchFamily="18" charset="0"/>
                          </a:rPr>
                          <m:t>0</m:t>
                        </m:r>
                        <m:r>
                          <a:rPr lang="en-US" sz="2400" i="1">
                            <a:solidFill>
                              <a:srgbClr val="002060"/>
                            </a:solidFill>
                            <a:latin typeface="Cambria Math" panose="02040503050406030204" pitchFamily="18" charset="0"/>
                            <a:ea typeface="Cambria Math" panose="02040503050406030204" pitchFamily="18" charset="0"/>
                          </a:rPr>
                          <m:t> −</m:t>
                        </m:r>
                        <m:r>
                          <a:rPr lang="ar-BH" sz="2400" i="1">
                            <a:solidFill>
                              <a:srgbClr val="002060"/>
                            </a:solidFill>
                            <a:latin typeface="Cambria Math" panose="02040503050406030204" pitchFamily="18" charset="0"/>
                            <a:ea typeface="Cambria Math" panose="02040503050406030204" pitchFamily="18" charset="0"/>
                          </a:rPr>
                          <m:t>40</m:t>
                        </m:r>
                        <m:r>
                          <a:rPr lang="en-US" sz="2400" i="1">
                            <a:solidFill>
                              <a:srgbClr val="002060"/>
                            </a:solidFill>
                            <a:latin typeface="Cambria Math" panose="02040503050406030204" pitchFamily="18" charset="0"/>
                            <a:ea typeface="Cambria Math" panose="02040503050406030204" pitchFamily="18" charset="0"/>
                          </a:rPr>
                          <m:t>0</m:t>
                        </m:r>
                        <m:r>
                          <a:rPr lang="en-US" sz="2400" i="1">
                            <a:solidFill>
                              <a:srgbClr val="002060"/>
                            </a:solidFill>
                            <a:latin typeface="Cambria Math" panose="02040503050406030204" pitchFamily="18" charset="0"/>
                            <a:ea typeface="Cambria Math" panose="02040503050406030204" pitchFamily="18" charset="0"/>
                          </a:rPr>
                          <m:t> </m:t>
                        </m:r>
                      </m:num>
                      <m:den>
                        <m:r>
                          <a:rPr lang="ar-BH" sz="2400" i="1">
                            <a:solidFill>
                              <a:srgbClr val="002060"/>
                            </a:solidFill>
                            <a:latin typeface="Cambria Math" panose="02040503050406030204" pitchFamily="18" charset="0"/>
                            <a:ea typeface="Cambria Math" panose="02040503050406030204" pitchFamily="18" charset="0"/>
                          </a:rPr>
                          <m:t>2</m:t>
                        </m:r>
                        <m:r>
                          <a:rPr lang="en-US" sz="2400" i="1">
                            <a:solidFill>
                              <a:srgbClr val="002060"/>
                            </a:solidFill>
                            <a:latin typeface="Cambria Math" panose="02040503050406030204" pitchFamily="18" charset="0"/>
                            <a:ea typeface="Cambria Math" panose="02040503050406030204" pitchFamily="18" charset="0"/>
                          </a:rPr>
                          <m:t>5</m:t>
                        </m:r>
                        <m:r>
                          <a:rPr lang="en-US" sz="2400" i="1">
                            <a:solidFill>
                              <a:srgbClr val="002060"/>
                            </a:solidFill>
                            <a:latin typeface="Cambria Math" panose="02040503050406030204" pitchFamily="18" charset="0"/>
                            <a:ea typeface="Cambria Math" panose="02040503050406030204" pitchFamily="18" charset="0"/>
                          </a:rPr>
                          <m:t> − </m:t>
                        </m:r>
                        <m:r>
                          <a:rPr lang="en-US" sz="2400" i="1">
                            <a:solidFill>
                              <a:srgbClr val="002060"/>
                            </a:solidFill>
                            <a:latin typeface="Cambria Math" panose="02040503050406030204" pitchFamily="18" charset="0"/>
                            <a:ea typeface="Cambria Math" panose="02040503050406030204" pitchFamily="18" charset="0"/>
                          </a:rPr>
                          <m:t>0</m:t>
                        </m:r>
                      </m:den>
                    </m:f>
                  </m:oMath>
                </a14:m>
                <a:r>
                  <a:rPr lang="en-US" sz="2400" dirty="0">
                    <a:solidFill>
                      <a:srgbClr val="002060"/>
                    </a:solidFill>
                    <a:latin typeface="Sakkal Majalla" panose="02000000000000000000" pitchFamily="2" charset="-78"/>
                    <a:cs typeface="Sultan normal" pitchFamily="2" charset="-78"/>
                  </a:rPr>
                  <a:t>= 16 m/ </a:t>
                </a:r>
                <a14:m>
                  <m:oMath xmlns:m="http://schemas.openxmlformats.org/officeDocument/2006/math">
                    <m:sSup>
                      <m:sSupPr>
                        <m:ctrlPr>
                          <a:rPr lang="en-US" sz="2400" i="1" dirty="0">
                            <a:solidFill>
                              <a:srgbClr val="002060"/>
                            </a:solidFill>
                            <a:latin typeface="Cambria Math" panose="02040503050406030204" pitchFamily="18" charset="0"/>
                          </a:rPr>
                        </m:ctrlPr>
                      </m:sSupPr>
                      <m:e>
                        <m:r>
                          <a:rPr lang="en-US" sz="2400" i="1" dirty="0">
                            <a:solidFill>
                              <a:srgbClr val="002060"/>
                            </a:solidFill>
                            <a:latin typeface="Cambria Math" panose="02040503050406030204" pitchFamily="18" charset="0"/>
                          </a:rPr>
                          <m:t> </m:t>
                        </m:r>
                        <m:r>
                          <a:rPr lang="en-US" sz="2400" i="1" dirty="0">
                            <a:solidFill>
                              <a:srgbClr val="002060"/>
                            </a:solidFill>
                            <a:latin typeface="Cambria Math" panose="02040503050406030204" pitchFamily="18" charset="0"/>
                          </a:rPr>
                          <m:t>𝑠</m:t>
                        </m:r>
                      </m:e>
                      <m:sup>
                        <m:r>
                          <a:rPr lang="en-US" sz="2400" i="1" dirty="0">
                            <a:solidFill>
                              <a:srgbClr val="002060"/>
                            </a:solidFill>
                            <a:latin typeface="Cambria Math" panose="02040503050406030204" pitchFamily="18" charset="0"/>
                          </a:rPr>
                          <m:t>2</m:t>
                        </m:r>
                      </m:sup>
                    </m:sSup>
                  </m:oMath>
                </a14:m>
                <a:r>
                  <a:rPr lang="en-US" sz="2400" dirty="0">
                    <a:solidFill>
                      <a:srgbClr val="002060"/>
                    </a:solidFill>
                    <a:latin typeface="Sakkal Majalla" panose="02000000000000000000" pitchFamily="2" charset="-78"/>
                    <a:cs typeface="Sultan normal" pitchFamily="2" charset="-78"/>
                  </a:rPr>
                  <a:t> </a:t>
                </a:r>
                <a:r>
                  <a:rPr lang="ar-BH" sz="2400" dirty="0">
                    <a:solidFill>
                      <a:srgbClr val="002060"/>
                    </a:solidFill>
                    <a:latin typeface="Sakkal Majalla" panose="02000000000000000000" pitchFamily="2" charset="-78"/>
                    <a:cs typeface="Sultan normal" pitchFamily="2" charset="-78"/>
                  </a:rPr>
                  <a:t> </a:t>
                </a:r>
                <a:endParaRPr lang="en-US" sz="2400" dirty="0">
                  <a:solidFill>
                    <a:srgbClr val="002060"/>
                  </a:solidFill>
                  <a:latin typeface="Sakkal Majalla" panose="02000000000000000000" pitchFamily="2" charset="-78"/>
                  <a:cs typeface="Sultan normal" pitchFamily="2" charset="-78"/>
                </a:endParaRPr>
              </a:p>
            </p:txBody>
          </p:sp>
        </mc:Choice>
        <mc:Fallback xmlns="">
          <p:sp>
            <p:nvSpPr>
              <p:cNvPr id="7" name="Rectangle 6"/>
              <p:cNvSpPr>
                <a:spLocks noRot="1" noChangeAspect="1" noMove="1" noResize="1" noEditPoints="1" noAdjustHandles="1" noChangeArrowheads="1" noChangeShapeType="1" noTextEdit="1"/>
              </p:cNvSpPr>
              <p:nvPr/>
            </p:nvSpPr>
            <p:spPr>
              <a:xfrm>
                <a:off x="4572641" y="2226909"/>
                <a:ext cx="3657476" cy="626390"/>
              </a:xfrm>
              <a:prstGeom prst="rect">
                <a:avLst/>
              </a:prstGeom>
              <a:blipFill>
                <a:blip r:embed="rId3"/>
                <a:stretch>
                  <a:fillRect l="-2500" r="-1667" b="-17476"/>
                </a:stretch>
              </a:blipFill>
            </p:spPr>
            <p:txBody>
              <a:bodyPr/>
              <a:lstStyle/>
              <a:p>
                <a:r>
                  <a:rPr lang="en-US">
                    <a:noFill/>
                  </a:rPr>
                  <a:t> </a:t>
                </a:r>
              </a:p>
            </p:txBody>
          </p:sp>
        </mc:Fallback>
      </mc:AlternateContent>
      <p:sp>
        <p:nvSpPr>
          <p:cNvPr id="17" name="Footer Placeholder 6">
            <a:extLst>
              <a:ext uri="{FF2B5EF4-FFF2-40B4-BE49-F238E27FC236}">
                <a16:creationId xmlns:a16="http://schemas.microsoft.com/office/drawing/2014/main" id="{D092B037-FC1E-40E1-857D-490D6E84A638}"/>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399352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circle(in)">
                                      <p:cBhvr>
                                        <p:cTn id="33" dur="20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1000"/>
                                        <p:tgtEl>
                                          <p:spTgt spid="12"/>
                                        </p:tgtEl>
                                      </p:cBhvr>
                                    </p:animEffect>
                                    <p:anim calcmode="lin" valueType="num">
                                      <p:cBhvr>
                                        <p:cTn id="39" dur="1000" fill="hold"/>
                                        <p:tgtEl>
                                          <p:spTgt spid="12"/>
                                        </p:tgtEl>
                                        <p:attrNameLst>
                                          <p:attrName>ppt_x</p:attrName>
                                        </p:attrNameLst>
                                      </p:cBhvr>
                                      <p:tavLst>
                                        <p:tav tm="0">
                                          <p:val>
                                            <p:strVal val="#ppt_x"/>
                                          </p:val>
                                        </p:tav>
                                        <p:tav tm="100000">
                                          <p:val>
                                            <p:strVal val="#ppt_x"/>
                                          </p:val>
                                        </p:tav>
                                      </p:tavLst>
                                    </p:anim>
                                    <p:anim calcmode="lin" valueType="num">
                                      <p:cBhvr>
                                        <p:cTn id="4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circle(in)">
                                      <p:cBhvr>
                                        <p:cTn id="45" dur="2000"/>
                                        <p:tgtEl>
                                          <p:spTgt spid="4"/>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1000"/>
                                        <p:tgtEl>
                                          <p:spTgt spid="13"/>
                                        </p:tgtEl>
                                      </p:cBhvr>
                                    </p:animEffect>
                                    <p:anim calcmode="lin" valueType="num">
                                      <p:cBhvr>
                                        <p:cTn id="51" dur="1000" fill="hold"/>
                                        <p:tgtEl>
                                          <p:spTgt spid="13"/>
                                        </p:tgtEl>
                                        <p:attrNameLst>
                                          <p:attrName>ppt_x</p:attrName>
                                        </p:attrNameLst>
                                      </p:cBhvr>
                                      <p:tavLst>
                                        <p:tav tm="0">
                                          <p:val>
                                            <p:strVal val="#ppt_x"/>
                                          </p:val>
                                        </p:tav>
                                        <p:tav tm="100000">
                                          <p:val>
                                            <p:strVal val="#ppt_x"/>
                                          </p:val>
                                        </p:tav>
                                      </p:tavLst>
                                    </p:anim>
                                    <p:anim calcmode="lin" valueType="num">
                                      <p:cBhvr>
                                        <p:cTn id="52"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6" presetClass="entr" presetSubtype="16"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circle(in)">
                                      <p:cBhvr>
                                        <p:cTn id="57" dur="20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circle(in)">
                                      <p:cBhvr>
                                        <p:cTn id="62" dur="20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6" presetClass="entr" presetSubtype="16"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circle(in)">
                                      <p:cBhvr>
                                        <p:cTn id="6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2" grpId="0" animBg="1"/>
      <p:bldP spid="11" grpId="0" animBg="1"/>
      <p:bldP spid="12" grpId="0" animBg="1"/>
      <p:bldP spid="13" grpId="0" animBg="1"/>
      <p:bldP spid="9" grpId="0" animBg="1"/>
      <p:bldP spid="6" grpId="0" animBg="1"/>
      <p:bldP spid="1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714122" y="2975020"/>
            <a:ext cx="64" cy="276999"/>
          </a:xfrm>
          <a:prstGeom prst="rect">
            <a:avLst/>
          </a:prstGeom>
          <a:noFill/>
        </p:spPr>
        <p:txBody>
          <a:bodyPr wrap="none" lIns="0" tIns="0" rIns="0" bIns="0" rtlCol="0">
            <a:spAutoFit/>
          </a:bodyPr>
          <a:lstStyle/>
          <a:p>
            <a:endParaRPr lang="en-US" dirty="0">
              <a:latin typeface="Sakkal Majalla" panose="02000000000000000000" pitchFamily="2" charset="-78"/>
              <a:cs typeface="Sultan normal" pitchFamily="2" charset="-78"/>
            </a:endParaRPr>
          </a:p>
        </p:txBody>
      </p:sp>
      <p:sp>
        <p:nvSpPr>
          <p:cNvPr id="2" name="TextBox 1"/>
          <p:cNvSpPr txBox="1"/>
          <p:nvPr/>
        </p:nvSpPr>
        <p:spPr>
          <a:xfrm>
            <a:off x="517358" y="1543859"/>
            <a:ext cx="10709477" cy="1569660"/>
          </a:xfrm>
          <a:prstGeom prst="rect">
            <a:avLst/>
          </a:prstGeom>
          <a:solidFill>
            <a:schemeClr val="accent4">
              <a:lumMod val="20000"/>
              <a:lumOff val="80000"/>
            </a:schemeClr>
          </a:solidFill>
        </p:spPr>
        <p:txBody>
          <a:bodyPr wrap="square" rtlCol="0">
            <a:spAutoFit/>
          </a:bodyPr>
          <a:lstStyle/>
          <a:p>
            <a:pPr algn="r" rtl="1"/>
            <a:r>
              <a:rPr lang="ar-BH" sz="3200" b="1" dirty="0">
                <a:latin typeface="Sakkal Majalla" panose="02000000000000000000" pitchFamily="2" charset="-78"/>
                <a:cs typeface="Sultan normal" pitchFamily="2" charset="-78"/>
              </a:rPr>
              <a:t>هي  قوة الممانعة التي يؤثر بها مائع في جسم يتحرك خلاله وفي اتجاه يعاكس حركة الجسم، حيث تؤثر دقائق المائع (السائل أو الغاز) في الأجسام التي تتحرك خلاله بقوى كبيرة.</a:t>
            </a:r>
          </a:p>
        </p:txBody>
      </p:sp>
      <p:sp>
        <p:nvSpPr>
          <p:cNvPr id="15" name="Rectangle 3"/>
          <p:cNvSpPr txBox="1">
            <a:spLocks noChangeArrowheads="1"/>
          </p:cNvSpPr>
          <p:nvPr/>
        </p:nvSpPr>
        <p:spPr>
          <a:xfrm>
            <a:off x="3920554" y="353583"/>
            <a:ext cx="3693131"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القوة المعيقة</a:t>
            </a:r>
          </a:p>
        </p:txBody>
      </p:sp>
      <p:sp>
        <p:nvSpPr>
          <p:cNvPr id="16" name="TextBox 15">
            <a:extLst>
              <a:ext uri="{FF2B5EF4-FFF2-40B4-BE49-F238E27FC236}">
                <a16:creationId xmlns:a16="http://schemas.microsoft.com/office/drawing/2014/main" id="{B01974B5-CF0D-4B07-A621-46768AF0D23D}"/>
              </a:ext>
            </a:extLst>
          </p:cNvPr>
          <p:cNvSpPr txBox="1"/>
          <p:nvPr/>
        </p:nvSpPr>
        <p:spPr>
          <a:xfrm>
            <a:off x="625642" y="3585711"/>
            <a:ext cx="10709476" cy="1877437"/>
          </a:xfrm>
          <a:prstGeom prst="rect">
            <a:avLst/>
          </a:prstGeom>
          <a:solidFill>
            <a:schemeClr val="accent1">
              <a:lumMod val="20000"/>
              <a:lumOff val="80000"/>
            </a:schemeClr>
          </a:solidFill>
        </p:spPr>
        <p:txBody>
          <a:bodyPr wrap="square" rtlCol="0">
            <a:spAutoFit/>
          </a:bodyPr>
          <a:lstStyle/>
          <a:p>
            <a:pPr algn="r" rtl="1"/>
            <a:r>
              <a:rPr lang="ar-BH" sz="3200" b="1" dirty="0">
                <a:latin typeface="Sakkal Majalla" panose="02000000000000000000" pitchFamily="2" charset="-78"/>
                <a:cs typeface="Sultan normal" pitchFamily="2" charset="-78"/>
              </a:rPr>
              <a:t>العوامل التي تعتمد عليها القوة المعيقة </a:t>
            </a:r>
          </a:p>
          <a:p>
            <a:pPr marL="457200" indent="-457200" algn="r" rtl="1">
              <a:buFont typeface="Wingdings" panose="05000000000000000000" pitchFamily="2" charset="2"/>
              <a:buChar char="q"/>
            </a:pPr>
            <a:r>
              <a:rPr lang="ar-BH" sz="2800" b="1" dirty="0">
                <a:latin typeface="Sakkal Majalla" panose="02000000000000000000" pitchFamily="2" charset="-78"/>
                <a:cs typeface="Sultan normal" pitchFamily="2" charset="-78"/>
              </a:rPr>
              <a:t>حركة الجسم؛ فكلما زادت سرعة الجسم زاد مقدار هذه القوة.</a:t>
            </a:r>
          </a:p>
          <a:p>
            <a:pPr marL="457200" indent="-457200" algn="r" rtl="1">
              <a:buFont typeface="Wingdings" panose="05000000000000000000" pitchFamily="2" charset="2"/>
              <a:buChar char="q"/>
            </a:pPr>
            <a:r>
              <a:rPr lang="ar-BH" sz="2800" b="1" dirty="0">
                <a:latin typeface="Sakkal Majalla" panose="02000000000000000000" pitchFamily="2" charset="-78"/>
                <a:cs typeface="Sultan normal" pitchFamily="2" charset="-78"/>
              </a:rPr>
              <a:t>خصائص الجسم مثل شكله وحجمه. </a:t>
            </a:r>
          </a:p>
          <a:p>
            <a:pPr marL="457200" indent="-457200" algn="r" rtl="1">
              <a:buFont typeface="Wingdings" panose="05000000000000000000" pitchFamily="2" charset="2"/>
              <a:buChar char="q"/>
            </a:pPr>
            <a:r>
              <a:rPr lang="ar-BH" sz="2800" b="1" dirty="0">
                <a:latin typeface="Sakkal Majalla" panose="02000000000000000000" pitchFamily="2" charset="-78"/>
                <a:cs typeface="Sultan normal" pitchFamily="2" charset="-78"/>
              </a:rPr>
              <a:t>خصائص المائع مثل لزوجته ودرجة حرارته. </a:t>
            </a:r>
          </a:p>
        </p:txBody>
      </p:sp>
      <p:sp>
        <p:nvSpPr>
          <p:cNvPr id="9" name="Footer Placeholder 6">
            <a:extLst>
              <a:ext uri="{FF2B5EF4-FFF2-40B4-BE49-F238E27FC236}">
                <a16:creationId xmlns:a16="http://schemas.microsoft.com/office/drawing/2014/main" id="{CC5D96DB-E322-4356-9F76-C6FDFA2021AF}"/>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39001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714122" y="2975020"/>
            <a:ext cx="64" cy="276999"/>
          </a:xfrm>
          <a:prstGeom prst="rect">
            <a:avLst/>
          </a:prstGeom>
          <a:noFill/>
        </p:spPr>
        <p:txBody>
          <a:bodyPr wrap="none" lIns="0" tIns="0" rIns="0" bIns="0" rtlCol="0">
            <a:spAutoFit/>
          </a:bodyPr>
          <a:lstStyle/>
          <a:p>
            <a:endParaRPr lang="en-US" dirty="0">
              <a:latin typeface="Sakkal Majalla" panose="02000000000000000000" pitchFamily="2" charset="-78"/>
              <a:cs typeface="Sultan normal" pitchFamily="2" charset="-78"/>
            </a:endParaRPr>
          </a:p>
        </p:txBody>
      </p:sp>
      <p:sp>
        <p:nvSpPr>
          <p:cNvPr id="2" name="TextBox 1"/>
          <p:cNvSpPr txBox="1"/>
          <p:nvPr/>
        </p:nvSpPr>
        <p:spPr>
          <a:xfrm>
            <a:off x="2756849" y="1425118"/>
            <a:ext cx="8989746" cy="1815882"/>
          </a:xfrm>
          <a:prstGeom prst="rect">
            <a:avLst/>
          </a:prstGeom>
          <a:solidFill>
            <a:schemeClr val="accent1">
              <a:lumMod val="20000"/>
              <a:lumOff val="80000"/>
            </a:schemeClr>
          </a:solidFill>
        </p:spPr>
        <p:txBody>
          <a:bodyPr wrap="square" rtlCol="0">
            <a:spAutoFit/>
          </a:bodyPr>
          <a:lstStyle/>
          <a:p>
            <a:pPr marL="457200" indent="-457200" algn="r" rtl="1">
              <a:buFont typeface="Wingdings" panose="05000000000000000000" pitchFamily="2" charset="2"/>
              <a:buChar char="q"/>
            </a:pPr>
            <a:r>
              <a:rPr lang="ar-BH" sz="2800" b="1" dirty="0">
                <a:latin typeface="Sakkal Majalla" panose="02000000000000000000" pitchFamily="2" charset="-78"/>
                <a:cs typeface="Sultan normal" pitchFamily="2" charset="-78"/>
              </a:rPr>
              <a:t>عند بداية سقوط الكرة من السكون  فإن سرعتها المتجهة تكون صغيرة في البداية ، وبالتالي تكون القوة المعيقة المؤثرة فيها صغيرة، وبما أن قوة الجاذبية الأرضية نحو الأسفل، أكبر من القوة المعيقة نحو الأعلى، فإن الكرة تتسارع نحو الأسفل. </a:t>
            </a:r>
          </a:p>
        </p:txBody>
      </p:sp>
      <p:sp>
        <p:nvSpPr>
          <p:cNvPr id="15" name="Rectangle 3"/>
          <p:cNvSpPr txBox="1">
            <a:spLocks noChangeArrowheads="1"/>
          </p:cNvSpPr>
          <p:nvPr/>
        </p:nvSpPr>
        <p:spPr>
          <a:xfrm>
            <a:off x="4249434" y="615257"/>
            <a:ext cx="3693131"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السرعة الحدية</a:t>
            </a:r>
          </a:p>
        </p:txBody>
      </p:sp>
      <p:pic>
        <p:nvPicPr>
          <p:cNvPr id="3" name="Picture 2">
            <a:extLst>
              <a:ext uri="{FF2B5EF4-FFF2-40B4-BE49-F238E27FC236}">
                <a16:creationId xmlns:a16="http://schemas.microsoft.com/office/drawing/2014/main" id="{7A314F64-6418-4909-B5FB-E29A1DA3F11F}"/>
              </a:ext>
            </a:extLst>
          </p:cNvPr>
          <p:cNvPicPr>
            <a:picLocks noChangeAspect="1"/>
          </p:cNvPicPr>
          <p:nvPr/>
        </p:nvPicPr>
        <p:blipFill>
          <a:blip r:embed="rId2"/>
          <a:stretch>
            <a:fillRect/>
          </a:stretch>
        </p:blipFill>
        <p:spPr>
          <a:xfrm>
            <a:off x="483116" y="615257"/>
            <a:ext cx="1931294" cy="5627485"/>
          </a:xfrm>
          <a:prstGeom prst="rect">
            <a:avLst/>
          </a:prstGeom>
        </p:spPr>
      </p:pic>
      <p:sp>
        <p:nvSpPr>
          <p:cNvPr id="7" name="TextBox 6">
            <a:extLst>
              <a:ext uri="{FF2B5EF4-FFF2-40B4-BE49-F238E27FC236}">
                <a16:creationId xmlns:a16="http://schemas.microsoft.com/office/drawing/2014/main" id="{40762FAD-5EAF-437A-855B-835D5CEF88CA}"/>
              </a:ext>
            </a:extLst>
          </p:cNvPr>
          <p:cNvSpPr txBox="1"/>
          <p:nvPr/>
        </p:nvSpPr>
        <p:spPr>
          <a:xfrm>
            <a:off x="3957849" y="5043296"/>
            <a:ext cx="6956709" cy="954107"/>
          </a:xfrm>
          <a:prstGeom prst="rect">
            <a:avLst/>
          </a:prstGeom>
          <a:solidFill>
            <a:schemeClr val="accent1">
              <a:lumMod val="20000"/>
              <a:lumOff val="80000"/>
            </a:schemeClr>
          </a:solidFill>
          <a:ln>
            <a:solidFill>
              <a:schemeClr val="accent5">
                <a:lumMod val="40000"/>
                <a:lumOff val="60000"/>
              </a:schemeClr>
            </a:solidFill>
          </a:ln>
        </p:spPr>
        <p:txBody>
          <a:bodyPr wrap="square" rtlCol="0">
            <a:spAutoFit/>
          </a:bodyPr>
          <a:lstStyle/>
          <a:p>
            <a:pPr algn="r" rtl="1"/>
            <a:r>
              <a:rPr lang="ar-BH" sz="2800" b="1" dirty="0">
                <a:highlight>
                  <a:srgbClr val="FFFF00"/>
                </a:highlight>
                <a:latin typeface="Sakkal Majalla" panose="02000000000000000000" pitchFamily="2" charset="-78"/>
                <a:cs typeface="Sultan normal" pitchFamily="2" charset="-78"/>
              </a:rPr>
              <a:t>السرعة الحدّية</a:t>
            </a:r>
            <a:r>
              <a:rPr lang="ar-BH" sz="2800" b="1" dirty="0">
                <a:latin typeface="Sakkal Majalla" panose="02000000000000000000" pitchFamily="2" charset="-78"/>
                <a:cs typeface="Sultan normal" pitchFamily="2" charset="-78"/>
              </a:rPr>
              <a:t> هي السرعة المنتظمة التي تصل إليها الكرة عندما تتساوى القوة المعيقة مع قوة الجاذبية الأرضية.</a:t>
            </a:r>
          </a:p>
        </p:txBody>
      </p:sp>
      <p:sp>
        <p:nvSpPr>
          <p:cNvPr id="9" name="TextBox 8">
            <a:extLst>
              <a:ext uri="{FF2B5EF4-FFF2-40B4-BE49-F238E27FC236}">
                <a16:creationId xmlns:a16="http://schemas.microsoft.com/office/drawing/2014/main" id="{45F50191-EC09-4B41-A224-7C9E32E189B1}"/>
              </a:ext>
            </a:extLst>
          </p:cNvPr>
          <p:cNvSpPr txBox="1"/>
          <p:nvPr/>
        </p:nvSpPr>
        <p:spPr>
          <a:xfrm>
            <a:off x="2756849" y="3455160"/>
            <a:ext cx="8989746" cy="1384995"/>
          </a:xfrm>
          <a:prstGeom prst="rect">
            <a:avLst/>
          </a:prstGeom>
          <a:solidFill>
            <a:schemeClr val="accent4">
              <a:lumMod val="20000"/>
              <a:lumOff val="80000"/>
            </a:schemeClr>
          </a:solidFill>
        </p:spPr>
        <p:txBody>
          <a:bodyPr wrap="square" rtlCol="0">
            <a:spAutoFit/>
          </a:bodyPr>
          <a:lstStyle/>
          <a:p>
            <a:pPr marL="457200" indent="-457200" algn="r" rtl="1">
              <a:buFont typeface="Wingdings" panose="05000000000000000000" pitchFamily="2" charset="2"/>
              <a:buChar char="q"/>
            </a:pPr>
            <a:r>
              <a:rPr lang="ar-BH" sz="2800" b="1" dirty="0">
                <a:latin typeface="Sakkal Majalla" panose="02000000000000000000" pitchFamily="2" charset="-78"/>
                <a:cs typeface="Sultan normal" pitchFamily="2" charset="-78"/>
              </a:rPr>
              <a:t>كلما ازدادت السرعة المتجهة للكرة، ازدادت معها القوة المعيقة، إلى أن تتساوى القوتان فتصبح قيمة القوة المحصلة المؤثرة على الكرة مساوية للصفر، وكذلك تسارعها، وهنا تتابع الكرة هبوطها بسرعة منتظمة. </a:t>
            </a:r>
          </a:p>
        </p:txBody>
      </p:sp>
      <p:sp>
        <p:nvSpPr>
          <p:cNvPr id="11" name="Footer Placeholder 6">
            <a:extLst>
              <a:ext uri="{FF2B5EF4-FFF2-40B4-BE49-F238E27FC236}">
                <a16:creationId xmlns:a16="http://schemas.microsoft.com/office/drawing/2014/main" id="{352B4460-5C6A-40C5-BC0D-D5674DA8126B}"/>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01269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1000"/>
                                        <p:tgtEl>
                                          <p:spTgt spid="7"/>
                                        </p:tgtEl>
                                      </p:cBhvr>
                                    </p:animEffect>
                                    <p:anim calcmode="lin" valueType="num">
                                      <p:cBhvr>
                                        <p:cTn id="35" dur="1000" fill="hold"/>
                                        <p:tgtEl>
                                          <p:spTgt spid="7"/>
                                        </p:tgtEl>
                                        <p:attrNameLst>
                                          <p:attrName>ppt_x</p:attrName>
                                        </p:attrNameLst>
                                      </p:cBhvr>
                                      <p:tavLst>
                                        <p:tav tm="0">
                                          <p:val>
                                            <p:strVal val="#ppt_x"/>
                                          </p:val>
                                        </p:tav>
                                        <p:tav tm="100000">
                                          <p:val>
                                            <p:strVal val="#ppt_x"/>
                                          </p:val>
                                        </p:tav>
                                      </p:tavLst>
                                    </p:anim>
                                    <p:anim calcmode="lin" valueType="num">
                                      <p:cBhvr>
                                        <p:cTn id="3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5" grpId="0" animBg="1"/>
      <p:bldP spid="7"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714122" y="2975020"/>
            <a:ext cx="64" cy="276999"/>
          </a:xfrm>
          <a:prstGeom prst="rect">
            <a:avLst/>
          </a:prstGeom>
          <a:noFill/>
        </p:spPr>
        <p:txBody>
          <a:bodyPr wrap="none" lIns="0" tIns="0" rIns="0" bIns="0" rtlCol="0">
            <a:spAutoFit/>
          </a:bodyPr>
          <a:lstStyle/>
          <a:p>
            <a:endParaRPr lang="en-US" dirty="0">
              <a:latin typeface="Sakkal Majalla" panose="02000000000000000000" pitchFamily="2" charset="-78"/>
              <a:cs typeface="Sultan normal" pitchFamily="2" charset="-78"/>
            </a:endParaRPr>
          </a:p>
        </p:txBody>
      </p:sp>
      <p:sp>
        <p:nvSpPr>
          <p:cNvPr id="2" name="TextBox 1"/>
          <p:cNvSpPr txBox="1"/>
          <p:nvPr/>
        </p:nvSpPr>
        <p:spPr>
          <a:xfrm>
            <a:off x="428587" y="1134535"/>
            <a:ext cx="11622736" cy="5055230"/>
          </a:xfrm>
          <a:prstGeom prst="rect">
            <a:avLst/>
          </a:prstGeom>
          <a:solidFill>
            <a:schemeClr val="accent4">
              <a:lumMod val="20000"/>
              <a:lumOff val="80000"/>
            </a:schemeClr>
          </a:solidFill>
        </p:spPr>
        <p:txBody>
          <a:bodyPr wrap="square" rtlCol="0">
            <a:spAutoFit/>
          </a:bodyPr>
          <a:lstStyle/>
          <a:p>
            <a:pPr marL="342900" indent="-342900" algn="r" rtl="1">
              <a:buFont typeface="Wingdings" panose="05000000000000000000" pitchFamily="2" charset="2"/>
              <a:buChar char="q"/>
            </a:pPr>
            <a:r>
              <a:rPr lang="ar-BH" sz="2800" b="1" dirty="0">
                <a:latin typeface="Sakkal Majalla" panose="02000000000000000000" pitchFamily="2" charset="-78"/>
                <a:cs typeface="Sultan normal" pitchFamily="2" charset="-78"/>
              </a:rPr>
              <a:t>في حالات سقوط الأجسام الخفيفة ذات السطوح الكبيرة، يكون للقوة المعيقة تأثير ملحوظ في حركتها، وسرعان ما تصل هذه الأجسام إلى السرعة الحدّية.</a:t>
            </a:r>
          </a:p>
          <a:p>
            <a:pPr algn="r" rtl="1"/>
            <a:endParaRPr lang="ar-BH" sz="1600" b="1" dirty="0">
              <a:latin typeface="Sakkal Majalla" panose="02000000000000000000" pitchFamily="2" charset="-78"/>
              <a:cs typeface="Sultan normal" pitchFamily="2" charset="-78"/>
            </a:endParaRPr>
          </a:p>
          <a:p>
            <a:pPr marL="342900" indent="-342900" algn="r" rtl="1">
              <a:buFont typeface="Wingdings" panose="05000000000000000000" pitchFamily="2" charset="2"/>
              <a:buChar char="q"/>
            </a:pPr>
            <a:r>
              <a:rPr lang="ar-BH" sz="2800" b="1" dirty="0">
                <a:latin typeface="Sakkal Majalla" panose="02000000000000000000" pitchFamily="2" charset="-78"/>
                <a:cs typeface="Sultan normal" pitchFamily="2" charset="-78"/>
              </a:rPr>
              <a:t>في حالات سقوط  الأجسام الثقيلة ذات السطوح الصغيرة، يكون تأثرها بالقوة المعيقة أقل.</a:t>
            </a:r>
          </a:p>
          <a:p>
            <a:pPr algn="r" rtl="1"/>
            <a:endParaRPr lang="ar-BH" b="1" dirty="0">
              <a:latin typeface="Sakkal Majalla" panose="02000000000000000000" pitchFamily="2" charset="-78"/>
              <a:cs typeface="Sultan normal" pitchFamily="2" charset="-78"/>
            </a:endParaRPr>
          </a:p>
          <a:p>
            <a:pPr marL="342900" indent="-342900" algn="r" rtl="1">
              <a:buFont typeface="Wingdings" panose="05000000000000000000" pitchFamily="2" charset="2"/>
              <a:buChar char="q"/>
            </a:pPr>
            <a:r>
              <a:rPr lang="ar-BH" sz="2800" b="1" dirty="0">
                <a:latin typeface="Sakkal Majalla" panose="02000000000000000000" pitchFamily="2" charset="-78"/>
                <a:cs typeface="Sultan normal" pitchFamily="2" charset="-78"/>
              </a:rPr>
              <a:t>السرعة الحدّية لكرة تنس في الهواء</a:t>
            </a:r>
            <a:r>
              <a:rPr lang="en-US" sz="2800" b="1" dirty="0">
                <a:latin typeface="Sakkal Majalla" panose="02000000000000000000" pitchFamily="2" charset="-78"/>
                <a:cs typeface="Sultan normal" pitchFamily="2" charset="-78"/>
              </a:rPr>
              <a:t> </a:t>
            </a:r>
            <a:r>
              <a:rPr lang="en-US" sz="2400" b="1" dirty="0">
                <a:latin typeface="Sakkal Majalla" panose="02000000000000000000" pitchFamily="2" charset="-78"/>
                <a:cs typeface="+mj-cs"/>
              </a:rPr>
              <a:t>m/s</a:t>
            </a:r>
            <a:r>
              <a:rPr lang="en-US" sz="2800" b="1" dirty="0">
                <a:latin typeface="Sakkal Majalla" panose="02000000000000000000" pitchFamily="2" charset="-78"/>
                <a:cs typeface="Sultan normal" pitchFamily="2" charset="-78"/>
              </a:rPr>
              <a:t> </a:t>
            </a:r>
            <a:r>
              <a:rPr lang="ar-BH" sz="2800" b="1" dirty="0">
                <a:latin typeface="Sakkal Majalla" panose="02000000000000000000" pitchFamily="2" charset="-78"/>
                <a:cs typeface="Sultan normal" pitchFamily="2" charset="-78"/>
              </a:rPr>
              <a:t> </a:t>
            </a:r>
            <a:r>
              <a:rPr lang="ar-BH" sz="2400" b="1" dirty="0">
                <a:latin typeface="Sakkal Majalla" panose="02000000000000000000" pitchFamily="2" charset="-78"/>
                <a:cs typeface="+mj-cs"/>
              </a:rPr>
              <a:t>9</a:t>
            </a:r>
            <a:r>
              <a:rPr lang="en-US" sz="2800" b="1" dirty="0">
                <a:latin typeface="Sakkal Majalla" panose="02000000000000000000" pitchFamily="2" charset="-78"/>
                <a:cs typeface="Sultan normal" pitchFamily="2" charset="-78"/>
              </a:rPr>
              <a:t>، </a:t>
            </a:r>
            <a:r>
              <a:rPr lang="ar-BH" sz="2800" b="1" dirty="0">
                <a:latin typeface="Sakkal Majalla" panose="02000000000000000000" pitchFamily="2" charset="-78"/>
                <a:cs typeface="Sultan normal" pitchFamily="2" charset="-78"/>
              </a:rPr>
              <a:t>ولكرة السلة </a:t>
            </a:r>
            <a:r>
              <a:rPr lang="en-US" sz="2800" b="1" dirty="0">
                <a:latin typeface="Sakkal Majalla" panose="02000000000000000000" pitchFamily="2" charset="-78"/>
                <a:cs typeface="Sultan normal" pitchFamily="2" charset="-78"/>
              </a:rPr>
              <a:t>20 m/s، </a:t>
            </a:r>
            <a:r>
              <a:rPr lang="ar-BH" sz="2800" b="1" dirty="0">
                <a:latin typeface="Sakkal Majalla" panose="02000000000000000000" pitchFamily="2" charset="-78"/>
                <a:cs typeface="Sultan normal" pitchFamily="2" charset="-78"/>
              </a:rPr>
              <a:t>أما في حالة كرة البيسبول فتصل إلى </a:t>
            </a:r>
            <a:r>
              <a:rPr lang="en-US" sz="2400" b="1" dirty="0">
                <a:latin typeface="Sakkal Majalla" panose="02000000000000000000" pitchFamily="2" charset="-78"/>
                <a:cs typeface="+mj-cs"/>
              </a:rPr>
              <a:t>42 </a:t>
            </a:r>
            <a:r>
              <a:rPr lang="en-US" sz="2800" b="1" dirty="0">
                <a:latin typeface="Sakkal Majalla" panose="02000000000000000000" pitchFamily="2" charset="-78"/>
                <a:cs typeface="+mj-cs"/>
              </a:rPr>
              <a:t>m/s</a:t>
            </a:r>
            <a:r>
              <a:rPr lang="ar-BH" sz="2800" b="1" dirty="0">
                <a:latin typeface="Sakkal Majalla" panose="02000000000000000000" pitchFamily="2" charset="-78"/>
                <a:cs typeface="Sultan normal" pitchFamily="2" charset="-78"/>
              </a:rPr>
              <a:t> .</a:t>
            </a:r>
          </a:p>
          <a:p>
            <a:pPr algn="r" rtl="1"/>
            <a:endParaRPr lang="ar-BH" sz="1050" b="1" dirty="0">
              <a:latin typeface="Sakkal Majalla" panose="02000000000000000000" pitchFamily="2" charset="-78"/>
              <a:cs typeface="Sultan normal" pitchFamily="2" charset="-78"/>
            </a:endParaRPr>
          </a:p>
          <a:p>
            <a:pPr marL="342900" indent="-342900" algn="r" rtl="1">
              <a:buFont typeface="Wingdings" panose="05000000000000000000" pitchFamily="2" charset="2"/>
              <a:buChar char="q"/>
            </a:pPr>
            <a:r>
              <a:rPr lang="ar-BH" sz="2800" b="1" dirty="0">
                <a:latin typeface="Sakkal Majalla" panose="02000000000000000000" pitchFamily="2" charset="-78"/>
                <a:cs typeface="Sultan normal" pitchFamily="2" charset="-78"/>
              </a:rPr>
              <a:t>الجسم الذي يتخذ هيئة الصقر المجنح له سرعة حدّية صغيرة جدًّا .</a:t>
            </a:r>
          </a:p>
          <a:p>
            <a:pPr algn="r" rtl="1"/>
            <a:endParaRPr lang="ar-BH" sz="2800" b="1" dirty="0">
              <a:latin typeface="Sakkal Majalla" panose="02000000000000000000" pitchFamily="2" charset="-78"/>
              <a:cs typeface="Sultan normal" pitchFamily="2" charset="-78"/>
            </a:endParaRPr>
          </a:p>
          <a:p>
            <a:pPr marL="342900" indent="-342900" algn="r" rtl="1">
              <a:buFont typeface="Wingdings" panose="05000000000000000000" pitchFamily="2" charset="2"/>
              <a:buChar char="q"/>
            </a:pPr>
            <a:r>
              <a:rPr lang="ar-BH" sz="2800" b="1" dirty="0">
                <a:latin typeface="Sakkal Majalla" panose="02000000000000000000" pitchFamily="2" charset="-78"/>
                <a:cs typeface="Sultan normal" pitchFamily="2" charset="-78"/>
              </a:rPr>
              <a:t>يقوم المظليون بزيادة أو تقليل سرعتهم الحدية قبل أن تُفتح مظلاتهم، من خلال تغيير اتجاه حركة أجسامهم وهيئاتها، وعندما يفتح المظلي مظلته فإن هيئته تتغير، ويصير جزءًا من جسم كبير (المظلي + المظلة)، وتؤثر فيه قوة معيقة كبيرة، وسرعته الحدية قليلة</a:t>
            </a:r>
            <a:r>
              <a:rPr lang="en-US" sz="2800" b="1" dirty="0">
                <a:latin typeface="Sakkal Majalla" panose="02000000000000000000" pitchFamily="2" charset="-78"/>
                <a:cs typeface="Sultan normal" pitchFamily="2" charset="-78"/>
              </a:rPr>
              <a:t> 5 m/s </a:t>
            </a:r>
            <a:r>
              <a:rPr lang="ar-BH" sz="2800" b="1" dirty="0">
                <a:latin typeface="Sakkal Majalla" panose="02000000000000000000" pitchFamily="2" charset="-78"/>
                <a:cs typeface="Sultan normal" pitchFamily="2" charset="-78"/>
              </a:rPr>
              <a:t> .</a:t>
            </a:r>
          </a:p>
        </p:txBody>
      </p:sp>
      <p:sp>
        <p:nvSpPr>
          <p:cNvPr id="15" name="Rectangle 3"/>
          <p:cNvSpPr txBox="1">
            <a:spLocks noChangeArrowheads="1"/>
          </p:cNvSpPr>
          <p:nvPr/>
        </p:nvSpPr>
        <p:spPr>
          <a:xfrm>
            <a:off x="3525252" y="292436"/>
            <a:ext cx="3743908" cy="616971"/>
          </a:xfrm>
          <a:prstGeom prst="roundRect">
            <a:avLst/>
          </a:prstGeom>
          <a:solidFill>
            <a:srgbClr val="002060"/>
          </a:solidFill>
        </p:spPr>
        <p:txBody>
          <a:bodyPr vert="horz" lIns="91440" tIns="45720" rIns="91440" bIns="45720" rtlCol="0">
            <a:normAutofit fontScale="92500"/>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السرعة الحدية</a:t>
            </a:r>
          </a:p>
        </p:txBody>
      </p:sp>
      <p:sp>
        <p:nvSpPr>
          <p:cNvPr id="7" name="Footer Placeholder 6">
            <a:extLst>
              <a:ext uri="{FF2B5EF4-FFF2-40B4-BE49-F238E27FC236}">
                <a16:creationId xmlns:a16="http://schemas.microsoft.com/office/drawing/2014/main" id="{2BA761C6-A264-4436-8015-CE1ABB35D2E5}"/>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47873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bg/>
                                          </p:spTgt>
                                        </p:tgtEl>
                                        <p:attrNameLst>
                                          <p:attrName>style.visibility</p:attrName>
                                        </p:attrNameLst>
                                      </p:cBhvr>
                                      <p:to>
                                        <p:strVal val="visible"/>
                                      </p:to>
                                    </p:set>
                                    <p:animEffect transition="in" filter="fade">
                                      <p:cBhvr>
                                        <p:cTn id="14" dur="1000"/>
                                        <p:tgtEl>
                                          <p:spTgt spid="2">
                                            <p:bg/>
                                          </p:spTgt>
                                        </p:tgtEl>
                                      </p:cBhvr>
                                    </p:animEffect>
                                    <p:anim calcmode="lin" valueType="num">
                                      <p:cBhvr>
                                        <p:cTn id="15" dur="1000" fill="hold"/>
                                        <p:tgtEl>
                                          <p:spTgt spid="2">
                                            <p:bg/>
                                          </p:spTgt>
                                        </p:tgtEl>
                                        <p:attrNameLst>
                                          <p:attrName>ppt_x</p:attrName>
                                        </p:attrNameLst>
                                      </p:cBhvr>
                                      <p:tavLst>
                                        <p:tav tm="0">
                                          <p:val>
                                            <p:strVal val="#ppt_x"/>
                                          </p:val>
                                        </p:tav>
                                        <p:tav tm="100000">
                                          <p:val>
                                            <p:strVal val="#ppt_x"/>
                                          </p:val>
                                        </p:tav>
                                      </p:tavLst>
                                    </p:anim>
                                    <p:anim calcmode="lin" valueType="num">
                                      <p:cBhvr>
                                        <p:cTn id="16" dur="1000" fill="hold"/>
                                        <p:tgtEl>
                                          <p:spTgt spid="2">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1000"/>
                                        <p:tgtEl>
                                          <p:spTgt spid="2">
                                            <p:txEl>
                                              <p:pRg st="0" end="0"/>
                                            </p:txEl>
                                          </p:spTgt>
                                        </p:tgtEl>
                                      </p:cBhvr>
                                    </p:animEffect>
                                    <p:anim calcmode="lin" valueType="num">
                                      <p:cBhvr>
                                        <p:cTn id="2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1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714122" y="2975020"/>
            <a:ext cx="64" cy="276999"/>
          </a:xfrm>
          <a:prstGeom prst="rect">
            <a:avLst/>
          </a:prstGeom>
          <a:noFill/>
        </p:spPr>
        <p:txBody>
          <a:bodyPr wrap="none" lIns="0" tIns="0" rIns="0" bIns="0" rtlCol="0">
            <a:spAutoFit/>
          </a:bodyPr>
          <a:lstStyle/>
          <a:p>
            <a:endParaRPr lang="en-US" dirty="0">
              <a:latin typeface="Sakkal Majalla" panose="02000000000000000000" pitchFamily="2" charset="-78"/>
              <a:cs typeface="Sultan normal" pitchFamily="2" charset="-78"/>
            </a:endParaRPr>
          </a:p>
        </p:txBody>
      </p:sp>
      <p:sp>
        <p:nvSpPr>
          <p:cNvPr id="2" name="TextBox 1"/>
          <p:cNvSpPr txBox="1"/>
          <p:nvPr/>
        </p:nvSpPr>
        <p:spPr>
          <a:xfrm>
            <a:off x="282476" y="1131038"/>
            <a:ext cx="11627047" cy="5262979"/>
          </a:xfrm>
          <a:prstGeom prst="rect">
            <a:avLst/>
          </a:prstGeom>
          <a:solidFill>
            <a:schemeClr val="accent4">
              <a:lumMod val="20000"/>
              <a:lumOff val="80000"/>
            </a:schemeClr>
          </a:solidFill>
        </p:spPr>
        <p:txBody>
          <a:bodyPr wrap="square" rtlCol="0">
            <a:spAutoFit/>
          </a:bodyPr>
          <a:lstStyle/>
          <a:p>
            <a:pPr marL="342900" indent="-342900" algn="r" rtl="1">
              <a:buFont typeface="Wingdings" panose="05000000000000000000" pitchFamily="2" charset="2"/>
              <a:buChar char="q"/>
            </a:pPr>
            <a:r>
              <a:rPr lang="ar-BH" sz="2800" b="1" dirty="0">
                <a:solidFill>
                  <a:srgbClr val="0070C0"/>
                </a:solidFill>
                <a:latin typeface="Sakkal Majalla" panose="02000000000000000000" pitchFamily="2" charset="-78"/>
                <a:cs typeface="Sultan normal" pitchFamily="2" charset="-78"/>
              </a:rPr>
              <a:t>أيّ الأجسام يكون للقوة المعيقة تأثير ملحوظ في حركتها؟</a:t>
            </a:r>
          </a:p>
          <a:p>
            <a:pPr algn="r" rtl="1"/>
            <a:r>
              <a:rPr lang="ar-BH" sz="2800" b="1" dirty="0">
                <a:solidFill>
                  <a:srgbClr val="C00000"/>
                </a:solidFill>
                <a:latin typeface="Sakkal Majalla" panose="02000000000000000000" pitchFamily="2" charset="-78"/>
                <a:cs typeface="Sultan normal" pitchFamily="2" charset="-78"/>
              </a:rPr>
              <a:t>الأجسام الخفيفة ذات السطوح الكبيرة، أم الأجسام الثقيلة ذات السطوح الصغيرة.</a:t>
            </a:r>
          </a:p>
          <a:p>
            <a:pPr algn="r" rtl="1"/>
            <a:r>
              <a:rPr lang="ar-BH" sz="2800" b="1" dirty="0">
                <a:solidFill>
                  <a:srgbClr val="C00000"/>
                </a:solidFill>
                <a:highlight>
                  <a:srgbClr val="FFFF00"/>
                </a:highlight>
                <a:latin typeface="Sakkal Majalla" panose="02000000000000000000" pitchFamily="2" charset="-78"/>
                <a:cs typeface="Sultan normal" pitchFamily="2" charset="-78"/>
              </a:rPr>
              <a:t>الأجسام الخفيفة ذات السطوح الكبيرة.</a:t>
            </a:r>
          </a:p>
          <a:p>
            <a:pPr marL="342900" indent="-342900" algn="r" rtl="1">
              <a:buFont typeface="Wingdings" panose="05000000000000000000" pitchFamily="2" charset="2"/>
              <a:buChar char="q"/>
            </a:pPr>
            <a:r>
              <a:rPr lang="ar-BH" sz="2800" b="1" dirty="0">
                <a:solidFill>
                  <a:schemeClr val="accent1">
                    <a:lumMod val="75000"/>
                  </a:schemeClr>
                </a:solidFill>
                <a:latin typeface="Sakkal Majalla" panose="02000000000000000000" pitchFamily="2" charset="-78"/>
                <a:cs typeface="Sultan normal" pitchFamily="2" charset="-78"/>
              </a:rPr>
              <a:t>أيّ الأجسام تصل إلى السرعة الحدّية بشكل أسرع عند سقوطها؟</a:t>
            </a:r>
          </a:p>
          <a:p>
            <a:pPr algn="r" rtl="1"/>
            <a:r>
              <a:rPr lang="ar-BH" sz="2800" b="1" dirty="0">
                <a:solidFill>
                  <a:srgbClr val="C00000"/>
                </a:solidFill>
                <a:latin typeface="Sakkal Majalla" panose="02000000000000000000" pitchFamily="2" charset="-78"/>
                <a:cs typeface="Sultan normal" pitchFamily="2" charset="-78"/>
              </a:rPr>
              <a:t>الأجسام الخفيفة ذات السطوح الكبيرة، أم الأجسام الثقيلة ذات السطوح الصغيرة.</a:t>
            </a:r>
          </a:p>
          <a:p>
            <a:pPr algn="r" rtl="1"/>
            <a:r>
              <a:rPr lang="ar-BH" sz="2800" b="1" dirty="0">
                <a:solidFill>
                  <a:schemeClr val="accent1">
                    <a:lumMod val="50000"/>
                  </a:schemeClr>
                </a:solidFill>
                <a:highlight>
                  <a:srgbClr val="FFFF00"/>
                </a:highlight>
                <a:latin typeface="Sakkal Majalla" panose="02000000000000000000" pitchFamily="2" charset="-78"/>
                <a:cs typeface="Sultan normal" pitchFamily="2" charset="-78"/>
              </a:rPr>
              <a:t>الأجسام الخفيفة ذات السطوح الكبيرة.</a:t>
            </a:r>
          </a:p>
          <a:p>
            <a:pPr marL="342900" indent="-342900" algn="r" rtl="1">
              <a:buFont typeface="Wingdings" panose="05000000000000000000" pitchFamily="2" charset="2"/>
              <a:buChar char="q"/>
            </a:pPr>
            <a:r>
              <a:rPr lang="ar-BH" sz="2800" b="1" dirty="0">
                <a:solidFill>
                  <a:srgbClr val="0070C0"/>
                </a:solidFill>
                <a:latin typeface="Sakkal Majalla" panose="02000000000000000000" pitchFamily="2" charset="-78"/>
                <a:cs typeface="Sultan normal" pitchFamily="2" charset="-78"/>
              </a:rPr>
              <a:t>لديك قيم السرعات الحدية للأجسام التالية أثناء سقوطها :</a:t>
            </a:r>
          </a:p>
          <a:p>
            <a:pPr marL="914400" lvl="1" indent="-457200" algn="r" rtl="1">
              <a:buFont typeface="Wingdings" panose="05000000000000000000" pitchFamily="2" charset="2"/>
              <a:buChar char="§"/>
            </a:pPr>
            <a:r>
              <a:rPr lang="ar-BH" sz="2800" b="1" dirty="0">
                <a:solidFill>
                  <a:srgbClr val="0070C0"/>
                </a:solidFill>
                <a:latin typeface="Sakkal Majalla" panose="02000000000000000000" pitchFamily="2" charset="-78"/>
                <a:cs typeface="Sultan normal" pitchFamily="2" charset="-78"/>
              </a:rPr>
              <a:t>السرعة الحدّية لكرة تنس</a:t>
            </a:r>
            <a:r>
              <a:rPr lang="en-US" sz="2800" b="1" dirty="0">
                <a:solidFill>
                  <a:srgbClr val="0070C0"/>
                </a:solidFill>
                <a:latin typeface="Sakkal Majalla" panose="02000000000000000000" pitchFamily="2" charset="-78"/>
                <a:cs typeface="+mj-cs"/>
              </a:rPr>
              <a:t>m/s</a:t>
            </a:r>
            <a:r>
              <a:rPr lang="en-US" sz="2800" b="1" dirty="0">
                <a:solidFill>
                  <a:srgbClr val="0070C0"/>
                </a:solidFill>
                <a:latin typeface="Sakkal Majalla" panose="02000000000000000000" pitchFamily="2" charset="-78"/>
                <a:cs typeface="Sultan normal" pitchFamily="2" charset="-78"/>
              </a:rPr>
              <a:t> </a:t>
            </a:r>
            <a:r>
              <a:rPr lang="ar-BH" sz="2800" b="1" dirty="0">
                <a:solidFill>
                  <a:srgbClr val="0070C0"/>
                </a:solidFill>
                <a:latin typeface="Sakkal Majalla" panose="02000000000000000000" pitchFamily="2" charset="-78"/>
                <a:cs typeface="Sultan normal" pitchFamily="2" charset="-78"/>
              </a:rPr>
              <a:t> </a:t>
            </a:r>
            <a:r>
              <a:rPr lang="ar-BH" sz="2800" b="1" dirty="0">
                <a:solidFill>
                  <a:srgbClr val="0070C0"/>
                </a:solidFill>
                <a:latin typeface="Sakkal Majalla" panose="02000000000000000000" pitchFamily="2" charset="-78"/>
                <a:cs typeface="+mj-cs"/>
              </a:rPr>
              <a:t>9</a:t>
            </a:r>
            <a:r>
              <a:rPr lang="en-US" sz="2800" b="1" dirty="0">
                <a:solidFill>
                  <a:srgbClr val="0070C0"/>
                </a:solidFill>
                <a:latin typeface="Sakkal Majalla" panose="02000000000000000000" pitchFamily="2" charset="-78"/>
                <a:cs typeface="Sultan normal" pitchFamily="2" charset="-78"/>
              </a:rPr>
              <a:t>، </a:t>
            </a:r>
            <a:endParaRPr lang="ar-BH" sz="2800" b="1" dirty="0">
              <a:solidFill>
                <a:srgbClr val="0070C0"/>
              </a:solidFill>
              <a:latin typeface="Sakkal Majalla" panose="02000000000000000000" pitchFamily="2" charset="-78"/>
              <a:cs typeface="Sultan normal" pitchFamily="2" charset="-78"/>
            </a:endParaRPr>
          </a:p>
          <a:p>
            <a:pPr marL="914400" lvl="1" indent="-457200" algn="r" rtl="1">
              <a:buFont typeface="Wingdings" panose="05000000000000000000" pitchFamily="2" charset="2"/>
              <a:buChar char="§"/>
            </a:pPr>
            <a:r>
              <a:rPr lang="ar-BH" sz="2800" b="1" dirty="0">
                <a:solidFill>
                  <a:srgbClr val="0070C0"/>
                </a:solidFill>
                <a:latin typeface="Sakkal Majalla" panose="02000000000000000000" pitchFamily="2" charset="-78"/>
                <a:cs typeface="Sultan normal" pitchFamily="2" charset="-78"/>
              </a:rPr>
              <a:t>السرعة الحدّية لكرة السلة </a:t>
            </a:r>
            <a:r>
              <a:rPr lang="en-US" sz="2800" b="1" dirty="0">
                <a:solidFill>
                  <a:srgbClr val="0070C0"/>
                </a:solidFill>
                <a:latin typeface="Sakkal Majalla" panose="02000000000000000000" pitchFamily="2" charset="-78"/>
                <a:cs typeface="Sultan normal" pitchFamily="2" charset="-78"/>
              </a:rPr>
              <a:t>20 m/s، </a:t>
            </a:r>
            <a:endParaRPr lang="ar-BH" sz="2800" b="1" dirty="0">
              <a:solidFill>
                <a:srgbClr val="0070C0"/>
              </a:solidFill>
              <a:latin typeface="Sakkal Majalla" panose="02000000000000000000" pitchFamily="2" charset="-78"/>
              <a:cs typeface="Sultan normal" pitchFamily="2" charset="-78"/>
            </a:endParaRPr>
          </a:p>
          <a:p>
            <a:pPr marL="914400" lvl="1" indent="-457200" algn="r" rtl="1">
              <a:buFont typeface="Wingdings" panose="05000000000000000000" pitchFamily="2" charset="2"/>
              <a:buChar char="§"/>
            </a:pPr>
            <a:r>
              <a:rPr lang="ar-BH" sz="2800" b="1" dirty="0">
                <a:solidFill>
                  <a:srgbClr val="0070C0"/>
                </a:solidFill>
                <a:latin typeface="Sakkal Majalla" panose="02000000000000000000" pitchFamily="2" charset="-78"/>
                <a:cs typeface="Sultan normal" pitchFamily="2" charset="-78"/>
              </a:rPr>
              <a:t>السرعة الحدّية لكرة البيسبول </a:t>
            </a:r>
            <a:r>
              <a:rPr lang="en-US" sz="2800" b="1" dirty="0">
                <a:solidFill>
                  <a:srgbClr val="0070C0"/>
                </a:solidFill>
                <a:latin typeface="Sakkal Majalla" panose="02000000000000000000" pitchFamily="2" charset="-78"/>
                <a:cs typeface="+mj-cs"/>
              </a:rPr>
              <a:t>42 m/s</a:t>
            </a:r>
            <a:r>
              <a:rPr lang="ar-BH" sz="2800" b="1" dirty="0">
                <a:solidFill>
                  <a:srgbClr val="0070C0"/>
                </a:solidFill>
                <a:latin typeface="Sakkal Majalla" panose="02000000000000000000" pitchFamily="2" charset="-78"/>
                <a:cs typeface="Sultan normal" pitchFamily="2" charset="-78"/>
              </a:rPr>
              <a:t> .</a:t>
            </a:r>
          </a:p>
          <a:p>
            <a:pPr algn="r" rtl="1"/>
            <a:r>
              <a:rPr lang="ar-BH" sz="2800" b="1" dirty="0">
                <a:solidFill>
                  <a:srgbClr val="0070C0"/>
                </a:solidFill>
                <a:latin typeface="Sakkal Majalla" panose="02000000000000000000" pitchFamily="2" charset="-78"/>
                <a:cs typeface="Sultan normal" pitchFamily="2" charset="-78"/>
              </a:rPr>
              <a:t>أيّ الأجسام يكون للقوة المعيقة  التأثير الأكبر في حركتها؟</a:t>
            </a:r>
          </a:p>
          <a:p>
            <a:pPr algn="r" rtl="1"/>
            <a:r>
              <a:rPr lang="ar-BH" sz="2800" b="1" dirty="0">
                <a:solidFill>
                  <a:srgbClr val="C00000"/>
                </a:solidFill>
                <a:highlight>
                  <a:srgbClr val="FFFF00"/>
                </a:highlight>
                <a:latin typeface="Sakkal Majalla" panose="02000000000000000000" pitchFamily="2" charset="-78"/>
                <a:cs typeface="Sultan normal" pitchFamily="2" charset="-78"/>
              </a:rPr>
              <a:t>كرة التنس.</a:t>
            </a:r>
          </a:p>
        </p:txBody>
      </p:sp>
      <p:sp>
        <p:nvSpPr>
          <p:cNvPr id="15" name="Rectangle 3"/>
          <p:cNvSpPr txBox="1">
            <a:spLocks noChangeArrowheads="1"/>
          </p:cNvSpPr>
          <p:nvPr/>
        </p:nvSpPr>
        <p:spPr>
          <a:xfrm>
            <a:off x="3525252" y="292436"/>
            <a:ext cx="3743908" cy="616971"/>
          </a:xfrm>
          <a:prstGeom prst="roundRect">
            <a:avLst/>
          </a:prstGeom>
          <a:solidFill>
            <a:srgbClr val="002060"/>
          </a:solidFill>
        </p:spPr>
        <p:txBody>
          <a:bodyPr vert="horz" lIns="91440" tIns="45720" rIns="91440" bIns="45720" rtlCol="0">
            <a:normAutofit fontScale="92500"/>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تمارين</a:t>
            </a:r>
          </a:p>
        </p:txBody>
      </p:sp>
      <p:sp>
        <p:nvSpPr>
          <p:cNvPr id="7" name="Footer Placeholder 6">
            <a:extLst>
              <a:ext uri="{FF2B5EF4-FFF2-40B4-BE49-F238E27FC236}">
                <a16:creationId xmlns:a16="http://schemas.microsoft.com/office/drawing/2014/main" id="{ADA987EC-BA31-405C-B739-B4C1D34BDA20}"/>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396300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bg/>
                                          </p:spTgt>
                                        </p:tgtEl>
                                        <p:attrNameLst>
                                          <p:attrName>style.visibility</p:attrName>
                                        </p:attrNameLst>
                                      </p:cBhvr>
                                      <p:to>
                                        <p:strVal val="visible"/>
                                      </p:to>
                                    </p:set>
                                    <p:animEffect transition="in" filter="barn(inVertical)">
                                      <p:cBhvr>
                                        <p:cTn id="14" dur="500"/>
                                        <p:tgtEl>
                                          <p:spTgt spid="2">
                                            <p:bg/>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barn(inVertical)">
                                      <p:cBhvr>
                                        <p:cTn id="19" dur="500"/>
                                        <p:tgtEl>
                                          <p:spTgt spid="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
                                            <p:txEl>
                                              <p:pRg st="1" end="1"/>
                                            </p:txEl>
                                          </p:spTgt>
                                        </p:tgtEl>
                                        <p:attrNameLst>
                                          <p:attrName>style.visibility</p:attrName>
                                        </p:attrNameLst>
                                      </p:cBhvr>
                                      <p:to>
                                        <p:strVal val="visible"/>
                                      </p:to>
                                    </p:set>
                                    <p:animEffect transition="in" filter="barn(inVertical)">
                                      <p:cBhvr>
                                        <p:cTn id="24" dur="500"/>
                                        <p:tgtEl>
                                          <p:spTgt spid="2">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Effect transition="in" filter="barn(inVertical)">
                                      <p:cBhvr>
                                        <p:cTn id="29" dur="500"/>
                                        <p:tgtEl>
                                          <p:spTgt spid="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barn(inVertical)">
                                      <p:cBhvr>
                                        <p:cTn id="34" dur="5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barn(inVertical)">
                                      <p:cBhvr>
                                        <p:cTn id="39" dur="500"/>
                                        <p:tgtEl>
                                          <p:spTgt spid="2">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2">
                                            <p:txEl>
                                              <p:pRg st="5" end="5"/>
                                            </p:txEl>
                                          </p:spTgt>
                                        </p:tgtEl>
                                        <p:attrNameLst>
                                          <p:attrName>style.visibility</p:attrName>
                                        </p:attrNameLst>
                                      </p:cBhvr>
                                      <p:to>
                                        <p:strVal val="visible"/>
                                      </p:to>
                                    </p:set>
                                    <p:animEffect transition="in" filter="barn(inVertical)">
                                      <p:cBhvr>
                                        <p:cTn id="44" dur="500"/>
                                        <p:tgtEl>
                                          <p:spTgt spid="2">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barn(inVertical)">
                                      <p:cBhvr>
                                        <p:cTn id="49" dur="500"/>
                                        <p:tgtEl>
                                          <p:spTgt spid="2">
                                            <p:txEl>
                                              <p:pRg st="6" end="6"/>
                                            </p:txEl>
                                          </p:spTgt>
                                        </p:tgtEl>
                                      </p:cBhvr>
                                    </p:animEffect>
                                  </p:childTnLst>
                                </p:cTn>
                              </p:par>
                              <p:par>
                                <p:cTn id="50" presetID="16" presetClass="entr" presetSubtype="21" fill="hold" grpId="0" nodeType="with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Effect transition="in" filter="barn(inVertical)">
                                      <p:cBhvr>
                                        <p:cTn id="52" dur="500"/>
                                        <p:tgtEl>
                                          <p:spTgt spid="2">
                                            <p:txEl>
                                              <p:pRg st="7" end="7"/>
                                            </p:txEl>
                                          </p:spTgt>
                                        </p:tgtEl>
                                      </p:cBhvr>
                                    </p:animEffect>
                                  </p:childTnLst>
                                </p:cTn>
                              </p:par>
                              <p:par>
                                <p:cTn id="53" presetID="16" presetClass="entr" presetSubtype="21" fill="hold" grpId="0" nodeType="with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Effect transition="in" filter="barn(inVertical)">
                                      <p:cBhvr>
                                        <p:cTn id="55" dur="500"/>
                                        <p:tgtEl>
                                          <p:spTgt spid="2">
                                            <p:txEl>
                                              <p:pRg st="8" end="8"/>
                                            </p:txEl>
                                          </p:spTgt>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2">
                                            <p:txEl>
                                              <p:pRg st="9" end="9"/>
                                            </p:txEl>
                                          </p:spTgt>
                                        </p:tgtEl>
                                        <p:attrNameLst>
                                          <p:attrName>style.visibility</p:attrName>
                                        </p:attrNameLst>
                                      </p:cBhvr>
                                      <p:to>
                                        <p:strVal val="visible"/>
                                      </p:to>
                                    </p:set>
                                    <p:animEffect transition="in" filter="barn(inVertical)">
                                      <p:cBhvr>
                                        <p:cTn id="58" dur="500"/>
                                        <p:tgtEl>
                                          <p:spTgt spid="2">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
                                            <p:txEl>
                                              <p:pRg st="10" end="10"/>
                                            </p:txEl>
                                          </p:spTgt>
                                        </p:tgtEl>
                                        <p:attrNameLst>
                                          <p:attrName>style.visibility</p:attrName>
                                        </p:attrNameLst>
                                      </p:cBhvr>
                                      <p:to>
                                        <p:strVal val="visible"/>
                                      </p:to>
                                    </p:set>
                                    <p:animEffect transition="in" filter="barn(inVertical)">
                                      <p:cBhvr>
                                        <p:cTn id="63" dur="500"/>
                                        <p:tgtEl>
                                          <p:spTgt spid="2">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grpId="0" nodeType="clickEffect">
                                  <p:stCondLst>
                                    <p:cond delay="0"/>
                                  </p:stCondLst>
                                  <p:childTnLst>
                                    <p:set>
                                      <p:cBhvr>
                                        <p:cTn id="67" dur="1" fill="hold">
                                          <p:stCondLst>
                                            <p:cond delay="0"/>
                                          </p:stCondLst>
                                        </p:cTn>
                                        <p:tgtEl>
                                          <p:spTgt spid="2">
                                            <p:txEl>
                                              <p:pRg st="11" end="11"/>
                                            </p:txEl>
                                          </p:spTgt>
                                        </p:tgtEl>
                                        <p:attrNameLst>
                                          <p:attrName>style.visibility</p:attrName>
                                        </p:attrNameLst>
                                      </p:cBhvr>
                                      <p:to>
                                        <p:strVal val="visible"/>
                                      </p:to>
                                    </p:set>
                                    <p:animEffect transition="in" filter="barn(inVertical)">
                                      <p:cBhvr>
                                        <p:cTn id="68"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2610" y="251048"/>
            <a:ext cx="3915770" cy="774849"/>
          </a:xfrm>
          <a:solidFill>
            <a:srgbClr val="002060"/>
          </a:solidFill>
        </p:spPr>
        <p:txBody>
          <a:bodyPr vert="horz" lIns="91440" tIns="45720" rIns="91440" bIns="45720" rtlCol="0">
            <a:normAutofit/>
          </a:bodyPr>
          <a:lstStyle/>
          <a:p>
            <a:pPr algn="ctr" rtl="1">
              <a:spcBef>
                <a:spcPts val="1000"/>
              </a:spcBef>
              <a:buFont typeface="Arial" panose="020B0604020202020204" pitchFamily="34" charset="0"/>
            </a:pPr>
            <a:r>
              <a:rPr lang="ar-JO" sz="3600" dirty="0">
                <a:solidFill>
                  <a:schemeClr val="bg1"/>
                </a:solidFill>
                <a:latin typeface="Sakkal Majalla" panose="02000000000000000000" pitchFamily="2" charset="-78"/>
                <a:ea typeface="+mn-ea"/>
                <a:cs typeface="Sultan bold" pitchFamily="2" charset="-78"/>
              </a:rPr>
              <a:t>تقييم ذاتي</a:t>
            </a:r>
            <a:endParaRPr lang="en-US" sz="3600" dirty="0">
              <a:solidFill>
                <a:schemeClr val="bg1"/>
              </a:solidFill>
              <a:latin typeface="Sakkal Majalla" panose="02000000000000000000" pitchFamily="2" charset="-78"/>
              <a:ea typeface="+mn-ea"/>
              <a:cs typeface="Sultan bold" pitchFamily="2" charset="-78"/>
            </a:endParaRPr>
          </a:p>
        </p:txBody>
      </p:sp>
      <p:sp>
        <p:nvSpPr>
          <p:cNvPr id="3" name="Content Placeholder 2"/>
          <p:cNvSpPr>
            <a:spLocks noGrp="1"/>
          </p:cNvSpPr>
          <p:nvPr>
            <p:ph idx="1"/>
          </p:nvPr>
        </p:nvSpPr>
        <p:spPr/>
        <p:txBody>
          <a:bodyPr>
            <a:normAutofit/>
          </a:bodyPr>
          <a:lstStyle/>
          <a:p>
            <a:pPr algn="r" rtl="1"/>
            <a:r>
              <a:rPr lang="ar-JO" sz="3200" dirty="0">
                <a:latin typeface="Sakkal Majalla" panose="02000000000000000000" pitchFamily="2" charset="-78"/>
                <a:cs typeface="Sultan normal" pitchFamily="2" charset="-78"/>
              </a:rPr>
              <a:t>امسح </a:t>
            </a:r>
            <a:r>
              <a:rPr lang="en-US" sz="3200" dirty="0">
                <a:latin typeface="Sakkal Majalla" panose="02000000000000000000" pitchFamily="2" charset="-78"/>
                <a:cs typeface="Sultan normal" pitchFamily="2" charset="-78"/>
              </a:rPr>
              <a:t>QR</a:t>
            </a:r>
            <a:r>
              <a:rPr lang="ar-JO" sz="3200" dirty="0">
                <a:latin typeface="Sakkal Majalla" panose="02000000000000000000" pitchFamily="2" charset="-78"/>
                <a:cs typeface="Sultan normal" pitchFamily="2" charset="-78"/>
              </a:rPr>
              <a:t> الآتي بهاتفك النقال:</a:t>
            </a:r>
            <a:endParaRPr lang="en-US" sz="3200" dirty="0">
              <a:latin typeface="Sakkal Majalla" panose="02000000000000000000" pitchFamily="2" charset="-78"/>
              <a:cs typeface="Sultan normal" pitchFamily="2" charset="-78"/>
            </a:endParaRPr>
          </a:p>
        </p:txBody>
      </p:sp>
      <p:pic>
        <p:nvPicPr>
          <p:cNvPr id="6" name="Picture 5">
            <a:extLst>
              <a:ext uri="{FF2B5EF4-FFF2-40B4-BE49-F238E27FC236}">
                <a16:creationId xmlns:a16="http://schemas.microsoft.com/office/drawing/2014/main" id="{C71428D3-C2D4-4445-BC31-5393FFCD4F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62610" y="3054708"/>
            <a:ext cx="2575560" cy="2575560"/>
          </a:xfrm>
          <a:prstGeom prst="rect">
            <a:avLst/>
          </a:prstGeom>
        </p:spPr>
      </p:pic>
      <p:sp>
        <p:nvSpPr>
          <p:cNvPr id="8" name="Footer Placeholder 6">
            <a:extLst>
              <a:ext uri="{FF2B5EF4-FFF2-40B4-BE49-F238E27FC236}">
                <a16:creationId xmlns:a16="http://schemas.microsoft.com/office/drawing/2014/main" id="{72E65AF4-818F-4016-A397-59D5AA277419}"/>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2644664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9E303E-AD85-4AAA-9717-411EFADE964B}"/>
              </a:ext>
            </a:extLst>
          </p:cNvPr>
          <p:cNvSpPr/>
          <p:nvPr/>
        </p:nvSpPr>
        <p:spPr>
          <a:xfrm>
            <a:off x="2074880" y="2235064"/>
            <a:ext cx="8458671" cy="2623795"/>
          </a:xfrm>
          <a:prstGeom prst="rect">
            <a:avLst/>
          </a:prstGeom>
          <a:solidFill>
            <a:schemeClr val="accent2">
              <a:lumMod val="20000"/>
              <a:lumOff val="80000"/>
            </a:schemeClr>
          </a:solidFill>
        </p:spPr>
        <p:txBody>
          <a:bodyPr wrap="square">
            <a:spAutoFit/>
          </a:bodyPr>
          <a:lstStyle/>
          <a:p>
            <a:pPr marL="457200" lvl="0" indent="-457200" algn="just" rtl="1">
              <a:lnSpc>
                <a:spcPct val="150000"/>
              </a:lnSpc>
              <a:buFont typeface="Wingdings" panose="05000000000000000000" pitchFamily="2" charset="2"/>
              <a:buChar char="Ø"/>
              <a:defRPr/>
            </a:pPr>
            <a:r>
              <a:rPr lang="ar-JO" sz="2800" dirty="0">
                <a:solidFill>
                  <a:prstClr val="black"/>
                </a:solidFill>
                <a:latin typeface="Sakkal Majalla" panose="02000000000000000000" pitchFamily="2" charset="-78"/>
                <a:cs typeface="Sultan normal" pitchFamily="2" charset="-78"/>
              </a:rPr>
              <a:t>يوضح المفاهيم المرتبطة بالوزن والقوة المعيقة( الوزن الظاهري، القوة المعيقة، السرعة الحدية). </a:t>
            </a:r>
          </a:p>
          <a:p>
            <a:pPr marL="457200" lvl="0" indent="-457200" algn="just" rtl="1">
              <a:lnSpc>
                <a:spcPct val="150000"/>
              </a:lnSpc>
              <a:buFont typeface="Wingdings" panose="05000000000000000000" pitchFamily="2" charset="2"/>
              <a:buChar char="Ø"/>
              <a:defRPr/>
            </a:pPr>
            <a:r>
              <a:rPr lang="ar-JO" sz="2800" dirty="0">
                <a:solidFill>
                  <a:prstClr val="black"/>
                </a:solidFill>
                <a:latin typeface="Sakkal Majalla" panose="02000000000000000000" pitchFamily="2" charset="-78"/>
                <a:cs typeface="Sultan normal" pitchFamily="2" charset="-78"/>
              </a:rPr>
              <a:t>يصف العلاقة بين وزن الجسم وكتلته، ويقارن بين الوزن الحقيقي والوزن الظاهري.</a:t>
            </a:r>
          </a:p>
        </p:txBody>
      </p:sp>
      <p:sp>
        <p:nvSpPr>
          <p:cNvPr id="6" name="Rectangle 5"/>
          <p:cNvSpPr/>
          <p:nvPr/>
        </p:nvSpPr>
        <p:spPr>
          <a:xfrm>
            <a:off x="4557758" y="1147081"/>
            <a:ext cx="3076484" cy="584775"/>
          </a:xfrm>
          <a:prstGeom prst="rect">
            <a:avLst/>
          </a:prstGeom>
          <a:solidFill>
            <a:srgbClr val="002060"/>
          </a:solidFill>
        </p:spPr>
        <p:txBody>
          <a:bodyPr vert="horz" lIns="91440" tIns="45720" rIns="91440" bIns="45720" rtlCol="0">
            <a:normAutofit lnSpcReduction="10000"/>
          </a:bodyPr>
          <a:lstStyle/>
          <a:p>
            <a:pPr algn="ctr" rtl="1">
              <a:lnSpc>
                <a:spcPct val="90000"/>
              </a:lnSpc>
              <a:spcBef>
                <a:spcPts val="1000"/>
              </a:spcBef>
            </a:pPr>
            <a:r>
              <a:rPr lang="ar-BH" sz="3600" dirty="0">
                <a:solidFill>
                  <a:schemeClr val="bg1"/>
                </a:solidFill>
                <a:latin typeface="Sakkal Majalla" panose="02000000000000000000" pitchFamily="2" charset="-78"/>
                <a:cs typeface="Sultan bold" pitchFamily="2" charset="-78"/>
              </a:rPr>
              <a:t>الكفايات التعليمية</a:t>
            </a:r>
            <a:endParaRPr lang="en-US" sz="3600" dirty="0">
              <a:solidFill>
                <a:schemeClr val="bg1"/>
              </a:solidFill>
              <a:latin typeface="Sakkal Majalla" panose="02000000000000000000" pitchFamily="2" charset="-78"/>
              <a:cs typeface="Sultan bold" pitchFamily="2" charset="-78"/>
            </a:endParaRPr>
          </a:p>
        </p:txBody>
      </p:sp>
      <p:sp>
        <p:nvSpPr>
          <p:cNvPr id="10" name="Footer Placeholder 6">
            <a:extLst>
              <a:ext uri="{FF2B5EF4-FFF2-40B4-BE49-F238E27FC236}">
                <a16:creationId xmlns:a16="http://schemas.microsoft.com/office/drawing/2014/main" id="{10C5984D-6FC8-4823-98C0-C83B0D394343}"/>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254451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barn(inVertical)">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Vertic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Vertical)">
                                      <p:cBhvr>
                                        <p:cTn id="2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9308" y="40668"/>
            <a:ext cx="11641540" cy="6340563"/>
          </a:xfrm>
          <a:prstGeom prst="rect">
            <a:avLst/>
          </a:prstGeom>
        </p:spPr>
      </p:pic>
      <p:sp>
        <p:nvSpPr>
          <p:cNvPr id="2" name="Title 1">
            <a:extLst>
              <a:ext uri="{FF2B5EF4-FFF2-40B4-BE49-F238E27FC236}">
                <a16:creationId xmlns:a16="http://schemas.microsoft.com/office/drawing/2014/main" id="{00095FFF-D544-4B9E-AA47-9611868670BD}"/>
              </a:ext>
            </a:extLst>
          </p:cNvPr>
          <p:cNvSpPr>
            <a:spLocks noGrp="1"/>
          </p:cNvSpPr>
          <p:nvPr>
            <p:ph type="title"/>
          </p:nvPr>
        </p:nvSpPr>
        <p:spPr>
          <a:xfrm>
            <a:off x="3191349" y="2265253"/>
            <a:ext cx="7876985" cy="782200"/>
          </a:xfrm>
          <a:solidFill>
            <a:schemeClr val="accent2"/>
          </a:solidFill>
        </p:spPr>
        <p:txBody>
          <a:bodyPr>
            <a:normAutofit/>
          </a:bodyPr>
          <a:lstStyle/>
          <a:p>
            <a:pPr algn="ctr" rtl="1"/>
            <a:r>
              <a:rPr lang="ar-JO" sz="4000" b="1" dirty="0">
                <a:solidFill>
                  <a:schemeClr val="bg1"/>
                </a:solidFill>
                <a:cs typeface="Sultan normal" pitchFamily="2" charset="-78"/>
              </a:rPr>
              <a:t>ا</a:t>
            </a:r>
            <a:r>
              <a:rPr lang="ar-JO" sz="4000" b="1" dirty="0">
                <a:solidFill>
                  <a:schemeClr val="bg1"/>
                </a:solidFill>
                <a:latin typeface="Traditional Arabic" panose="02020603050405020304" pitchFamily="18" charset="-78"/>
                <a:cs typeface="Sultan normal" pitchFamily="2" charset="-78"/>
              </a:rPr>
              <a:t>نتهى مع أطيب الأمنيات بالت</a:t>
            </a:r>
            <a:r>
              <a:rPr lang="ar-BH" sz="4000" b="1" dirty="0">
                <a:solidFill>
                  <a:schemeClr val="bg1"/>
                </a:solidFill>
                <a:latin typeface="Traditional Arabic" panose="02020603050405020304" pitchFamily="18" charset="-78"/>
                <a:cs typeface="Sultan normal" pitchFamily="2" charset="-78"/>
              </a:rPr>
              <a:t>ّ</a:t>
            </a:r>
            <a:r>
              <a:rPr lang="ar-JO" sz="4000" b="1" dirty="0">
                <a:solidFill>
                  <a:schemeClr val="bg1"/>
                </a:solidFill>
                <a:latin typeface="Traditional Arabic" panose="02020603050405020304" pitchFamily="18" charset="-78"/>
                <a:cs typeface="Sultan normal" pitchFamily="2" charset="-78"/>
              </a:rPr>
              <a:t>وفيق</a:t>
            </a:r>
            <a:endParaRPr lang="en-US" sz="4000" b="1" dirty="0">
              <a:solidFill>
                <a:schemeClr val="bg1"/>
              </a:solidFill>
              <a:latin typeface="Traditional Arabic" panose="02020603050405020304" pitchFamily="18" charset="-78"/>
              <a:cs typeface="+mn-cs"/>
            </a:endParaRPr>
          </a:p>
        </p:txBody>
      </p:sp>
      <p:sp>
        <p:nvSpPr>
          <p:cNvPr id="5" name="Title 1">
            <a:extLst>
              <a:ext uri="{FF2B5EF4-FFF2-40B4-BE49-F238E27FC236}">
                <a16:creationId xmlns:a16="http://schemas.microsoft.com/office/drawing/2014/main" id="{00095FFF-D544-4B9E-AA47-9611868670BD}"/>
              </a:ext>
            </a:extLst>
          </p:cNvPr>
          <p:cNvSpPr txBox="1">
            <a:spLocks/>
          </p:cNvSpPr>
          <p:nvPr/>
        </p:nvSpPr>
        <p:spPr>
          <a:xfrm>
            <a:off x="3191349" y="3541042"/>
            <a:ext cx="7876985" cy="782200"/>
          </a:xfrm>
          <a:prstGeom prst="rect">
            <a:avLst/>
          </a:prstGeom>
          <a:solidFill>
            <a:schemeClr val="accent2"/>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BH" sz="4000" b="1" dirty="0">
                <a:solidFill>
                  <a:schemeClr val="bg1"/>
                </a:solidFill>
                <a:cs typeface="Sultan normal" pitchFamily="2" charset="-78"/>
              </a:rPr>
              <a:t>لمزيد من المعلومات ارجع إلى كتاب الطالب</a:t>
            </a:r>
            <a:endParaRPr lang="en-US" sz="4000" b="1" dirty="0">
              <a:solidFill>
                <a:schemeClr val="bg1"/>
              </a:solidFill>
              <a:latin typeface="Traditional Arabic" panose="02020603050405020304" pitchFamily="18" charset="-78"/>
              <a:cs typeface="+mn-cs"/>
            </a:endParaRPr>
          </a:p>
        </p:txBody>
      </p:sp>
      <p:sp>
        <p:nvSpPr>
          <p:cNvPr id="7" name="Footer Placeholder 6">
            <a:extLst>
              <a:ext uri="{FF2B5EF4-FFF2-40B4-BE49-F238E27FC236}">
                <a16:creationId xmlns:a16="http://schemas.microsoft.com/office/drawing/2014/main" id="{E2E91AF0-41E7-4ADA-BB7E-846A50809B3B}"/>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89199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1"/>
          <p:cNvSpPr>
            <a:spLocks noChangeArrowheads="1"/>
          </p:cNvSpPr>
          <p:nvPr/>
        </p:nvSpPr>
        <p:spPr bwMode="auto">
          <a:xfrm>
            <a:off x="736978" y="1317624"/>
            <a:ext cx="11040190" cy="1246747"/>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3200" b="1" dirty="0">
                <a:latin typeface="Sakkal Majalla" panose="02000000000000000000" pitchFamily="2" charset="-78"/>
                <a:ea typeface="Arial" panose="020B0604020202020204" pitchFamily="34" charset="0"/>
                <a:cs typeface="Sultan normal" pitchFamily="2" charset="-78"/>
              </a:rPr>
              <a:t>عند مشاهدة المخطط التصويري والفيزيائي لكرة تسقط سقوطا حرًا فإن القوة الوحيدة التي تؤثر فيها هي وزنها </a:t>
            </a:r>
            <a:r>
              <a:rPr lang="en-US" sz="2800" b="1" dirty="0" err="1">
                <a:latin typeface="Times New Roman" panose="02020603050405020304" pitchFamily="18" charset="0"/>
                <a:cs typeface="Times New Roman" panose="02020603050405020304" pitchFamily="18" charset="0"/>
              </a:rPr>
              <a:t>Fg</a:t>
            </a:r>
            <a:r>
              <a:rPr lang="ar-BH" sz="3200" b="1" dirty="0">
                <a:latin typeface="Sakkal Majalla" panose="02000000000000000000" pitchFamily="2" charset="-78"/>
                <a:cs typeface="Sultan normal" pitchFamily="2" charset="-78"/>
              </a:rPr>
              <a:t> .</a:t>
            </a:r>
            <a:endParaRPr lang="en-US" sz="3200" b="1" dirty="0">
              <a:latin typeface="Sakkal Majalla" panose="02000000000000000000" pitchFamily="2" charset="-78"/>
              <a:ea typeface="Arial" panose="020B0604020202020204" pitchFamily="34" charset="0"/>
              <a:cs typeface="Sultan normal" pitchFamily="2" charset="-78"/>
            </a:endParaRPr>
          </a:p>
          <a:p>
            <a:pPr algn="ctr" eaLnBrk="0" fontAlgn="base" hangingPunct="0">
              <a:spcBef>
                <a:spcPct val="0"/>
              </a:spcBef>
              <a:spcAft>
                <a:spcPts val="800"/>
              </a:spcAft>
            </a:pPr>
            <a:endParaRPr lang="en-US" sz="3200" b="1" dirty="0">
              <a:latin typeface="Sakkal Majalla" panose="02000000000000000000" pitchFamily="2" charset="-78"/>
              <a:cs typeface="Sultan normal" pitchFamily="2" charset="-78"/>
            </a:endParaRPr>
          </a:p>
        </p:txBody>
      </p:sp>
      <p:sp>
        <p:nvSpPr>
          <p:cNvPr id="3" name="AutoShape 1"/>
          <p:cNvSpPr>
            <a:spLocks noChangeArrowheads="1"/>
          </p:cNvSpPr>
          <p:nvPr/>
        </p:nvSpPr>
        <p:spPr bwMode="auto">
          <a:xfrm>
            <a:off x="3212046" y="4407727"/>
            <a:ext cx="8561879" cy="1107617"/>
          </a:xfrm>
          <a:prstGeom prst="roundRect">
            <a:avLst>
              <a:gd name="adj" fmla="val 16667"/>
            </a:avLst>
          </a:prstGeom>
          <a:solidFill>
            <a:schemeClr val="accent1">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342900" indent="-342900" algn="r" rtl="1" eaLnBrk="0" fontAlgn="base" hangingPunct="0">
              <a:spcBef>
                <a:spcPct val="0"/>
              </a:spcBef>
              <a:spcAft>
                <a:spcPts val="800"/>
              </a:spcAft>
              <a:buFont typeface="Wingdings" panose="05000000000000000000" pitchFamily="2" charset="2"/>
              <a:buChar char="ü"/>
            </a:pPr>
            <a:r>
              <a:rPr lang="ar-BH" sz="2400" b="1" dirty="0">
                <a:solidFill>
                  <a:srgbClr val="002060"/>
                </a:solidFill>
                <a:latin typeface="Sakkal Majalla" panose="02000000000000000000" pitchFamily="2" charset="-78"/>
                <a:ea typeface="Arial" panose="020B0604020202020204" pitchFamily="34" charset="0"/>
                <a:cs typeface="Sultan normal" pitchFamily="2" charset="-78"/>
              </a:rPr>
              <a:t>قوة الجاذبية الأرضية</a:t>
            </a:r>
            <a:r>
              <a:rPr lang="en-US" sz="2400" b="1" dirty="0">
                <a:solidFill>
                  <a:srgbClr val="002060"/>
                </a:solidFill>
                <a:latin typeface="Sakkal Majalla" panose="02000000000000000000" pitchFamily="2" charset="-78"/>
                <a:ea typeface="Arial" panose="020B0604020202020204" pitchFamily="34" charset="0"/>
                <a:cs typeface="Sultan normal" pitchFamily="2" charset="-78"/>
              </a:rPr>
              <a:t> </a:t>
            </a:r>
            <a:r>
              <a:rPr lang="ar-BH" sz="2400" b="1" dirty="0">
                <a:solidFill>
                  <a:srgbClr val="002060"/>
                </a:solidFill>
                <a:latin typeface="Sakkal Majalla" panose="02000000000000000000" pitchFamily="2" charset="-78"/>
                <a:ea typeface="Arial" panose="020B0604020202020204" pitchFamily="34" charset="0"/>
                <a:cs typeface="Sultan normal" pitchFamily="2" charset="-78"/>
              </a:rPr>
              <a:t>تؤثر في الجسم حتى لو لم يسقط سقوطا حرًا.</a:t>
            </a:r>
            <a:endParaRPr lang="en-US" sz="2400" b="1" dirty="0">
              <a:solidFill>
                <a:srgbClr val="002060"/>
              </a:solidFill>
              <a:latin typeface="Sakkal Majalla" panose="02000000000000000000" pitchFamily="2" charset="-78"/>
              <a:ea typeface="Arial" panose="020B0604020202020204" pitchFamily="34" charset="0"/>
              <a:cs typeface="Sultan normal" pitchFamily="2" charset="-78"/>
            </a:endParaRPr>
          </a:p>
          <a:p>
            <a:pPr marL="342900" indent="-342900" algn="r" rtl="1" eaLnBrk="0" fontAlgn="base" hangingPunct="0">
              <a:spcBef>
                <a:spcPct val="0"/>
              </a:spcBef>
              <a:spcAft>
                <a:spcPts val="800"/>
              </a:spcAft>
              <a:buFont typeface="Wingdings" panose="05000000000000000000" pitchFamily="2" charset="2"/>
              <a:buChar char="ü"/>
            </a:pPr>
            <a:r>
              <a:rPr lang="ar-BH" sz="2400" b="1" dirty="0">
                <a:solidFill>
                  <a:srgbClr val="002060"/>
                </a:solidFill>
                <a:latin typeface="Sakkal Majalla" panose="02000000000000000000" pitchFamily="2" charset="-78"/>
                <a:ea typeface="Arial" panose="020B0604020202020204" pitchFamily="34" charset="0"/>
                <a:cs typeface="Sultan normal" pitchFamily="2" charset="-78"/>
              </a:rPr>
              <a:t>مقدار تسارع الجاذبية يختلف من كوكب لآخر.</a:t>
            </a:r>
          </a:p>
        </p:txBody>
      </p:sp>
      <p:sp>
        <p:nvSpPr>
          <p:cNvPr id="4" name="AutoShape 1"/>
          <p:cNvSpPr>
            <a:spLocks noChangeArrowheads="1"/>
          </p:cNvSpPr>
          <p:nvPr/>
        </p:nvSpPr>
        <p:spPr bwMode="auto">
          <a:xfrm>
            <a:off x="3212046" y="3484355"/>
            <a:ext cx="8561879" cy="706676"/>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800" b="1" dirty="0">
                <a:solidFill>
                  <a:srgbClr val="002060"/>
                </a:solidFill>
                <a:latin typeface="Sakkal Majalla" panose="02000000000000000000" pitchFamily="2" charset="-78"/>
                <a:ea typeface="Arial" panose="020B0604020202020204" pitchFamily="34" charset="0"/>
                <a:cs typeface="Sultan normal" pitchFamily="2" charset="-78"/>
              </a:rPr>
              <a:t>الوزن: مقدار قوة جذب الأرض للجسم نحو سطحها ويقاس بـ</a:t>
            </a:r>
            <a:r>
              <a:rPr lang="ar-JO" sz="2800" b="1" dirty="0">
                <a:solidFill>
                  <a:srgbClr val="002060"/>
                </a:solidFill>
                <a:latin typeface="Sakkal Majalla" panose="02000000000000000000" pitchFamily="2" charset="-78"/>
                <a:ea typeface="Arial" panose="020B0604020202020204" pitchFamily="34" charset="0"/>
                <a:cs typeface="Sultan normal" pitchFamily="2" charset="-78"/>
              </a:rPr>
              <a:t>ـ</a:t>
            </a:r>
            <a:r>
              <a:rPr lang="ar-BH" sz="2800" b="1" dirty="0">
                <a:solidFill>
                  <a:srgbClr val="002060"/>
                </a:solidFill>
                <a:latin typeface="Sakkal Majalla" panose="02000000000000000000" pitchFamily="2" charset="-78"/>
                <a:ea typeface="Arial" panose="020B0604020202020204" pitchFamily="34" charset="0"/>
                <a:cs typeface="Sultan normal" pitchFamily="2" charset="-78"/>
              </a:rPr>
              <a:t> </a:t>
            </a:r>
            <a:r>
              <a:rPr lang="en-US" sz="2800" b="1" dirty="0">
                <a:solidFill>
                  <a:srgbClr val="002060"/>
                </a:solidFill>
                <a:latin typeface="Sakkal Majalla" panose="02000000000000000000" pitchFamily="2" charset="-78"/>
                <a:ea typeface="Arial" panose="020B0604020202020204" pitchFamily="34" charset="0"/>
                <a:cs typeface="Sultan normal" pitchFamily="2" charset="-78"/>
              </a:rPr>
              <a:t>N</a:t>
            </a:r>
            <a:r>
              <a:rPr lang="ar-BH" sz="2800" b="1" dirty="0">
                <a:solidFill>
                  <a:srgbClr val="002060"/>
                </a:solidFill>
                <a:latin typeface="Sakkal Majalla" panose="02000000000000000000" pitchFamily="2" charset="-78"/>
                <a:ea typeface="Arial" panose="020B0604020202020204" pitchFamily="34" charset="0"/>
                <a:cs typeface="Sultan normal" pitchFamily="2" charset="-78"/>
              </a:rPr>
              <a:t> </a:t>
            </a:r>
            <a:endParaRPr lang="en-US" sz="2800" b="1" dirty="0">
              <a:solidFill>
                <a:srgbClr val="002060"/>
              </a:solidFill>
              <a:latin typeface="Sakkal Majalla" panose="02000000000000000000" pitchFamily="2" charset="-78"/>
              <a:ea typeface="Arial" panose="020B0604020202020204" pitchFamily="34" charset="0"/>
              <a:cs typeface="Sultan normal" pitchFamily="2" charset="-78"/>
            </a:endParaRPr>
          </a:p>
        </p:txBody>
      </p:sp>
      <p:sp>
        <p:nvSpPr>
          <p:cNvPr id="5" name="Rectangle 3"/>
          <p:cNvSpPr txBox="1">
            <a:spLocks noChangeArrowheads="1"/>
          </p:cNvSpPr>
          <p:nvPr/>
        </p:nvSpPr>
        <p:spPr>
          <a:xfrm>
            <a:off x="3372569" y="421762"/>
            <a:ext cx="4348742" cy="616971"/>
          </a:xfrm>
          <a:prstGeom prst="rect">
            <a:avLst/>
          </a:prstGeom>
          <a:solidFill>
            <a:srgbClr val="002060"/>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buNone/>
            </a:pPr>
            <a:r>
              <a:rPr lang="ar-BH" sz="3600" dirty="0">
                <a:solidFill>
                  <a:schemeClr val="bg1"/>
                </a:solidFill>
                <a:latin typeface="Sakkal Majalla" panose="02000000000000000000" pitchFamily="2" charset="-78"/>
                <a:cs typeface="Sultan bold" pitchFamily="2" charset="-78"/>
              </a:rPr>
              <a:t>الوزن</a:t>
            </a:r>
          </a:p>
        </p:txBody>
      </p:sp>
      <p:pic>
        <p:nvPicPr>
          <p:cNvPr id="6" name="Picture 5"/>
          <p:cNvPicPr>
            <a:picLocks noChangeAspect="1"/>
          </p:cNvPicPr>
          <p:nvPr/>
        </p:nvPicPr>
        <p:blipFill>
          <a:blip r:embed="rId2"/>
          <a:stretch>
            <a:fillRect/>
          </a:stretch>
        </p:blipFill>
        <p:spPr>
          <a:xfrm>
            <a:off x="418075" y="2760124"/>
            <a:ext cx="2338774" cy="3200503"/>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xmlns:a14="http://schemas.microsoft.com/office/drawing/2010/main">
        <mc:Choice Requires="a14">
          <p:sp>
            <p:nvSpPr>
              <p:cNvPr id="7" name="TextBox 6"/>
              <p:cNvSpPr txBox="1"/>
              <p:nvPr/>
            </p:nvSpPr>
            <p:spPr>
              <a:xfrm>
                <a:off x="5971390" y="2729741"/>
                <a:ext cx="1524838" cy="532453"/>
              </a:xfrm>
              <a:prstGeom prst="rect">
                <a:avLst/>
              </a:prstGeom>
              <a:solidFill>
                <a:schemeClr val="accent1">
                  <a:lumMod val="20000"/>
                  <a:lumOff val="80000"/>
                </a:schemeClr>
              </a:solid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a:rPr lang="en-US" sz="3200" b="0" i="1" smtClean="0">
                              <a:latin typeface="Cambria Math" panose="02040503050406030204" pitchFamily="18" charset="0"/>
                            </a:rPr>
                            <m:t>𝐹</m:t>
                          </m:r>
                        </m:e>
                        <m:sub>
                          <m:r>
                            <a:rPr lang="en-US" sz="3200" b="0" i="1" smtClean="0">
                              <a:latin typeface="Cambria Math" panose="02040503050406030204" pitchFamily="18" charset="0"/>
                            </a:rPr>
                            <m:t>𝑔</m:t>
                          </m:r>
                        </m:sub>
                      </m:sSub>
                      <m:r>
                        <a:rPr lang="en-US" sz="3200" b="0" i="1" smtClean="0">
                          <a:latin typeface="Cambria Math" panose="02040503050406030204" pitchFamily="18" charset="0"/>
                        </a:rPr>
                        <m:t>=</m:t>
                      </m:r>
                      <m:r>
                        <a:rPr lang="en-US" sz="3200" b="0" i="1" smtClean="0">
                          <a:latin typeface="Cambria Math" panose="02040503050406030204" pitchFamily="18" charset="0"/>
                        </a:rPr>
                        <m:t>𝑚𝑔</m:t>
                      </m:r>
                    </m:oMath>
                  </m:oMathPara>
                </a14:m>
                <a:endParaRPr lang="en-US" sz="3200" dirty="0">
                  <a:latin typeface="Sakkal Majalla" panose="02000000000000000000" pitchFamily="2" charset="-78"/>
                  <a:cs typeface="Sultan normal" pitchFamily="2" charset="-78"/>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5971390" y="2729741"/>
                <a:ext cx="1524838" cy="532453"/>
              </a:xfrm>
              <a:prstGeom prst="rect">
                <a:avLst/>
              </a:prstGeom>
              <a:blipFill>
                <a:blip r:embed="rId3"/>
                <a:stretch>
                  <a:fillRect/>
                </a:stretch>
              </a:blipFill>
            </p:spPr>
            <p:txBody>
              <a:bodyPr/>
              <a:lstStyle/>
              <a:p>
                <a:r>
                  <a:rPr lang="en-US">
                    <a:noFill/>
                  </a:rPr>
                  <a:t> </a:t>
                </a:r>
              </a:p>
            </p:txBody>
          </p:sp>
        </mc:Fallback>
      </mc:AlternateContent>
      <p:sp>
        <p:nvSpPr>
          <p:cNvPr id="10" name="Footer Placeholder 6">
            <a:extLst>
              <a:ext uri="{FF2B5EF4-FFF2-40B4-BE49-F238E27FC236}">
                <a16:creationId xmlns:a16="http://schemas.microsoft.com/office/drawing/2014/main" id="{A402801F-43B9-4E99-BB54-5B7F3F24A581}"/>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193994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1000"/>
                                        <p:tgtEl>
                                          <p:spTgt spid="3"/>
                                        </p:tgtEl>
                                      </p:cBhvr>
                                    </p:animEffect>
                                    <p:anim calcmode="lin" valueType="num">
                                      <p:cBhvr>
                                        <p:cTn id="43" dur="1000" fill="hold"/>
                                        <p:tgtEl>
                                          <p:spTgt spid="3"/>
                                        </p:tgtEl>
                                        <p:attrNameLst>
                                          <p:attrName>ppt_x</p:attrName>
                                        </p:attrNameLst>
                                      </p:cBhvr>
                                      <p:tavLst>
                                        <p:tav tm="0">
                                          <p:val>
                                            <p:strVal val="#ppt_x"/>
                                          </p:val>
                                        </p:tav>
                                        <p:tav tm="100000">
                                          <p:val>
                                            <p:strVal val="#ppt_x"/>
                                          </p:val>
                                        </p:tav>
                                      </p:tavLst>
                                    </p:anim>
                                    <p:anim calcmode="lin" valueType="num">
                                      <p:cBhvr>
                                        <p:cTn id="4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AutoShape 1"/>
              <p:cNvSpPr>
                <a:spLocks noChangeArrowheads="1"/>
              </p:cNvSpPr>
              <p:nvPr/>
            </p:nvSpPr>
            <p:spPr bwMode="auto">
              <a:xfrm>
                <a:off x="807315" y="1280140"/>
                <a:ext cx="11040190" cy="1086948"/>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800" b="1" dirty="0">
                    <a:latin typeface="Sakkal Majalla" panose="02000000000000000000" pitchFamily="2" charset="-78"/>
                    <a:ea typeface="Arial" panose="020B0604020202020204" pitchFamily="34" charset="0"/>
                    <a:cs typeface="Sultan normal" pitchFamily="2" charset="-78"/>
                  </a:rPr>
                  <a:t>عندما تقف على الميزان يؤثر فيك بقوة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𝐹</m:t>
                        </m:r>
                      </m:e>
                      <m:sub>
                        <m:r>
                          <a:rPr lang="en-US" sz="2800" b="0" i="1" smtClean="0">
                            <a:latin typeface="Cambria Math" panose="02040503050406030204" pitchFamily="18" charset="0"/>
                          </a:rPr>
                          <m:t>𝑠𝑝</m:t>
                        </m:r>
                      </m:sub>
                    </m:sSub>
                  </m:oMath>
                </a14:m>
                <a:r>
                  <a:rPr lang="ar-BH" sz="2800" b="1" dirty="0">
                    <a:latin typeface="Sakkal Majalla" panose="02000000000000000000" pitchFamily="2" charset="-78"/>
                    <a:ea typeface="Arial" panose="020B0604020202020204" pitchFamily="34" charset="0"/>
                    <a:cs typeface="Sultan normal" pitchFamily="2" charset="-78"/>
                  </a:rPr>
                  <a:t> نحو الأعلى لأنك تلامسه، وهي</a:t>
                </a:r>
                <a:r>
                  <a:rPr lang="ar-BH" sz="2800" b="1" dirty="0">
                    <a:latin typeface="Sakkal Majalla" panose="02000000000000000000" pitchFamily="2" charset="-78"/>
                    <a:cs typeface="Sultan normal" pitchFamily="2" charset="-78"/>
                  </a:rPr>
                  <a:t> تساوي مقدار  قوة وزنك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𝐹</m:t>
                        </m:r>
                      </m:e>
                      <m:sub>
                        <m:r>
                          <a:rPr lang="en-US" sz="2800" i="1">
                            <a:latin typeface="Cambria Math" panose="02040503050406030204" pitchFamily="18" charset="0"/>
                          </a:rPr>
                          <m:t>𝑔</m:t>
                        </m:r>
                      </m:sub>
                    </m:sSub>
                  </m:oMath>
                </a14:m>
                <a:r>
                  <a:rPr lang="ar-BH" sz="2800" b="1" dirty="0">
                    <a:latin typeface="Sakkal Majalla" panose="02000000000000000000" pitchFamily="2" charset="-78"/>
                    <a:cs typeface="Sultan normal" pitchFamily="2" charset="-78"/>
                  </a:rPr>
                  <a:t> التي تؤثر  فيك نحو الأسفل.</a:t>
                </a:r>
                <a:endParaRPr lang="en-US" sz="2800" b="1" dirty="0">
                  <a:latin typeface="Sakkal Majalla" panose="02000000000000000000" pitchFamily="2" charset="-78"/>
                  <a:cs typeface="Sultan normal" pitchFamily="2" charset="-78"/>
                </a:endParaRPr>
              </a:p>
            </p:txBody>
          </p:sp>
        </mc:Choice>
        <mc:Fallback xmlns="">
          <p:sp>
            <p:nvSpPr>
              <p:cNvPr id="2" name="AutoShape 1"/>
              <p:cNvSpPr>
                <a:spLocks noRot="1" noChangeAspect="1" noMove="1" noResize="1" noEditPoints="1" noAdjustHandles="1" noChangeArrowheads="1" noChangeShapeType="1" noTextEdit="1"/>
              </p:cNvSpPr>
              <p:nvPr/>
            </p:nvSpPr>
            <p:spPr bwMode="auto">
              <a:xfrm>
                <a:off x="807315" y="1280140"/>
                <a:ext cx="11040190" cy="1086948"/>
              </a:xfrm>
              <a:prstGeom prst="roundRect">
                <a:avLst>
                  <a:gd name="adj" fmla="val 16667"/>
                </a:avLst>
              </a:prstGeom>
              <a:blipFill>
                <a:blip r:embed="rId2"/>
                <a:stretch>
                  <a:fillRect r="-662" b="-12778"/>
                </a:stretch>
              </a:blipFill>
              <a:ln w="9525">
                <a:solidFill>
                  <a:srgbClr val="000000"/>
                </a:solidFill>
                <a:round/>
                <a:headEnd/>
                <a:tailEnd/>
              </a:ln>
            </p:spPr>
            <p:txBody>
              <a:bodyPr/>
              <a:lstStyle/>
              <a:p>
                <a:r>
                  <a:rPr lang="en-US">
                    <a:noFill/>
                  </a:rPr>
                  <a:t> </a:t>
                </a:r>
              </a:p>
            </p:txBody>
          </p:sp>
        </mc:Fallback>
      </mc:AlternateContent>
      <p:sp>
        <p:nvSpPr>
          <p:cNvPr id="3" name="AutoShape 1"/>
          <p:cNvSpPr>
            <a:spLocks noChangeArrowheads="1"/>
          </p:cNvSpPr>
          <p:nvPr/>
        </p:nvSpPr>
        <p:spPr bwMode="auto">
          <a:xfrm>
            <a:off x="4299877" y="4086791"/>
            <a:ext cx="7294437" cy="923998"/>
          </a:xfrm>
          <a:prstGeom prst="roundRect">
            <a:avLst>
              <a:gd name="adj" fmla="val 16667"/>
            </a:avLst>
          </a:prstGeom>
          <a:solidFill>
            <a:schemeClr val="accent1">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342900" indent="-342900" algn="r" rtl="1" eaLnBrk="0" fontAlgn="base" hangingPunct="0">
              <a:spcBef>
                <a:spcPct val="0"/>
              </a:spcBef>
              <a:spcAft>
                <a:spcPts val="800"/>
              </a:spcAft>
              <a:buFont typeface="Wingdings" panose="05000000000000000000" pitchFamily="2" charset="2"/>
              <a:buChar char="ü"/>
            </a:pPr>
            <a:r>
              <a:rPr lang="ar-BH" sz="2400" b="1" dirty="0">
                <a:solidFill>
                  <a:srgbClr val="002060"/>
                </a:solidFill>
                <a:latin typeface="Sakkal Majalla" panose="02000000000000000000" pitchFamily="2" charset="-78"/>
                <a:ea typeface="Arial" panose="020B0604020202020204" pitchFamily="34" charset="0"/>
                <a:cs typeface="Sultan normal" pitchFamily="2" charset="-78"/>
              </a:rPr>
              <a:t>نعم سيختلف وزن الشخص بسبب اختلاف تسارع الجاذبية الأرضية من كوكب لآخر على الرغم من ثبات كتلة الشخص.</a:t>
            </a:r>
          </a:p>
        </p:txBody>
      </p:sp>
      <p:sp>
        <p:nvSpPr>
          <p:cNvPr id="4" name="AutoShape 1"/>
          <p:cNvSpPr>
            <a:spLocks noChangeArrowheads="1"/>
          </p:cNvSpPr>
          <p:nvPr/>
        </p:nvSpPr>
        <p:spPr bwMode="auto">
          <a:xfrm>
            <a:off x="4334466" y="3113840"/>
            <a:ext cx="7237863" cy="923997"/>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400" b="1" dirty="0">
                <a:solidFill>
                  <a:srgbClr val="002060"/>
                </a:solidFill>
                <a:latin typeface="Sakkal Majalla" panose="02000000000000000000" pitchFamily="2" charset="-78"/>
                <a:ea typeface="Arial" panose="020B0604020202020204" pitchFamily="34" charset="0"/>
                <a:cs typeface="Sultan normal" pitchFamily="2" charset="-78"/>
              </a:rPr>
              <a:t>إذا كنت على كوكب</a:t>
            </a:r>
            <a:r>
              <a:rPr lang="en-US" sz="2400" b="1" dirty="0">
                <a:solidFill>
                  <a:srgbClr val="002060"/>
                </a:solidFill>
                <a:latin typeface="Sakkal Majalla" panose="02000000000000000000" pitchFamily="2" charset="-78"/>
                <a:ea typeface="Arial" panose="020B0604020202020204" pitchFamily="34" charset="0"/>
                <a:cs typeface="Sultan normal" pitchFamily="2" charset="-78"/>
              </a:rPr>
              <a:t> </a:t>
            </a:r>
            <a:r>
              <a:rPr lang="ar-BH" sz="2400" b="1" dirty="0">
                <a:solidFill>
                  <a:srgbClr val="002060"/>
                </a:solidFill>
                <a:latin typeface="Sakkal Majalla" panose="02000000000000000000" pitchFamily="2" charset="-78"/>
                <a:ea typeface="Arial" panose="020B0604020202020204" pitchFamily="34" charset="0"/>
                <a:cs typeface="Sultan normal" pitchFamily="2" charset="-78"/>
              </a:rPr>
              <a:t>آخر فهل سيختلف مقدار  انضغاط نابض الميزان، وبالتالي هل ستكون قراءته مختلفة؟</a:t>
            </a:r>
            <a:endParaRPr lang="en-US" sz="2400" b="1" dirty="0">
              <a:latin typeface="Sakkal Majalla" panose="02000000000000000000" pitchFamily="2" charset="-78"/>
              <a:ea typeface="Arial" panose="020B0604020202020204" pitchFamily="34" charset="0"/>
              <a:cs typeface="Sultan normal" pitchFamily="2" charset="-78"/>
            </a:endParaRPr>
          </a:p>
        </p:txBody>
      </p:sp>
      <p:sp>
        <p:nvSpPr>
          <p:cNvPr id="5" name="Rectangle 3"/>
          <p:cNvSpPr txBox="1">
            <a:spLocks noChangeArrowheads="1"/>
          </p:cNvSpPr>
          <p:nvPr/>
        </p:nvSpPr>
        <p:spPr>
          <a:xfrm>
            <a:off x="3783281" y="285858"/>
            <a:ext cx="3083591"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الموازين</a:t>
            </a:r>
          </a:p>
        </p:txBody>
      </p:sp>
      <mc:AlternateContent xmlns:mc="http://schemas.openxmlformats.org/markup-compatibility/2006" xmlns:a14="http://schemas.microsoft.com/office/drawing/2010/main">
        <mc:Choice Requires="a14">
          <p:sp>
            <p:nvSpPr>
              <p:cNvPr id="7" name="TextBox 6"/>
              <p:cNvSpPr txBox="1"/>
              <p:nvPr/>
            </p:nvSpPr>
            <p:spPr>
              <a:xfrm>
                <a:off x="5581021" y="2508344"/>
                <a:ext cx="2381109" cy="532453"/>
              </a:xfrm>
              <a:prstGeom prst="rect">
                <a:avLst/>
              </a:prstGeom>
              <a:solidFill>
                <a:schemeClr val="accent1">
                  <a:lumMod val="20000"/>
                  <a:lumOff val="80000"/>
                </a:schemeClr>
              </a:solid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3200" i="1" smtClean="0">
                              <a:latin typeface="Cambria Math" panose="02040503050406030204" pitchFamily="18" charset="0"/>
                            </a:rPr>
                          </m:ctrlPr>
                        </m:sSubPr>
                        <m:e>
                          <m:r>
                            <a:rPr lang="en-US" sz="3200" b="0" i="1" smtClean="0">
                              <a:latin typeface="Cambria Math" panose="02040503050406030204" pitchFamily="18" charset="0"/>
                            </a:rPr>
                            <m:t>𝐹</m:t>
                          </m:r>
                        </m:e>
                        <m:sub>
                          <m:r>
                            <a:rPr lang="en-US" sz="3200" b="0" i="1" smtClean="0">
                              <a:latin typeface="Cambria Math" panose="02040503050406030204" pitchFamily="18" charset="0"/>
                            </a:rPr>
                            <m:t>𝑠𝑝</m:t>
                          </m:r>
                        </m:sub>
                      </m:sSub>
                      <m:r>
                        <a:rPr lang="en-US" sz="3200" b="0" i="1" smtClean="0">
                          <a:latin typeface="Cambria Math" panose="02040503050406030204" pitchFamily="18" charset="0"/>
                        </a:rPr>
                        <m:t>=</m:t>
                      </m:r>
                      <m:sSub>
                        <m:sSubPr>
                          <m:ctrlPr>
                            <a:rPr lang="en-US" sz="3200" i="1">
                              <a:latin typeface="Cambria Math" panose="02040503050406030204" pitchFamily="18" charset="0"/>
                            </a:rPr>
                          </m:ctrlPr>
                        </m:sSubPr>
                        <m:e>
                          <m:r>
                            <a:rPr lang="en-US" sz="3200" i="1">
                              <a:latin typeface="Cambria Math" panose="02040503050406030204" pitchFamily="18" charset="0"/>
                            </a:rPr>
                            <m:t>𝐹</m:t>
                          </m:r>
                        </m:e>
                        <m:sub>
                          <m:r>
                            <a:rPr lang="en-US" sz="3200" i="1">
                              <a:latin typeface="Cambria Math" panose="02040503050406030204" pitchFamily="18" charset="0"/>
                            </a:rPr>
                            <m:t>𝑔</m:t>
                          </m:r>
                        </m:sub>
                      </m:sSub>
                    </m:oMath>
                  </m:oMathPara>
                </a14:m>
                <a:endParaRPr lang="en-US" sz="3200" dirty="0">
                  <a:latin typeface="Sakkal Majalla" panose="02000000000000000000" pitchFamily="2" charset="-78"/>
                  <a:cs typeface="Sultan normal" pitchFamily="2" charset="-78"/>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5581021" y="2508344"/>
                <a:ext cx="2381109" cy="532453"/>
              </a:xfrm>
              <a:prstGeom prst="rect">
                <a:avLst/>
              </a:prstGeom>
              <a:blipFill>
                <a:blip r:embed="rId3"/>
                <a:stretch>
                  <a:fillRect/>
                </a:stretch>
              </a:blipFill>
            </p:spPr>
            <p:txBody>
              <a:bodyPr/>
              <a:lstStyle/>
              <a:p>
                <a:r>
                  <a:rPr lang="en-US">
                    <a:noFill/>
                  </a:rPr>
                  <a:t> </a:t>
                </a:r>
              </a:p>
            </p:txBody>
          </p:sp>
        </mc:Fallback>
      </mc:AlternateContent>
      <p:grpSp>
        <p:nvGrpSpPr>
          <p:cNvPr id="20" name="Group 19"/>
          <p:cNvGrpSpPr/>
          <p:nvPr/>
        </p:nvGrpSpPr>
        <p:grpSpPr>
          <a:xfrm>
            <a:off x="315361" y="3237195"/>
            <a:ext cx="3664618" cy="2705766"/>
            <a:chOff x="582651" y="3237195"/>
            <a:chExt cx="3664618" cy="2705766"/>
          </a:xfrm>
        </p:grpSpPr>
        <p:pic>
          <p:nvPicPr>
            <p:cNvPr id="8" name="Picture 7"/>
            <p:cNvPicPr>
              <a:picLocks noChangeAspect="1"/>
            </p:cNvPicPr>
            <p:nvPr/>
          </p:nvPicPr>
          <p:blipFill>
            <a:blip r:embed="rId4"/>
            <a:stretch>
              <a:fillRect/>
            </a:stretch>
          </p:blipFill>
          <p:spPr>
            <a:xfrm>
              <a:off x="582651" y="3237195"/>
              <a:ext cx="2642824" cy="2705766"/>
            </a:xfrm>
            <a:prstGeom prst="rect">
              <a:avLst/>
            </a:prstGeom>
          </p:spPr>
        </p:pic>
        <p:sp>
          <p:nvSpPr>
            <p:cNvPr id="9" name="Oval 8"/>
            <p:cNvSpPr/>
            <p:nvPr/>
          </p:nvSpPr>
          <p:spPr>
            <a:xfrm>
              <a:off x="3657600" y="4561901"/>
              <a:ext cx="150125" cy="173872"/>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latin typeface="Sakkal Majalla" panose="02000000000000000000" pitchFamily="2" charset="-78"/>
                <a:cs typeface="Sultan normal" pitchFamily="2" charset="-78"/>
              </a:endParaRPr>
            </a:p>
          </p:txBody>
        </p:sp>
        <p:cxnSp>
          <p:nvCxnSpPr>
            <p:cNvPr id="11" name="Straight Arrow Connector 10"/>
            <p:cNvCxnSpPr/>
            <p:nvPr/>
          </p:nvCxnSpPr>
          <p:spPr>
            <a:xfrm flipH="1" flipV="1">
              <a:off x="3698544" y="3459552"/>
              <a:ext cx="21985" cy="112781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4"/>
            </p:cNvCxnSpPr>
            <p:nvPr/>
          </p:nvCxnSpPr>
          <p:spPr>
            <a:xfrm flipH="1">
              <a:off x="3732662" y="4735773"/>
              <a:ext cx="1" cy="12071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TextBox 17"/>
                <p:cNvSpPr txBox="1"/>
                <p:nvPr/>
              </p:nvSpPr>
              <p:spPr>
                <a:xfrm>
                  <a:off x="3807725" y="3260619"/>
                  <a:ext cx="439544" cy="39786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𝐹</m:t>
                            </m:r>
                          </m:e>
                          <m:sub>
                            <m:r>
                              <a:rPr lang="en-US" sz="2400" b="0" i="1" smtClean="0">
                                <a:latin typeface="Cambria Math" panose="02040503050406030204" pitchFamily="18" charset="0"/>
                              </a:rPr>
                              <m:t>𝑠𝑝</m:t>
                            </m:r>
                          </m:sub>
                        </m:sSub>
                      </m:oMath>
                    </m:oMathPara>
                  </a14:m>
                  <a:endParaRPr lang="en-US" sz="2400" dirty="0">
                    <a:latin typeface="Sakkal Majalla" panose="02000000000000000000" pitchFamily="2" charset="-78"/>
                    <a:cs typeface="Sultan normal" pitchFamily="2" charset="-78"/>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3807725" y="3260619"/>
                  <a:ext cx="439544" cy="397866"/>
                </a:xfrm>
                <a:prstGeom prst="rect">
                  <a:avLst/>
                </a:prstGeom>
                <a:blipFill>
                  <a:blip r:embed="rId5"/>
                  <a:stretch>
                    <a:fillRect l="-19444" r="-9722" b="-1384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3807725" y="5440256"/>
                  <a:ext cx="326500" cy="39940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𝐹</m:t>
                            </m:r>
                          </m:e>
                          <m:sub>
                            <m:r>
                              <a:rPr lang="en-US" sz="2400" b="0" i="1" smtClean="0">
                                <a:latin typeface="Cambria Math" panose="02040503050406030204" pitchFamily="18" charset="0"/>
                              </a:rPr>
                              <m:t>𝑔</m:t>
                            </m:r>
                          </m:sub>
                        </m:sSub>
                      </m:oMath>
                    </m:oMathPara>
                  </a14:m>
                  <a:endParaRPr lang="en-US" sz="2400" dirty="0">
                    <a:latin typeface="Sakkal Majalla" panose="02000000000000000000" pitchFamily="2" charset="-78"/>
                    <a:cs typeface="Sultan normal" pitchFamily="2" charset="-78"/>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3807725" y="5440256"/>
                  <a:ext cx="326500" cy="399405"/>
                </a:xfrm>
                <a:prstGeom prst="rect">
                  <a:avLst/>
                </a:prstGeom>
                <a:blipFill>
                  <a:blip r:embed="rId6"/>
                  <a:stretch>
                    <a:fillRect l="-26415" r="-13208" b="-15152"/>
                  </a:stretch>
                </a:blipFill>
              </p:spPr>
              <p:txBody>
                <a:bodyPr/>
                <a:lstStyle/>
                <a:p>
                  <a:r>
                    <a:rPr lang="en-US">
                      <a:noFill/>
                    </a:rPr>
                    <a:t> </a:t>
                  </a:r>
                </a:p>
              </p:txBody>
            </p:sp>
          </mc:Fallback>
        </mc:AlternateContent>
      </p:grpSp>
      <p:sp>
        <p:nvSpPr>
          <p:cNvPr id="17" name="AutoShape 1">
            <a:extLst>
              <a:ext uri="{FF2B5EF4-FFF2-40B4-BE49-F238E27FC236}">
                <a16:creationId xmlns:a16="http://schemas.microsoft.com/office/drawing/2014/main" id="{0BE02D00-C713-43AB-A9E2-7E9B990EFFCE}"/>
              </a:ext>
            </a:extLst>
          </p:cNvPr>
          <p:cNvSpPr>
            <a:spLocks noChangeArrowheads="1"/>
          </p:cNvSpPr>
          <p:nvPr/>
        </p:nvSpPr>
        <p:spPr bwMode="auto">
          <a:xfrm>
            <a:off x="4314911" y="5295541"/>
            <a:ext cx="7294437" cy="923998"/>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400" b="1" dirty="0">
                <a:solidFill>
                  <a:srgbClr val="002060"/>
                </a:solidFill>
                <a:latin typeface="Sakkal Majalla" panose="02000000000000000000" pitchFamily="2" charset="-78"/>
                <a:ea typeface="Arial" panose="020B0604020202020204" pitchFamily="34" charset="0"/>
                <a:cs typeface="Sultan normal" pitchFamily="2" charset="-78"/>
              </a:rPr>
              <a:t>الكتلة: مقدار ما يحتويه الجسم من مادة وتقاس بـ</a:t>
            </a:r>
            <a:r>
              <a:rPr lang="ar-JO" sz="2400" b="1" dirty="0">
                <a:solidFill>
                  <a:srgbClr val="002060"/>
                </a:solidFill>
                <a:latin typeface="Sakkal Majalla" panose="02000000000000000000" pitchFamily="2" charset="-78"/>
                <a:ea typeface="Arial" panose="020B0604020202020204" pitchFamily="34" charset="0"/>
                <a:cs typeface="Sultan normal" pitchFamily="2" charset="-78"/>
              </a:rPr>
              <a:t>ـ</a:t>
            </a:r>
            <a:r>
              <a:rPr lang="ar-BH" sz="2400" b="1" dirty="0">
                <a:solidFill>
                  <a:srgbClr val="002060"/>
                </a:solidFill>
                <a:latin typeface="Sakkal Majalla" panose="02000000000000000000" pitchFamily="2" charset="-78"/>
                <a:ea typeface="Arial" panose="020B0604020202020204" pitchFamily="34" charset="0"/>
                <a:cs typeface="Sultan normal" pitchFamily="2" charset="-78"/>
              </a:rPr>
              <a:t> </a:t>
            </a:r>
            <a:r>
              <a:rPr lang="en-US" sz="2000" b="1" dirty="0">
                <a:latin typeface="Times New Roman" panose="02020603050405020304" pitchFamily="18" charset="0"/>
                <a:cs typeface="Times New Roman" panose="02020603050405020304" pitchFamily="18" charset="0"/>
              </a:rPr>
              <a:t>kg</a:t>
            </a:r>
            <a:r>
              <a:rPr lang="ar-BH" sz="2400" b="1" dirty="0">
                <a:solidFill>
                  <a:srgbClr val="002060"/>
                </a:solidFill>
                <a:latin typeface="Sakkal Majalla" panose="02000000000000000000" pitchFamily="2" charset="-78"/>
                <a:ea typeface="Arial" panose="020B0604020202020204" pitchFamily="34" charset="0"/>
                <a:cs typeface="Sultan normal" pitchFamily="2" charset="-78"/>
              </a:rPr>
              <a:t>.</a:t>
            </a:r>
          </a:p>
          <a:p>
            <a:pPr algn="r" rtl="1" eaLnBrk="0" fontAlgn="base" hangingPunct="0">
              <a:spcBef>
                <a:spcPct val="0"/>
              </a:spcBef>
              <a:spcAft>
                <a:spcPts val="800"/>
              </a:spcAft>
            </a:pPr>
            <a:r>
              <a:rPr lang="ar-BH" sz="2400" b="1" dirty="0">
                <a:solidFill>
                  <a:srgbClr val="002060"/>
                </a:solidFill>
                <a:latin typeface="Sakkal Majalla" panose="02000000000000000000" pitchFamily="2" charset="-78"/>
                <a:ea typeface="Arial" panose="020B0604020202020204" pitchFamily="34" charset="0"/>
                <a:cs typeface="Sultan normal" pitchFamily="2" charset="-78"/>
              </a:rPr>
              <a:t>الوزن: مقدار قوة جذب الأرض للجسم نحو سطحها ويقاس بــ </a:t>
            </a:r>
            <a:r>
              <a:rPr lang="en-US" sz="2400" b="1" dirty="0">
                <a:solidFill>
                  <a:srgbClr val="002060"/>
                </a:solidFill>
                <a:latin typeface="Sakkal Majalla" panose="02000000000000000000" pitchFamily="2" charset="-78"/>
                <a:ea typeface="Arial" panose="020B0604020202020204" pitchFamily="34" charset="0"/>
                <a:cs typeface="Sultan normal" pitchFamily="2" charset="-78"/>
              </a:rPr>
              <a:t>N</a:t>
            </a:r>
          </a:p>
          <a:p>
            <a:pPr algn="r" rtl="1" eaLnBrk="0" fontAlgn="base" hangingPunct="0">
              <a:spcBef>
                <a:spcPct val="0"/>
              </a:spcBef>
              <a:spcAft>
                <a:spcPts val="800"/>
              </a:spcAft>
            </a:pPr>
            <a:endParaRPr lang="en-US" sz="2400" b="1" dirty="0">
              <a:solidFill>
                <a:srgbClr val="002060"/>
              </a:solidFill>
              <a:latin typeface="Sakkal Majalla" panose="02000000000000000000" pitchFamily="2" charset="-78"/>
              <a:ea typeface="Arial" panose="020B0604020202020204" pitchFamily="34" charset="0"/>
              <a:cs typeface="Sultan normal" pitchFamily="2" charset="-78"/>
            </a:endParaRPr>
          </a:p>
          <a:p>
            <a:pPr algn="ctr" eaLnBrk="0" fontAlgn="base" hangingPunct="0">
              <a:spcBef>
                <a:spcPct val="0"/>
              </a:spcBef>
              <a:spcAft>
                <a:spcPts val="800"/>
              </a:spcAft>
            </a:pPr>
            <a:endParaRPr lang="en-US" sz="3200" b="1" dirty="0">
              <a:latin typeface="Sakkal Majalla" panose="02000000000000000000" pitchFamily="2" charset="-78"/>
              <a:ea typeface="Arial" panose="020B0604020202020204" pitchFamily="34" charset="0"/>
              <a:cs typeface="Sultan normal" pitchFamily="2" charset="-78"/>
            </a:endParaRPr>
          </a:p>
          <a:p>
            <a:pPr algn="ctr" eaLnBrk="0" fontAlgn="base" hangingPunct="0">
              <a:spcBef>
                <a:spcPct val="0"/>
              </a:spcBef>
              <a:spcAft>
                <a:spcPts val="800"/>
              </a:spcAft>
            </a:pPr>
            <a:endParaRPr lang="en-US" sz="3600" dirty="0">
              <a:latin typeface="Sakkal Majalla" panose="02000000000000000000" pitchFamily="2" charset="-78"/>
              <a:cs typeface="Sultan normal" pitchFamily="2" charset="-78"/>
            </a:endParaRPr>
          </a:p>
        </p:txBody>
      </p:sp>
      <p:sp>
        <p:nvSpPr>
          <p:cNvPr id="21" name="Footer Placeholder 6">
            <a:extLst>
              <a:ext uri="{FF2B5EF4-FFF2-40B4-BE49-F238E27FC236}">
                <a16:creationId xmlns:a16="http://schemas.microsoft.com/office/drawing/2014/main" id="{AE5B2395-6A20-4830-AE1F-ABC84748C7CD}"/>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837518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1000"/>
                                        <p:tgtEl>
                                          <p:spTgt spid="3"/>
                                        </p:tgtEl>
                                      </p:cBhvr>
                                    </p:animEffect>
                                    <p:anim calcmode="lin" valueType="num">
                                      <p:cBhvr>
                                        <p:cTn id="43" dur="1000" fill="hold"/>
                                        <p:tgtEl>
                                          <p:spTgt spid="3"/>
                                        </p:tgtEl>
                                        <p:attrNameLst>
                                          <p:attrName>ppt_x</p:attrName>
                                        </p:attrNameLst>
                                      </p:cBhvr>
                                      <p:tavLst>
                                        <p:tav tm="0">
                                          <p:val>
                                            <p:strVal val="#ppt_x"/>
                                          </p:val>
                                        </p:tav>
                                        <p:tav tm="100000">
                                          <p:val>
                                            <p:strVal val="#ppt_x"/>
                                          </p:val>
                                        </p:tav>
                                      </p:tavLst>
                                    </p:anim>
                                    <p:anim calcmode="lin" valueType="num">
                                      <p:cBhvr>
                                        <p:cTn id="4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strVal val="#ppt_x"/>
                                          </p:val>
                                        </p:tav>
                                        <p:tav tm="100000">
                                          <p:val>
                                            <p:strVal val="#ppt_x"/>
                                          </p:val>
                                        </p:tav>
                                      </p:tavLst>
                                    </p:anim>
                                    <p:anim calcmode="lin" valueType="num">
                                      <p:cBhvr>
                                        <p:cTn id="5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950795" y="1889547"/>
          <a:ext cx="10290412" cy="4001411"/>
        </p:xfrm>
        <a:graphic>
          <a:graphicData uri="http://schemas.openxmlformats.org/drawingml/2006/table">
            <a:tbl>
              <a:tblPr rtl="1" firstRow="1" firstCol="1" bandRow="1">
                <a:tableStyleId>{21E4AEA4-8DFA-4A89-87EB-49C32662AFE0}</a:tableStyleId>
              </a:tblPr>
              <a:tblGrid>
                <a:gridCol w="2043533">
                  <a:extLst>
                    <a:ext uri="{9D8B030D-6E8A-4147-A177-3AD203B41FA5}">
                      <a16:colId xmlns:a16="http://schemas.microsoft.com/office/drawing/2014/main" val="20000"/>
                    </a:ext>
                  </a:extLst>
                </a:gridCol>
                <a:gridCol w="3612203">
                  <a:extLst>
                    <a:ext uri="{9D8B030D-6E8A-4147-A177-3AD203B41FA5}">
                      <a16:colId xmlns:a16="http://schemas.microsoft.com/office/drawing/2014/main" val="20001"/>
                    </a:ext>
                  </a:extLst>
                </a:gridCol>
                <a:gridCol w="4634676">
                  <a:extLst>
                    <a:ext uri="{9D8B030D-6E8A-4147-A177-3AD203B41FA5}">
                      <a16:colId xmlns:a16="http://schemas.microsoft.com/office/drawing/2014/main" val="20002"/>
                    </a:ext>
                  </a:extLst>
                </a:gridCol>
              </a:tblGrid>
              <a:tr h="588729">
                <a:tc>
                  <a:txBody>
                    <a:bodyPr/>
                    <a:lstStyle/>
                    <a:p>
                      <a:pPr algn="ctr" rtl="1">
                        <a:lnSpc>
                          <a:spcPct val="115000"/>
                        </a:lnSpc>
                        <a:spcAft>
                          <a:spcPts val="0"/>
                        </a:spcAft>
                        <a:tabLst>
                          <a:tab pos="2487295" algn="l"/>
                        </a:tabLst>
                      </a:pPr>
                      <a:r>
                        <a:rPr lang="ar-BH" sz="1600" u="none" strike="noStrike" dirty="0">
                          <a:effectLst/>
                          <a:latin typeface="Traditional Arabic" panose="02020603050405020304" pitchFamily="18" charset="-78"/>
                          <a:cs typeface="Traditional Arabic" panose="02020603050405020304" pitchFamily="18" charset="-78"/>
                        </a:rPr>
                        <a:t> </a:t>
                      </a:r>
                      <a:endParaRPr lang="en-US" sz="12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lnSpc>
                          <a:spcPct val="115000"/>
                        </a:lnSpc>
                        <a:spcAft>
                          <a:spcPts val="0"/>
                        </a:spcAft>
                        <a:tabLst>
                          <a:tab pos="2487295" algn="l"/>
                        </a:tabLst>
                      </a:pPr>
                      <a:r>
                        <a:rPr lang="ar-BH" sz="3200" dirty="0">
                          <a:effectLst/>
                          <a:latin typeface="Traditional Arabic" panose="02020603050405020304" pitchFamily="18" charset="-78"/>
                          <a:cs typeface="Traditional Arabic" panose="02020603050405020304" pitchFamily="18" charset="-78"/>
                        </a:rPr>
                        <a:t>الكتلة </a:t>
                      </a: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BH" sz="3200" u="sng" dirty="0">
                          <a:effectLst/>
                          <a:latin typeface="Traditional Arabic" panose="02020603050405020304" pitchFamily="18" charset="-78"/>
                          <a:cs typeface="Traditional Arabic" panose="02020603050405020304" pitchFamily="18" charset="-78"/>
                        </a:rPr>
                        <a:t>الوزن</a:t>
                      </a: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0"/>
                  </a:ext>
                </a:extLst>
              </a:tr>
              <a:tr h="749126">
                <a:tc>
                  <a:txBody>
                    <a:bodyPr/>
                    <a:lstStyle/>
                    <a:p>
                      <a:pPr algn="ctr" rtl="1">
                        <a:lnSpc>
                          <a:spcPct val="115000"/>
                        </a:lnSpc>
                        <a:spcAft>
                          <a:spcPts val="0"/>
                        </a:spcAft>
                        <a:tabLst>
                          <a:tab pos="2487295" algn="l"/>
                        </a:tabLst>
                      </a:pPr>
                      <a:r>
                        <a:rPr lang="ar-BH" sz="32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الرمز</a:t>
                      </a:r>
                      <a:endParaRPr lang="en-US" sz="32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endParaRPr lang="en-US" sz="36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2811322777"/>
                  </a:ext>
                </a:extLst>
              </a:tr>
              <a:tr h="1331778">
                <a:tc>
                  <a:txBody>
                    <a:bodyPr/>
                    <a:lstStyle/>
                    <a:p>
                      <a:pPr algn="ctr" rtl="1">
                        <a:lnSpc>
                          <a:spcPct val="115000"/>
                        </a:lnSpc>
                        <a:spcAft>
                          <a:spcPts val="0"/>
                        </a:spcAft>
                        <a:tabLst>
                          <a:tab pos="2487295" algn="l"/>
                        </a:tabLst>
                      </a:pPr>
                      <a:r>
                        <a:rPr lang="ar-BH" sz="2800" b="1" dirty="0">
                          <a:effectLst/>
                          <a:latin typeface="Traditional Arabic" panose="02020603050405020304" pitchFamily="18" charset="-78"/>
                          <a:cs typeface="Traditional Arabic" panose="02020603050405020304" pitchFamily="18" charset="-78"/>
                        </a:rPr>
                        <a:t>التعريف</a:t>
                      </a:r>
                      <a:endParaRPr lang="en-US" sz="2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1"/>
                  </a:ext>
                </a:extLst>
              </a:tr>
              <a:tr h="665889">
                <a:tc>
                  <a:txBody>
                    <a:bodyPr/>
                    <a:lstStyle/>
                    <a:p>
                      <a:pPr algn="ctr" rtl="1">
                        <a:lnSpc>
                          <a:spcPct val="115000"/>
                        </a:lnSpc>
                        <a:spcAft>
                          <a:spcPts val="0"/>
                        </a:spcAft>
                        <a:tabLst>
                          <a:tab pos="2487295" algn="l"/>
                        </a:tabLst>
                      </a:pPr>
                      <a:r>
                        <a:rPr lang="ar-BH" sz="2800" b="1" dirty="0">
                          <a:effectLst/>
                          <a:latin typeface="Traditional Arabic" panose="02020603050405020304" pitchFamily="18" charset="-78"/>
                          <a:cs typeface="Traditional Arabic" panose="02020603050405020304" pitchFamily="18" charset="-78"/>
                        </a:rPr>
                        <a:t>وحدة القياس </a:t>
                      </a:r>
                      <a:endParaRPr lang="en-US" sz="2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2"/>
                  </a:ext>
                </a:extLst>
              </a:tr>
              <a:tr h="665889">
                <a:tc>
                  <a:txBody>
                    <a:bodyPr/>
                    <a:lstStyle/>
                    <a:p>
                      <a:pPr algn="ctr" rtl="1">
                        <a:lnSpc>
                          <a:spcPct val="115000"/>
                        </a:lnSpc>
                        <a:spcAft>
                          <a:spcPts val="0"/>
                        </a:spcAft>
                        <a:tabLst>
                          <a:tab pos="2487295" algn="l"/>
                        </a:tabLst>
                      </a:pPr>
                      <a:r>
                        <a:rPr lang="ar-BH" sz="2800" b="1" dirty="0">
                          <a:effectLst/>
                          <a:latin typeface="Traditional Arabic" panose="02020603050405020304" pitchFamily="18" charset="-78"/>
                          <a:cs typeface="Traditional Arabic" panose="02020603050405020304" pitchFamily="18" charset="-78"/>
                        </a:rPr>
                        <a:t>نوع </a:t>
                      </a:r>
                      <a:r>
                        <a:rPr lang="ar-JO" sz="2800" b="1" dirty="0">
                          <a:effectLst/>
                          <a:latin typeface="Traditional Arabic" panose="02020603050405020304" pitchFamily="18" charset="-78"/>
                          <a:cs typeface="Traditional Arabic" panose="02020603050405020304" pitchFamily="18" charset="-78"/>
                        </a:rPr>
                        <a:t>الوحدة</a:t>
                      </a:r>
                      <a:r>
                        <a:rPr lang="ar-BH" sz="2800" b="1" dirty="0">
                          <a:effectLst/>
                          <a:latin typeface="Traditional Arabic" panose="02020603050405020304" pitchFamily="18" charset="-78"/>
                          <a:cs typeface="Traditional Arabic" panose="02020603050405020304" pitchFamily="18" charset="-78"/>
                        </a:rPr>
                        <a:t> </a:t>
                      </a:r>
                      <a:endParaRPr lang="en-US" sz="2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3"/>
                  </a:ext>
                </a:extLst>
              </a:tr>
            </a:tbl>
          </a:graphicData>
        </a:graphic>
      </p:graphicFrame>
      <p:sp>
        <p:nvSpPr>
          <p:cNvPr id="5" name="AutoShape 1"/>
          <p:cNvSpPr>
            <a:spLocks noChangeArrowheads="1"/>
          </p:cNvSpPr>
          <p:nvPr/>
        </p:nvSpPr>
        <p:spPr bwMode="auto">
          <a:xfrm>
            <a:off x="1212215" y="1131167"/>
            <a:ext cx="9767569" cy="529163"/>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800" b="1" dirty="0">
                <a:latin typeface="Sakkal Majalla" panose="02000000000000000000" pitchFamily="2" charset="-78"/>
                <a:ea typeface="Arial" panose="020B0604020202020204" pitchFamily="34" charset="0"/>
                <a:cs typeface="Sultan normal" pitchFamily="2" charset="-78"/>
              </a:rPr>
              <a:t>قارن بين كتلة الجسم و وزنه من حيث أوجه المقارنة في المحددة في الجدول. </a:t>
            </a:r>
            <a:endParaRPr lang="en-US" sz="2800" b="1" dirty="0">
              <a:latin typeface="Sakkal Majalla" panose="02000000000000000000" pitchFamily="2" charset="-78"/>
              <a:ea typeface="Arial" panose="020B0604020202020204" pitchFamily="34" charset="0"/>
              <a:cs typeface="Sultan normal" pitchFamily="2" charset="-78"/>
            </a:endParaRPr>
          </a:p>
          <a:p>
            <a:pPr algn="ctr" eaLnBrk="0" fontAlgn="base" hangingPunct="0">
              <a:spcBef>
                <a:spcPct val="0"/>
              </a:spcBef>
              <a:spcAft>
                <a:spcPts val="800"/>
              </a:spcAft>
            </a:pPr>
            <a:endParaRPr lang="en-US" sz="3600" dirty="0">
              <a:latin typeface="Sakkal Majalla" panose="02000000000000000000" pitchFamily="2" charset="-78"/>
              <a:cs typeface="Sultan normal" pitchFamily="2" charset="-78"/>
            </a:endParaRPr>
          </a:p>
        </p:txBody>
      </p:sp>
      <p:sp>
        <p:nvSpPr>
          <p:cNvPr id="8" name="Rectangle 3"/>
          <p:cNvSpPr txBox="1">
            <a:spLocks noChangeArrowheads="1"/>
          </p:cNvSpPr>
          <p:nvPr/>
        </p:nvSpPr>
        <p:spPr>
          <a:xfrm>
            <a:off x="3953021" y="206617"/>
            <a:ext cx="3313401"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تمارين</a:t>
            </a:r>
          </a:p>
        </p:txBody>
      </p:sp>
      <mc:AlternateContent xmlns:mc="http://schemas.openxmlformats.org/markup-compatibility/2006" xmlns:a14="http://schemas.microsoft.com/office/drawing/2010/main">
        <mc:Choice Requires="a14">
          <p:graphicFrame>
            <p:nvGraphicFramePr>
              <p:cNvPr id="6" name="Table 5">
                <a:extLst>
                  <a:ext uri="{FF2B5EF4-FFF2-40B4-BE49-F238E27FC236}">
                    <a16:creationId xmlns:a16="http://schemas.microsoft.com/office/drawing/2014/main" id="{EA2901A4-ACCC-4E27-9B23-A60116BE7A66}"/>
                  </a:ext>
                </a:extLst>
              </p:cNvPr>
              <p:cNvGraphicFramePr>
                <a:graphicFrameLocks noGrp="1"/>
              </p:cNvGraphicFramePr>
              <p:nvPr>
                <p:extLst>
                  <p:ext uri="{D42A27DB-BD31-4B8C-83A1-F6EECF244321}">
                    <p14:modId xmlns:p14="http://schemas.microsoft.com/office/powerpoint/2010/main" val="2020852"/>
                  </p:ext>
                </p:extLst>
              </p:nvPr>
            </p:nvGraphicFramePr>
            <p:xfrm>
              <a:off x="968285" y="1892047"/>
              <a:ext cx="10290412" cy="4001411"/>
            </p:xfrm>
            <a:graphic>
              <a:graphicData uri="http://schemas.openxmlformats.org/drawingml/2006/table">
                <a:tbl>
                  <a:tblPr rtl="1" firstRow="1" firstCol="1" bandRow="1">
                    <a:tableStyleId>{21E4AEA4-8DFA-4A89-87EB-49C32662AFE0}</a:tableStyleId>
                  </a:tblPr>
                  <a:tblGrid>
                    <a:gridCol w="2043533">
                      <a:extLst>
                        <a:ext uri="{9D8B030D-6E8A-4147-A177-3AD203B41FA5}">
                          <a16:colId xmlns:a16="http://schemas.microsoft.com/office/drawing/2014/main" val="20000"/>
                        </a:ext>
                      </a:extLst>
                    </a:gridCol>
                    <a:gridCol w="3612203">
                      <a:extLst>
                        <a:ext uri="{9D8B030D-6E8A-4147-A177-3AD203B41FA5}">
                          <a16:colId xmlns:a16="http://schemas.microsoft.com/office/drawing/2014/main" val="20001"/>
                        </a:ext>
                      </a:extLst>
                    </a:gridCol>
                    <a:gridCol w="4634676">
                      <a:extLst>
                        <a:ext uri="{9D8B030D-6E8A-4147-A177-3AD203B41FA5}">
                          <a16:colId xmlns:a16="http://schemas.microsoft.com/office/drawing/2014/main" val="20002"/>
                        </a:ext>
                      </a:extLst>
                    </a:gridCol>
                  </a:tblGrid>
                  <a:tr h="588729">
                    <a:tc>
                      <a:txBody>
                        <a:bodyPr/>
                        <a:lstStyle/>
                        <a:p>
                          <a:pPr algn="ctr" rtl="1">
                            <a:lnSpc>
                              <a:spcPct val="115000"/>
                            </a:lnSpc>
                            <a:spcAft>
                              <a:spcPts val="0"/>
                            </a:spcAft>
                            <a:tabLst>
                              <a:tab pos="2487295" algn="l"/>
                            </a:tabLst>
                          </a:pPr>
                          <a:r>
                            <a:rPr lang="ar-BH" sz="1600" u="none" strike="noStrike" dirty="0">
                              <a:effectLst/>
                              <a:latin typeface="Traditional Arabic" panose="02020603050405020304" pitchFamily="18" charset="-78"/>
                              <a:cs typeface="Traditional Arabic" panose="02020603050405020304" pitchFamily="18" charset="-78"/>
                            </a:rPr>
                            <a:t> </a:t>
                          </a:r>
                          <a:endParaRPr lang="en-US" sz="12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lnSpc>
                              <a:spcPct val="115000"/>
                            </a:lnSpc>
                            <a:spcAft>
                              <a:spcPts val="0"/>
                            </a:spcAft>
                            <a:tabLst>
                              <a:tab pos="2487295" algn="l"/>
                            </a:tabLst>
                          </a:pPr>
                          <a:r>
                            <a:rPr lang="ar-BH" sz="3200" dirty="0">
                              <a:effectLst/>
                              <a:latin typeface="Traditional Arabic" panose="02020603050405020304" pitchFamily="18" charset="-78"/>
                              <a:cs typeface="Traditional Arabic" panose="02020603050405020304" pitchFamily="18" charset="-78"/>
                            </a:rPr>
                            <a:t>الكتلة </a:t>
                          </a: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BH" sz="3200" u="sng" dirty="0">
                              <a:effectLst/>
                              <a:latin typeface="Traditional Arabic" panose="02020603050405020304" pitchFamily="18" charset="-78"/>
                              <a:cs typeface="Traditional Arabic" panose="02020603050405020304" pitchFamily="18" charset="-78"/>
                            </a:rPr>
                            <a:t>الوزن</a:t>
                          </a: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0"/>
                      </a:ext>
                    </a:extLst>
                  </a:tr>
                  <a:tr h="749126">
                    <a:tc>
                      <a:txBody>
                        <a:bodyPr/>
                        <a:lstStyle/>
                        <a:p>
                          <a:pPr algn="ctr" rtl="1">
                            <a:lnSpc>
                              <a:spcPct val="115000"/>
                            </a:lnSpc>
                            <a:spcAft>
                              <a:spcPts val="0"/>
                            </a:spcAft>
                            <a:tabLst>
                              <a:tab pos="2487295" algn="l"/>
                            </a:tabLst>
                          </a:pPr>
                          <a:r>
                            <a:rPr lang="ar-BH" sz="32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الرمز</a:t>
                          </a:r>
                          <a:endParaRPr lang="en-US" sz="32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en-US" sz="3200" dirty="0">
                              <a:effectLst/>
                              <a:latin typeface="Traditional Arabic" panose="02020603050405020304" pitchFamily="18" charset="-78"/>
                              <a:ea typeface="Times New Roman" panose="02020603050405020304" pitchFamily="18" charset="0"/>
                              <a:cs typeface="Traditional Arabic" panose="02020603050405020304" pitchFamily="18" charset="-78"/>
                            </a:rPr>
                            <a:t>m</a:t>
                          </a:r>
                        </a:p>
                      </a:txBody>
                      <a:tcPr marL="68580" marR="68580" marT="0" marB="0" anchor="ctr"/>
                    </a:tc>
                    <a:tc>
                      <a:txBody>
                        <a:bodyPr/>
                        <a:lstStyle/>
                        <a:p>
                          <a:pPr algn="ctr" rtl="1">
                            <a:lnSpc>
                              <a:spcPct val="115000"/>
                            </a:lnSpc>
                            <a:spcAft>
                              <a:spcPts val="0"/>
                            </a:spcAft>
                            <a:tabLst>
                              <a:tab pos="2487295" algn="l"/>
                            </a:tabLst>
                          </a:pPr>
                          <a14:m>
                            <m:oMathPara xmlns:m="http://schemas.openxmlformats.org/officeDocument/2006/math">
                              <m:oMathParaPr>
                                <m:jc m:val="centerGroup"/>
                              </m:oMathParaPr>
                              <m:oMath xmlns:m="http://schemas.openxmlformats.org/officeDocument/2006/math">
                                <m:sSub>
                                  <m:sSubPr>
                                    <m:ctrlPr>
                                      <a:rPr lang="en-US" sz="2800" i="1" smtClean="0">
                                        <a:effectLst/>
                                        <a:latin typeface="Cambria Math" panose="02040503050406030204" pitchFamily="18" charset="0"/>
                                        <a:cs typeface="Arial" panose="020B0604020202020204" pitchFamily="34" charset="0"/>
                                      </a:rPr>
                                    </m:ctrlPr>
                                  </m:sSubPr>
                                  <m:e>
                                    <m:r>
                                      <a:rPr lang="en-US" sz="2800" b="0" i="1" smtClean="0">
                                        <a:effectLst/>
                                        <a:latin typeface="Cambria Math" panose="02040503050406030204" pitchFamily="18" charset="0"/>
                                        <a:cs typeface="Arial" panose="020B0604020202020204" pitchFamily="34" charset="0"/>
                                      </a:rPr>
                                      <m:t>𝐹</m:t>
                                    </m:r>
                                  </m:e>
                                  <m:sub>
                                    <m:r>
                                      <a:rPr lang="en-US" sz="2800" b="0" i="1" smtClean="0">
                                        <a:effectLst/>
                                        <a:latin typeface="Cambria Math" panose="02040503050406030204" pitchFamily="18" charset="0"/>
                                        <a:cs typeface="Arial" panose="020B0604020202020204" pitchFamily="34" charset="0"/>
                                      </a:rPr>
                                      <m:t>𝑔</m:t>
                                    </m:r>
                                  </m:sub>
                                </m:sSub>
                              </m:oMath>
                            </m:oMathPara>
                          </a14:m>
                          <a:endParaRPr lang="en-US" sz="18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2811322777"/>
                      </a:ext>
                    </a:extLst>
                  </a:tr>
                  <a:tr h="1331778">
                    <a:tc>
                      <a:txBody>
                        <a:bodyPr/>
                        <a:lstStyle/>
                        <a:p>
                          <a:pPr algn="ctr" rtl="1">
                            <a:lnSpc>
                              <a:spcPct val="115000"/>
                            </a:lnSpc>
                            <a:spcAft>
                              <a:spcPts val="0"/>
                            </a:spcAft>
                            <a:tabLst>
                              <a:tab pos="2487295" algn="l"/>
                            </a:tabLst>
                          </a:pPr>
                          <a:r>
                            <a:rPr lang="ar-BH" sz="2800" b="1" dirty="0">
                              <a:effectLst/>
                              <a:latin typeface="Traditional Arabic" panose="02020603050405020304" pitchFamily="18" charset="-78"/>
                              <a:cs typeface="Traditional Arabic" panose="02020603050405020304" pitchFamily="18" charset="-78"/>
                            </a:rPr>
                            <a:t>التعريف</a:t>
                          </a:r>
                          <a:endParaRPr lang="en-US" sz="2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BH" sz="2800" dirty="0">
                              <a:effectLst/>
                              <a:latin typeface="Traditional Arabic" panose="02020603050405020304" pitchFamily="18" charset="-78"/>
                              <a:cs typeface="Traditional Arabic" panose="02020603050405020304" pitchFamily="18" charset="-78"/>
                            </a:rPr>
                            <a:t>مقدار ما يحتويه الجسم من مادة</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BH" sz="2800" dirty="0">
                              <a:effectLst/>
                              <a:latin typeface="Traditional Arabic" panose="02020603050405020304" pitchFamily="18" charset="-78"/>
                              <a:cs typeface="Traditional Arabic" panose="02020603050405020304" pitchFamily="18" charset="-78"/>
                            </a:rPr>
                            <a:t>قوة جذب ال</a:t>
                          </a:r>
                          <a:r>
                            <a:rPr lang="ar-JO" sz="2800" dirty="0">
                              <a:effectLst/>
                              <a:latin typeface="Traditional Arabic" panose="02020603050405020304" pitchFamily="18" charset="-78"/>
                              <a:cs typeface="Traditional Arabic" panose="02020603050405020304" pitchFamily="18" charset="-78"/>
                            </a:rPr>
                            <a:t>أ</a:t>
                          </a:r>
                          <a:r>
                            <a:rPr lang="ar-BH" sz="2800" dirty="0">
                              <a:effectLst/>
                              <a:latin typeface="Traditional Arabic" panose="02020603050405020304" pitchFamily="18" charset="-78"/>
                              <a:cs typeface="Traditional Arabic" panose="02020603050405020304" pitchFamily="18" charset="-78"/>
                            </a:rPr>
                            <a:t>رض للجسم</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1"/>
                      </a:ext>
                    </a:extLst>
                  </a:tr>
                  <a:tr h="665889">
                    <a:tc>
                      <a:txBody>
                        <a:bodyPr/>
                        <a:lstStyle/>
                        <a:p>
                          <a:pPr algn="ctr" rtl="1">
                            <a:lnSpc>
                              <a:spcPct val="115000"/>
                            </a:lnSpc>
                            <a:spcAft>
                              <a:spcPts val="0"/>
                            </a:spcAft>
                            <a:tabLst>
                              <a:tab pos="2487295" algn="l"/>
                            </a:tabLst>
                          </a:pPr>
                          <a:r>
                            <a:rPr lang="ar-BH" sz="2800" b="1" dirty="0">
                              <a:effectLst/>
                              <a:latin typeface="Traditional Arabic" panose="02020603050405020304" pitchFamily="18" charset="-78"/>
                              <a:cs typeface="Traditional Arabic" panose="02020603050405020304" pitchFamily="18" charset="-78"/>
                            </a:rPr>
                            <a:t>وحدة القياس </a:t>
                          </a:r>
                          <a:endParaRPr lang="en-US" sz="2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BH" sz="2800" dirty="0">
                              <a:effectLst/>
                              <a:latin typeface="Traditional Arabic" panose="02020603050405020304" pitchFamily="18" charset="-78"/>
                              <a:cs typeface="Traditional Arabic" panose="02020603050405020304" pitchFamily="18" charset="-78"/>
                            </a:rPr>
                            <a:t>كيلو جرام </a:t>
                          </a:r>
                          <a:r>
                            <a:rPr lang="en-US" sz="2800" dirty="0">
                              <a:effectLst/>
                              <a:latin typeface="Traditional Arabic" panose="02020603050405020304" pitchFamily="18" charset="-78"/>
                              <a:cs typeface="Traditional Arabic" panose="02020603050405020304" pitchFamily="18" charset="-78"/>
                            </a:rPr>
                            <a:t>kg</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SA" sz="2800" dirty="0">
                              <a:effectLst/>
                              <a:latin typeface="Traditional Arabic" panose="02020603050405020304" pitchFamily="18" charset="-78"/>
                              <a:cs typeface="Traditional Arabic" panose="02020603050405020304" pitchFamily="18" charset="-78"/>
                            </a:rPr>
                            <a:t>نيوتن </a:t>
                          </a:r>
                          <a:r>
                            <a:rPr lang="en-US" sz="2800" dirty="0">
                              <a:effectLst/>
                              <a:latin typeface="Traditional Arabic" panose="02020603050405020304" pitchFamily="18" charset="-78"/>
                              <a:cs typeface="Traditional Arabic" panose="02020603050405020304" pitchFamily="18" charset="-78"/>
                            </a:rPr>
                            <a:t>N</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2"/>
                      </a:ext>
                    </a:extLst>
                  </a:tr>
                  <a:tr h="665889">
                    <a:tc>
                      <a:txBody>
                        <a:bodyPr/>
                        <a:lstStyle/>
                        <a:p>
                          <a:pPr algn="ctr" rtl="1">
                            <a:lnSpc>
                              <a:spcPct val="115000"/>
                            </a:lnSpc>
                            <a:spcAft>
                              <a:spcPts val="0"/>
                            </a:spcAft>
                            <a:tabLst>
                              <a:tab pos="2487295" algn="l"/>
                            </a:tabLst>
                          </a:pPr>
                          <a:r>
                            <a:rPr lang="ar-BH" sz="2800" b="1" dirty="0">
                              <a:effectLst/>
                              <a:latin typeface="Traditional Arabic" panose="02020603050405020304" pitchFamily="18" charset="-78"/>
                              <a:cs typeface="Traditional Arabic" panose="02020603050405020304" pitchFamily="18" charset="-78"/>
                            </a:rPr>
                            <a:t>نوع </a:t>
                          </a:r>
                          <a:r>
                            <a:rPr lang="ar-JO" sz="2800" b="1" dirty="0">
                              <a:effectLst/>
                              <a:latin typeface="Traditional Arabic" panose="02020603050405020304" pitchFamily="18" charset="-78"/>
                              <a:cs typeface="Traditional Arabic" panose="02020603050405020304" pitchFamily="18" charset="-78"/>
                            </a:rPr>
                            <a:t>الوحدة</a:t>
                          </a:r>
                          <a:r>
                            <a:rPr lang="ar-BH" sz="2800" b="1" dirty="0">
                              <a:effectLst/>
                              <a:latin typeface="Traditional Arabic" panose="02020603050405020304" pitchFamily="18" charset="-78"/>
                              <a:cs typeface="Traditional Arabic" panose="02020603050405020304" pitchFamily="18" charset="-78"/>
                            </a:rPr>
                            <a:t> </a:t>
                          </a:r>
                          <a:endParaRPr lang="en-US" sz="2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JO" sz="2800" dirty="0">
                              <a:effectLst/>
                              <a:latin typeface="Traditional Arabic" panose="02020603050405020304" pitchFamily="18" charset="-78"/>
                              <a:cs typeface="Traditional Arabic" panose="02020603050405020304" pitchFamily="18" charset="-78"/>
                            </a:rPr>
                            <a:t>أ</a:t>
                          </a:r>
                          <a:r>
                            <a:rPr lang="ar-BH" sz="2800" dirty="0">
                              <a:effectLst/>
                              <a:latin typeface="Traditional Arabic" panose="02020603050405020304" pitchFamily="18" charset="-78"/>
                              <a:cs typeface="Traditional Arabic" panose="02020603050405020304" pitchFamily="18" charset="-78"/>
                            </a:rPr>
                            <a:t>ساسية</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SA" sz="2800" dirty="0">
                              <a:effectLst/>
                              <a:latin typeface="Traditional Arabic" panose="02020603050405020304" pitchFamily="18" charset="-78"/>
                              <a:cs typeface="Traditional Arabic" panose="02020603050405020304" pitchFamily="18" charset="-78"/>
                            </a:rPr>
                            <a:t>مشتقة</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3"/>
                      </a:ext>
                    </a:extLst>
                  </a:tr>
                </a:tbl>
              </a:graphicData>
            </a:graphic>
          </p:graphicFrame>
        </mc:Choice>
        <mc:Fallback xmlns="">
          <p:graphicFrame>
            <p:nvGraphicFramePr>
              <p:cNvPr id="6" name="Table 5">
                <a:extLst>
                  <a:ext uri="{FF2B5EF4-FFF2-40B4-BE49-F238E27FC236}">
                    <a16:creationId xmlns:a16="http://schemas.microsoft.com/office/drawing/2014/main" id="{EA2901A4-ACCC-4E27-9B23-A60116BE7A66}"/>
                  </a:ext>
                </a:extLst>
              </p:cNvPr>
              <p:cNvGraphicFramePr>
                <a:graphicFrameLocks noGrp="1"/>
              </p:cNvGraphicFramePr>
              <p:nvPr>
                <p:extLst>
                  <p:ext uri="{D42A27DB-BD31-4B8C-83A1-F6EECF244321}">
                    <p14:modId xmlns:p14="http://schemas.microsoft.com/office/powerpoint/2010/main" val="2020852"/>
                  </p:ext>
                </p:extLst>
              </p:nvPr>
            </p:nvGraphicFramePr>
            <p:xfrm>
              <a:off x="968285" y="1892047"/>
              <a:ext cx="10290412" cy="4001411"/>
            </p:xfrm>
            <a:graphic>
              <a:graphicData uri="http://schemas.openxmlformats.org/drawingml/2006/table">
                <a:tbl>
                  <a:tblPr rtl="1" firstRow="1" firstCol="1" bandRow="1">
                    <a:tableStyleId>{21E4AEA4-8DFA-4A89-87EB-49C32662AFE0}</a:tableStyleId>
                  </a:tblPr>
                  <a:tblGrid>
                    <a:gridCol w="2043533">
                      <a:extLst>
                        <a:ext uri="{9D8B030D-6E8A-4147-A177-3AD203B41FA5}">
                          <a16:colId xmlns:a16="http://schemas.microsoft.com/office/drawing/2014/main" val="20000"/>
                        </a:ext>
                      </a:extLst>
                    </a:gridCol>
                    <a:gridCol w="3612203">
                      <a:extLst>
                        <a:ext uri="{9D8B030D-6E8A-4147-A177-3AD203B41FA5}">
                          <a16:colId xmlns:a16="http://schemas.microsoft.com/office/drawing/2014/main" val="20001"/>
                        </a:ext>
                      </a:extLst>
                    </a:gridCol>
                    <a:gridCol w="4634676">
                      <a:extLst>
                        <a:ext uri="{9D8B030D-6E8A-4147-A177-3AD203B41FA5}">
                          <a16:colId xmlns:a16="http://schemas.microsoft.com/office/drawing/2014/main" val="20002"/>
                        </a:ext>
                      </a:extLst>
                    </a:gridCol>
                  </a:tblGrid>
                  <a:tr h="588729">
                    <a:tc>
                      <a:txBody>
                        <a:bodyPr/>
                        <a:lstStyle/>
                        <a:p>
                          <a:pPr algn="ctr" rtl="1">
                            <a:lnSpc>
                              <a:spcPct val="115000"/>
                            </a:lnSpc>
                            <a:spcAft>
                              <a:spcPts val="0"/>
                            </a:spcAft>
                            <a:tabLst>
                              <a:tab pos="2487295" algn="l"/>
                            </a:tabLst>
                          </a:pPr>
                          <a:r>
                            <a:rPr lang="ar-BH" sz="1600" u="none" strike="noStrike" dirty="0">
                              <a:effectLst/>
                              <a:latin typeface="Traditional Arabic" panose="02020603050405020304" pitchFamily="18" charset="-78"/>
                              <a:cs typeface="Traditional Arabic" panose="02020603050405020304" pitchFamily="18" charset="-78"/>
                            </a:rPr>
                            <a:t> </a:t>
                          </a:r>
                          <a:endParaRPr lang="en-US" sz="12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tc>
                    <a:tc>
                      <a:txBody>
                        <a:bodyPr/>
                        <a:lstStyle/>
                        <a:p>
                          <a:pPr algn="ctr" rtl="1">
                            <a:lnSpc>
                              <a:spcPct val="115000"/>
                            </a:lnSpc>
                            <a:spcAft>
                              <a:spcPts val="0"/>
                            </a:spcAft>
                            <a:tabLst>
                              <a:tab pos="2487295" algn="l"/>
                            </a:tabLst>
                          </a:pPr>
                          <a:r>
                            <a:rPr lang="ar-BH" sz="3200" dirty="0">
                              <a:effectLst/>
                              <a:latin typeface="Traditional Arabic" panose="02020603050405020304" pitchFamily="18" charset="-78"/>
                              <a:cs typeface="Traditional Arabic" panose="02020603050405020304" pitchFamily="18" charset="-78"/>
                            </a:rPr>
                            <a:t>الكتلة </a:t>
                          </a: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BH" sz="3200" u="sng" dirty="0">
                              <a:effectLst/>
                              <a:latin typeface="Traditional Arabic" panose="02020603050405020304" pitchFamily="18" charset="-78"/>
                              <a:cs typeface="Traditional Arabic" panose="02020603050405020304" pitchFamily="18" charset="-78"/>
                            </a:rPr>
                            <a:t>الوزن</a:t>
                          </a:r>
                          <a:endParaRPr lang="en-US" sz="24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0"/>
                      </a:ext>
                    </a:extLst>
                  </a:tr>
                  <a:tr h="749126">
                    <a:tc>
                      <a:txBody>
                        <a:bodyPr/>
                        <a:lstStyle/>
                        <a:p>
                          <a:pPr algn="ctr" rtl="1">
                            <a:lnSpc>
                              <a:spcPct val="115000"/>
                            </a:lnSpc>
                            <a:spcAft>
                              <a:spcPts val="0"/>
                            </a:spcAft>
                            <a:tabLst>
                              <a:tab pos="2487295" algn="l"/>
                            </a:tabLst>
                          </a:pPr>
                          <a:r>
                            <a:rPr lang="ar-BH" sz="3200" b="1" dirty="0">
                              <a:effectLst/>
                              <a:latin typeface="Traditional Arabic" panose="02020603050405020304" pitchFamily="18" charset="-78"/>
                              <a:ea typeface="Times New Roman" panose="02020603050405020304" pitchFamily="18" charset="0"/>
                              <a:cs typeface="Traditional Arabic" panose="02020603050405020304" pitchFamily="18" charset="-78"/>
                            </a:rPr>
                            <a:t>الرمز</a:t>
                          </a:r>
                          <a:endParaRPr lang="en-US" sz="32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en-US" sz="3200" dirty="0">
                              <a:effectLst/>
                              <a:latin typeface="Traditional Arabic" panose="02020603050405020304" pitchFamily="18" charset="-78"/>
                              <a:ea typeface="Times New Roman" panose="02020603050405020304" pitchFamily="18" charset="0"/>
                              <a:cs typeface="Traditional Arabic" panose="02020603050405020304" pitchFamily="18" charset="-78"/>
                            </a:rPr>
                            <a:t>m</a:t>
                          </a:r>
                        </a:p>
                      </a:txBody>
                      <a:tcPr marL="68580" marR="68580" marT="0" marB="0" anchor="ctr"/>
                    </a:tc>
                    <a:tc>
                      <a:txBody>
                        <a:bodyPr/>
                        <a:lstStyle/>
                        <a:p>
                          <a:endParaRPr lang="en-US"/>
                        </a:p>
                      </a:txBody>
                      <a:tcPr marL="68580" marR="68580" marT="0" marB="0" anchor="ctr">
                        <a:blipFill>
                          <a:blip r:embed="rId2"/>
                          <a:stretch>
                            <a:fillRect l="-122076" t="-84553" r="-657" b="-372358"/>
                          </a:stretch>
                        </a:blipFill>
                      </a:tcPr>
                    </a:tc>
                    <a:extLst>
                      <a:ext uri="{0D108BD9-81ED-4DB2-BD59-A6C34878D82A}">
                        <a16:rowId xmlns:a16="http://schemas.microsoft.com/office/drawing/2014/main" val="2811322777"/>
                      </a:ext>
                    </a:extLst>
                  </a:tr>
                  <a:tr h="1331778">
                    <a:tc>
                      <a:txBody>
                        <a:bodyPr/>
                        <a:lstStyle/>
                        <a:p>
                          <a:pPr algn="ctr" rtl="1">
                            <a:lnSpc>
                              <a:spcPct val="115000"/>
                            </a:lnSpc>
                            <a:spcAft>
                              <a:spcPts val="0"/>
                            </a:spcAft>
                            <a:tabLst>
                              <a:tab pos="2487295" algn="l"/>
                            </a:tabLst>
                          </a:pPr>
                          <a:r>
                            <a:rPr lang="ar-BH" sz="2800" b="1" dirty="0">
                              <a:effectLst/>
                              <a:latin typeface="Traditional Arabic" panose="02020603050405020304" pitchFamily="18" charset="-78"/>
                              <a:cs typeface="Traditional Arabic" panose="02020603050405020304" pitchFamily="18" charset="-78"/>
                            </a:rPr>
                            <a:t>التعريف</a:t>
                          </a:r>
                          <a:endParaRPr lang="en-US" sz="2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BH" sz="2800" dirty="0">
                              <a:effectLst/>
                              <a:latin typeface="Traditional Arabic" panose="02020603050405020304" pitchFamily="18" charset="-78"/>
                              <a:cs typeface="Traditional Arabic" panose="02020603050405020304" pitchFamily="18" charset="-78"/>
                            </a:rPr>
                            <a:t>مقدار ما يحتويه الجسم من مادة</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BH" sz="2800" dirty="0">
                              <a:effectLst/>
                              <a:latin typeface="Traditional Arabic" panose="02020603050405020304" pitchFamily="18" charset="-78"/>
                              <a:cs typeface="Traditional Arabic" panose="02020603050405020304" pitchFamily="18" charset="-78"/>
                            </a:rPr>
                            <a:t>قوة جذب ال</a:t>
                          </a:r>
                          <a:r>
                            <a:rPr lang="ar-JO" sz="2800" dirty="0">
                              <a:effectLst/>
                              <a:latin typeface="Traditional Arabic" panose="02020603050405020304" pitchFamily="18" charset="-78"/>
                              <a:cs typeface="Traditional Arabic" panose="02020603050405020304" pitchFamily="18" charset="-78"/>
                            </a:rPr>
                            <a:t>أ</a:t>
                          </a:r>
                          <a:r>
                            <a:rPr lang="ar-BH" sz="2800" dirty="0">
                              <a:effectLst/>
                              <a:latin typeface="Traditional Arabic" panose="02020603050405020304" pitchFamily="18" charset="-78"/>
                              <a:cs typeface="Traditional Arabic" panose="02020603050405020304" pitchFamily="18" charset="-78"/>
                            </a:rPr>
                            <a:t>رض للجسم</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1"/>
                      </a:ext>
                    </a:extLst>
                  </a:tr>
                  <a:tr h="665889">
                    <a:tc>
                      <a:txBody>
                        <a:bodyPr/>
                        <a:lstStyle/>
                        <a:p>
                          <a:pPr algn="ctr" rtl="1">
                            <a:lnSpc>
                              <a:spcPct val="115000"/>
                            </a:lnSpc>
                            <a:spcAft>
                              <a:spcPts val="0"/>
                            </a:spcAft>
                            <a:tabLst>
                              <a:tab pos="2487295" algn="l"/>
                            </a:tabLst>
                          </a:pPr>
                          <a:r>
                            <a:rPr lang="ar-BH" sz="2800" b="1" dirty="0">
                              <a:effectLst/>
                              <a:latin typeface="Traditional Arabic" panose="02020603050405020304" pitchFamily="18" charset="-78"/>
                              <a:cs typeface="Traditional Arabic" panose="02020603050405020304" pitchFamily="18" charset="-78"/>
                            </a:rPr>
                            <a:t>وحدة القياس </a:t>
                          </a:r>
                          <a:endParaRPr lang="en-US" sz="2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BH" sz="2800" dirty="0">
                              <a:effectLst/>
                              <a:latin typeface="Traditional Arabic" panose="02020603050405020304" pitchFamily="18" charset="-78"/>
                              <a:cs typeface="Traditional Arabic" panose="02020603050405020304" pitchFamily="18" charset="-78"/>
                            </a:rPr>
                            <a:t>كيلو جرام </a:t>
                          </a:r>
                          <a:r>
                            <a:rPr lang="en-US" sz="2800" dirty="0">
                              <a:effectLst/>
                              <a:latin typeface="Traditional Arabic" panose="02020603050405020304" pitchFamily="18" charset="-78"/>
                              <a:cs typeface="Traditional Arabic" panose="02020603050405020304" pitchFamily="18" charset="-78"/>
                            </a:rPr>
                            <a:t>kg</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SA" sz="2800" dirty="0">
                              <a:effectLst/>
                              <a:latin typeface="Traditional Arabic" panose="02020603050405020304" pitchFamily="18" charset="-78"/>
                              <a:cs typeface="Traditional Arabic" panose="02020603050405020304" pitchFamily="18" charset="-78"/>
                            </a:rPr>
                            <a:t>نيوتن </a:t>
                          </a:r>
                          <a:r>
                            <a:rPr lang="en-US" sz="2800" dirty="0">
                              <a:effectLst/>
                              <a:latin typeface="Traditional Arabic" panose="02020603050405020304" pitchFamily="18" charset="-78"/>
                              <a:cs typeface="Traditional Arabic" panose="02020603050405020304" pitchFamily="18" charset="-78"/>
                            </a:rPr>
                            <a:t>N</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2"/>
                      </a:ext>
                    </a:extLst>
                  </a:tr>
                  <a:tr h="665889">
                    <a:tc>
                      <a:txBody>
                        <a:bodyPr/>
                        <a:lstStyle/>
                        <a:p>
                          <a:pPr algn="ctr" rtl="1">
                            <a:lnSpc>
                              <a:spcPct val="115000"/>
                            </a:lnSpc>
                            <a:spcAft>
                              <a:spcPts val="0"/>
                            </a:spcAft>
                            <a:tabLst>
                              <a:tab pos="2487295" algn="l"/>
                            </a:tabLst>
                          </a:pPr>
                          <a:r>
                            <a:rPr lang="ar-BH" sz="2800" b="1" dirty="0">
                              <a:effectLst/>
                              <a:latin typeface="Traditional Arabic" panose="02020603050405020304" pitchFamily="18" charset="-78"/>
                              <a:cs typeface="Traditional Arabic" panose="02020603050405020304" pitchFamily="18" charset="-78"/>
                            </a:rPr>
                            <a:t>نوع </a:t>
                          </a:r>
                          <a:r>
                            <a:rPr lang="ar-JO" sz="2800" b="1" dirty="0">
                              <a:effectLst/>
                              <a:latin typeface="Traditional Arabic" panose="02020603050405020304" pitchFamily="18" charset="-78"/>
                              <a:cs typeface="Traditional Arabic" panose="02020603050405020304" pitchFamily="18" charset="-78"/>
                            </a:rPr>
                            <a:t>الوحدة</a:t>
                          </a:r>
                          <a:r>
                            <a:rPr lang="ar-BH" sz="2800" b="1" dirty="0">
                              <a:effectLst/>
                              <a:latin typeface="Traditional Arabic" panose="02020603050405020304" pitchFamily="18" charset="-78"/>
                              <a:cs typeface="Traditional Arabic" panose="02020603050405020304" pitchFamily="18" charset="-78"/>
                            </a:rPr>
                            <a:t> </a:t>
                          </a:r>
                          <a:endParaRPr lang="en-US" sz="2000" b="1"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JO" sz="2800" dirty="0">
                              <a:effectLst/>
                              <a:latin typeface="Traditional Arabic" panose="02020603050405020304" pitchFamily="18" charset="-78"/>
                              <a:cs typeface="Traditional Arabic" panose="02020603050405020304" pitchFamily="18" charset="-78"/>
                            </a:rPr>
                            <a:t>أ</a:t>
                          </a:r>
                          <a:r>
                            <a:rPr lang="ar-BH" sz="2800" dirty="0">
                              <a:effectLst/>
                              <a:latin typeface="Traditional Arabic" panose="02020603050405020304" pitchFamily="18" charset="-78"/>
                              <a:cs typeface="Traditional Arabic" panose="02020603050405020304" pitchFamily="18" charset="-78"/>
                            </a:rPr>
                            <a:t>ساسية</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tc>
                      <a:txBody>
                        <a:bodyPr/>
                        <a:lstStyle/>
                        <a:p>
                          <a:pPr algn="ctr" rtl="1">
                            <a:lnSpc>
                              <a:spcPct val="115000"/>
                            </a:lnSpc>
                            <a:spcAft>
                              <a:spcPts val="0"/>
                            </a:spcAft>
                            <a:tabLst>
                              <a:tab pos="2487295" algn="l"/>
                            </a:tabLst>
                          </a:pPr>
                          <a:r>
                            <a:rPr lang="ar-SA" sz="2800" dirty="0">
                              <a:effectLst/>
                              <a:latin typeface="Traditional Arabic" panose="02020603050405020304" pitchFamily="18" charset="-78"/>
                              <a:cs typeface="Traditional Arabic" panose="02020603050405020304" pitchFamily="18" charset="-78"/>
                            </a:rPr>
                            <a:t>مشتقة</a:t>
                          </a:r>
                          <a:endParaRPr lang="en-US" sz="2000" dirty="0">
                            <a:effectLst/>
                            <a:latin typeface="Traditional Arabic" panose="02020603050405020304" pitchFamily="18" charset="-78"/>
                            <a:ea typeface="Times New Roman" panose="02020603050405020304" pitchFamily="18" charset="0"/>
                            <a:cs typeface="Traditional Arabic" panose="02020603050405020304" pitchFamily="18" charset="-78"/>
                          </a:endParaRPr>
                        </a:p>
                      </a:txBody>
                      <a:tcPr marL="68580" marR="68580" marT="0" marB="0" anchor="ctr"/>
                    </a:tc>
                    <a:extLst>
                      <a:ext uri="{0D108BD9-81ED-4DB2-BD59-A6C34878D82A}">
                        <a16:rowId xmlns:a16="http://schemas.microsoft.com/office/drawing/2014/main" val="10003"/>
                      </a:ext>
                    </a:extLst>
                  </a:tr>
                </a:tbl>
              </a:graphicData>
            </a:graphic>
          </p:graphicFrame>
        </mc:Fallback>
      </mc:AlternateContent>
      <p:sp>
        <p:nvSpPr>
          <p:cNvPr id="7" name="Footer Placeholder 6">
            <a:extLst>
              <a:ext uri="{FF2B5EF4-FFF2-40B4-BE49-F238E27FC236}">
                <a16:creationId xmlns:a16="http://schemas.microsoft.com/office/drawing/2014/main" id="{8806EC0D-D104-43AF-B769-D4936180BB9C}"/>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326786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1"/>
          <p:cNvSpPr>
            <a:spLocks noChangeArrowheads="1"/>
          </p:cNvSpPr>
          <p:nvPr/>
        </p:nvSpPr>
        <p:spPr bwMode="auto">
          <a:xfrm>
            <a:off x="886266" y="2135069"/>
            <a:ext cx="11053076" cy="584864"/>
          </a:xfrm>
          <a:prstGeom prst="roundRect">
            <a:avLst>
              <a:gd name="adj" fmla="val 16667"/>
            </a:avLst>
          </a:prstGeom>
          <a:solidFill>
            <a:schemeClr val="accent1">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400" b="1" dirty="0">
                <a:latin typeface="Sakkal Majalla" panose="02000000000000000000" pitchFamily="2" charset="-78"/>
                <a:ea typeface="Arial" panose="020B0604020202020204" pitchFamily="34" charset="0"/>
                <a:cs typeface="Sultan normal" pitchFamily="2" charset="-78"/>
              </a:rPr>
              <a:t>وزن الجسم = كتلة الجسم </a:t>
            </a:r>
            <a:r>
              <a:rPr lang="ar-JO" sz="2400" b="1" dirty="0">
                <a:latin typeface="Sakkal Majalla" panose="02000000000000000000" pitchFamily="2" charset="-78"/>
                <a:cs typeface="Sultan normal" pitchFamily="2" charset="-78"/>
              </a:rPr>
              <a:t>×</a:t>
            </a:r>
            <a:r>
              <a:rPr lang="ar-BH" sz="2400" b="1" dirty="0">
                <a:latin typeface="Sakkal Majalla" panose="02000000000000000000" pitchFamily="2" charset="-78"/>
                <a:cs typeface="Sultan normal" pitchFamily="2" charset="-78"/>
              </a:rPr>
              <a:t> تسارع الجاذبية الأرضية.</a:t>
            </a:r>
            <a:endParaRPr lang="en-US" sz="2400" b="1" dirty="0">
              <a:latin typeface="Sakkal Majalla" panose="02000000000000000000" pitchFamily="2" charset="-78"/>
              <a:ea typeface="Arial" panose="020B0604020202020204" pitchFamily="34" charset="0"/>
              <a:cs typeface="Sultan normal" pitchFamily="2" charset="-78"/>
            </a:endParaRPr>
          </a:p>
          <a:p>
            <a:pPr algn="ctr" eaLnBrk="0" fontAlgn="base" hangingPunct="0">
              <a:spcBef>
                <a:spcPct val="0"/>
              </a:spcBef>
              <a:spcAft>
                <a:spcPts val="800"/>
              </a:spcAft>
            </a:pPr>
            <a:endParaRPr lang="en-US" sz="2400" dirty="0">
              <a:latin typeface="Sakkal Majalla" panose="02000000000000000000" pitchFamily="2" charset="-78"/>
              <a:cs typeface="Sultan normal" pitchFamily="2" charset="-78"/>
            </a:endParaRPr>
          </a:p>
        </p:txBody>
      </p:sp>
      <mc:AlternateContent xmlns:mc="http://schemas.openxmlformats.org/markup-compatibility/2006" xmlns:a14="http://schemas.microsoft.com/office/drawing/2010/main">
        <mc:Choice Requires="a14">
          <p:sp>
            <p:nvSpPr>
              <p:cNvPr id="10" name="AutoShape 1"/>
              <p:cNvSpPr>
                <a:spLocks noChangeArrowheads="1"/>
              </p:cNvSpPr>
              <p:nvPr/>
            </p:nvSpPr>
            <p:spPr bwMode="auto">
              <a:xfrm>
                <a:off x="4984923" y="3139883"/>
                <a:ext cx="2194860" cy="852836"/>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ts val="800"/>
                  </a:spcAft>
                </a:pPr>
                <a14:m>
                  <m:oMath xmlns:m="http://schemas.openxmlformats.org/officeDocument/2006/math">
                    <m:sSub>
                      <m:sSubPr>
                        <m:ctrlPr>
                          <a:rPr lang="en-US" sz="3200" i="1" smtClean="0">
                            <a:solidFill>
                              <a:srgbClr val="00B050"/>
                            </a:solidFill>
                            <a:latin typeface="Cambria Math" panose="02040503050406030204" pitchFamily="18" charset="0"/>
                          </a:rPr>
                        </m:ctrlPr>
                      </m:sSubPr>
                      <m:e>
                        <m:r>
                          <a:rPr lang="en-US" sz="3200" b="0" i="1" smtClean="0">
                            <a:solidFill>
                              <a:srgbClr val="00B050"/>
                            </a:solidFill>
                            <a:latin typeface="Cambria Math" panose="02040503050406030204" pitchFamily="18" charset="0"/>
                          </a:rPr>
                          <m:t>𝐹</m:t>
                        </m:r>
                      </m:e>
                      <m:sub>
                        <m:r>
                          <a:rPr lang="en-US" sz="3200" b="0" i="1" smtClean="0">
                            <a:solidFill>
                              <a:srgbClr val="00B050"/>
                            </a:solidFill>
                            <a:latin typeface="Cambria Math" panose="02040503050406030204" pitchFamily="18" charset="0"/>
                          </a:rPr>
                          <m:t>𝑔</m:t>
                        </m:r>
                      </m:sub>
                    </m:sSub>
                  </m:oMath>
                </a14:m>
                <a:r>
                  <a:rPr lang="en-US" sz="3200" dirty="0">
                    <a:solidFill>
                      <a:srgbClr val="00B050"/>
                    </a:solidFill>
                    <a:latin typeface="Sakkal Majalla" panose="02000000000000000000" pitchFamily="2" charset="-78"/>
                    <a:cs typeface="Sultan normal" pitchFamily="2" charset="-78"/>
                  </a:rPr>
                  <a:t>=</a:t>
                </a:r>
                <a:r>
                  <a:rPr lang="en-US" sz="3200" i="1" dirty="0">
                    <a:solidFill>
                      <a:srgbClr val="00B050"/>
                    </a:solidFill>
                    <a:latin typeface="Sakkal Majalla" panose="02000000000000000000" pitchFamily="2" charset="-78"/>
                    <a:cs typeface="Sultan normal" pitchFamily="2" charset="-78"/>
                  </a:rPr>
                  <a:t>m×g</a:t>
                </a:r>
              </a:p>
            </p:txBody>
          </p:sp>
        </mc:Choice>
        <mc:Fallback xmlns="">
          <p:sp>
            <p:nvSpPr>
              <p:cNvPr id="10" name="AutoShape 1"/>
              <p:cNvSpPr>
                <a:spLocks noRot="1" noChangeAspect="1" noMove="1" noResize="1" noEditPoints="1" noAdjustHandles="1" noChangeArrowheads="1" noChangeShapeType="1" noTextEdit="1"/>
              </p:cNvSpPr>
              <p:nvPr/>
            </p:nvSpPr>
            <p:spPr bwMode="auto">
              <a:xfrm>
                <a:off x="4984923" y="3139883"/>
                <a:ext cx="2194860" cy="852836"/>
              </a:xfrm>
              <a:prstGeom prst="roundRect">
                <a:avLst>
                  <a:gd name="adj" fmla="val 16667"/>
                </a:avLst>
              </a:prstGeom>
              <a:blipFill>
                <a:blip r:embed="rId2"/>
                <a:stretch>
                  <a:fillRect b="-1408"/>
                </a:stretch>
              </a:blipFill>
              <a:ln w="9525">
                <a:solidFill>
                  <a:srgbClr val="000000"/>
                </a:solidFill>
                <a:round/>
                <a:headEnd/>
                <a:tailEnd/>
              </a:ln>
            </p:spPr>
            <p:txBody>
              <a:bodyPr/>
              <a:lstStyle/>
              <a:p>
                <a:r>
                  <a:rPr lang="en-US">
                    <a:noFill/>
                  </a:rPr>
                  <a:t> </a:t>
                </a:r>
              </a:p>
            </p:txBody>
          </p:sp>
        </mc:Fallback>
      </mc:AlternateContent>
      <p:sp>
        <p:nvSpPr>
          <p:cNvPr id="11" name="AutoShape 1"/>
          <p:cNvSpPr>
            <a:spLocks noChangeArrowheads="1"/>
          </p:cNvSpPr>
          <p:nvPr/>
        </p:nvSpPr>
        <p:spPr bwMode="auto">
          <a:xfrm>
            <a:off x="241457" y="1460912"/>
            <a:ext cx="11681792" cy="492550"/>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800" b="1" dirty="0">
                <a:latin typeface="Sakkal Majalla" panose="02000000000000000000" pitchFamily="2" charset="-78"/>
                <a:ea typeface="Arial" panose="020B0604020202020204" pitchFamily="34" charset="0"/>
                <a:cs typeface="Sultan normal" pitchFamily="2" charset="-78"/>
              </a:rPr>
              <a:t>ما العلاقة الرياضية التي تربط بين كتلة</a:t>
            </a:r>
            <a:r>
              <a:rPr lang="en-US" sz="2800" b="1" dirty="0">
                <a:latin typeface="Sakkal Majalla" panose="02000000000000000000" pitchFamily="2" charset="-78"/>
                <a:ea typeface="Arial" panose="020B0604020202020204" pitchFamily="34" charset="0"/>
                <a:cs typeface="Sultan normal" pitchFamily="2" charset="-78"/>
              </a:rPr>
              <a:t> </a:t>
            </a:r>
            <a:r>
              <a:rPr lang="ar-BH" sz="2800" b="1" dirty="0">
                <a:latin typeface="Sakkal Majalla" panose="02000000000000000000" pitchFamily="2" charset="-78"/>
                <a:ea typeface="Arial" panose="020B0604020202020204" pitchFamily="34" charset="0"/>
                <a:cs typeface="Sultan normal" pitchFamily="2" charset="-78"/>
              </a:rPr>
              <a:t>الجسم  ووزنه؟</a:t>
            </a:r>
            <a:endParaRPr lang="en-US" sz="2800" b="1" dirty="0">
              <a:latin typeface="Sakkal Majalla" panose="02000000000000000000" pitchFamily="2" charset="-78"/>
              <a:ea typeface="Arial" panose="020B0604020202020204" pitchFamily="34" charset="0"/>
              <a:cs typeface="Sultan normal" pitchFamily="2" charset="-78"/>
            </a:endParaRPr>
          </a:p>
        </p:txBody>
      </p:sp>
      <p:sp>
        <p:nvSpPr>
          <p:cNvPr id="12" name="AutoShape 1"/>
          <p:cNvSpPr>
            <a:spLocks noChangeArrowheads="1"/>
          </p:cNvSpPr>
          <p:nvPr/>
        </p:nvSpPr>
        <p:spPr bwMode="auto">
          <a:xfrm>
            <a:off x="225083" y="4674738"/>
            <a:ext cx="11662835" cy="492550"/>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800" b="1" dirty="0">
                <a:latin typeface="Sakkal Majalla" panose="02000000000000000000" pitchFamily="2" charset="-78"/>
                <a:cs typeface="Sultan normal" pitchFamily="2" charset="-78"/>
              </a:rPr>
              <a:t>علل لما يأتي: تبقى كتلة الجسم ثابتة في حين يمكن </a:t>
            </a:r>
            <a:r>
              <a:rPr lang="ar-BH" sz="2800" b="1">
                <a:latin typeface="Sakkal Majalla" panose="02000000000000000000" pitchFamily="2" charset="-78"/>
                <a:cs typeface="Sultan normal" pitchFamily="2" charset="-78"/>
              </a:rPr>
              <a:t>أن يتغي</a:t>
            </a:r>
            <a:r>
              <a:rPr lang="ar-JO" sz="2800" b="1">
                <a:latin typeface="Sakkal Majalla" panose="02000000000000000000" pitchFamily="2" charset="-78"/>
                <a:cs typeface="Sultan normal" pitchFamily="2" charset="-78"/>
              </a:rPr>
              <a:t>ّ</a:t>
            </a:r>
            <a:r>
              <a:rPr lang="ar-BH" sz="2800" b="1" dirty="0">
                <a:latin typeface="Sakkal Majalla" panose="02000000000000000000" pitchFamily="2" charset="-78"/>
                <a:cs typeface="Sultan normal" pitchFamily="2" charset="-78"/>
              </a:rPr>
              <a:t>ر الوزن من كوكب إلى آخر.</a:t>
            </a:r>
            <a:endParaRPr lang="en-US" sz="2800" b="1" dirty="0">
              <a:latin typeface="Sakkal Majalla" panose="02000000000000000000" pitchFamily="2" charset="-78"/>
              <a:cs typeface="Sultan normal" pitchFamily="2" charset="-78"/>
            </a:endParaRPr>
          </a:p>
          <a:p>
            <a:pPr algn="r" rtl="1" eaLnBrk="0" fontAlgn="base" hangingPunct="0">
              <a:spcBef>
                <a:spcPct val="0"/>
              </a:spcBef>
              <a:spcAft>
                <a:spcPts val="800"/>
              </a:spcAft>
            </a:pPr>
            <a:endParaRPr lang="en-US" sz="2800" b="1" dirty="0">
              <a:latin typeface="Sakkal Majalla" panose="02000000000000000000" pitchFamily="2" charset="-78"/>
              <a:cs typeface="Sultan normal" pitchFamily="2" charset="-78"/>
            </a:endParaRPr>
          </a:p>
          <a:p>
            <a:pPr algn="r" rtl="1" eaLnBrk="0" fontAlgn="base" hangingPunct="0">
              <a:spcBef>
                <a:spcPct val="0"/>
              </a:spcBef>
              <a:spcAft>
                <a:spcPts val="800"/>
              </a:spcAft>
            </a:pPr>
            <a:endParaRPr lang="en-US" sz="2800" b="1" dirty="0">
              <a:latin typeface="Sakkal Majalla" panose="02000000000000000000" pitchFamily="2" charset="-78"/>
              <a:cs typeface="Sultan normal" pitchFamily="2" charset="-78"/>
            </a:endParaRPr>
          </a:p>
        </p:txBody>
      </p:sp>
      <p:sp>
        <p:nvSpPr>
          <p:cNvPr id="14" name="AutoShape 1"/>
          <p:cNvSpPr>
            <a:spLocks noChangeArrowheads="1"/>
          </p:cNvSpPr>
          <p:nvPr/>
        </p:nvSpPr>
        <p:spPr bwMode="auto">
          <a:xfrm>
            <a:off x="590843" y="5356757"/>
            <a:ext cx="11348499" cy="861163"/>
          </a:xfrm>
          <a:prstGeom prst="roundRect">
            <a:avLst>
              <a:gd name="adj" fmla="val 16667"/>
            </a:avLst>
          </a:prstGeom>
          <a:solidFill>
            <a:schemeClr val="accent1">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400" b="1" dirty="0">
                <a:latin typeface="Sakkal Majalla" panose="02000000000000000000" pitchFamily="2" charset="-78"/>
                <a:cs typeface="Sultan normal" pitchFamily="2" charset="-78"/>
              </a:rPr>
              <a:t>بسبب </a:t>
            </a:r>
            <a:r>
              <a:rPr lang="ar-BH" sz="2400" b="1" dirty="0" err="1">
                <a:latin typeface="Sakkal Majalla" panose="02000000000000000000" pitchFamily="2" charset="-78"/>
                <a:cs typeface="Sultan normal" pitchFamily="2" charset="-78"/>
              </a:rPr>
              <a:t>تغي</a:t>
            </a:r>
            <a:r>
              <a:rPr lang="ar-JO" sz="2400" b="1" dirty="0">
                <a:latin typeface="Sakkal Majalla" panose="02000000000000000000" pitchFamily="2" charset="-78"/>
                <a:cs typeface="Sultan normal" pitchFamily="2" charset="-78"/>
              </a:rPr>
              <a:t>ّ</a:t>
            </a:r>
            <a:r>
              <a:rPr lang="ar-BH" sz="2400" b="1" dirty="0">
                <a:latin typeface="Sakkal Majalla" panose="02000000000000000000" pitchFamily="2" charset="-78"/>
                <a:cs typeface="Sultan normal" pitchFamily="2" charset="-78"/>
              </a:rPr>
              <a:t>ر قوة الجذب المؤثرة على الجسم، وبالتالي </a:t>
            </a:r>
            <a:r>
              <a:rPr lang="ar-BH" sz="2400" b="1" dirty="0" err="1">
                <a:latin typeface="Sakkal Majalla" panose="02000000000000000000" pitchFamily="2" charset="-78"/>
                <a:cs typeface="Sultan normal" pitchFamily="2" charset="-78"/>
              </a:rPr>
              <a:t>تغي</a:t>
            </a:r>
            <a:r>
              <a:rPr lang="ar-JO" sz="2400" b="1" dirty="0">
                <a:latin typeface="Sakkal Majalla" panose="02000000000000000000" pitchFamily="2" charset="-78"/>
                <a:cs typeface="Sultan normal" pitchFamily="2" charset="-78"/>
              </a:rPr>
              <a:t>ّ</a:t>
            </a:r>
            <a:r>
              <a:rPr lang="ar-BH" sz="2400" b="1" dirty="0">
                <a:latin typeface="Sakkal Majalla" panose="02000000000000000000" pitchFamily="2" charset="-78"/>
                <a:cs typeface="Sultan normal" pitchFamily="2" charset="-78"/>
              </a:rPr>
              <a:t>ر تسارع الجاذبية من كوكب لآخر، دون </a:t>
            </a:r>
            <a:r>
              <a:rPr lang="ar-BH" sz="2400" b="1" dirty="0" err="1">
                <a:latin typeface="Sakkal Majalla" panose="02000000000000000000" pitchFamily="2" charset="-78"/>
                <a:cs typeface="Sultan normal" pitchFamily="2" charset="-78"/>
              </a:rPr>
              <a:t>تغي</a:t>
            </a:r>
            <a:r>
              <a:rPr lang="ar-JO" sz="2400" b="1" dirty="0">
                <a:latin typeface="Sakkal Majalla" panose="02000000000000000000" pitchFamily="2" charset="-78"/>
                <a:cs typeface="Sultan normal" pitchFamily="2" charset="-78"/>
              </a:rPr>
              <a:t>ّ</a:t>
            </a:r>
            <a:r>
              <a:rPr lang="ar-BH" sz="2400" b="1" dirty="0">
                <a:latin typeface="Sakkal Majalla" panose="02000000000000000000" pitchFamily="2" charset="-78"/>
                <a:cs typeface="Sultan normal" pitchFamily="2" charset="-78"/>
              </a:rPr>
              <a:t>ر مقدار ما يحويه الجسم من مادة.</a:t>
            </a:r>
            <a:endParaRPr lang="en-US" sz="2400" b="1" dirty="0">
              <a:latin typeface="Sakkal Majalla" panose="02000000000000000000" pitchFamily="2" charset="-78"/>
              <a:cs typeface="Sultan normal" pitchFamily="2" charset="-78"/>
            </a:endParaRPr>
          </a:p>
          <a:p>
            <a:pPr algn="r" rtl="1" eaLnBrk="0" fontAlgn="base" hangingPunct="0">
              <a:spcBef>
                <a:spcPct val="0"/>
              </a:spcBef>
              <a:spcAft>
                <a:spcPts val="800"/>
              </a:spcAft>
            </a:pPr>
            <a:endParaRPr lang="en-US" sz="2400" b="1" dirty="0">
              <a:latin typeface="Sakkal Majalla" panose="02000000000000000000" pitchFamily="2" charset="-78"/>
              <a:cs typeface="Sultan normal" pitchFamily="2" charset="-78"/>
            </a:endParaRPr>
          </a:p>
          <a:p>
            <a:pPr algn="r" rtl="1" eaLnBrk="0" fontAlgn="base" hangingPunct="0">
              <a:spcBef>
                <a:spcPct val="0"/>
              </a:spcBef>
              <a:spcAft>
                <a:spcPts val="800"/>
              </a:spcAft>
            </a:pPr>
            <a:endParaRPr lang="en-US" sz="2400" b="1" dirty="0">
              <a:latin typeface="Sakkal Majalla" panose="02000000000000000000" pitchFamily="2" charset="-78"/>
              <a:cs typeface="Sultan normal" pitchFamily="2" charset="-78"/>
            </a:endParaRPr>
          </a:p>
        </p:txBody>
      </p:sp>
      <p:sp>
        <p:nvSpPr>
          <p:cNvPr id="15" name="Rectangle 3"/>
          <p:cNvSpPr txBox="1">
            <a:spLocks noChangeArrowheads="1"/>
          </p:cNvSpPr>
          <p:nvPr/>
        </p:nvSpPr>
        <p:spPr>
          <a:xfrm>
            <a:off x="3627075" y="456562"/>
            <a:ext cx="3278403"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مسائل تدريبية</a:t>
            </a:r>
          </a:p>
        </p:txBody>
      </p:sp>
      <p:sp>
        <p:nvSpPr>
          <p:cNvPr id="9" name="Footer Placeholder 6">
            <a:extLst>
              <a:ext uri="{FF2B5EF4-FFF2-40B4-BE49-F238E27FC236}">
                <a16:creationId xmlns:a16="http://schemas.microsoft.com/office/drawing/2014/main" id="{CABCDA1E-F58D-4079-B38D-232328B36E7D}"/>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3023767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arn(inVertical)">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circle(in)">
                                      <p:cBhvr>
                                        <p:cTn id="38"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2"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AutoShape 1"/>
              <p:cNvSpPr>
                <a:spLocks noChangeArrowheads="1"/>
              </p:cNvSpPr>
              <p:nvPr/>
            </p:nvSpPr>
            <p:spPr bwMode="auto">
              <a:xfrm>
                <a:off x="492044" y="1352538"/>
                <a:ext cx="11471284" cy="905493"/>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400" b="1" dirty="0">
                    <a:latin typeface="Sakkal Majalla" panose="02000000000000000000" pitchFamily="2" charset="-78"/>
                    <a:cs typeface="Sultan normal" pitchFamily="2" charset="-78"/>
                  </a:rPr>
                  <a:t>في حال وقوفك على ميزان داخل مصعد</a:t>
                </a:r>
                <a:r>
                  <a:rPr lang="ar-JO" sz="2400" b="1" dirty="0">
                    <a:latin typeface="Sakkal Majalla" panose="02000000000000000000" pitchFamily="2" charset="-78"/>
                    <a:cs typeface="Sultan normal" pitchFamily="2" charset="-78"/>
                  </a:rPr>
                  <a:t>،</a:t>
                </a:r>
                <a:r>
                  <a:rPr lang="ar-BH" sz="2400" b="1" dirty="0">
                    <a:latin typeface="Sakkal Majalla" panose="02000000000000000000" pitchFamily="2" charset="-78"/>
                    <a:cs typeface="Sultan normal" pitchFamily="2" charset="-78"/>
                  </a:rPr>
                  <a:t> فإن القوة التي يؤثر بها الميزان على جسمك لأعلى تسمى الوزن الظاهري، حيث تعادل قوة النابض </a:t>
                </a:r>
                <a14:m>
                  <m:oMath xmlns:m="http://schemas.openxmlformats.org/officeDocument/2006/math">
                    <m:sSub>
                      <m:sSubPr>
                        <m:ctrlPr>
                          <a:rPr lang="en-US" sz="2400" b="1" i="1" dirty="0" smtClean="0">
                            <a:latin typeface="Cambria Math" panose="02040503050406030204" pitchFamily="18" charset="0"/>
                            <a:cs typeface="Traditional Arabic" panose="02020603050405020304" pitchFamily="18" charset="-78"/>
                          </a:rPr>
                        </m:ctrlPr>
                      </m:sSubPr>
                      <m:e>
                        <m:r>
                          <a:rPr lang="en-US" sz="2400" b="1" i="1" dirty="0">
                            <a:latin typeface="Cambria Math" panose="02040503050406030204" pitchFamily="18" charset="0"/>
                            <a:cs typeface="Traditional Arabic" panose="02020603050405020304" pitchFamily="18" charset="-78"/>
                          </a:rPr>
                          <m:t>𝑭</m:t>
                        </m:r>
                      </m:e>
                      <m:sub>
                        <m:r>
                          <a:rPr lang="en-US" sz="2400" b="1" i="1" dirty="0">
                            <a:latin typeface="Cambria Math" panose="02040503050406030204" pitchFamily="18" charset="0"/>
                            <a:cs typeface="Traditional Arabic" panose="02020603050405020304" pitchFamily="18" charset="-78"/>
                          </a:rPr>
                          <m:t>𝒔𝒑</m:t>
                        </m:r>
                      </m:sub>
                    </m:sSub>
                  </m:oMath>
                </a14:m>
                <a:r>
                  <a:rPr lang="ar-BH" sz="2400" b="1" dirty="0">
                    <a:latin typeface="Sakkal Majalla" panose="02000000000000000000" pitchFamily="2" charset="-78"/>
                    <a:cs typeface="Sultan normal" pitchFamily="2" charset="-78"/>
                  </a:rPr>
                  <a:t> أو القوة العمودية، وتعمل عكس اتجاه قوة الجاذبية الأرضية (الوزن) </a:t>
                </a:r>
                <a14:m>
                  <m:oMath xmlns:m="http://schemas.openxmlformats.org/officeDocument/2006/math">
                    <m:sSub>
                      <m:sSubPr>
                        <m:ctrlPr>
                          <a:rPr lang="en-US" sz="2400" b="1" i="1" dirty="0">
                            <a:latin typeface="Cambria Math" panose="02040503050406030204" pitchFamily="18" charset="0"/>
                            <a:cs typeface="Traditional Arabic" panose="02020603050405020304" pitchFamily="18" charset="-78"/>
                          </a:rPr>
                        </m:ctrlPr>
                      </m:sSubPr>
                      <m:e>
                        <m:r>
                          <a:rPr lang="en-US" sz="2400" b="1" i="1" dirty="0">
                            <a:latin typeface="Cambria Math" panose="02040503050406030204" pitchFamily="18" charset="0"/>
                            <a:cs typeface="Traditional Arabic" panose="02020603050405020304" pitchFamily="18" charset="-78"/>
                          </a:rPr>
                          <m:t>𝑭</m:t>
                        </m:r>
                      </m:e>
                      <m:sub>
                        <m:r>
                          <a:rPr lang="en-US" sz="2400" b="1" i="1" dirty="0" smtClean="0">
                            <a:latin typeface="Cambria Math" panose="02040503050406030204" pitchFamily="18" charset="0"/>
                            <a:cs typeface="Traditional Arabic" panose="02020603050405020304" pitchFamily="18" charset="-78"/>
                          </a:rPr>
                          <m:t>𝒈</m:t>
                        </m:r>
                      </m:sub>
                    </m:sSub>
                  </m:oMath>
                </a14:m>
                <a:r>
                  <a:rPr lang="ar-BH" sz="2400" b="1" dirty="0">
                    <a:latin typeface="Sakkal Majalla" panose="02000000000000000000" pitchFamily="2" charset="-78"/>
                    <a:cs typeface="Sultan normal" pitchFamily="2" charset="-78"/>
                  </a:rPr>
                  <a:t>. </a:t>
                </a:r>
                <a:endParaRPr lang="en-US" sz="2400" dirty="0">
                  <a:latin typeface="Sakkal Majalla" panose="02000000000000000000" pitchFamily="2" charset="-78"/>
                  <a:cs typeface="Sultan normal" pitchFamily="2" charset="-78"/>
                </a:endParaRPr>
              </a:p>
            </p:txBody>
          </p:sp>
        </mc:Choice>
        <mc:Fallback xmlns="">
          <p:sp>
            <p:nvSpPr>
              <p:cNvPr id="8" name="AutoShape 1"/>
              <p:cNvSpPr>
                <a:spLocks noRot="1" noChangeAspect="1" noMove="1" noResize="1" noEditPoints="1" noAdjustHandles="1" noChangeArrowheads="1" noChangeShapeType="1" noTextEdit="1"/>
              </p:cNvSpPr>
              <p:nvPr/>
            </p:nvSpPr>
            <p:spPr bwMode="auto">
              <a:xfrm>
                <a:off x="492044" y="1352538"/>
                <a:ext cx="11471284" cy="905493"/>
              </a:xfrm>
              <a:prstGeom prst="roundRect">
                <a:avLst>
                  <a:gd name="adj" fmla="val 16667"/>
                </a:avLst>
              </a:prstGeom>
              <a:blipFill>
                <a:blip r:embed="rId2"/>
                <a:stretch>
                  <a:fillRect r="-372" b="-14000"/>
                </a:stretch>
              </a:blipFill>
              <a:ln w="9525">
                <a:solidFill>
                  <a:srgbClr val="000000"/>
                </a:solidFill>
                <a:round/>
                <a:headEnd/>
                <a:tailEnd/>
              </a:ln>
            </p:spPr>
            <p:txBody>
              <a:bodyPr/>
              <a:lstStyle/>
              <a:p>
                <a:r>
                  <a:rPr lang="en-US">
                    <a:noFill/>
                  </a:rPr>
                  <a:t> </a:t>
                </a:r>
              </a:p>
            </p:txBody>
          </p:sp>
        </mc:Fallback>
      </mc:AlternateContent>
      <p:sp>
        <p:nvSpPr>
          <p:cNvPr id="6" name="Rectangle 3"/>
          <p:cNvSpPr txBox="1">
            <a:spLocks noChangeArrowheads="1"/>
          </p:cNvSpPr>
          <p:nvPr/>
        </p:nvSpPr>
        <p:spPr>
          <a:xfrm>
            <a:off x="3796095" y="326838"/>
            <a:ext cx="3913000"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الوزن الظاهري</a:t>
            </a:r>
          </a:p>
        </p:txBody>
      </p:sp>
      <p:sp>
        <p:nvSpPr>
          <p:cNvPr id="3" name="Rectangle 2"/>
          <p:cNvSpPr/>
          <p:nvPr/>
        </p:nvSpPr>
        <p:spPr>
          <a:xfrm>
            <a:off x="4132585" y="2384320"/>
            <a:ext cx="7879061" cy="461665"/>
          </a:xfrm>
          <a:prstGeom prst="rect">
            <a:avLst/>
          </a:prstGeom>
          <a:solidFill>
            <a:schemeClr val="accent4">
              <a:lumMod val="20000"/>
              <a:lumOff val="80000"/>
            </a:schemeClr>
          </a:solidFill>
        </p:spPr>
        <p:txBody>
          <a:bodyPr wrap="square">
            <a:spAutoFit/>
          </a:bodyPr>
          <a:lstStyle/>
          <a:p>
            <a:pPr algn="r" rtl="1"/>
            <a:r>
              <a:rPr lang="ar-BH" sz="2400" b="1" dirty="0">
                <a:latin typeface="Sakkal Majalla" panose="02000000000000000000" pitchFamily="2" charset="-78"/>
                <a:cs typeface="Sultan normal" pitchFamily="2" charset="-78"/>
              </a:rPr>
              <a:t>ماذا يحدث إذا وقفت على ميزان داخل مصعد ساكن؟ </a:t>
            </a:r>
          </a:p>
        </p:txBody>
      </p:sp>
      <p:sp>
        <p:nvSpPr>
          <p:cNvPr id="7" name="Rectangle 6"/>
          <p:cNvSpPr/>
          <p:nvPr/>
        </p:nvSpPr>
        <p:spPr>
          <a:xfrm>
            <a:off x="4104454" y="3407562"/>
            <a:ext cx="7830743" cy="461665"/>
          </a:xfrm>
          <a:prstGeom prst="rect">
            <a:avLst/>
          </a:prstGeom>
          <a:solidFill>
            <a:schemeClr val="accent4">
              <a:lumMod val="20000"/>
              <a:lumOff val="80000"/>
            </a:schemeClr>
          </a:solidFill>
        </p:spPr>
        <p:txBody>
          <a:bodyPr wrap="square">
            <a:spAutoFit/>
          </a:bodyPr>
          <a:lstStyle/>
          <a:p>
            <a:pPr algn="r" rtl="1"/>
            <a:r>
              <a:rPr lang="ar-BH" sz="2400" b="1" dirty="0">
                <a:latin typeface="Sakkal Majalla" panose="02000000000000000000" pitchFamily="2" charset="-78"/>
                <a:cs typeface="Sultan normal" pitchFamily="2" charset="-78"/>
              </a:rPr>
              <a:t>ماذا يحدث إذا وقفت على ميزان داخل مصعد يتحرك للأعلى بسرعة منتظمة؟ </a:t>
            </a:r>
          </a:p>
        </p:txBody>
      </p:sp>
      <p:sp>
        <p:nvSpPr>
          <p:cNvPr id="9" name="Rectangle 8"/>
          <p:cNvSpPr/>
          <p:nvPr/>
        </p:nvSpPr>
        <p:spPr>
          <a:xfrm>
            <a:off x="4459458" y="5274629"/>
            <a:ext cx="7475739" cy="461665"/>
          </a:xfrm>
          <a:prstGeom prst="rect">
            <a:avLst/>
          </a:prstGeom>
          <a:solidFill>
            <a:schemeClr val="accent5">
              <a:lumMod val="20000"/>
              <a:lumOff val="80000"/>
            </a:schemeClr>
          </a:solidFill>
        </p:spPr>
        <p:txBody>
          <a:bodyPr wrap="square">
            <a:spAutoFit/>
          </a:bodyPr>
          <a:lstStyle/>
          <a:p>
            <a:pPr algn="r" rtl="1"/>
            <a:r>
              <a:rPr lang="ar-BH" sz="2400" b="1" dirty="0">
                <a:latin typeface="Sakkal Majalla" panose="02000000000000000000" pitchFamily="2" charset="-78"/>
                <a:cs typeface="Sultan normal" pitchFamily="2" charset="-78"/>
              </a:rPr>
              <a:t>مادام المصعد متزنا فإن الميزان يقرأ وزنك الحقيقي. </a:t>
            </a:r>
          </a:p>
        </p:txBody>
      </p:sp>
      <p:pic>
        <p:nvPicPr>
          <p:cNvPr id="2" name="Picture 1"/>
          <p:cNvPicPr>
            <a:picLocks noChangeAspect="1"/>
          </p:cNvPicPr>
          <p:nvPr/>
        </p:nvPicPr>
        <p:blipFill>
          <a:blip r:embed="rId3"/>
          <a:stretch>
            <a:fillRect/>
          </a:stretch>
        </p:blipFill>
        <p:spPr>
          <a:xfrm>
            <a:off x="721278" y="2557424"/>
            <a:ext cx="2962275" cy="2619375"/>
          </a:xfrm>
          <a:prstGeom prst="rect">
            <a:avLst/>
          </a:prstGeom>
        </p:spPr>
      </p:pic>
      <p:sp>
        <p:nvSpPr>
          <p:cNvPr id="10" name="Rectangle 9"/>
          <p:cNvSpPr/>
          <p:nvPr/>
        </p:nvSpPr>
        <p:spPr>
          <a:xfrm>
            <a:off x="4459458" y="2891632"/>
            <a:ext cx="7307251" cy="461665"/>
          </a:xfrm>
          <a:prstGeom prst="rect">
            <a:avLst/>
          </a:prstGeom>
          <a:solidFill>
            <a:schemeClr val="accent5">
              <a:lumMod val="20000"/>
              <a:lumOff val="80000"/>
            </a:schemeClr>
          </a:solidFill>
        </p:spPr>
        <p:txBody>
          <a:bodyPr wrap="square">
            <a:spAutoFit/>
          </a:bodyPr>
          <a:lstStyle/>
          <a:p>
            <a:pPr algn="r" rtl="1"/>
            <a:r>
              <a:rPr lang="ar-BH" sz="2400" b="1" dirty="0">
                <a:latin typeface="Sakkal Majalla" panose="02000000000000000000" pitchFamily="2" charset="-78"/>
                <a:cs typeface="Sultan normal" pitchFamily="2" charset="-78"/>
              </a:rPr>
              <a:t>مادام المصعد متزنا فإن الميزان يقرأ وزنك الحقيقي. </a:t>
            </a:r>
          </a:p>
        </p:txBody>
      </p:sp>
      <p:sp>
        <p:nvSpPr>
          <p:cNvPr id="11" name="Rectangle 10"/>
          <p:cNvSpPr/>
          <p:nvPr/>
        </p:nvSpPr>
        <p:spPr>
          <a:xfrm>
            <a:off x="4459458" y="3931394"/>
            <a:ext cx="7236585" cy="461665"/>
          </a:xfrm>
          <a:prstGeom prst="rect">
            <a:avLst/>
          </a:prstGeom>
          <a:solidFill>
            <a:schemeClr val="accent5">
              <a:lumMod val="20000"/>
              <a:lumOff val="80000"/>
            </a:schemeClr>
          </a:solidFill>
        </p:spPr>
        <p:txBody>
          <a:bodyPr wrap="square">
            <a:spAutoFit/>
          </a:bodyPr>
          <a:lstStyle/>
          <a:p>
            <a:pPr algn="r" rtl="1"/>
            <a:r>
              <a:rPr lang="ar-BH" sz="2400" b="1" dirty="0">
                <a:latin typeface="Sakkal Majalla" panose="02000000000000000000" pitchFamily="2" charset="-78"/>
                <a:cs typeface="Sultan normal" pitchFamily="2" charset="-78"/>
              </a:rPr>
              <a:t>مادام المصعد متزنا فإن الميزان يقرأ وزنك الحقيقي. </a:t>
            </a:r>
          </a:p>
        </p:txBody>
      </p:sp>
      <p:sp>
        <p:nvSpPr>
          <p:cNvPr id="12" name="Rectangle 11"/>
          <p:cNvSpPr/>
          <p:nvPr/>
        </p:nvSpPr>
        <p:spPr>
          <a:xfrm>
            <a:off x="4132585" y="4354471"/>
            <a:ext cx="7830743" cy="830997"/>
          </a:xfrm>
          <a:prstGeom prst="rect">
            <a:avLst/>
          </a:prstGeom>
          <a:solidFill>
            <a:schemeClr val="accent4">
              <a:lumMod val="20000"/>
              <a:lumOff val="80000"/>
            </a:schemeClr>
          </a:solidFill>
        </p:spPr>
        <p:txBody>
          <a:bodyPr wrap="square">
            <a:spAutoFit/>
          </a:bodyPr>
          <a:lstStyle/>
          <a:p>
            <a:pPr algn="r" rtl="1"/>
            <a:r>
              <a:rPr lang="ar-BH" sz="2400" b="1" dirty="0">
                <a:latin typeface="Sakkal Majalla" panose="02000000000000000000" pitchFamily="2" charset="-78"/>
                <a:cs typeface="Sultan normal" pitchFamily="2" charset="-78"/>
              </a:rPr>
              <a:t>ماذا يحدث إذا وقفت على ميزان داخل مصعد يتحرك للأسفل بسرعة منتظمة؟ </a:t>
            </a:r>
          </a:p>
        </p:txBody>
      </p:sp>
      <mc:AlternateContent xmlns:mc="http://schemas.openxmlformats.org/markup-compatibility/2006" xmlns:a14="http://schemas.microsoft.com/office/drawing/2010/main">
        <mc:Choice Requires="a14">
          <p:sp>
            <p:nvSpPr>
              <p:cNvPr id="14" name="TextBox 13"/>
              <p:cNvSpPr txBox="1"/>
              <p:nvPr/>
            </p:nvSpPr>
            <p:spPr>
              <a:xfrm>
                <a:off x="4783539" y="3952703"/>
                <a:ext cx="1558952" cy="373179"/>
              </a:xfrm>
              <a:prstGeom prst="rect">
                <a:avLst/>
              </a:prstGeom>
              <a:solidFill>
                <a:schemeClr val="accent2"/>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𝑭</m:t>
                          </m:r>
                        </m:e>
                        <m:sub>
                          <m:r>
                            <a:rPr lang="ar-BH" sz="2000" b="1" i="1" smtClean="0">
                              <a:latin typeface="Cambria Math" panose="02040503050406030204" pitchFamily="18" charset="0"/>
                            </a:rPr>
                            <m:t>الميزان</m:t>
                          </m:r>
                        </m:sub>
                      </m:sSub>
                      <m:r>
                        <a:rPr lang="en-US" sz="2000" b="1" i="1" smtClean="0">
                          <a:latin typeface="Cambria Math" panose="02040503050406030204" pitchFamily="18" charset="0"/>
                        </a:rPr>
                        <m:t>=</m:t>
                      </m:r>
                      <m:r>
                        <a:rPr lang="en-US" sz="2000" b="1" i="1" smtClean="0">
                          <a:latin typeface="Cambria Math" panose="02040503050406030204" pitchFamily="18" charset="0"/>
                        </a:rPr>
                        <m:t>𝒎𝒈</m:t>
                      </m:r>
                    </m:oMath>
                  </m:oMathPara>
                </a14:m>
                <a:endParaRPr lang="en-US" sz="1400" b="1" dirty="0">
                  <a:latin typeface="Sakkal Majalla" panose="02000000000000000000" pitchFamily="2" charset="-78"/>
                  <a:cs typeface="Sultan normal" pitchFamily="2" charset="-78"/>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4783539" y="3952703"/>
                <a:ext cx="1558952" cy="373179"/>
              </a:xfrm>
              <a:prstGeom prst="rect">
                <a:avLst/>
              </a:prstGeom>
              <a:blipFill>
                <a:blip r:embed="rId4"/>
                <a:stretch>
                  <a:fillRect l="-3529" r="-3922" b="-2903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4783539" y="2937304"/>
                <a:ext cx="1558952" cy="373179"/>
              </a:xfrm>
              <a:prstGeom prst="rect">
                <a:avLst/>
              </a:prstGeom>
              <a:solidFill>
                <a:schemeClr val="accent2"/>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𝑭</m:t>
                          </m:r>
                        </m:e>
                        <m:sub>
                          <m:r>
                            <a:rPr lang="ar-BH" sz="2000" b="1" i="1" smtClean="0">
                              <a:latin typeface="Cambria Math" panose="02040503050406030204" pitchFamily="18" charset="0"/>
                            </a:rPr>
                            <m:t>الميزان</m:t>
                          </m:r>
                        </m:sub>
                      </m:sSub>
                      <m:r>
                        <a:rPr lang="en-US" sz="2000" b="1" i="1" smtClean="0">
                          <a:latin typeface="Cambria Math" panose="02040503050406030204" pitchFamily="18" charset="0"/>
                        </a:rPr>
                        <m:t>=</m:t>
                      </m:r>
                      <m:r>
                        <a:rPr lang="en-US" sz="2000" b="1" i="1" smtClean="0">
                          <a:latin typeface="Cambria Math" panose="02040503050406030204" pitchFamily="18" charset="0"/>
                        </a:rPr>
                        <m:t>𝒎𝒈</m:t>
                      </m:r>
                    </m:oMath>
                  </m:oMathPara>
                </a14:m>
                <a:endParaRPr lang="en-US" sz="1400" b="1" dirty="0">
                  <a:latin typeface="Sakkal Majalla" panose="02000000000000000000" pitchFamily="2" charset="-78"/>
                  <a:cs typeface="Sultan normal" pitchFamily="2" charset="-78"/>
                </a:endParaRPr>
              </a:p>
            </p:txBody>
          </p:sp>
        </mc:Choice>
        <mc:Fallback xmlns="">
          <p:sp>
            <p:nvSpPr>
              <p:cNvPr id="15" name="TextBox 14"/>
              <p:cNvSpPr txBox="1">
                <a:spLocks noRot="1" noChangeAspect="1" noMove="1" noResize="1" noEditPoints="1" noAdjustHandles="1" noChangeArrowheads="1" noChangeShapeType="1" noTextEdit="1"/>
              </p:cNvSpPr>
              <p:nvPr/>
            </p:nvSpPr>
            <p:spPr>
              <a:xfrm>
                <a:off x="4783539" y="2937304"/>
                <a:ext cx="1558952" cy="373179"/>
              </a:xfrm>
              <a:prstGeom prst="rect">
                <a:avLst/>
              </a:prstGeom>
              <a:blipFill>
                <a:blip r:embed="rId5"/>
                <a:stretch>
                  <a:fillRect l="-3529" r="-3922" b="-2950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814100" y="5313796"/>
                <a:ext cx="1558952" cy="373179"/>
              </a:xfrm>
              <a:prstGeom prst="rect">
                <a:avLst/>
              </a:prstGeom>
              <a:solidFill>
                <a:schemeClr val="accent2"/>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000" b="1" i="1" smtClean="0">
                              <a:latin typeface="Cambria Math" panose="02040503050406030204" pitchFamily="18" charset="0"/>
                            </a:rPr>
                          </m:ctrlPr>
                        </m:sSubPr>
                        <m:e>
                          <m:r>
                            <a:rPr lang="en-US" sz="2000" b="1" i="1" smtClean="0">
                              <a:latin typeface="Cambria Math" panose="02040503050406030204" pitchFamily="18" charset="0"/>
                            </a:rPr>
                            <m:t>𝑭</m:t>
                          </m:r>
                        </m:e>
                        <m:sub>
                          <m:r>
                            <a:rPr lang="ar-BH" sz="2000" b="1" i="1" smtClean="0">
                              <a:latin typeface="Cambria Math" panose="02040503050406030204" pitchFamily="18" charset="0"/>
                            </a:rPr>
                            <m:t>الميزان</m:t>
                          </m:r>
                        </m:sub>
                      </m:sSub>
                      <m:r>
                        <a:rPr lang="en-US" sz="2000" b="1" i="1" smtClean="0">
                          <a:latin typeface="Cambria Math" panose="02040503050406030204" pitchFamily="18" charset="0"/>
                        </a:rPr>
                        <m:t>=</m:t>
                      </m:r>
                      <m:r>
                        <a:rPr lang="en-US" sz="2000" b="1" i="1" smtClean="0">
                          <a:latin typeface="Cambria Math" panose="02040503050406030204" pitchFamily="18" charset="0"/>
                        </a:rPr>
                        <m:t>𝒎𝒈</m:t>
                      </m:r>
                    </m:oMath>
                  </m:oMathPara>
                </a14:m>
                <a:endParaRPr lang="en-US" sz="1400" b="1" dirty="0">
                  <a:latin typeface="Sakkal Majalla" panose="02000000000000000000" pitchFamily="2" charset="-78"/>
                  <a:cs typeface="Sultan normal" pitchFamily="2" charset="-78"/>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814100" y="5313796"/>
                <a:ext cx="1558952" cy="373179"/>
              </a:xfrm>
              <a:prstGeom prst="rect">
                <a:avLst/>
              </a:prstGeom>
              <a:blipFill>
                <a:blip r:embed="rId6"/>
                <a:stretch>
                  <a:fillRect l="-3529" r="-3922" b="-29508"/>
                </a:stretch>
              </a:blipFill>
            </p:spPr>
            <p:txBody>
              <a:bodyPr/>
              <a:lstStyle/>
              <a:p>
                <a:r>
                  <a:rPr lang="en-US">
                    <a:noFill/>
                  </a:rPr>
                  <a:t> </a:t>
                </a:r>
              </a:p>
            </p:txBody>
          </p:sp>
        </mc:Fallback>
      </mc:AlternateContent>
      <p:sp>
        <p:nvSpPr>
          <p:cNvPr id="18" name="Footer Placeholder 6">
            <a:extLst>
              <a:ext uri="{FF2B5EF4-FFF2-40B4-BE49-F238E27FC236}">
                <a16:creationId xmlns:a16="http://schemas.microsoft.com/office/drawing/2014/main" id="{A9D01D5C-4BE7-470E-8CE1-6E95EA3B7B91}"/>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3165656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000"/>
                                        <p:tgtEl>
                                          <p:spTgt spid="2"/>
                                        </p:tgtEl>
                                      </p:cBhvr>
                                    </p:animEffect>
                                    <p:anim calcmode="lin" valueType="num">
                                      <p:cBhvr>
                                        <p:cTn id="19" dur="1000" fill="hold"/>
                                        <p:tgtEl>
                                          <p:spTgt spid="2"/>
                                        </p:tgtEl>
                                        <p:attrNameLst>
                                          <p:attrName>ppt_x</p:attrName>
                                        </p:attrNameLst>
                                      </p:cBhvr>
                                      <p:tavLst>
                                        <p:tav tm="0">
                                          <p:val>
                                            <p:strVal val="#ppt_x"/>
                                          </p:val>
                                        </p:tav>
                                        <p:tav tm="100000">
                                          <p:val>
                                            <p:strVal val="#ppt_x"/>
                                          </p:val>
                                        </p:tav>
                                      </p:tavLst>
                                    </p:anim>
                                    <p:anim calcmode="lin" valueType="num">
                                      <p:cBhvr>
                                        <p:cTn id="2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circle(in)">
                                      <p:cBhvr>
                                        <p:cTn id="35" dur="2000"/>
                                        <p:tgtEl>
                                          <p:spTgt spid="15"/>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circle(in)">
                                      <p:cBhvr>
                                        <p:cTn id="47" dur="2000"/>
                                        <p:tgtEl>
                                          <p:spTgt spid="11"/>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circle(in)">
                                      <p:cBhvr>
                                        <p:cTn id="50" dur="2000"/>
                                        <p:tgtEl>
                                          <p:spTgt spid="14"/>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anim calcmode="lin" valueType="num">
                                      <p:cBhvr>
                                        <p:cTn id="56" dur="1000" fill="hold"/>
                                        <p:tgtEl>
                                          <p:spTgt spid="12"/>
                                        </p:tgtEl>
                                        <p:attrNameLst>
                                          <p:attrName>ppt_x</p:attrName>
                                        </p:attrNameLst>
                                      </p:cBhvr>
                                      <p:tavLst>
                                        <p:tav tm="0">
                                          <p:val>
                                            <p:strVal val="#ppt_x"/>
                                          </p:val>
                                        </p:tav>
                                        <p:tav tm="100000">
                                          <p:val>
                                            <p:strVal val="#ppt_x"/>
                                          </p:val>
                                        </p:tav>
                                      </p:tavLst>
                                    </p:anim>
                                    <p:anim calcmode="lin" valueType="num">
                                      <p:cBhvr>
                                        <p:cTn id="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circle(in)">
                                      <p:cBhvr>
                                        <p:cTn id="62" dur="2000"/>
                                        <p:tgtEl>
                                          <p:spTgt spid="9"/>
                                        </p:tgtEl>
                                      </p:cBhvr>
                                    </p:animEffect>
                                  </p:childTnLst>
                                </p:cTn>
                              </p:par>
                              <p:par>
                                <p:cTn id="63" presetID="6" presetClass="entr" presetSubtype="16" fill="hold" grpId="0" nodeType="with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circle(in)">
                                      <p:cBhvr>
                                        <p:cTn id="65"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3" grpId="0" animBg="1"/>
      <p:bldP spid="7" grpId="0" animBg="1"/>
      <p:bldP spid="9" grpId="0" animBg="1"/>
      <p:bldP spid="10" grpId="0" animBg="1"/>
      <p:bldP spid="11" grpId="0" animBg="1"/>
      <p:bldP spid="12"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3249638" y="300753"/>
            <a:ext cx="3967088"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الوزن الظاهري</a:t>
            </a:r>
          </a:p>
        </p:txBody>
      </p:sp>
      <p:sp>
        <p:nvSpPr>
          <p:cNvPr id="3" name="Rectangle 2"/>
          <p:cNvSpPr/>
          <p:nvPr/>
        </p:nvSpPr>
        <p:spPr>
          <a:xfrm>
            <a:off x="428020" y="1380166"/>
            <a:ext cx="11481826" cy="523220"/>
          </a:xfrm>
          <a:prstGeom prst="rect">
            <a:avLst/>
          </a:prstGeom>
          <a:solidFill>
            <a:schemeClr val="accent4">
              <a:lumMod val="20000"/>
              <a:lumOff val="80000"/>
            </a:schemeClr>
          </a:solidFill>
        </p:spPr>
        <p:txBody>
          <a:bodyPr wrap="square">
            <a:spAutoFit/>
          </a:bodyPr>
          <a:lstStyle/>
          <a:p>
            <a:pPr algn="r" rtl="1"/>
            <a:r>
              <a:rPr lang="ar-BH" sz="2800" b="1" dirty="0">
                <a:latin typeface="Sakkal Majalla" panose="02000000000000000000" pitchFamily="2" charset="-78"/>
                <a:cs typeface="Sultan normal" pitchFamily="2" charset="-78"/>
              </a:rPr>
              <a:t>ماذا يحدث إذا وقفت على ميزان داخل مصعد يتحرك للأعلى بتسارع منتظم؟ </a:t>
            </a:r>
          </a:p>
        </p:txBody>
      </p:sp>
      <p:pic>
        <p:nvPicPr>
          <p:cNvPr id="4" name="Picture 3"/>
          <p:cNvPicPr>
            <a:picLocks noChangeAspect="1"/>
          </p:cNvPicPr>
          <p:nvPr/>
        </p:nvPicPr>
        <p:blipFill>
          <a:blip r:embed="rId2"/>
          <a:stretch>
            <a:fillRect/>
          </a:stretch>
        </p:blipFill>
        <p:spPr>
          <a:xfrm>
            <a:off x="355087" y="2964728"/>
            <a:ext cx="3874289" cy="2794688"/>
          </a:xfrm>
          <a:prstGeom prst="rect">
            <a:avLst/>
          </a:prstGeom>
          <a:ln>
            <a:noFill/>
          </a:ln>
          <a:effectLst>
            <a:outerShdw blurRad="292100" dist="139700" dir="2700000" algn="tl" rotWithShape="0">
              <a:srgbClr val="333333">
                <a:alpha val="65000"/>
              </a:srgbClr>
            </a:outerShdw>
          </a:effectLst>
        </p:spPr>
      </p:pic>
      <mc:AlternateContent xmlns:mc="http://schemas.openxmlformats.org/markup-compatibility/2006" xmlns:a14="http://schemas.microsoft.com/office/drawing/2010/main">
        <mc:Choice Requires="a14">
          <p:sp>
            <p:nvSpPr>
              <p:cNvPr id="2" name="TextBox 1"/>
              <p:cNvSpPr txBox="1"/>
              <p:nvPr/>
            </p:nvSpPr>
            <p:spPr>
              <a:xfrm>
                <a:off x="6168933" y="3262161"/>
                <a:ext cx="2432268" cy="447880"/>
              </a:xfrm>
              <a:prstGeom prst="rect">
                <a:avLst/>
              </a:prstGeom>
              <a:solidFill>
                <a:schemeClr val="accent4">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𝐹</m:t>
                          </m:r>
                        </m:e>
                        <m:sub>
                          <m:r>
                            <a:rPr lang="ar-BH" sz="2400" b="0" i="1" smtClean="0">
                              <a:latin typeface="Cambria Math" panose="02040503050406030204" pitchFamily="18" charset="0"/>
                            </a:rPr>
                            <m:t>الميزان</m:t>
                          </m:r>
                        </m:sub>
                      </m:sSub>
                      <m:r>
                        <a:rPr lang="en-US" sz="2400" b="0" i="1" smtClean="0">
                          <a:latin typeface="Cambria Math" panose="02040503050406030204" pitchFamily="18" charset="0"/>
                        </a:rPr>
                        <m:t>−</m:t>
                      </m:r>
                      <m:sSub>
                        <m:sSubPr>
                          <m:ctrlPr>
                            <a:rPr lang="en-US" sz="2400" b="0" i="1" smtClean="0">
                              <a:latin typeface="Cambria Math" panose="02040503050406030204" pitchFamily="18" charset="0"/>
                            </a:rPr>
                          </m:ctrlPr>
                        </m:sSubPr>
                        <m:e>
                          <m:r>
                            <a:rPr lang="en-US" sz="2400" b="0" i="1" smtClean="0">
                              <a:latin typeface="Cambria Math" panose="02040503050406030204" pitchFamily="18" charset="0"/>
                            </a:rPr>
                            <m:t>𝐹</m:t>
                          </m:r>
                        </m:e>
                        <m:sub>
                          <m:r>
                            <a:rPr lang="en-US" sz="2400" b="0" i="1" smtClean="0">
                              <a:latin typeface="Cambria Math" panose="02040503050406030204" pitchFamily="18" charset="0"/>
                            </a:rPr>
                            <m:t>𝑔</m:t>
                          </m:r>
                        </m:sub>
                      </m:sSub>
                      <m:r>
                        <a:rPr lang="en-US" sz="2400" b="0" i="1" smtClean="0">
                          <a:latin typeface="Cambria Math" panose="02040503050406030204" pitchFamily="18" charset="0"/>
                        </a:rPr>
                        <m:t>=</m:t>
                      </m:r>
                      <m:r>
                        <a:rPr lang="en-US" sz="2400" b="0" i="1" smtClean="0">
                          <a:latin typeface="Cambria Math" panose="02040503050406030204" pitchFamily="18" charset="0"/>
                        </a:rPr>
                        <m:t>𝑚𝑎</m:t>
                      </m:r>
                    </m:oMath>
                  </m:oMathPara>
                </a14:m>
                <a:endParaRPr lang="en-US" sz="1600" dirty="0">
                  <a:latin typeface="Sakkal Majalla" panose="02000000000000000000" pitchFamily="2" charset="-78"/>
                  <a:cs typeface="Sultan normal" pitchFamily="2" charset="-78"/>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6168933" y="3262161"/>
                <a:ext cx="2432268" cy="447880"/>
              </a:xfrm>
              <a:prstGeom prst="rect">
                <a:avLst/>
              </a:prstGeom>
              <a:blipFill>
                <a:blip r:embed="rId3"/>
                <a:stretch>
                  <a:fillRect l="-3008" r="-1253" b="-310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068681" y="4251564"/>
                <a:ext cx="2603149" cy="447880"/>
              </a:xfrm>
              <a:prstGeom prst="rect">
                <a:avLst/>
              </a:prstGeom>
              <a:solidFill>
                <a:schemeClr val="accent4">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𝐹</m:t>
                          </m:r>
                        </m:e>
                        <m:sub>
                          <m:r>
                            <a:rPr lang="ar-BH" sz="2400" b="0" i="1" smtClean="0">
                              <a:latin typeface="Cambria Math" panose="02040503050406030204" pitchFamily="18" charset="0"/>
                            </a:rPr>
                            <m:t>الميزان</m:t>
                          </m:r>
                        </m:sub>
                      </m:sSub>
                      <m:r>
                        <a:rPr lang="en-US" sz="2400" b="0" i="1" smtClean="0">
                          <a:latin typeface="Cambria Math" panose="02040503050406030204" pitchFamily="18" charset="0"/>
                        </a:rPr>
                        <m:t>=</m:t>
                      </m:r>
                      <m:r>
                        <a:rPr lang="en-US" sz="2400" b="0" i="1" smtClean="0">
                          <a:latin typeface="Cambria Math" panose="02040503050406030204" pitchFamily="18" charset="0"/>
                        </a:rPr>
                        <m:t>𝑚𝑔</m:t>
                      </m:r>
                      <m:r>
                        <a:rPr lang="en-US" sz="2400" b="0" i="1" smtClean="0">
                          <a:latin typeface="Cambria Math" panose="02040503050406030204" pitchFamily="18" charset="0"/>
                        </a:rPr>
                        <m:t>+</m:t>
                      </m:r>
                      <m:r>
                        <a:rPr lang="en-US" sz="2400" b="0" i="1" smtClean="0">
                          <a:latin typeface="Cambria Math" panose="02040503050406030204" pitchFamily="18" charset="0"/>
                        </a:rPr>
                        <m:t>𝑚𝑎</m:t>
                      </m:r>
                    </m:oMath>
                  </m:oMathPara>
                </a14:m>
                <a:endParaRPr lang="en-US" sz="1600" dirty="0">
                  <a:latin typeface="Sakkal Majalla" panose="02000000000000000000" pitchFamily="2" charset="-78"/>
                  <a:cs typeface="Sultan normal" pitchFamily="2" charset="-78"/>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6068681" y="4251564"/>
                <a:ext cx="2603149" cy="447880"/>
              </a:xfrm>
              <a:prstGeom prst="rect">
                <a:avLst/>
              </a:prstGeom>
              <a:blipFill>
                <a:blip r:embed="rId4"/>
                <a:stretch>
                  <a:fillRect l="-2810" r="-1171" b="-31081"/>
                </a:stretch>
              </a:blipFill>
            </p:spPr>
            <p:txBody>
              <a:bodyPr/>
              <a:lstStyle/>
              <a:p>
                <a:r>
                  <a:rPr lang="en-US">
                    <a:noFill/>
                  </a:rPr>
                  <a:t> </a:t>
                </a:r>
              </a:p>
            </p:txBody>
          </p:sp>
        </mc:Fallback>
      </mc:AlternateContent>
      <p:sp>
        <p:nvSpPr>
          <p:cNvPr id="9" name="Rectangle 8"/>
          <p:cNvSpPr/>
          <p:nvPr/>
        </p:nvSpPr>
        <p:spPr>
          <a:xfrm>
            <a:off x="428020" y="2079312"/>
            <a:ext cx="11481826" cy="830997"/>
          </a:xfrm>
          <a:prstGeom prst="rect">
            <a:avLst/>
          </a:prstGeom>
          <a:solidFill>
            <a:schemeClr val="accent5">
              <a:lumMod val="20000"/>
              <a:lumOff val="80000"/>
            </a:schemeClr>
          </a:solidFill>
        </p:spPr>
        <p:txBody>
          <a:bodyPr wrap="square">
            <a:spAutoFit/>
          </a:bodyPr>
          <a:lstStyle/>
          <a:p>
            <a:pPr algn="r" rtl="1"/>
            <a:r>
              <a:rPr lang="ar-BH" sz="2400" b="1" dirty="0">
                <a:latin typeface="Sakkal Majalla" panose="02000000000000000000" pitchFamily="2" charset="-78"/>
                <a:cs typeface="Sultan normal" pitchFamily="2" charset="-78"/>
              </a:rPr>
              <a:t>القوة التي يؤثر بها الميزان نحو الأعلى يجب أن تكون أكبر من القوة التي يؤثر بها وزنك نحو الأسفل، لذلك فإن قراءة الميزان ستكون أكبر من وزنك وستشعر بأنك أثقل.</a:t>
            </a:r>
            <a:endParaRPr lang="en-US" sz="2400" b="1" dirty="0">
              <a:latin typeface="Sakkal Majalla" panose="02000000000000000000" pitchFamily="2" charset="-78"/>
              <a:cs typeface="Sultan normal" pitchFamily="2" charset="-78"/>
            </a:endParaRPr>
          </a:p>
        </p:txBody>
      </p:sp>
      <p:sp>
        <p:nvSpPr>
          <p:cNvPr id="10" name="Footer Placeholder 6">
            <a:extLst>
              <a:ext uri="{FF2B5EF4-FFF2-40B4-BE49-F238E27FC236}">
                <a16:creationId xmlns:a16="http://schemas.microsoft.com/office/drawing/2014/main" id="{8A5FBD29-F52B-4127-978F-BD5F7D520D56}"/>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210107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circle(in)">
                                      <p:cBhvr>
                                        <p:cTn id="28" dur="20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circle(in)">
                                      <p:cBhvr>
                                        <p:cTn id="33" dur="2000"/>
                                        <p:tgtEl>
                                          <p:spTgt spid="2"/>
                                        </p:tgtEl>
                                      </p:cBhvr>
                                    </p:animEffect>
                                  </p:childTnLst>
                                </p:cTn>
                              </p:par>
                              <p:par>
                                <p:cTn id="34" presetID="6" presetClass="entr" presetSubtype="16"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circle(in)">
                                      <p:cBhvr>
                                        <p:cTn id="3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2" grpId="0" animBg="1"/>
      <p:bldP spid="7"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
          <p:cNvSpPr>
            <a:spLocks noChangeArrowheads="1"/>
          </p:cNvSpPr>
          <p:nvPr/>
        </p:nvSpPr>
        <p:spPr bwMode="auto">
          <a:xfrm>
            <a:off x="566647" y="1251384"/>
            <a:ext cx="11125268" cy="616225"/>
          </a:xfrm>
          <a:prstGeom prst="roundRect">
            <a:avLst>
              <a:gd name="adj" fmla="val 16667"/>
            </a:avLst>
          </a:prstGeom>
          <a:solidFill>
            <a:schemeClr val="accent4">
              <a:lumMod val="20000"/>
              <a:lumOff val="8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r" rtl="1" eaLnBrk="0" fontAlgn="base" hangingPunct="0">
              <a:spcBef>
                <a:spcPct val="0"/>
              </a:spcBef>
              <a:spcAft>
                <a:spcPts val="800"/>
              </a:spcAft>
            </a:pPr>
            <a:r>
              <a:rPr lang="ar-BH" sz="2800" b="1" dirty="0">
                <a:latin typeface="Sakkal Majalla" panose="02000000000000000000" pitchFamily="2" charset="-78"/>
                <a:cs typeface="Sultan normal" pitchFamily="2" charset="-78"/>
              </a:rPr>
              <a:t>ماذا يحدث إذا وقفت على ميزان داخل مصعد يتحرك للأسفل بتسارع منتظم؟ </a:t>
            </a:r>
          </a:p>
        </p:txBody>
      </p:sp>
      <p:sp>
        <p:nvSpPr>
          <p:cNvPr id="6" name="Rectangle 3"/>
          <p:cNvSpPr txBox="1">
            <a:spLocks noChangeArrowheads="1"/>
          </p:cNvSpPr>
          <p:nvPr/>
        </p:nvSpPr>
        <p:spPr>
          <a:xfrm>
            <a:off x="3920653" y="251847"/>
            <a:ext cx="3816578" cy="616971"/>
          </a:xfrm>
          <a:prstGeom prst="rect">
            <a:avLst/>
          </a:prstGeom>
          <a:solidFill>
            <a:srgbClr val="002060"/>
          </a:solidFill>
        </p:spPr>
        <p:txBody>
          <a:bodyPr vert="horz" lIns="91440" tIns="45720" rIns="91440" bIns="45720" rtlCol="0">
            <a:normAutofit/>
          </a:bodyPr>
          <a:lstStyle>
            <a:defPPr>
              <a:defRPr lang="en-US"/>
            </a:defPPr>
            <a:lvl1pPr indent="0" algn="ctr" rtl="1">
              <a:lnSpc>
                <a:spcPct val="90000"/>
              </a:lnSpc>
              <a:spcBef>
                <a:spcPts val="1000"/>
              </a:spcBef>
              <a:buFont typeface="Arial" panose="020B0604020202020204" pitchFamily="34" charset="0"/>
              <a:buNone/>
              <a:defRPr sz="3600">
                <a:solidFill>
                  <a:schemeClr val="bg1"/>
                </a:solidFill>
                <a:latin typeface="Sakkal Majalla" panose="02000000000000000000" pitchFamily="2" charset="-78"/>
                <a:cs typeface="Sultan bold"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ar-BH" dirty="0"/>
              <a:t>الوزن الظاهري</a:t>
            </a:r>
          </a:p>
        </p:txBody>
      </p:sp>
      <p:sp>
        <p:nvSpPr>
          <p:cNvPr id="3" name="Rectangle 2"/>
          <p:cNvSpPr/>
          <p:nvPr/>
        </p:nvSpPr>
        <p:spPr>
          <a:xfrm>
            <a:off x="458037" y="2068093"/>
            <a:ext cx="11275925" cy="830997"/>
          </a:xfrm>
          <a:prstGeom prst="rect">
            <a:avLst/>
          </a:prstGeom>
          <a:solidFill>
            <a:schemeClr val="accent1">
              <a:lumMod val="20000"/>
              <a:lumOff val="80000"/>
            </a:schemeClr>
          </a:solidFill>
        </p:spPr>
        <p:txBody>
          <a:bodyPr wrap="square">
            <a:spAutoFit/>
          </a:bodyPr>
          <a:lstStyle/>
          <a:p>
            <a:pPr algn="r" rtl="1"/>
            <a:r>
              <a:rPr lang="ar-BH" sz="2400" b="1" dirty="0">
                <a:latin typeface="Sakkal Majalla" panose="02000000000000000000" pitchFamily="2" charset="-78"/>
                <a:cs typeface="Sultan normal" pitchFamily="2" charset="-78"/>
              </a:rPr>
              <a:t>القوة التي يؤثر بها الميزان نحو الأعلى ستكون أقل من القوة التي يؤثر بها وزنك نحو الأسفل، لذلك فإن قراءة الميزان ستكون أقل من وزنك وستشعر بأنك أخف.</a:t>
            </a:r>
            <a:endParaRPr lang="en-US" sz="2400" b="1" dirty="0">
              <a:latin typeface="Sakkal Majalla" panose="02000000000000000000" pitchFamily="2" charset="-78"/>
              <a:cs typeface="Sultan normal" pitchFamily="2" charset="-78"/>
            </a:endParaRPr>
          </a:p>
        </p:txBody>
      </p:sp>
      <mc:AlternateContent xmlns:mc="http://schemas.openxmlformats.org/markup-compatibility/2006" xmlns:a14="http://schemas.microsoft.com/office/drawing/2010/main">
        <mc:Choice Requires="a14">
          <p:sp>
            <p:nvSpPr>
              <p:cNvPr id="11" name="TextBox 10"/>
              <p:cNvSpPr txBox="1"/>
              <p:nvPr/>
            </p:nvSpPr>
            <p:spPr>
              <a:xfrm>
                <a:off x="6129281" y="3244616"/>
                <a:ext cx="2432268" cy="447880"/>
              </a:xfrm>
              <a:prstGeom prst="rect">
                <a:avLst/>
              </a:prstGeom>
              <a:solidFill>
                <a:schemeClr val="accent4">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𝐹</m:t>
                          </m:r>
                        </m:e>
                        <m:sub>
                          <m:r>
                            <a:rPr lang="en-US" sz="2400" b="0" i="1" smtClean="0">
                              <a:latin typeface="Cambria Math" panose="02040503050406030204" pitchFamily="18" charset="0"/>
                            </a:rPr>
                            <m:t>𝑔</m:t>
                          </m:r>
                        </m:sub>
                      </m:sSub>
                      <m:r>
                        <a:rPr lang="en-US" sz="2400" b="0" i="1" smtClean="0">
                          <a:latin typeface="Cambria Math" panose="02040503050406030204" pitchFamily="18" charset="0"/>
                        </a:rPr>
                        <m:t>−</m:t>
                      </m:r>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𝐹</m:t>
                          </m:r>
                        </m:e>
                        <m:sub>
                          <m:r>
                            <a:rPr lang="ar-BH" sz="2400" b="0" i="1" smtClean="0">
                              <a:latin typeface="Cambria Math" panose="02040503050406030204" pitchFamily="18" charset="0"/>
                            </a:rPr>
                            <m:t>الميزان</m:t>
                          </m:r>
                        </m:sub>
                      </m:sSub>
                      <m:r>
                        <a:rPr lang="en-US" sz="2400" b="0" i="1" smtClean="0">
                          <a:latin typeface="Cambria Math" panose="02040503050406030204" pitchFamily="18" charset="0"/>
                        </a:rPr>
                        <m:t>=</m:t>
                      </m:r>
                      <m:r>
                        <a:rPr lang="en-US" sz="2400" b="0" i="1" smtClean="0">
                          <a:latin typeface="Cambria Math" panose="02040503050406030204" pitchFamily="18" charset="0"/>
                        </a:rPr>
                        <m:t>𝑚𝑎</m:t>
                      </m:r>
                    </m:oMath>
                  </m:oMathPara>
                </a14:m>
                <a:endParaRPr lang="en-US" sz="1600" dirty="0">
                  <a:latin typeface="Sakkal Majalla" panose="02000000000000000000" pitchFamily="2" charset="-78"/>
                  <a:cs typeface="Sultan normal" pitchFamily="2" charset="-78"/>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6129281" y="3244616"/>
                <a:ext cx="2432268" cy="447880"/>
              </a:xfrm>
              <a:prstGeom prst="rect">
                <a:avLst/>
              </a:prstGeom>
              <a:blipFill>
                <a:blip r:embed="rId2"/>
                <a:stretch>
                  <a:fillRect l="-2757" r="-1504" b="-3108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029029" y="4201092"/>
                <a:ext cx="2603149" cy="447880"/>
              </a:xfrm>
              <a:prstGeom prst="rect">
                <a:avLst/>
              </a:prstGeom>
              <a:solidFill>
                <a:schemeClr val="accent4">
                  <a:lumMod val="20000"/>
                  <a:lumOff val="80000"/>
                </a:schemeClr>
              </a:solid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rPr>
                          </m:ctrlPr>
                        </m:sSubPr>
                        <m:e>
                          <m:r>
                            <a:rPr lang="en-US" sz="2400" b="0" i="1" smtClean="0">
                              <a:latin typeface="Cambria Math" panose="02040503050406030204" pitchFamily="18" charset="0"/>
                            </a:rPr>
                            <m:t>𝐹</m:t>
                          </m:r>
                        </m:e>
                        <m:sub>
                          <m:r>
                            <a:rPr lang="ar-BH" sz="2400" b="0" i="1" smtClean="0">
                              <a:latin typeface="Cambria Math" panose="02040503050406030204" pitchFamily="18" charset="0"/>
                            </a:rPr>
                            <m:t>الميزان</m:t>
                          </m:r>
                        </m:sub>
                      </m:sSub>
                      <m:r>
                        <a:rPr lang="en-US" sz="2400" b="0" i="1" smtClean="0">
                          <a:latin typeface="Cambria Math" panose="02040503050406030204" pitchFamily="18" charset="0"/>
                        </a:rPr>
                        <m:t>=</m:t>
                      </m:r>
                      <m:r>
                        <a:rPr lang="en-US" sz="2400" b="0" i="1" smtClean="0">
                          <a:latin typeface="Cambria Math" panose="02040503050406030204" pitchFamily="18" charset="0"/>
                        </a:rPr>
                        <m:t>𝑚𝑔</m:t>
                      </m:r>
                      <m:r>
                        <a:rPr lang="en-US" sz="2400" b="0" i="1" smtClean="0">
                          <a:latin typeface="Cambria Math" panose="02040503050406030204" pitchFamily="18" charset="0"/>
                        </a:rPr>
                        <m:t>−</m:t>
                      </m:r>
                      <m:r>
                        <a:rPr lang="en-US" sz="2400" b="0" i="1" smtClean="0">
                          <a:latin typeface="Cambria Math" panose="02040503050406030204" pitchFamily="18" charset="0"/>
                        </a:rPr>
                        <m:t>𝑚𝑎</m:t>
                      </m:r>
                    </m:oMath>
                  </m:oMathPara>
                </a14:m>
                <a:endParaRPr lang="en-US" sz="1600" dirty="0">
                  <a:latin typeface="Sakkal Majalla" panose="02000000000000000000" pitchFamily="2" charset="-78"/>
                  <a:cs typeface="Sultan normal" pitchFamily="2" charset="-78"/>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6029029" y="4201092"/>
                <a:ext cx="2603149" cy="447880"/>
              </a:xfrm>
              <a:prstGeom prst="rect">
                <a:avLst/>
              </a:prstGeom>
              <a:blipFill>
                <a:blip r:embed="rId3"/>
                <a:stretch>
                  <a:fillRect l="-2576" r="-1405" b="-31081"/>
                </a:stretch>
              </a:blipFill>
            </p:spPr>
            <p:txBody>
              <a:bodyPr/>
              <a:lstStyle/>
              <a:p>
                <a:r>
                  <a:rPr lang="en-US">
                    <a:noFill/>
                  </a:rPr>
                  <a:t> </a:t>
                </a:r>
              </a:p>
            </p:txBody>
          </p:sp>
        </mc:Fallback>
      </mc:AlternateContent>
      <p:pic>
        <p:nvPicPr>
          <p:cNvPr id="5" name="Picture 4"/>
          <p:cNvPicPr>
            <a:picLocks noChangeAspect="1"/>
          </p:cNvPicPr>
          <p:nvPr/>
        </p:nvPicPr>
        <p:blipFill>
          <a:blip r:embed="rId4"/>
          <a:stretch>
            <a:fillRect/>
          </a:stretch>
        </p:blipFill>
        <p:spPr>
          <a:xfrm>
            <a:off x="491318" y="2933618"/>
            <a:ext cx="3629025" cy="2838450"/>
          </a:xfrm>
          <a:prstGeom prst="rect">
            <a:avLst/>
          </a:prstGeom>
        </p:spPr>
      </p:pic>
      <p:sp>
        <p:nvSpPr>
          <p:cNvPr id="10" name="Footer Placeholder 6">
            <a:extLst>
              <a:ext uri="{FF2B5EF4-FFF2-40B4-BE49-F238E27FC236}">
                <a16:creationId xmlns:a16="http://schemas.microsoft.com/office/drawing/2014/main" id="{A8921FDF-3EAA-4AF3-B67A-61F77511F463}"/>
              </a:ext>
            </a:extLst>
          </p:cNvPr>
          <p:cNvSpPr txBox="1">
            <a:spLocks/>
          </p:cNvSpPr>
          <p:nvPr/>
        </p:nvSpPr>
        <p:spPr>
          <a:xfrm>
            <a:off x="140677" y="6463119"/>
            <a:ext cx="2616172" cy="365125"/>
          </a:xfrm>
          <a:prstGeom prst="rect">
            <a:avLst/>
          </a:prstGeom>
          <a:solidFill>
            <a:schemeClr val="bg1"/>
          </a:solidFill>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BH" sz="1400" b="1" dirty="0">
                <a:solidFill>
                  <a:schemeClr val="tx1"/>
                </a:solidFill>
                <a:latin typeface="Sakkal Majalla" panose="02000000000000000000" pitchFamily="2" charset="-78"/>
                <a:cs typeface="Sakkal Majalla" panose="02000000000000000000" pitchFamily="2" charset="-78"/>
              </a:rPr>
              <a:t>الوزن والقوة المعيقة -</a:t>
            </a:r>
            <a:r>
              <a:rPr lang="en-US" sz="1400" b="1" dirty="0">
                <a:solidFill>
                  <a:schemeClr val="tx1"/>
                </a:solidFill>
                <a:latin typeface="Sakkal Majalla" panose="02000000000000000000" pitchFamily="2" charset="-78"/>
                <a:cs typeface="Sakkal Majalla" panose="02000000000000000000" pitchFamily="2" charset="-78"/>
              </a:rPr>
              <a:t> </a:t>
            </a:r>
            <a:r>
              <a:rPr lang="ar-BH" sz="1400" b="1" dirty="0">
                <a:solidFill>
                  <a:schemeClr val="tx1"/>
                </a:solidFill>
                <a:latin typeface="Sakkal Majalla" panose="02000000000000000000" pitchFamily="2" charset="-78"/>
                <a:cs typeface="Sakkal Majalla" panose="02000000000000000000" pitchFamily="2" charset="-78"/>
              </a:rPr>
              <a:t>الفيزياء1 (فيز102</a:t>
            </a:r>
            <a:r>
              <a:rPr lang="en-US" sz="1400" b="1" dirty="0">
                <a:solidFill>
                  <a:schemeClr val="tx1"/>
                </a:solidFill>
                <a:latin typeface="Sakkal Majalla" panose="02000000000000000000" pitchFamily="2" charset="-78"/>
                <a:cs typeface="Sakkal Majalla" panose="02000000000000000000" pitchFamily="2" charset="-78"/>
              </a:rPr>
              <a:t>(</a:t>
            </a:r>
          </a:p>
        </p:txBody>
      </p:sp>
    </p:spTree>
    <p:extLst>
      <p:ext uri="{BB962C8B-B14F-4D97-AF65-F5344CB8AC3E}">
        <p14:creationId xmlns:p14="http://schemas.microsoft.com/office/powerpoint/2010/main" val="298254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ircle(in)">
                                      <p:cBhvr>
                                        <p:cTn id="27" dur="2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ircle(in)">
                                      <p:cBhvr>
                                        <p:cTn id="32" dur="2000"/>
                                        <p:tgtEl>
                                          <p:spTgt spid="11"/>
                                        </p:tgtEl>
                                      </p:cBhvr>
                                    </p:animEffect>
                                  </p:childTnLst>
                                </p:cTn>
                              </p:par>
                              <p:par>
                                <p:cTn id="33" presetID="6" presetClass="entr" presetSubtype="16"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circle(in)">
                                      <p:cBhvr>
                                        <p:cTn id="35"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3" grpId="0" animBg="1"/>
      <p:bldP spid="11" grpId="0" animBg="1"/>
      <p:bldP spid="1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docProps/app.xml><?xml version="1.0" encoding="utf-8"?>
<Properties xmlns="http://schemas.openxmlformats.org/officeDocument/2006/extended-properties" xmlns:vt="http://schemas.openxmlformats.org/officeDocument/2006/docPropsVTypes">
  <Template>PPT TMPLT.potx</Template>
  <TotalTime>3696</TotalTime>
  <Words>1540</Words>
  <Application>Microsoft Office PowerPoint</Application>
  <PresentationFormat>Widescreen</PresentationFormat>
  <Paragraphs>189</Paragraphs>
  <Slides>20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20</vt:i4>
      </vt:variant>
    </vt:vector>
  </HeadingPairs>
  <TitlesOfParts>
    <vt:vector size="30" baseType="lpstr">
      <vt:lpstr>Arial</vt:lpstr>
      <vt:lpstr>Calibri</vt:lpstr>
      <vt:lpstr>Calibri Light</vt:lpstr>
      <vt:lpstr>Cambria Math</vt:lpstr>
      <vt:lpstr>Sakkal Majalla</vt:lpstr>
      <vt:lpstr>Sultan normal</vt:lpstr>
      <vt:lpstr>Times New Roman</vt:lpstr>
      <vt:lpstr>Traditional Arabic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تقييم ذاتي</vt:lpstr>
      <vt:lpstr>انتهى مع أطيب الأمنيات بالتّوفيق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ALTHABET</dc:creator>
  <cp:lastModifiedBy>Dr. Sameer Abed Salem Alkhraisat</cp:lastModifiedBy>
  <cp:revision>32</cp:revision>
  <cp:lastPrinted>2021-01-17T11:49:49Z</cp:lastPrinted>
  <dcterms:created xsi:type="dcterms:W3CDTF">2020-03-04T10:47:58Z</dcterms:created>
  <dcterms:modified xsi:type="dcterms:W3CDTF">2021-02-03T10:06:03Z</dcterms:modified>
</cp:coreProperties>
</file>