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56" r:id="rId4"/>
    <p:sldId id="315" r:id="rId5"/>
    <p:sldId id="357" r:id="rId6"/>
    <p:sldId id="316" r:id="rId7"/>
    <p:sldId id="358" r:id="rId8"/>
    <p:sldId id="359" r:id="rId9"/>
    <p:sldId id="360" r:id="rId10"/>
    <p:sldId id="361" r:id="rId11"/>
    <p:sldId id="362" r:id="rId12"/>
    <p:sldId id="35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A0119B0-AA2A-443A-A309-1B0F0B7E3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847810"/>
              </p:ext>
            </p:extLst>
          </p:nvPr>
        </p:nvGraphicFramePr>
        <p:xfrm>
          <a:off x="3875293" y="1961865"/>
          <a:ext cx="6970750" cy="284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716">
                  <a:extLst>
                    <a:ext uri="{9D8B030D-6E8A-4147-A177-3AD203B41FA5}">
                      <a16:colId xmlns:a16="http://schemas.microsoft.com/office/drawing/2014/main" val="147546282"/>
                    </a:ext>
                  </a:extLst>
                </a:gridCol>
                <a:gridCol w="2194034">
                  <a:extLst>
                    <a:ext uri="{9D8B030D-6E8A-4147-A177-3AD203B41FA5}">
                      <a16:colId xmlns:a16="http://schemas.microsoft.com/office/drawing/2014/main" val="1624011049"/>
                    </a:ext>
                  </a:extLst>
                </a:gridCol>
              </a:tblGrid>
              <a:tr h="5208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solidFill>
                            <a:srgbClr val="FFFF00"/>
                          </a:solidFill>
                          <a:cs typeface="Sultan normal" pitchFamily="2" charset="-78"/>
                        </a:rPr>
                        <a:t>سلوك الموجات </a:t>
                      </a:r>
                      <a:endParaRPr lang="en-US" sz="2800" dirty="0">
                        <a:solidFill>
                          <a:srgbClr val="FFFF00"/>
                        </a:solidFill>
                        <a:cs typeface="Sultan normal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عنوان </a:t>
                      </a:r>
                      <a:r>
                        <a:rPr lang="ar-JO" sz="28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الدرس</a:t>
                      </a:r>
                      <a:endParaRPr lang="en-US" sz="2800" b="1" kern="1200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3893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الفيزياء</a:t>
                      </a:r>
                      <a:r>
                        <a:rPr lang="en-US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3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 (فيز</a:t>
                      </a:r>
                      <a:r>
                        <a:rPr lang="en-US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218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)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normal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المقرر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29466"/>
                  </a:ext>
                </a:extLst>
              </a:tr>
              <a:tr h="562663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الثاني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normal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المستوى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51187"/>
                  </a:ext>
                </a:extLst>
              </a:tr>
              <a:tr h="582649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dirty="0">
                          <a:latin typeface="Sakkal Majalla" panose="02000000000000000000" pitchFamily="2" charset="-78"/>
                          <a:cs typeface="Sultan normal" pitchFamily="2" charset="-78"/>
                        </a:rPr>
                        <a:t>الثاني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normal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الفصل</a:t>
                      </a:r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 الدراسي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05841"/>
                  </a:ext>
                </a:extLst>
              </a:tr>
              <a:tr h="61426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1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normal" pitchFamily="2" charset="-78"/>
                        </a:rPr>
                        <a:t>رقم الفصل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normal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562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5A9E1CC-1A8D-4512-8939-65F7763ED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1" y="1961866"/>
            <a:ext cx="3001727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4242215" y="1469967"/>
            <a:ext cx="7045378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يستعمل حوض الموجات لبيان خصائص الموجات المنتشرة في بعدين.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عندما تنتشر موجة نحو حاجز، فإنها تنعكس عنه في اتجاه محدد.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يمثل 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الشكل </a:t>
            </a:r>
            <a:r>
              <a:rPr lang="en-US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a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موجة مرتدة عن حاجز في حوض الموجات.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يمثل 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الشكل </a:t>
            </a:r>
            <a:r>
              <a:rPr lang="en-US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b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المخطط الشعاعي، والتسلسل الزمني لاقتراب الموجة من الحاجز وانعكاسها عنه إلى اليمين.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قانون الانعكاس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ينص على أن زاوية السقوط تساوي زاوية الانعكاس 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انعكاس الموجات في بعدين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E43A6-280E-453E-8F2B-4623663B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41" y="1469967"/>
            <a:ext cx="3227294" cy="2054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1D83B-DDE9-481D-98D4-D521C915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1" y="4204318"/>
            <a:ext cx="3227294" cy="2097741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4F0019-4699-459B-B802-0678457C5D63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12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4242215" y="1469967"/>
            <a:ext cx="6955437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يمكن استعمال حوض الموجات كذلك لتمثيل سلوك الموجات عندما تنتقل من وسط إلى آخر، ويوضح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الشكل </a:t>
            </a:r>
            <a:r>
              <a:rPr lang="en-US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a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لوحًا زجاجيًا موضوعًا في حوض الموجات، ويكون سمك طبقة الماء فوقه أقل من سمك طبقة الماء في باقي الحوض.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عند انتقال الموجة من منطقة الماء العميق إلى منطقة الماء الضحل تقل سرعتها، ويتغير اتجاهها.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تردد الموجات ثابت لا يتغير وذلك لأن الموجات في منطقة الماء الضحلة تولدت من الموجات القادمة من منطقة الماء الأعمق.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إن تناقص سرعة الموجة يعني أن الطول الموجي يكون أقصر في منطقة الماء الضحلة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(لاحظ الشكل </a:t>
            </a:r>
            <a:r>
              <a:rPr lang="en-US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b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).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انكسار الموجات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: التغير في اتجاه انتشار الموجات عند الحد الفاصل بين وسطين مختلفين.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انكسار الموجات في بعدين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B4C4F-14B5-4ED9-AB48-24886115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4" y="1506752"/>
            <a:ext cx="3356386" cy="2280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C79C4-7641-4536-8B92-4A738471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4" y="3888669"/>
            <a:ext cx="3356386" cy="2280621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460DFFB-E6C8-4FC1-A870-DB11B3BA22FB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38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JO" sz="3600" b="1" dirty="0">
                <a:latin typeface="Sakkal Majalla" panose="02000000000000000000" pitchFamily="2" charset="-78"/>
                <a:cs typeface="Sultan bold" pitchFamily="2" charset="-78"/>
              </a:rPr>
              <a:t>انتهى مع أطيب الأمنيات بالت</a:t>
            </a:r>
            <a:r>
              <a:rPr lang="ar-BH" sz="3600" b="1" dirty="0">
                <a:latin typeface="Sakkal Majalla" panose="02000000000000000000" pitchFamily="2" charset="-78"/>
                <a:cs typeface="Sultan bold" pitchFamily="2" charset="-78"/>
              </a:rPr>
              <a:t>ّ</a:t>
            </a:r>
            <a:r>
              <a:rPr lang="ar-JO" sz="3600" b="1" dirty="0">
                <a:latin typeface="Sakkal Majalla" panose="02000000000000000000" pitchFamily="2" charset="-78"/>
                <a:cs typeface="Sultan bold" pitchFamily="2" charset="-78"/>
              </a:rPr>
              <a:t>وفيق</a:t>
            </a:r>
            <a:endParaRPr lang="en-US" sz="3600" b="1" dirty="0"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354942-2781-4402-8603-18EA5B85E425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8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47"/>
    </mc:Choice>
    <mc:Fallback xmlns="">
      <p:transition advTm="70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CDECB4-4A07-4722-8541-5F2782A59066}"/>
              </a:ext>
            </a:extLst>
          </p:cNvPr>
          <p:cNvSpPr/>
          <p:nvPr/>
        </p:nvSpPr>
        <p:spPr>
          <a:xfrm>
            <a:off x="866662" y="1796142"/>
            <a:ext cx="10235275" cy="3916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ultan normal" pitchFamily="2" charset="-78"/>
              </a:rPr>
              <a:t>يوضح المفاهيم المرتبطة بسلوك الموجات(الموجة الساقطة، الموجة المنعكسة، مبدأ التراكب، التداخل، العقدة، بطن الموجة، الموجة الموقوفة، صدر الموجة، الشعاع، العمود المقام، قانون الانعكاس، الانكسار).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ultan normal" pitchFamily="2" charset="-78"/>
              </a:rPr>
              <a:t>يربط بين سرعة الموجة وطبيعة الوسط الذي تتحرك فيه.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ultan normal" pitchFamily="2" charset="-78"/>
              </a:rPr>
              <a:t>يصف كيفية انعكاس الموجات وانكسارها عند الحد الفاصل بين وسطين.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002060"/>
                </a:solidFill>
                <a:latin typeface="Sakkal Majalla" panose="02000000000000000000" pitchFamily="2" charset="-78"/>
                <a:cs typeface="Sultan normal" pitchFamily="2" charset="-78"/>
              </a:rPr>
              <a:t>يطبق مبدأ التراكب على ظاهرة التداخل.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A1A1226-6912-47E1-901A-63E9404C04B9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770A5-2C69-4621-90CC-5312CD4B2AE4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الكفايات التعليمية</a:t>
            </a:r>
          </a:p>
        </p:txBody>
      </p:sp>
    </p:spTree>
    <p:extLst>
      <p:ext uri="{BB962C8B-B14F-4D97-AF65-F5344CB8AC3E}">
        <p14:creationId xmlns:p14="http://schemas.microsoft.com/office/powerpoint/2010/main" val="19984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0709" y="1355096"/>
            <a:ext cx="7549263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BH" sz="24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ماذا يحدث عندما تمر موجة خلال حد فاصل بين وسطين كما هو الحال في نابضين أو حبلين مختلفي السمك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أو الكثافة ومتصلي الطرفين كما في الشكل المقابل ؟ </a:t>
            </a:r>
          </a:p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عندما تتحرك النبضة من النابض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الأكبر سمكًاً والأثقل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إلى النابض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الأقل سمكًاً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وتصل الحد الفاصل، فإن جزءًاً منها سوف ينعكس والجزء الآخر ينتقل إلى النابض الأقل سمكًاً( لاحظ الشكل).</a:t>
            </a: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يكون للنبضة المنعكسة والنافذة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اتجاه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الموجة الساقطة .</a:t>
            </a: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تكون سعة النبضة المنعكسة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أصغر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لأن جزءًا من طاقة الموجة الساقطة ينتقل إلى النبضة النافذة .</a:t>
            </a:r>
            <a:endParaRPr lang="en-US" sz="2400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عندما تتحرك نبضة من النابض الأقل سمكًا وثقلاً إلى النابض الأكبر سمكًا، تكون النبضة المنعكسة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مقلوبة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، والنبضة النافذة </a:t>
            </a:r>
            <a:r>
              <a:rPr lang="ar-BH" sz="24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لها اتجاه 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الموجة الساقطة.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DC5965-4652-456A-9EB3-5F0A68F4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0" y="1308930"/>
            <a:ext cx="3624469" cy="23083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9F468D-012C-4C11-BCE6-9E63073347CD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عند الحواجز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2AEFA2F-5687-437E-8338-4948C02D214F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1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2477" y="1358448"/>
            <a:ext cx="7581728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 rtl="1"/>
            <a:r>
              <a:rPr lang="ar-BH" sz="2800" dirty="0">
                <a:solidFill>
                  <a:srgbClr val="0070C0"/>
                </a:solidFill>
                <a:latin typeface="Sakkal Majalla" panose="02000000000000000000" pitchFamily="2" charset="-78"/>
                <a:cs typeface="Sultan normal" pitchFamily="2" charset="-78"/>
              </a:rPr>
              <a:t>سؤال : ماذا يحدث لو كان الحد الفاصل حائطاً وليس نابضاً آخر؟</a:t>
            </a:r>
            <a:endParaRPr lang="en-US" sz="2800" dirty="0">
              <a:solidFill>
                <a:srgbClr val="0070C0"/>
              </a:solidFill>
              <a:latin typeface="Sakkal Majalla" panose="02000000000000000000" pitchFamily="2" charset="-78"/>
              <a:cs typeface="Sultan normal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عندما تطلق نبضة(موجة) في نابض مثبت في حائط صلب مصقول، فإن النبضة تنعكس عن الحائط إلى الخلف، ويكون الحائط هو الحد الفاصل لوسط جديد.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تكون سعة النبضة المرتدة مساوية تقريبًا لسعة النبضة الساقطة، لذا تنعكس معظم طاقة النبضة إلى الخلف، والقليل منها ينتقل إلى الحائط( لاحظ الشكل).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لاحظ أن النبضة المنعكسة 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تنقلب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 إلى أسفل.</a:t>
            </a:r>
          </a:p>
          <a:p>
            <a:pPr marL="457200" indent="-457200" algn="just" rtl="1">
              <a:buFont typeface="Wingdings" panose="05000000000000000000" pitchFamily="2" charset="2"/>
              <a:buChar char="§"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إذا كان النابض متصلاً بحلقة حرة الحركة حول القضيب فإن النبضة </a:t>
            </a: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لن تنقلب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(لاحظ الشكل). </a:t>
            </a:r>
          </a:p>
          <a:p>
            <a:pPr marL="571500" indent="-571500" algn="just" rtl="1">
              <a:buFont typeface="Wingdings" panose="05000000000000000000" pitchFamily="2" charset="2"/>
              <a:buChar char="§"/>
            </a:pPr>
            <a:endParaRPr lang="ar-BH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13150-52F5-4018-A873-4EC39788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8" y="1241149"/>
            <a:ext cx="3725343" cy="2018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AFF00-21C8-4E2D-B990-8ADB9905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" y="3597950"/>
            <a:ext cx="3631096" cy="20997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9AC63D0-BB59-433E-A726-D1FD41AC9F39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عند الحواجز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A485AF1-1994-4D01-9172-3498B829DCBB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24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1044313" y="1470771"/>
            <a:ext cx="10103371" cy="3916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مبدأ التراكب 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: ينص على أن الإزاحة الحادثة في وسط والناتجة عن نبضتين أو أكثر تساوي المجموع الجبري للإزاحات الناتجة عن كل نبضة على حدة 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يعني مبدأ التراكب أنه يمكن اتحاد نبضتين أو أكثر لتكوين نبضة واحدة جديدة.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عند انتقال نبضتان في اتجاهين متعاكسين فإما أن تلغي كل منهما تأثير الأخرى، أو تنتج نبضة لها سعة أكبر أو أقل من سعة كل منهما.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تراكب الموجات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3921164-1FBE-4EEA-A893-977DF76CE5A2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3130062" y="1263852"/>
            <a:ext cx="8812102" cy="4843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يسمى الأثر الناتج عن تراكب نبضتين أو أكثر </a:t>
            </a:r>
            <a:r>
              <a:rPr lang="ar-BH" sz="26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التداخل</a:t>
            </a: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يوجد التداخل على شكلين، فإما أن يكون تداخلاً </a:t>
            </a:r>
            <a:r>
              <a:rPr lang="ar-BH" sz="26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بنائيًا</a:t>
            </a: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 أو تداخلاً </a:t>
            </a:r>
            <a:r>
              <a:rPr lang="ar-BH" sz="26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هدميًا</a:t>
            </a: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عندما تتلاقى نبضتان إزاحتيهما في اتجاهين متعاكسين، تقل إزاحة الوسط عند النقاط كلها في منطقة التداخل، ويكون التداخل هدميًّا.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إذا كانت سعتا الموجتين متساويتين (لاحظ الشكل) فإن مقدار الإزاحة سيساوي صفرًا.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تسمة النقطة </a:t>
            </a:r>
            <a:r>
              <a:rPr lang="en-US" sz="26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N</a:t>
            </a: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 التي لم تتحرك مطلقًا العقدة، وتستعيد النبضات شكلها الأصلي بعد التداخل وتواصل حركتها.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تداخل الموجات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B72A4-F4DA-42EF-8ED8-B3DBBF48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86" y="1263852"/>
            <a:ext cx="2581835" cy="484363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83F3A42-D458-460C-B1FE-57547DC6680B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17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3130062" y="1263852"/>
            <a:ext cx="8812102" cy="3643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ينتج التداخل البنائي عندما تكون إزاحات الموجات في الاتجاه نفسه، وتكون النتيجة موجة لها سعة أكبر من سعة أي من الموجات كل على حدة(لاحظ الشكل).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يطلق على المنطقة التي تقابل أكبر سعة </a:t>
            </a:r>
            <a:r>
              <a:rPr lang="ar-BH" sz="26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البطن</a:t>
            </a: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.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ar-BH" sz="26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إذا كانت سعتا النبضتين متساويتين، فإن النبضة الناتجة من التداخل تساوي المجموع الجبري لإزاحتي النبضتين.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تداخل الموجات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394D4-1012-4115-9589-36BCE95B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1" y="1263852"/>
            <a:ext cx="2624866" cy="484363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E8A4EB8-4649-4CC1-BE90-265A10143BAC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7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5126636" y="1589888"/>
            <a:ext cx="6505731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الموجة الموقوفة(المستقرة): 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الموجة التي تظهر واقفة وساكنة، وتتولّد نتيجة تداخل موجتين تتحركان في اتجاهين متعاكسين.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لاحظ في الشكل </a:t>
            </a:r>
            <a:r>
              <a:rPr lang="en-US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a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 أن العقدتان قد تكونتا عند طرفي الحبل، في حين يكون البطن في وسط النبضة.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عند تضاعف تردد الاهزاز تتولد عقدة جديدة وبطن جديد في الحبل، ويظهر الحبل مهتزًا في قسمين، وعند زيادة التردد أكثر تتولد عقد وبطون أكثر(لاحظ الشكلين </a:t>
            </a:r>
            <a:r>
              <a:rPr lang="en-US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b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en-US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c</a:t>
            </a:r>
            <a:r>
              <a:rPr lang="ar-BH" sz="2800" dirty="0">
                <a:solidFill>
                  <a:prstClr val="black"/>
                </a:solidFill>
                <a:latin typeface="Sakkal Majalla" panose="02000000000000000000" pitchFamily="2" charset="-78"/>
                <a:cs typeface="Sultan normal" pitchFamily="2" charset="-78"/>
              </a:rPr>
              <a:t>).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الموقوفة( المستقرة)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EE648-2AAD-408D-A6B8-3B25DD2E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0" y="1639798"/>
            <a:ext cx="4733925" cy="1419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2B51CA-3444-4864-A5BB-1E8B086B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0" y="3345678"/>
            <a:ext cx="4752975" cy="279082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55F6A63-4562-4E5C-A7A5-16230DBC289B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F40194C-ABEC-4BDF-815C-77F0BA2B53B2}"/>
              </a:ext>
            </a:extLst>
          </p:cNvPr>
          <p:cNvSpPr txBox="1"/>
          <p:nvPr/>
        </p:nvSpPr>
        <p:spPr>
          <a:xfrm>
            <a:off x="4242215" y="1589887"/>
            <a:ext cx="6790545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تنتشر الموجات الدائرية في الماء إلى الخارج بعيدًا عن مصدرها(لاحظ الشكل).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يمكن تمثيل الموجة بدوائر ترسم عند قمم الموجات الدائرية(لاحظ الشكل).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solidFill>
                  <a:srgbClr val="C00000"/>
                </a:solidFill>
                <a:latin typeface="Sakkal Majalla" panose="02000000000000000000" pitchFamily="2" charset="-78"/>
                <a:cs typeface="Sultan normal" pitchFamily="2" charset="-78"/>
              </a:rPr>
              <a:t>صدر الموجة </a:t>
            </a: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:هو الخط الذي يمثل قمة الموجة في بعدين 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r>
              <a:rPr lang="ar-BH" sz="2800" dirty="0">
                <a:latin typeface="Sakkal Majalla" panose="02000000000000000000" pitchFamily="2" charset="-78"/>
                <a:cs typeface="Sultan normal" pitchFamily="2" charset="-78"/>
              </a:rPr>
              <a:t>الموجات في بعدين تتحرك في اتجاه متعامد مع صدور الموجات، ويمثل هذا الاتجاه بشعاع على شكل خط يصنع زاوية قائمة مع صدر الموجة.</a:t>
            </a:r>
          </a:p>
          <a:p>
            <a:pPr marL="571500" lvl="0" indent="-571500" algn="r" rtl="1">
              <a:buFont typeface="Wingdings" panose="05000000000000000000" pitchFamily="2" charset="2"/>
              <a:buChar char="§"/>
              <a:defRPr/>
            </a:pPr>
            <a:endParaRPr lang="ar-BH" sz="2800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79C6A8-3A28-4B93-8711-90703BE8273B}"/>
              </a:ext>
            </a:extLst>
          </p:cNvPr>
          <p:cNvSpPr txBox="1">
            <a:spLocks/>
          </p:cNvSpPr>
          <p:nvPr/>
        </p:nvSpPr>
        <p:spPr>
          <a:xfrm>
            <a:off x="3130061" y="473655"/>
            <a:ext cx="5931877" cy="628122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الموجات في بعدين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DDCEA-24AE-436D-90CF-6D7E2C12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0" y="1589887"/>
            <a:ext cx="2761738" cy="2437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6714F-1975-4C0B-B01D-A87D4273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80" y="4027028"/>
            <a:ext cx="2761738" cy="218122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0304466-8D10-4D9F-8E02-AA5058117949}"/>
              </a:ext>
            </a:extLst>
          </p:cNvPr>
          <p:cNvSpPr txBox="1">
            <a:spLocks/>
          </p:cNvSpPr>
          <p:nvPr/>
        </p:nvSpPr>
        <p:spPr>
          <a:xfrm>
            <a:off x="23548" y="6472970"/>
            <a:ext cx="3106513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defRPr/>
            </a:pP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الموجات- الفيزياء3 (فيز218)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4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264</TotalTime>
  <Words>904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مع أطيب الأمنيات بالتّوفيق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Dr. Sameer Abed Salem Alkhraisat</cp:lastModifiedBy>
  <cp:revision>34</cp:revision>
  <cp:lastPrinted>2021-01-17T11:49:49Z</cp:lastPrinted>
  <dcterms:created xsi:type="dcterms:W3CDTF">2020-03-04T10:47:58Z</dcterms:created>
  <dcterms:modified xsi:type="dcterms:W3CDTF">2021-01-31T08:25:27Z</dcterms:modified>
</cp:coreProperties>
</file>