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D1E3F3"/>
    <a:srgbClr val="FAAD58"/>
    <a:srgbClr val="EEF7E9"/>
    <a:srgbClr val="DEE3EA"/>
    <a:srgbClr val="F3F5F7"/>
    <a:srgbClr val="FADBC6"/>
    <a:srgbClr val="F5F9FD"/>
    <a:srgbClr val="FEF6F0"/>
    <a:srgbClr val="F8F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4660"/>
  </p:normalViewPr>
  <p:slideViewPr>
    <p:cSldViewPr snapToGrid="0">
      <p:cViewPr varScale="1">
        <p:scale>
          <a:sx n="77" d="100"/>
          <a:sy n="77" d="100"/>
        </p:scale>
        <p:origin x="132" y="6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5CFA5-823C-4FB3-9629-77367C5A2776}" type="datetimeFigureOut">
              <a:rPr lang="en-US" smtClean="0"/>
              <a:t>17/3/2021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6877F-104A-492A-8CE8-444E23E5CA25}" type="slidenum">
              <a:rPr lang="en-US" smtClean="0"/>
              <a:t>‹#›</a:t>
            </a:fld>
            <a:endParaRPr lang="en-US"/>
          </a:p>
        </p:txBody>
      </p:sp>
    </p:spTree>
    <p:extLst>
      <p:ext uri="{BB962C8B-B14F-4D97-AF65-F5344CB8AC3E}">
        <p14:creationId xmlns:p14="http://schemas.microsoft.com/office/powerpoint/2010/main" val="33622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6877F-104A-492A-8CE8-444E23E5CA25}" type="slidenum">
              <a:rPr lang="en-US" smtClean="0"/>
              <a:t>4</a:t>
            </a:fld>
            <a:endParaRPr lang="en-US"/>
          </a:p>
        </p:txBody>
      </p:sp>
    </p:spTree>
    <p:extLst>
      <p:ext uri="{BB962C8B-B14F-4D97-AF65-F5344CB8AC3E}">
        <p14:creationId xmlns:p14="http://schemas.microsoft.com/office/powerpoint/2010/main" val="28873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0E31-A69A-4E84-B65A-97F4309EE138}" type="slidenum">
              <a:rPr lang="en-US" smtClean="0"/>
              <a:t>11</a:t>
            </a:fld>
            <a:endParaRPr lang="en-US"/>
          </a:p>
        </p:txBody>
      </p:sp>
    </p:spTree>
    <p:extLst>
      <p:ext uri="{BB962C8B-B14F-4D97-AF65-F5344CB8AC3E}">
        <p14:creationId xmlns:p14="http://schemas.microsoft.com/office/powerpoint/2010/main" val="345368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5C461-F4F2-49C7-9CF5-C0C2F5C5E27D}" type="slidenum">
              <a:rPr lang="en-US" smtClean="0"/>
              <a:t>19</a:t>
            </a:fld>
            <a:endParaRPr lang="en-US"/>
          </a:p>
        </p:txBody>
      </p:sp>
    </p:spTree>
    <p:extLst>
      <p:ext uri="{BB962C8B-B14F-4D97-AF65-F5344CB8AC3E}">
        <p14:creationId xmlns:p14="http://schemas.microsoft.com/office/powerpoint/2010/main" val="54831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8E690-29BB-4887-9268-A1B063D3683F}" type="datetimeFigureOut">
              <a:rPr lang="en-US" smtClean="0"/>
              <a:t>17/3/2021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309643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8E690-29BB-4887-9268-A1B063D3683F}" type="datetimeFigureOut">
              <a:rPr lang="en-US" smtClean="0"/>
              <a:t>17/3/2021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90868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8E690-29BB-4887-9268-A1B063D3683F}" type="datetimeFigureOut">
              <a:rPr lang="en-US" smtClean="0"/>
              <a:t>17/3/2021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01997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8E690-29BB-4887-9268-A1B063D3683F}" type="datetimeFigureOut">
              <a:rPr lang="en-US" smtClean="0"/>
              <a:t>17/3/2021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31814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8E690-29BB-4887-9268-A1B063D3683F}" type="datetimeFigureOut">
              <a:rPr lang="en-US" smtClean="0"/>
              <a:t>17/3/2021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62179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8E690-29BB-4887-9268-A1B063D3683F}" type="datetimeFigureOut">
              <a:rPr lang="en-US" smtClean="0"/>
              <a:t>17/3/2021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359951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8E690-29BB-4887-9268-A1B063D3683F}" type="datetimeFigureOut">
              <a:rPr lang="en-US" smtClean="0"/>
              <a:t>17/3/2021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83061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8E690-29BB-4887-9268-A1B063D3683F}" type="datetimeFigureOut">
              <a:rPr lang="en-US" smtClean="0"/>
              <a:t>17/3/2021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65822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8E690-29BB-4887-9268-A1B063D3683F}" type="datetimeFigureOut">
              <a:rPr lang="en-US" smtClean="0"/>
              <a:t>17/3/2021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342046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8E690-29BB-4887-9268-A1B063D3683F}" type="datetimeFigureOut">
              <a:rPr lang="en-US" smtClean="0"/>
              <a:t>17/3/2021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1348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8E690-29BB-4887-9268-A1B063D3683F}" type="datetimeFigureOut">
              <a:rPr lang="en-US" smtClean="0"/>
              <a:t>17/3/2021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BB291-2DBB-4139-9358-0F6C02EA5409}" type="slidenum">
              <a:rPr lang="en-US" smtClean="0"/>
              <a:t>‹#›</a:t>
            </a:fld>
            <a:endParaRPr lang="en-US"/>
          </a:p>
        </p:txBody>
      </p:sp>
    </p:spTree>
    <p:extLst>
      <p:ext uri="{BB962C8B-B14F-4D97-AF65-F5344CB8AC3E}">
        <p14:creationId xmlns:p14="http://schemas.microsoft.com/office/powerpoint/2010/main" val="68978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8E690-29BB-4887-9268-A1B063D3683F}" type="datetimeFigureOut">
              <a:rPr lang="en-US" smtClean="0"/>
              <a:t>17/3/2021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BB291-2DBB-4139-9358-0F6C02EA5409}" type="slidenum">
              <a:rPr lang="en-US" smtClean="0"/>
              <a:t>‹#›</a:t>
            </a:fld>
            <a:endParaRPr lang="en-US"/>
          </a:p>
        </p:txBody>
      </p:sp>
    </p:spTree>
    <p:extLst>
      <p:ext uri="{BB962C8B-B14F-4D97-AF65-F5344CB8AC3E}">
        <p14:creationId xmlns:p14="http://schemas.microsoft.com/office/powerpoint/2010/main" val="227222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2615880"/>
              </p:ext>
            </p:extLst>
          </p:nvPr>
        </p:nvGraphicFramePr>
        <p:xfrm>
          <a:off x="4783016" y="1792674"/>
          <a:ext cx="6467174" cy="4249823"/>
        </p:xfrm>
        <a:graphic>
          <a:graphicData uri="http://schemas.openxmlformats.org/drawingml/2006/table">
            <a:tbl>
              <a:tblPr firstRow="1" bandRow="1">
                <a:tableStyleId>{5C22544A-7EE6-4342-B048-85BDC9FD1C3A}</a:tableStyleId>
              </a:tblPr>
              <a:tblGrid>
                <a:gridCol w="4441378">
                  <a:extLst>
                    <a:ext uri="{9D8B030D-6E8A-4147-A177-3AD203B41FA5}">
                      <a16:colId xmlns:a16="http://schemas.microsoft.com/office/drawing/2014/main" xmlns="" val="20000"/>
                    </a:ext>
                  </a:extLst>
                </a:gridCol>
                <a:gridCol w="2025796">
                  <a:extLst>
                    <a:ext uri="{9D8B030D-6E8A-4147-A177-3AD203B41FA5}">
                      <a16:colId xmlns:a16="http://schemas.microsoft.com/office/drawing/2014/main" xmlns="" val="20001"/>
                    </a:ext>
                  </a:extLst>
                </a:gridCol>
              </a:tblGrid>
              <a:tr h="113510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bg1"/>
                          </a:solidFill>
                          <a:latin typeface="Sakkal Majalla" panose="02000000000000000000" pitchFamily="2" charset="-78"/>
                          <a:ea typeface="+mn-ea"/>
                          <a:cs typeface="Sakkal Majalla" panose="02000000000000000000" pitchFamily="2" charset="-78"/>
                        </a:rPr>
                        <a:t>الفيروسات والبريونات</a:t>
                      </a:r>
                      <a:endParaRPr lang="en-US" sz="3600" b="1" kern="1200" dirty="0" smtClean="0">
                        <a:solidFill>
                          <a:schemeClr val="bg1"/>
                        </a:solidFill>
                        <a:latin typeface="Sakkal Majalla" panose="02000000000000000000" pitchFamily="2" charset="-78"/>
                        <a:ea typeface="+mn-ea"/>
                        <a:cs typeface="Sakkal Majalla" panose="02000000000000000000" pitchFamily="2" charset="-78"/>
                      </a:endParaRPr>
                    </a:p>
                    <a:p>
                      <a:pPr marL="0" indent="0" algn="ctr" rtl="1">
                        <a:buNone/>
                      </a:pPr>
                      <a:r>
                        <a:rPr lang="en-US" sz="2800" b="1" i="0" u="none" strike="noStrike" kern="1200" baseline="0" dirty="0" smtClean="0">
                          <a:solidFill>
                            <a:schemeClr val="lt1"/>
                          </a:solidFill>
                          <a:latin typeface="Sakkal Majalla" panose="02000000000000000000" pitchFamily="2" charset="-78"/>
                          <a:ea typeface="+mn-ea"/>
                          <a:cs typeface="Sakkal Majalla" panose="02000000000000000000" pitchFamily="2" charset="-78"/>
                        </a:rPr>
                        <a:t>Viruses and Prions</a:t>
                      </a:r>
                      <a:endParaRPr lang="ar-BH" sz="6000" b="1" i="0" kern="1200" dirty="0" smtClean="0">
                        <a:solidFill>
                          <a:schemeClr val="bg1"/>
                        </a:solidFill>
                        <a:latin typeface="Sakkal Majalla" panose="02000000000000000000" pitchFamily="2" charset="-78"/>
                        <a:ea typeface="+mn-ea"/>
                        <a:cs typeface="Sakkal Majalla" panose="02000000000000000000" pitchFamily="2" charset="-78"/>
                      </a:endParaRPr>
                    </a:p>
                  </a:txBody>
                  <a:tcPr anchor="ctr">
                    <a:solidFill>
                      <a:srgbClr val="C00000"/>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bg1"/>
                          </a:solidFill>
                          <a:latin typeface="Sakkal Majalla" panose="02000000000000000000" pitchFamily="2" charset="-78"/>
                          <a:ea typeface="+mn-ea"/>
                          <a:cs typeface="Sakkal Majalla" panose="02000000000000000000" pitchFamily="2" charset="-78"/>
                        </a:rPr>
                        <a:t>عنوان</a:t>
                      </a:r>
                      <a:endParaRPr lang="en-US" sz="3600" b="1" kern="1200" dirty="0" smtClean="0">
                        <a:solidFill>
                          <a:schemeClr val="bg1"/>
                        </a:solidFill>
                        <a:latin typeface="Sakkal Majalla" panose="02000000000000000000" pitchFamily="2" charset="-78"/>
                        <a:ea typeface="+mn-ea"/>
                        <a:cs typeface="Sakkal Majalla" panose="02000000000000000000" pitchFamily="2" charset="-78"/>
                      </a:endParaRPr>
                    </a:p>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bg1"/>
                          </a:solidFill>
                          <a:latin typeface="Sakkal Majalla" panose="02000000000000000000" pitchFamily="2" charset="-78"/>
                          <a:ea typeface="+mn-ea"/>
                          <a:cs typeface="Sakkal Majalla" panose="02000000000000000000" pitchFamily="2" charset="-78"/>
                        </a:rPr>
                        <a:t>الدرس</a:t>
                      </a:r>
                      <a:endParaRPr lang="en-US" sz="3600" b="1" kern="1200" dirty="0" smtClean="0">
                        <a:solidFill>
                          <a:schemeClr val="bg1"/>
                        </a:solidFill>
                        <a:latin typeface="Sakkal Majalla" panose="02000000000000000000" pitchFamily="2" charset="-78"/>
                        <a:ea typeface="+mn-ea"/>
                        <a:cs typeface="Sakkal Majalla" panose="02000000000000000000" pitchFamily="2" charset="-78"/>
                      </a:endParaRPr>
                    </a:p>
                  </a:txBody>
                  <a:tcPr anchor="ctr">
                    <a:solidFill>
                      <a:srgbClr val="C00000"/>
                    </a:solidFill>
                  </a:tcPr>
                </a:tc>
                <a:extLst>
                  <a:ext uri="{0D108BD9-81ED-4DB2-BD59-A6C34878D82A}">
                    <a16:rowId xmlns:a16="http://schemas.microsoft.com/office/drawing/2014/main" xmlns="" val="10000"/>
                  </a:ext>
                </a:extLst>
              </a:tr>
              <a:tr h="1135121">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الأحياء1</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(حيا 102)</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2">
                        <a:lumMod val="60000"/>
                        <a:lumOff val="4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اسم المقرر ورمزه</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2">
                        <a:lumMod val="60000"/>
                        <a:lumOff val="40000"/>
                      </a:schemeClr>
                    </a:solidFill>
                  </a:tcPr>
                </a:tc>
                <a:extLst>
                  <a:ext uri="{0D108BD9-81ED-4DB2-BD59-A6C34878D82A}">
                    <a16:rowId xmlns:a16="http://schemas.microsoft.com/office/drawing/2014/main" xmlns="" val="10001"/>
                  </a:ext>
                </a:extLst>
              </a:tr>
              <a:tr h="683649">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dk1"/>
                          </a:solidFill>
                          <a:latin typeface="Sakkal Majalla" panose="02000000000000000000" pitchFamily="2" charset="-78"/>
                          <a:ea typeface="+mn-ea"/>
                          <a:cs typeface="Sakkal Majalla" panose="02000000000000000000" pitchFamily="2" charset="-78"/>
                        </a:rPr>
                        <a:t>الأول</a:t>
                      </a:r>
                      <a:r>
                        <a:rPr lang="ar-BH" sz="3600" b="1" kern="1200" baseline="0" dirty="0" smtClean="0">
                          <a:solidFill>
                            <a:schemeClr val="dk1"/>
                          </a:solidFill>
                          <a:latin typeface="Sakkal Majalla" panose="02000000000000000000" pitchFamily="2" charset="-78"/>
                          <a:ea typeface="+mn-ea"/>
                          <a:cs typeface="Sakkal Majalla" panose="02000000000000000000" pitchFamily="2" charset="-78"/>
                        </a:rPr>
                        <a:t> </a:t>
                      </a:r>
                      <a:r>
                        <a:rPr lang="ar-BH" sz="3600" b="1" kern="1200" dirty="0" smtClean="0">
                          <a:solidFill>
                            <a:schemeClr val="dk1"/>
                          </a:solidFill>
                          <a:latin typeface="Sakkal Majalla" panose="02000000000000000000" pitchFamily="2" charset="-78"/>
                          <a:ea typeface="+mn-ea"/>
                          <a:cs typeface="Sakkal Majalla" panose="02000000000000000000" pitchFamily="2" charset="-78"/>
                        </a:rPr>
                        <a:t>الثانوي</a:t>
                      </a:r>
                      <a:endParaRPr lang="en-US" sz="36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chemeClr val="dk1"/>
                          </a:solidFill>
                          <a:latin typeface="Sakkal Majalla" panose="02000000000000000000" pitchFamily="2" charset="-78"/>
                          <a:ea typeface="+mn-ea"/>
                          <a:cs typeface="Sakkal Majalla" panose="02000000000000000000" pitchFamily="2" charset="-78"/>
                        </a:rPr>
                        <a:t>الصف</a:t>
                      </a:r>
                      <a:endParaRPr lang="en-US" sz="3600" b="1" kern="1200" dirty="0" smtClean="0">
                        <a:solidFill>
                          <a:schemeClr val="dk1"/>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6">
                        <a:lumMod val="20000"/>
                        <a:lumOff val="80000"/>
                      </a:schemeClr>
                    </a:solidFill>
                  </a:tcPr>
                </a:tc>
                <a:extLst>
                  <a:ext uri="{0D108BD9-81ED-4DB2-BD59-A6C34878D82A}">
                    <a16:rowId xmlns:a16="http://schemas.microsoft.com/office/drawing/2014/main" xmlns="" val="10002"/>
                  </a:ext>
                </a:extLst>
              </a:tr>
              <a:tr h="1135107">
                <a:tc>
                  <a:txBody>
                    <a:bodyPr/>
                    <a:lstStyle/>
                    <a:p>
                      <a:pPr algn="ctr" rtl="1"/>
                      <a:r>
                        <a:rPr lang="ar-BH" sz="3600" b="1" kern="1200" dirty="0" smtClean="0">
                          <a:solidFill>
                            <a:srgbClr val="7030A0"/>
                          </a:solidFill>
                          <a:latin typeface="Sakkal Majalla" panose="02000000000000000000" pitchFamily="2" charset="-78"/>
                          <a:ea typeface="+mn-ea"/>
                          <a:cs typeface="Sakkal Majalla" panose="02000000000000000000" pitchFamily="2" charset="-78"/>
                        </a:rPr>
                        <a:t>الثالث</a:t>
                      </a:r>
                    </a:p>
                    <a:p>
                      <a:pPr algn="ctr" rtl="1"/>
                      <a:r>
                        <a:rPr lang="ar-BH" sz="3600" b="1" kern="1200" dirty="0" smtClean="0">
                          <a:solidFill>
                            <a:srgbClr val="7030A0"/>
                          </a:solidFill>
                          <a:latin typeface="Sakkal Majalla" panose="02000000000000000000" pitchFamily="2" charset="-78"/>
                          <a:ea typeface="+mn-ea"/>
                          <a:cs typeface="Sakkal Majalla" panose="02000000000000000000" pitchFamily="2" charset="-78"/>
                        </a:rPr>
                        <a:t>البكتيريا والفيروسات</a:t>
                      </a:r>
                      <a:endParaRPr lang="en-US" sz="3600" b="1" kern="1200" dirty="0">
                        <a:solidFill>
                          <a:srgbClr val="7030A0"/>
                        </a:solidFill>
                        <a:latin typeface="Sakkal Majalla" panose="02000000000000000000" pitchFamily="2" charset="-78"/>
                        <a:ea typeface="+mn-ea"/>
                        <a:cs typeface="Sakkal Majalla" panose="02000000000000000000" pitchFamily="2" charset="-78"/>
                      </a:endParaRPr>
                    </a:p>
                  </a:txBody>
                  <a:tcPr anchor="ctr">
                    <a:solidFill>
                      <a:schemeClr val="accent1">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7030A0"/>
                          </a:solidFill>
                          <a:latin typeface="Sakkal Majalla" panose="02000000000000000000" pitchFamily="2" charset="-78"/>
                          <a:ea typeface="+mn-ea"/>
                          <a:cs typeface="Sakkal Majalla" panose="02000000000000000000" pitchFamily="2" charset="-78"/>
                        </a:rPr>
                        <a:t>الفصل</a:t>
                      </a:r>
                      <a:endParaRPr lang="en-US" sz="3600" b="1" kern="1200" dirty="0" smtClean="0">
                        <a:solidFill>
                          <a:srgbClr val="7030A0"/>
                        </a:solidFill>
                        <a:latin typeface="Sakkal Majalla" panose="02000000000000000000" pitchFamily="2" charset="-78"/>
                        <a:ea typeface="+mn-ea"/>
                        <a:cs typeface="Sakkal Majalla" panose="02000000000000000000" pitchFamily="2" charset="-78"/>
                      </a:endParaRPr>
                    </a:p>
                  </a:txBody>
                  <a:tcPr marL="91441" marR="91441" marT="45727" marB="45727" anchor="ct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82" y="2205152"/>
            <a:ext cx="3277172" cy="3349853"/>
          </a:xfrm>
          <a:prstGeom prst="rect">
            <a:avLst/>
          </a:prstGeom>
          <a:ln>
            <a:solidFill>
              <a:schemeClr val="accent1"/>
            </a:solidFill>
          </a:ln>
        </p:spPr>
      </p:pic>
    </p:spTree>
    <p:extLst>
      <p:ext uri="{BB962C8B-B14F-4D97-AF65-F5344CB8AC3E}">
        <p14:creationId xmlns:p14="http://schemas.microsoft.com/office/powerpoint/2010/main" val="23483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11300" y="429289"/>
            <a:ext cx="9182100" cy="739486"/>
          </a:xfrm>
          <a:solidFill>
            <a:schemeClr val="accent5">
              <a:lumMod val="75000"/>
            </a:schemeClr>
          </a:solidFill>
          <a:ln w="38100">
            <a:solidFill>
              <a:srgbClr val="FFC000"/>
            </a:solidFill>
          </a:ln>
        </p:spPr>
        <p:txBody>
          <a:bodyPr vert="horz" lIns="91440" tIns="45720" rIns="91440" bIns="45720" rtlCol="0" anchor="ctr">
            <a:normAutofit fontScale="90000"/>
          </a:bodyPr>
          <a:lstStyle/>
          <a:p>
            <a:pPr algn="ctr" defTabSz="685800" rtl="1">
              <a:lnSpc>
                <a:spcPct val="110000"/>
              </a:lnSpc>
            </a:pPr>
            <a:r>
              <a:rPr lang="ar-BH" sz="4800" b="1" dirty="0">
                <a:solidFill>
                  <a:schemeClr val="bg1"/>
                </a:solidFill>
                <a:latin typeface="Sakkal Majalla" panose="02000000000000000000" pitchFamily="2" charset="-78"/>
                <a:ea typeface="+mn-ea"/>
                <a:cs typeface="Sakkal Majalla" panose="02000000000000000000" pitchFamily="2" charset="-78"/>
              </a:rPr>
              <a:t> العدوى الفيروسية</a:t>
            </a:r>
            <a:endParaRPr lang="en-US" sz="4800" b="1" dirty="0">
              <a:solidFill>
                <a:schemeClr val="bg1"/>
              </a:solidFill>
              <a:latin typeface="Sakkal Majalla" panose="02000000000000000000" pitchFamily="2" charset="-78"/>
              <a:ea typeface="+mn-ea"/>
              <a:cs typeface="Sakkal Majalla" panose="02000000000000000000" pitchFamily="2" charset="-78"/>
            </a:endParaRPr>
          </a:p>
        </p:txBody>
      </p:sp>
      <p:sp>
        <p:nvSpPr>
          <p:cNvPr id="5" name="Content Placeholder 4"/>
          <p:cNvSpPr>
            <a:spLocks noGrp="1"/>
          </p:cNvSpPr>
          <p:nvPr>
            <p:ph idx="1"/>
          </p:nvPr>
        </p:nvSpPr>
        <p:spPr>
          <a:xfrm>
            <a:off x="588852" y="2456887"/>
            <a:ext cx="10954331" cy="516003"/>
          </a:xfrm>
          <a:solidFill>
            <a:schemeClr val="accent2">
              <a:lumMod val="40000"/>
              <a:lumOff val="60000"/>
            </a:schemeClr>
          </a:solidFill>
          <a:ln>
            <a:solidFill>
              <a:srgbClr val="4C216D"/>
            </a:solidFill>
          </a:ln>
        </p:spPr>
        <p:txBody>
          <a:bodyPr vert="horz" lIns="68580" tIns="34290" rIns="68580" bIns="34290" rtlCol="0" anchor="ctr">
            <a:noAutofit/>
          </a:bodyPr>
          <a:lstStyle/>
          <a:p>
            <a:pPr marL="0" indent="0" algn="r" rtl="1">
              <a:buNone/>
            </a:pPr>
            <a:r>
              <a:rPr lang="ar-BH" sz="2600" b="1" dirty="0" smtClean="0">
                <a:solidFill>
                  <a:srgbClr val="C00000"/>
                </a:solidFill>
                <a:latin typeface="Sakkal Majalla" panose="02000000000000000000" pitchFamily="2" charset="-78"/>
                <a:cs typeface="Sakkal Majalla" panose="02000000000000000000" pitchFamily="2" charset="-78"/>
              </a:rPr>
              <a:t>2. </a:t>
            </a:r>
            <a:r>
              <a:rPr lang="ar-BH" sz="2600" b="1" dirty="0" smtClean="0">
                <a:solidFill>
                  <a:srgbClr val="002060"/>
                </a:solidFill>
                <a:latin typeface="Sakkal Majalla" panose="02000000000000000000" pitchFamily="2" charset="-78"/>
                <a:cs typeface="Sakkal Majalla" panose="02000000000000000000" pitchFamily="2" charset="-78"/>
              </a:rPr>
              <a:t>يلتصق الفيروس أولًا بالخلية </a:t>
            </a:r>
            <a:r>
              <a:rPr lang="ar-BH" sz="2600" b="1" dirty="0">
                <a:solidFill>
                  <a:srgbClr val="002060"/>
                </a:solidFill>
                <a:latin typeface="Sakkal Majalla" panose="02000000000000000000" pitchFamily="2" charset="-78"/>
                <a:cs typeface="Sakkal Majalla" panose="02000000000000000000" pitchFamily="2" charset="-78"/>
              </a:rPr>
              <a:t>المضيفة باستخدام مستقبلات محددة على الغشاء البلازمي لها.</a:t>
            </a:r>
          </a:p>
        </p:txBody>
      </p:sp>
      <p:sp>
        <p:nvSpPr>
          <p:cNvPr id="6" name="Text Placeholder 5"/>
          <p:cNvSpPr>
            <a:spLocks noGrp="1"/>
          </p:cNvSpPr>
          <p:nvPr>
            <p:ph type="body" sz="half" idx="2"/>
          </p:nvPr>
        </p:nvSpPr>
        <p:spPr>
          <a:xfrm>
            <a:off x="600891" y="3078933"/>
            <a:ext cx="10959738" cy="565605"/>
          </a:xfrm>
          <a:solidFill>
            <a:schemeClr val="accent1">
              <a:lumMod val="20000"/>
              <a:lumOff val="80000"/>
            </a:schemeClr>
          </a:solidFill>
          <a:ln>
            <a:solidFill>
              <a:schemeClr val="accent1">
                <a:lumMod val="50000"/>
              </a:schemeClr>
            </a:solidFill>
          </a:ln>
        </p:spPr>
        <p:txBody>
          <a:bodyPr vert="horz" lIns="68580" tIns="34290" rIns="68580" bIns="34290" rtlCol="0" anchor="ctr">
            <a:noAutofit/>
          </a:bodyPr>
          <a:lstStyle/>
          <a:p>
            <a:pPr algn="r" rtl="1"/>
            <a:r>
              <a:rPr lang="ar-BH" sz="2600" b="1" dirty="0" smtClean="0">
                <a:solidFill>
                  <a:srgbClr val="C00000"/>
                </a:solidFill>
                <a:latin typeface="Sakkal Majalla" panose="02000000000000000000" pitchFamily="2" charset="-78"/>
                <a:cs typeface="Sakkal Majalla" panose="02000000000000000000" pitchFamily="2" charset="-78"/>
              </a:rPr>
              <a:t>3. </a:t>
            </a:r>
            <a:r>
              <a:rPr lang="ar-BH" sz="2600" b="1" dirty="0" smtClean="0">
                <a:solidFill>
                  <a:srgbClr val="002060"/>
                </a:solidFill>
                <a:latin typeface="Sakkal Majalla" panose="02000000000000000000" pitchFamily="2" charset="-78"/>
                <a:cs typeface="Sakkal Majalla" panose="02000000000000000000" pitchFamily="2" charset="-78"/>
              </a:rPr>
              <a:t>عندما </a:t>
            </a:r>
            <a:r>
              <a:rPr lang="ar-BH" sz="2600" b="1" dirty="0">
                <a:solidFill>
                  <a:srgbClr val="002060"/>
                </a:solidFill>
                <a:latin typeface="Sakkal Majalla" panose="02000000000000000000" pitchFamily="2" charset="-78"/>
                <a:cs typeface="Sakkal Majalla" panose="02000000000000000000" pitchFamily="2" charset="-78"/>
              </a:rPr>
              <a:t>يلتصق الفيروس بنجاح بخلية العائل تدخل مادة الفيروس الوراثية إلى سيتوبلازم الخلية.</a:t>
            </a:r>
          </a:p>
        </p:txBody>
      </p:sp>
      <p:sp>
        <p:nvSpPr>
          <p:cNvPr id="8" name="Text Placeholder 7"/>
          <p:cNvSpPr txBox="1">
            <a:spLocks/>
          </p:cNvSpPr>
          <p:nvPr/>
        </p:nvSpPr>
        <p:spPr>
          <a:xfrm>
            <a:off x="589225" y="1859977"/>
            <a:ext cx="10951304" cy="479032"/>
          </a:xfrm>
          <a:prstGeom prst="rect">
            <a:avLst/>
          </a:prstGeom>
          <a:solidFill>
            <a:schemeClr val="accent4">
              <a:lumMod val="60000"/>
              <a:lumOff val="40000"/>
            </a:schemeClr>
          </a:solidFill>
          <a:ln>
            <a:solidFill>
              <a:schemeClr val="accent1">
                <a:lumMod val="50000"/>
              </a:schemeClr>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ct val="0"/>
              </a:spcBef>
              <a:buNone/>
            </a:pPr>
            <a:r>
              <a:rPr lang="ar-BH" sz="2600" b="1" dirty="0" smtClean="0">
                <a:solidFill>
                  <a:srgbClr val="C00000"/>
                </a:solidFill>
                <a:latin typeface="Sakkal Majalla" panose="02000000000000000000" pitchFamily="2" charset="-78"/>
                <a:cs typeface="Sakkal Majalla" panose="02000000000000000000" pitchFamily="2" charset="-78"/>
              </a:rPr>
              <a:t>1. </a:t>
            </a:r>
            <a:r>
              <a:rPr lang="ar-BH" sz="2600" b="1" dirty="0" smtClean="0">
                <a:solidFill>
                  <a:srgbClr val="002060"/>
                </a:solidFill>
                <a:latin typeface="Sakkal Majalla" panose="02000000000000000000" pitchFamily="2" charset="-78"/>
                <a:cs typeface="Sakkal Majalla" panose="02000000000000000000" pitchFamily="2" charset="-78"/>
              </a:rPr>
              <a:t>لا </a:t>
            </a:r>
            <a:r>
              <a:rPr lang="ar-BH" sz="2600" b="1" dirty="0">
                <a:solidFill>
                  <a:srgbClr val="002060"/>
                </a:solidFill>
                <a:latin typeface="Sakkal Majalla" panose="02000000000000000000" pitchFamily="2" charset="-78"/>
                <a:cs typeface="Sakkal Majalla" panose="02000000000000000000" pitchFamily="2" charset="-78"/>
              </a:rPr>
              <a:t>بد من دخول الفيروس إلى خلية العائل لكي يتكاثر.</a:t>
            </a:r>
            <a:endParaRPr lang="ar-BH" sz="2600" b="1" dirty="0">
              <a:solidFill>
                <a:srgbClr val="002060"/>
              </a:solidFill>
              <a:latin typeface="Sakkal Majalla" panose="02000000000000000000" pitchFamily="2" charset="-78"/>
              <a:ea typeface="+mj-ea"/>
              <a:cs typeface="Sakkal Majalla" panose="02000000000000000000" pitchFamily="2" charset="-78"/>
            </a:endParaRPr>
          </a:p>
        </p:txBody>
      </p:sp>
      <p:sp>
        <p:nvSpPr>
          <p:cNvPr id="7" name="Content Placeholder 4"/>
          <p:cNvSpPr txBox="1">
            <a:spLocks/>
          </p:cNvSpPr>
          <p:nvPr/>
        </p:nvSpPr>
        <p:spPr>
          <a:xfrm>
            <a:off x="602339" y="3754105"/>
            <a:ext cx="10962725" cy="752580"/>
          </a:xfrm>
          <a:prstGeom prst="rect">
            <a:avLst/>
          </a:prstGeom>
          <a:solidFill>
            <a:schemeClr val="accent6">
              <a:lumMod val="20000"/>
              <a:lumOff val="80000"/>
            </a:schemeClr>
          </a:solidFill>
          <a:ln>
            <a:solidFill>
              <a:srgbClr val="4C216D"/>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justLow" rtl="1">
              <a:buNone/>
            </a:pPr>
            <a:r>
              <a:rPr lang="ar-BH" sz="2600" b="1" dirty="0" smtClean="0">
                <a:solidFill>
                  <a:srgbClr val="C00000"/>
                </a:solidFill>
                <a:latin typeface="Sakkal Majalla" panose="02000000000000000000" pitchFamily="2" charset="-78"/>
                <a:cs typeface="Sakkal Majalla" panose="02000000000000000000" pitchFamily="2" charset="-78"/>
              </a:rPr>
              <a:t>4. </a:t>
            </a:r>
            <a:r>
              <a:rPr lang="ar-BH" sz="2600" b="1" dirty="0" smtClean="0">
                <a:solidFill>
                  <a:srgbClr val="002060"/>
                </a:solidFill>
                <a:latin typeface="Sakkal Majalla" panose="02000000000000000000" pitchFamily="2" charset="-78"/>
                <a:cs typeface="Sakkal Majalla" panose="02000000000000000000" pitchFamily="2" charset="-78"/>
              </a:rPr>
              <a:t>قد </a:t>
            </a:r>
            <a:r>
              <a:rPr lang="ar-BH" sz="2600" b="1" dirty="0">
                <a:solidFill>
                  <a:srgbClr val="002060"/>
                </a:solidFill>
                <a:latin typeface="Sakkal Majalla" panose="02000000000000000000" pitchFamily="2" charset="-78"/>
                <a:cs typeface="Sakkal Majalla" panose="02000000000000000000" pitchFamily="2" charset="-78"/>
              </a:rPr>
              <a:t>يدخل الفيروس بأكمله إلى خلية العائل، وتتحطم المحفظة بسرعة، مما يُعرّي المادة الوراثية، وبعدها يَستخدم الفيروس خلية العائل للتضاعف.</a:t>
            </a:r>
          </a:p>
        </p:txBody>
      </p:sp>
      <p:sp>
        <p:nvSpPr>
          <p:cNvPr id="9" name="Content Placeholder 4"/>
          <p:cNvSpPr txBox="1">
            <a:spLocks/>
          </p:cNvSpPr>
          <p:nvPr/>
        </p:nvSpPr>
        <p:spPr>
          <a:xfrm>
            <a:off x="2711633" y="5159830"/>
            <a:ext cx="6765107" cy="1190171"/>
          </a:xfrm>
          <a:prstGeom prst="rect">
            <a:avLst/>
          </a:prstGeom>
          <a:solidFill>
            <a:srgbClr val="FFF7E1"/>
          </a:solidFill>
          <a:ln>
            <a:solidFill>
              <a:srgbClr val="4C216D"/>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r" rtl="1">
              <a:lnSpc>
                <a:spcPct val="100000"/>
              </a:lnSpc>
              <a:spcBef>
                <a:spcPts val="0"/>
              </a:spcBef>
              <a:buNone/>
            </a:pPr>
            <a:r>
              <a:rPr lang="ar-BH" b="1" dirty="0" smtClean="0">
                <a:solidFill>
                  <a:srgbClr val="C00000"/>
                </a:solidFill>
                <a:latin typeface="Sakkal Majalla" panose="02000000000000000000" pitchFamily="2" charset="-78"/>
                <a:cs typeface="Sakkal Majalla" panose="02000000000000000000" pitchFamily="2" charset="-78"/>
              </a:rPr>
              <a:t>1. </a:t>
            </a:r>
            <a:r>
              <a:rPr lang="ar-BH" b="1" dirty="0" smtClean="0">
                <a:latin typeface="Sakkal Majalla" panose="02000000000000000000" pitchFamily="2" charset="-78"/>
                <a:cs typeface="Sakkal Majalla" panose="02000000000000000000" pitchFamily="2" charset="-78"/>
              </a:rPr>
              <a:t>عن </a:t>
            </a:r>
            <a:r>
              <a:rPr lang="ar-BH" b="1" dirty="0">
                <a:latin typeface="Sakkal Majalla" panose="02000000000000000000" pitchFamily="2" charset="-78"/>
                <a:cs typeface="Sakkal Majalla" panose="02000000000000000000" pitchFamily="2" charset="-78"/>
              </a:rPr>
              <a:t>طريق دورة التحلل </a:t>
            </a:r>
            <a:r>
              <a:rPr lang="en-US" b="1" dirty="0">
                <a:latin typeface="Sakkal Majalla" panose="02000000000000000000" pitchFamily="2" charset="-78"/>
                <a:cs typeface="Sakkal Majalla" panose="02000000000000000000" pitchFamily="2" charset="-78"/>
              </a:rPr>
              <a:t>Lytic cycle </a:t>
            </a:r>
            <a:r>
              <a:rPr lang="ar-BH" b="1" dirty="0">
                <a:latin typeface="Sakkal Majalla" panose="02000000000000000000" pitchFamily="2" charset="-78"/>
                <a:cs typeface="Sakkal Majalla" panose="02000000000000000000" pitchFamily="2" charset="-78"/>
              </a:rPr>
              <a:t> .</a:t>
            </a:r>
          </a:p>
          <a:p>
            <a:pPr marL="0" indent="0" algn="r" rtl="1">
              <a:lnSpc>
                <a:spcPct val="100000"/>
              </a:lnSpc>
              <a:spcBef>
                <a:spcPts val="0"/>
              </a:spcBef>
              <a:buNone/>
            </a:pPr>
            <a:r>
              <a:rPr lang="ar-BH" b="1" dirty="0" smtClean="0">
                <a:solidFill>
                  <a:srgbClr val="C00000"/>
                </a:solidFill>
                <a:latin typeface="Sakkal Majalla" panose="02000000000000000000" pitchFamily="2" charset="-78"/>
                <a:cs typeface="Sakkal Majalla" panose="02000000000000000000" pitchFamily="2" charset="-78"/>
              </a:rPr>
              <a:t>2. </a:t>
            </a:r>
            <a:r>
              <a:rPr lang="ar-BH" b="1" dirty="0" smtClean="0">
                <a:latin typeface="Sakkal Majalla" panose="02000000000000000000" pitchFamily="2" charset="-78"/>
                <a:cs typeface="Sakkal Majalla" panose="02000000000000000000" pitchFamily="2" charset="-78"/>
              </a:rPr>
              <a:t>عن </a:t>
            </a:r>
            <a:r>
              <a:rPr lang="ar-BH" b="1" dirty="0">
                <a:latin typeface="Sakkal Majalla" panose="02000000000000000000" pitchFamily="2" charset="-78"/>
                <a:cs typeface="Sakkal Majalla" panose="02000000000000000000" pitchFamily="2" charset="-78"/>
              </a:rPr>
              <a:t>طريق الدورة الاندماجية </a:t>
            </a:r>
            <a:r>
              <a:rPr lang="en-US" b="1" dirty="0">
                <a:latin typeface="Sakkal Majalla" panose="02000000000000000000" pitchFamily="2" charset="-78"/>
                <a:cs typeface="Sakkal Majalla" panose="02000000000000000000" pitchFamily="2" charset="-78"/>
              </a:rPr>
              <a:t>Lysogenic cycle</a:t>
            </a:r>
            <a:r>
              <a:rPr lang="ar-BH" b="1" dirty="0">
                <a:latin typeface="Sakkal Majalla" panose="02000000000000000000" pitchFamily="2" charset="-78"/>
                <a:cs typeface="Sakkal Majalla" panose="02000000000000000000" pitchFamily="2" charset="-78"/>
              </a:rPr>
              <a:t> .</a:t>
            </a:r>
          </a:p>
          <a:p>
            <a:pPr marL="0" indent="0" algn="r" rtl="1">
              <a:lnSpc>
                <a:spcPct val="100000"/>
              </a:lnSpc>
              <a:spcBef>
                <a:spcPts val="0"/>
              </a:spcBef>
              <a:buNone/>
            </a:pPr>
            <a:r>
              <a:rPr lang="ar-BH" b="1" dirty="0" smtClean="0">
                <a:solidFill>
                  <a:srgbClr val="C00000"/>
                </a:solidFill>
                <a:latin typeface="Sakkal Majalla" panose="02000000000000000000" pitchFamily="2" charset="-78"/>
                <a:cs typeface="Sakkal Majalla" panose="02000000000000000000" pitchFamily="2" charset="-78"/>
              </a:rPr>
              <a:t>3. </a:t>
            </a:r>
            <a:r>
              <a:rPr lang="ar-BH" b="1" dirty="0" smtClean="0">
                <a:latin typeface="Sakkal Majalla" panose="02000000000000000000" pitchFamily="2" charset="-78"/>
                <a:cs typeface="Sakkal Majalla" panose="02000000000000000000" pitchFamily="2" charset="-78"/>
              </a:rPr>
              <a:t>عن </a:t>
            </a:r>
            <a:r>
              <a:rPr lang="ar-BH" b="1" dirty="0">
                <a:latin typeface="Sakkal Majalla" panose="02000000000000000000" pitchFamily="2" charset="-78"/>
                <a:cs typeface="Sakkal Majalla" panose="02000000000000000000" pitchFamily="2" charset="-78"/>
              </a:rPr>
              <a:t>طريق دورة التكاثر الارتجاعية كما في تكاثر </a:t>
            </a:r>
            <a:r>
              <a:rPr lang="ar-BH" b="1" dirty="0" smtClean="0">
                <a:latin typeface="Sakkal Majalla" panose="02000000000000000000" pitchFamily="2" charset="-78"/>
                <a:cs typeface="Sakkal Majalla" panose="02000000000000000000" pitchFamily="2" charset="-78"/>
              </a:rPr>
              <a:t>فيروس الإيدز</a:t>
            </a:r>
            <a:r>
              <a:rPr lang="ar-BH" b="1" dirty="0">
                <a:latin typeface="Sakkal Majalla" panose="02000000000000000000" pitchFamily="2" charset="-78"/>
                <a:cs typeface="Sakkal Majalla" panose="02000000000000000000" pitchFamily="2" charset="-78"/>
              </a:rPr>
              <a:t>. </a:t>
            </a:r>
            <a:endParaRPr lang="en-US" b="1" dirty="0">
              <a:latin typeface="Sakkal Majalla" panose="02000000000000000000" pitchFamily="2" charset="-78"/>
              <a:cs typeface="Sakkal Majalla" panose="02000000000000000000" pitchFamily="2" charset="-78"/>
            </a:endParaRPr>
          </a:p>
        </p:txBody>
      </p:sp>
      <p:sp>
        <p:nvSpPr>
          <p:cNvPr id="11" name="Text Placeholder 5"/>
          <p:cNvSpPr txBox="1">
            <a:spLocks/>
          </p:cNvSpPr>
          <p:nvPr/>
        </p:nvSpPr>
        <p:spPr>
          <a:xfrm>
            <a:off x="7158445" y="1250683"/>
            <a:ext cx="4376058" cy="509292"/>
          </a:xfrm>
          <a:prstGeom prst="rect">
            <a:avLst/>
          </a:prstGeom>
          <a:solidFill>
            <a:schemeClr val="accent1">
              <a:lumMod val="20000"/>
              <a:lumOff val="80000"/>
            </a:schemeClr>
          </a:solidFill>
          <a:ln>
            <a:solidFill>
              <a:schemeClr val="accent1">
                <a:lumMod val="50000"/>
              </a:schemeClr>
            </a:solidFill>
          </a:ln>
        </p:spPr>
        <p:txBody>
          <a:bodyPr vert="horz" lIns="68580" tIns="34290" rIns="6858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rtl="1">
              <a:lnSpc>
                <a:spcPct val="100000"/>
              </a:lnSpc>
            </a:pPr>
            <a:r>
              <a:rPr lang="ar-BH" sz="3600" b="1" dirty="0">
                <a:solidFill>
                  <a:srgbClr val="C00000"/>
                </a:solidFill>
                <a:latin typeface="Sakkal Majalla" panose="02000000000000000000" pitchFamily="2" charset="-78"/>
                <a:cs typeface="Sakkal Majalla" panose="02000000000000000000" pitchFamily="2" charset="-78"/>
              </a:rPr>
              <a:t>كيف تتم العدوى بالفيروس؟</a:t>
            </a:r>
          </a:p>
        </p:txBody>
      </p:sp>
      <p:sp>
        <p:nvSpPr>
          <p:cNvPr id="2" name="Rounded Rectangle 1"/>
          <p:cNvSpPr/>
          <p:nvPr/>
        </p:nvSpPr>
        <p:spPr>
          <a:xfrm>
            <a:off x="3416300" y="4570550"/>
            <a:ext cx="5168900" cy="529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FF00"/>
                </a:solidFill>
                <a:latin typeface="Sakkal Majalla" panose="02000000000000000000" pitchFamily="2" charset="-78"/>
                <a:cs typeface="Sakkal Majalla" panose="02000000000000000000" pitchFamily="2" charset="-78"/>
              </a:rPr>
              <a:t>وهناك ثلاث طرائق </a:t>
            </a:r>
            <a:r>
              <a:rPr lang="ar-BH" sz="2800" b="1" dirty="0" smtClean="0">
                <a:solidFill>
                  <a:srgbClr val="FFFF00"/>
                </a:solidFill>
                <a:latin typeface="Sakkal Majalla" panose="02000000000000000000" pitchFamily="2" charset="-78"/>
                <a:cs typeface="Sakkal Majalla" panose="02000000000000000000" pitchFamily="2" charset="-78"/>
              </a:rPr>
              <a:t>لتضاعف الفيروس</a:t>
            </a:r>
            <a:endParaRPr lang="en-US" sz="2800" dirty="0">
              <a:solidFill>
                <a:srgbClr val="FFFF00"/>
              </a:solidFill>
            </a:endParaRPr>
          </a:p>
        </p:txBody>
      </p:sp>
      <p:sp>
        <p:nvSpPr>
          <p:cNvPr id="10" name="Footer Placeholder 3"/>
          <p:cNvSpPr>
            <a:spLocks noGrp="1"/>
          </p:cNvSpPr>
          <p:nvPr>
            <p:ph type="ftr" sz="quarter" idx="11"/>
          </p:nvPr>
        </p:nvSpPr>
        <p:spPr>
          <a:xfrm>
            <a:off x="0" y="6466114"/>
            <a:ext cx="2413238" cy="39188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656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1">
                                            <p:bg/>
                                          </p:spTgt>
                                        </p:tgtEl>
                                        <p:attrNameLst>
                                          <p:attrName>style.visibility</p:attrName>
                                        </p:attrNameLst>
                                      </p:cBhvr>
                                      <p:to>
                                        <p:strVal val="visible"/>
                                      </p:to>
                                    </p:set>
                                    <p:anim calcmode="lin" valueType="num">
                                      <p:cBhvr>
                                        <p:cTn id="13" dur="1000" fill="hold"/>
                                        <p:tgtEl>
                                          <p:spTgt spid="11">
                                            <p:bg/>
                                          </p:spTgt>
                                        </p:tgtEl>
                                        <p:attrNameLst>
                                          <p:attrName>ppt_w</p:attrName>
                                        </p:attrNameLst>
                                      </p:cBhvr>
                                      <p:tavLst>
                                        <p:tav tm="0">
                                          <p:val>
                                            <p:fltVal val="0"/>
                                          </p:val>
                                        </p:tav>
                                        <p:tav tm="100000">
                                          <p:val>
                                            <p:strVal val="#ppt_w"/>
                                          </p:val>
                                        </p:tav>
                                      </p:tavLst>
                                    </p:anim>
                                    <p:anim calcmode="lin" valueType="num">
                                      <p:cBhvr>
                                        <p:cTn id="14" dur="1000" fill="hold"/>
                                        <p:tgtEl>
                                          <p:spTgt spid="11">
                                            <p:bg/>
                                          </p:spTgt>
                                        </p:tgtEl>
                                        <p:attrNameLst>
                                          <p:attrName>ppt_h</p:attrName>
                                        </p:attrNameLst>
                                      </p:cBhvr>
                                      <p:tavLst>
                                        <p:tav tm="0">
                                          <p:val>
                                            <p:fltVal val="0"/>
                                          </p:val>
                                        </p:tav>
                                        <p:tav tm="100000">
                                          <p:val>
                                            <p:strVal val="#ppt_h"/>
                                          </p:val>
                                        </p:tav>
                                      </p:tavLst>
                                    </p:anim>
                                    <p:anim calcmode="lin" valueType="num">
                                      <p:cBhvr>
                                        <p:cTn id="15" dur="1000" fill="hold"/>
                                        <p:tgtEl>
                                          <p:spTgt spid="11">
                                            <p:bg/>
                                          </p:spTgt>
                                        </p:tgtEl>
                                        <p:attrNameLst>
                                          <p:attrName>style.rotation</p:attrName>
                                        </p:attrNameLst>
                                      </p:cBhvr>
                                      <p:tavLst>
                                        <p:tav tm="0">
                                          <p:val>
                                            <p:fltVal val="90"/>
                                          </p:val>
                                        </p:tav>
                                        <p:tav tm="100000">
                                          <p:val>
                                            <p:fltVal val="0"/>
                                          </p:val>
                                        </p:tav>
                                      </p:tavLst>
                                    </p:anim>
                                    <p:animEffect transition="in" filter="fade">
                                      <p:cBhvr>
                                        <p:cTn id="16" dur="1000"/>
                                        <p:tgtEl>
                                          <p:spTgt spid="11">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barn(inVertical)">
                                      <p:cBhvr>
                                        <p:cTn id="34" dur="500"/>
                                        <p:tgtEl>
                                          <p:spTgt spid="5">
                                            <p:bg/>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inVertical)">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6">
                                            <p:bg/>
                                          </p:spTgt>
                                        </p:tgtEl>
                                        <p:attrNameLst>
                                          <p:attrName>style.visibility</p:attrName>
                                        </p:attrNameLst>
                                      </p:cBhvr>
                                      <p:to>
                                        <p:strVal val="visible"/>
                                      </p:to>
                                    </p:set>
                                    <p:anim calcmode="lin" valueType="num">
                                      <p:cBhvr>
                                        <p:cTn id="44" dur="1000" fill="hold"/>
                                        <p:tgtEl>
                                          <p:spTgt spid="6">
                                            <p:bg/>
                                          </p:spTgt>
                                        </p:tgtEl>
                                        <p:attrNameLst>
                                          <p:attrName>ppt_w</p:attrName>
                                        </p:attrNameLst>
                                      </p:cBhvr>
                                      <p:tavLst>
                                        <p:tav tm="0">
                                          <p:val>
                                            <p:fltVal val="0"/>
                                          </p:val>
                                        </p:tav>
                                        <p:tav tm="100000">
                                          <p:val>
                                            <p:strVal val="#ppt_w"/>
                                          </p:val>
                                        </p:tav>
                                      </p:tavLst>
                                    </p:anim>
                                    <p:anim calcmode="lin" valueType="num">
                                      <p:cBhvr>
                                        <p:cTn id="45" dur="1000" fill="hold"/>
                                        <p:tgtEl>
                                          <p:spTgt spid="6">
                                            <p:bg/>
                                          </p:spTgt>
                                        </p:tgtEl>
                                        <p:attrNameLst>
                                          <p:attrName>ppt_h</p:attrName>
                                        </p:attrNameLst>
                                      </p:cBhvr>
                                      <p:tavLst>
                                        <p:tav tm="0">
                                          <p:val>
                                            <p:fltVal val="0"/>
                                          </p:val>
                                        </p:tav>
                                        <p:tav tm="100000">
                                          <p:val>
                                            <p:strVal val="#ppt_h"/>
                                          </p:val>
                                        </p:tav>
                                      </p:tavLst>
                                    </p:anim>
                                    <p:anim calcmode="lin" valueType="num">
                                      <p:cBhvr>
                                        <p:cTn id="46" dur="1000" fill="hold"/>
                                        <p:tgtEl>
                                          <p:spTgt spid="6">
                                            <p:bg/>
                                          </p:spTgt>
                                        </p:tgtEl>
                                        <p:attrNameLst>
                                          <p:attrName>style.rotation</p:attrName>
                                        </p:attrNameLst>
                                      </p:cBhvr>
                                      <p:tavLst>
                                        <p:tav tm="0">
                                          <p:val>
                                            <p:fltVal val="90"/>
                                          </p:val>
                                        </p:tav>
                                        <p:tav tm="100000">
                                          <p:val>
                                            <p:fltVal val="0"/>
                                          </p:val>
                                        </p:tav>
                                      </p:tavLst>
                                    </p:anim>
                                    <p:animEffect transition="in" filter="fade">
                                      <p:cBhvr>
                                        <p:cTn id="47" dur="1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 calcmode="lin" valueType="num">
                                      <p:cBhvr>
                                        <p:cTn id="5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9">
                                            <p:txEl>
                                              <p:pRg st="0" end="0"/>
                                            </p:txEl>
                                          </p:spTgt>
                                        </p:tgtEl>
                                        <p:attrNameLst>
                                          <p:attrName>style.visibility</p:attrName>
                                        </p:attrNameLst>
                                      </p:cBhvr>
                                      <p:to>
                                        <p:strVal val="visible"/>
                                      </p:to>
                                    </p:set>
                                    <p:animEffect transition="in" filter="fade">
                                      <p:cBhvr>
                                        <p:cTn id="78" dur="1000"/>
                                        <p:tgtEl>
                                          <p:spTgt spid="9">
                                            <p:txEl>
                                              <p:pRg st="0" end="0"/>
                                            </p:txEl>
                                          </p:spTgt>
                                        </p:tgtEl>
                                      </p:cBhvr>
                                    </p:animEffect>
                                    <p:anim calcmode="lin" valueType="num">
                                      <p:cBhvr>
                                        <p:cTn id="7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9">
                                            <p:txEl>
                                              <p:pRg st="1" end="1"/>
                                            </p:txEl>
                                          </p:spTgt>
                                        </p:tgtEl>
                                        <p:attrNameLst>
                                          <p:attrName>style.visibility</p:attrName>
                                        </p:attrNameLst>
                                      </p:cBhvr>
                                      <p:to>
                                        <p:strVal val="visible"/>
                                      </p:to>
                                    </p:set>
                                    <p:anim calcmode="lin" valueType="num">
                                      <p:cBhvr>
                                        <p:cTn id="8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87"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88" dur="1000"/>
                                        <p:tgtEl>
                                          <p:spTgt spid="9">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9">
                                            <p:txEl>
                                              <p:pRg st="2" end="2"/>
                                            </p:txEl>
                                          </p:spTgt>
                                        </p:tgtEl>
                                        <p:attrNameLst>
                                          <p:attrName>style.visibility</p:attrName>
                                        </p:attrNameLst>
                                      </p:cBhvr>
                                      <p:to>
                                        <p:strVal val="visible"/>
                                      </p:to>
                                    </p:set>
                                    <p:anim calcmode="lin" valueType="num">
                                      <p:cBhvr>
                                        <p:cTn id="9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94"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9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build="p" animBg="1"/>
      <p:bldP spid="8" grpId="0" animBg="1"/>
      <p:bldP spid="7" grpId="0" animBg="1"/>
      <p:bldP spid="9" grpId="0" animBg="1"/>
      <p:bldP spid="11" grpId="0" build="p"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365127"/>
            <a:ext cx="9131300" cy="676274"/>
          </a:xfrm>
          <a:solidFill>
            <a:schemeClr val="accent5">
              <a:lumMod val="75000"/>
            </a:schemeClr>
          </a:solidFill>
          <a:ln w="38100">
            <a:solidFill>
              <a:srgbClr val="FFC000"/>
            </a:solidFill>
          </a:ln>
        </p:spPr>
        <p:txBody>
          <a:bodyPr vert="horz" lIns="91440" tIns="45720" rIns="91440" bIns="45720" rtlCol="0" anchor="ctr">
            <a:normAutofit fontScale="90000"/>
          </a:bodyPr>
          <a:lstStyle/>
          <a:p>
            <a:pPr algn="ctr" defTabSz="685800" rtl="1">
              <a:lnSpc>
                <a:spcPct val="110000"/>
              </a:lnSpc>
            </a:pPr>
            <a:r>
              <a:rPr lang="ar-BH" sz="4800" b="1" dirty="0">
                <a:solidFill>
                  <a:schemeClr val="bg1"/>
                </a:solidFill>
                <a:latin typeface="Sakkal Majalla" panose="02000000000000000000" pitchFamily="2" charset="-78"/>
                <a:ea typeface="+mn-ea"/>
                <a:cs typeface="Sakkal Majalla" panose="02000000000000000000" pitchFamily="2" charset="-78"/>
              </a:rPr>
              <a:t>الفيروسات الارتجاعية </a:t>
            </a:r>
            <a:r>
              <a:rPr lang="en-US" sz="4800" b="1" dirty="0">
                <a:solidFill>
                  <a:schemeClr val="bg1"/>
                </a:solidFill>
                <a:latin typeface="Sakkal Majalla" panose="02000000000000000000" pitchFamily="2" charset="-78"/>
                <a:ea typeface="+mn-ea"/>
                <a:cs typeface="Sakkal Majalla" panose="02000000000000000000" pitchFamily="2" charset="-78"/>
              </a:rPr>
              <a:t>Retroviruses</a:t>
            </a:r>
            <a:endParaRPr lang="ar-BH" sz="4800" b="1" dirty="0">
              <a:solidFill>
                <a:schemeClr val="bg1"/>
              </a:solidFill>
              <a:latin typeface="Sakkal Majalla" panose="02000000000000000000" pitchFamily="2" charset="-78"/>
              <a:ea typeface="+mn-ea"/>
              <a:cs typeface="Sakkal Majalla" panose="02000000000000000000" pitchFamily="2" charset="-78"/>
            </a:endParaRPr>
          </a:p>
        </p:txBody>
      </p:sp>
      <p:sp>
        <p:nvSpPr>
          <p:cNvPr id="5" name="Content Placeholder 4"/>
          <p:cNvSpPr>
            <a:spLocks noGrp="1"/>
          </p:cNvSpPr>
          <p:nvPr>
            <p:ph sz="half" idx="2"/>
          </p:nvPr>
        </p:nvSpPr>
        <p:spPr>
          <a:xfrm>
            <a:off x="8343900" y="1122445"/>
            <a:ext cx="2832100" cy="582769"/>
          </a:xfrm>
          <a:solidFill>
            <a:schemeClr val="accent4">
              <a:lumMod val="60000"/>
              <a:lumOff val="40000"/>
            </a:schemeClr>
          </a:solidFill>
          <a:ln>
            <a:solidFill>
              <a:schemeClr val="accent1"/>
            </a:solidFill>
          </a:ln>
        </p:spPr>
        <p:txBody>
          <a:bodyPr vert="horz" lIns="68580" tIns="34290" rIns="68580" bIns="34290" rtlCol="0" anchor="ctr">
            <a:noAutofit/>
          </a:bodyPr>
          <a:lstStyle/>
          <a:p>
            <a:pPr marL="0" indent="0" algn="ctr" rtl="1">
              <a:lnSpc>
                <a:spcPct val="100000"/>
              </a:lnSpc>
              <a:spcBef>
                <a:spcPts val="0"/>
              </a:spcBef>
              <a:buNone/>
            </a:pPr>
            <a:r>
              <a:rPr lang="ar-BH" b="1" dirty="0">
                <a:solidFill>
                  <a:srgbClr val="C00000"/>
                </a:solidFill>
                <a:latin typeface="Sakkal Majalla" panose="02000000000000000000" pitchFamily="2" charset="-78"/>
                <a:cs typeface="Sakkal Majalla" panose="02000000000000000000" pitchFamily="2" charset="-78"/>
              </a:rPr>
              <a:t>الفيروسات الارتجاعية</a:t>
            </a:r>
            <a:endParaRPr lang="ar-BH" b="1" dirty="0">
              <a:solidFill>
                <a:srgbClr val="FF0000"/>
              </a:solidFill>
              <a:latin typeface="Sakkal Majalla" panose="02000000000000000000" pitchFamily="2" charset="-78"/>
              <a:cs typeface="Sakkal Majalla" panose="02000000000000000000" pitchFamily="2" charset="-78"/>
            </a:endParaRPr>
          </a:p>
        </p:txBody>
      </p:sp>
      <p:sp>
        <p:nvSpPr>
          <p:cNvPr id="6" name="Content Placeholder 4"/>
          <p:cNvSpPr txBox="1">
            <a:spLocks/>
          </p:cNvSpPr>
          <p:nvPr/>
        </p:nvSpPr>
        <p:spPr>
          <a:xfrm>
            <a:off x="853440" y="1147318"/>
            <a:ext cx="7355840" cy="514190"/>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800" b="1" dirty="0">
                <a:solidFill>
                  <a:srgbClr val="002060"/>
                </a:solidFill>
                <a:latin typeface="Sakkal Majalla" panose="02000000000000000000" pitchFamily="2" charset="-78"/>
                <a:cs typeface="Sakkal Majalla" panose="02000000000000000000" pitchFamily="2" charset="-78"/>
              </a:rPr>
              <a:t>هي الفيروسات التي تحتوي على مادة وراثية </a:t>
            </a:r>
            <a:r>
              <a:rPr lang="en-US" sz="2400" b="1" dirty="0">
                <a:solidFill>
                  <a:srgbClr val="002060"/>
                </a:solidFill>
                <a:latin typeface="Times New Roman" panose="02020603050405020304" pitchFamily="18" charset="0"/>
                <a:cs typeface="Times New Roman" panose="02020603050405020304" pitchFamily="18" charset="0"/>
              </a:rPr>
              <a:t>RNA</a:t>
            </a:r>
            <a:r>
              <a:rPr lang="ar-BH" sz="2400" b="1" dirty="0">
                <a:solidFill>
                  <a:srgbClr val="002060"/>
                </a:solidFill>
                <a:latin typeface="Sakkal Majalla" panose="02000000000000000000" pitchFamily="2" charset="-78"/>
                <a:cs typeface="Sakkal Majalla" panose="02000000000000000000" pitchFamily="2" charset="-78"/>
              </a:rPr>
              <a:t> </a:t>
            </a:r>
            <a:r>
              <a:rPr lang="ar-BH" sz="2800" b="1" dirty="0" smtClean="0">
                <a:solidFill>
                  <a:srgbClr val="002060"/>
                </a:solidFill>
                <a:latin typeface="Sakkal Majalla" panose="02000000000000000000" pitchFamily="2" charset="-78"/>
                <a:cs typeface="Sakkal Majalla" panose="02000000000000000000" pitchFamily="2" charset="-78"/>
              </a:rPr>
              <a:t>بدلًا </a:t>
            </a:r>
            <a:r>
              <a:rPr lang="ar-BH" sz="2800" b="1" dirty="0">
                <a:solidFill>
                  <a:srgbClr val="002060"/>
                </a:solidFill>
                <a:latin typeface="Sakkal Majalla" panose="02000000000000000000" pitchFamily="2" charset="-78"/>
                <a:cs typeface="Sakkal Majalla" panose="02000000000000000000" pitchFamily="2" charset="-78"/>
              </a:rPr>
              <a:t>من </a:t>
            </a:r>
            <a:r>
              <a:rPr lang="en-US" sz="2400" b="1" dirty="0">
                <a:solidFill>
                  <a:srgbClr val="002060"/>
                </a:solidFill>
                <a:latin typeface="Times New Roman" panose="02020603050405020304" pitchFamily="18" charset="0"/>
                <a:cs typeface="Times New Roman" panose="02020603050405020304" pitchFamily="18" charset="0"/>
              </a:rPr>
              <a:t>DNA</a:t>
            </a:r>
            <a:r>
              <a:rPr lang="ar-BH" sz="2800" b="1" dirty="0">
                <a:solidFill>
                  <a:srgbClr val="002060"/>
                </a:solidFill>
                <a:latin typeface="Sakkal Majalla" panose="02000000000000000000" pitchFamily="2" charset="-78"/>
                <a:cs typeface="Sakkal Majalla" panose="02000000000000000000" pitchFamily="2" charset="-78"/>
              </a:rPr>
              <a:t>.</a:t>
            </a:r>
          </a:p>
        </p:txBody>
      </p:sp>
      <p:sp>
        <p:nvSpPr>
          <p:cNvPr id="7" name="Content Placeholder 4"/>
          <p:cNvSpPr txBox="1">
            <a:spLocks/>
          </p:cNvSpPr>
          <p:nvPr/>
        </p:nvSpPr>
        <p:spPr>
          <a:xfrm>
            <a:off x="6786010" y="1801768"/>
            <a:ext cx="4813300" cy="529431"/>
          </a:xfrm>
          <a:prstGeom prst="rect">
            <a:avLst/>
          </a:prstGeom>
          <a:solidFill>
            <a:srgbClr val="0070C0"/>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3200" b="1" dirty="0">
                <a:solidFill>
                  <a:schemeClr val="bg1"/>
                </a:solidFill>
                <a:latin typeface="Sakkal Majalla" panose="02000000000000000000" pitchFamily="2" charset="-78"/>
                <a:cs typeface="Sakkal Majalla" panose="02000000000000000000" pitchFamily="2" charset="-78"/>
              </a:rPr>
              <a:t>خصائص </a:t>
            </a:r>
            <a:r>
              <a:rPr lang="ar-BH" sz="3200" b="1" dirty="0" smtClean="0">
                <a:solidFill>
                  <a:schemeClr val="bg1"/>
                </a:solidFill>
                <a:latin typeface="Sakkal Majalla" panose="02000000000000000000" pitchFamily="2" charset="-78"/>
                <a:cs typeface="Sakkal Majalla" panose="02000000000000000000" pitchFamily="2" charset="-78"/>
              </a:rPr>
              <a:t>الفيروسات </a:t>
            </a:r>
            <a:r>
              <a:rPr lang="ar-BH" sz="3200" b="1" dirty="0">
                <a:solidFill>
                  <a:schemeClr val="bg1"/>
                </a:solidFill>
                <a:latin typeface="Sakkal Majalla" panose="02000000000000000000" pitchFamily="2" charset="-78"/>
                <a:cs typeface="Sakkal Majalla" panose="02000000000000000000" pitchFamily="2" charset="-78"/>
              </a:rPr>
              <a:t>الارتجاعية</a:t>
            </a:r>
          </a:p>
        </p:txBody>
      </p:sp>
      <p:sp>
        <p:nvSpPr>
          <p:cNvPr id="8" name="Content Placeholder 4"/>
          <p:cNvSpPr txBox="1">
            <a:spLocks/>
          </p:cNvSpPr>
          <p:nvPr/>
        </p:nvSpPr>
        <p:spPr>
          <a:xfrm>
            <a:off x="4946836" y="2402667"/>
            <a:ext cx="6670368" cy="905150"/>
          </a:xfrm>
          <a:prstGeom prst="rect">
            <a:avLst/>
          </a:prstGeom>
          <a:solidFill>
            <a:schemeClr val="accent4">
              <a:lumMod val="60000"/>
              <a:lumOff val="4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rgbClr val="C00000"/>
                </a:solidFill>
                <a:latin typeface="Sakkal Majalla" panose="02000000000000000000" pitchFamily="2" charset="-78"/>
                <a:cs typeface="Sakkal Majalla" panose="02000000000000000000" pitchFamily="2" charset="-78"/>
              </a:rPr>
              <a:t>1. </a:t>
            </a:r>
            <a:r>
              <a:rPr lang="ar-BH" sz="2400" b="1" dirty="0">
                <a:solidFill>
                  <a:srgbClr val="002060"/>
                </a:solidFill>
                <a:latin typeface="Sakkal Majalla" panose="02000000000000000000" pitchFamily="2" charset="-78"/>
                <a:cs typeface="Sakkal Majalla" panose="02000000000000000000" pitchFamily="2" charset="-78"/>
              </a:rPr>
              <a:t>تمتلك شأنها شأن كل الفيروسات محفظة من البروتين، ويحيط بها غلاف من الدهون يُستمد من الغشاء الخلوي لخلية العائل.</a:t>
            </a:r>
          </a:p>
        </p:txBody>
      </p:sp>
      <p:sp>
        <p:nvSpPr>
          <p:cNvPr id="3" name="Rectangle 2"/>
          <p:cNvSpPr/>
          <p:nvPr/>
        </p:nvSpPr>
        <p:spPr>
          <a:xfrm>
            <a:off x="4951563" y="3428539"/>
            <a:ext cx="6654778" cy="461665"/>
          </a:xfrm>
          <a:prstGeom prst="rect">
            <a:avLst/>
          </a:prstGeom>
          <a:solidFill>
            <a:schemeClr val="accent2">
              <a:lumMod val="40000"/>
              <a:lumOff val="60000"/>
            </a:schemeClr>
          </a:solidFill>
          <a:ln>
            <a:solidFill>
              <a:schemeClr val="accent1"/>
            </a:solidFill>
          </a:ln>
        </p:spPr>
        <p:txBody>
          <a:bodyPr wrap="square">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2. </a:t>
            </a:r>
            <a:r>
              <a:rPr lang="ar-BH" sz="2400" b="1" dirty="0">
                <a:solidFill>
                  <a:srgbClr val="002060"/>
                </a:solidFill>
                <a:latin typeface="Sakkal Majalla" panose="02000000000000000000" pitchFamily="2" charset="-78"/>
                <a:cs typeface="Sakkal Majalla" panose="02000000000000000000" pitchFamily="2" charset="-78"/>
              </a:rPr>
              <a:t>يوجد داخل الفيروس </a:t>
            </a:r>
            <a:r>
              <a:rPr lang="ar-BH" sz="2400" b="1" dirty="0" smtClean="0">
                <a:solidFill>
                  <a:srgbClr val="002060"/>
                </a:solidFill>
                <a:latin typeface="Sakkal Majalla" panose="02000000000000000000" pitchFamily="2" charset="-78"/>
                <a:cs typeface="Sakkal Majalla" panose="02000000000000000000" pitchFamily="2" charset="-78"/>
              </a:rPr>
              <a:t>الارتجاعي مادة </a:t>
            </a:r>
            <a:r>
              <a:rPr lang="ar-BH" sz="2400" b="1" dirty="0">
                <a:solidFill>
                  <a:srgbClr val="002060"/>
                </a:solidFill>
                <a:latin typeface="Sakkal Majalla" panose="02000000000000000000" pitchFamily="2" charset="-78"/>
                <a:cs typeface="Sakkal Majalla" panose="02000000000000000000" pitchFamily="2" charset="-78"/>
              </a:rPr>
              <a:t>وراثية </a:t>
            </a:r>
            <a:r>
              <a:rPr lang="en-US" sz="2000" b="1" dirty="0">
                <a:solidFill>
                  <a:srgbClr val="002060"/>
                </a:solidFill>
                <a:latin typeface="Times New Roman" panose="02020603050405020304" pitchFamily="18" charset="0"/>
                <a:cs typeface="Times New Roman" panose="02020603050405020304" pitchFamily="18" charset="0"/>
              </a:rPr>
              <a:t>RNA</a:t>
            </a:r>
            <a:r>
              <a:rPr lang="ar-BH" sz="2400" b="1" dirty="0">
                <a:solidFill>
                  <a:srgbClr val="002060"/>
                </a:solidFill>
                <a:latin typeface="Sakkal Majalla" panose="02000000000000000000" pitchFamily="2" charset="-78"/>
                <a:cs typeface="Sakkal Majalla" panose="02000000000000000000" pitchFamily="2" charset="-78"/>
              </a:rPr>
              <a:t>.</a:t>
            </a:r>
          </a:p>
        </p:txBody>
      </p:sp>
      <p:sp>
        <p:nvSpPr>
          <p:cNvPr id="9" name="Content Placeholder 4"/>
          <p:cNvSpPr txBox="1">
            <a:spLocks/>
          </p:cNvSpPr>
          <p:nvPr/>
        </p:nvSpPr>
        <p:spPr>
          <a:xfrm>
            <a:off x="4934310" y="4031076"/>
            <a:ext cx="6685664" cy="723900"/>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rgbClr val="C00000"/>
                </a:solidFill>
                <a:latin typeface="Sakkal Majalla" panose="02000000000000000000" pitchFamily="2" charset="-78"/>
                <a:cs typeface="Sakkal Majalla" panose="02000000000000000000" pitchFamily="2" charset="-78"/>
              </a:rPr>
              <a:t>3. </a:t>
            </a:r>
            <a:r>
              <a:rPr lang="ar-BH" sz="2400" b="1" dirty="0" smtClean="0">
                <a:solidFill>
                  <a:srgbClr val="002060"/>
                </a:solidFill>
                <a:latin typeface="Sakkal Majalla" panose="02000000000000000000" pitchFamily="2" charset="-78"/>
                <a:cs typeface="Sakkal Majalla" panose="02000000000000000000" pitchFamily="2" charset="-78"/>
              </a:rPr>
              <a:t>للفيروسات الارتجاعية دورة </a:t>
            </a:r>
            <a:r>
              <a:rPr lang="ar-BH" sz="2400" b="1" dirty="0">
                <a:solidFill>
                  <a:srgbClr val="002060"/>
                </a:solidFill>
                <a:latin typeface="Sakkal Majalla" panose="02000000000000000000" pitchFamily="2" charset="-78"/>
                <a:cs typeface="Sakkal Majalla" panose="02000000000000000000" pitchFamily="2" charset="-78"/>
              </a:rPr>
              <a:t>تكاثر معقدة حيث تستعمل </a:t>
            </a:r>
            <a:r>
              <a:rPr lang="en-US" sz="2000" b="1" dirty="0">
                <a:solidFill>
                  <a:srgbClr val="002060"/>
                </a:solidFill>
                <a:latin typeface="Times New Roman" panose="02020603050405020304" pitchFamily="18" charset="0"/>
                <a:cs typeface="Times New Roman" panose="02020603050405020304" pitchFamily="18" charset="0"/>
              </a:rPr>
              <a:t>RNA</a:t>
            </a:r>
            <a:r>
              <a:rPr lang="ar-BH" sz="20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الخاص بها لصناعة</a:t>
            </a:r>
            <a:r>
              <a:rPr lang="en-US" sz="2000" b="1" dirty="0">
                <a:solidFill>
                  <a:srgbClr val="002060"/>
                </a:solidFill>
                <a:latin typeface="Times New Roman" panose="02020603050405020304" pitchFamily="18" charset="0"/>
                <a:cs typeface="Times New Roman" panose="02020603050405020304" pitchFamily="18" charset="0"/>
              </a:rPr>
              <a:t>DNA</a:t>
            </a:r>
            <a:r>
              <a:rPr lang="en-US" sz="2000" b="1" dirty="0">
                <a:solidFill>
                  <a:srgbClr val="002060"/>
                </a:solidFill>
                <a:latin typeface="Sakkal Majalla" panose="02000000000000000000" pitchFamily="2" charset="-78"/>
                <a:cs typeface="Sakkal Majalla" panose="02000000000000000000" pitchFamily="2" charset="-78"/>
              </a:rPr>
              <a:t> </a:t>
            </a:r>
            <a:r>
              <a:rPr lang="ar-BH" sz="20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فيروسي.</a:t>
            </a:r>
          </a:p>
        </p:txBody>
      </p:sp>
      <p:sp>
        <p:nvSpPr>
          <p:cNvPr id="10" name="Rectangle 9"/>
          <p:cNvSpPr/>
          <p:nvPr/>
        </p:nvSpPr>
        <p:spPr>
          <a:xfrm>
            <a:off x="518339" y="4867058"/>
            <a:ext cx="11101565" cy="461665"/>
          </a:xfrm>
          <a:prstGeom prst="rect">
            <a:avLst/>
          </a:prstGeom>
          <a:solidFill>
            <a:srgbClr val="B3F9E8"/>
          </a:solidFill>
          <a:ln>
            <a:solidFill>
              <a:schemeClr val="accent1"/>
            </a:solidFill>
          </a:ln>
        </p:spPr>
        <p:txBody>
          <a:bodyPr wrap="square">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4. </a:t>
            </a:r>
            <a:r>
              <a:rPr lang="ar-BH" sz="2400" b="1" dirty="0">
                <a:solidFill>
                  <a:srgbClr val="002060"/>
                </a:solidFill>
                <a:latin typeface="Sakkal Majalla" panose="02000000000000000000" pitchFamily="2" charset="-78"/>
                <a:cs typeface="Sakkal Majalla" panose="02000000000000000000" pitchFamily="2" charset="-78"/>
              </a:rPr>
              <a:t>لديها إنزيم يعرف بإنزيم النسخ العكسي يستخدم </a:t>
            </a:r>
            <a:r>
              <a:rPr lang="en-US" sz="2000" b="1" dirty="0">
                <a:solidFill>
                  <a:srgbClr val="002060"/>
                </a:solidFill>
                <a:latin typeface="Times New Roman" panose="02020603050405020304" pitchFamily="18" charset="0"/>
                <a:cs typeface="Times New Roman" panose="02020603050405020304" pitchFamily="18" charset="0"/>
              </a:rPr>
              <a:t>RNA</a:t>
            </a:r>
            <a:r>
              <a:rPr lang="ar-BH" sz="20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الفيروسي كقالب لصنع </a:t>
            </a:r>
            <a:r>
              <a:rPr lang="en-US" sz="2000" b="1" dirty="0">
                <a:solidFill>
                  <a:srgbClr val="002060"/>
                </a:solidFill>
                <a:latin typeface="Times New Roman" panose="02020603050405020304" pitchFamily="18" charset="0"/>
                <a:cs typeface="Times New Roman" panose="02020603050405020304" pitchFamily="18" charset="0"/>
              </a:rPr>
              <a:t>DNA </a:t>
            </a:r>
            <a:r>
              <a:rPr lang="ar-BH" sz="2400" b="1" dirty="0">
                <a:solidFill>
                  <a:srgbClr val="002060"/>
                </a:solidFill>
                <a:latin typeface="Sakkal Majalla" panose="02000000000000000000" pitchFamily="2" charset="-78"/>
                <a:cs typeface="Sakkal Majalla" panose="02000000000000000000" pitchFamily="2" charset="-78"/>
              </a:rPr>
              <a:t> الفيروسي.</a:t>
            </a:r>
          </a:p>
        </p:txBody>
      </p:sp>
      <p:sp>
        <p:nvSpPr>
          <p:cNvPr id="21" name="Rectangle 20"/>
          <p:cNvSpPr/>
          <p:nvPr/>
        </p:nvSpPr>
        <p:spPr>
          <a:xfrm>
            <a:off x="513990" y="5439517"/>
            <a:ext cx="11105275" cy="830997"/>
          </a:xfrm>
          <a:prstGeom prst="rect">
            <a:avLst/>
          </a:prstGeom>
          <a:solidFill>
            <a:srgbClr val="FFF9E7"/>
          </a:solidFill>
          <a:ln>
            <a:solidFill>
              <a:schemeClr val="accent1"/>
            </a:solidFill>
          </a:ln>
        </p:spPr>
        <p:txBody>
          <a:bodyPr wrap="square">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5. </a:t>
            </a:r>
            <a:r>
              <a:rPr lang="ar-BH" sz="2400" b="1" dirty="0">
                <a:solidFill>
                  <a:srgbClr val="002060"/>
                </a:solidFill>
                <a:latin typeface="Sakkal Majalla" panose="02000000000000000000" pitchFamily="2" charset="-78"/>
                <a:cs typeface="Sakkal Majalla" panose="02000000000000000000" pitchFamily="2" charset="-78"/>
              </a:rPr>
              <a:t>مثال على هذه المجموعة فيروس </a:t>
            </a:r>
            <a:r>
              <a:rPr lang="ar-BH" sz="2400" b="1" dirty="0">
                <a:solidFill>
                  <a:srgbClr val="C00000"/>
                </a:solidFill>
                <a:latin typeface="Sakkal Majalla" panose="02000000000000000000" pitchFamily="2" charset="-78"/>
                <a:cs typeface="Sakkal Majalla" panose="02000000000000000000" pitchFamily="2" charset="-78"/>
              </a:rPr>
              <a:t>نقص المناعة المكتسبة (الإيدز ) </a:t>
            </a:r>
            <a:r>
              <a:rPr lang="ar-BH" sz="2400" b="1" dirty="0">
                <a:solidFill>
                  <a:srgbClr val="002060"/>
                </a:solidFill>
                <a:latin typeface="Sakkal Majalla" panose="02000000000000000000" pitchFamily="2" charset="-78"/>
                <a:cs typeface="Sakkal Majalla" panose="02000000000000000000" pitchFamily="2" charset="-78"/>
              </a:rPr>
              <a:t>المعروف اختصارًا بـ </a:t>
            </a:r>
            <a:r>
              <a:rPr lang="en-US" sz="2000" b="1" dirty="0">
                <a:solidFill>
                  <a:srgbClr val="002060"/>
                </a:solidFill>
                <a:latin typeface="Times New Roman" panose="02020603050405020304" pitchFamily="18" charset="0"/>
                <a:cs typeface="Times New Roman" panose="02020603050405020304" pitchFamily="18" charset="0"/>
              </a:rPr>
              <a:t>HIV</a:t>
            </a:r>
            <a:r>
              <a:rPr lang="en-US" sz="2000" b="1" dirty="0">
                <a:solidFill>
                  <a:srgbClr val="002060"/>
                </a:solidFill>
                <a:latin typeface="Sakkal Majalla" panose="02000000000000000000" pitchFamily="2" charset="-78"/>
                <a:cs typeface="Sakkal Majalla" panose="02000000000000000000" pitchFamily="2" charset="-78"/>
              </a:rPr>
              <a:t> </a:t>
            </a:r>
            <a:r>
              <a:rPr lang="en-US" sz="24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كما ينتمي إليها أيضًا بعض </a:t>
            </a:r>
            <a:r>
              <a:rPr lang="ar-BH" sz="2400" b="1" dirty="0">
                <a:solidFill>
                  <a:srgbClr val="C00000"/>
                </a:solidFill>
                <a:latin typeface="Sakkal Majalla" panose="02000000000000000000" pitchFamily="2" charset="-78"/>
                <a:cs typeface="Sakkal Majalla" panose="02000000000000000000" pitchFamily="2" charset="-78"/>
              </a:rPr>
              <a:t>الفيروسات</a:t>
            </a:r>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C00000"/>
                </a:solidFill>
                <a:latin typeface="Sakkal Majalla" panose="02000000000000000000" pitchFamily="2" charset="-78"/>
                <a:cs typeface="Sakkal Majalla" panose="02000000000000000000" pitchFamily="2" charset="-78"/>
              </a:rPr>
              <a:t>المسببة</a:t>
            </a:r>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C00000"/>
                </a:solidFill>
                <a:latin typeface="Sakkal Majalla" panose="02000000000000000000" pitchFamily="2" charset="-78"/>
                <a:cs typeface="Sakkal Majalla" panose="02000000000000000000" pitchFamily="2" charset="-78"/>
              </a:rPr>
              <a:t>للسرطان</a:t>
            </a:r>
            <a:r>
              <a:rPr lang="ar-BH" sz="2400" b="1" dirty="0">
                <a:solidFill>
                  <a:srgbClr val="002060"/>
                </a:solidFill>
                <a:latin typeface="Sakkal Majalla" panose="02000000000000000000" pitchFamily="2" charset="-78"/>
                <a:cs typeface="Sakkal Majalla" panose="02000000000000000000" pitchFamily="2" charset="-78"/>
              </a:rPr>
              <a:t>.</a:t>
            </a:r>
          </a:p>
        </p:txBody>
      </p:sp>
      <p:sp>
        <p:nvSpPr>
          <p:cNvPr id="19" name="Footer Placeholder 3"/>
          <p:cNvSpPr>
            <a:spLocks noGrp="1"/>
          </p:cNvSpPr>
          <p:nvPr>
            <p:ph type="ftr" sz="quarter" idx="11"/>
          </p:nvPr>
        </p:nvSpPr>
        <p:spPr>
          <a:xfrm>
            <a:off x="0" y="6478438"/>
            <a:ext cx="2413238" cy="37093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stretch>
            <a:fillRect/>
          </a:stretch>
        </p:blipFill>
        <p:spPr>
          <a:xfrm>
            <a:off x="488514" y="1726788"/>
            <a:ext cx="4379249" cy="3078747"/>
          </a:xfrm>
          <a:prstGeom prst="rect">
            <a:avLst/>
          </a:prstGeom>
        </p:spPr>
      </p:pic>
    </p:spTree>
    <p:extLst>
      <p:ext uri="{BB962C8B-B14F-4D97-AF65-F5344CB8AC3E}">
        <p14:creationId xmlns:p14="http://schemas.microsoft.com/office/powerpoint/2010/main" val="33878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barn(inVertical)">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barn(inVertical)">
                                      <p:cBhvr>
                                        <p:cTn id="23" dur="500"/>
                                        <p:tgtEl>
                                          <p:spTgt spid="6">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arn(inVertical)">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barn(inVertical)">
                                      <p:cBhvr>
                                        <p:cTn id="38" dur="500"/>
                                        <p:tgtEl>
                                          <p:spTgt spid="7">
                                            <p:bg/>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inVertical)">
                                      <p:cBhvr>
                                        <p:cTn id="43" dur="5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Effect transition="in" filter="barn(inVertical)">
                                      <p:cBhvr>
                                        <p:cTn id="48" dur="500"/>
                                        <p:tgtEl>
                                          <p:spTgt spid="8">
                                            <p:bg/>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barn(inVertical)">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9">
                                            <p:bg/>
                                          </p:spTgt>
                                        </p:tgtEl>
                                        <p:attrNameLst>
                                          <p:attrName>style.visibility</p:attrName>
                                        </p:attrNameLst>
                                      </p:cBhvr>
                                      <p:to>
                                        <p:strVal val="visible"/>
                                      </p:to>
                                    </p:set>
                                    <p:animEffect transition="in" filter="barn(inVertical)">
                                      <p:cBhvr>
                                        <p:cTn id="65" dur="500"/>
                                        <p:tgtEl>
                                          <p:spTgt spid="9">
                                            <p:bg/>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barn(inVertical)">
                                      <p:cBhvr>
                                        <p:cTn id="70" dur="500"/>
                                        <p:tgtEl>
                                          <p:spTgt spid="9">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80">
                                          <p:stCondLst>
                                            <p:cond delay="0"/>
                                          </p:stCondLst>
                                        </p:cTn>
                                        <p:tgtEl>
                                          <p:spTgt spid="10"/>
                                        </p:tgtEl>
                                      </p:cBhvr>
                                    </p:animEffect>
                                    <p:anim calcmode="lin" valueType="num">
                                      <p:cBhvr>
                                        <p:cTn id="7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gtEl>
                                      </p:cBhvr>
                                      <p:to x="100000" y="60000"/>
                                    </p:animScale>
                                    <p:animScale>
                                      <p:cBhvr>
                                        <p:cTn id="82" dur="166" decel="50000">
                                          <p:stCondLst>
                                            <p:cond delay="676"/>
                                          </p:stCondLst>
                                        </p:cTn>
                                        <p:tgtEl>
                                          <p:spTgt spid="10"/>
                                        </p:tgtEl>
                                      </p:cBhvr>
                                      <p:to x="100000" y="100000"/>
                                    </p:animScale>
                                    <p:animScale>
                                      <p:cBhvr>
                                        <p:cTn id="83" dur="26">
                                          <p:stCondLst>
                                            <p:cond delay="1312"/>
                                          </p:stCondLst>
                                        </p:cTn>
                                        <p:tgtEl>
                                          <p:spTgt spid="10"/>
                                        </p:tgtEl>
                                      </p:cBhvr>
                                      <p:to x="100000" y="80000"/>
                                    </p:animScale>
                                    <p:animScale>
                                      <p:cBhvr>
                                        <p:cTn id="84" dur="166" decel="50000">
                                          <p:stCondLst>
                                            <p:cond delay="1338"/>
                                          </p:stCondLst>
                                        </p:cTn>
                                        <p:tgtEl>
                                          <p:spTgt spid="10"/>
                                        </p:tgtEl>
                                      </p:cBhvr>
                                      <p:to x="100000" y="100000"/>
                                    </p:animScale>
                                    <p:animScale>
                                      <p:cBhvr>
                                        <p:cTn id="85" dur="26">
                                          <p:stCondLst>
                                            <p:cond delay="1642"/>
                                          </p:stCondLst>
                                        </p:cTn>
                                        <p:tgtEl>
                                          <p:spTgt spid="10"/>
                                        </p:tgtEl>
                                      </p:cBhvr>
                                      <p:to x="100000" y="90000"/>
                                    </p:animScale>
                                    <p:animScale>
                                      <p:cBhvr>
                                        <p:cTn id="86" dur="166" decel="50000">
                                          <p:stCondLst>
                                            <p:cond delay="1668"/>
                                          </p:stCondLst>
                                        </p:cTn>
                                        <p:tgtEl>
                                          <p:spTgt spid="10"/>
                                        </p:tgtEl>
                                      </p:cBhvr>
                                      <p:to x="100000" y="100000"/>
                                    </p:animScale>
                                    <p:animScale>
                                      <p:cBhvr>
                                        <p:cTn id="87" dur="26">
                                          <p:stCondLst>
                                            <p:cond delay="1808"/>
                                          </p:stCondLst>
                                        </p:cTn>
                                        <p:tgtEl>
                                          <p:spTgt spid="10"/>
                                        </p:tgtEl>
                                      </p:cBhvr>
                                      <p:to x="100000" y="95000"/>
                                    </p:animScale>
                                    <p:animScale>
                                      <p:cBhvr>
                                        <p:cTn id="88" dur="166" decel="50000">
                                          <p:stCondLst>
                                            <p:cond delay="1834"/>
                                          </p:stCondLst>
                                        </p:cTn>
                                        <p:tgtEl>
                                          <p:spTgt spid="10"/>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heel(1)">
                                      <p:cBhvr>
                                        <p:cTn id="9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P spid="6" grpId="0" build="p" animBg="1"/>
      <p:bldP spid="7" grpId="0" build="p" animBg="1"/>
      <p:bldP spid="8" grpId="0" build="p" animBg="1"/>
      <p:bldP spid="3" grpId="0" animBg="1"/>
      <p:bldP spid="9" grpId="0" build="p" animBg="1"/>
      <p:bldP spid="1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916" y="365127"/>
            <a:ext cx="9160625" cy="676274"/>
          </a:xfrm>
          <a:solidFill>
            <a:schemeClr val="accent5">
              <a:lumMod val="75000"/>
            </a:schemeClr>
          </a:solidFill>
          <a:ln w="38100">
            <a:solidFill>
              <a:srgbClr val="FFC000"/>
            </a:solidFill>
          </a:ln>
        </p:spPr>
        <p:txBody>
          <a:bodyPr vert="horz" lIns="91440" tIns="45720" rIns="91440" bIns="45720" rtlCol="0" anchor="ctr">
            <a:normAutofit fontScale="90000"/>
          </a:bodyPr>
          <a:lstStyle/>
          <a:p>
            <a:pPr algn="ctr" defTabSz="685800" rtl="1">
              <a:lnSpc>
                <a:spcPct val="110000"/>
              </a:lnSpc>
            </a:pPr>
            <a:r>
              <a:rPr lang="ar-BH" sz="4800" b="1" dirty="0">
                <a:solidFill>
                  <a:schemeClr val="bg1"/>
                </a:solidFill>
                <a:latin typeface="Sakkal Majalla" panose="02000000000000000000" pitchFamily="2" charset="-78"/>
                <a:ea typeface="+mn-ea"/>
                <a:cs typeface="Sakkal Majalla" panose="02000000000000000000" pitchFamily="2" charset="-78"/>
              </a:rPr>
              <a:t>خطوات تكاثر الفيروسات الارتجاعية</a:t>
            </a:r>
          </a:p>
        </p:txBody>
      </p:sp>
      <p:sp>
        <p:nvSpPr>
          <p:cNvPr id="6" name="Content Placeholder 4"/>
          <p:cNvSpPr txBox="1">
            <a:spLocks/>
          </p:cNvSpPr>
          <p:nvPr/>
        </p:nvSpPr>
        <p:spPr>
          <a:xfrm>
            <a:off x="5951962" y="1130805"/>
            <a:ext cx="5804746" cy="440531"/>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r" rtl="1">
              <a:buFont typeface="+mj-lt"/>
              <a:buAutoNum type="arabicPeriod"/>
            </a:pPr>
            <a:r>
              <a:rPr lang="ar-BH" sz="2400" b="1" dirty="0">
                <a:solidFill>
                  <a:srgbClr val="7030A0"/>
                </a:solidFill>
                <a:latin typeface="Sakkal Majalla" panose="02000000000000000000" pitchFamily="2" charset="-78"/>
                <a:cs typeface="Sakkal Majalla" panose="02000000000000000000" pitchFamily="2" charset="-78"/>
              </a:rPr>
              <a:t>يلتصق فيروس الإيدز بخلية الإنسان.</a:t>
            </a:r>
          </a:p>
        </p:txBody>
      </p:sp>
      <p:sp>
        <p:nvSpPr>
          <p:cNvPr id="7" name="Content Placeholder 4"/>
          <p:cNvSpPr txBox="1">
            <a:spLocks/>
          </p:cNvSpPr>
          <p:nvPr/>
        </p:nvSpPr>
        <p:spPr>
          <a:xfrm>
            <a:off x="5939469" y="1673395"/>
            <a:ext cx="5821283" cy="770731"/>
          </a:xfrm>
          <a:prstGeom prst="rect">
            <a:avLst/>
          </a:prstGeom>
          <a:solidFill>
            <a:srgbClr val="0070C0"/>
          </a:solidFill>
          <a:ln>
            <a:solidFill>
              <a:srgbClr val="7030A0"/>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chemeClr val="bg1"/>
                </a:solidFill>
                <a:latin typeface="Sakkal Majalla" panose="02000000000000000000" pitchFamily="2" charset="-78"/>
                <a:cs typeface="Sakkal Majalla" panose="02000000000000000000" pitchFamily="2" charset="-78"/>
              </a:rPr>
              <a:t>2. تنتقل المادة الوراثية</a:t>
            </a:r>
            <a:r>
              <a:rPr lang="en-US"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الفيروسية إلى سيتوبلازم </a:t>
            </a:r>
            <a:r>
              <a:rPr lang="ar-BH" sz="2400" b="1" dirty="0" smtClean="0">
                <a:solidFill>
                  <a:schemeClr val="bg1"/>
                </a:solidFill>
                <a:latin typeface="Sakkal Majalla" panose="02000000000000000000" pitchFamily="2" charset="-78"/>
                <a:cs typeface="Sakkal Majalla" panose="02000000000000000000" pitchFamily="2" charset="-78"/>
              </a:rPr>
              <a:t>خلية الإنسان ويتحرر</a:t>
            </a:r>
            <a:r>
              <a:rPr lang="en-US" sz="2000" b="1" dirty="0">
                <a:solidFill>
                  <a:schemeClr val="bg1"/>
                </a:solidFill>
                <a:latin typeface="Times New Roman" panose="02020603050405020304" pitchFamily="18" charset="0"/>
                <a:cs typeface="Times New Roman" panose="02020603050405020304" pitchFamily="18" charset="0"/>
              </a:rPr>
              <a:t>RNA</a:t>
            </a:r>
            <a:r>
              <a:rPr lang="en-US"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 </a:t>
            </a:r>
            <a:r>
              <a:rPr lang="ar-BH" sz="2400" b="1" dirty="0" smtClean="0">
                <a:solidFill>
                  <a:schemeClr val="bg1"/>
                </a:solidFill>
                <a:latin typeface="Sakkal Majalla" panose="02000000000000000000" pitchFamily="2" charset="-78"/>
                <a:cs typeface="Sakkal Majalla" panose="02000000000000000000" pitchFamily="2" charset="-78"/>
              </a:rPr>
              <a:t>الفيروسي هناك.</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8" name="Content Placeholder 4"/>
          <p:cNvSpPr txBox="1">
            <a:spLocks/>
          </p:cNvSpPr>
          <p:nvPr/>
        </p:nvSpPr>
        <p:spPr>
          <a:xfrm>
            <a:off x="5926667" y="2544431"/>
            <a:ext cx="5813016" cy="825499"/>
          </a:xfrm>
          <a:prstGeom prst="rect">
            <a:avLst/>
          </a:prstGeom>
          <a:solidFill>
            <a:schemeClr val="accent4">
              <a:lumMod val="60000"/>
              <a:lumOff val="4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rgbClr val="002060"/>
                </a:solidFill>
                <a:latin typeface="Sakkal Majalla" panose="02000000000000000000" pitchFamily="2" charset="-78"/>
                <a:cs typeface="Sakkal Majalla" panose="02000000000000000000" pitchFamily="2" charset="-78"/>
              </a:rPr>
              <a:t>3. </a:t>
            </a:r>
            <a:r>
              <a:rPr lang="ar-BH" sz="2400" b="1" dirty="0">
                <a:latin typeface="Sakkal Majalla" panose="02000000000000000000" pitchFamily="2" charset="-78"/>
                <a:cs typeface="Sakkal Majalla" panose="02000000000000000000" pitchFamily="2" charset="-78"/>
              </a:rPr>
              <a:t>يقوم إنزيم النسخ العكسي </a:t>
            </a:r>
            <a:r>
              <a:rPr lang="ar-BH" sz="2400" b="1" dirty="0" smtClean="0">
                <a:latin typeface="Sakkal Majalla" panose="02000000000000000000" pitchFamily="2" charset="-78"/>
                <a:cs typeface="Sakkal Majalla" panose="02000000000000000000" pitchFamily="2" charset="-78"/>
              </a:rPr>
              <a:t>عندئذٍ </a:t>
            </a:r>
            <a:r>
              <a:rPr lang="ar-BH" sz="2400" b="1" dirty="0">
                <a:latin typeface="Sakkal Majalla" panose="02000000000000000000" pitchFamily="2" charset="-78"/>
                <a:cs typeface="Sakkal Majalla" panose="02000000000000000000" pitchFamily="2" charset="-78"/>
              </a:rPr>
              <a:t>بإنتاج</a:t>
            </a:r>
            <a:r>
              <a:rPr lang="en-US" sz="2000" b="1" dirty="0">
                <a:solidFill>
                  <a:srgbClr val="C00000"/>
                </a:solidFill>
                <a:latin typeface="Times New Roman" panose="02020603050405020304" pitchFamily="18" charset="0"/>
                <a:cs typeface="Times New Roman" panose="02020603050405020304" pitchFamily="18" charset="0"/>
              </a:rPr>
              <a:t>DNA</a:t>
            </a:r>
            <a:r>
              <a:rPr lang="en-US" sz="2000" b="1" dirty="0">
                <a:solidFill>
                  <a:srgbClr val="C00000"/>
                </a:solidFill>
                <a:latin typeface="Sakkal Majalla" panose="02000000000000000000" pitchFamily="2" charset="-78"/>
                <a:cs typeface="Sakkal Majalla" panose="02000000000000000000" pitchFamily="2" charset="-78"/>
              </a:rPr>
              <a:t> </a:t>
            </a:r>
            <a:r>
              <a:rPr lang="ar-BH" sz="2000" b="1" dirty="0">
                <a:solidFill>
                  <a:srgbClr val="C0000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فيروسي مستخدمًا </a:t>
            </a:r>
            <a:r>
              <a:rPr lang="en-US" sz="2000" b="1" dirty="0">
                <a:solidFill>
                  <a:srgbClr val="C00000"/>
                </a:solidFill>
                <a:latin typeface="Times New Roman" panose="02020603050405020304" pitchFamily="18" charset="0"/>
                <a:cs typeface="Times New Roman" panose="02020603050405020304" pitchFamily="18" charset="0"/>
              </a:rPr>
              <a:t>RNA</a:t>
            </a:r>
            <a:r>
              <a:rPr lang="ar-BH" sz="2000" b="1" dirty="0">
                <a:solidFill>
                  <a:srgbClr val="C0000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المتحرر للتو كقالب له.</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 name="Rectangle 2"/>
          <p:cNvSpPr/>
          <p:nvPr/>
        </p:nvSpPr>
        <p:spPr>
          <a:xfrm>
            <a:off x="5926769" y="3461828"/>
            <a:ext cx="5821283" cy="830997"/>
          </a:xfrm>
          <a:prstGeom prst="rect">
            <a:avLst/>
          </a:prstGeom>
          <a:solidFill>
            <a:schemeClr val="accent2">
              <a:lumMod val="40000"/>
              <a:lumOff val="60000"/>
            </a:schemeClr>
          </a:solidFill>
          <a:ln>
            <a:solidFill>
              <a:schemeClr val="accent1"/>
            </a:solidFill>
          </a:ln>
        </p:spPr>
        <p:txBody>
          <a:bodyPr wrap="square">
            <a:spAutoFit/>
          </a:bodyPr>
          <a:lstStyle/>
          <a:p>
            <a:pPr algn="r" rtl="1"/>
            <a:r>
              <a:rPr lang="ar-BH" sz="2400" b="1" dirty="0">
                <a:solidFill>
                  <a:srgbClr val="002060"/>
                </a:solidFill>
                <a:latin typeface="Sakkal Majalla" panose="02000000000000000000" pitchFamily="2" charset="-78"/>
                <a:cs typeface="Sakkal Majalla" panose="02000000000000000000" pitchFamily="2" charset="-78"/>
              </a:rPr>
              <a:t>4. </a:t>
            </a:r>
            <a:r>
              <a:rPr lang="ar-BH" sz="2400" b="1" dirty="0">
                <a:latin typeface="Sakkal Majalla" panose="02000000000000000000" pitchFamily="2" charset="-78"/>
                <a:cs typeface="Sakkal Majalla" panose="02000000000000000000" pitchFamily="2" charset="-78"/>
              </a:rPr>
              <a:t>يتحرك بعدها</a:t>
            </a:r>
            <a:r>
              <a:rPr lang="en-US" sz="2000" b="1" dirty="0">
                <a:solidFill>
                  <a:srgbClr val="C00000"/>
                </a:solidFill>
                <a:latin typeface="Times New Roman" panose="02020603050405020304" pitchFamily="18" charset="0"/>
                <a:cs typeface="Times New Roman" panose="02020603050405020304" pitchFamily="18" charset="0"/>
              </a:rPr>
              <a:t>DNA</a:t>
            </a:r>
            <a:r>
              <a:rPr lang="en-US" sz="2000" b="1" dirty="0">
                <a:solidFill>
                  <a:srgbClr val="C00000"/>
                </a:solidFill>
                <a:latin typeface="Sakkal Majalla" panose="02000000000000000000" pitchFamily="2" charset="-78"/>
                <a:cs typeface="Sakkal Majalla" panose="02000000000000000000" pitchFamily="2" charset="-78"/>
              </a:rPr>
              <a:t> </a:t>
            </a:r>
            <a:r>
              <a:rPr lang="ar-BH" sz="2000" b="1" dirty="0">
                <a:solidFill>
                  <a:srgbClr val="C0000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الجديد إلى نواة خلية الإنسان ويندمج مع أحد كروموسوماتها. </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9" name="Content Placeholder 4"/>
          <p:cNvSpPr txBox="1">
            <a:spLocks/>
          </p:cNvSpPr>
          <p:nvPr/>
        </p:nvSpPr>
        <p:spPr>
          <a:xfrm>
            <a:off x="5922231" y="4372493"/>
            <a:ext cx="5818885" cy="1025235"/>
          </a:xfrm>
          <a:prstGeom prst="rect">
            <a:avLst/>
          </a:prstGeom>
          <a:solidFill>
            <a:schemeClr val="accent1">
              <a:lumMod val="20000"/>
              <a:lumOff val="8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rgbClr val="002060"/>
                </a:solidFill>
                <a:latin typeface="Sakkal Majalla" panose="02000000000000000000" pitchFamily="2" charset="-78"/>
                <a:cs typeface="Sakkal Majalla" panose="02000000000000000000" pitchFamily="2" charset="-78"/>
              </a:rPr>
              <a:t>5. </a:t>
            </a:r>
            <a:r>
              <a:rPr lang="ar-BH" sz="2400" b="1" dirty="0" smtClean="0">
                <a:solidFill>
                  <a:srgbClr val="002060"/>
                </a:solidFill>
                <a:latin typeface="Sakkal Majalla" panose="02000000000000000000" pitchFamily="2" charset="-78"/>
                <a:cs typeface="Sakkal Majalla" panose="02000000000000000000" pitchFamily="2" charset="-78"/>
              </a:rPr>
              <a:t>قد </a:t>
            </a:r>
            <a:r>
              <a:rPr lang="ar-BH" sz="2400" b="1" dirty="0" smtClean="0">
                <a:latin typeface="Sakkal Majalla" panose="02000000000000000000" pitchFamily="2" charset="-78"/>
                <a:cs typeface="Sakkal Majalla" panose="02000000000000000000" pitchFamily="2" charset="-78"/>
              </a:rPr>
              <a:t>يبقى </a:t>
            </a:r>
            <a:r>
              <a:rPr lang="en-US" sz="2000" b="1" dirty="0">
                <a:solidFill>
                  <a:srgbClr val="C00000"/>
                </a:solidFill>
                <a:latin typeface="Times New Roman" panose="02020603050405020304" pitchFamily="18" charset="0"/>
                <a:cs typeface="Times New Roman" panose="02020603050405020304" pitchFamily="18" charset="0"/>
              </a:rPr>
              <a:t>DNA</a:t>
            </a:r>
            <a:r>
              <a:rPr lang="en-US" sz="2000" b="1" dirty="0">
                <a:solidFill>
                  <a:srgbClr val="C00000"/>
                </a:solidFill>
                <a:latin typeface="Sakkal Majalla" panose="02000000000000000000" pitchFamily="2" charset="-78"/>
                <a:cs typeface="Sakkal Majalla" panose="02000000000000000000" pitchFamily="2" charset="-78"/>
              </a:rPr>
              <a:t> </a:t>
            </a:r>
            <a:r>
              <a:rPr lang="ar-BH" sz="2000" b="1" dirty="0">
                <a:solidFill>
                  <a:srgbClr val="C0000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الجديد </a:t>
            </a:r>
            <a:r>
              <a:rPr lang="ar-BH" sz="2400" b="1" dirty="0" smtClean="0">
                <a:latin typeface="Sakkal Majalla" panose="02000000000000000000" pitchFamily="2" charset="-78"/>
                <a:cs typeface="Sakkal Majalla" panose="02000000000000000000" pitchFamily="2" charset="-78"/>
              </a:rPr>
              <a:t>في خلية الإنسان </a:t>
            </a:r>
            <a:r>
              <a:rPr lang="ar-BH" sz="2400" b="1" dirty="0">
                <a:latin typeface="Sakkal Majalla" panose="02000000000000000000" pitchFamily="2" charset="-78"/>
                <a:cs typeface="Sakkal Majalla" panose="02000000000000000000" pitchFamily="2" charset="-78"/>
              </a:rPr>
              <a:t>لفترة من الزمن </a:t>
            </a:r>
            <a:r>
              <a:rPr lang="ar-BH" sz="2400" b="1" dirty="0">
                <a:solidFill>
                  <a:srgbClr val="C00000"/>
                </a:solidFill>
                <a:latin typeface="Sakkal Majalla" panose="02000000000000000000" pitchFamily="2" charset="-78"/>
                <a:cs typeface="Sakkal Majalla" panose="02000000000000000000" pitchFamily="2" charset="-78"/>
              </a:rPr>
              <a:t>(قد تمتد لسنوات) </a:t>
            </a:r>
            <a:r>
              <a:rPr lang="ar-BH" sz="2400" b="1" dirty="0">
                <a:latin typeface="Sakkal Majalla" panose="02000000000000000000" pitchFamily="2" charset="-78"/>
                <a:cs typeface="Sakkal Majalla" panose="02000000000000000000" pitchFamily="2" charset="-78"/>
              </a:rPr>
              <a:t>قبل أن ينشط ثانية</a:t>
            </a:r>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فإذا نشط استنسخ </a:t>
            </a:r>
            <a:r>
              <a:rPr lang="en-US" sz="2000" b="1" dirty="0">
                <a:solidFill>
                  <a:srgbClr val="C00000"/>
                </a:solidFill>
                <a:latin typeface="Times New Roman" panose="02020603050405020304" pitchFamily="18" charset="0"/>
                <a:cs typeface="Times New Roman" panose="02020603050405020304" pitchFamily="18" charset="0"/>
              </a:rPr>
              <a:t>RNA</a:t>
            </a:r>
            <a:r>
              <a:rPr lang="en-US" sz="2000" b="1" dirty="0">
                <a:solidFill>
                  <a:srgbClr val="C00000"/>
                </a:solidFill>
                <a:latin typeface="Sakkal Majalla" panose="02000000000000000000" pitchFamily="2" charset="-78"/>
                <a:cs typeface="Sakkal Majalla" panose="02000000000000000000" pitchFamily="2" charset="-78"/>
              </a:rPr>
              <a:t> </a:t>
            </a:r>
            <a:r>
              <a:rPr lang="ar-BH" sz="2000" b="1" dirty="0">
                <a:solidFill>
                  <a:srgbClr val="C0000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من </a:t>
            </a:r>
            <a:r>
              <a:rPr lang="en-US" sz="2000" b="1" dirty="0">
                <a:solidFill>
                  <a:srgbClr val="C00000"/>
                </a:solidFill>
                <a:latin typeface="Times New Roman" panose="02020603050405020304" pitchFamily="18" charset="0"/>
                <a:cs typeface="Times New Roman" panose="02020603050405020304" pitchFamily="18" charset="0"/>
              </a:rPr>
              <a:t>DNA</a:t>
            </a:r>
            <a:r>
              <a:rPr lang="en-US" sz="2000" b="1" dirty="0">
                <a:solidFill>
                  <a:srgbClr val="C00000"/>
                </a:solidFill>
                <a:latin typeface="Sakkal Majalla" panose="02000000000000000000" pitchFamily="2" charset="-78"/>
                <a:cs typeface="Sakkal Majalla" panose="02000000000000000000" pitchFamily="2" charset="-78"/>
              </a:rPr>
              <a:t> </a:t>
            </a:r>
            <a:r>
              <a:rPr lang="ar-BH" sz="2000" b="1" dirty="0">
                <a:solidFill>
                  <a:srgbClr val="C00000"/>
                </a:solidFill>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الفيروسي. </a:t>
            </a:r>
          </a:p>
        </p:txBody>
      </p:sp>
      <p:sp>
        <p:nvSpPr>
          <p:cNvPr id="10" name="Rectangle 9"/>
          <p:cNvSpPr/>
          <p:nvPr/>
        </p:nvSpPr>
        <p:spPr>
          <a:xfrm>
            <a:off x="5931241" y="5492293"/>
            <a:ext cx="5833435" cy="830997"/>
          </a:xfrm>
          <a:prstGeom prst="rect">
            <a:avLst/>
          </a:prstGeom>
          <a:solidFill>
            <a:srgbClr val="B3F9E8"/>
          </a:solidFill>
          <a:ln>
            <a:solidFill>
              <a:schemeClr val="accent1"/>
            </a:solidFill>
          </a:ln>
        </p:spPr>
        <p:txBody>
          <a:bodyPr wrap="square">
            <a:spAutoFit/>
          </a:bodyPr>
          <a:lstStyle/>
          <a:p>
            <a:pPr algn="r" rtl="1"/>
            <a:r>
              <a:rPr lang="ar-BH" sz="2400" b="1" dirty="0">
                <a:latin typeface="Sakkal Majalla" panose="02000000000000000000" pitchFamily="2" charset="-78"/>
                <a:cs typeface="Sakkal Majalla" panose="02000000000000000000" pitchFamily="2" charset="-78"/>
              </a:rPr>
              <a:t>6. تقوم خلية العائل بتكوين دقائق الفيروسات الجديدة وتجميعها ثم </a:t>
            </a:r>
            <a:r>
              <a:rPr lang="ar-BH" sz="2400" b="1" dirty="0" smtClean="0">
                <a:latin typeface="Sakkal Majalla" panose="02000000000000000000" pitchFamily="2" charset="-78"/>
                <a:cs typeface="Sakkal Majalla" panose="02000000000000000000" pitchFamily="2" charset="-78"/>
              </a:rPr>
              <a:t>تتحرر.</a:t>
            </a:r>
            <a:endParaRPr lang="ar-BH" sz="2400" b="1" dirty="0">
              <a:latin typeface="Sakkal Majalla" panose="02000000000000000000" pitchFamily="2" charset="-78"/>
              <a:cs typeface="Sakkal Majalla" panose="02000000000000000000" pitchFamily="2" charset="-78"/>
            </a:endParaRPr>
          </a:p>
        </p:txBody>
      </p:sp>
      <p:sp>
        <p:nvSpPr>
          <p:cNvPr id="59" name="Footer Placeholder 3"/>
          <p:cNvSpPr txBox="1">
            <a:spLocks/>
          </p:cNvSpPr>
          <p:nvPr/>
        </p:nvSpPr>
        <p:spPr>
          <a:xfrm>
            <a:off x="0" y="6463430"/>
            <a:ext cx="2433175" cy="39457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BH" sz="1400" b="1" dirty="0" smtClean="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grpSp>
        <p:nvGrpSpPr>
          <p:cNvPr id="31" name="Group 30"/>
          <p:cNvGrpSpPr/>
          <p:nvPr/>
        </p:nvGrpSpPr>
        <p:grpSpPr>
          <a:xfrm>
            <a:off x="452814" y="1168072"/>
            <a:ext cx="5379025" cy="4988887"/>
            <a:chOff x="2510215" y="1138591"/>
            <a:chExt cx="4055686" cy="3916009"/>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215" y="1138591"/>
              <a:ext cx="4030285" cy="3916009"/>
            </a:xfrm>
            <a:prstGeom prst="rect">
              <a:avLst/>
            </a:prstGeom>
            <a:ln>
              <a:solidFill>
                <a:schemeClr val="accent1"/>
              </a:solidFill>
            </a:ln>
          </p:spPr>
        </p:pic>
        <p:sp>
          <p:nvSpPr>
            <p:cNvPr id="33" name="TextBox 32"/>
            <p:cNvSpPr txBox="1"/>
            <p:nvPr/>
          </p:nvSpPr>
          <p:spPr>
            <a:xfrm>
              <a:off x="5436361" y="2235046"/>
              <a:ext cx="1015240" cy="307777"/>
            </a:xfrm>
            <a:prstGeom prst="rect">
              <a:avLst/>
            </a:prstGeom>
            <a:noFill/>
          </p:spPr>
          <p:txBody>
            <a:bodyPr wrap="square" rtlCol="0">
              <a:spAutoFit/>
            </a:bodyPr>
            <a:lstStyle/>
            <a:p>
              <a:pPr algn="ctr" rtl="1"/>
              <a:r>
                <a:rPr lang="ar-BH" sz="1400" b="1" dirty="0" smtClean="0">
                  <a:solidFill>
                    <a:srgbClr val="C00000"/>
                  </a:solidFill>
                  <a:latin typeface="Sakkal Majalla" panose="02000000000000000000" pitchFamily="2" charset="-78"/>
                  <a:cs typeface="Sakkal Majalla" panose="02000000000000000000" pitchFamily="2" charset="-78"/>
                </a:rPr>
                <a:t>غشاء الخلية</a:t>
              </a:r>
              <a:endParaRPr lang="en-US" sz="1600" b="1" dirty="0">
                <a:solidFill>
                  <a:srgbClr val="C00000"/>
                </a:solidFill>
                <a:latin typeface="Sakkal Majalla" panose="02000000000000000000" pitchFamily="2" charset="-78"/>
                <a:cs typeface="Sakkal Majalla" panose="02000000000000000000" pitchFamily="2" charset="-78"/>
              </a:endParaRPr>
            </a:p>
          </p:txBody>
        </p:sp>
        <p:sp>
          <p:nvSpPr>
            <p:cNvPr id="34" name="TextBox 33"/>
            <p:cNvSpPr txBox="1"/>
            <p:nvPr/>
          </p:nvSpPr>
          <p:spPr>
            <a:xfrm>
              <a:off x="2518728" y="1157535"/>
              <a:ext cx="1126172" cy="307777"/>
            </a:xfrm>
            <a:prstGeom prst="rect">
              <a:avLst/>
            </a:prstGeom>
            <a:noFill/>
          </p:spPr>
          <p:txBody>
            <a:bodyPr wrap="square" rtlCol="0">
              <a:spAutoFit/>
            </a:bodyPr>
            <a:lstStyle/>
            <a:p>
              <a:pPr algn="ctr" rtl="1"/>
              <a:r>
                <a:rPr lang="ar-BH" sz="1400" b="1" dirty="0">
                  <a:solidFill>
                    <a:srgbClr val="C00000"/>
                  </a:solidFill>
                  <a:latin typeface="Sakkal Majalla" panose="02000000000000000000" pitchFamily="2" charset="-78"/>
                  <a:cs typeface="Sakkal Majalla" panose="02000000000000000000" pitchFamily="2" charset="-78"/>
                </a:rPr>
                <a:t>فيروس </a:t>
              </a:r>
              <a:r>
                <a:rPr lang="ar-BH" sz="1400" b="1" dirty="0" smtClean="0">
                  <a:solidFill>
                    <a:srgbClr val="C00000"/>
                  </a:solidFill>
                  <a:latin typeface="Sakkal Majalla" panose="02000000000000000000" pitchFamily="2" charset="-78"/>
                  <a:cs typeface="Sakkal Majalla" panose="02000000000000000000" pitchFamily="2" charset="-78"/>
                </a:rPr>
                <a:t>الإيدز </a:t>
              </a:r>
              <a:r>
                <a:rPr lang="en-US" sz="1400" b="1" dirty="0" smtClean="0">
                  <a:solidFill>
                    <a:srgbClr val="C00000"/>
                  </a:solidFill>
                  <a:latin typeface="Sakkal Majalla" panose="02000000000000000000" pitchFamily="2" charset="-78"/>
                  <a:cs typeface="Sakkal Majalla" panose="02000000000000000000" pitchFamily="2" charset="-78"/>
                </a:rPr>
                <a:t>HIV</a:t>
              </a:r>
              <a:endParaRPr lang="en-US" sz="1600" b="1" dirty="0">
                <a:solidFill>
                  <a:srgbClr val="C00000"/>
                </a:solidFill>
                <a:latin typeface="Sakkal Majalla" panose="02000000000000000000" pitchFamily="2" charset="-78"/>
                <a:cs typeface="Sakkal Majalla" panose="02000000000000000000" pitchFamily="2" charset="-78"/>
              </a:endParaRPr>
            </a:p>
          </p:txBody>
        </p:sp>
        <p:sp>
          <p:nvSpPr>
            <p:cNvPr id="35" name="TextBox 34"/>
            <p:cNvSpPr txBox="1"/>
            <p:nvPr/>
          </p:nvSpPr>
          <p:spPr>
            <a:xfrm>
              <a:off x="5364141" y="3680398"/>
              <a:ext cx="1201760" cy="307777"/>
            </a:xfrm>
            <a:prstGeom prst="rect">
              <a:avLst/>
            </a:prstGeom>
            <a:noFill/>
          </p:spPr>
          <p:txBody>
            <a:bodyPr wrap="square" rtlCol="0">
              <a:spAutoFit/>
            </a:bodyPr>
            <a:lstStyle/>
            <a:p>
              <a:pPr algn="ctr" rtl="1"/>
              <a:r>
                <a:rPr lang="ar-BH" sz="1400" b="1" dirty="0" smtClean="0">
                  <a:solidFill>
                    <a:srgbClr val="C00000"/>
                  </a:solidFill>
                  <a:latin typeface="Sakkal Majalla" panose="02000000000000000000" pitchFamily="2" charset="-78"/>
                  <a:cs typeface="Sakkal Majalla" panose="02000000000000000000" pitchFamily="2" charset="-78"/>
                </a:rPr>
                <a:t>فيروسات متحررة</a:t>
              </a:r>
              <a:endParaRPr lang="en-US" sz="1600" b="1" dirty="0">
                <a:solidFill>
                  <a:srgbClr val="C00000"/>
                </a:solidFill>
                <a:latin typeface="Sakkal Majalla" panose="02000000000000000000" pitchFamily="2" charset="-78"/>
                <a:cs typeface="Sakkal Majalla" panose="02000000000000000000" pitchFamily="2" charset="-78"/>
              </a:endParaRPr>
            </a:p>
          </p:txBody>
        </p:sp>
        <p:sp>
          <p:nvSpPr>
            <p:cNvPr id="36" name="TextBox 35"/>
            <p:cNvSpPr txBox="1"/>
            <p:nvPr/>
          </p:nvSpPr>
          <p:spPr>
            <a:xfrm>
              <a:off x="2981280" y="4714606"/>
              <a:ext cx="2987720" cy="338554"/>
            </a:xfrm>
            <a:prstGeom prst="rect">
              <a:avLst/>
            </a:prstGeom>
            <a:noFill/>
          </p:spPr>
          <p:txBody>
            <a:bodyPr wrap="square" rtlCol="0">
              <a:spAutoFit/>
            </a:bodyPr>
            <a:lstStyle/>
            <a:p>
              <a:pPr algn="ctr" rtl="1"/>
              <a:r>
                <a:rPr lang="ar-BH" sz="1600" b="1" dirty="0" smtClean="0">
                  <a:latin typeface="Sakkal Majalla" panose="02000000000000000000" pitchFamily="2" charset="-78"/>
                  <a:cs typeface="Sakkal Majalla" panose="02000000000000000000" pitchFamily="2" charset="-78"/>
                </a:rPr>
                <a:t>تضاعف فيروس الإيدز</a:t>
              </a:r>
              <a:r>
                <a:rPr lang="en-US" sz="1600" b="1" dirty="0" smtClean="0">
                  <a:latin typeface="Sakkal Majalla" panose="02000000000000000000" pitchFamily="2" charset="-78"/>
                  <a:cs typeface="Sakkal Majalla" panose="02000000000000000000" pitchFamily="2" charset="-78"/>
                </a:rPr>
                <a:t>HIV </a:t>
              </a:r>
              <a:r>
                <a:rPr lang="ar-BH" sz="1600" b="1" dirty="0" smtClean="0">
                  <a:latin typeface="Sakkal Majalla" panose="02000000000000000000" pitchFamily="2" charset="-78"/>
                  <a:cs typeface="Sakkal Majalla" panose="02000000000000000000" pitchFamily="2" charset="-78"/>
                </a:rPr>
                <a:t> في الخلية الليمفية</a:t>
              </a:r>
              <a:endParaRPr lang="en-US" b="1" dirty="0">
                <a:latin typeface="Sakkal Majalla" panose="02000000000000000000" pitchFamily="2" charset="-78"/>
                <a:cs typeface="Sakkal Majalla" panose="02000000000000000000" pitchFamily="2" charset="-78"/>
              </a:endParaRPr>
            </a:p>
          </p:txBody>
        </p:sp>
        <p:sp>
          <p:nvSpPr>
            <p:cNvPr id="37" name="TextBox 36"/>
            <p:cNvSpPr txBox="1"/>
            <p:nvPr/>
          </p:nvSpPr>
          <p:spPr>
            <a:xfrm>
              <a:off x="5283200" y="1843183"/>
              <a:ext cx="711200" cy="307777"/>
            </a:xfrm>
            <a:prstGeom prst="rect">
              <a:avLst/>
            </a:prstGeom>
            <a:noFill/>
          </p:spPr>
          <p:txBody>
            <a:bodyPr wrap="square" rtlCol="0">
              <a:spAutoFit/>
            </a:bodyPr>
            <a:lstStyle/>
            <a:p>
              <a:pPr algn="ctr" rtl="1"/>
              <a:r>
                <a:rPr lang="ar-BH" sz="1400" b="1" dirty="0" smtClean="0">
                  <a:solidFill>
                    <a:srgbClr val="C00000"/>
                  </a:solidFill>
                  <a:latin typeface="Sakkal Majalla" panose="02000000000000000000" pitchFamily="2" charset="-78"/>
                  <a:cs typeface="Sakkal Majalla" panose="02000000000000000000" pitchFamily="2" charset="-78"/>
                </a:rPr>
                <a:t>مستقبل</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38" name="TextBox 37"/>
            <p:cNvSpPr txBox="1"/>
            <p:nvPr/>
          </p:nvSpPr>
          <p:spPr>
            <a:xfrm>
              <a:off x="3987800" y="1309783"/>
              <a:ext cx="1346200" cy="307777"/>
            </a:xfrm>
            <a:prstGeom prst="rect">
              <a:avLst/>
            </a:prstGeom>
            <a:noFill/>
          </p:spPr>
          <p:txBody>
            <a:bodyPr wrap="square" rtlCol="0">
              <a:spAutoFit/>
            </a:bodyPr>
            <a:lstStyle/>
            <a:p>
              <a:pPr algn="ctr" rtl="1"/>
              <a:r>
                <a:rPr lang="ar-BH" sz="1400" b="1" dirty="0" smtClean="0">
                  <a:solidFill>
                    <a:srgbClr val="C00000"/>
                  </a:solidFill>
                  <a:latin typeface="Sakkal Majalla" panose="02000000000000000000" pitchFamily="2" charset="-78"/>
                  <a:cs typeface="Sakkal Majalla" panose="02000000000000000000" pitchFamily="2" charset="-78"/>
                </a:rPr>
                <a:t>خلية </a:t>
              </a:r>
              <a:r>
                <a:rPr lang="en-US" sz="1400" b="1" dirty="0" smtClean="0">
                  <a:solidFill>
                    <a:srgbClr val="C00000"/>
                  </a:solidFill>
                  <a:latin typeface="Sakkal Majalla" panose="02000000000000000000" pitchFamily="2" charset="-78"/>
                  <a:cs typeface="Sakkal Majalla" panose="02000000000000000000" pitchFamily="2" charset="-78"/>
                </a:rPr>
                <a:t>T4</a:t>
              </a:r>
              <a:r>
                <a:rPr lang="ar-BH" sz="1400" b="1" dirty="0" smtClean="0">
                  <a:solidFill>
                    <a:srgbClr val="C00000"/>
                  </a:solidFill>
                  <a:latin typeface="Sakkal Majalla" panose="02000000000000000000" pitchFamily="2" charset="-78"/>
                  <a:cs typeface="Sakkal Majalla" panose="02000000000000000000" pitchFamily="2" charset="-78"/>
                </a:rPr>
                <a:t> للإنسان</a:t>
              </a:r>
              <a:endParaRPr lang="en-US" sz="1600" b="1" dirty="0">
                <a:solidFill>
                  <a:srgbClr val="C00000"/>
                </a:solidFill>
                <a:latin typeface="Sakkal Majalla" panose="02000000000000000000" pitchFamily="2" charset="-78"/>
                <a:cs typeface="Sakkal Majalla" panose="02000000000000000000" pitchFamily="2" charset="-78"/>
              </a:endParaRPr>
            </a:p>
          </p:txBody>
        </p:sp>
      </p:grpSp>
      <p:sp>
        <p:nvSpPr>
          <p:cNvPr id="39" name="Oval 38"/>
          <p:cNvSpPr/>
          <p:nvPr/>
        </p:nvSpPr>
        <p:spPr>
          <a:xfrm>
            <a:off x="1631604" y="1714210"/>
            <a:ext cx="422180" cy="329891"/>
          </a:xfrm>
          <a:prstGeom prst="ellipse">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002060"/>
                </a:solidFill>
                <a:latin typeface="Sakkal Majalla" panose="02000000000000000000" pitchFamily="2" charset="-78"/>
                <a:cs typeface="Sakkal Majalla" panose="02000000000000000000" pitchFamily="2" charset="-78"/>
              </a:rPr>
              <a:t>1</a:t>
            </a:r>
            <a:endParaRPr lang="en-US" sz="2000" b="1" dirty="0">
              <a:solidFill>
                <a:srgbClr val="002060"/>
              </a:solidFill>
              <a:latin typeface="Sakkal Majalla" panose="02000000000000000000" pitchFamily="2" charset="-78"/>
              <a:cs typeface="Sakkal Majalla" panose="02000000000000000000" pitchFamily="2" charset="-78"/>
            </a:endParaRPr>
          </a:p>
        </p:txBody>
      </p:sp>
      <p:sp>
        <p:nvSpPr>
          <p:cNvPr id="40" name="Oval 39"/>
          <p:cNvSpPr/>
          <p:nvPr/>
        </p:nvSpPr>
        <p:spPr>
          <a:xfrm>
            <a:off x="3294663" y="4636163"/>
            <a:ext cx="381566" cy="349269"/>
          </a:xfrm>
          <a:prstGeom prst="ellipse">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002060"/>
                </a:solidFill>
                <a:latin typeface="Sakkal Majalla" panose="02000000000000000000" pitchFamily="2" charset="-78"/>
                <a:cs typeface="Sakkal Majalla" panose="02000000000000000000" pitchFamily="2" charset="-78"/>
              </a:rPr>
              <a:t>6</a:t>
            </a:r>
            <a:endParaRPr lang="en-US" sz="2000" b="1" dirty="0">
              <a:solidFill>
                <a:srgbClr val="002060"/>
              </a:solidFill>
              <a:latin typeface="Sakkal Majalla" panose="02000000000000000000" pitchFamily="2" charset="-78"/>
              <a:cs typeface="Sakkal Majalla" panose="02000000000000000000" pitchFamily="2" charset="-78"/>
            </a:endParaRPr>
          </a:p>
        </p:txBody>
      </p:sp>
      <p:sp>
        <p:nvSpPr>
          <p:cNvPr id="41" name="Oval 40"/>
          <p:cNvSpPr/>
          <p:nvPr/>
        </p:nvSpPr>
        <p:spPr>
          <a:xfrm>
            <a:off x="2085340" y="3878397"/>
            <a:ext cx="399786" cy="338119"/>
          </a:xfrm>
          <a:prstGeom prst="ellipse">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002060"/>
                </a:solidFill>
                <a:latin typeface="Sakkal Majalla" panose="02000000000000000000" pitchFamily="2" charset="-78"/>
                <a:cs typeface="Sakkal Majalla" panose="02000000000000000000" pitchFamily="2" charset="-78"/>
              </a:rPr>
              <a:t>5</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42" name="Oval 41"/>
          <p:cNvSpPr/>
          <p:nvPr/>
        </p:nvSpPr>
        <p:spPr>
          <a:xfrm>
            <a:off x="1665492" y="2949742"/>
            <a:ext cx="403566" cy="356130"/>
          </a:xfrm>
          <a:prstGeom prst="ellipse">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002060"/>
                </a:solidFill>
                <a:latin typeface="Sakkal Majalla" panose="02000000000000000000" pitchFamily="2" charset="-78"/>
                <a:cs typeface="Sakkal Majalla" panose="02000000000000000000" pitchFamily="2" charset="-78"/>
              </a:rPr>
              <a:t>4</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43" name="Oval 42"/>
          <p:cNvSpPr/>
          <p:nvPr/>
        </p:nvSpPr>
        <p:spPr>
          <a:xfrm>
            <a:off x="2525470" y="2021015"/>
            <a:ext cx="381634" cy="318819"/>
          </a:xfrm>
          <a:prstGeom prst="ellipse">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002060"/>
                </a:solidFill>
                <a:latin typeface="Sakkal Majalla" panose="02000000000000000000" pitchFamily="2" charset="-78"/>
                <a:cs typeface="Sakkal Majalla" panose="02000000000000000000" pitchFamily="2" charset="-78"/>
              </a:rPr>
              <a:t>3</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44" name="Oval 43"/>
          <p:cNvSpPr/>
          <p:nvPr/>
        </p:nvSpPr>
        <p:spPr>
          <a:xfrm>
            <a:off x="1326481" y="2442794"/>
            <a:ext cx="388285" cy="323165"/>
          </a:xfrm>
          <a:prstGeom prst="ellipse">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002060"/>
                </a:solidFill>
                <a:latin typeface="Sakkal Majalla" panose="02000000000000000000" pitchFamily="2" charset="-78"/>
                <a:cs typeface="Sakkal Majalla" panose="02000000000000000000" pitchFamily="2" charset="-78"/>
              </a:rPr>
              <a:t>2</a:t>
            </a:r>
            <a:endParaRPr lang="en-US"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021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barn(inVertical)">
                                      <p:cBhvr>
                                        <p:cTn id="21" dur="500"/>
                                        <p:tgtEl>
                                          <p:spTgt spid="6">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arn(inVertic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barn(inVertical)">
                                      <p:cBhvr>
                                        <p:cTn id="38" dur="500"/>
                                        <p:tgtEl>
                                          <p:spTgt spid="7">
                                            <p:bg/>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inVertical)">
                                      <p:cBhvr>
                                        <p:cTn id="43" dur="5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barn(inVertical)">
                                      <p:cBhvr>
                                        <p:cTn id="55" dur="500"/>
                                        <p:tgtEl>
                                          <p:spTgt spid="8">
                                            <p:bg/>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barn(inVertical)">
                                      <p:cBhvr>
                                        <p:cTn id="60" dur="5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ppt_w</p:attrName>
                                        </p:attrNameLst>
                                      </p:cBhvr>
                                      <p:tavLst>
                                        <p:tav tm="0">
                                          <p:val>
                                            <p:fltVal val="0"/>
                                          </p:val>
                                        </p:tav>
                                        <p:tav tm="100000">
                                          <p:val>
                                            <p:strVal val="#ppt_w"/>
                                          </p:val>
                                        </p:tav>
                                      </p:tavLst>
                                    </p:anim>
                                    <p:anim calcmode="lin" valueType="num">
                                      <p:cBhvr>
                                        <p:cTn id="73" dur="500" fill="hold"/>
                                        <p:tgtEl>
                                          <p:spTgt spid="3"/>
                                        </p:tgtEl>
                                        <p:attrNameLst>
                                          <p:attrName>ppt_h</p:attrName>
                                        </p:attrNameLst>
                                      </p:cBhvr>
                                      <p:tavLst>
                                        <p:tav tm="0">
                                          <p:val>
                                            <p:fltVal val="0"/>
                                          </p:val>
                                        </p:tav>
                                        <p:tav tm="100000">
                                          <p:val>
                                            <p:strVal val="#ppt_h"/>
                                          </p:val>
                                        </p:tav>
                                      </p:tavLst>
                                    </p:anim>
                                    <p:animEffect transition="in" filter="fade">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9">
                                            <p:bg/>
                                          </p:spTgt>
                                        </p:tgtEl>
                                        <p:attrNameLst>
                                          <p:attrName>style.visibility</p:attrName>
                                        </p:attrNameLst>
                                      </p:cBhvr>
                                      <p:to>
                                        <p:strVal val="visible"/>
                                      </p:to>
                                    </p:set>
                                    <p:animEffect transition="in" filter="barn(inVertical)">
                                      <p:cBhvr>
                                        <p:cTn id="86" dur="500"/>
                                        <p:tgtEl>
                                          <p:spTgt spid="9">
                                            <p:bg/>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9">
                                            <p:txEl>
                                              <p:pRg st="0" end="0"/>
                                            </p:txEl>
                                          </p:spTgt>
                                        </p:tgtEl>
                                        <p:attrNameLst>
                                          <p:attrName>style.visibility</p:attrName>
                                        </p:attrNameLst>
                                      </p:cBhvr>
                                      <p:to>
                                        <p:strVal val="visible"/>
                                      </p:to>
                                    </p:set>
                                    <p:animEffect transition="in" filter="barn(inVertical)">
                                      <p:cBhvr>
                                        <p:cTn id="91" dur="500"/>
                                        <p:tgtEl>
                                          <p:spTgt spid="9">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580">
                                          <p:stCondLst>
                                            <p:cond delay="0"/>
                                          </p:stCondLst>
                                        </p:cTn>
                                        <p:tgtEl>
                                          <p:spTgt spid="41"/>
                                        </p:tgtEl>
                                      </p:cBhvr>
                                    </p:animEffect>
                                    <p:anim calcmode="lin" valueType="num">
                                      <p:cBhvr>
                                        <p:cTn id="97"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2" dur="26">
                                          <p:stCondLst>
                                            <p:cond delay="650"/>
                                          </p:stCondLst>
                                        </p:cTn>
                                        <p:tgtEl>
                                          <p:spTgt spid="41"/>
                                        </p:tgtEl>
                                      </p:cBhvr>
                                      <p:to x="100000" y="60000"/>
                                    </p:animScale>
                                    <p:animScale>
                                      <p:cBhvr>
                                        <p:cTn id="103" dur="166" decel="50000">
                                          <p:stCondLst>
                                            <p:cond delay="676"/>
                                          </p:stCondLst>
                                        </p:cTn>
                                        <p:tgtEl>
                                          <p:spTgt spid="41"/>
                                        </p:tgtEl>
                                      </p:cBhvr>
                                      <p:to x="100000" y="100000"/>
                                    </p:animScale>
                                    <p:animScale>
                                      <p:cBhvr>
                                        <p:cTn id="104" dur="26">
                                          <p:stCondLst>
                                            <p:cond delay="1312"/>
                                          </p:stCondLst>
                                        </p:cTn>
                                        <p:tgtEl>
                                          <p:spTgt spid="41"/>
                                        </p:tgtEl>
                                      </p:cBhvr>
                                      <p:to x="100000" y="80000"/>
                                    </p:animScale>
                                    <p:animScale>
                                      <p:cBhvr>
                                        <p:cTn id="105" dur="166" decel="50000">
                                          <p:stCondLst>
                                            <p:cond delay="1338"/>
                                          </p:stCondLst>
                                        </p:cTn>
                                        <p:tgtEl>
                                          <p:spTgt spid="41"/>
                                        </p:tgtEl>
                                      </p:cBhvr>
                                      <p:to x="100000" y="100000"/>
                                    </p:animScale>
                                    <p:animScale>
                                      <p:cBhvr>
                                        <p:cTn id="106" dur="26">
                                          <p:stCondLst>
                                            <p:cond delay="1642"/>
                                          </p:stCondLst>
                                        </p:cTn>
                                        <p:tgtEl>
                                          <p:spTgt spid="41"/>
                                        </p:tgtEl>
                                      </p:cBhvr>
                                      <p:to x="100000" y="90000"/>
                                    </p:animScale>
                                    <p:animScale>
                                      <p:cBhvr>
                                        <p:cTn id="107" dur="166" decel="50000">
                                          <p:stCondLst>
                                            <p:cond delay="1668"/>
                                          </p:stCondLst>
                                        </p:cTn>
                                        <p:tgtEl>
                                          <p:spTgt spid="41"/>
                                        </p:tgtEl>
                                      </p:cBhvr>
                                      <p:to x="100000" y="100000"/>
                                    </p:animScale>
                                    <p:animScale>
                                      <p:cBhvr>
                                        <p:cTn id="108" dur="26">
                                          <p:stCondLst>
                                            <p:cond delay="1808"/>
                                          </p:stCondLst>
                                        </p:cTn>
                                        <p:tgtEl>
                                          <p:spTgt spid="41"/>
                                        </p:tgtEl>
                                      </p:cBhvr>
                                      <p:to x="100000" y="95000"/>
                                    </p:animScale>
                                    <p:animScale>
                                      <p:cBhvr>
                                        <p:cTn id="109" dur="166" decel="50000">
                                          <p:stCondLst>
                                            <p:cond delay="1834"/>
                                          </p:stCondLst>
                                        </p:cTn>
                                        <p:tgtEl>
                                          <p:spTgt spid="41"/>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down)">
                                      <p:cBhvr>
                                        <p:cTn id="114" dur="580">
                                          <p:stCondLst>
                                            <p:cond delay="0"/>
                                          </p:stCondLst>
                                        </p:cTn>
                                        <p:tgtEl>
                                          <p:spTgt spid="10"/>
                                        </p:tgtEl>
                                      </p:cBhvr>
                                    </p:animEffect>
                                    <p:anim calcmode="lin" valueType="num">
                                      <p:cBhvr>
                                        <p:cTn id="1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0" dur="26">
                                          <p:stCondLst>
                                            <p:cond delay="650"/>
                                          </p:stCondLst>
                                        </p:cTn>
                                        <p:tgtEl>
                                          <p:spTgt spid="10"/>
                                        </p:tgtEl>
                                      </p:cBhvr>
                                      <p:to x="100000" y="60000"/>
                                    </p:animScale>
                                    <p:animScale>
                                      <p:cBhvr>
                                        <p:cTn id="121" dur="166" decel="50000">
                                          <p:stCondLst>
                                            <p:cond delay="676"/>
                                          </p:stCondLst>
                                        </p:cTn>
                                        <p:tgtEl>
                                          <p:spTgt spid="10"/>
                                        </p:tgtEl>
                                      </p:cBhvr>
                                      <p:to x="100000" y="100000"/>
                                    </p:animScale>
                                    <p:animScale>
                                      <p:cBhvr>
                                        <p:cTn id="122" dur="26">
                                          <p:stCondLst>
                                            <p:cond delay="1312"/>
                                          </p:stCondLst>
                                        </p:cTn>
                                        <p:tgtEl>
                                          <p:spTgt spid="10"/>
                                        </p:tgtEl>
                                      </p:cBhvr>
                                      <p:to x="100000" y="80000"/>
                                    </p:animScale>
                                    <p:animScale>
                                      <p:cBhvr>
                                        <p:cTn id="123" dur="166" decel="50000">
                                          <p:stCondLst>
                                            <p:cond delay="1338"/>
                                          </p:stCondLst>
                                        </p:cTn>
                                        <p:tgtEl>
                                          <p:spTgt spid="10"/>
                                        </p:tgtEl>
                                      </p:cBhvr>
                                      <p:to x="100000" y="100000"/>
                                    </p:animScale>
                                    <p:animScale>
                                      <p:cBhvr>
                                        <p:cTn id="124" dur="26">
                                          <p:stCondLst>
                                            <p:cond delay="1642"/>
                                          </p:stCondLst>
                                        </p:cTn>
                                        <p:tgtEl>
                                          <p:spTgt spid="10"/>
                                        </p:tgtEl>
                                      </p:cBhvr>
                                      <p:to x="100000" y="90000"/>
                                    </p:animScale>
                                    <p:animScale>
                                      <p:cBhvr>
                                        <p:cTn id="125" dur="166" decel="50000">
                                          <p:stCondLst>
                                            <p:cond delay="1668"/>
                                          </p:stCondLst>
                                        </p:cTn>
                                        <p:tgtEl>
                                          <p:spTgt spid="10"/>
                                        </p:tgtEl>
                                      </p:cBhvr>
                                      <p:to x="100000" y="100000"/>
                                    </p:animScale>
                                    <p:animScale>
                                      <p:cBhvr>
                                        <p:cTn id="126" dur="26">
                                          <p:stCondLst>
                                            <p:cond delay="1808"/>
                                          </p:stCondLst>
                                        </p:cTn>
                                        <p:tgtEl>
                                          <p:spTgt spid="10"/>
                                        </p:tgtEl>
                                      </p:cBhvr>
                                      <p:to x="100000" y="95000"/>
                                    </p:animScale>
                                    <p:animScale>
                                      <p:cBhvr>
                                        <p:cTn id="127" dur="166" decel="50000">
                                          <p:stCondLst>
                                            <p:cond delay="1834"/>
                                          </p:stCondLst>
                                        </p:cTn>
                                        <p:tgtEl>
                                          <p:spTgt spid="10"/>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down)">
                                      <p:cBhvr>
                                        <p:cTn id="132" dur="580">
                                          <p:stCondLst>
                                            <p:cond delay="0"/>
                                          </p:stCondLst>
                                        </p:cTn>
                                        <p:tgtEl>
                                          <p:spTgt spid="40"/>
                                        </p:tgtEl>
                                      </p:cBhvr>
                                    </p:animEffect>
                                    <p:anim calcmode="lin" valueType="num">
                                      <p:cBhvr>
                                        <p:cTn id="133"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8" dur="26">
                                          <p:stCondLst>
                                            <p:cond delay="650"/>
                                          </p:stCondLst>
                                        </p:cTn>
                                        <p:tgtEl>
                                          <p:spTgt spid="40"/>
                                        </p:tgtEl>
                                      </p:cBhvr>
                                      <p:to x="100000" y="60000"/>
                                    </p:animScale>
                                    <p:animScale>
                                      <p:cBhvr>
                                        <p:cTn id="139" dur="166" decel="50000">
                                          <p:stCondLst>
                                            <p:cond delay="676"/>
                                          </p:stCondLst>
                                        </p:cTn>
                                        <p:tgtEl>
                                          <p:spTgt spid="40"/>
                                        </p:tgtEl>
                                      </p:cBhvr>
                                      <p:to x="100000" y="100000"/>
                                    </p:animScale>
                                    <p:animScale>
                                      <p:cBhvr>
                                        <p:cTn id="140" dur="26">
                                          <p:stCondLst>
                                            <p:cond delay="1312"/>
                                          </p:stCondLst>
                                        </p:cTn>
                                        <p:tgtEl>
                                          <p:spTgt spid="40"/>
                                        </p:tgtEl>
                                      </p:cBhvr>
                                      <p:to x="100000" y="80000"/>
                                    </p:animScale>
                                    <p:animScale>
                                      <p:cBhvr>
                                        <p:cTn id="141" dur="166" decel="50000">
                                          <p:stCondLst>
                                            <p:cond delay="1338"/>
                                          </p:stCondLst>
                                        </p:cTn>
                                        <p:tgtEl>
                                          <p:spTgt spid="40"/>
                                        </p:tgtEl>
                                      </p:cBhvr>
                                      <p:to x="100000" y="100000"/>
                                    </p:animScale>
                                    <p:animScale>
                                      <p:cBhvr>
                                        <p:cTn id="142" dur="26">
                                          <p:stCondLst>
                                            <p:cond delay="1642"/>
                                          </p:stCondLst>
                                        </p:cTn>
                                        <p:tgtEl>
                                          <p:spTgt spid="40"/>
                                        </p:tgtEl>
                                      </p:cBhvr>
                                      <p:to x="100000" y="90000"/>
                                    </p:animScale>
                                    <p:animScale>
                                      <p:cBhvr>
                                        <p:cTn id="143" dur="166" decel="50000">
                                          <p:stCondLst>
                                            <p:cond delay="1668"/>
                                          </p:stCondLst>
                                        </p:cTn>
                                        <p:tgtEl>
                                          <p:spTgt spid="40"/>
                                        </p:tgtEl>
                                      </p:cBhvr>
                                      <p:to x="100000" y="100000"/>
                                    </p:animScale>
                                    <p:animScale>
                                      <p:cBhvr>
                                        <p:cTn id="144" dur="26">
                                          <p:stCondLst>
                                            <p:cond delay="1808"/>
                                          </p:stCondLst>
                                        </p:cTn>
                                        <p:tgtEl>
                                          <p:spTgt spid="40"/>
                                        </p:tgtEl>
                                      </p:cBhvr>
                                      <p:to x="100000" y="95000"/>
                                    </p:animScale>
                                    <p:animScale>
                                      <p:cBhvr>
                                        <p:cTn id="145"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7" grpId="0" build="p" animBg="1"/>
      <p:bldP spid="8" grpId="0" build="p" animBg="1"/>
      <p:bldP spid="3" grpId="0" animBg="1"/>
      <p:bldP spid="9" grpId="0" build="p" animBg="1"/>
      <p:bldP spid="10" grpId="0" animBg="1"/>
      <p:bldP spid="39"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a:spLocks noChangeArrowheads="1"/>
          </p:cNvSpPr>
          <p:nvPr/>
        </p:nvSpPr>
        <p:spPr bwMode="auto">
          <a:xfrm>
            <a:off x="485272" y="5451887"/>
            <a:ext cx="4401967" cy="387325"/>
          </a:xfrm>
          <a:prstGeom prst="rect">
            <a:avLst/>
          </a:prstGeom>
          <a:solidFill>
            <a:srgbClr val="F4EED8"/>
          </a:solidFill>
          <a:ln>
            <a:solidFill>
              <a:schemeClr val="accent1">
                <a:lumMod val="50000"/>
              </a:schemeClr>
            </a:solidFill>
          </a:ln>
        </p:spPr>
        <p:txBody>
          <a:bodyPr vert="horz" lIns="68580" tIns="34290" rIns="68580" bIns="34290" rtlCol="0" anchor="ctr">
            <a:noAutofit/>
          </a:bodyPr>
          <a:lstStyle/>
          <a:p>
            <a:pPr algn="r" rtl="1">
              <a:spcBef>
                <a:spcPts val="1000"/>
              </a:spcBef>
              <a:buFont typeface="Arial" panose="020B0604020202020204" pitchFamily="34" charset="0"/>
              <a:buNone/>
            </a:pPr>
            <a:r>
              <a:rPr lang="en-US" sz="2400" b="1" dirty="0">
                <a:solidFill>
                  <a:srgbClr val="002060"/>
                </a:solidFill>
                <a:latin typeface="Sakkal Majalla" panose="02000000000000000000" pitchFamily="2" charset="-78"/>
                <a:cs typeface="Sakkal Majalla" panose="02000000000000000000" pitchFamily="2" charset="-78"/>
              </a:rPr>
              <a:t>b</a:t>
            </a:r>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له مادة </a:t>
            </a:r>
            <a:r>
              <a:rPr lang="ar-BH" sz="2400" b="1" dirty="0">
                <a:solidFill>
                  <a:srgbClr val="002060"/>
                </a:solidFill>
                <a:latin typeface="Sakkal Majalla" panose="02000000000000000000" pitchFamily="2" charset="-78"/>
                <a:cs typeface="Sakkal Majalla" panose="02000000000000000000" pitchFamily="2" charset="-78"/>
              </a:rPr>
              <a:t>وراثية </a:t>
            </a:r>
            <a:r>
              <a:rPr lang="en-US" b="1" dirty="0">
                <a:solidFill>
                  <a:srgbClr val="002060"/>
                </a:solidFill>
                <a:latin typeface="Times New Roman" panose="02020603050405020304" pitchFamily="18" charset="0"/>
                <a:cs typeface="Times New Roman" panose="02020603050405020304" pitchFamily="18" charset="0"/>
              </a:rPr>
              <a:t>DNA</a:t>
            </a:r>
            <a:r>
              <a:rPr lang="ar-BH" sz="2400" b="1" dirty="0">
                <a:solidFill>
                  <a:srgbClr val="002060"/>
                </a:solidFill>
                <a:latin typeface="Sakkal Majalla" panose="02000000000000000000" pitchFamily="2" charset="-78"/>
                <a:cs typeface="Sakkal Majalla" panose="02000000000000000000" pitchFamily="2" charset="-78"/>
              </a:rPr>
              <a:t>.</a:t>
            </a:r>
          </a:p>
        </p:txBody>
      </p:sp>
      <p:sp>
        <p:nvSpPr>
          <p:cNvPr id="14" name="Text Box 13"/>
          <p:cNvSpPr txBox="1">
            <a:spLocks noChangeArrowheads="1"/>
          </p:cNvSpPr>
          <p:nvPr/>
        </p:nvSpPr>
        <p:spPr bwMode="auto">
          <a:xfrm>
            <a:off x="538156" y="1771659"/>
            <a:ext cx="8602133" cy="1098762"/>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lvl="1" algn="r" rtl="1">
              <a:lnSpc>
                <a:spcPct val="90000"/>
              </a:lnSpc>
              <a:spcBef>
                <a:spcPts val="375"/>
              </a:spcBef>
            </a:pPr>
            <a:r>
              <a:rPr lang="ar-BH" sz="2400" b="1" dirty="0">
                <a:solidFill>
                  <a:srgbClr val="002060"/>
                </a:solidFill>
                <a:latin typeface="Sakkal Majalla" panose="02000000000000000000" pitchFamily="2" charset="-78"/>
                <a:cs typeface="Sakkal Majalla" panose="02000000000000000000" pitchFamily="2" charset="-78"/>
              </a:rPr>
              <a:t>لأن العدوي بالفيروس تعتمد على التصاق </a:t>
            </a:r>
            <a:r>
              <a:rPr lang="ar-BH" sz="2400" b="1" dirty="0" smtClean="0">
                <a:solidFill>
                  <a:srgbClr val="002060"/>
                </a:solidFill>
                <a:latin typeface="Sakkal Majalla" panose="02000000000000000000" pitchFamily="2" charset="-78"/>
                <a:cs typeface="Sakkal Majalla" panose="02000000000000000000" pitchFamily="2" charset="-78"/>
              </a:rPr>
              <a:t>الفيروس بخلية </a:t>
            </a:r>
            <a:r>
              <a:rPr lang="ar-BH" sz="2400" b="1" dirty="0">
                <a:solidFill>
                  <a:srgbClr val="002060"/>
                </a:solidFill>
                <a:latin typeface="Sakkal Majalla" panose="02000000000000000000" pitchFamily="2" charset="-78"/>
                <a:cs typeface="Sakkal Majalla" panose="02000000000000000000" pitchFamily="2" charset="-78"/>
              </a:rPr>
              <a:t>العائل باستخدام </a:t>
            </a:r>
            <a:r>
              <a:rPr lang="ar-BH" sz="2400" b="1" dirty="0" smtClean="0">
                <a:solidFill>
                  <a:srgbClr val="002060"/>
                </a:solidFill>
                <a:latin typeface="Sakkal Majalla" panose="02000000000000000000" pitchFamily="2" charset="-78"/>
                <a:cs typeface="Sakkal Majalla" panose="02000000000000000000" pitchFamily="2" charset="-78"/>
              </a:rPr>
              <a:t>مستقبلات محددة </a:t>
            </a:r>
            <a:r>
              <a:rPr lang="ar-BH" sz="2400" b="1" dirty="0">
                <a:solidFill>
                  <a:srgbClr val="002060"/>
                </a:solidFill>
                <a:latin typeface="Sakkal Majalla" panose="02000000000000000000" pitchFamily="2" charset="-78"/>
                <a:cs typeface="Sakkal Majalla" panose="02000000000000000000" pitchFamily="2" charset="-78"/>
              </a:rPr>
              <a:t>على الغشاء البلازمي </a:t>
            </a:r>
            <a:r>
              <a:rPr lang="ar-BH" sz="2400" b="1" dirty="0" smtClean="0">
                <a:solidFill>
                  <a:srgbClr val="002060"/>
                </a:solidFill>
                <a:latin typeface="Sakkal Majalla" panose="02000000000000000000" pitchFamily="2" charset="-78"/>
                <a:cs typeface="Sakkal Majalla" panose="02000000000000000000" pitchFamily="2" charset="-78"/>
              </a:rPr>
              <a:t>لها.  وهذه </a:t>
            </a:r>
            <a:r>
              <a:rPr lang="ar-BH" sz="2400" b="1" dirty="0">
                <a:solidFill>
                  <a:srgbClr val="002060"/>
                </a:solidFill>
                <a:latin typeface="Sakkal Majalla" panose="02000000000000000000" pitchFamily="2" charset="-78"/>
                <a:cs typeface="Sakkal Majalla" panose="02000000000000000000" pitchFamily="2" charset="-78"/>
              </a:rPr>
              <a:t>المستقبلات تختلف من نوع إلى آخر من المخلوقات الحية، مما يمنع انتقال الفيروسات بين الأنواع </a:t>
            </a:r>
            <a:r>
              <a:rPr lang="ar-BH" sz="2400" b="1" dirty="0" smtClean="0">
                <a:solidFill>
                  <a:srgbClr val="002060"/>
                </a:solidFill>
                <a:latin typeface="Sakkal Majalla" panose="02000000000000000000" pitchFamily="2" charset="-78"/>
                <a:cs typeface="Sakkal Majalla" panose="02000000000000000000" pitchFamily="2" charset="-78"/>
              </a:rPr>
              <a:t>المختلفة.</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8" name="Content Placeholder 7"/>
          <p:cNvSpPr>
            <a:spLocks noGrp="1"/>
          </p:cNvSpPr>
          <p:nvPr>
            <p:ph idx="1"/>
          </p:nvPr>
        </p:nvSpPr>
        <p:spPr>
          <a:xfrm>
            <a:off x="563729" y="1234700"/>
            <a:ext cx="11044767" cy="443788"/>
          </a:xfrm>
          <a:solidFill>
            <a:srgbClr val="F5F9FD"/>
          </a:solidFill>
          <a:ln>
            <a:solidFill>
              <a:schemeClr val="accent1">
                <a:lumMod val="50000"/>
              </a:schemeClr>
            </a:solidFill>
          </a:ln>
        </p:spPr>
        <p:txBody>
          <a:bodyPr vert="horz" lIns="68580" tIns="34290" rIns="68580" bIns="34290" rtlCol="0" anchor="ctr">
            <a:noAutofit/>
          </a:bodyPr>
          <a:lstStyle/>
          <a:p>
            <a:pPr marL="0" indent="0" algn="r" rtl="1">
              <a:buNone/>
            </a:pPr>
            <a:r>
              <a:rPr lang="ar-BH" sz="2800" b="1" dirty="0" smtClean="0">
                <a:solidFill>
                  <a:srgbClr val="C00000"/>
                </a:solidFill>
                <a:latin typeface="Sakkal Majalla" panose="02000000000000000000" pitchFamily="2" charset="-78"/>
                <a:cs typeface="Sakkal Majalla" panose="02000000000000000000" pitchFamily="2" charset="-78"/>
              </a:rPr>
              <a:t>1. </a:t>
            </a:r>
            <a:r>
              <a:rPr lang="ar-BH" sz="2800" b="1" dirty="0">
                <a:solidFill>
                  <a:srgbClr val="C00000"/>
                </a:solidFill>
                <a:latin typeface="Sakkal Majalla" panose="02000000000000000000" pitchFamily="2" charset="-78"/>
                <a:cs typeface="Sakkal Majalla" panose="02000000000000000000" pitchFamily="2" charset="-78"/>
              </a:rPr>
              <a:t>فسر: عدم قدرة العديد من الفيروسات على الانتقال بين الأنواع المختلفة</a:t>
            </a:r>
            <a:r>
              <a:rPr lang="ar-BH" sz="2800" b="1" dirty="0" smtClean="0">
                <a:solidFill>
                  <a:srgbClr val="C00000"/>
                </a:solidFill>
                <a:latin typeface="Sakkal Majalla" panose="02000000000000000000" pitchFamily="2" charset="-78"/>
                <a:cs typeface="Sakkal Majalla" panose="02000000000000000000" pitchFamily="2" charset="-78"/>
              </a:rPr>
              <a:t>.</a:t>
            </a:r>
            <a:endParaRPr lang="ar-BH" sz="2800" b="1" dirty="0">
              <a:solidFill>
                <a:srgbClr val="C00000"/>
              </a:solidFill>
              <a:latin typeface="Sakkal Majalla" panose="02000000000000000000" pitchFamily="2" charset="-78"/>
              <a:cs typeface="Sakkal Majalla" panose="02000000000000000000" pitchFamily="2" charset="-78"/>
            </a:endParaRPr>
          </a:p>
        </p:txBody>
      </p:sp>
      <p:sp>
        <p:nvSpPr>
          <p:cNvPr id="13" name="Rounded Rectangle 12"/>
          <p:cNvSpPr/>
          <p:nvPr/>
        </p:nvSpPr>
        <p:spPr>
          <a:xfrm>
            <a:off x="1528175" y="383892"/>
            <a:ext cx="9143999" cy="778158"/>
          </a:xfrm>
          <a:prstGeom prst="roundRect">
            <a:avLst/>
          </a:prstGeom>
          <a:solidFill>
            <a:schemeClr val="accent5">
              <a:lumMod val="75000"/>
            </a:schemeClr>
          </a:solidFill>
          <a:ln w="38100">
            <a:solidFill>
              <a:srgbClr val="FFC000"/>
            </a:solidFill>
          </a:ln>
        </p:spPr>
        <p:txBody>
          <a:bodyPr vert="horz" lIns="91440" tIns="45720" rIns="91440" bIns="45720" rtlCol="0" anchor="ctr">
            <a:normAutofit fontScale="90000" lnSpcReduction="20000"/>
          </a:bodyPr>
          <a:lstStyle/>
          <a:p>
            <a:pPr algn="ctr" defTabSz="685800" rtl="1">
              <a:lnSpc>
                <a:spcPct val="110000"/>
              </a:lnSpc>
              <a:spcBef>
                <a:spcPct val="0"/>
              </a:spcBef>
            </a:pPr>
            <a:r>
              <a:rPr lang="ar-BH" sz="4800" b="1" dirty="0">
                <a:solidFill>
                  <a:schemeClr val="bg1"/>
                </a:solidFill>
                <a:latin typeface="Sakkal Majalla" panose="02000000000000000000" pitchFamily="2" charset="-78"/>
                <a:cs typeface="Sakkal Majalla" panose="02000000000000000000" pitchFamily="2" charset="-78"/>
              </a:rPr>
              <a:t>النشـــــــــــــــاط </a:t>
            </a:r>
            <a:r>
              <a:rPr lang="ar-BH" sz="4800" b="1" dirty="0" smtClean="0">
                <a:solidFill>
                  <a:schemeClr val="bg1"/>
                </a:solidFill>
                <a:latin typeface="Sakkal Majalla" panose="02000000000000000000" pitchFamily="2" charset="-78"/>
                <a:cs typeface="Sakkal Majalla" panose="02000000000000000000" pitchFamily="2" charset="-78"/>
              </a:rPr>
              <a:t>3</a:t>
            </a:r>
            <a:endParaRPr lang="ar-BH" sz="4800" b="1" dirty="0">
              <a:solidFill>
                <a:schemeClr val="bg1"/>
              </a:solidFill>
              <a:latin typeface="Sakkal Majalla" panose="02000000000000000000" pitchFamily="2" charset="-78"/>
              <a:cs typeface="Sakkal Majalla" panose="02000000000000000000" pitchFamily="2" charset="-78"/>
            </a:endParaRPr>
          </a:p>
        </p:txBody>
      </p:sp>
      <p:sp>
        <p:nvSpPr>
          <p:cNvPr id="17" name="Text Box 4"/>
          <p:cNvSpPr txBox="1">
            <a:spLocks noChangeArrowheads="1"/>
          </p:cNvSpPr>
          <p:nvPr/>
        </p:nvSpPr>
        <p:spPr bwMode="auto">
          <a:xfrm>
            <a:off x="501041" y="3017521"/>
            <a:ext cx="11190251" cy="450044"/>
          </a:xfrm>
          <a:prstGeom prst="rect">
            <a:avLst/>
          </a:prstGeom>
          <a:solidFill>
            <a:schemeClr val="accent4">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8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dirty="0" smtClean="0"/>
              <a:t>2. ما المرض الذي يسببه الفيروس بالشكل التالي؟  </a:t>
            </a:r>
            <a:endParaRPr lang="ar-BH" dirty="0"/>
          </a:p>
        </p:txBody>
      </p:sp>
      <p:sp>
        <p:nvSpPr>
          <p:cNvPr id="18" name="Rectangle 6"/>
          <p:cNvSpPr>
            <a:spLocks noChangeArrowheads="1"/>
          </p:cNvSpPr>
          <p:nvPr/>
        </p:nvSpPr>
        <p:spPr bwMode="auto">
          <a:xfrm>
            <a:off x="7267178" y="3685368"/>
            <a:ext cx="4408260" cy="396506"/>
          </a:xfrm>
          <a:prstGeom prst="rect">
            <a:avLst/>
          </a:prstGeom>
          <a:solidFill>
            <a:schemeClr val="accent2">
              <a:lumMod val="20000"/>
              <a:lumOff val="80000"/>
            </a:schemeClr>
          </a:solidFill>
          <a:ln>
            <a:solidFill>
              <a:schemeClr val="accent1">
                <a:lumMod val="50000"/>
              </a:schemeClr>
            </a:solidFill>
          </a:ln>
        </p:spPr>
        <p:txBody>
          <a:bodyPr vert="horz" lIns="68580" tIns="34290" rIns="68580" bIns="34290" rtlCol="0" anchor="ctr">
            <a:noAutofit/>
          </a:bodyPr>
          <a:lstStyle/>
          <a:p>
            <a:pPr algn="r" rtl="1">
              <a:buFont typeface="Arial" panose="020B0604020202020204" pitchFamily="34" charset="0"/>
              <a:buNone/>
            </a:pPr>
            <a:r>
              <a:rPr lang="en-US" sz="2400" b="1" dirty="0">
                <a:solidFill>
                  <a:srgbClr val="002060"/>
                </a:solidFill>
                <a:latin typeface="Sakkal Majalla" panose="02000000000000000000" pitchFamily="2" charset="-78"/>
                <a:cs typeface="Sakkal Majalla" panose="02000000000000000000" pitchFamily="2" charset="-78"/>
              </a:rPr>
              <a:t>a</a:t>
            </a:r>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يسبب مرض الحصبة.</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9" name="Text Box 13"/>
          <p:cNvSpPr txBox="1">
            <a:spLocks noChangeArrowheads="1"/>
          </p:cNvSpPr>
          <p:nvPr/>
        </p:nvSpPr>
        <p:spPr bwMode="auto">
          <a:xfrm>
            <a:off x="7261261" y="4261341"/>
            <a:ext cx="4408260" cy="398341"/>
          </a:xfrm>
          <a:prstGeom prst="rect">
            <a:avLst/>
          </a:prstGeom>
          <a:solidFill>
            <a:srgbClr val="EEF7E9"/>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00206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00000"/>
              </a:lnSpc>
              <a:spcBef>
                <a:spcPts val="0"/>
              </a:spcBef>
            </a:pPr>
            <a:r>
              <a:rPr lang="en-US" dirty="0"/>
              <a:t>c</a:t>
            </a:r>
            <a:r>
              <a:rPr lang="ar-BH" dirty="0"/>
              <a:t>. </a:t>
            </a:r>
            <a:r>
              <a:rPr lang="ar-BH" dirty="0" smtClean="0"/>
              <a:t>يسبب جدري الطيور.</a:t>
            </a:r>
            <a:endParaRPr lang="ar-BH" dirty="0"/>
          </a:p>
        </p:txBody>
      </p:sp>
      <p:sp>
        <p:nvSpPr>
          <p:cNvPr id="21" name="Rectangle 6"/>
          <p:cNvSpPr>
            <a:spLocks noChangeArrowheads="1"/>
          </p:cNvSpPr>
          <p:nvPr/>
        </p:nvSpPr>
        <p:spPr bwMode="auto">
          <a:xfrm>
            <a:off x="508236" y="3694548"/>
            <a:ext cx="4401967" cy="387325"/>
          </a:xfrm>
          <a:prstGeom prst="rect">
            <a:avLst/>
          </a:prstGeom>
          <a:solidFill>
            <a:schemeClr val="accent2">
              <a:lumMod val="20000"/>
              <a:lumOff val="80000"/>
            </a:schemeClr>
          </a:solidFill>
          <a:ln>
            <a:solidFill>
              <a:schemeClr val="accent1">
                <a:lumMod val="50000"/>
              </a:schemeClr>
            </a:solidFill>
          </a:ln>
        </p:spPr>
        <p:txBody>
          <a:bodyPr vert="horz" lIns="68580" tIns="34290" rIns="68580" bIns="34290" rtlCol="0" anchor="ctr">
            <a:noAutofit/>
          </a:bodyPr>
          <a:lstStyle/>
          <a:p>
            <a:pPr algn="r" rtl="1">
              <a:spcBef>
                <a:spcPts val="1000"/>
              </a:spcBef>
              <a:buFont typeface="Arial" panose="020B0604020202020204" pitchFamily="34" charset="0"/>
              <a:buNone/>
            </a:pPr>
            <a:r>
              <a:rPr lang="en-US" sz="2400" b="1" dirty="0">
                <a:solidFill>
                  <a:srgbClr val="002060"/>
                </a:solidFill>
                <a:latin typeface="Sakkal Majalla" panose="02000000000000000000" pitchFamily="2" charset="-78"/>
                <a:cs typeface="Sakkal Majalla" panose="02000000000000000000" pitchFamily="2" charset="-78"/>
              </a:rPr>
              <a:t>b</a:t>
            </a:r>
            <a:r>
              <a:rPr lang="ar-BH" sz="2400" b="1" dirty="0">
                <a:solidFill>
                  <a:srgbClr val="002060"/>
                </a:solidFill>
                <a:latin typeface="Sakkal Majalla" panose="02000000000000000000" pitchFamily="2" charset="-78"/>
                <a:cs typeface="Sakkal Majalla" panose="02000000000000000000" pitchFamily="2" charset="-78"/>
              </a:rPr>
              <a:t>. يسبب </a:t>
            </a:r>
            <a:r>
              <a:rPr lang="ar-BH" sz="2400" b="1" dirty="0" smtClean="0">
                <a:solidFill>
                  <a:srgbClr val="002060"/>
                </a:solidFill>
                <a:latin typeface="Sakkal Majalla" panose="02000000000000000000" pitchFamily="2" charset="-78"/>
                <a:cs typeface="Sakkal Majalla" panose="02000000000000000000" pitchFamily="2" charset="-78"/>
              </a:rPr>
              <a:t>مرض الإنفلونزا.</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2" name="Text Box 13"/>
          <p:cNvSpPr txBox="1">
            <a:spLocks noChangeArrowheads="1"/>
          </p:cNvSpPr>
          <p:nvPr/>
        </p:nvSpPr>
        <p:spPr bwMode="auto">
          <a:xfrm>
            <a:off x="512772" y="4270522"/>
            <a:ext cx="4397431" cy="398341"/>
          </a:xfrm>
          <a:prstGeom prst="rect">
            <a:avLst/>
          </a:prstGeom>
          <a:solidFill>
            <a:srgbClr val="EEF7E9"/>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00206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00000"/>
              </a:lnSpc>
              <a:spcBef>
                <a:spcPts val="0"/>
              </a:spcBef>
            </a:pPr>
            <a:r>
              <a:rPr lang="en-US" dirty="0"/>
              <a:t>d</a:t>
            </a:r>
            <a:r>
              <a:rPr lang="ar-BH" dirty="0"/>
              <a:t>. يسبب </a:t>
            </a:r>
            <a:r>
              <a:rPr lang="ar-BH" dirty="0" smtClean="0"/>
              <a:t>تبرقش أوراق </a:t>
            </a:r>
            <a:r>
              <a:rPr lang="ar-BH" dirty="0"/>
              <a:t>ن</a:t>
            </a:r>
            <a:r>
              <a:rPr lang="ar-BH" dirty="0" smtClean="0"/>
              <a:t>بات التبغ.</a:t>
            </a:r>
            <a:endParaRPr lang="ar-BH" dirty="0"/>
          </a:p>
        </p:txBody>
      </p:sp>
      <p:sp>
        <p:nvSpPr>
          <p:cNvPr id="23" name="Oval 22"/>
          <p:cNvSpPr/>
          <p:nvPr/>
        </p:nvSpPr>
        <p:spPr>
          <a:xfrm>
            <a:off x="4634630" y="4324452"/>
            <a:ext cx="337781" cy="2976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4" name="Text Placeholder 7"/>
          <p:cNvSpPr txBox="1">
            <a:spLocks/>
          </p:cNvSpPr>
          <p:nvPr/>
        </p:nvSpPr>
        <p:spPr>
          <a:xfrm>
            <a:off x="9375176" y="1890804"/>
            <a:ext cx="1868384" cy="775855"/>
          </a:xfrm>
          <a:prstGeom prst="rect">
            <a:avLst/>
          </a:prstGeom>
          <a:solidFill>
            <a:schemeClr val="accent4">
              <a:lumMod val="60000"/>
              <a:lumOff val="4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spcBef>
                <a:spcPct val="0"/>
              </a:spcBef>
              <a:buNone/>
            </a:pPr>
            <a:r>
              <a:rPr lang="ar-BH" sz="4400" b="1" dirty="0">
                <a:solidFill>
                  <a:srgbClr val="C00000"/>
                </a:solidFill>
                <a:latin typeface="Sakkal Majalla" panose="02000000000000000000" pitchFamily="2" charset="-78"/>
                <a:ea typeface="+mj-ea"/>
                <a:cs typeface="Sakkal Majalla" panose="02000000000000000000" pitchFamily="2" charset="-78"/>
              </a:rPr>
              <a:t>الإجا</a:t>
            </a:r>
            <a:endParaRPr lang="ar-BH" sz="4400" b="1" dirty="0">
              <a:solidFill>
                <a:srgbClr val="C00000"/>
              </a:solidFill>
              <a:latin typeface="Sakkal Majalla" panose="02000000000000000000" pitchFamily="2" charset="-78"/>
              <a:cs typeface="Sakkal Majalla" panose="02000000000000000000" pitchFamily="2" charset="-78"/>
            </a:endParaRPr>
          </a:p>
        </p:txBody>
      </p:sp>
      <p:sp>
        <p:nvSpPr>
          <p:cNvPr id="25" name="Text Placeholder 7"/>
          <p:cNvSpPr txBox="1">
            <a:spLocks/>
          </p:cNvSpPr>
          <p:nvPr/>
        </p:nvSpPr>
        <p:spPr>
          <a:xfrm>
            <a:off x="9498509" y="2004554"/>
            <a:ext cx="1868384" cy="775855"/>
          </a:xfrm>
          <a:prstGeom prst="rect">
            <a:avLst/>
          </a:prstGeom>
          <a:solidFill>
            <a:schemeClr val="accent4">
              <a:lumMod val="60000"/>
              <a:lumOff val="4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spcBef>
                <a:spcPct val="0"/>
              </a:spcBef>
              <a:buNone/>
            </a:pPr>
            <a:r>
              <a:rPr lang="ar-BH" sz="4400" b="1" dirty="0">
                <a:solidFill>
                  <a:srgbClr val="C00000"/>
                </a:solidFill>
                <a:latin typeface="Sakkal Majalla" panose="02000000000000000000" pitchFamily="2" charset="-78"/>
                <a:ea typeface="+mj-ea"/>
                <a:cs typeface="Sakkal Majalla" panose="02000000000000000000" pitchFamily="2" charset="-78"/>
              </a:rPr>
              <a:t>الاجابة</a:t>
            </a:r>
            <a:endParaRPr lang="ar-BH" sz="4400" b="1" dirty="0">
              <a:solidFill>
                <a:srgbClr val="C00000"/>
              </a:solidFill>
              <a:latin typeface="Sakkal Majalla" panose="02000000000000000000" pitchFamily="2" charset="-78"/>
              <a:cs typeface="Sakkal Majalla" panose="02000000000000000000" pitchFamily="2" charset="-78"/>
            </a:endParaRPr>
          </a:p>
        </p:txBody>
      </p:sp>
      <p:sp>
        <p:nvSpPr>
          <p:cNvPr id="32" name="Text Box 4"/>
          <p:cNvSpPr txBox="1">
            <a:spLocks noChangeArrowheads="1"/>
          </p:cNvSpPr>
          <p:nvPr/>
        </p:nvSpPr>
        <p:spPr bwMode="auto">
          <a:xfrm>
            <a:off x="478077" y="4931117"/>
            <a:ext cx="11190251" cy="444635"/>
          </a:xfrm>
          <a:prstGeom prst="rect">
            <a:avLst/>
          </a:prstGeom>
          <a:solidFill>
            <a:schemeClr val="accent1">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8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dirty="0" smtClean="0"/>
              <a:t>3. </a:t>
            </a:r>
            <a:r>
              <a:rPr lang="ar-BH" altLang="en-US" dirty="0"/>
              <a:t>أي مما يلي صحيح بالنسبة للفيروس المسبب لمرض الجدري؟  </a:t>
            </a:r>
            <a:endParaRPr lang="ar-BH" dirty="0"/>
          </a:p>
        </p:txBody>
      </p:sp>
      <p:sp>
        <p:nvSpPr>
          <p:cNvPr id="33" name="Rectangle 6"/>
          <p:cNvSpPr>
            <a:spLocks noChangeArrowheads="1"/>
          </p:cNvSpPr>
          <p:nvPr/>
        </p:nvSpPr>
        <p:spPr bwMode="auto">
          <a:xfrm>
            <a:off x="7244214" y="5442707"/>
            <a:ext cx="4408260" cy="396506"/>
          </a:xfrm>
          <a:prstGeom prst="rect">
            <a:avLst/>
          </a:prstGeom>
          <a:solidFill>
            <a:srgbClr val="F4EED8"/>
          </a:solidFill>
          <a:ln>
            <a:solidFill>
              <a:schemeClr val="accent1">
                <a:lumMod val="50000"/>
              </a:schemeClr>
            </a:solidFill>
          </a:ln>
        </p:spPr>
        <p:txBody>
          <a:bodyPr vert="horz" lIns="68580" tIns="34290" rIns="68580" bIns="34290" rtlCol="0" anchor="ctr">
            <a:noAutofit/>
          </a:bodyPr>
          <a:lstStyle/>
          <a:p>
            <a:pPr algn="r" rtl="1">
              <a:buFont typeface="Arial" panose="020B0604020202020204" pitchFamily="34" charset="0"/>
              <a:buNone/>
            </a:pPr>
            <a:r>
              <a:rPr lang="en-US" sz="2400" b="1" dirty="0">
                <a:solidFill>
                  <a:srgbClr val="002060"/>
                </a:solidFill>
                <a:latin typeface="Sakkal Majalla" panose="02000000000000000000" pitchFamily="2" charset="-78"/>
                <a:cs typeface="Sakkal Majalla" panose="02000000000000000000" pitchFamily="2" charset="-78"/>
              </a:rPr>
              <a:t>a</a:t>
            </a:r>
            <a:r>
              <a:rPr lang="ar-BH" sz="2400" b="1" dirty="0">
                <a:solidFill>
                  <a:srgbClr val="002060"/>
                </a:solidFill>
                <a:latin typeface="Sakkal Majalla" panose="02000000000000000000" pitchFamily="2" charset="-78"/>
                <a:cs typeface="Sakkal Majalla" panose="02000000000000000000" pitchFamily="2" charset="-78"/>
              </a:rPr>
              <a:t>. له مادة وراثية </a:t>
            </a:r>
            <a:r>
              <a:rPr lang="en-US" b="1" dirty="0">
                <a:solidFill>
                  <a:srgbClr val="002060"/>
                </a:solidFill>
                <a:latin typeface="Times New Roman" panose="02020603050405020304" pitchFamily="18" charset="0"/>
                <a:cs typeface="Times New Roman" panose="02020603050405020304" pitchFamily="18" charset="0"/>
              </a:rPr>
              <a:t>RNA</a:t>
            </a:r>
            <a:r>
              <a:rPr lang="ar-BH" sz="2400" b="1" dirty="0">
                <a:solidFill>
                  <a:srgbClr val="002060"/>
                </a:solidFill>
                <a:latin typeface="Sakkal Majalla" panose="02000000000000000000" pitchFamily="2" charset="-78"/>
                <a:cs typeface="Sakkal Majalla" panose="02000000000000000000" pitchFamily="2" charset="-78"/>
              </a:rPr>
              <a:t>.</a:t>
            </a:r>
          </a:p>
        </p:txBody>
      </p:sp>
      <p:sp>
        <p:nvSpPr>
          <p:cNvPr id="34" name="Text Box 13"/>
          <p:cNvSpPr txBox="1">
            <a:spLocks noChangeArrowheads="1"/>
          </p:cNvSpPr>
          <p:nvPr/>
        </p:nvSpPr>
        <p:spPr bwMode="auto">
          <a:xfrm>
            <a:off x="7238297" y="5979491"/>
            <a:ext cx="4408260" cy="398341"/>
          </a:xfrm>
          <a:prstGeom prst="rect">
            <a:avLst/>
          </a:prstGeom>
          <a:solidFill>
            <a:srgbClr val="FDF0E7"/>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00206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00000"/>
              </a:lnSpc>
              <a:spcBef>
                <a:spcPts val="0"/>
              </a:spcBef>
            </a:pPr>
            <a:r>
              <a:rPr lang="en-US" dirty="0"/>
              <a:t>c</a:t>
            </a:r>
            <a:r>
              <a:rPr lang="ar-BH" dirty="0"/>
              <a:t>. له مادة وراثية </a:t>
            </a:r>
            <a:r>
              <a:rPr lang="en-US" sz="1800" dirty="0">
                <a:latin typeface="Times New Roman" panose="02020603050405020304" pitchFamily="18" charset="0"/>
                <a:cs typeface="Times New Roman" panose="02020603050405020304" pitchFamily="18" charset="0"/>
              </a:rPr>
              <a:t>RNA</a:t>
            </a:r>
            <a:r>
              <a:rPr lang="ar-BH" sz="1800" dirty="0"/>
              <a:t> </a:t>
            </a:r>
            <a:r>
              <a:rPr lang="ar-BH" dirty="0"/>
              <a:t>ودورة ارتجاعية.</a:t>
            </a:r>
          </a:p>
        </p:txBody>
      </p:sp>
      <p:sp>
        <p:nvSpPr>
          <p:cNvPr id="36" name="Text Box 13"/>
          <p:cNvSpPr txBox="1">
            <a:spLocks noChangeArrowheads="1"/>
          </p:cNvSpPr>
          <p:nvPr/>
        </p:nvSpPr>
        <p:spPr bwMode="auto">
          <a:xfrm>
            <a:off x="489808" y="5988672"/>
            <a:ext cx="4397431" cy="398341"/>
          </a:xfrm>
          <a:prstGeom prst="rect">
            <a:avLst/>
          </a:prstGeom>
          <a:solidFill>
            <a:srgbClr val="FDF0E7"/>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00206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00000"/>
              </a:lnSpc>
              <a:spcBef>
                <a:spcPts val="0"/>
              </a:spcBef>
            </a:pPr>
            <a:r>
              <a:rPr lang="en-US" dirty="0"/>
              <a:t>d</a:t>
            </a:r>
            <a:r>
              <a:rPr lang="ar-BH" dirty="0"/>
              <a:t>. له مادة وراثية</a:t>
            </a:r>
            <a:r>
              <a:rPr lang="en-US" sz="1800" dirty="0">
                <a:latin typeface="Times New Roman" panose="02020603050405020304" pitchFamily="18" charset="0"/>
                <a:cs typeface="Times New Roman" panose="02020603050405020304" pitchFamily="18" charset="0"/>
              </a:rPr>
              <a:t>DNA</a:t>
            </a:r>
            <a:r>
              <a:rPr lang="en-US" sz="1800" dirty="0"/>
              <a:t> </a:t>
            </a:r>
            <a:r>
              <a:rPr lang="ar-BH" sz="1800" dirty="0"/>
              <a:t> </a:t>
            </a:r>
            <a:r>
              <a:rPr lang="ar-BH" dirty="0"/>
              <a:t>ودورة ارتجاعية.</a:t>
            </a:r>
          </a:p>
        </p:txBody>
      </p:sp>
      <p:pic>
        <p:nvPicPr>
          <p:cNvPr id="2" name="Picture 1"/>
          <p:cNvPicPr>
            <a:picLocks noChangeAspect="1"/>
          </p:cNvPicPr>
          <p:nvPr/>
        </p:nvPicPr>
        <p:blipFill>
          <a:blip r:embed="rId2"/>
          <a:stretch>
            <a:fillRect/>
          </a:stretch>
        </p:blipFill>
        <p:spPr>
          <a:xfrm>
            <a:off x="5473874" y="3525444"/>
            <a:ext cx="1177447" cy="1332507"/>
          </a:xfrm>
          <a:prstGeom prst="rect">
            <a:avLst/>
          </a:prstGeom>
          <a:ln>
            <a:solidFill>
              <a:schemeClr val="accent1"/>
            </a:solidFill>
          </a:ln>
        </p:spPr>
      </p:pic>
      <p:sp>
        <p:nvSpPr>
          <p:cNvPr id="37" name="Oval 36"/>
          <p:cNvSpPr/>
          <p:nvPr/>
        </p:nvSpPr>
        <p:spPr>
          <a:xfrm>
            <a:off x="4586614" y="5503986"/>
            <a:ext cx="337781" cy="2976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6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wheel(1)">
                                      <p:cBhvr>
                                        <p:cTn id="14" dur="2000"/>
                                        <p:tgtEl>
                                          <p:spTgt spid="8">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heel(1)">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bg/>
                                          </p:spTgt>
                                        </p:tgtEl>
                                        <p:attrNameLst>
                                          <p:attrName>style.visibility</p:attrName>
                                        </p:attrNameLst>
                                      </p:cBhvr>
                                      <p:to>
                                        <p:strVal val="visible"/>
                                      </p:to>
                                    </p:set>
                                    <p:anim calcmode="lin" valueType="num">
                                      <p:cBhvr additive="base">
                                        <p:cTn id="24"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
                                            <p:bg/>
                                          </p:spTgt>
                                        </p:tgtEl>
                                        <p:attrNameLst>
                                          <p:attrName>style.visibility</p:attrName>
                                        </p:attrNameLst>
                                      </p:cBhvr>
                                      <p:to>
                                        <p:strVal val="visible"/>
                                      </p:to>
                                    </p:set>
                                    <p:anim calcmode="lin" valueType="num">
                                      <p:cBhvr additive="base">
                                        <p:cTn id="36"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25">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 calcmode="lin" valueType="num">
                                      <p:cBhvr additive="base">
                                        <p:cTn id="4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800" decel="100000"/>
                                        <p:tgtEl>
                                          <p:spTgt spid="14"/>
                                        </p:tgtEl>
                                      </p:cBhvr>
                                    </p:animEffect>
                                    <p:anim calcmode="lin" valueType="num">
                                      <p:cBhvr>
                                        <p:cTn id="49" dur="800" decel="100000" fill="hold"/>
                                        <p:tgtEl>
                                          <p:spTgt spid="14"/>
                                        </p:tgtEl>
                                        <p:attrNameLst>
                                          <p:attrName>style.rotation</p:attrName>
                                        </p:attrNameLst>
                                      </p:cBhvr>
                                      <p:tavLst>
                                        <p:tav tm="0">
                                          <p:val>
                                            <p:fltVal val="-90"/>
                                          </p:val>
                                        </p:tav>
                                        <p:tav tm="100000">
                                          <p:val>
                                            <p:fltVal val="0"/>
                                          </p:val>
                                        </p:tav>
                                      </p:tavLst>
                                    </p:anim>
                                    <p:anim calcmode="lin" valueType="num">
                                      <p:cBhvr>
                                        <p:cTn id="50" dur="800" decel="100000" fill="hold"/>
                                        <p:tgtEl>
                                          <p:spTgt spid="14"/>
                                        </p:tgtEl>
                                        <p:attrNameLst>
                                          <p:attrName>ppt_x</p:attrName>
                                        </p:attrNameLst>
                                      </p:cBhvr>
                                      <p:tavLst>
                                        <p:tav tm="0">
                                          <p:val>
                                            <p:strVal val="#ppt_x+0.4"/>
                                          </p:val>
                                        </p:tav>
                                        <p:tav tm="100000">
                                          <p:val>
                                            <p:strVal val="#ppt_x-0.05"/>
                                          </p:val>
                                        </p:tav>
                                      </p:tavLst>
                                    </p:anim>
                                    <p:anim calcmode="lin" valueType="num">
                                      <p:cBhvr>
                                        <p:cTn id="51" dur="800" decel="100000" fill="hold"/>
                                        <p:tgtEl>
                                          <p:spTgt spid="14"/>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80">
                                          <p:stCondLst>
                                            <p:cond delay="0"/>
                                          </p:stCondLst>
                                        </p:cTn>
                                        <p:tgtEl>
                                          <p:spTgt spid="17"/>
                                        </p:tgtEl>
                                      </p:cBhvr>
                                    </p:animEffect>
                                    <p:anim calcmode="lin" valueType="num">
                                      <p:cBhvr>
                                        <p:cTn id="5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4" dur="26">
                                          <p:stCondLst>
                                            <p:cond delay="650"/>
                                          </p:stCondLst>
                                        </p:cTn>
                                        <p:tgtEl>
                                          <p:spTgt spid="17"/>
                                        </p:tgtEl>
                                      </p:cBhvr>
                                      <p:to x="100000" y="60000"/>
                                    </p:animScale>
                                    <p:animScale>
                                      <p:cBhvr>
                                        <p:cTn id="65" dur="166" decel="50000">
                                          <p:stCondLst>
                                            <p:cond delay="676"/>
                                          </p:stCondLst>
                                        </p:cTn>
                                        <p:tgtEl>
                                          <p:spTgt spid="17"/>
                                        </p:tgtEl>
                                      </p:cBhvr>
                                      <p:to x="100000" y="100000"/>
                                    </p:animScale>
                                    <p:animScale>
                                      <p:cBhvr>
                                        <p:cTn id="66" dur="26">
                                          <p:stCondLst>
                                            <p:cond delay="1312"/>
                                          </p:stCondLst>
                                        </p:cTn>
                                        <p:tgtEl>
                                          <p:spTgt spid="17"/>
                                        </p:tgtEl>
                                      </p:cBhvr>
                                      <p:to x="100000" y="80000"/>
                                    </p:animScale>
                                    <p:animScale>
                                      <p:cBhvr>
                                        <p:cTn id="67" dur="166" decel="50000">
                                          <p:stCondLst>
                                            <p:cond delay="1338"/>
                                          </p:stCondLst>
                                        </p:cTn>
                                        <p:tgtEl>
                                          <p:spTgt spid="17"/>
                                        </p:tgtEl>
                                      </p:cBhvr>
                                      <p:to x="100000" y="100000"/>
                                    </p:animScale>
                                    <p:animScale>
                                      <p:cBhvr>
                                        <p:cTn id="68" dur="26">
                                          <p:stCondLst>
                                            <p:cond delay="1642"/>
                                          </p:stCondLst>
                                        </p:cTn>
                                        <p:tgtEl>
                                          <p:spTgt spid="17"/>
                                        </p:tgtEl>
                                      </p:cBhvr>
                                      <p:to x="100000" y="90000"/>
                                    </p:animScale>
                                    <p:animScale>
                                      <p:cBhvr>
                                        <p:cTn id="69" dur="166" decel="50000">
                                          <p:stCondLst>
                                            <p:cond delay="1668"/>
                                          </p:stCondLst>
                                        </p:cTn>
                                        <p:tgtEl>
                                          <p:spTgt spid="17"/>
                                        </p:tgtEl>
                                      </p:cBhvr>
                                      <p:to x="100000" y="100000"/>
                                    </p:animScale>
                                    <p:animScale>
                                      <p:cBhvr>
                                        <p:cTn id="70" dur="26">
                                          <p:stCondLst>
                                            <p:cond delay="1808"/>
                                          </p:stCondLst>
                                        </p:cTn>
                                        <p:tgtEl>
                                          <p:spTgt spid="17"/>
                                        </p:tgtEl>
                                      </p:cBhvr>
                                      <p:to x="100000" y="95000"/>
                                    </p:animScale>
                                    <p:animScale>
                                      <p:cBhvr>
                                        <p:cTn id="71" dur="166" decel="50000">
                                          <p:stCondLst>
                                            <p:cond delay="1834"/>
                                          </p:stCondLst>
                                        </p:cTn>
                                        <p:tgtEl>
                                          <p:spTgt spid="17"/>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4" presetClass="entr" presetSubtype="0" accel="10000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strVal val="#ppt_w*0.05"/>
                                          </p:val>
                                        </p:tav>
                                        <p:tav tm="100000">
                                          <p:val>
                                            <p:strVal val="#ppt_w"/>
                                          </p:val>
                                        </p:tav>
                                      </p:tavLst>
                                    </p:anim>
                                    <p:anim calcmode="lin" valueType="num">
                                      <p:cBhvr>
                                        <p:cTn id="84" dur="500" fill="hold"/>
                                        <p:tgtEl>
                                          <p:spTgt spid="18"/>
                                        </p:tgtEl>
                                        <p:attrNameLst>
                                          <p:attrName>ppt_h</p:attrName>
                                        </p:attrNameLst>
                                      </p:cBhvr>
                                      <p:tavLst>
                                        <p:tav tm="0">
                                          <p:val>
                                            <p:strVal val="#ppt_h"/>
                                          </p:val>
                                        </p:tav>
                                        <p:tav tm="100000">
                                          <p:val>
                                            <p:strVal val="#ppt_h"/>
                                          </p:val>
                                        </p:tav>
                                      </p:tavLst>
                                    </p:anim>
                                    <p:anim calcmode="lin" valueType="num">
                                      <p:cBhvr>
                                        <p:cTn id="85" dur="500" fill="hold"/>
                                        <p:tgtEl>
                                          <p:spTgt spid="18"/>
                                        </p:tgtEl>
                                        <p:attrNameLst>
                                          <p:attrName>ppt_x</p:attrName>
                                        </p:attrNameLst>
                                      </p:cBhvr>
                                      <p:tavLst>
                                        <p:tav tm="0">
                                          <p:val>
                                            <p:strVal val="#ppt_x-.2"/>
                                          </p:val>
                                        </p:tav>
                                        <p:tav tm="100000">
                                          <p:val>
                                            <p:strVal val="#ppt_x"/>
                                          </p:val>
                                        </p:tav>
                                      </p:tavLst>
                                    </p:anim>
                                    <p:anim calcmode="lin" valueType="num">
                                      <p:cBhvr>
                                        <p:cTn id="86" dur="500" fill="hold"/>
                                        <p:tgtEl>
                                          <p:spTgt spid="18"/>
                                        </p:tgtEl>
                                        <p:attrNameLst>
                                          <p:attrName>ppt_y</p:attrName>
                                        </p:attrNameLst>
                                      </p:cBhvr>
                                      <p:tavLst>
                                        <p:tav tm="0">
                                          <p:val>
                                            <p:strVal val="#ppt_y"/>
                                          </p:val>
                                        </p:tav>
                                        <p:tav tm="100000">
                                          <p:val>
                                            <p:strVal val="#ppt_y"/>
                                          </p:val>
                                        </p:tav>
                                      </p:tavLst>
                                    </p:anim>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800" decel="100000"/>
                                        <p:tgtEl>
                                          <p:spTgt spid="19"/>
                                        </p:tgtEl>
                                      </p:cBhvr>
                                    </p:animEffect>
                                    <p:anim calcmode="lin" valueType="num">
                                      <p:cBhvr>
                                        <p:cTn id="93" dur="800" decel="100000" fill="hold"/>
                                        <p:tgtEl>
                                          <p:spTgt spid="19"/>
                                        </p:tgtEl>
                                        <p:attrNameLst>
                                          <p:attrName>style.rotation</p:attrName>
                                        </p:attrNameLst>
                                      </p:cBhvr>
                                      <p:tavLst>
                                        <p:tav tm="0">
                                          <p:val>
                                            <p:fltVal val="-90"/>
                                          </p:val>
                                        </p:tav>
                                        <p:tav tm="100000">
                                          <p:val>
                                            <p:fltVal val="0"/>
                                          </p:val>
                                        </p:tav>
                                      </p:tavLst>
                                    </p:anim>
                                    <p:anim calcmode="lin" valueType="num">
                                      <p:cBhvr>
                                        <p:cTn id="94" dur="800" decel="100000" fill="hold"/>
                                        <p:tgtEl>
                                          <p:spTgt spid="19"/>
                                        </p:tgtEl>
                                        <p:attrNameLst>
                                          <p:attrName>ppt_x</p:attrName>
                                        </p:attrNameLst>
                                      </p:cBhvr>
                                      <p:tavLst>
                                        <p:tav tm="0">
                                          <p:val>
                                            <p:strVal val="#ppt_x+0.4"/>
                                          </p:val>
                                        </p:tav>
                                        <p:tav tm="100000">
                                          <p:val>
                                            <p:strVal val="#ppt_x-0.05"/>
                                          </p:val>
                                        </p:tav>
                                      </p:tavLst>
                                    </p:anim>
                                    <p:anim calcmode="lin" valueType="num">
                                      <p:cBhvr>
                                        <p:cTn id="95" dur="800" decel="100000" fill="hold"/>
                                        <p:tgtEl>
                                          <p:spTgt spid="19"/>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4" presetClass="entr" presetSubtype="0" accel="10000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strVal val="#ppt_w*0.05"/>
                                          </p:val>
                                        </p:tav>
                                        <p:tav tm="100000">
                                          <p:val>
                                            <p:strVal val="#ppt_w"/>
                                          </p:val>
                                        </p:tav>
                                      </p:tavLst>
                                    </p:anim>
                                    <p:anim calcmode="lin" valueType="num">
                                      <p:cBhvr>
                                        <p:cTn id="103" dur="500" fill="hold"/>
                                        <p:tgtEl>
                                          <p:spTgt spid="21"/>
                                        </p:tgtEl>
                                        <p:attrNameLst>
                                          <p:attrName>ppt_h</p:attrName>
                                        </p:attrNameLst>
                                      </p:cBhvr>
                                      <p:tavLst>
                                        <p:tav tm="0">
                                          <p:val>
                                            <p:strVal val="#ppt_h"/>
                                          </p:val>
                                        </p:tav>
                                        <p:tav tm="100000">
                                          <p:val>
                                            <p:strVal val="#ppt_h"/>
                                          </p:val>
                                        </p:tav>
                                      </p:tavLst>
                                    </p:anim>
                                    <p:anim calcmode="lin" valueType="num">
                                      <p:cBhvr>
                                        <p:cTn id="104" dur="500" fill="hold"/>
                                        <p:tgtEl>
                                          <p:spTgt spid="21"/>
                                        </p:tgtEl>
                                        <p:attrNameLst>
                                          <p:attrName>ppt_x</p:attrName>
                                        </p:attrNameLst>
                                      </p:cBhvr>
                                      <p:tavLst>
                                        <p:tav tm="0">
                                          <p:val>
                                            <p:strVal val="#ppt_x-.2"/>
                                          </p:val>
                                        </p:tav>
                                        <p:tav tm="100000">
                                          <p:val>
                                            <p:strVal val="#ppt_x"/>
                                          </p:val>
                                        </p:tav>
                                      </p:tavLst>
                                    </p:anim>
                                    <p:anim calcmode="lin" valueType="num">
                                      <p:cBhvr>
                                        <p:cTn id="105" dur="500" fill="hold"/>
                                        <p:tgtEl>
                                          <p:spTgt spid="21"/>
                                        </p:tgtEl>
                                        <p:attrNameLst>
                                          <p:attrName>ppt_y</p:attrName>
                                        </p:attrNameLst>
                                      </p:cBhvr>
                                      <p:tavLst>
                                        <p:tav tm="0">
                                          <p:val>
                                            <p:strVal val="#ppt_y"/>
                                          </p:val>
                                        </p:tav>
                                        <p:tav tm="100000">
                                          <p:val>
                                            <p:strVal val="#ppt_y"/>
                                          </p:val>
                                        </p:tav>
                                      </p:tavLst>
                                    </p:anim>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800" decel="100000"/>
                                        <p:tgtEl>
                                          <p:spTgt spid="22"/>
                                        </p:tgtEl>
                                      </p:cBhvr>
                                    </p:animEffect>
                                    <p:anim calcmode="lin" valueType="num">
                                      <p:cBhvr>
                                        <p:cTn id="112" dur="800" decel="100000" fill="hold"/>
                                        <p:tgtEl>
                                          <p:spTgt spid="22"/>
                                        </p:tgtEl>
                                        <p:attrNameLst>
                                          <p:attrName>style.rotation</p:attrName>
                                        </p:attrNameLst>
                                      </p:cBhvr>
                                      <p:tavLst>
                                        <p:tav tm="0">
                                          <p:val>
                                            <p:fltVal val="-90"/>
                                          </p:val>
                                        </p:tav>
                                        <p:tav tm="100000">
                                          <p:val>
                                            <p:fltVal val="0"/>
                                          </p:val>
                                        </p:tav>
                                      </p:tavLst>
                                    </p:anim>
                                    <p:anim calcmode="lin" valueType="num">
                                      <p:cBhvr>
                                        <p:cTn id="113" dur="800" decel="100000" fill="hold"/>
                                        <p:tgtEl>
                                          <p:spTgt spid="22"/>
                                        </p:tgtEl>
                                        <p:attrNameLst>
                                          <p:attrName>ppt_x</p:attrName>
                                        </p:attrNameLst>
                                      </p:cBhvr>
                                      <p:tavLst>
                                        <p:tav tm="0">
                                          <p:val>
                                            <p:strVal val="#ppt_x+0.4"/>
                                          </p:val>
                                        </p:tav>
                                        <p:tav tm="100000">
                                          <p:val>
                                            <p:strVal val="#ppt_x-0.05"/>
                                          </p:val>
                                        </p:tav>
                                      </p:tavLst>
                                    </p:anim>
                                    <p:anim calcmode="lin" valueType="num">
                                      <p:cBhvr>
                                        <p:cTn id="114" dur="800" decel="100000" fill="hold"/>
                                        <p:tgtEl>
                                          <p:spTgt spid="22"/>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down)">
                                      <p:cBhvr>
                                        <p:cTn id="121" dur="580">
                                          <p:stCondLst>
                                            <p:cond delay="0"/>
                                          </p:stCondLst>
                                        </p:cTn>
                                        <p:tgtEl>
                                          <p:spTgt spid="23"/>
                                        </p:tgtEl>
                                      </p:cBhvr>
                                    </p:animEffect>
                                    <p:anim calcmode="lin" valueType="num">
                                      <p:cBhvr>
                                        <p:cTn id="12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7" dur="26">
                                          <p:stCondLst>
                                            <p:cond delay="650"/>
                                          </p:stCondLst>
                                        </p:cTn>
                                        <p:tgtEl>
                                          <p:spTgt spid="23"/>
                                        </p:tgtEl>
                                      </p:cBhvr>
                                      <p:to x="100000" y="60000"/>
                                    </p:animScale>
                                    <p:animScale>
                                      <p:cBhvr>
                                        <p:cTn id="128" dur="166" decel="50000">
                                          <p:stCondLst>
                                            <p:cond delay="676"/>
                                          </p:stCondLst>
                                        </p:cTn>
                                        <p:tgtEl>
                                          <p:spTgt spid="23"/>
                                        </p:tgtEl>
                                      </p:cBhvr>
                                      <p:to x="100000" y="100000"/>
                                    </p:animScale>
                                    <p:animScale>
                                      <p:cBhvr>
                                        <p:cTn id="129" dur="26">
                                          <p:stCondLst>
                                            <p:cond delay="1312"/>
                                          </p:stCondLst>
                                        </p:cTn>
                                        <p:tgtEl>
                                          <p:spTgt spid="23"/>
                                        </p:tgtEl>
                                      </p:cBhvr>
                                      <p:to x="100000" y="80000"/>
                                    </p:animScale>
                                    <p:animScale>
                                      <p:cBhvr>
                                        <p:cTn id="130" dur="166" decel="50000">
                                          <p:stCondLst>
                                            <p:cond delay="1338"/>
                                          </p:stCondLst>
                                        </p:cTn>
                                        <p:tgtEl>
                                          <p:spTgt spid="23"/>
                                        </p:tgtEl>
                                      </p:cBhvr>
                                      <p:to x="100000" y="100000"/>
                                    </p:animScale>
                                    <p:animScale>
                                      <p:cBhvr>
                                        <p:cTn id="131" dur="26">
                                          <p:stCondLst>
                                            <p:cond delay="1642"/>
                                          </p:stCondLst>
                                        </p:cTn>
                                        <p:tgtEl>
                                          <p:spTgt spid="23"/>
                                        </p:tgtEl>
                                      </p:cBhvr>
                                      <p:to x="100000" y="90000"/>
                                    </p:animScale>
                                    <p:animScale>
                                      <p:cBhvr>
                                        <p:cTn id="132" dur="166" decel="50000">
                                          <p:stCondLst>
                                            <p:cond delay="1668"/>
                                          </p:stCondLst>
                                        </p:cTn>
                                        <p:tgtEl>
                                          <p:spTgt spid="23"/>
                                        </p:tgtEl>
                                      </p:cBhvr>
                                      <p:to x="100000" y="100000"/>
                                    </p:animScale>
                                    <p:animScale>
                                      <p:cBhvr>
                                        <p:cTn id="133" dur="26">
                                          <p:stCondLst>
                                            <p:cond delay="1808"/>
                                          </p:stCondLst>
                                        </p:cTn>
                                        <p:tgtEl>
                                          <p:spTgt spid="23"/>
                                        </p:tgtEl>
                                      </p:cBhvr>
                                      <p:to x="100000" y="95000"/>
                                    </p:animScale>
                                    <p:animScale>
                                      <p:cBhvr>
                                        <p:cTn id="134" dur="166" decel="50000">
                                          <p:stCondLst>
                                            <p:cond delay="1834"/>
                                          </p:stCondLst>
                                        </p:cTn>
                                        <p:tgtEl>
                                          <p:spTgt spid="23"/>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wipe(down)">
                                      <p:cBhvr>
                                        <p:cTn id="139" dur="580">
                                          <p:stCondLst>
                                            <p:cond delay="0"/>
                                          </p:stCondLst>
                                        </p:cTn>
                                        <p:tgtEl>
                                          <p:spTgt spid="32"/>
                                        </p:tgtEl>
                                      </p:cBhvr>
                                    </p:animEffect>
                                    <p:anim calcmode="lin" valueType="num">
                                      <p:cBhvr>
                                        <p:cTn id="1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45" dur="26">
                                          <p:stCondLst>
                                            <p:cond delay="650"/>
                                          </p:stCondLst>
                                        </p:cTn>
                                        <p:tgtEl>
                                          <p:spTgt spid="32"/>
                                        </p:tgtEl>
                                      </p:cBhvr>
                                      <p:to x="100000" y="60000"/>
                                    </p:animScale>
                                    <p:animScale>
                                      <p:cBhvr>
                                        <p:cTn id="146" dur="166" decel="50000">
                                          <p:stCondLst>
                                            <p:cond delay="676"/>
                                          </p:stCondLst>
                                        </p:cTn>
                                        <p:tgtEl>
                                          <p:spTgt spid="32"/>
                                        </p:tgtEl>
                                      </p:cBhvr>
                                      <p:to x="100000" y="100000"/>
                                    </p:animScale>
                                    <p:animScale>
                                      <p:cBhvr>
                                        <p:cTn id="147" dur="26">
                                          <p:stCondLst>
                                            <p:cond delay="1312"/>
                                          </p:stCondLst>
                                        </p:cTn>
                                        <p:tgtEl>
                                          <p:spTgt spid="32"/>
                                        </p:tgtEl>
                                      </p:cBhvr>
                                      <p:to x="100000" y="80000"/>
                                    </p:animScale>
                                    <p:animScale>
                                      <p:cBhvr>
                                        <p:cTn id="148" dur="166" decel="50000">
                                          <p:stCondLst>
                                            <p:cond delay="1338"/>
                                          </p:stCondLst>
                                        </p:cTn>
                                        <p:tgtEl>
                                          <p:spTgt spid="32"/>
                                        </p:tgtEl>
                                      </p:cBhvr>
                                      <p:to x="100000" y="100000"/>
                                    </p:animScale>
                                    <p:animScale>
                                      <p:cBhvr>
                                        <p:cTn id="149" dur="26">
                                          <p:stCondLst>
                                            <p:cond delay="1642"/>
                                          </p:stCondLst>
                                        </p:cTn>
                                        <p:tgtEl>
                                          <p:spTgt spid="32"/>
                                        </p:tgtEl>
                                      </p:cBhvr>
                                      <p:to x="100000" y="90000"/>
                                    </p:animScale>
                                    <p:animScale>
                                      <p:cBhvr>
                                        <p:cTn id="150" dur="166" decel="50000">
                                          <p:stCondLst>
                                            <p:cond delay="1668"/>
                                          </p:stCondLst>
                                        </p:cTn>
                                        <p:tgtEl>
                                          <p:spTgt spid="32"/>
                                        </p:tgtEl>
                                      </p:cBhvr>
                                      <p:to x="100000" y="100000"/>
                                    </p:animScale>
                                    <p:animScale>
                                      <p:cBhvr>
                                        <p:cTn id="151" dur="26">
                                          <p:stCondLst>
                                            <p:cond delay="1808"/>
                                          </p:stCondLst>
                                        </p:cTn>
                                        <p:tgtEl>
                                          <p:spTgt spid="32"/>
                                        </p:tgtEl>
                                      </p:cBhvr>
                                      <p:to x="100000" y="95000"/>
                                    </p:animScale>
                                    <p:animScale>
                                      <p:cBhvr>
                                        <p:cTn id="152" dur="166" decel="50000">
                                          <p:stCondLst>
                                            <p:cond delay="1834"/>
                                          </p:stCondLst>
                                        </p:cTn>
                                        <p:tgtEl>
                                          <p:spTgt spid="32"/>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54" presetClass="entr" presetSubtype="0" accel="100000" fill="hold" nodeType="click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p:cTn id="157" dur="500" fill="hold"/>
                                        <p:tgtEl>
                                          <p:spTgt spid="33"/>
                                        </p:tgtEl>
                                        <p:attrNameLst>
                                          <p:attrName>ppt_w</p:attrName>
                                        </p:attrNameLst>
                                      </p:cBhvr>
                                      <p:tavLst>
                                        <p:tav tm="0">
                                          <p:val>
                                            <p:strVal val="#ppt_w*0.05"/>
                                          </p:val>
                                        </p:tav>
                                        <p:tav tm="100000">
                                          <p:val>
                                            <p:strVal val="#ppt_w"/>
                                          </p:val>
                                        </p:tav>
                                      </p:tavLst>
                                    </p:anim>
                                    <p:anim calcmode="lin" valueType="num">
                                      <p:cBhvr>
                                        <p:cTn id="158" dur="500" fill="hold"/>
                                        <p:tgtEl>
                                          <p:spTgt spid="33"/>
                                        </p:tgtEl>
                                        <p:attrNameLst>
                                          <p:attrName>ppt_h</p:attrName>
                                        </p:attrNameLst>
                                      </p:cBhvr>
                                      <p:tavLst>
                                        <p:tav tm="0">
                                          <p:val>
                                            <p:strVal val="#ppt_h"/>
                                          </p:val>
                                        </p:tav>
                                        <p:tav tm="100000">
                                          <p:val>
                                            <p:strVal val="#ppt_h"/>
                                          </p:val>
                                        </p:tav>
                                      </p:tavLst>
                                    </p:anim>
                                    <p:anim calcmode="lin" valueType="num">
                                      <p:cBhvr>
                                        <p:cTn id="159" dur="500" fill="hold"/>
                                        <p:tgtEl>
                                          <p:spTgt spid="33"/>
                                        </p:tgtEl>
                                        <p:attrNameLst>
                                          <p:attrName>ppt_x</p:attrName>
                                        </p:attrNameLst>
                                      </p:cBhvr>
                                      <p:tavLst>
                                        <p:tav tm="0">
                                          <p:val>
                                            <p:strVal val="#ppt_x-.2"/>
                                          </p:val>
                                        </p:tav>
                                        <p:tav tm="100000">
                                          <p:val>
                                            <p:strVal val="#ppt_x"/>
                                          </p:val>
                                        </p:tav>
                                      </p:tavLst>
                                    </p:anim>
                                    <p:anim calcmode="lin" valueType="num">
                                      <p:cBhvr>
                                        <p:cTn id="160" dur="500" fill="hold"/>
                                        <p:tgtEl>
                                          <p:spTgt spid="33"/>
                                        </p:tgtEl>
                                        <p:attrNameLst>
                                          <p:attrName>ppt_y</p:attrName>
                                        </p:attrNameLst>
                                      </p:cBhvr>
                                      <p:tavLst>
                                        <p:tav tm="0">
                                          <p:val>
                                            <p:strVal val="#ppt_y"/>
                                          </p:val>
                                        </p:tav>
                                        <p:tav tm="100000">
                                          <p:val>
                                            <p:strVal val="#ppt_y"/>
                                          </p:val>
                                        </p:tav>
                                      </p:tavLst>
                                    </p:anim>
                                    <p:animEffect transition="in" filter="fade">
                                      <p:cBhvr>
                                        <p:cTn id="161" dur="500"/>
                                        <p:tgtEl>
                                          <p:spTgt spid="33"/>
                                        </p:tgtEl>
                                      </p:cBhvr>
                                    </p:animEffect>
                                  </p:childTnLst>
                                </p:cTn>
                              </p:par>
                            </p:childTnLst>
                          </p:cTn>
                        </p:par>
                      </p:childTnLst>
                    </p:cTn>
                  </p:par>
                  <p:par>
                    <p:cTn id="162" fill="hold">
                      <p:stCondLst>
                        <p:cond delay="indefinite"/>
                      </p:stCondLst>
                      <p:childTnLst>
                        <p:par>
                          <p:cTn id="163" fill="hold">
                            <p:stCondLst>
                              <p:cond delay="0"/>
                            </p:stCondLst>
                            <p:childTnLst>
                              <p:par>
                                <p:cTn id="164" presetID="54" presetClass="entr" presetSubtype="0" accel="100000" fill="hold" nodeType="clickEffect">
                                  <p:stCondLst>
                                    <p:cond delay="0"/>
                                  </p:stCondLst>
                                  <p:childTnLst>
                                    <p:set>
                                      <p:cBhvr>
                                        <p:cTn id="165" dur="1" fill="hold">
                                          <p:stCondLst>
                                            <p:cond delay="0"/>
                                          </p:stCondLst>
                                        </p:cTn>
                                        <p:tgtEl>
                                          <p:spTgt spid="35"/>
                                        </p:tgtEl>
                                        <p:attrNameLst>
                                          <p:attrName>style.visibility</p:attrName>
                                        </p:attrNameLst>
                                      </p:cBhvr>
                                      <p:to>
                                        <p:strVal val="visible"/>
                                      </p:to>
                                    </p:set>
                                    <p:anim calcmode="lin" valueType="num">
                                      <p:cBhvr>
                                        <p:cTn id="166" dur="500" fill="hold"/>
                                        <p:tgtEl>
                                          <p:spTgt spid="35"/>
                                        </p:tgtEl>
                                        <p:attrNameLst>
                                          <p:attrName>ppt_w</p:attrName>
                                        </p:attrNameLst>
                                      </p:cBhvr>
                                      <p:tavLst>
                                        <p:tav tm="0">
                                          <p:val>
                                            <p:strVal val="#ppt_w*0.05"/>
                                          </p:val>
                                        </p:tav>
                                        <p:tav tm="100000">
                                          <p:val>
                                            <p:strVal val="#ppt_w"/>
                                          </p:val>
                                        </p:tav>
                                      </p:tavLst>
                                    </p:anim>
                                    <p:anim calcmode="lin" valueType="num">
                                      <p:cBhvr>
                                        <p:cTn id="167" dur="500" fill="hold"/>
                                        <p:tgtEl>
                                          <p:spTgt spid="35"/>
                                        </p:tgtEl>
                                        <p:attrNameLst>
                                          <p:attrName>ppt_h</p:attrName>
                                        </p:attrNameLst>
                                      </p:cBhvr>
                                      <p:tavLst>
                                        <p:tav tm="0">
                                          <p:val>
                                            <p:strVal val="#ppt_h"/>
                                          </p:val>
                                        </p:tav>
                                        <p:tav tm="100000">
                                          <p:val>
                                            <p:strVal val="#ppt_h"/>
                                          </p:val>
                                        </p:tav>
                                      </p:tavLst>
                                    </p:anim>
                                    <p:anim calcmode="lin" valueType="num">
                                      <p:cBhvr>
                                        <p:cTn id="168" dur="500" fill="hold"/>
                                        <p:tgtEl>
                                          <p:spTgt spid="35"/>
                                        </p:tgtEl>
                                        <p:attrNameLst>
                                          <p:attrName>ppt_x</p:attrName>
                                        </p:attrNameLst>
                                      </p:cBhvr>
                                      <p:tavLst>
                                        <p:tav tm="0">
                                          <p:val>
                                            <p:strVal val="#ppt_x-.2"/>
                                          </p:val>
                                        </p:tav>
                                        <p:tav tm="100000">
                                          <p:val>
                                            <p:strVal val="#ppt_x"/>
                                          </p:val>
                                        </p:tav>
                                      </p:tavLst>
                                    </p:anim>
                                    <p:anim calcmode="lin" valueType="num">
                                      <p:cBhvr>
                                        <p:cTn id="169" dur="500" fill="hold"/>
                                        <p:tgtEl>
                                          <p:spTgt spid="35"/>
                                        </p:tgtEl>
                                        <p:attrNameLst>
                                          <p:attrName>ppt_y</p:attrName>
                                        </p:attrNameLst>
                                      </p:cBhvr>
                                      <p:tavLst>
                                        <p:tav tm="0">
                                          <p:val>
                                            <p:strVal val="#ppt_y"/>
                                          </p:val>
                                        </p:tav>
                                        <p:tav tm="100000">
                                          <p:val>
                                            <p:strVal val="#ppt_y"/>
                                          </p:val>
                                        </p:tav>
                                      </p:tavLst>
                                    </p:anim>
                                    <p:animEffect transition="in" filter="fade">
                                      <p:cBhvr>
                                        <p:cTn id="170" dur="500"/>
                                        <p:tgtEl>
                                          <p:spTgt spid="35"/>
                                        </p:tgtEl>
                                      </p:cBhvr>
                                    </p:animEffect>
                                  </p:childTnLst>
                                </p:cTn>
                              </p:par>
                            </p:childTnLst>
                          </p:cTn>
                        </p:par>
                      </p:childTnLst>
                    </p:cTn>
                  </p:par>
                  <p:par>
                    <p:cTn id="171" fill="hold">
                      <p:stCondLst>
                        <p:cond delay="indefinite"/>
                      </p:stCondLst>
                      <p:childTnLst>
                        <p:par>
                          <p:cTn id="172" fill="hold">
                            <p:stCondLst>
                              <p:cond delay="0"/>
                            </p:stCondLst>
                            <p:childTnLst>
                              <p:par>
                                <p:cTn id="173" presetID="30" presetClass="entr" presetSubtype="0" fill="hold" grpId="0" nodeType="click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fade">
                                      <p:cBhvr>
                                        <p:cTn id="175" dur="800" decel="100000"/>
                                        <p:tgtEl>
                                          <p:spTgt spid="34"/>
                                        </p:tgtEl>
                                      </p:cBhvr>
                                    </p:animEffect>
                                    <p:anim calcmode="lin" valueType="num">
                                      <p:cBhvr>
                                        <p:cTn id="176" dur="800" decel="100000" fill="hold"/>
                                        <p:tgtEl>
                                          <p:spTgt spid="34"/>
                                        </p:tgtEl>
                                        <p:attrNameLst>
                                          <p:attrName>style.rotation</p:attrName>
                                        </p:attrNameLst>
                                      </p:cBhvr>
                                      <p:tavLst>
                                        <p:tav tm="0">
                                          <p:val>
                                            <p:fltVal val="-90"/>
                                          </p:val>
                                        </p:tav>
                                        <p:tav tm="100000">
                                          <p:val>
                                            <p:fltVal val="0"/>
                                          </p:val>
                                        </p:tav>
                                      </p:tavLst>
                                    </p:anim>
                                    <p:anim calcmode="lin" valueType="num">
                                      <p:cBhvr>
                                        <p:cTn id="177" dur="800" decel="100000" fill="hold"/>
                                        <p:tgtEl>
                                          <p:spTgt spid="34"/>
                                        </p:tgtEl>
                                        <p:attrNameLst>
                                          <p:attrName>ppt_x</p:attrName>
                                        </p:attrNameLst>
                                      </p:cBhvr>
                                      <p:tavLst>
                                        <p:tav tm="0">
                                          <p:val>
                                            <p:strVal val="#ppt_x+0.4"/>
                                          </p:val>
                                        </p:tav>
                                        <p:tav tm="100000">
                                          <p:val>
                                            <p:strVal val="#ppt_x-0.05"/>
                                          </p:val>
                                        </p:tav>
                                      </p:tavLst>
                                    </p:anim>
                                    <p:anim calcmode="lin" valueType="num">
                                      <p:cBhvr>
                                        <p:cTn id="178" dur="800" decel="100000" fill="hold"/>
                                        <p:tgtEl>
                                          <p:spTgt spid="34"/>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30" presetClass="entr" presetSubtype="0" fill="hold" grpId="0" nodeType="click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fade">
                                      <p:cBhvr>
                                        <p:cTn id="185" dur="800" decel="100000"/>
                                        <p:tgtEl>
                                          <p:spTgt spid="36"/>
                                        </p:tgtEl>
                                      </p:cBhvr>
                                    </p:animEffect>
                                    <p:anim calcmode="lin" valueType="num">
                                      <p:cBhvr>
                                        <p:cTn id="186" dur="800" decel="100000" fill="hold"/>
                                        <p:tgtEl>
                                          <p:spTgt spid="36"/>
                                        </p:tgtEl>
                                        <p:attrNameLst>
                                          <p:attrName>style.rotation</p:attrName>
                                        </p:attrNameLst>
                                      </p:cBhvr>
                                      <p:tavLst>
                                        <p:tav tm="0">
                                          <p:val>
                                            <p:fltVal val="-90"/>
                                          </p:val>
                                        </p:tav>
                                        <p:tav tm="100000">
                                          <p:val>
                                            <p:fltVal val="0"/>
                                          </p:val>
                                        </p:tav>
                                      </p:tavLst>
                                    </p:anim>
                                    <p:anim calcmode="lin" valueType="num">
                                      <p:cBhvr>
                                        <p:cTn id="187" dur="800" decel="100000" fill="hold"/>
                                        <p:tgtEl>
                                          <p:spTgt spid="36"/>
                                        </p:tgtEl>
                                        <p:attrNameLst>
                                          <p:attrName>ppt_x</p:attrName>
                                        </p:attrNameLst>
                                      </p:cBhvr>
                                      <p:tavLst>
                                        <p:tav tm="0">
                                          <p:val>
                                            <p:strVal val="#ppt_x+0.4"/>
                                          </p:val>
                                        </p:tav>
                                        <p:tav tm="100000">
                                          <p:val>
                                            <p:strVal val="#ppt_x-0.05"/>
                                          </p:val>
                                        </p:tav>
                                      </p:tavLst>
                                    </p:anim>
                                    <p:anim calcmode="lin" valueType="num">
                                      <p:cBhvr>
                                        <p:cTn id="188" dur="800" decel="100000" fill="hold"/>
                                        <p:tgtEl>
                                          <p:spTgt spid="36"/>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grpId="0" nodeType="click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wipe(down)">
                                      <p:cBhvr>
                                        <p:cTn id="195" dur="580">
                                          <p:stCondLst>
                                            <p:cond delay="0"/>
                                          </p:stCondLst>
                                        </p:cTn>
                                        <p:tgtEl>
                                          <p:spTgt spid="37"/>
                                        </p:tgtEl>
                                      </p:cBhvr>
                                    </p:animEffect>
                                    <p:anim calcmode="lin" valueType="num">
                                      <p:cBhvr>
                                        <p:cTn id="19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01" dur="26">
                                          <p:stCondLst>
                                            <p:cond delay="650"/>
                                          </p:stCondLst>
                                        </p:cTn>
                                        <p:tgtEl>
                                          <p:spTgt spid="37"/>
                                        </p:tgtEl>
                                      </p:cBhvr>
                                      <p:to x="100000" y="60000"/>
                                    </p:animScale>
                                    <p:animScale>
                                      <p:cBhvr>
                                        <p:cTn id="202" dur="166" decel="50000">
                                          <p:stCondLst>
                                            <p:cond delay="676"/>
                                          </p:stCondLst>
                                        </p:cTn>
                                        <p:tgtEl>
                                          <p:spTgt spid="37"/>
                                        </p:tgtEl>
                                      </p:cBhvr>
                                      <p:to x="100000" y="100000"/>
                                    </p:animScale>
                                    <p:animScale>
                                      <p:cBhvr>
                                        <p:cTn id="203" dur="26">
                                          <p:stCondLst>
                                            <p:cond delay="1312"/>
                                          </p:stCondLst>
                                        </p:cTn>
                                        <p:tgtEl>
                                          <p:spTgt spid="37"/>
                                        </p:tgtEl>
                                      </p:cBhvr>
                                      <p:to x="100000" y="80000"/>
                                    </p:animScale>
                                    <p:animScale>
                                      <p:cBhvr>
                                        <p:cTn id="204" dur="166" decel="50000">
                                          <p:stCondLst>
                                            <p:cond delay="1338"/>
                                          </p:stCondLst>
                                        </p:cTn>
                                        <p:tgtEl>
                                          <p:spTgt spid="37"/>
                                        </p:tgtEl>
                                      </p:cBhvr>
                                      <p:to x="100000" y="100000"/>
                                    </p:animScale>
                                    <p:animScale>
                                      <p:cBhvr>
                                        <p:cTn id="205" dur="26">
                                          <p:stCondLst>
                                            <p:cond delay="1642"/>
                                          </p:stCondLst>
                                        </p:cTn>
                                        <p:tgtEl>
                                          <p:spTgt spid="37"/>
                                        </p:tgtEl>
                                      </p:cBhvr>
                                      <p:to x="100000" y="90000"/>
                                    </p:animScale>
                                    <p:animScale>
                                      <p:cBhvr>
                                        <p:cTn id="206" dur="166" decel="50000">
                                          <p:stCondLst>
                                            <p:cond delay="1668"/>
                                          </p:stCondLst>
                                        </p:cTn>
                                        <p:tgtEl>
                                          <p:spTgt spid="37"/>
                                        </p:tgtEl>
                                      </p:cBhvr>
                                      <p:to x="100000" y="100000"/>
                                    </p:animScale>
                                    <p:animScale>
                                      <p:cBhvr>
                                        <p:cTn id="207" dur="26">
                                          <p:stCondLst>
                                            <p:cond delay="1808"/>
                                          </p:stCondLst>
                                        </p:cTn>
                                        <p:tgtEl>
                                          <p:spTgt spid="37"/>
                                        </p:tgtEl>
                                      </p:cBhvr>
                                      <p:to x="100000" y="95000"/>
                                    </p:animScale>
                                    <p:animScale>
                                      <p:cBhvr>
                                        <p:cTn id="208"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build="p" animBg="1"/>
      <p:bldP spid="13" grpId="0" animBg="1"/>
      <p:bldP spid="17" grpId="0" animBg="1"/>
      <p:bldP spid="19" grpId="0" animBg="1"/>
      <p:bldP spid="22" grpId="0" animBg="1"/>
      <p:bldP spid="23" grpId="0" animBg="1"/>
      <p:bldP spid="24" grpId="0" build="p" animBg="1"/>
      <p:bldP spid="25" grpId="0" build="p" animBg="1"/>
      <p:bldP spid="32"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3"/>
          <p:cNvSpPr txBox="1">
            <a:spLocks noChangeArrowheads="1"/>
          </p:cNvSpPr>
          <p:nvPr/>
        </p:nvSpPr>
        <p:spPr bwMode="auto">
          <a:xfrm>
            <a:off x="569688" y="4212360"/>
            <a:ext cx="3876138" cy="433965"/>
          </a:xfrm>
          <a:prstGeom prst="rect">
            <a:avLst/>
          </a:prstGeom>
          <a:solidFill>
            <a:schemeClr val="accent1">
              <a:lumMod val="20000"/>
              <a:lumOff val="80000"/>
            </a:schemeClr>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smtClean="0">
                <a:solidFill>
                  <a:srgbClr val="002060"/>
                </a:solidFill>
              </a:rPr>
              <a:t>d</a:t>
            </a:r>
            <a:r>
              <a:rPr lang="ar-BH" dirty="0" smtClean="0">
                <a:solidFill>
                  <a:srgbClr val="002060"/>
                </a:solidFill>
              </a:rPr>
              <a:t>. </a:t>
            </a:r>
            <a:r>
              <a:rPr lang="ar-BH" dirty="0">
                <a:solidFill>
                  <a:srgbClr val="002060"/>
                </a:solidFill>
              </a:rPr>
              <a:t>النسخ العكسي </a:t>
            </a:r>
            <a:r>
              <a:rPr lang="en-US" dirty="0" smtClean="0"/>
              <a:t>2</a:t>
            </a:r>
            <a:r>
              <a:rPr lang="ar-BH" dirty="0" smtClean="0">
                <a:solidFill>
                  <a:srgbClr val="002060"/>
                </a:solidFill>
              </a:rPr>
              <a:t> </a:t>
            </a:r>
            <a:r>
              <a:rPr lang="ar-BH" dirty="0">
                <a:solidFill>
                  <a:srgbClr val="002060"/>
                </a:solidFill>
              </a:rPr>
              <a:t>والمحفظة </a:t>
            </a:r>
            <a:r>
              <a:rPr lang="en-US" dirty="0"/>
              <a:t>3</a:t>
            </a:r>
            <a:r>
              <a:rPr lang="ar-BH" dirty="0">
                <a:solidFill>
                  <a:srgbClr val="002060"/>
                </a:solidFill>
              </a:rPr>
              <a:t>.</a:t>
            </a:r>
          </a:p>
        </p:txBody>
      </p:sp>
      <p:sp>
        <p:nvSpPr>
          <p:cNvPr id="32" name="Rectangle 6"/>
          <p:cNvSpPr>
            <a:spLocks noChangeArrowheads="1"/>
          </p:cNvSpPr>
          <p:nvPr/>
        </p:nvSpPr>
        <p:spPr bwMode="auto">
          <a:xfrm>
            <a:off x="7252570" y="5442707"/>
            <a:ext cx="4399904" cy="396506"/>
          </a:xfrm>
          <a:prstGeom prst="rect">
            <a:avLst/>
          </a:prstGeom>
          <a:solidFill>
            <a:srgbClr val="F4EED8"/>
          </a:solidFill>
          <a:ln>
            <a:solidFill>
              <a:schemeClr val="accent1">
                <a:lumMod val="50000"/>
              </a:schemeClr>
            </a:solidFill>
          </a:ln>
        </p:spPr>
        <p:txBody>
          <a:bodyPr vert="horz" lIns="68580" tIns="34290" rIns="68580" bIns="34290" rtlCol="0" anchor="ctr">
            <a:noAutofit/>
          </a:bodyPr>
          <a:lstStyle/>
          <a:p>
            <a:pPr algn="r" rtl="1">
              <a:buFont typeface="Arial" panose="020B0604020202020204" pitchFamily="34" charset="0"/>
              <a:buNone/>
            </a:pPr>
            <a:r>
              <a:rPr lang="en-US" sz="2400" b="1" dirty="0">
                <a:solidFill>
                  <a:srgbClr val="002060"/>
                </a:solidFill>
                <a:latin typeface="Sakkal Majalla" panose="02000000000000000000" pitchFamily="2" charset="-78"/>
                <a:cs typeface="Sakkal Majalla" panose="02000000000000000000" pitchFamily="2" charset="-78"/>
              </a:rPr>
              <a:t>a</a:t>
            </a:r>
            <a:r>
              <a:rPr lang="ar-BH" sz="2400" b="1" dirty="0">
                <a:solidFill>
                  <a:srgbClr val="002060"/>
                </a:solidFill>
                <a:latin typeface="Sakkal Majalla" panose="02000000000000000000" pitchFamily="2" charset="-78"/>
                <a:cs typeface="Sakkal Majalla" panose="02000000000000000000" pitchFamily="2" charset="-78"/>
              </a:rPr>
              <a:t>. </a:t>
            </a:r>
            <a:r>
              <a:rPr lang="ar-BH" sz="2200" b="1" dirty="0">
                <a:solidFill>
                  <a:srgbClr val="002060"/>
                </a:solidFill>
                <a:latin typeface="Sakkal Majalla" panose="02000000000000000000" pitchFamily="2" charset="-78"/>
                <a:cs typeface="Sakkal Majalla" panose="02000000000000000000" pitchFamily="2" charset="-78"/>
              </a:rPr>
              <a:t>يستعمل</a:t>
            </a:r>
            <a:r>
              <a:rPr lang="en-US" b="1" dirty="0">
                <a:latin typeface="Times New Roman" panose="02020603050405020304" pitchFamily="18" charset="0"/>
                <a:cs typeface="Times New Roman" panose="02020603050405020304" pitchFamily="18" charset="0"/>
              </a:rPr>
              <a:t>RNA</a:t>
            </a:r>
            <a:r>
              <a:rPr lang="ar-BH" b="1" dirty="0">
                <a:latin typeface="Sakkal Majalla" panose="02000000000000000000" pitchFamily="2" charset="-78"/>
                <a:cs typeface="Sakkal Majalla" panose="02000000000000000000" pitchFamily="2" charset="-78"/>
              </a:rPr>
              <a:t> </a:t>
            </a:r>
            <a:r>
              <a:rPr lang="ar-BH" sz="2200" b="1" dirty="0">
                <a:latin typeface="Sakkal Majalla" panose="02000000000000000000" pitchFamily="2" charset="-78"/>
                <a:cs typeface="Sakkal Majalla" panose="02000000000000000000" pitchFamily="2" charset="-78"/>
              </a:rPr>
              <a:t>الفيروسي لصنع </a:t>
            </a:r>
            <a:r>
              <a:rPr lang="en-US" b="1" dirty="0">
                <a:latin typeface="Times New Roman" panose="02020603050405020304" pitchFamily="18" charset="0"/>
                <a:cs typeface="Times New Roman" panose="02020603050405020304" pitchFamily="18" charset="0"/>
              </a:rPr>
              <a:t>DNA</a:t>
            </a:r>
            <a:r>
              <a:rPr lang="en-US" b="1" dirty="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4" name="Text Box 13"/>
          <p:cNvSpPr txBox="1">
            <a:spLocks noChangeArrowheads="1"/>
          </p:cNvSpPr>
          <p:nvPr/>
        </p:nvSpPr>
        <p:spPr bwMode="auto">
          <a:xfrm>
            <a:off x="7240044" y="2309665"/>
            <a:ext cx="4438550" cy="433965"/>
          </a:xfrm>
          <a:prstGeom prst="rect">
            <a:avLst/>
          </a:prstGeom>
          <a:solidFill>
            <a:srgbClr val="ECF3FA"/>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smtClean="0">
                <a:solidFill>
                  <a:srgbClr val="002060"/>
                </a:solidFill>
              </a:rPr>
              <a:t>c</a:t>
            </a:r>
            <a:r>
              <a:rPr lang="ar-BH" dirty="0" smtClean="0">
                <a:solidFill>
                  <a:srgbClr val="002060"/>
                </a:solidFill>
              </a:rPr>
              <a:t>. الدورة الارتجاعية.</a:t>
            </a:r>
            <a:endParaRPr lang="ar-BH" dirty="0">
              <a:solidFill>
                <a:srgbClr val="002060"/>
              </a:solidFill>
            </a:endParaRPr>
          </a:p>
        </p:txBody>
      </p:sp>
      <p:sp>
        <p:nvSpPr>
          <p:cNvPr id="10" name="Rectangle 6"/>
          <p:cNvSpPr>
            <a:spLocks noChangeArrowheads="1"/>
          </p:cNvSpPr>
          <p:nvPr/>
        </p:nvSpPr>
        <p:spPr bwMode="auto">
          <a:xfrm>
            <a:off x="7242385" y="1766245"/>
            <a:ext cx="4424869" cy="433965"/>
          </a:xfrm>
          <a:prstGeom prst="rect">
            <a:avLst/>
          </a:prstGeom>
          <a:solidFill>
            <a:schemeClr val="accent2">
              <a:lumMod val="20000"/>
              <a:lumOff val="80000"/>
            </a:schemeClr>
          </a:solidFill>
          <a:ln>
            <a:solidFill>
              <a:schemeClr val="accent1">
                <a:lumMod val="50000"/>
              </a:schemeClr>
            </a:solidFill>
          </a:ln>
        </p:spPr>
        <p:txBody>
          <a:bodyPr vert="horz" lIns="68580" tIns="34290" rIns="68580" bIns="34290" rtlCol="0" anchor="ctr">
            <a:noAutofit/>
          </a:bodyPr>
          <a:lstStyle/>
          <a:p>
            <a:pPr algn="r" rtl="1">
              <a:lnSpc>
                <a:spcPct val="90000"/>
              </a:lnSpc>
              <a:spcBef>
                <a:spcPts val="1000"/>
              </a:spcBef>
              <a:buFont typeface="Arial" panose="020B0604020202020204" pitchFamily="34" charset="0"/>
              <a:buNone/>
            </a:pPr>
            <a:r>
              <a:rPr lang="en-US" sz="2400" b="1" dirty="0" smtClean="0">
                <a:solidFill>
                  <a:srgbClr val="002060"/>
                </a:solidFill>
                <a:latin typeface="Sakkal Majalla" panose="02000000000000000000" pitchFamily="2" charset="-78"/>
                <a:cs typeface="Sakkal Majalla" panose="02000000000000000000" pitchFamily="2" charset="-78"/>
              </a:rPr>
              <a:t>a</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دورة التحلل</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8" name="Content Placeholder 7"/>
          <p:cNvSpPr>
            <a:spLocks noGrp="1"/>
          </p:cNvSpPr>
          <p:nvPr>
            <p:ph idx="1"/>
          </p:nvPr>
        </p:nvSpPr>
        <p:spPr>
          <a:xfrm>
            <a:off x="576197" y="1220957"/>
            <a:ext cx="11085535" cy="445005"/>
          </a:xfrm>
          <a:solidFill>
            <a:schemeClr val="accent6">
              <a:lumMod val="20000"/>
              <a:lumOff val="80000"/>
            </a:schemeClr>
          </a:solidFill>
          <a:ln>
            <a:solidFill>
              <a:schemeClr val="accent1">
                <a:lumMod val="50000"/>
              </a:schemeClr>
            </a:solidFill>
          </a:ln>
        </p:spPr>
        <p:txBody>
          <a:bodyPr vert="horz" lIns="68580" tIns="34290" rIns="68580" bIns="34290" rtlCol="0" anchor="ctr">
            <a:noAutofit/>
          </a:bodyPr>
          <a:lstStyle/>
          <a:p>
            <a:pPr marL="0" indent="0" algn="r" rtl="1">
              <a:buNone/>
            </a:pPr>
            <a:r>
              <a:rPr lang="en-US" sz="2400" b="1" dirty="0" smtClean="0">
                <a:solidFill>
                  <a:srgbClr val="C00000"/>
                </a:solidFill>
                <a:latin typeface="Sakkal Majalla" panose="02000000000000000000" pitchFamily="2" charset="-78"/>
                <a:cs typeface="Sakkal Majalla" panose="02000000000000000000" pitchFamily="2" charset="-78"/>
              </a:rPr>
              <a:t>4</a:t>
            </a:r>
            <a:r>
              <a:rPr lang="ar-BH" sz="2400" b="1" dirty="0" smtClean="0">
                <a:solidFill>
                  <a:srgbClr val="C00000"/>
                </a:solidFill>
                <a:latin typeface="Sakkal Majalla" panose="02000000000000000000" pitchFamily="2" charset="-78"/>
                <a:cs typeface="Sakkal Majalla" panose="02000000000000000000" pitchFamily="2" charset="-78"/>
              </a:rPr>
              <a:t>. الفيروسات تُحدث العدوى بأحد ثلاث طرائق، أي من هذه الطرائق تسبب العدوي بمرض الإيدز؟</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4" name="Oval 3"/>
          <p:cNvSpPr/>
          <p:nvPr/>
        </p:nvSpPr>
        <p:spPr>
          <a:xfrm>
            <a:off x="11411210" y="2311771"/>
            <a:ext cx="344548" cy="3687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24000" y="352142"/>
            <a:ext cx="9169400" cy="803558"/>
          </a:xfrm>
          <a:prstGeom prst="roundRect">
            <a:avLst/>
          </a:prstGeom>
          <a:solidFill>
            <a:schemeClr val="accent5">
              <a:lumMod val="75000"/>
            </a:schemeClr>
          </a:solidFill>
          <a:ln w="38100">
            <a:solidFill>
              <a:srgbClr val="FFC000"/>
            </a:solidFill>
          </a:ln>
        </p:spPr>
        <p:txBody>
          <a:bodyPr vert="horz" lIns="91440" tIns="45720" rIns="91440" bIns="45720" rtlCol="0" anchor="ctr">
            <a:normAutofit fontScale="90000" lnSpcReduction="20000"/>
          </a:bodyPr>
          <a:lstStyle/>
          <a:p>
            <a:pPr algn="ctr" defTabSz="685800" rtl="1">
              <a:lnSpc>
                <a:spcPct val="110000"/>
              </a:lnSpc>
              <a:spcBef>
                <a:spcPct val="0"/>
              </a:spcBef>
            </a:pPr>
            <a:r>
              <a:rPr lang="ar-BH" sz="4800" b="1" dirty="0">
                <a:solidFill>
                  <a:schemeClr val="bg1"/>
                </a:solidFill>
                <a:latin typeface="Sakkal Majalla" panose="02000000000000000000" pitchFamily="2" charset="-78"/>
                <a:cs typeface="Sakkal Majalla" panose="02000000000000000000" pitchFamily="2" charset="-78"/>
              </a:rPr>
              <a:t>النشـــــــــــــــاط </a:t>
            </a:r>
            <a:r>
              <a:rPr lang="ar-BH" sz="4800" b="1" dirty="0" smtClean="0">
                <a:solidFill>
                  <a:schemeClr val="bg1"/>
                </a:solidFill>
                <a:latin typeface="Sakkal Majalla" panose="02000000000000000000" pitchFamily="2" charset="-78"/>
                <a:cs typeface="Sakkal Majalla" panose="02000000000000000000" pitchFamily="2" charset="-78"/>
              </a:rPr>
              <a:t>4</a:t>
            </a:r>
            <a:endParaRPr lang="ar-BH" sz="4800" b="1" dirty="0">
              <a:solidFill>
                <a:schemeClr val="bg1"/>
              </a:solidFill>
              <a:latin typeface="Sakkal Majalla" panose="02000000000000000000" pitchFamily="2" charset="-78"/>
              <a:cs typeface="Sakkal Majalla" panose="02000000000000000000" pitchFamily="2" charset="-78"/>
            </a:endParaRPr>
          </a:p>
        </p:txBody>
      </p:sp>
      <p:sp>
        <p:nvSpPr>
          <p:cNvPr id="15" name="Rectangle 6"/>
          <p:cNvSpPr>
            <a:spLocks noChangeArrowheads="1"/>
          </p:cNvSpPr>
          <p:nvPr/>
        </p:nvSpPr>
        <p:spPr bwMode="auto">
          <a:xfrm>
            <a:off x="551146" y="1765400"/>
            <a:ext cx="4398494" cy="433965"/>
          </a:xfrm>
          <a:prstGeom prst="rect">
            <a:avLst/>
          </a:prstGeom>
          <a:solidFill>
            <a:srgbClr val="FADBC6"/>
          </a:solidFill>
          <a:ln>
            <a:solidFill>
              <a:schemeClr val="accent1">
                <a:lumMod val="50000"/>
              </a:schemeClr>
            </a:solidFill>
          </a:ln>
        </p:spPr>
        <p:txBody>
          <a:bodyPr vert="horz" lIns="68580" tIns="34290" rIns="68580" bIns="34290" rtlCol="0" anchor="ctr">
            <a:noAutofit/>
          </a:bodyPr>
          <a:lstStyle/>
          <a:p>
            <a:pPr algn="r" rtl="1">
              <a:lnSpc>
                <a:spcPct val="90000"/>
              </a:lnSpc>
              <a:spcBef>
                <a:spcPts val="1000"/>
              </a:spcBef>
              <a:buFont typeface="Arial" panose="020B0604020202020204" pitchFamily="34" charset="0"/>
              <a:buNone/>
            </a:pPr>
            <a:r>
              <a:rPr lang="en-US" sz="2400" b="1" dirty="0" smtClean="0">
                <a:solidFill>
                  <a:srgbClr val="002060"/>
                </a:solidFill>
                <a:latin typeface="Sakkal Majalla" panose="02000000000000000000" pitchFamily="2" charset="-78"/>
                <a:cs typeface="Sakkal Majalla" panose="02000000000000000000" pitchFamily="2" charset="-78"/>
              </a:rPr>
              <a:t>b</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الدورة الاندماجية</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6" name="Text Box 13"/>
          <p:cNvSpPr txBox="1">
            <a:spLocks noChangeArrowheads="1"/>
          </p:cNvSpPr>
          <p:nvPr/>
        </p:nvSpPr>
        <p:spPr bwMode="auto">
          <a:xfrm>
            <a:off x="563672" y="2318846"/>
            <a:ext cx="4371584" cy="433965"/>
          </a:xfrm>
          <a:prstGeom prst="rect">
            <a:avLst/>
          </a:prstGeom>
          <a:solidFill>
            <a:schemeClr val="accent1">
              <a:lumMod val="20000"/>
              <a:lumOff val="80000"/>
            </a:schemeClr>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300" dirty="0" smtClean="0">
                <a:solidFill>
                  <a:srgbClr val="002060"/>
                </a:solidFill>
              </a:rPr>
              <a:t>d</a:t>
            </a:r>
            <a:r>
              <a:rPr lang="ar-BH" sz="2300" dirty="0" smtClean="0">
                <a:solidFill>
                  <a:srgbClr val="002060"/>
                </a:solidFill>
              </a:rPr>
              <a:t>. دورة التحلل والدورة الاندماجية</a:t>
            </a:r>
            <a:r>
              <a:rPr lang="ar-BH" sz="2300" dirty="0">
                <a:solidFill>
                  <a:srgbClr val="002060"/>
                </a:solidFill>
              </a:rPr>
              <a:t> </a:t>
            </a:r>
            <a:r>
              <a:rPr lang="ar-BH" sz="2300" dirty="0" smtClean="0">
                <a:solidFill>
                  <a:srgbClr val="002060"/>
                </a:solidFill>
              </a:rPr>
              <a:t>معًا. </a:t>
            </a:r>
            <a:endParaRPr lang="ar-BH" sz="2300" dirty="0">
              <a:solidFill>
                <a:srgbClr val="002060"/>
              </a:solidFill>
            </a:endParaRPr>
          </a:p>
        </p:txBody>
      </p:sp>
      <p:sp>
        <p:nvSpPr>
          <p:cNvPr id="17" name="Text Box 4"/>
          <p:cNvSpPr txBox="1">
            <a:spLocks noChangeArrowheads="1"/>
          </p:cNvSpPr>
          <p:nvPr/>
        </p:nvSpPr>
        <p:spPr bwMode="auto">
          <a:xfrm>
            <a:off x="563671" y="2864240"/>
            <a:ext cx="11098061" cy="433965"/>
          </a:xfrm>
          <a:prstGeom prst="rect">
            <a:avLst/>
          </a:prstGeom>
          <a:solidFill>
            <a:schemeClr val="accent4">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en-US" altLang="en-US" dirty="0" smtClean="0"/>
              <a:t>5</a:t>
            </a:r>
            <a:r>
              <a:rPr lang="ar-BH" altLang="en-US" dirty="0" smtClean="0"/>
              <a:t>. حدد رمز التركيب الذي يُمثل إنزيم النسخ العكسي، ورمز التركيب الذي يُمثل المحفظة على الترتيب بالشكل التالي؟ </a:t>
            </a:r>
            <a:endParaRPr lang="ar-BH" dirty="0"/>
          </a:p>
        </p:txBody>
      </p:sp>
      <p:sp>
        <p:nvSpPr>
          <p:cNvPr id="20"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36" name="Oval 35"/>
          <p:cNvSpPr/>
          <p:nvPr/>
        </p:nvSpPr>
        <p:spPr>
          <a:xfrm>
            <a:off x="4193321" y="4245814"/>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360296" y="5450405"/>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
          <p:cNvSpPr>
            <a:spLocks noChangeArrowheads="1"/>
          </p:cNvSpPr>
          <p:nvPr/>
        </p:nvSpPr>
        <p:spPr bwMode="auto">
          <a:xfrm>
            <a:off x="485272" y="5451887"/>
            <a:ext cx="4401967" cy="387325"/>
          </a:xfrm>
          <a:prstGeom prst="rect">
            <a:avLst/>
          </a:prstGeom>
          <a:solidFill>
            <a:srgbClr val="F4EED8"/>
          </a:solidFill>
          <a:ln>
            <a:solidFill>
              <a:schemeClr val="accent1">
                <a:lumMod val="50000"/>
              </a:schemeClr>
            </a:solidFill>
          </a:ln>
        </p:spPr>
        <p:txBody>
          <a:bodyPr vert="horz" lIns="68580" tIns="34290" rIns="68580" bIns="34290" rtlCol="0" anchor="ctr">
            <a:noAutofit/>
          </a:bodyPr>
          <a:lstStyle/>
          <a:p>
            <a:pPr algn="r" rtl="1">
              <a:spcBef>
                <a:spcPts val="1000"/>
              </a:spcBef>
              <a:buFont typeface="Arial" panose="020B0604020202020204" pitchFamily="34" charset="0"/>
              <a:buNone/>
            </a:pPr>
            <a:r>
              <a:rPr lang="en-US" sz="2400" b="1" dirty="0">
                <a:solidFill>
                  <a:srgbClr val="002060"/>
                </a:solidFill>
                <a:latin typeface="Sakkal Majalla" panose="02000000000000000000" pitchFamily="2" charset="-78"/>
                <a:cs typeface="Sakkal Majalla" panose="02000000000000000000" pitchFamily="2" charset="-78"/>
              </a:rPr>
              <a:t>b</a:t>
            </a:r>
            <a:r>
              <a:rPr lang="ar-BH" sz="2400" b="1" dirty="0" smtClean="0">
                <a:solidFill>
                  <a:srgbClr val="002060"/>
                </a:solidFill>
                <a:latin typeface="Sakkal Majalla" panose="02000000000000000000" pitchFamily="2" charset="-78"/>
                <a:cs typeface="Sakkal Majalla" panose="02000000000000000000" pitchFamily="2" charset="-78"/>
              </a:rPr>
              <a:t>.</a:t>
            </a:r>
            <a:r>
              <a:rPr lang="ar-BH" sz="2400" b="1" dirty="0">
                <a:solidFill>
                  <a:srgbClr val="002060"/>
                </a:solidFill>
                <a:latin typeface="Sakkal Majalla" panose="02000000000000000000" pitchFamily="2" charset="-78"/>
                <a:cs typeface="Sakkal Majalla" panose="02000000000000000000" pitchFamily="2" charset="-78"/>
              </a:rPr>
              <a:t> </a:t>
            </a:r>
            <a:r>
              <a:rPr lang="ar-BH" sz="2200" b="1" dirty="0" smtClean="0">
                <a:solidFill>
                  <a:srgbClr val="002060"/>
                </a:solidFill>
                <a:latin typeface="Sakkal Majalla" panose="02000000000000000000" pitchFamily="2" charset="-78"/>
                <a:cs typeface="Sakkal Majalla" panose="02000000000000000000" pitchFamily="2" charset="-78"/>
              </a:rPr>
              <a:t>يصنع </a:t>
            </a:r>
            <a:r>
              <a:rPr lang="ar-BH" sz="2200" b="1" dirty="0">
                <a:solidFill>
                  <a:srgbClr val="002060"/>
                </a:solidFill>
                <a:latin typeface="Sakkal Majalla" panose="02000000000000000000" pitchFamily="2" charset="-78"/>
                <a:cs typeface="Sakkal Majalla" panose="02000000000000000000" pitchFamily="2" charset="-78"/>
              </a:rPr>
              <a:t>البروتين مباشرة من </a:t>
            </a:r>
            <a:r>
              <a:rPr lang="en-US" sz="2000" b="1" dirty="0">
                <a:solidFill>
                  <a:srgbClr val="002060"/>
                </a:solidFill>
                <a:latin typeface="Times New Roman" panose="02020603050405020304" pitchFamily="18" charset="0"/>
                <a:cs typeface="Times New Roman" panose="02020603050405020304" pitchFamily="18" charset="0"/>
              </a:rPr>
              <a:t>DNA</a:t>
            </a:r>
            <a:r>
              <a:rPr lang="ar-BH" sz="2000" b="1" dirty="0">
                <a:solidFill>
                  <a:srgbClr val="002060"/>
                </a:solidFill>
                <a:latin typeface="Sakkal Majalla" panose="02000000000000000000" pitchFamily="2" charset="-78"/>
                <a:cs typeface="Sakkal Majalla" panose="02000000000000000000" pitchFamily="2" charset="-78"/>
              </a:rPr>
              <a:t> </a:t>
            </a:r>
            <a:r>
              <a:rPr lang="ar-BH" sz="2200" b="1" dirty="0">
                <a:solidFill>
                  <a:srgbClr val="002060"/>
                </a:solidFill>
                <a:latin typeface="Sakkal Majalla" panose="02000000000000000000" pitchFamily="2" charset="-78"/>
                <a:cs typeface="Sakkal Majalla" panose="02000000000000000000" pitchFamily="2" charset="-78"/>
              </a:rPr>
              <a:t>الفيروسي</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1" name="Text Box 4"/>
          <p:cNvSpPr txBox="1">
            <a:spLocks noChangeArrowheads="1"/>
          </p:cNvSpPr>
          <p:nvPr/>
        </p:nvSpPr>
        <p:spPr bwMode="auto">
          <a:xfrm>
            <a:off x="513567" y="4931117"/>
            <a:ext cx="11129709" cy="444635"/>
          </a:xfrm>
          <a:prstGeom prst="rect">
            <a:avLst/>
          </a:prstGeom>
          <a:solidFill>
            <a:schemeClr val="accent1">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8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en-US" altLang="en-US" dirty="0" smtClean="0"/>
              <a:t>6</a:t>
            </a:r>
            <a:r>
              <a:rPr lang="ar-BH" altLang="en-US" dirty="0" smtClean="0"/>
              <a:t>. </a:t>
            </a:r>
            <a:r>
              <a:rPr lang="ar-BH" dirty="0"/>
              <a:t>فيروس مرض نقص المناعة المكتسبة، فيروس ارتجاعي. ماذا </a:t>
            </a:r>
            <a:r>
              <a:rPr lang="ar-BH" dirty="0" smtClean="0"/>
              <a:t>يعني ذلك</a:t>
            </a:r>
            <a:r>
              <a:rPr lang="ar-BH" altLang="en-US" dirty="0" smtClean="0"/>
              <a:t>؟  </a:t>
            </a:r>
            <a:endParaRPr lang="ar-BH" dirty="0"/>
          </a:p>
        </p:txBody>
      </p:sp>
      <p:sp>
        <p:nvSpPr>
          <p:cNvPr id="33" name="Text Box 13"/>
          <p:cNvSpPr txBox="1">
            <a:spLocks noChangeArrowheads="1"/>
          </p:cNvSpPr>
          <p:nvPr/>
        </p:nvSpPr>
        <p:spPr bwMode="auto">
          <a:xfrm>
            <a:off x="7246653" y="5979491"/>
            <a:ext cx="4399904" cy="398341"/>
          </a:xfrm>
          <a:prstGeom prst="rect">
            <a:avLst/>
          </a:prstGeom>
          <a:solidFill>
            <a:srgbClr val="FDF0E7"/>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00206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00000"/>
              </a:lnSpc>
              <a:spcBef>
                <a:spcPts val="0"/>
              </a:spcBef>
            </a:pPr>
            <a:r>
              <a:rPr lang="en-US" dirty="0"/>
              <a:t>c</a:t>
            </a:r>
            <a:r>
              <a:rPr lang="ar-BH" dirty="0" smtClean="0"/>
              <a:t>.</a:t>
            </a:r>
            <a:r>
              <a:rPr lang="ar-BH" dirty="0"/>
              <a:t> </a:t>
            </a:r>
            <a:r>
              <a:rPr lang="ar-BH" sz="2200" dirty="0"/>
              <a:t>يستعمل</a:t>
            </a:r>
            <a:r>
              <a:rPr lang="ar-BH" dirty="0"/>
              <a:t> </a:t>
            </a:r>
            <a:r>
              <a:rPr lang="en-US" sz="1800" dirty="0">
                <a:latin typeface="Times New Roman" panose="02020603050405020304" pitchFamily="18" charset="0"/>
                <a:cs typeface="Times New Roman" panose="02020603050405020304" pitchFamily="18" charset="0"/>
              </a:rPr>
              <a:t>DNA</a:t>
            </a:r>
            <a:r>
              <a:rPr lang="en-US" sz="1800" dirty="0"/>
              <a:t> </a:t>
            </a:r>
            <a:r>
              <a:rPr lang="ar-BH" sz="1800" dirty="0"/>
              <a:t> </a:t>
            </a:r>
            <a:r>
              <a:rPr lang="ar-BH" sz="2200" dirty="0"/>
              <a:t>الفيروسي لصنع </a:t>
            </a:r>
            <a:r>
              <a:rPr lang="en-US" sz="1800" dirty="0">
                <a:latin typeface="Times New Roman" panose="02020603050405020304" pitchFamily="18" charset="0"/>
                <a:cs typeface="Times New Roman" panose="02020603050405020304" pitchFamily="18" charset="0"/>
              </a:rPr>
              <a:t>RNA</a:t>
            </a:r>
            <a:r>
              <a:rPr lang="ar-BH" dirty="0" smtClean="0"/>
              <a:t>.</a:t>
            </a:r>
            <a:endParaRPr lang="ar-BH" dirty="0"/>
          </a:p>
        </p:txBody>
      </p:sp>
      <p:sp>
        <p:nvSpPr>
          <p:cNvPr id="34" name="Text Box 13"/>
          <p:cNvSpPr txBox="1">
            <a:spLocks noChangeArrowheads="1"/>
          </p:cNvSpPr>
          <p:nvPr/>
        </p:nvSpPr>
        <p:spPr bwMode="auto">
          <a:xfrm>
            <a:off x="489808" y="5988672"/>
            <a:ext cx="4397431" cy="398341"/>
          </a:xfrm>
          <a:prstGeom prst="rect">
            <a:avLst/>
          </a:prstGeom>
          <a:solidFill>
            <a:srgbClr val="FDF0E7"/>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00206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00000"/>
              </a:lnSpc>
              <a:spcBef>
                <a:spcPts val="0"/>
              </a:spcBef>
            </a:pPr>
            <a:r>
              <a:rPr lang="en-US" dirty="0" smtClean="0"/>
              <a:t>d</a:t>
            </a:r>
            <a:r>
              <a:rPr lang="ar-BH" dirty="0" smtClean="0"/>
              <a:t>. </a:t>
            </a:r>
            <a:r>
              <a:rPr lang="ar-BH" sz="2200" dirty="0" smtClean="0"/>
              <a:t>يصنع </a:t>
            </a:r>
            <a:r>
              <a:rPr lang="ar-BH" sz="2200" dirty="0"/>
              <a:t>البروتين مباشرة من </a:t>
            </a:r>
            <a:r>
              <a:rPr lang="en-US" sz="2000" dirty="0">
                <a:latin typeface="Times New Roman" panose="02020603050405020304" pitchFamily="18" charset="0"/>
                <a:cs typeface="Times New Roman" panose="02020603050405020304" pitchFamily="18" charset="0"/>
              </a:rPr>
              <a:t>RNA</a:t>
            </a:r>
            <a:r>
              <a:rPr lang="ar-BH" sz="2000" dirty="0"/>
              <a:t> </a:t>
            </a:r>
            <a:r>
              <a:rPr lang="ar-BH" sz="2200" dirty="0"/>
              <a:t>الفيروسي</a:t>
            </a:r>
            <a:r>
              <a:rPr lang="ar-BH" dirty="0" smtClean="0"/>
              <a:t>.</a:t>
            </a:r>
            <a:endParaRPr lang="ar-BH" dirty="0"/>
          </a:p>
        </p:txBody>
      </p:sp>
      <p:sp>
        <p:nvSpPr>
          <p:cNvPr id="35" name="Text Box 13"/>
          <p:cNvSpPr txBox="1">
            <a:spLocks noChangeArrowheads="1"/>
          </p:cNvSpPr>
          <p:nvPr/>
        </p:nvSpPr>
        <p:spPr bwMode="auto">
          <a:xfrm>
            <a:off x="7526872" y="4215705"/>
            <a:ext cx="4091179" cy="433965"/>
          </a:xfrm>
          <a:prstGeom prst="rect">
            <a:avLst/>
          </a:prstGeom>
          <a:solidFill>
            <a:srgbClr val="ECF3FA"/>
          </a:solidFill>
          <a:ln>
            <a:solidFill>
              <a:schemeClr val="accent1">
                <a:lumMod val="50000"/>
              </a:schemeClr>
            </a:solidFill>
          </a:ln>
        </p:spPr>
        <p:txBody>
          <a:bodyPr vert="horz" lIns="68580" tIns="34290" rIns="68580" bIns="34290" rtlCol="0" anchor="ctr">
            <a:noAutofit/>
          </a:bodyPr>
          <a:lstStyle>
            <a:defPPr>
              <a:defRPr lang="en-US"/>
            </a:defPPr>
            <a:lvl1pPr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smtClean="0">
                <a:solidFill>
                  <a:srgbClr val="002060"/>
                </a:solidFill>
              </a:rPr>
              <a:t>c</a:t>
            </a:r>
            <a:r>
              <a:rPr lang="ar-BH" dirty="0" smtClean="0">
                <a:solidFill>
                  <a:srgbClr val="002060"/>
                </a:solidFill>
              </a:rPr>
              <a:t>. </a:t>
            </a:r>
            <a:r>
              <a:rPr lang="ar-BH" dirty="0">
                <a:solidFill>
                  <a:srgbClr val="002060"/>
                </a:solidFill>
              </a:rPr>
              <a:t>النسخ العكسي </a:t>
            </a:r>
            <a:r>
              <a:rPr lang="en-US" dirty="0" smtClean="0"/>
              <a:t>1</a:t>
            </a:r>
            <a:r>
              <a:rPr lang="ar-BH" dirty="0" smtClean="0">
                <a:solidFill>
                  <a:srgbClr val="002060"/>
                </a:solidFill>
              </a:rPr>
              <a:t> </a:t>
            </a:r>
            <a:r>
              <a:rPr lang="ar-BH" dirty="0">
                <a:solidFill>
                  <a:srgbClr val="002060"/>
                </a:solidFill>
              </a:rPr>
              <a:t>والمحفظة </a:t>
            </a:r>
            <a:r>
              <a:rPr lang="en-US" dirty="0" smtClean="0"/>
              <a:t>3</a:t>
            </a:r>
            <a:r>
              <a:rPr lang="ar-BH" dirty="0" smtClean="0">
                <a:solidFill>
                  <a:srgbClr val="002060"/>
                </a:solidFill>
              </a:rPr>
              <a:t>.</a:t>
            </a:r>
            <a:endParaRPr lang="ar-BH" dirty="0">
              <a:solidFill>
                <a:srgbClr val="002060"/>
              </a:solidFill>
            </a:endParaRPr>
          </a:p>
        </p:txBody>
      </p:sp>
      <p:sp>
        <p:nvSpPr>
          <p:cNvPr id="37" name="Rectangle 6"/>
          <p:cNvSpPr>
            <a:spLocks noChangeArrowheads="1"/>
          </p:cNvSpPr>
          <p:nvPr/>
        </p:nvSpPr>
        <p:spPr bwMode="auto">
          <a:xfrm>
            <a:off x="7553195" y="3572077"/>
            <a:ext cx="4078569" cy="433965"/>
          </a:xfrm>
          <a:prstGeom prst="rect">
            <a:avLst/>
          </a:prstGeom>
          <a:solidFill>
            <a:srgbClr val="EEF7E9"/>
          </a:solidFill>
          <a:ln>
            <a:solidFill>
              <a:schemeClr val="accent1">
                <a:lumMod val="50000"/>
              </a:schemeClr>
            </a:solidFill>
          </a:ln>
        </p:spPr>
        <p:txBody>
          <a:bodyPr vert="horz" lIns="68580" tIns="34290" rIns="68580" bIns="34290" rtlCol="0" anchor="ctr">
            <a:noAutofit/>
          </a:bodyPr>
          <a:lstStyle/>
          <a:p>
            <a:pPr algn="r" rtl="1">
              <a:lnSpc>
                <a:spcPct val="90000"/>
              </a:lnSpc>
              <a:spcBef>
                <a:spcPts val="1000"/>
              </a:spcBef>
              <a:buFont typeface="Arial" panose="020B0604020202020204" pitchFamily="34" charset="0"/>
              <a:buNone/>
            </a:pPr>
            <a:r>
              <a:rPr lang="en-US" sz="2400" b="1" dirty="0" smtClean="0">
                <a:solidFill>
                  <a:srgbClr val="002060"/>
                </a:solidFill>
                <a:latin typeface="Sakkal Majalla" panose="02000000000000000000" pitchFamily="2" charset="-78"/>
                <a:cs typeface="Sakkal Majalla" panose="02000000000000000000" pitchFamily="2" charset="-78"/>
              </a:rPr>
              <a:t>a</a:t>
            </a:r>
            <a:r>
              <a:rPr lang="ar-BH" sz="2400" b="1" dirty="0">
                <a:solidFill>
                  <a:srgbClr val="002060"/>
                </a:solidFill>
                <a:latin typeface="Sakkal Majalla" panose="02000000000000000000" pitchFamily="2" charset="-78"/>
                <a:cs typeface="Sakkal Majalla" panose="02000000000000000000" pitchFamily="2" charset="-78"/>
              </a:rPr>
              <a:t>. النسخ العكسي </a:t>
            </a:r>
            <a:r>
              <a:rPr lang="en-US" sz="2400" b="1" dirty="0" smtClean="0">
                <a:solidFill>
                  <a:srgbClr val="C00000"/>
                </a:solidFill>
                <a:latin typeface="Sakkal Majalla" panose="02000000000000000000" pitchFamily="2" charset="-78"/>
                <a:cs typeface="Sakkal Majalla" panose="02000000000000000000" pitchFamily="2" charset="-78"/>
              </a:rPr>
              <a:t>3</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والمحفظة </a:t>
            </a:r>
            <a:r>
              <a:rPr lang="en-US" sz="2400" b="1" dirty="0" smtClean="0">
                <a:solidFill>
                  <a:srgbClr val="C00000"/>
                </a:solidFill>
                <a:latin typeface="Sakkal Majalla" panose="02000000000000000000" pitchFamily="2" charset="-78"/>
                <a:cs typeface="Sakkal Majalla" panose="02000000000000000000" pitchFamily="2" charset="-78"/>
              </a:rPr>
              <a:t>2</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8" name="Rectangle 6"/>
          <p:cNvSpPr>
            <a:spLocks noChangeArrowheads="1"/>
          </p:cNvSpPr>
          <p:nvPr/>
        </p:nvSpPr>
        <p:spPr bwMode="auto">
          <a:xfrm>
            <a:off x="559268" y="3546180"/>
            <a:ext cx="3899998" cy="433965"/>
          </a:xfrm>
          <a:prstGeom prst="rect">
            <a:avLst/>
          </a:prstGeom>
          <a:solidFill>
            <a:srgbClr val="EEF7E9"/>
          </a:solidFill>
          <a:ln>
            <a:solidFill>
              <a:schemeClr val="accent1">
                <a:lumMod val="50000"/>
              </a:schemeClr>
            </a:solidFill>
          </a:ln>
        </p:spPr>
        <p:txBody>
          <a:bodyPr vert="horz" lIns="68580" tIns="34290" rIns="68580" bIns="34290" rtlCol="0" anchor="ctr">
            <a:noAutofit/>
          </a:bodyPr>
          <a:lstStyle/>
          <a:p>
            <a:pPr algn="r" rtl="1">
              <a:lnSpc>
                <a:spcPct val="90000"/>
              </a:lnSpc>
              <a:spcBef>
                <a:spcPts val="1000"/>
              </a:spcBef>
              <a:buFont typeface="Arial" panose="020B0604020202020204" pitchFamily="34" charset="0"/>
              <a:buNone/>
            </a:pPr>
            <a:r>
              <a:rPr lang="en-US" sz="2400" b="1" dirty="0" smtClean="0">
                <a:solidFill>
                  <a:srgbClr val="002060"/>
                </a:solidFill>
                <a:latin typeface="Sakkal Majalla" panose="02000000000000000000" pitchFamily="2" charset="-78"/>
                <a:cs typeface="Sakkal Majalla" panose="02000000000000000000" pitchFamily="2" charset="-78"/>
              </a:rPr>
              <a:t>b</a:t>
            </a:r>
            <a:r>
              <a:rPr lang="ar-BH" sz="2400" b="1" dirty="0">
                <a:solidFill>
                  <a:srgbClr val="002060"/>
                </a:solidFill>
                <a:latin typeface="Sakkal Majalla" panose="02000000000000000000" pitchFamily="2" charset="-78"/>
                <a:cs typeface="Sakkal Majalla" panose="02000000000000000000" pitchFamily="2" charset="-78"/>
              </a:rPr>
              <a:t>. النسخ العكسي </a:t>
            </a:r>
            <a:r>
              <a:rPr lang="en-US" sz="2400" b="1" dirty="0" smtClean="0">
                <a:solidFill>
                  <a:srgbClr val="C00000"/>
                </a:solidFill>
                <a:latin typeface="Sakkal Majalla" panose="02000000000000000000" pitchFamily="2" charset="-78"/>
                <a:cs typeface="Sakkal Majalla" panose="02000000000000000000" pitchFamily="2" charset="-78"/>
              </a:rPr>
              <a:t>2</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والمحفظة </a:t>
            </a:r>
            <a:r>
              <a:rPr lang="en-US" sz="2400" b="1" dirty="0" smtClean="0">
                <a:solidFill>
                  <a:srgbClr val="C00000"/>
                </a:solidFill>
                <a:latin typeface="Sakkal Majalla" panose="02000000000000000000" pitchFamily="2" charset="-78"/>
                <a:cs typeface="Sakkal Majalla" panose="02000000000000000000" pitchFamily="2" charset="-78"/>
              </a:rPr>
              <a:t>4</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stretch>
            <a:fillRect/>
          </a:stretch>
        </p:blipFill>
        <p:spPr>
          <a:xfrm>
            <a:off x="4901413" y="3313190"/>
            <a:ext cx="2414225" cy="1609483"/>
          </a:xfrm>
          <a:prstGeom prst="rect">
            <a:avLst/>
          </a:prstGeom>
        </p:spPr>
      </p:pic>
    </p:spTree>
    <p:extLst>
      <p:ext uri="{BB962C8B-B14F-4D97-AF65-F5344CB8AC3E}">
        <p14:creationId xmlns:p14="http://schemas.microsoft.com/office/powerpoint/2010/main" val="36278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heel(1)">
                                      <p:cBhvr>
                                        <p:cTn id="15" dur="200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heel(1)">
                                      <p:cBhvr>
                                        <p:cTn id="20" dur="2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ppt_w*0.05"/>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anim calcmode="lin" valueType="num">
                                      <p:cBhvr>
                                        <p:cTn id="27" dur="500" fill="hold"/>
                                        <p:tgtEl>
                                          <p:spTgt spid="10"/>
                                        </p:tgtEl>
                                        <p:attrNameLst>
                                          <p:attrName>ppt_x</p:attrName>
                                        </p:attrNameLst>
                                      </p:cBhvr>
                                      <p:tavLst>
                                        <p:tav tm="0">
                                          <p:val>
                                            <p:strVal val="#ppt_x-.2"/>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05"/>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 calcmode="lin" valueType="num">
                                      <p:cBhvr>
                                        <p:cTn id="36" dur="500" fill="hold"/>
                                        <p:tgtEl>
                                          <p:spTgt spid="15"/>
                                        </p:tgtEl>
                                        <p:attrNameLst>
                                          <p:attrName>ppt_x</p:attrName>
                                        </p:attrNameLst>
                                      </p:cBhvr>
                                      <p:tavLst>
                                        <p:tav tm="0">
                                          <p:val>
                                            <p:strVal val="#ppt_x-.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800" decel="100000"/>
                                        <p:tgtEl>
                                          <p:spTgt spid="16"/>
                                        </p:tgtEl>
                                      </p:cBhvr>
                                    </p:animEffect>
                                    <p:anim calcmode="lin" valueType="num">
                                      <p:cBhvr>
                                        <p:cTn id="54" dur="800" decel="100000" fill="hold"/>
                                        <p:tgtEl>
                                          <p:spTgt spid="16"/>
                                        </p:tgtEl>
                                        <p:attrNameLst>
                                          <p:attrName>style.rotation</p:attrName>
                                        </p:attrNameLst>
                                      </p:cBhvr>
                                      <p:tavLst>
                                        <p:tav tm="0">
                                          <p:val>
                                            <p:fltVal val="-90"/>
                                          </p:val>
                                        </p:tav>
                                        <p:tav tm="100000">
                                          <p:val>
                                            <p:fltVal val="0"/>
                                          </p:val>
                                        </p:tav>
                                      </p:tavLst>
                                    </p:anim>
                                    <p:anim calcmode="lin" valueType="num">
                                      <p:cBhvr>
                                        <p:cTn id="55" dur="800" decel="100000" fill="hold"/>
                                        <p:tgtEl>
                                          <p:spTgt spid="16"/>
                                        </p:tgtEl>
                                        <p:attrNameLst>
                                          <p:attrName>ppt_x</p:attrName>
                                        </p:attrNameLst>
                                      </p:cBhvr>
                                      <p:tavLst>
                                        <p:tav tm="0">
                                          <p:val>
                                            <p:strVal val="#ppt_x+0.4"/>
                                          </p:val>
                                        </p:tav>
                                        <p:tav tm="100000">
                                          <p:val>
                                            <p:strVal val="#ppt_x-0.05"/>
                                          </p:val>
                                        </p:tav>
                                      </p:tavLst>
                                    </p:anim>
                                    <p:anim calcmode="lin" valueType="num">
                                      <p:cBhvr>
                                        <p:cTn id="56" dur="800" decel="100000" fill="hold"/>
                                        <p:tgtEl>
                                          <p:spTgt spid="16"/>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80">
                                          <p:stCondLst>
                                            <p:cond delay="0"/>
                                          </p:stCondLst>
                                        </p:cTn>
                                        <p:tgtEl>
                                          <p:spTgt spid="4"/>
                                        </p:tgtEl>
                                      </p:cBhvr>
                                    </p:animEffect>
                                    <p:anim calcmode="lin" valueType="num">
                                      <p:cBhvr>
                                        <p:cTn id="6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9" dur="26">
                                          <p:stCondLst>
                                            <p:cond delay="650"/>
                                          </p:stCondLst>
                                        </p:cTn>
                                        <p:tgtEl>
                                          <p:spTgt spid="4"/>
                                        </p:tgtEl>
                                      </p:cBhvr>
                                      <p:to x="100000" y="60000"/>
                                    </p:animScale>
                                    <p:animScale>
                                      <p:cBhvr>
                                        <p:cTn id="70" dur="166" decel="50000">
                                          <p:stCondLst>
                                            <p:cond delay="676"/>
                                          </p:stCondLst>
                                        </p:cTn>
                                        <p:tgtEl>
                                          <p:spTgt spid="4"/>
                                        </p:tgtEl>
                                      </p:cBhvr>
                                      <p:to x="100000" y="100000"/>
                                    </p:animScale>
                                    <p:animScale>
                                      <p:cBhvr>
                                        <p:cTn id="71" dur="26">
                                          <p:stCondLst>
                                            <p:cond delay="1312"/>
                                          </p:stCondLst>
                                        </p:cTn>
                                        <p:tgtEl>
                                          <p:spTgt spid="4"/>
                                        </p:tgtEl>
                                      </p:cBhvr>
                                      <p:to x="100000" y="80000"/>
                                    </p:animScale>
                                    <p:animScale>
                                      <p:cBhvr>
                                        <p:cTn id="72" dur="166" decel="50000">
                                          <p:stCondLst>
                                            <p:cond delay="1338"/>
                                          </p:stCondLst>
                                        </p:cTn>
                                        <p:tgtEl>
                                          <p:spTgt spid="4"/>
                                        </p:tgtEl>
                                      </p:cBhvr>
                                      <p:to x="100000" y="100000"/>
                                    </p:animScale>
                                    <p:animScale>
                                      <p:cBhvr>
                                        <p:cTn id="73" dur="26">
                                          <p:stCondLst>
                                            <p:cond delay="1642"/>
                                          </p:stCondLst>
                                        </p:cTn>
                                        <p:tgtEl>
                                          <p:spTgt spid="4"/>
                                        </p:tgtEl>
                                      </p:cBhvr>
                                      <p:to x="100000" y="90000"/>
                                    </p:animScale>
                                    <p:animScale>
                                      <p:cBhvr>
                                        <p:cTn id="74" dur="166" decel="50000">
                                          <p:stCondLst>
                                            <p:cond delay="1668"/>
                                          </p:stCondLst>
                                        </p:cTn>
                                        <p:tgtEl>
                                          <p:spTgt spid="4"/>
                                        </p:tgtEl>
                                      </p:cBhvr>
                                      <p:to x="100000" y="100000"/>
                                    </p:animScale>
                                    <p:animScale>
                                      <p:cBhvr>
                                        <p:cTn id="75" dur="26">
                                          <p:stCondLst>
                                            <p:cond delay="1808"/>
                                          </p:stCondLst>
                                        </p:cTn>
                                        <p:tgtEl>
                                          <p:spTgt spid="4"/>
                                        </p:tgtEl>
                                      </p:cBhvr>
                                      <p:to x="100000" y="95000"/>
                                    </p:animScale>
                                    <p:animScale>
                                      <p:cBhvr>
                                        <p:cTn id="76" dur="166" decel="50000">
                                          <p:stCondLst>
                                            <p:cond delay="1834"/>
                                          </p:stCondLst>
                                        </p:cTn>
                                        <p:tgtEl>
                                          <p:spTgt spid="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80">
                                          <p:stCondLst>
                                            <p:cond delay="0"/>
                                          </p:stCondLst>
                                        </p:cTn>
                                        <p:tgtEl>
                                          <p:spTgt spid="17"/>
                                        </p:tgtEl>
                                      </p:cBhvr>
                                    </p:animEffect>
                                    <p:anim calcmode="lin" valueType="num">
                                      <p:cBhvr>
                                        <p:cTn id="8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7" dur="26">
                                          <p:stCondLst>
                                            <p:cond delay="650"/>
                                          </p:stCondLst>
                                        </p:cTn>
                                        <p:tgtEl>
                                          <p:spTgt spid="17"/>
                                        </p:tgtEl>
                                      </p:cBhvr>
                                      <p:to x="100000" y="60000"/>
                                    </p:animScale>
                                    <p:animScale>
                                      <p:cBhvr>
                                        <p:cTn id="88" dur="166" decel="50000">
                                          <p:stCondLst>
                                            <p:cond delay="676"/>
                                          </p:stCondLst>
                                        </p:cTn>
                                        <p:tgtEl>
                                          <p:spTgt spid="17"/>
                                        </p:tgtEl>
                                      </p:cBhvr>
                                      <p:to x="100000" y="100000"/>
                                    </p:animScale>
                                    <p:animScale>
                                      <p:cBhvr>
                                        <p:cTn id="89" dur="26">
                                          <p:stCondLst>
                                            <p:cond delay="1312"/>
                                          </p:stCondLst>
                                        </p:cTn>
                                        <p:tgtEl>
                                          <p:spTgt spid="17"/>
                                        </p:tgtEl>
                                      </p:cBhvr>
                                      <p:to x="100000" y="80000"/>
                                    </p:animScale>
                                    <p:animScale>
                                      <p:cBhvr>
                                        <p:cTn id="90" dur="166" decel="50000">
                                          <p:stCondLst>
                                            <p:cond delay="1338"/>
                                          </p:stCondLst>
                                        </p:cTn>
                                        <p:tgtEl>
                                          <p:spTgt spid="17"/>
                                        </p:tgtEl>
                                      </p:cBhvr>
                                      <p:to x="100000" y="100000"/>
                                    </p:animScale>
                                    <p:animScale>
                                      <p:cBhvr>
                                        <p:cTn id="91" dur="26">
                                          <p:stCondLst>
                                            <p:cond delay="1642"/>
                                          </p:stCondLst>
                                        </p:cTn>
                                        <p:tgtEl>
                                          <p:spTgt spid="17"/>
                                        </p:tgtEl>
                                      </p:cBhvr>
                                      <p:to x="100000" y="90000"/>
                                    </p:animScale>
                                    <p:animScale>
                                      <p:cBhvr>
                                        <p:cTn id="92" dur="166" decel="50000">
                                          <p:stCondLst>
                                            <p:cond delay="1668"/>
                                          </p:stCondLst>
                                        </p:cTn>
                                        <p:tgtEl>
                                          <p:spTgt spid="17"/>
                                        </p:tgtEl>
                                      </p:cBhvr>
                                      <p:to x="100000" y="100000"/>
                                    </p:animScale>
                                    <p:animScale>
                                      <p:cBhvr>
                                        <p:cTn id="93" dur="26">
                                          <p:stCondLst>
                                            <p:cond delay="1808"/>
                                          </p:stCondLst>
                                        </p:cTn>
                                        <p:tgtEl>
                                          <p:spTgt spid="17"/>
                                        </p:tgtEl>
                                      </p:cBhvr>
                                      <p:to x="100000" y="95000"/>
                                    </p:animScale>
                                    <p:animScale>
                                      <p:cBhvr>
                                        <p:cTn id="94" dur="166" decel="50000">
                                          <p:stCondLst>
                                            <p:cond delay="1834"/>
                                          </p:stCondLst>
                                        </p:cTn>
                                        <p:tgtEl>
                                          <p:spTgt spid="17"/>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anim calcmode="lin" valueType="num">
                                      <p:cBhvr>
                                        <p:cTn id="100" dur="1000" fill="hold"/>
                                        <p:tgtEl>
                                          <p:spTgt spid="2"/>
                                        </p:tgtEl>
                                        <p:attrNameLst>
                                          <p:attrName>ppt_x</p:attrName>
                                        </p:attrNameLst>
                                      </p:cBhvr>
                                      <p:tavLst>
                                        <p:tav tm="0">
                                          <p:val>
                                            <p:strVal val="#ppt_x"/>
                                          </p:val>
                                        </p:tav>
                                        <p:tav tm="100000">
                                          <p:val>
                                            <p:strVal val="#ppt_x"/>
                                          </p:val>
                                        </p:tav>
                                      </p:tavLst>
                                    </p:anim>
                                    <p:anim calcmode="lin" valueType="num">
                                      <p:cBhvr>
                                        <p:cTn id="10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500" fill="hold"/>
                                        <p:tgtEl>
                                          <p:spTgt spid="37"/>
                                        </p:tgtEl>
                                        <p:attrNameLst>
                                          <p:attrName>ppt_w</p:attrName>
                                        </p:attrNameLst>
                                      </p:cBhvr>
                                      <p:tavLst>
                                        <p:tav tm="0">
                                          <p:val>
                                            <p:strVal val="#ppt_w*0.05"/>
                                          </p:val>
                                        </p:tav>
                                        <p:tav tm="100000">
                                          <p:val>
                                            <p:strVal val="#ppt_w"/>
                                          </p:val>
                                        </p:tav>
                                      </p:tavLst>
                                    </p:anim>
                                    <p:anim calcmode="lin" valueType="num">
                                      <p:cBhvr>
                                        <p:cTn id="107" dur="500" fill="hold"/>
                                        <p:tgtEl>
                                          <p:spTgt spid="37"/>
                                        </p:tgtEl>
                                        <p:attrNameLst>
                                          <p:attrName>ppt_h</p:attrName>
                                        </p:attrNameLst>
                                      </p:cBhvr>
                                      <p:tavLst>
                                        <p:tav tm="0">
                                          <p:val>
                                            <p:strVal val="#ppt_h"/>
                                          </p:val>
                                        </p:tav>
                                        <p:tav tm="100000">
                                          <p:val>
                                            <p:strVal val="#ppt_h"/>
                                          </p:val>
                                        </p:tav>
                                      </p:tavLst>
                                    </p:anim>
                                    <p:anim calcmode="lin" valueType="num">
                                      <p:cBhvr>
                                        <p:cTn id="108" dur="500" fill="hold"/>
                                        <p:tgtEl>
                                          <p:spTgt spid="37"/>
                                        </p:tgtEl>
                                        <p:attrNameLst>
                                          <p:attrName>ppt_x</p:attrName>
                                        </p:attrNameLst>
                                      </p:cBhvr>
                                      <p:tavLst>
                                        <p:tav tm="0">
                                          <p:val>
                                            <p:strVal val="#ppt_x-.2"/>
                                          </p:val>
                                        </p:tav>
                                        <p:tav tm="100000">
                                          <p:val>
                                            <p:strVal val="#ppt_x"/>
                                          </p:val>
                                        </p:tav>
                                      </p:tavLst>
                                    </p:anim>
                                    <p:anim calcmode="lin" valueType="num">
                                      <p:cBhvr>
                                        <p:cTn id="109" dur="500" fill="hold"/>
                                        <p:tgtEl>
                                          <p:spTgt spid="37"/>
                                        </p:tgtEl>
                                        <p:attrNameLst>
                                          <p:attrName>ppt_y</p:attrName>
                                        </p:attrNameLst>
                                      </p:cBhvr>
                                      <p:tavLst>
                                        <p:tav tm="0">
                                          <p:val>
                                            <p:strVal val="#ppt_y"/>
                                          </p:val>
                                        </p:tav>
                                        <p:tav tm="100000">
                                          <p:val>
                                            <p:strVal val="#ppt_y"/>
                                          </p:val>
                                        </p:tav>
                                      </p:tavLst>
                                    </p:anim>
                                    <p:animEffect transition="in" filter="fade">
                                      <p:cBhvr>
                                        <p:cTn id="110" dur="5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500" fill="hold"/>
                                        <p:tgtEl>
                                          <p:spTgt spid="38"/>
                                        </p:tgtEl>
                                        <p:attrNameLst>
                                          <p:attrName>ppt_w</p:attrName>
                                        </p:attrNameLst>
                                      </p:cBhvr>
                                      <p:tavLst>
                                        <p:tav tm="0">
                                          <p:val>
                                            <p:strVal val="#ppt_w*0.05"/>
                                          </p:val>
                                        </p:tav>
                                        <p:tav tm="100000">
                                          <p:val>
                                            <p:strVal val="#ppt_w"/>
                                          </p:val>
                                        </p:tav>
                                      </p:tavLst>
                                    </p:anim>
                                    <p:anim calcmode="lin" valueType="num">
                                      <p:cBhvr>
                                        <p:cTn id="116" dur="500" fill="hold"/>
                                        <p:tgtEl>
                                          <p:spTgt spid="38"/>
                                        </p:tgtEl>
                                        <p:attrNameLst>
                                          <p:attrName>ppt_h</p:attrName>
                                        </p:attrNameLst>
                                      </p:cBhvr>
                                      <p:tavLst>
                                        <p:tav tm="0">
                                          <p:val>
                                            <p:strVal val="#ppt_h"/>
                                          </p:val>
                                        </p:tav>
                                        <p:tav tm="100000">
                                          <p:val>
                                            <p:strVal val="#ppt_h"/>
                                          </p:val>
                                        </p:tav>
                                      </p:tavLst>
                                    </p:anim>
                                    <p:anim calcmode="lin" valueType="num">
                                      <p:cBhvr>
                                        <p:cTn id="117" dur="500" fill="hold"/>
                                        <p:tgtEl>
                                          <p:spTgt spid="38"/>
                                        </p:tgtEl>
                                        <p:attrNameLst>
                                          <p:attrName>ppt_x</p:attrName>
                                        </p:attrNameLst>
                                      </p:cBhvr>
                                      <p:tavLst>
                                        <p:tav tm="0">
                                          <p:val>
                                            <p:strVal val="#ppt_x-.2"/>
                                          </p:val>
                                        </p:tav>
                                        <p:tav tm="100000">
                                          <p:val>
                                            <p:strVal val="#ppt_x"/>
                                          </p:val>
                                        </p:tav>
                                      </p:tavLst>
                                    </p:anim>
                                    <p:anim calcmode="lin" valueType="num">
                                      <p:cBhvr>
                                        <p:cTn id="118" dur="500" fill="hold"/>
                                        <p:tgtEl>
                                          <p:spTgt spid="38"/>
                                        </p:tgtEl>
                                        <p:attrNameLst>
                                          <p:attrName>ppt_y</p:attrName>
                                        </p:attrNameLst>
                                      </p:cBhvr>
                                      <p:tavLst>
                                        <p:tav tm="0">
                                          <p:val>
                                            <p:strVal val="#ppt_y"/>
                                          </p:val>
                                        </p:tav>
                                        <p:tav tm="100000">
                                          <p:val>
                                            <p:strVal val="#ppt_y"/>
                                          </p:val>
                                        </p:tav>
                                      </p:tavLst>
                                    </p:anim>
                                    <p:animEffect transition="in" filter="fade">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30" presetClass="entr" presetSubtype="0"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800" decel="100000"/>
                                        <p:tgtEl>
                                          <p:spTgt spid="35"/>
                                        </p:tgtEl>
                                      </p:cBhvr>
                                    </p:animEffect>
                                    <p:anim calcmode="lin" valueType="num">
                                      <p:cBhvr>
                                        <p:cTn id="125" dur="800" decel="100000" fill="hold"/>
                                        <p:tgtEl>
                                          <p:spTgt spid="35"/>
                                        </p:tgtEl>
                                        <p:attrNameLst>
                                          <p:attrName>style.rotation</p:attrName>
                                        </p:attrNameLst>
                                      </p:cBhvr>
                                      <p:tavLst>
                                        <p:tav tm="0">
                                          <p:val>
                                            <p:fltVal val="-90"/>
                                          </p:val>
                                        </p:tav>
                                        <p:tav tm="100000">
                                          <p:val>
                                            <p:fltVal val="0"/>
                                          </p:val>
                                        </p:tav>
                                      </p:tavLst>
                                    </p:anim>
                                    <p:anim calcmode="lin" valueType="num">
                                      <p:cBhvr>
                                        <p:cTn id="126" dur="800" decel="100000" fill="hold"/>
                                        <p:tgtEl>
                                          <p:spTgt spid="35"/>
                                        </p:tgtEl>
                                        <p:attrNameLst>
                                          <p:attrName>ppt_x</p:attrName>
                                        </p:attrNameLst>
                                      </p:cBhvr>
                                      <p:tavLst>
                                        <p:tav tm="0">
                                          <p:val>
                                            <p:strVal val="#ppt_x+0.4"/>
                                          </p:val>
                                        </p:tav>
                                        <p:tav tm="100000">
                                          <p:val>
                                            <p:strVal val="#ppt_x-0.05"/>
                                          </p:val>
                                        </p:tav>
                                      </p:tavLst>
                                    </p:anim>
                                    <p:anim calcmode="lin" valueType="num">
                                      <p:cBhvr>
                                        <p:cTn id="127" dur="800" decel="100000" fill="hold"/>
                                        <p:tgtEl>
                                          <p:spTgt spid="35"/>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30" presetClass="entr" presetSubtype="0" fill="hold" grpId="0" nodeType="click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800" decel="100000"/>
                                        <p:tgtEl>
                                          <p:spTgt spid="39"/>
                                        </p:tgtEl>
                                      </p:cBhvr>
                                    </p:animEffect>
                                    <p:anim calcmode="lin" valueType="num">
                                      <p:cBhvr>
                                        <p:cTn id="135" dur="800" decel="100000" fill="hold"/>
                                        <p:tgtEl>
                                          <p:spTgt spid="39"/>
                                        </p:tgtEl>
                                        <p:attrNameLst>
                                          <p:attrName>style.rotation</p:attrName>
                                        </p:attrNameLst>
                                      </p:cBhvr>
                                      <p:tavLst>
                                        <p:tav tm="0">
                                          <p:val>
                                            <p:fltVal val="-90"/>
                                          </p:val>
                                        </p:tav>
                                        <p:tav tm="100000">
                                          <p:val>
                                            <p:fltVal val="0"/>
                                          </p:val>
                                        </p:tav>
                                      </p:tavLst>
                                    </p:anim>
                                    <p:anim calcmode="lin" valueType="num">
                                      <p:cBhvr>
                                        <p:cTn id="136" dur="800" decel="100000" fill="hold"/>
                                        <p:tgtEl>
                                          <p:spTgt spid="39"/>
                                        </p:tgtEl>
                                        <p:attrNameLst>
                                          <p:attrName>ppt_x</p:attrName>
                                        </p:attrNameLst>
                                      </p:cBhvr>
                                      <p:tavLst>
                                        <p:tav tm="0">
                                          <p:val>
                                            <p:strVal val="#ppt_x+0.4"/>
                                          </p:val>
                                        </p:tav>
                                        <p:tav tm="100000">
                                          <p:val>
                                            <p:strVal val="#ppt_x-0.05"/>
                                          </p:val>
                                        </p:tav>
                                      </p:tavLst>
                                    </p:anim>
                                    <p:anim calcmode="lin" valueType="num">
                                      <p:cBhvr>
                                        <p:cTn id="137" dur="800" decel="100000" fill="hold"/>
                                        <p:tgtEl>
                                          <p:spTgt spid="39"/>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grpId="0" nodeType="click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wipe(down)">
                                      <p:cBhvr>
                                        <p:cTn id="144" dur="580">
                                          <p:stCondLst>
                                            <p:cond delay="0"/>
                                          </p:stCondLst>
                                        </p:cTn>
                                        <p:tgtEl>
                                          <p:spTgt spid="36"/>
                                        </p:tgtEl>
                                      </p:cBhvr>
                                    </p:animEffect>
                                    <p:anim calcmode="lin" valueType="num">
                                      <p:cBhvr>
                                        <p:cTn id="14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50" dur="26">
                                          <p:stCondLst>
                                            <p:cond delay="650"/>
                                          </p:stCondLst>
                                        </p:cTn>
                                        <p:tgtEl>
                                          <p:spTgt spid="36"/>
                                        </p:tgtEl>
                                      </p:cBhvr>
                                      <p:to x="100000" y="60000"/>
                                    </p:animScale>
                                    <p:animScale>
                                      <p:cBhvr>
                                        <p:cTn id="151" dur="166" decel="50000">
                                          <p:stCondLst>
                                            <p:cond delay="676"/>
                                          </p:stCondLst>
                                        </p:cTn>
                                        <p:tgtEl>
                                          <p:spTgt spid="36"/>
                                        </p:tgtEl>
                                      </p:cBhvr>
                                      <p:to x="100000" y="100000"/>
                                    </p:animScale>
                                    <p:animScale>
                                      <p:cBhvr>
                                        <p:cTn id="152" dur="26">
                                          <p:stCondLst>
                                            <p:cond delay="1312"/>
                                          </p:stCondLst>
                                        </p:cTn>
                                        <p:tgtEl>
                                          <p:spTgt spid="36"/>
                                        </p:tgtEl>
                                      </p:cBhvr>
                                      <p:to x="100000" y="80000"/>
                                    </p:animScale>
                                    <p:animScale>
                                      <p:cBhvr>
                                        <p:cTn id="153" dur="166" decel="50000">
                                          <p:stCondLst>
                                            <p:cond delay="1338"/>
                                          </p:stCondLst>
                                        </p:cTn>
                                        <p:tgtEl>
                                          <p:spTgt spid="36"/>
                                        </p:tgtEl>
                                      </p:cBhvr>
                                      <p:to x="100000" y="100000"/>
                                    </p:animScale>
                                    <p:animScale>
                                      <p:cBhvr>
                                        <p:cTn id="154" dur="26">
                                          <p:stCondLst>
                                            <p:cond delay="1642"/>
                                          </p:stCondLst>
                                        </p:cTn>
                                        <p:tgtEl>
                                          <p:spTgt spid="36"/>
                                        </p:tgtEl>
                                      </p:cBhvr>
                                      <p:to x="100000" y="90000"/>
                                    </p:animScale>
                                    <p:animScale>
                                      <p:cBhvr>
                                        <p:cTn id="155" dur="166" decel="50000">
                                          <p:stCondLst>
                                            <p:cond delay="1668"/>
                                          </p:stCondLst>
                                        </p:cTn>
                                        <p:tgtEl>
                                          <p:spTgt spid="36"/>
                                        </p:tgtEl>
                                      </p:cBhvr>
                                      <p:to x="100000" y="100000"/>
                                    </p:animScale>
                                    <p:animScale>
                                      <p:cBhvr>
                                        <p:cTn id="156" dur="26">
                                          <p:stCondLst>
                                            <p:cond delay="1808"/>
                                          </p:stCondLst>
                                        </p:cTn>
                                        <p:tgtEl>
                                          <p:spTgt spid="36"/>
                                        </p:tgtEl>
                                      </p:cBhvr>
                                      <p:to x="100000" y="95000"/>
                                    </p:animScale>
                                    <p:animScale>
                                      <p:cBhvr>
                                        <p:cTn id="157" dur="166" decel="50000">
                                          <p:stCondLst>
                                            <p:cond delay="1834"/>
                                          </p:stCondLst>
                                        </p:cTn>
                                        <p:tgtEl>
                                          <p:spTgt spid="36"/>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wipe(down)">
                                      <p:cBhvr>
                                        <p:cTn id="162" dur="580">
                                          <p:stCondLst>
                                            <p:cond delay="0"/>
                                          </p:stCondLst>
                                        </p:cTn>
                                        <p:tgtEl>
                                          <p:spTgt spid="31"/>
                                        </p:tgtEl>
                                      </p:cBhvr>
                                    </p:animEffect>
                                    <p:anim calcmode="lin" valueType="num">
                                      <p:cBhvr>
                                        <p:cTn id="163"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68" dur="26">
                                          <p:stCondLst>
                                            <p:cond delay="650"/>
                                          </p:stCondLst>
                                        </p:cTn>
                                        <p:tgtEl>
                                          <p:spTgt spid="31"/>
                                        </p:tgtEl>
                                      </p:cBhvr>
                                      <p:to x="100000" y="60000"/>
                                    </p:animScale>
                                    <p:animScale>
                                      <p:cBhvr>
                                        <p:cTn id="169" dur="166" decel="50000">
                                          <p:stCondLst>
                                            <p:cond delay="676"/>
                                          </p:stCondLst>
                                        </p:cTn>
                                        <p:tgtEl>
                                          <p:spTgt spid="31"/>
                                        </p:tgtEl>
                                      </p:cBhvr>
                                      <p:to x="100000" y="100000"/>
                                    </p:animScale>
                                    <p:animScale>
                                      <p:cBhvr>
                                        <p:cTn id="170" dur="26">
                                          <p:stCondLst>
                                            <p:cond delay="1312"/>
                                          </p:stCondLst>
                                        </p:cTn>
                                        <p:tgtEl>
                                          <p:spTgt spid="31"/>
                                        </p:tgtEl>
                                      </p:cBhvr>
                                      <p:to x="100000" y="80000"/>
                                    </p:animScale>
                                    <p:animScale>
                                      <p:cBhvr>
                                        <p:cTn id="171" dur="166" decel="50000">
                                          <p:stCondLst>
                                            <p:cond delay="1338"/>
                                          </p:stCondLst>
                                        </p:cTn>
                                        <p:tgtEl>
                                          <p:spTgt spid="31"/>
                                        </p:tgtEl>
                                      </p:cBhvr>
                                      <p:to x="100000" y="100000"/>
                                    </p:animScale>
                                    <p:animScale>
                                      <p:cBhvr>
                                        <p:cTn id="172" dur="26">
                                          <p:stCondLst>
                                            <p:cond delay="1642"/>
                                          </p:stCondLst>
                                        </p:cTn>
                                        <p:tgtEl>
                                          <p:spTgt spid="31"/>
                                        </p:tgtEl>
                                      </p:cBhvr>
                                      <p:to x="100000" y="90000"/>
                                    </p:animScale>
                                    <p:animScale>
                                      <p:cBhvr>
                                        <p:cTn id="173" dur="166" decel="50000">
                                          <p:stCondLst>
                                            <p:cond delay="1668"/>
                                          </p:stCondLst>
                                        </p:cTn>
                                        <p:tgtEl>
                                          <p:spTgt spid="31"/>
                                        </p:tgtEl>
                                      </p:cBhvr>
                                      <p:to x="100000" y="100000"/>
                                    </p:animScale>
                                    <p:animScale>
                                      <p:cBhvr>
                                        <p:cTn id="174" dur="26">
                                          <p:stCondLst>
                                            <p:cond delay="1808"/>
                                          </p:stCondLst>
                                        </p:cTn>
                                        <p:tgtEl>
                                          <p:spTgt spid="31"/>
                                        </p:tgtEl>
                                      </p:cBhvr>
                                      <p:to x="100000" y="95000"/>
                                    </p:animScale>
                                    <p:animScale>
                                      <p:cBhvr>
                                        <p:cTn id="175" dur="166" decel="50000">
                                          <p:stCondLst>
                                            <p:cond delay="1834"/>
                                          </p:stCondLst>
                                        </p:cTn>
                                        <p:tgtEl>
                                          <p:spTgt spid="31"/>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54" presetClass="entr" presetSubtype="0" accel="100000" fill="hold" nodeType="clickEffect">
                                  <p:stCondLst>
                                    <p:cond delay="0"/>
                                  </p:stCondLst>
                                  <p:childTnLst>
                                    <p:set>
                                      <p:cBhvr>
                                        <p:cTn id="179" dur="1" fill="hold">
                                          <p:stCondLst>
                                            <p:cond delay="0"/>
                                          </p:stCondLst>
                                        </p:cTn>
                                        <p:tgtEl>
                                          <p:spTgt spid="32"/>
                                        </p:tgtEl>
                                        <p:attrNameLst>
                                          <p:attrName>style.visibility</p:attrName>
                                        </p:attrNameLst>
                                      </p:cBhvr>
                                      <p:to>
                                        <p:strVal val="visible"/>
                                      </p:to>
                                    </p:set>
                                    <p:anim calcmode="lin" valueType="num">
                                      <p:cBhvr>
                                        <p:cTn id="180" dur="500" fill="hold"/>
                                        <p:tgtEl>
                                          <p:spTgt spid="32"/>
                                        </p:tgtEl>
                                        <p:attrNameLst>
                                          <p:attrName>ppt_w</p:attrName>
                                        </p:attrNameLst>
                                      </p:cBhvr>
                                      <p:tavLst>
                                        <p:tav tm="0">
                                          <p:val>
                                            <p:strVal val="#ppt_w*0.05"/>
                                          </p:val>
                                        </p:tav>
                                        <p:tav tm="100000">
                                          <p:val>
                                            <p:strVal val="#ppt_w"/>
                                          </p:val>
                                        </p:tav>
                                      </p:tavLst>
                                    </p:anim>
                                    <p:anim calcmode="lin" valueType="num">
                                      <p:cBhvr>
                                        <p:cTn id="181" dur="500" fill="hold"/>
                                        <p:tgtEl>
                                          <p:spTgt spid="32"/>
                                        </p:tgtEl>
                                        <p:attrNameLst>
                                          <p:attrName>ppt_h</p:attrName>
                                        </p:attrNameLst>
                                      </p:cBhvr>
                                      <p:tavLst>
                                        <p:tav tm="0">
                                          <p:val>
                                            <p:strVal val="#ppt_h"/>
                                          </p:val>
                                        </p:tav>
                                        <p:tav tm="100000">
                                          <p:val>
                                            <p:strVal val="#ppt_h"/>
                                          </p:val>
                                        </p:tav>
                                      </p:tavLst>
                                    </p:anim>
                                    <p:anim calcmode="lin" valueType="num">
                                      <p:cBhvr>
                                        <p:cTn id="182" dur="500" fill="hold"/>
                                        <p:tgtEl>
                                          <p:spTgt spid="32"/>
                                        </p:tgtEl>
                                        <p:attrNameLst>
                                          <p:attrName>ppt_x</p:attrName>
                                        </p:attrNameLst>
                                      </p:cBhvr>
                                      <p:tavLst>
                                        <p:tav tm="0">
                                          <p:val>
                                            <p:strVal val="#ppt_x-.2"/>
                                          </p:val>
                                        </p:tav>
                                        <p:tav tm="100000">
                                          <p:val>
                                            <p:strVal val="#ppt_x"/>
                                          </p:val>
                                        </p:tav>
                                      </p:tavLst>
                                    </p:anim>
                                    <p:anim calcmode="lin" valueType="num">
                                      <p:cBhvr>
                                        <p:cTn id="183" dur="500" fill="hold"/>
                                        <p:tgtEl>
                                          <p:spTgt spid="32"/>
                                        </p:tgtEl>
                                        <p:attrNameLst>
                                          <p:attrName>ppt_y</p:attrName>
                                        </p:attrNameLst>
                                      </p:cBhvr>
                                      <p:tavLst>
                                        <p:tav tm="0">
                                          <p:val>
                                            <p:strVal val="#ppt_y"/>
                                          </p:val>
                                        </p:tav>
                                        <p:tav tm="100000">
                                          <p:val>
                                            <p:strVal val="#ppt_y"/>
                                          </p:val>
                                        </p:tav>
                                      </p:tavLst>
                                    </p:anim>
                                    <p:animEffect transition="in" filter="fade">
                                      <p:cBhvr>
                                        <p:cTn id="184" dur="500"/>
                                        <p:tgtEl>
                                          <p:spTgt spid="32"/>
                                        </p:tgtEl>
                                      </p:cBhvr>
                                    </p:animEffect>
                                  </p:childTnLst>
                                </p:cTn>
                              </p:par>
                            </p:childTnLst>
                          </p:cTn>
                        </p:par>
                      </p:childTnLst>
                    </p:cTn>
                  </p:par>
                  <p:par>
                    <p:cTn id="185" fill="hold">
                      <p:stCondLst>
                        <p:cond delay="indefinite"/>
                      </p:stCondLst>
                      <p:childTnLst>
                        <p:par>
                          <p:cTn id="186" fill="hold">
                            <p:stCondLst>
                              <p:cond delay="0"/>
                            </p:stCondLst>
                            <p:childTnLst>
                              <p:par>
                                <p:cTn id="187" presetID="54" presetClass="entr" presetSubtype="0" accel="100000" fill="hold" nodeType="clickEffect">
                                  <p:stCondLst>
                                    <p:cond delay="0"/>
                                  </p:stCondLst>
                                  <p:childTnLst>
                                    <p:set>
                                      <p:cBhvr>
                                        <p:cTn id="188" dur="1" fill="hold">
                                          <p:stCondLst>
                                            <p:cond delay="0"/>
                                          </p:stCondLst>
                                        </p:cTn>
                                        <p:tgtEl>
                                          <p:spTgt spid="30"/>
                                        </p:tgtEl>
                                        <p:attrNameLst>
                                          <p:attrName>style.visibility</p:attrName>
                                        </p:attrNameLst>
                                      </p:cBhvr>
                                      <p:to>
                                        <p:strVal val="visible"/>
                                      </p:to>
                                    </p:set>
                                    <p:anim calcmode="lin" valueType="num">
                                      <p:cBhvr>
                                        <p:cTn id="189" dur="500" fill="hold"/>
                                        <p:tgtEl>
                                          <p:spTgt spid="30"/>
                                        </p:tgtEl>
                                        <p:attrNameLst>
                                          <p:attrName>ppt_w</p:attrName>
                                        </p:attrNameLst>
                                      </p:cBhvr>
                                      <p:tavLst>
                                        <p:tav tm="0">
                                          <p:val>
                                            <p:strVal val="#ppt_w*0.05"/>
                                          </p:val>
                                        </p:tav>
                                        <p:tav tm="100000">
                                          <p:val>
                                            <p:strVal val="#ppt_w"/>
                                          </p:val>
                                        </p:tav>
                                      </p:tavLst>
                                    </p:anim>
                                    <p:anim calcmode="lin" valueType="num">
                                      <p:cBhvr>
                                        <p:cTn id="190" dur="500" fill="hold"/>
                                        <p:tgtEl>
                                          <p:spTgt spid="30"/>
                                        </p:tgtEl>
                                        <p:attrNameLst>
                                          <p:attrName>ppt_h</p:attrName>
                                        </p:attrNameLst>
                                      </p:cBhvr>
                                      <p:tavLst>
                                        <p:tav tm="0">
                                          <p:val>
                                            <p:strVal val="#ppt_h"/>
                                          </p:val>
                                        </p:tav>
                                        <p:tav tm="100000">
                                          <p:val>
                                            <p:strVal val="#ppt_h"/>
                                          </p:val>
                                        </p:tav>
                                      </p:tavLst>
                                    </p:anim>
                                    <p:anim calcmode="lin" valueType="num">
                                      <p:cBhvr>
                                        <p:cTn id="191" dur="500" fill="hold"/>
                                        <p:tgtEl>
                                          <p:spTgt spid="30"/>
                                        </p:tgtEl>
                                        <p:attrNameLst>
                                          <p:attrName>ppt_x</p:attrName>
                                        </p:attrNameLst>
                                      </p:cBhvr>
                                      <p:tavLst>
                                        <p:tav tm="0">
                                          <p:val>
                                            <p:strVal val="#ppt_x-.2"/>
                                          </p:val>
                                        </p:tav>
                                        <p:tav tm="100000">
                                          <p:val>
                                            <p:strVal val="#ppt_x"/>
                                          </p:val>
                                        </p:tav>
                                      </p:tavLst>
                                    </p:anim>
                                    <p:anim calcmode="lin" valueType="num">
                                      <p:cBhvr>
                                        <p:cTn id="192" dur="500" fill="hold"/>
                                        <p:tgtEl>
                                          <p:spTgt spid="30"/>
                                        </p:tgtEl>
                                        <p:attrNameLst>
                                          <p:attrName>ppt_y</p:attrName>
                                        </p:attrNameLst>
                                      </p:cBhvr>
                                      <p:tavLst>
                                        <p:tav tm="0">
                                          <p:val>
                                            <p:strVal val="#ppt_y"/>
                                          </p:val>
                                        </p:tav>
                                        <p:tav tm="100000">
                                          <p:val>
                                            <p:strVal val="#ppt_y"/>
                                          </p:val>
                                        </p:tav>
                                      </p:tavLst>
                                    </p:anim>
                                    <p:animEffect transition="in" filter="fade">
                                      <p:cBhvr>
                                        <p:cTn id="193" dur="500"/>
                                        <p:tgtEl>
                                          <p:spTgt spid="30"/>
                                        </p:tgtEl>
                                      </p:cBhvr>
                                    </p:animEffect>
                                  </p:childTnLst>
                                </p:cTn>
                              </p:par>
                            </p:childTnLst>
                          </p:cTn>
                        </p:par>
                      </p:childTnLst>
                    </p:cTn>
                  </p:par>
                  <p:par>
                    <p:cTn id="194" fill="hold">
                      <p:stCondLst>
                        <p:cond delay="indefinite"/>
                      </p:stCondLst>
                      <p:childTnLst>
                        <p:par>
                          <p:cTn id="195" fill="hold">
                            <p:stCondLst>
                              <p:cond delay="0"/>
                            </p:stCondLst>
                            <p:childTnLst>
                              <p:par>
                                <p:cTn id="196" presetID="30" presetClass="entr" presetSubtype="0" fill="hold" grpId="0" nodeType="clickEffect">
                                  <p:stCondLst>
                                    <p:cond delay="0"/>
                                  </p:stCondLst>
                                  <p:childTnLst>
                                    <p:set>
                                      <p:cBhvr>
                                        <p:cTn id="197" dur="1" fill="hold">
                                          <p:stCondLst>
                                            <p:cond delay="0"/>
                                          </p:stCondLst>
                                        </p:cTn>
                                        <p:tgtEl>
                                          <p:spTgt spid="33"/>
                                        </p:tgtEl>
                                        <p:attrNameLst>
                                          <p:attrName>style.visibility</p:attrName>
                                        </p:attrNameLst>
                                      </p:cBhvr>
                                      <p:to>
                                        <p:strVal val="visible"/>
                                      </p:to>
                                    </p:set>
                                    <p:animEffect transition="in" filter="fade">
                                      <p:cBhvr>
                                        <p:cTn id="198" dur="800" decel="100000"/>
                                        <p:tgtEl>
                                          <p:spTgt spid="33"/>
                                        </p:tgtEl>
                                      </p:cBhvr>
                                    </p:animEffect>
                                    <p:anim calcmode="lin" valueType="num">
                                      <p:cBhvr>
                                        <p:cTn id="199" dur="800" decel="100000" fill="hold"/>
                                        <p:tgtEl>
                                          <p:spTgt spid="33"/>
                                        </p:tgtEl>
                                        <p:attrNameLst>
                                          <p:attrName>style.rotation</p:attrName>
                                        </p:attrNameLst>
                                      </p:cBhvr>
                                      <p:tavLst>
                                        <p:tav tm="0">
                                          <p:val>
                                            <p:fltVal val="-90"/>
                                          </p:val>
                                        </p:tav>
                                        <p:tav tm="100000">
                                          <p:val>
                                            <p:fltVal val="0"/>
                                          </p:val>
                                        </p:tav>
                                      </p:tavLst>
                                    </p:anim>
                                    <p:anim calcmode="lin" valueType="num">
                                      <p:cBhvr>
                                        <p:cTn id="200" dur="800" decel="100000" fill="hold"/>
                                        <p:tgtEl>
                                          <p:spTgt spid="33"/>
                                        </p:tgtEl>
                                        <p:attrNameLst>
                                          <p:attrName>ppt_x</p:attrName>
                                        </p:attrNameLst>
                                      </p:cBhvr>
                                      <p:tavLst>
                                        <p:tav tm="0">
                                          <p:val>
                                            <p:strVal val="#ppt_x+0.4"/>
                                          </p:val>
                                        </p:tav>
                                        <p:tav tm="100000">
                                          <p:val>
                                            <p:strVal val="#ppt_x-0.05"/>
                                          </p:val>
                                        </p:tav>
                                      </p:tavLst>
                                    </p:anim>
                                    <p:anim calcmode="lin" valueType="num">
                                      <p:cBhvr>
                                        <p:cTn id="201" dur="800" decel="100000" fill="hold"/>
                                        <p:tgtEl>
                                          <p:spTgt spid="33"/>
                                        </p:tgtEl>
                                        <p:attrNameLst>
                                          <p:attrName>ppt_y</p:attrName>
                                        </p:attrNameLst>
                                      </p:cBhvr>
                                      <p:tavLst>
                                        <p:tav tm="0">
                                          <p:val>
                                            <p:strVal val="#ppt_y-0.4"/>
                                          </p:val>
                                        </p:tav>
                                        <p:tav tm="100000">
                                          <p:val>
                                            <p:strVal val="#ppt_y+0.1"/>
                                          </p:val>
                                        </p:tav>
                                      </p:tavLst>
                                    </p:anim>
                                    <p:anim calcmode="lin" valueType="num">
                                      <p:cBhvr>
                                        <p:cTn id="202"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203"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30" presetClass="entr" presetSubtype="0" fill="hold" grpId="0" nodeType="clickEffect">
                                  <p:stCondLst>
                                    <p:cond delay="0"/>
                                  </p:stCondLst>
                                  <p:childTnLst>
                                    <p:set>
                                      <p:cBhvr>
                                        <p:cTn id="207" dur="1" fill="hold">
                                          <p:stCondLst>
                                            <p:cond delay="0"/>
                                          </p:stCondLst>
                                        </p:cTn>
                                        <p:tgtEl>
                                          <p:spTgt spid="34"/>
                                        </p:tgtEl>
                                        <p:attrNameLst>
                                          <p:attrName>style.visibility</p:attrName>
                                        </p:attrNameLst>
                                      </p:cBhvr>
                                      <p:to>
                                        <p:strVal val="visible"/>
                                      </p:to>
                                    </p:set>
                                    <p:animEffect transition="in" filter="fade">
                                      <p:cBhvr>
                                        <p:cTn id="208" dur="800" decel="100000"/>
                                        <p:tgtEl>
                                          <p:spTgt spid="34"/>
                                        </p:tgtEl>
                                      </p:cBhvr>
                                    </p:animEffect>
                                    <p:anim calcmode="lin" valueType="num">
                                      <p:cBhvr>
                                        <p:cTn id="209" dur="800" decel="100000" fill="hold"/>
                                        <p:tgtEl>
                                          <p:spTgt spid="34"/>
                                        </p:tgtEl>
                                        <p:attrNameLst>
                                          <p:attrName>style.rotation</p:attrName>
                                        </p:attrNameLst>
                                      </p:cBhvr>
                                      <p:tavLst>
                                        <p:tav tm="0">
                                          <p:val>
                                            <p:fltVal val="-90"/>
                                          </p:val>
                                        </p:tav>
                                        <p:tav tm="100000">
                                          <p:val>
                                            <p:fltVal val="0"/>
                                          </p:val>
                                        </p:tav>
                                      </p:tavLst>
                                    </p:anim>
                                    <p:anim calcmode="lin" valueType="num">
                                      <p:cBhvr>
                                        <p:cTn id="210" dur="800" decel="100000" fill="hold"/>
                                        <p:tgtEl>
                                          <p:spTgt spid="34"/>
                                        </p:tgtEl>
                                        <p:attrNameLst>
                                          <p:attrName>ppt_x</p:attrName>
                                        </p:attrNameLst>
                                      </p:cBhvr>
                                      <p:tavLst>
                                        <p:tav tm="0">
                                          <p:val>
                                            <p:strVal val="#ppt_x+0.4"/>
                                          </p:val>
                                        </p:tav>
                                        <p:tav tm="100000">
                                          <p:val>
                                            <p:strVal val="#ppt_x-0.05"/>
                                          </p:val>
                                        </p:tav>
                                      </p:tavLst>
                                    </p:anim>
                                    <p:anim calcmode="lin" valueType="num">
                                      <p:cBhvr>
                                        <p:cTn id="211" dur="800" decel="100000" fill="hold"/>
                                        <p:tgtEl>
                                          <p:spTgt spid="34"/>
                                        </p:tgtEl>
                                        <p:attrNameLst>
                                          <p:attrName>ppt_y</p:attrName>
                                        </p:attrNameLst>
                                      </p:cBhvr>
                                      <p:tavLst>
                                        <p:tav tm="0">
                                          <p:val>
                                            <p:strVal val="#ppt_y-0.4"/>
                                          </p:val>
                                        </p:tav>
                                        <p:tav tm="100000">
                                          <p:val>
                                            <p:strVal val="#ppt_y+0.1"/>
                                          </p:val>
                                        </p:tav>
                                      </p:tavLst>
                                    </p:anim>
                                    <p:anim calcmode="lin" valueType="num">
                                      <p:cBhvr>
                                        <p:cTn id="21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1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6" presetClass="entr" presetSubtype="0" fill="hold" grpId="0" nodeType="clickEffect">
                                  <p:stCondLst>
                                    <p:cond delay="0"/>
                                  </p:stCondLst>
                                  <p:childTnLst>
                                    <p:set>
                                      <p:cBhvr>
                                        <p:cTn id="217" dur="1" fill="hold">
                                          <p:stCondLst>
                                            <p:cond delay="0"/>
                                          </p:stCondLst>
                                        </p:cTn>
                                        <p:tgtEl>
                                          <p:spTgt spid="29"/>
                                        </p:tgtEl>
                                        <p:attrNameLst>
                                          <p:attrName>style.visibility</p:attrName>
                                        </p:attrNameLst>
                                      </p:cBhvr>
                                      <p:to>
                                        <p:strVal val="visible"/>
                                      </p:to>
                                    </p:set>
                                    <p:animEffect transition="in" filter="wipe(down)">
                                      <p:cBhvr>
                                        <p:cTn id="218" dur="580">
                                          <p:stCondLst>
                                            <p:cond delay="0"/>
                                          </p:stCondLst>
                                        </p:cTn>
                                        <p:tgtEl>
                                          <p:spTgt spid="29"/>
                                        </p:tgtEl>
                                      </p:cBhvr>
                                    </p:animEffect>
                                    <p:anim calcmode="lin" valueType="num">
                                      <p:cBhvr>
                                        <p:cTn id="21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24" dur="26">
                                          <p:stCondLst>
                                            <p:cond delay="650"/>
                                          </p:stCondLst>
                                        </p:cTn>
                                        <p:tgtEl>
                                          <p:spTgt spid="29"/>
                                        </p:tgtEl>
                                      </p:cBhvr>
                                      <p:to x="100000" y="60000"/>
                                    </p:animScale>
                                    <p:animScale>
                                      <p:cBhvr>
                                        <p:cTn id="225" dur="166" decel="50000">
                                          <p:stCondLst>
                                            <p:cond delay="676"/>
                                          </p:stCondLst>
                                        </p:cTn>
                                        <p:tgtEl>
                                          <p:spTgt spid="29"/>
                                        </p:tgtEl>
                                      </p:cBhvr>
                                      <p:to x="100000" y="100000"/>
                                    </p:animScale>
                                    <p:animScale>
                                      <p:cBhvr>
                                        <p:cTn id="226" dur="26">
                                          <p:stCondLst>
                                            <p:cond delay="1312"/>
                                          </p:stCondLst>
                                        </p:cTn>
                                        <p:tgtEl>
                                          <p:spTgt spid="29"/>
                                        </p:tgtEl>
                                      </p:cBhvr>
                                      <p:to x="100000" y="80000"/>
                                    </p:animScale>
                                    <p:animScale>
                                      <p:cBhvr>
                                        <p:cTn id="227" dur="166" decel="50000">
                                          <p:stCondLst>
                                            <p:cond delay="1338"/>
                                          </p:stCondLst>
                                        </p:cTn>
                                        <p:tgtEl>
                                          <p:spTgt spid="29"/>
                                        </p:tgtEl>
                                      </p:cBhvr>
                                      <p:to x="100000" y="100000"/>
                                    </p:animScale>
                                    <p:animScale>
                                      <p:cBhvr>
                                        <p:cTn id="228" dur="26">
                                          <p:stCondLst>
                                            <p:cond delay="1642"/>
                                          </p:stCondLst>
                                        </p:cTn>
                                        <p:tgtEl>
                                          <p:spTgt spid="29"/>
                                        </p:tgtEl>
                                      </p:cBhvr>
                                      <p:to x="100000" y="90000"/>
                                    </p:animScale>
                                    <p:animScale>
                                      <p:cBhvr>
                                        <p:cTn id="229" dur="166" decel="50000">
                                          <p:stCondLst>
                                            <p:cond delay="1668"/>
                                          </p:stCondLst>
                                        </p:cTn>
                                        <p:tgtEl>
                                          <p:spTgt spid="29"/>
                                        </p:tgtEl>
                                      </p:cBhvr>
                                      <p:to x="100000" y="100000"/>
                                    </p:animScale>
                                    <p:animScale>
                                      <p:cBhvr>
                                        <p:cTn id="230" dur="26">
                                          <p:stCondLst>
                                            <p:cond delay="1808"/>
                                          </p:stCondLst>
                                        </p:cTn>
                                        <p:tgtEl>
                                          <p:spTgt spid="29"/>
                                        </p:tgtEl>
                                      </p:cBhvr>
                                      <p:to x="100000" y="95000"/>
                                    </p:animScale>
                                    <p:animScale>
                                      <p:cBhvr>
                                        <p:cTn id="231"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4" grpId="0" animBg="1"/>
      <p:bldP spid="8" grpId="0" build="p" animBg="1"/>
      <p:bldP spid="4" grpId="0" animBg="1"/>
      <p:bldP spid="13" grpId="0" animBg="1"/>
      <p:bldP spid="16" grpId="0" animBg="1"/>
      <p:bldP spid="17" grpId="0" animBg="1"/>
      <p:bldP spid="36" grpId="0" animBg="1"/>
      <p:bldP spid="29" grpId="0" animBg="1"/>
      <p:bldP spid="31"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9695144" y="1478680"/>
            <a:ext cx="1703803" cy="869024"/>
          </a:xfrm>
          <a:prstGeom prst="ellipse">
            <a:avLst/>
          </a:prstGeom>
          <a:solidFill>
            <a:srgbClr val="ECF3FA"/>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ما البريون؟</a:t>
            </a:r>
          </a:p>
        </p:txBody>
      </p:sp>
      <p:sp>
        <p:nvSpPr>
          <p:cNvPr id="2" name="Title 1"/>
          <p:cNvSpPr>
            <a:spLocks noGrp="1"/>
          </p:cNvSpPr>
          <p:nvPr>
            <p:ph type="title"/>
          </p:nvPr>
        </p:nvSpPr>
        <p:spPr>
          <a:xfrm>
            <a:off x="1515649" y="507420"/>
            <a:ext cx="9156526" cy="845392"/>
          </a:xfrm>
          <a:solidFill>
            <a:schemeClr val="accent5">
              <a:lumMod val="75000"/>
            </a:schemeClr>
          </a:solidFill>
          <a:ln w="38100">
            <a:solidFill>
              <a:srgbClr val="FFC000"/>
            </a:solidFill>
          </a:ln>
        </p:spPr>
        <p:txBody>
          <a:bodyPr vert="horz" lIns="91440" tIns="45720" rIns="91440" bIns="45720" rtlCol="0" anchor="ctr">
            <a:normAutofit fontScale="90000"/>
          </a:bodyPr>
          <a:lstStyle/>
          <a:p>
            <a:pPr algn="ctr" defTabSz="685800" rtl="1">
              <a:lnSpc>
                <a:spcPct val="110000"/>
              </a:lnSpc>
            </a:pPr>
            <a:r>
              <a:rPr lang="ar-BH" sz="4800" b="1" dirty="0">
                <a:solidFill>
                  <a:schemeClr val="bg1"/>
                </a:solidFill>
                <a:latin typeface="Sakkal Majalla" panose="02000000000000000000" pitchFamily="2" charset="-78"/>
                <a:ea typeface="+mn-ea"/>
                <a:cs typeface="Sakkal Majalla" panose="02000000000000000000" pitchFamily="2" charset="-78"/>
              </a:rPr>
              <a:t>البريونات </a:t>
            </a:r>
            <a:r>
              <a:rPr lang="en-US" sz="4800" b="1" dirty="0">
                <a:solidFill>
                  <a:schemeClr val="bg1"/>
                </a:solidFill>
                <a:latin typeface="Sakkal Majalla" panose="02000000000000000000" pitchFamily="2" charset="-78"/>
                <a:ea typeface="+mn-ea"/>
                <a:cs typeface="Sakkal Majalla" panose="02000000000000000000" pitchFamily="2" charset="-78"/>
              </a:rPr>
              <a:t>Prions</a:t>
            </a:r>
            <a:endParaRPr lang="ar-BH" sz="4800" b="1" dirty="0">
              <a:solidFill>
                <a:schemeClr val="bg1"/>
              </a:solidFill>
              <a:latin typeface="Sakkal Majalla" panose="02000000000000000000" pitchFamily="2" charset="-78"/>
              <a:ea typeface="+mn-ea"/>
              <a:cs typeface="Sakkal Majalla" panose="02000000000000000000" pitchFamily="2" charset="-78"/>
            </a:endParaRPr>
          </a:p>
        </p:txBody>
      </p:sp>
      <p:sp>
        <p:nvSpPr>
          <p:cNvPr id="7" name="Content Placeholder 4"/>
          <p:cNvSpPr txBox="1">
            <a:spLocks/>
          </p:cNvSpPr>
          <p:nvPr/>
        </p:nvSpPr>
        <p:spPr>
          <a:xfrm>
            <a:off x="8064457" y="3582444"/>
            <a:ext cx="3646939" cy="713548"/>
          </a:xfrm>
          <a:prstGeom prst="rect">
            <a:avLst/>
          </a:prstGeom>
          <a:solidFill>
            <a:schemeClr val="accent2">
              <a:lumMod val="20000"/>
              <a:lumOff val="80000"/>
            </a:schemeClr>
          </a:solidFill>
          <a:ln>
            <a:solidFill>
              <a:schemeClr val="accent1"/>
            </a:solidFill>
          </a:ln>
        </p:spPr>
        <p:txBody>
          <a:bodyPr vert="horz" lIns="68580" tIns="34290" rIns="68580" bIns="3429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buNone/>
            </a:pPr>
            <a:r>
              <a:rPr lang="ar-BH" sz="4000" b="1" dirty="0">
                <a:solidFill>
                  <a:srgbClr val="C00000"/>
                </a:solidFill>
                <a:latin typeface="Sakkal Majalla" panose="02000000000000000000" pitchFamily="2" charset="-78"/>
                <a:cs typeface="Sakkal Majalla" panose="02000000000000000000" pitchFamily="2" charset="-78"/>
              </a:rPr>
              <a:t>خصائص البريونات</a:t>
            </a:r>
          </a:p>
        </p:txBody>
      </p:sp>
      <p:sp>
        <p:nvSpPr>
          <p:cNvPr id="24" name="Rounded Rectangle 23"/>
          <p:cNvSpPr/>
          <p:nvPr/>
        </p:nvSpPr>
        <p:spPr>
          <a:xfrm>
            <a:off x="3920647" y="1460530"/>
            <a:ext cx="5824602" cy="894364"/>
          </a:xfrm>
          <a:prstGeom prst="roundRect">
            <a:avLst/>
          </a:prstGeom>
          <a:solidFill>
            <a:srgbClr val="ECF3FA"/>
          </a:solidFill>
        </p:spPr>
        <p:style>
          <a:lnRef idx="2">
            <a:schemeClr val="accent6"/>
          </a:lnRef>
          <a:fillRef idx="1">
            <a:schemeClr val="lt1"/>
          </a:fillRef>
          <a:effectRef idx="0">
            <a:schemeClr val="accent6"/>
          </a:effectRef>
          <a:fontRef idx="minor">
            <a:schemeClr val="dk1"/>
          </a:fontRef>
        </p:style>
        <p:txBody>
          <a:bodyPr rtlCol="1" anchor="ctr"/>
          <a:lstStyle/>
          <a:p>
            <a:pPr algn="justLow" rtl="1"/>
            <a:r>
              <a:rPr lang="ar-BH" sz="2600" b="1" dirty="0">
                <a:solidFill>
                  <a:srgbClr val="002060"/>
                </a:solidFill>
                <a:latin typeface="Sakkal Majalla" panose="02000000000000000000" pitchFamily="2" charset="-78"/>
                <a:cs typeface="Sakkal Majalla" panose="02000000000000000000" pitchFamily="2" charset="-78"/>
              </a:rPr>
              <a:t>هو بروتين يسبب العدوى أو المرض ويعرف بـ "الدقيقة  البروتينية المُعدية"، </a:t>
            </a:r>
            <a:r>
              <a:rPr lang="ar-BH" sz="2600" b="1" dirty="0" smtClean="0">
                <a:solidFill>
                  <a:srgbClr val="002060"/>
                </a:solidFill>
                <a:latin typeface="Sakkal Majalla" panose="02000000000000000000" pitchFamily="2" charset="-78"/>
                <a:cs typeface="Sakkal Majalla" panose="02000000000000000000" pitchFamily="2" charset="-78"/>
              </a:rPr>
              <a:t>واختصارًا يسمى بريون </a:t>
            </a:r>
            <a:r>
              <a:rPr lang="en-US" sz="2600" b="1" dirty="0" smtClean="0">
                <a:solidFill>
                  <a:srgbClr val="002060"/>
                </a:solidFill>
                <a:latin typeface="Sakkal Majalla" panose="02000000000000000000" pitchFamily="2" charset="-78"/>
                <a:cs typeface="Sakkal Majalla" panose="02000000000000000000" pitchFamily="2" charset="-78"/>
              </a:rPr>
              <a:t>prion</a:t>
            </a:r>
            <a:r>
              <a:rPr lang="ar-BH" sz="2600" b="1" dirty="0" smtClean="0">
                <a:solidFill>
                  <a:srgbClr val="002060"/>
                </a:solidFill>
                <a:latin typeface="Sakkal Majalla" panose="02000000000000000000" pitchFamily="2" charset="-78"/>
                <a:cs typeface="Sakkal Majalla" panose="02000000000000000000" pitchFamily="2" charset="-78"/>
              </a:rPr>
              <a:t>.</a:t>
            </a:r>
            <a:endParaRPr lang="ar-BH" sz="2600" b="1" dirty="0">
              <a:solidFill>
                <a:srgbClr val="002060"/>
              </a:solidFill>
              <a:latin typeface="Sakkal Majalla" panose="02000000000000000000" pitchFamily="2" charset="-78"/>
              <a:cs typeface="Sakkal Majalla" panose="02000000000000000000" pitchFamily="2" charset="-78"/>
            </a:endParaRPr>
          </a:p>
        </p:txBody>
      </p:sp>
      <p:sp>
        <p:nvSpPr>
          <p:cNvPr id="26" name="Rounded Rectangle 25"/>
          <p:cNvSpPr/>
          <p:nvPr/>
        </p:nvSpPr>
        <p:spPr>
          <a:xfrm>
            <a:off x="3807912" y="4409162"/>
            <a:ext cx="7953311" cy="83924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r" rtl="1"/>
            <a:r>
              <a:rPr lang="ar-BH" sz="2500" b="1" dirty="0">
                <a:latin typeface="Sakkal Majalla" panose="02000000000000000000" pitchFamily="2" charset="-78"/>
                <a:cs typeface="Sakkal Majalla" panose="02000000000000000000" pitchFamily="2" charset="-78"/>
              </a:rPr>
              <a:t>1. توجد البريونات بشكل طبيعي في الخلايا على </a:t>
            </a:r>
            <a:r>
              <a:rPr lang="ar-BH" sz="2500" b="1" dirty="0" smtClean="0">
                <a:latin typeface="Sakkal Majalla" panose="02000000000000000000" pitchFamily="2" charset="-78"/>
                <a:cs typeface="Sakkal Majalla" panose="02000000000000000000" pitchFamily="2" charset="-78"/>
              </a:rPr>
              <a:t>شكل </a:t>
            </a:r>
            <a:r>
              <a:rPr lang="ar-BH" sz="2500" b="1" dirty="0">
                <a:latin typeface="Sakkal Majalla" panose="02000000000000000000" pitchFamily="2" charset="-78"/>
                <a:cs typeface="Sakkal Majalla" panose="02000000000000000000" pitchFamily="2" charset="-78"/>
              </a:rPr>
              <a:t>ي</a:t>
            </a:r>
            <a:r>
              <a:rPr lang="ar-BH" sz="2500" b="1" dirty="0" smtClean="0">
                <a:latin typeface="Sakkal Majalla" panose="02000000000000000000" pitchFamily="2" charset="-78"/>
                <a:cs typeface="Sakkal Majalla" panose="02000000000000000000" pitchFamily="2" charset="-78"/>
              </a:rPr>
              <a:t>شبه اللولب</a:t>
            </a:r>
            <a:r>
              <a:rPr lang="ar-BH" sz="2500" b="1" dirty="0">
                <a:latin typeface="Sakkal Majalla" panose="02000000000000000000" pitchFamily="2" charset="-78"/>
                <a:cs typeface="Sakkal Majalla" panose="02000000000000000000" pitchFamily="2" charset="-78"/>
              </a:rPr>
              <a:t>، إلا أن وظيفتها ليست معروفة </a:t>
            </a:r>
            <a:r>
              <a:rPr lang="ar-BH" sz="2500" b="1" dirty="0" smtClean="0">
                <a:latin typeface="Sakkal Majalla" panose="02000000000000000000" pitchFamily="2" charset="-78"/>
                <a:cs typeface="Sakkal Majalla" panose="02000000000000000000" pitchFamily="2" charset="-78"/>
              </a:rPr>
              <a:t>بشكل جيد</a:t>
            </a:r>
            <a:r>
              <a:rPr lang="ar-BH" sz="2600" b="1" dirty="0" smtClean="0">
                <a:latin typeface="Sakkal Majalla" panose="02000000000000000000" pitchFamily="2" charset="-78"/>
                <a:cs typeface="Sakkal Majalla" panose="02000000000000000000" pitchFamily="2" charset="-78"/>
              </a:rPr>
              <a:t>.</a:t>
            </a:r>
            <a:endParaRPr lang="ar-BH" sz="2600" b="1" dirty="0">
              <a:latin typeface="Sakkal Majalla" panose="02000000000000000000" pitchFamily="2" charset="-78"/>
              <a:cs typeface="Sakkal Majalla" panose="02000000000000000000" pitchFamily="2" charset="-78"/>
            </a:endParaRPr>
          </a:p>
        </p:txBody>
      </p:sp>
      <p:sp>
        <p:nvSpPr>
          <p:cNvPr id="27" name="Rounded Rectangle 26"/>
          <p:cNvSpPr/>
          <p:nvPr/>
        </p:nvSpPr>
        <p:spPr>
          <a:xfrm>
            <a:off x="3807912" y="5348614"/>
            <a:ext cx="7966399" cy="95537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r" rtl="1"/>
            <a:r>
              <a:rPr lang="ar-BH" sz="2500" b="1" dirty="0">
                <a:latin typeface="Sakkal Majalla" panose="02000000000000000000" pitchFamily="2" charset="-78"/>
                <a:cs typeface="Sakkal Majalla" panose="02000000000000000000" pitchFamily="2" charset="-78"/>
              </a:rPr>
              <a:t>2</a:t>
            </a:r>
            <a:r>
              <a:rPr lang="ar-BH" sz="2500" b="1" dirty="0">
                <a:solidFill>
                  <a:srgbClr val="002060"/>
                </a:solidFill>
                <a:latin typeface="Sakkal Majalla" panose="02000000000000000000" pitchFamily="2" charset="-78"/>
                <a:cs typeface="Sakkal Majalla" panose="02000000000000000000" pitchFamily="2" charset="-78"/>
              </a:rPr>
              <a:t>. عند حدوث طفرات في الجينات المسؤولة عن </a:t>
            </a:r>
            <a:r>
              <a:rPr lang="ar-BH" sz="2500" b="1" dirty="0" smtClean="0">
                <a:solidFill>
                  <a:srgbClr val="002060"/>
                </a:solidFill>
                <a:latin typeface="Sakkal Majalla" panose="02000000000000000000" pitchFamily="2" charset="-78"/>
                <a:cs typeface="Sakkal Majalla" panose="02000000000000000000" pitchFamily="2" charset="-78"/>
              </a:rPr>
              <a:t>إنتاج البريونات، </a:t>
            </a:r>
            <a:r>
              <a:rPr lang="ar-BH" sz="2500" b="1" dirty="0">
                <a:solidFill>
                  <a:srgbClr val="002060"/>
                </a:solidFill>
                <a:latin typeface="Sakkal Majalla" panose="02000000000000000000" pitchFamily="2" charset="-78"/>
                <a:cs typeface="Sakkal Majalla" panose="02000000000000000000" pitchFamily="2" charset="-78"/>
              </a:rPr>
              <a:t>يُطوى البروتين ويتغير شكله، وقد يُصبح البريون </a:t>
            </a:r>
            <a:r>
              <a:rPr lang="ar-BH" sz="2500" b="1" dirty="0">
                <a:solidFill>
                  <a:srgbClr val="C00000"/>
                </a:solidFill>
                <a:latin typeface="Sakkal Majalla" panose="02000000000000000000" pitchFamily="2" charset="-78"/>
                <a:cs typeface="Sakkal Majalla" panose="02000000000000000000" pitchFamily="2" charset="-78"/>
              </a:rPr>
              <a:t>بعد الطفرة </a:t>
            </a:r>
            <a:r>
              <a:rPr lang="ar-BH" sz="2500" b="1" dirty="0">
                <a:solidFill>
                  <a:srgbClr val="002060"/>
                </a:solidFill>
                <a:latin typeface="Sakkal Majalla" panose="02000000000000000000" pitchFamily="2" charset="-78"/>
                <a:cs typeface="Sakkal Majalla" panose="02000000000000000000" pitchFamily="2" charset="-78"/>
              </a:rPr>
              <a:t>مثل صفحة كتاب طويت عدة مرات.</a:t>
            </a:r>
          </a:p>
        </p:txBody>
      </p:sp>
      <p:sp>
        <p:nvSpPr>
          <p:cNvPr id="9" name="Footer Placeholder 3"/>
          <p:cNvSpPr>
            <a:spLocks noGrp="1"/>
          </p:cNvSpPr>
          <p:nvPr>
            <p:ph type="ftr" sz="quarter" idx="11"/>
          </p:nvPr>
        </p:nvSpPr>
        <p:spPr>
          <a:xfrm>
            <a:off x="0" y="6457950"/>
            <a:ext cx="2413238" cy="400050"/>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0" name="Rectangle 9"/>
          <p:cNvSpPr/>
          <p:nvPr/>
        </p:nvSpPr>
        <p:spPr>
          <a:xfrm>
            <a:off x="3908120" y="2609740"/>
            <a:ext cx="7842454"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1"/>
            <a:r>
              <a:rPr lang="ar-BH" sz="2400" b="1" dirty="0">
                <a:solidFill>
                  <a:srgbClr val="002060"/>
                </a:solidFill>
                <a:latin typeface="Sakkal Majalla" panose="02000000000000000000" pitchFamily="2" charset="-78"/>
                <a:cs typeface="Sakkal Majalla" panose="02000000000000000000" pitchFamily="2" charset="-78"/>
              </a:rPr>
              <a:t>رغم أن الأمراض التي تسببها البريونات دُرست منذ عقود إلا أنها لم تُفهم جيدًا حتى عام 1982م عندما شَخَّصَ </a:t>
            </a:r>
            <a:r>
              <a:rPr lang="ar-BH" sz="2400" b="1" dirty="0">
                <a:solidFill>
                  <a:srgbClr val="C00000"/>
                </a:solidFill>
                <a:latin typeface="Sakkal Majalla" panose="02000000000000000000" pitchFamily="2" charset="-78"/>
                <a:cs typeface="Sakkal Majalla" panose="02000000000000000000" pitchFamily="2" charset="-78"/>
              </a:rPr>
              <a:t>ستانلي بروزاينر </a:t>
            </a:r>
            <a:r>
              <a:rPr lang="ar-BH" sz="2400" b="1" dirty="0">
                <a:solidFill>
                  <a:srgbClr val="002060"/>
                </a:solidFill>
                <a:latin typeface="Sakkal Majalla" panose="02000000000000000000" pitchFamily="2" charset="-78"/>
                <a:cs typeface="Sakkal Majalla" panose="02000000000000000000" pitchFamily="2" charset="-78"/>
              </a:rPr>
              <a:t>الدقائق المعدية بأنها بروتينات.</a:t>
            </a:r>
          </a:p>
        </p:txBody>
      </p:sp>
      <p:pic>
        <p:nvPicPr>
          <p:cNvPr id="11" name="Picture 10"/>
          <p:cNvPicPr>
            <a:picLocks noChangeAspect="1"/>
          </p:cNvPicPr>
          <p:nvPr/>
        </p:nvPicPr>
        <p:blipFill rotWithShape="1">
          <a:blip r:embed="rId2"/>
          <a:srcRect r="20717" b="34428"/>
          <a:stretch/>
        </p:blipFill>
        <p:spPr>
          <a:xfrm>
            <a:off x="467786" y="2016691"/>
            <a:ext cx="3274481" cy="3486642"/>
          </a:xfrm>
          <a:prstGeom prst="ellipse">
            <a:avLst/>
          </a:prstGeom>
          <a:ln w="31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364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heel(1)">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fltVal val="0"/>
                                          </p:val>
                                        </p:tav>
                                        <p:tav tm="100000">
                                          <p:val>
                                            <p:strVal val="#ppt_w"/>
                                          </p:val>
                                        </p:tav>
                                      </p:tavLst>
                                    </p:anim>
                                    <p:anim calcmode="lin" valueType="num">
                                      <p:cBhvr>
                                        <p:cTn id="19" dur="1000" fill="hold"/>
                                        <p:tgtEl>
                                          <p:spTgt spid="24"/>
                                        </p:tgtEl>
                                        <p:attrNameLst>
                                          <p:attrName>ppt_h</p:attrName>
                                        </p:attrNameLst>
                                      </p:cBhvr>
                                      <p:tavLst>
                                        <p:tav tm="0">
                                          <p:val>
                                            <p:fltVal val="0"/>
                                          </p:val>
                                        </p:tav>
                                        <p:tav tm="100000">
                                          <p:val>
                                            <p:strVal val="#ppt_h"/>
                                          </p:val>
                                        </p:tav>
                                      </p:tavLst>
                                    </p:anim>
                                    <p:anim calcmode="lin" valueType="num">
                                      <p:cBhvr>
                                        <p:cTn id="20" dur="1000" fill="hold"/>
                                        <p:tgtEl>
                                          <p:spTgt spid="24"/>
                                        </p:tgtEl>
                                        <p:attrNameLst>
                                          <p:attrName>style.rotation</p:attrName>
                                        </p:attrNameLst>
                                      </p:cBhvr>
                                      <p:tavLst>
                                        <p:tav tm="0">
                                          <p:val>
                                            <p:fltVal val="90"/>
                                          </p:val>
                                        </p:tav>
                                        <p:tav tm="100000">
                                          <p:val>
                                            <p:fltVal val="0"/>
                                          </p:val>
                                        </p:tav>
                                      </p:tavLst>
                                    </p:anim>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barn(inVertical)">
                                      <p:cBhvr>
                                        <p:cTn id="36" dur="500"/>
                                        <p:tgtEl>
                                          <p:spTgt spid="7">
                                            <p:bg/>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7" grpId="0" build="p" animBg="1"/>
      <p:bldP spid="24" grpId="0" animBg="1"/>
      <p:bldP spid="26" grpId="0" animBg="1"/>
      <p:bldP spid="2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8830849" y="4484318"/>
            <a:ext cx="2780777" cy="1578279"/>
          </a:xfrm>
          <a:prstGeom prst="ellipse">
            <a:avLst/>
          </a:prstGeom>
          <a:solidFill>
            <a:schemeClr val="accent1">
              <a:lumMod val="5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من الأمراض التي تسببها </a:t>
            </a:r>
            <a:r>
              <a:rPr lang="ar-BH" sz="2800" b="1" dirty="0" smtClean="0">
                <a:solidFill>
                  <a:schemeClr val="bg1"/>
                </a:solidFill>
                <a:latin typeface="Sakkal Majalla" panose="02000000000000000000" pitchFamily="2" charset="-78"/>
                <a:cs typeface="Sakkal Majalla" panose="02000000000000000000" pitchFamily="2" charset="-78"/>
              </a:rPr>
              <a:t>البريونات:</a:t>
            </a:r>
            <a:endParaRPr lang="ar-BH" sz="2800" b="1" dirty="0">
              <a:solidFill>
                <a:schemeClr val="bg1"/>
              </a:solidFill>
              <a:latin typeface="Sakkal Majalla" panose="02000000000000000000" pitchFamily="2" charset="-78"/>
              <a:cs typeface="Sakkal Majalla" panose="02000000000000000000" pitchFamily="2" charset="-78"/>
            </a:endParaRPr>
          </a:p>
        </p:txBody>
      </p:sp>
      <p:sp>
        <p:nvSpPr>
          <p:cNvPr id="20" name="Oval 19"/>
          <p:cNvSpPr/>
          <p:nvPr/>
        </p:nvSpPr>
        <p:spPr>
          <a:xfrm>
            <a:off x="5029200" y="1384301"/>
            <a:ext cx="6173367" cy="645960"/>
          </a:xfrm>
          <a:prstGeom prst="ellipse">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BH" sz="3000" b="1" dirty="0">
                <a:solidFill>
                  <a:srgbClr val="C00000"/>
                </a:solidFill>
                <a:latin typeface="Sakkal Majalla" panose="02000000000000000000" pitchFamily="2" charset="-78"/>
                <a:cs typeface="Sakkal Majalla" panose="02000000000000000000" pitchFamily="2" charset="-78"/>
              </a:rPr>
              <a:t>الأمراض التي تسببها البريونات</a:t>
            </a:r>
          </a:p>
        </p:txBody>
      </p:sp>
      <p:sp>
        <p:nvSpPr>
          <p:cNvPr id="2" name="Title 1"/>
          <p:cNvSpPr>
            <a:spLocks noGrp="1"/>
          </p:cNvSpPr>
          <p:nvPr>
            <p:ph type="title"/>
          </p:nvPr>
        </p:nvSpPr>
        <p:spPr>
          <a:xfrm>
            <a:off x="1490597" y="346076"/>
            <a:ext cx="9206629" cy="894001"/>
          </a:xfrm>
          <a:solidFill>
            <a:schemeClr val="accent5">
              <a:lumMod val="75000"/>
            </a:schemeClr>
          </a:solidFill>
          <a:ln w="38100">
            <a:solidFill>
              <a:srgbClr val="FFC000"/>
            </a:solidFill>
          </a:ln>
        </p:spPr>
        <p:txBody>
          <a:bodyPr vert="horz" lIns="91440" tIns="45720" rIns="91440" bIns="45720" rtlCol="0" anchor="ctr">
            <a:normAutofit fontScale="90000"/>
          </a:bodyPr>
          <a:lstStyle/>
          <a:p>
            <a:pPr algn="ctr" defTabSz="685800" rtl="1">
              <a:lnSpc>
                <a:spcPct val="110000"/>
              </a:lnSpc>
            </a:pPr>
            <a:r>
              <a:rPr lang="ar-BH" sz="4800" b="1" dirty="0">
                <a:solidFill>
                  <a:schemeClr val="bg1"/>
                </a:solidFill>
                <a:latin typeface="Sakkal Majalla" panose="02000000000000000000" pitchFamily="2" charset="-78"/>
                <a:ea typeface="+mn-ea"/>
                <a:cs typeface="Sakkal Majalla" panose="02000000000000000000" pitchFamily="2" charset="-78"/>
              </a:rPr>
              <a:t>البريونات </a:t>
            </a:r>
            <a:r>
              <a:rPr lang="en-US" sz="4800" b="1" dirty="0">
                <a:solidFill>
                  <a:schemeClr val="bg1"/>
                </a:solidFill>
                <a:latin typeface="Sakkal Majalla" panose="02000000000000000000" pitchFamily="2" charset="-78"/>
                <a:ea typeface="+mn-ea"/>
                <a:cs typeface="Sakkal Majalla" panose="02000000000000000000" pitchFamily="2" charset="-78"/>
              </a:rPr>
              <a:t>Prions</a:t>
            </a:r>
            <a:endParaRPr lang="ar-BH" sz="4800" b="1" dirty="0">
              <a:solidFill>
                <a:schemeClr val="bg1"/>
              </a:solidFill>
              <a:latin typeface="Sakkal Majalla" panose="02000000000000000000" pitchFamily="2" charset="-78"/>
              <a:ea typeface="+mn-ea"/>
              <a:cs typeface="Sakkal Majalla" panose="02000000000000000000" pitchFamily="2" charset="-78"/>
            </a:endParaRPr>
          </a:p>
        </p:txBody>
      </p:sp>
      <p:sp>
        <p:nvSpPr>
          <p:cNvPr id="10" name="Rectangle 9"/>
          <p:cNvSpPr/>
          <p:nvPr/>
        </p:nvSpPr>
        <p:spPr>
          <a:xfrm>
            <a:off x="4659683" y="4441913"/>
            <a:ext cx="4471792" cy="1754326"/>
          </a:xfrm>
          <a:prstGeom prst="rect">
            <a:avLst/>
          </a:prstGeom>
          <a:solidFill>
            <a:srgbClr val="B3F9E8"/>
          </a:solidFill>
          <a:ln>
            <a:solidFill>
              <a:schemeClr val="accent1"/>
            </a:solidFill>
          </a:ln>
        </p:spPr>
        <p:txBody>
          <a:bodyPr wrap="square">
            <a:spAutoFit/>
          </a:bodyPr>
          <a:lstStyle/>
          <a:p>
            <a:pPr algn="r" rtl="1">
              <a:lnSpc>
                <a:spcPct val="150000"/>
              </a:lnSpc>
            </a:pPr>
            <a:r>
              <a:rPr lang="ar-BH" sz="2400" b="1" dirty="0">
                <a:latin typeface="Sakkal Majalla" panose="02000000000000000000" pitchFamily="2" charset="-78"/>
                <a:cs typeface="Sakkal Majalla" panose="02000000000000000000" pitchFamily="2" charset="-78"/>
              </a:rPr>
              <a:t>جنون البقر، ومرض كروتزفلد -</a:t>
            </a:r>
            <a:r>
              <a:rPr lang="en-US" sz="2400" b="1" dirty="0">
                <a:latin typeface="Sakkal Majalla" panose="02000000000000000000" pitchFamily="2" charset="-78"/>
                <a:cs typeface="Sakkal Majalla" panose="02000000000000000000" pitchFamily="2" charset="-78"/>
              </a:rPr>
              <a:t> Creutzfeldt </a:t>
            </a:r>
            <a:r>
              <a:rPr lang="ar-BH" sz="2400" b="1" dirty="0">
                <a:latin typeface="Sakkal Majalla" panose="02000000000000000000" pitchFamily="2" charset="-78"/>
                <a:cs typeface="Sakkal Majalla" panose="02000000000000000000" pitchFamily="2" charset="-78"/>
              </a:rPr>
              <a:t>-</a:t>
            </a:r>
            <a:r>
              <a:rPr lang="en-US" sz="2400" b="1" dirty="0">
                <a:latin typeface="Sakkal Majalla" panose="02000000000000000000" pitchFamily="2" charset="-78"/>
                <a:cs typeface="Sakkal Majalla" panose="02000000000000000000" pitchFamily="2" charset="-78"/>
              </a:rPr>
              <a:t>)</a:t>
            </a:r>
            <a:r>
              <a:rPr lang="ar-BH" sz="2400" b="1" dirty="0">
                <a:latin typeface="Sakkal Majalla" panose="02000000000000000000" pitchFamily="2" charset="-78"/>
                <a:cs typeface="Sakkal Majalla" panose="02000000000000000000" pitchFamily="2" charset="-78"/>
              </a:rPr>
              <a:t>جاكوب في </a:t>
            </a:r>
            <a:r>
              <a:rPr lang="ar-BH" sz="2400" b="1" dirty="0" smtClean="0">
                <a:latin typeface="Sakkal Majalla" panose="02000000000000000000" pitchFamily="2" charset="-78"/>
                <a:cs typeface="Sakkal Majalla" panose="02000000000000000000" pitchFamily="2" charset="-78"/>
              </a:rPr>
              <a:t>الإنسان)، والداء </a:t>
            </a:r>
            <a:r>
              <a:rPr lang="ar-BH" sz="2400" b="1" dirty="0">
                <a:latin typeface="Sakkal Majalla" panose="02000000000000000000" pitchFamily="2" charset="-78"/>
                <a:cs typeface="Sakkal Majalla" panose="02000000000000000000" pitchFamily="2" charset="-78"/>
              </a:rPr>
              <a:t>العصبي في الأغنام</a:t>
            </a:r>
            <a:r>
              <a:rPr lang="ar-BH" sz="2400" b="1" dirty="0" smtClean="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ومرض الهزال المزمن في الغزال والأيائل.</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4659682" y="3107325"/>
            <a:ext cx="7054902" cy="1265128"/>
          </a:xfrm>
          <a:prstGeom prst="roundRect">
            <a:avLst/>
          </a:prstGeom>
          <a:solidFill>
            <a:srgbClr val="FCEEE4"/>
          </a:solidFill>
        </p:spPr>
        <p:style>
          <a:lnRef idx="2">
            <a:schemeClr val="accent6"/>
          </a:lnRef>
          <a:fillRef idx="1">
            <a:schemeClr val="lt1"/>
          </a:fillRef>
          <a:effectRef idx="0">
            <a:schemeClr val="accent6"/>
          </a:effectRef>
          <a:fontRef idx="minor">
            <a:schemeClr val="dk1"/>
          </a:fontRef>
        </p:style>
        <p:txBody>
          <a:bodyPr rtlCol="1" anchor="ctr"/>
          <a:lstStyle/>
          <a:p>
            <a:pPr algn="justLow" rtl="1"/>
            <a:r>
              <a:rPr lang="ar-BH" sz="2400" b="1" dirty="0">
                <a:latin typeface="Sakkal Majalla" panose="02000000000000000000" pitchFamily="2" charset="-78"/>
                <a:cs typeface="Sakkal Majalla" panose="02000000000000000000" pitchFamily="2" charset="-78"/>
              </a:rPr>
              <a:t>وقد وجد العلماء أن البريونات يُمكن أن تسبب طفرة في البروتينات الطبيعية التي تصيب الخلايا العصبية في الدماغ مسببة انفجارها، حيث ينتج فراغ في الدماغ، وهذا ما أكسبه اسم اعتلال الدماغ الإسفنجي.</a:t>
            </a:r>
          </a:p>
        </p:txBody>
      </p:sp>
      <p:sp>
        <p:nvSpPr>
          <p:cNvPr id="16" name="Rounded Rectangle 15"/>
          <p:cNvSpPr/>
          <p:nvPr/>
        </p:nvSpPr>
        <p:spPr>
          <a:xfrm>
            <a:off x="4722312" y="2131573"/>
            <a:ext cx="6976329" cy="875717"/>
          </a:xfrm>
          <a:prstGeom prst="roundRect">
            <a:avLst/>
          </a:prstGeom>
          <a:solidFill>
            <a:srgbClr val="F1F8EC"/>
          </a:solidFill>
        </p:spPr>
        <p:style>
          <a:lnRef idx="2">
            <a:schemeClr val="accent6"/>
          </a:lnRef>
          <a:fillRef idx="1">
            <a:schemeClr val="lt1"/>
          </a:fillRef>
          <a:effectRef idx="0">
            <a:schemeClr val="accent6"/>
          </a:effectRef>
          <a:fontRef idx="minor">
            <a:schemeClr val="dk1"/>
          </a:fontRef>
        </p:style>
        <p:txBody>
          <a:bodyPr rtlCol="1" anchor="ctr"/>
          <a:lstStyle/>
          <a:p>
            <a:pPr algn="r" rtl="1"/>
            <a:r>
              <a:rPr lang="ar-BH" sz="2400" b="1" dirty="0">
                <a:solidFill>
                  <a:srgbClr val="7030A0"/>
                </a:solidFill>
                <a:latin typeface="Sakkal Majalla" panose="02000000000000000000" pitchFamily="2" charset="-78"/>
                <a:cs typeface="Sakkal Majalla" panose="02000000000000000000" pitchFamily="2" charset="-78"/>
              </a:rPr>
              <a:t>ترتبط البريونات الناتجة بعد الطفرة </a:t>
            </a:r>
            <a:r>
              <a:rPr lang="ar-BH" sz="2400" b="1" dirty="0">
                <a:solidFill>
                  <a:srgbClr val="C00000"/>
                </a:solidFill>
                <a:latin typeface="Sakkal Majalla" panose="02000000000000000000" pitchFamily="2" charset="-78"/>
                <a:cs typeface="Sakkal Majalla" panose="02000000000000000000" pitchFamily="2" charset="-78"/>
              </a:rPr>
              <a:t>بأمراض</a:t>
            </a:r>
            <a:r>
              <a:rPr lang="ar-BH" sz="2400" b="1" dirty="0">
                <a:solidFill>
                  <a:srgbClr val="7030A0"/>
                </a:solidFill>
                <a:latin typeface="Sakkal Majalla" panose="02000000000000000000" pitchFamily="2" charset="-78"/>
                <a:cs typeface="Sakkal Majalla" panose="02000000000000000000" pitchFamily="2" charset="-78"/>
              </a:rPr>
              <a:t> تسمى اعتلال الدماغ الإسفنجي المُعدي. </a:t>
            </a:r>
          </a:p>
        </p:txBody>
      </p:sp>
      <p:sp>
        <p:nvSpPr>
          <p:cNvPr id="11" name="Footer Placeholder 3"/>
          <p:cNvSpPr>
            <a:spLocks noGrp="1"/>
          </p:cNvSpPr>
          <p:nvPr>
            <p:ph type="ftr" sz="quarter" idx="11"/>
          </p:nvPr>
        </p:nvSpPr>
        <p:spPr>
          <a:xfrm>
            <a:off x="0" y="6419850"/>
            <a:ext cx="2413238" cy="438150"/>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8" name="Rectangle 17"/>
          <p:cNvSpPr/>
          <p:nvPr/>
        </p:nvSpPr>
        <p:spPr>
          <a:xfrm>
            <a:off x="901873" y="5095354"/>
            <a:ext cx="3131507" cy="1015663"/>
          </a:xfrm>
          <a:prstGeom prst="rect">
            <a:avLst/>
          </a:prstGeom>
          <a:noFill/>
          <a:ln>
            <a:solidFill>
              <a:schemeClr val="accent1"/>
            </a:solidFill>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مقارنة </a:t>
            </a:r>
            <a:r>
              <a:rPr lang="ar-BH" sz="2000" b="1" dirty="0" smtClean="0">
                <a:latin typeface="Sakkal Majalla" panose="02000000000000000000" pitchFamily="2" charset="-78"/>
                <a:cs typeface="Sakkal Majalla" panose="02000000000000000000" pitchFamily="2" charset="-78"/>
              </a:rPr>
              <a:t>شكل دماغ </a:t>
            </a:r>
            <a:r>
              <a:rPr lang="ar-BH" sz="2000" b="1" dirty="0">
                <a:latin typeface="Sakkal Majalla" panose="02000000000000000000" pitchFamily="2" charset="-78"/>
                <a:cs typeface="Sakkal Majalla" panose="02000000000000000000" pitchFamily="2" charset="-78"/>
              </a:rPr>
              <a:t>طبيعي مع دماغ مريض </a:t>
            </a:r>
            <a:r>
              <a:rPr lang="ar-BH" sz="2000" b="1" dirty="0" smtClean="0">
                <a:latin typeface="Sakkal Majalla" panose="02000000000000000000" pitchFamily="2" charset="-78"/>
                <a:cs typeface="Sakkal Majalla" panose="02000000000000000000" pitchFamily="2" charset="-78"/>
              </a:rPr>
              <a:t>مصاب بمرض </a:t>
            </a:r>
            <a:r>
              <a:rPr lang="ar-BH" sz="2000" b="1" dirty="0">
                <a:latin typeface="Sakkal Majalla" panose="02000000000000000000" pitchFamily="2" charset="-78"/>
                <a:cs typeface="Sakkal Majalla" panose="02000000000000000000" pitchFamily="2" charset="-78"/>
              </a:rPr>
              <a:t>كروتزفلد </a:t>
            </a:r>
            <a:r>
              <a:rPr lang="ar-BH" sz="2000" b="1" dirty="0" smtClean="0">
                <a:latin typeface="Sakkal Majalla" panose="02000000000000000000" pitchFamily="2" charset="-78"/>
                <a:cs typeface="Sakkal Majalla" panose="02000000000000000000" pitchFamily="2" charset="-78"/>
              </a:rPr>
              <a:t>(الاعتلال الدماغي الاسفنجي)</a:t>
            </a:r>
            <a:endParaRPr lang="ar-BH" sz="2000" b="1" dirty="0">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2"/>
          <a:stretch>
            <a:fillRect/>
          </a:stretch>
        </p:blipFill>
        <p:spPr>
          <a:xfrm>
            <a:off x="557902" y="1417582"/>
            <a:ext cx="4011516" cy="3596952"/>
          </a:xfrm>
          <a:prstGeom prst="rect">
            <a:avLst/>
          </a:prstGeom>
        </p:spPr>
      </p:pic>
    </p:spTree>
    <p:extLst>
      <p:ext uri="{BB962C8B-B14F-4D97-AF65-F5344CB8AC3E}">
        <p14:creationId xmlns:p14="http://schemas.microsoft.com/office/powerpoint/2010/main" val="20168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plus(in)">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heel(1)">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80">
                                          <p:stCondLst>
                                            <p:cond delay="0"/>
                                          </p:stCondLst>
                                        </p:cTn>
                                        <p:tgtEl>
                                          <p:spTgt spid="10"/>
                                        </p:tgtEl>
                                      </p:cBhvr>
                                    </p:animEffect>
                                    <p:anim calcmode="lin" valueType="num">
                                      <p:cBhvr>
                                        <p:cTn id="6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5" dur="26">
                                          <p:stCondLst>
                                            <p:cond delay="650"/>
                                          </p:stCondLst>
                                        </p:cTn>
                                        <p:tgtEl>
                                          <p:spTgt spid="10"/>
                                        </p:tgtEl>
                                      </p:cBhvr>
                                      <p:to x="100000" y="60000"/>
                                    </p:animScale>
                                    <p:animScale>
                                      <p:cBhvr>
                                        <p:cTn id="66" dur="166" decel="50000">
                                          <p:stCondLst>
                                            <p:cond delay="676"/>
                                          </p:stCondLst>
                                        </p:cTn>
                                        <p:tgtEl>
                                          <p:spTgt spid="10"/>
                                        </p:tgtEl>
                                      </p:cBhvr>
                                      <p:to x="100000" y="100000"/>
                                    </p:animScale>
                                    <p:animScale>
                                      <p:cBhvr>
                                        <p:cTn id="67" dur="26">
                                          <p:stCondLst>
                                            <p:cond delay="1312"/>
                                          </p:stCondLst>
                                        </p:cTn>
                                        <p:tgtEl>
                                          <p:spTgt spid="10"/>
                                        </p:tgtEl>
                                      </p:cBhvr>
                                      <p:to x="100000" y="80000"/>
                                    </p:animScale>
                                    <p:animScale>
                                      <p:cBhvr>
                                        <p:cTn id="68" dur="166" decel="50000">
                                          <p:stCondLst>
                                            <p:cond delay="1338"/>
                                          </p:stCondLst>
                                        </p:cTn>
                                        <p:tgtEl>
                                          <p:spTgt spid="10"/>
                                        </p:tgtEl>
                                      </p:cBhvr>
                                      <p:to x="100000" y="100000"/>
                                    </p:animScale>
                                    <p:animScale>
                                      <p:cBhvr>
                                        <p:cTn id="69" dur="26">
                                          <p:stCondLst>
                                            <p:cond delay="1642"/>
                                          </p:stCondLst>
                                        </p:cTn>
                                        <p:tgtEl>
                                          <p:spTgt spid="10"/>
                                        </p:tgtEl>
                                      </p:cBhvr>
                                      <p:to x="100000" y="90000"/>
                                    </p:animScale>
                                    <p:animScale>
                                      <p:cBhvr>
                                        <p:cTn id="70" dur="166" decel="50000">
                                          <p:stCondLst>
                                            <p:cond delay="1668"/>
                                          </p:stCondLst>
                                        </p:cTn>
                                        <p:tgtEl>
                                          <p:spTgt spid="10"/>
                                        </p:tgtEl>
                                      </p:cBhvr>
                                      <p:to x="100000" y="100000"/>
                                    </p:animScale>
                                    <p:animScale>
                                      <p:cBhvr>
                                        <p:cTn id="71" dur="26">
                                          <p:stCondLst>
                                            <p:cond delay="1808"/>
                                          </p:stCondLst>
                                        </p:cTn>
                                        <p:tgtEl>
                                          <p:spTgt spid="10"/>
                                        </p:tgtEl>
                                      </p:cBhvr>
                                      <p:to x="100000" y="95000"/>
                                    </p:animScale>
                                    <p:animScale>
                                      <p:cBhvr>
                                        <p:cTn id="7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 grpId="0" animBg="1"/>
      <p:bldP spid="10" grpId="0" animBg="1"/>
      <p:bldP spid="14"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28175" y="347153"/>
            <a:ext cx="9118948" cy="770448"/>
          </a:xfrm>
          <a:prstGeom prst="roundRect">
            <a:avLst/>
          </a:prstGeom>
          <a:solidFill>
            <a:schemeClr val="accent5">
              <a:lumMod val="75000"/>
            </a:schemeClr>
          </a:solidFill>
          <a:ln w="38100">
            <a:solidFill>
              <a:srgbClr val="FFC000"/>
            </a:solidFill>
          </a:ln>
        </p:spPr>
        <p:txBody>
          <a:bodyPr vert="horz" lIns="91440" tIns="45720" rIns="91440" bIns="45720" rtlCol="0" anchor="ctr">
            <a:normAutofit fontScale="90000" lnSpcReduction="20000"/>
          </a:bodyPr>
          <a:lstStyle/>
          <a:p>
            <a:pPr algn="ctr" defTabSz="685800" rtl="1">
              <a:lnSpc>
                <a:spcPct val="110000"/>
              </a:lnSpc>
              <a:spcBef>
                <a:spcPct val="0"/>
              </a:spcBef>
            </a:pPr>
            <a:r>
              <a:rPr lang="ar-BH" sz="4800" b="1" dirty="0">
                <a:solidFill>
                  <a:schemeClr val="bg1"/>
                </a:solidFill>
                <a:latin typeface="Sakkal Majalla" panose="02000000000000000000" pitchFamily="2" charset="-78"/>
                <a:cs typeface="Sakkal Majalla" panose="02000000000000000000" pitchFamily="2" charset="-78"/>
              </a:rPr>
              <a:t>النشـــــــــــــــاط </a:t>
            </a:r>
            <a:r>
              <a:rPr lang="ar-BH" sz="4800" b="1" dirty="0" smtClean="0">
                <a:solidFill>
                  <a:schemeClr val="bg1"/>
                </a:solidFill>
                <a:latin typeface="Sakkal Majalla" panose="02000000000000000000" pitchFamily="2" charset="-78"/>
                <a:cs typeface="Sakkal Majalla" panose="02000000000000000000" pitchFamily="2" charset="-78"/>
              </a:rPr>
              <a:t>5</a:t>
            </a:r>
            <a:endParaRPr lang="ar-BH" sz="4800" b="1" dirty="0">
              <a:solidFill>
                <a:schemeClr val="bg1"/>
              </a:solidFill>
              <a:latin typeface="Sakkal Majalla" panose="02000000000000000000" pitchFamily="2" charset="-78"/>
              <a:cs typeface="Sakkal Majalla" panose="02000000000000000000" pitchFamily="2" charset="-78"/>
            </a:endParaRPr>
          </a:p>
        </p:txBody>
      </p:sp>
      <p:sp>
        <p:nvSpPr>
          <p:cNvPr id="17"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37" name="Text Box 13"/>
          <p:cNvSpPr txBox="1">
            <a:spLocks noChangeArrowheads="1"/>
          </p:cNvSpPr>
          <p:nvPr/>
        </p:nvSpPr>
        <p:spPr bwMode="auto">
          <a:xfrm>
            <a:off x="6858346" y="5893027"/>
            <a:ext cx="4557175" cy="461665"/>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rtl="1">
              <a:spcBef>
                <a:spcPct val="50000"/>
              </a:spcBef>
              <a:defRPr sz="2400" b="1">
                <a:solidFill>
                  <a:srgbClr val="002060"/>
                </a:solidFill>
                <a:latin typeface="Sakkal Majalla" panose="02000000000000000000" pitchFamily="2" charset="-78"/>
                <a:cs typeface="Sakkal Majalla" panose="02000000000000000000" pitchFamily="2" charset="-78"/>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2300" dirty="0" smtClean="0"/>
              <a:t>c</a:t>
            </a:r>
            <a:r>
              <a:rPr lang="ar-BH" sz="2300" dirty="0" smtClean="0"/>
              <a:t>. </a:t>
            </a:r>
            <a:r>
              <a:rPr lang="ar-BH" sz="2300" b="0" dirty="0"/>
              <a:t> </a:t>
            </a:r>
            <a:r>
              <a:rPr lang="ar-BH" sz="2300" dirty="0" smtClean="0"/>
              <a:t>تطورت </a:t>
            </a:r>
            <a:r>
              <a:rPr lang="ar-BH" sz="2300" dirty="0"/>
              <a:t>من جزيئات معقدة الأحماض </a:t>
            </a:r>
            <a:r>
              <a:rPr lang="ar-BH" sz="2300" dirty="0" smtClean="0"/>
              <a:t>النووية.</a:t>
            </a:r>
            <a:endParaRPr lang="ar-BH" sz="2300" dirty="0"/>
          </a:p>
        </p:txBody>
      </p:sp>
      <p:sp>
        <p:nvSpPr>
          <p:cNvPr id="38" name="Rectangle 6"/>
          <p:cNvSpPr>
            <a:spLocks noChangeArrowheads="1"/>
          </p:cNvSpPr>
          <p:nvPr/>
        </p:nvSpPr>
        <p:spPr bwMode="auto">
          <a:xfrm>
            <a:off x="630813" y="5342634"/>
            <a:ext cx="4449695" cy="461665"/>
          </a:xfrm>
          <a:prstGeom prst="rect">
            <a:avLst/>
          </a:prstGeom>
          <a:solidFill>
            <a:srgbClr val="ECF3FA"/>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spcBef>
                <a:spcPct val="50000"/>
              </a:spcBef>
            </a:pPr>
            <a:r>
              <a:rPr lang="en-US" sz="2400" b="1" dirty="0">
                <a:solidFill>
                  <a:srgbClr val="002060"/>
                </a:solidFill>
                <a:latin typeface="Sakkal Majalla" panose="02000000000000000000" pitchFamily="2" charset="-78"/>
                <a:cs typeface="Sakkal Majalla" panose="02000000000000000000" pitchFamily="2" charset="-78"/>
              </a:rPr>
              <a:t> .</a:t>
            </a:r>
            <a:r>
              <a:rPr lang="en-US" sz="2400" b="1" dirty="0" smtClean="0">
                <a:solidFill>
                  <a:srgbClr val="002060"/>
                </a:solidFill>
                <a:latin typeface="Sakkal Majalla" panose="02000000000000000000" pitchFamily="2" charset="-78"/>
                <a:cs typeface="Sakkal Majalla" panose="02000000000000000000" pitchFamily="2" charset="-78"/>
              </a:rPr>
              <a:t>b</a:t>
            </a:r>
            <a:r>
              <a:rPr lang="ar-BH" sz="2400" b="1" dirty="0" smtClean="0">
                <a:solidFill>
                  <a:srgbClr val="002060"/>
                </a:solidFill>
                <a:latin typeface="Sakkal Majalla" panose="02000000000000000000" pitchFamily="2" charset="-78"/>
                <a:cs typeface="Sakkal Majalla" panose="02000000000000000000" pitchFamily="2" charset="-78"/>
              </a:rPr>
              <a:t>نشأت </a:t>
            </a:r>
            <a:r>
              <a:rPr lang="ar-BH" sz="2400" b="1" dirty="0">
                <a:solidFill>
                  <a:srgbClr val="002060"/>
                </a:solidFill>
                <a:latin typeface="Sakkal Majalla" panose="02000000000000000000" pitchFamily="2" charset="-78"/>
                <a:cs typeface="Sakkal Majalla" panose="02000000000000000000" pitchFamily="2" charset="-78"/>
              </a:rPr>
              <a:t>من أجزاء من الخلايا.</a:t>
            </a:r>
          </a:p>
        </p:txBody>
      </p:sp>
      <p:sp>
        <p:nvSpPr>
          <p:cNvPr id="39" name="Text Box 4"/>
          <p:cNvSpPr txBox="1">
            <a:spLocks noChangeArrowheads="1"/>
          </p:cNvSpPr>
          <p:nvPr/>
        </p:nvSpPr>
        <p:spPr bwMode="auto">
          <a:xfrm>
            <a:off x="635000" y="4775200"/>
            <a:ext cx="10788737" cy="494327"/>
          </a:xfrm>
          <a:prstGeom prst="rect">
            <a:avLst/>
          </a:prstGeom>
          <a:solidFill>
            <a:schemeClr val="accent5">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pPr>
              <a:lnSpc>
                <a:spcPct val="100000"/>
              </a:lnSpc>
              <a:spcBef>
                <a:spcPts val="0"/>
              </a:spcBef>
            </a:pPr>
            <a:r>
              <a:rPr lang="ar-BH" altLang="en-US" sz="2800" dirty="0" smtClean="0"/>
              <a:t>3. أي مما يلي الأكثر احتمالًا حول نشأة الفيروسات</a:t>
            </a:r>
            <a:r>
              <a:rPr lang="ar-BH" sz="2800" dirty="0" smtClean="0"/>
              <a:t>؟</a:t>
            </a:r>
            <a:endParaRPr lang="ar-BH" sz="2800" dirty="0">
              <a:solidFill>
                <a:srgbClr val="002060"/>
              </a:solidFill>
            </a:endParaRPr>
          </a:p>
        </p:txBody>
      </p:sp>
      <p:sp>
        <p:nvSpPr>
          <p:cNvPr id="40" name="Oval 39"/>
          <p:cNvSpPr/>
          <p:nvPr/>
        </p:nvSpPr>
        <p:spPr>
          <a:xfrm>
            <a:off x="4750517" y="5347524"/>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
          <p:cNvSpPr>
            <a:spLocks noChangeArrowheads="1"/>
          </p:cNvSpPr>
          <p:nvPr/>
        </p:nvSpPr>
        <p:spPr bwMode="auto">
          <a:xfrm>
            <a:off x="6864263" y="5346153"/>
            <a:ext cx="4557175" cy="461665"/>
          </a:xfrm>
          <a:prstGeom prst="rect">
            <a:avLst/>
          </a:prstGeom>
          <a:solidFill>
            <a:srgbClr val="ECF3FA"/>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spcBef>
                <a:spcPct val="50000"/>
              </a:spcBef>
            </a:pPr>
            <a:r>
              <a:rPr lang="en-US" sz="2400" b="1" dirty="0" smtClean="0">
                <a:solidFill>
                  <a:srgbClr val="002060"/>
                </a:solidFill>
                <a:latin typeface="Sakkal Majalla" panose="02000000000000000000" pitchFamily="2" charset="-78"/>
                <a:cs typeface="Sakkal Majalla" panose="02000000000000000000" pitchFamily="2" charset="-78"/>
              </a:rPr>
              <a:t>a</a:t>
            </a:r>
            <a:r>
              <a:rPr lang="ar-BH" sz="2400" b="1" dirty="0" smtClean="0">
                <a:solidFill>
                  <a:srgbClr val="002060"/>
                </a:solidFill>
                <a:latin typeface="Sakkal Majalla" panose="02000000000000000000" pitchFamily="2" charset="-78"/>
                <a:cs typeface="Sakkal Majalla" panose="02000000000000000000" pitchFamily="2" charset="-78"/>
              </a:rPr>
              <a:t>.</a:t>
            </a:r>
            <a:r>
              <a:rPr lang="ar-BH" sz="2400" dirty="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نشأت من بكتيريا متحورة. </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42" name="Text Box 13"/>
          <p:cNvSpPr txBox="1">
            <a:spLocks noChangeArrowheads="1"/>
          </p:cNvSpPr>
          <p:nvPr/>
        </p:nvSpPr>
        <p:spPr bwMode="auto">
          <a:xfrm>
            <a:off x="635871" y="5902208"/>
            <a:ext cx="4449695" cy="461665"/>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rtl="1">
              <a:spcBef>
                <a:spcPct val="50000"/>
              </a:spcBef>
              <a:defRPr sz="2400" b="1">
                <a:solidFill>
                  <a:srgbClr val="002060"/>
                </a:solidFill>
                <a:latin typeface="Sakkal Majalla" panose="02000000000000000000" pitchFamily="2" charset="-78"/>
                <a:cs typeface="Sakkal Majalla" panose="02000000000000000000" pitchFamily="2" charset="-78"/>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2300" dirty="0" smtClean="0"/>
              <a:t>d</a:t>
            </a:r>
            <a:r>
              <a:rPr lang="ar-BH" sz="2300" dirty="0" smtClean="0"/>
              <a:t>.</a:t>
            </a:r>
            <a:r>
              <a:rPr lang="ar-BH" sz="2300" dirty="0"/>
              <a:t> تطورت من جزيئات معقدة من البروتين</a:t>
            </a:r>
            <a:r>
              <a:rPr lang="ar-BH" sz="2300" dirty="0" smtClean="0"/>
              <a:t>. </a:t>
            </a:r>
            <a:endParaRPr lang="ar-BH" sz="2300" dirty="0"/>
          </a:p>
        </p:txBody>
      </p:sp>
      <p:sp>
        <p:nvSpPr>
          <p:cNvPr id="43" name="Text Box 13"/>
          <p:cNvSpPr txBox="1">
            <a:spLocks noChangeArrowheads="1"/>
          </p:cNvSpPr>
          <p:nvPr/>
        </p:nvSpPr>
        <p:spPr bwMode="auto">
          <a:xfrm>
            <a:off x="6852702" y="2274939"/>
            <a:ext cx="4557175" cy="461665"/>
          </a:xfrm>
          <a:prstGeom prst="rect">
            <a:avLst/>
          </a:prstGeom>
          <a:solidFill>
            <a:srgbClr val="FFF8E5"/>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rtl="1">
              <a:spcBef>
                <a:spcPct val="50000"/>
              </a:spcBef>
              <a:defRPr sz="2400" b="1">
                <a:solidFill>
                  <a:srgbClr val="002060"/>
                </a:solidFill>
                <a:latin typeface="Sakkal Majalla" panose="02000000000000000000" pitchFamily="2" charset="-78"/>
                <a:cs typeface="Sakkal Majalla" panose="02000000000000000000" pitchFamily="2" charset="-78"/>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dirty="0" smtClean="0"/>
              <a:t>c</a:t>
            </a:r>
            <a:r>
              <a:rPr lang="ar-BH" dirty="0" smtClean="0"/>
              <a:t>. </a:t>
            </a:r>
            <a:r>
              <a:rPr lang="ar-BH" dirty="0"/>
              <a:t>نوع من المادة الوراثية مكتشف </a:t>
            </a:r>
            <a:r>
              <a:rPr lang="ar-BH" dirty="0" smtClean="0"/>
              <a:t>حديثًا.</a:t>
            </a:r>
            <a:endParaRPr lang="ar-BH" dirty="0"/>
          </a:p>
        </p:txBody>
      </p:sp>
      <p:sp>
        <p:nvSpPr>
          <p:cNvPr id="44" name="Rectangle 6"/>
          <p:cNvSpPr>
            <a:spLocks noChangeArrowheads="1"/>
          </p:cNvSpPr>
          <p:nvPr/>
        </p:nvSpPr>
        <p:spPr bwMode="auto">
          <a:xfrm>
            <a:off x="625169" y="1724546"/>
            <a:ext cx="4449695"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spcBef>
                <a:spcPct val="50000"/>
              </a:spcBef>
            </a:pPr>
            <a:r>
              <a:rPr lang="en-US" sz="2400" b="1" dirty="0">
                <a:solidFill>
                  <a:srgbClr val="002060"/>
                </a:solidFill>
                <a:latin typeface="Sakkal Majalla" panose="02000000000000000000" pitchFamily="2" charset="-78"/>
                <a:cs typeface="Sakkal Majalla" panose="02000000000000000000" pitchFamily="2" charset="-78"/>
              </a:rPr>
              <a:t> .</a:t>
            </a:r>
            <a:r>
              <a:rPr lang="en-US" sz="2400" b="1" dirty="0" smtClean="0">
                <a:solidFill>
                  <a:srgbClr val="002060"/>
                </a:solidFill>
                <a:latin typeface="Sakkal Majalla" panose="02000000000000000000" pitchFamily="2" charset="-78"/>
                <a:cs typeface="Sakkal Majalla" panose="02000000000000000000" pitchFamily="2" charset="-78"/>
              </a:rPr>
              <a:t>b</a:t>
            </a:r>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دقائق بروتينية </a:t>
            </a:r>
            <a:r>
              <a:rPr lang="ar-BH" sz="2400" b="1" dirty="0">
                <a:solidFill>
                  <a:srgbClr val="002060"/>
                </a:solidFill>
                <a:latin typeface="Sakkal Majalla" panose="02000000000000000000" pitchFamily="2" charset="-78"/>
                <a:cs typeface="Sakkal Majalla" panose="02000000000000000000" pitchFamily="2" charset="-78"/>
              </a:rPr>
              <a:t>مُعدية</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45" name="Text Box 4"/>
          <p:cNvSpPr txBox="1">
            <a:spLocks noChangeArrowheads="1"/>
          </p:cNvSpPr>
          <p:nvPr/>
        </p:nvSpPr>
        <p:spPr bwMode="auto">
          <a:xfrm>
            <a:off x="629356" y="1240052"/>
            <a:ext cx="10788737" cy="433965"/>
          </a:xfrm>
          <a:prstGeom prst="rect">
            <a:avLst/>
          </a:prstGeom>
          <a:solidFill>
            <a:srgbClr val="ECF3FA"/>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sz="2800" dirty="0" smtClean="0"/>
              <a:t>1. </a:t>
            </a:r>
            <a:r>
              <a:rPr lang="ar-BH" sz="2800" dirty="0"/>
              <a:t>ما الصحيح حول </a:t>
            </a:r>
            <a:r>
              <a:rPr lang="ar-BH" sz="2800" dirty="0" smtClean="0"/>
              <a:t>البريونات؟</a:t>
            </a:r>
            <a:endParaRPr lang="ar-BH" sz="2800" dirty="0">
              <a:solidFill>
                <a:srgbClr val="002060"/>
              </a:solidFill>
            </a:endParaRPr>
          </a:p>
        </p:txBody>
      </p:sp>
      <p:sp>
        <p:nvSpPr>
          <p:cNvPr id="46" name="Oval 45"/>
          <p:cNvSpPr/>
          <p:nvPr/>
        </p:nvSpPr>
        <p:spPr>
          <a:xfrm>
            <a:off x="4756161" y="1752013"/>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p:cNvSpPr>
            <a:spLocks noChangeArrowheads="1"/>
          </p:cNvSpPr>
          <p:nvPr/>
        </p:nvSpPr>
        <p:spPr bwMode="auto">
          <a:xfrm>
            <a:off x="6858619" y="1728065"/>
            <a:ext cx="4557175"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spcBef>
                <a:spcPct val="50000"/>
              </a:spcBef>
            </a:pPr>
            <a:r>
              <a:rPr lang="en-US" sz="2400" b="1" dirty="0" smtClean="0">
                <a:solidFill>
                  <a:srgbClr val="002060"/>
                </a:solidFill>
                <a:latin typeface="Sakkal Majalla" panose="02000000000000000000" pitchFamily="2" charset="-78"/>
                <a:cs typeface="Sakkal Majalla" panose="02000000000000000000" pitchFamily="2" charset="-78"/>
              </a:rPr>
              <a:t>a</a:t>
            </a:r>
            <a:r>
              <a:rPr lang="ar-BH" sz="2400" b="1" dirty="0" smtClean="0">
                <a:solidFill>
                  <a:srgbClr val="002060"/>
                </a:solidFill>
                <a:latin typeface="Sakkal Majalla" panose="02000000000000000000" pitchFamily="2" charset="-78"/>
                <a:cs typeface="Sakkal Majalla" panose="02000000000000000000" pitchFamily="2" charset="-78"/>
              </a:rPr>
              <a:t>.</a:t>
            </a:r>
            <a:r>
              <a:rPr lang="ar-BH" sz="2400"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قطع مُرتدَّة من</a:t>
            </a:r>
            <a:r>
              <a:rPr lang="en-US" sz="2000" b="1" dirty="0">
                <a:solidFill>
                  <a:srgbClr val="002060"/>
                </a:solidFill>
                <a:latin typeface="Times New Roman" panose="02020603050405020304" pitchFamily="18" charset="0"/>
                <a:cs typeface="Times New Roman" panose="02020603050405020304" pitchFamily="18" charset="0"/>
              </a:rPr>
              <a:t>RNA</a:t>
            </a:r>
            <a:r>
              <a:rPr lang="en-US" sz="2000" b="1" dirty="0">
                <a:solidFill>
                  <a:srgbClr val="002060"/>
                </a:solidFill>
                <a:latin typeface="Sakkal Majalla" panose="02000000000000000000" pitchFamily="2" charset="-78"/>
                <a:cs typeface="Sakkal Majalla" panose="02000000000000000000" pitchFamily="2" charset="-78"/>
              </a:rPr>
              <a:t> </a:t>
            </a:r>
            <a:r>
              <a:rPr lang="ar-BH" sz="2000"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تُصيب </a:t>
            </a:r>
            <a:r>
              <a:rPr lang="ar-BH" sz="2400" b="1" dirty="0">
                <a:solidFill>
                  <a:srgbClr val="002060"/>
                </a:solidFill>
                <a:latin typeface="Sakkal Majalla" panose="02000000000000000000" pitchFamily="2" charset="-78"/>
                <a:cs typeface="Sakkal Majalla" panose="02000000000000000000" pitchFamily="2" charset="-78"/>
              </a:rPr>
              <a:t>الخلايا</a:t>
            </a:r>
            <a:r>
              <a:rPr lang="ar-BH" sz="2400" b="1" dirty="0" smtClean="0">
                <a:solidFill>
                  <a:srgbClr val="002060"/>
                </a:solidFill>
                <a:latin typeface="Sakkal Majalla" panose="02000000000000000000" pitchFamily="2" charset="-78"/>
                <a:cs typeface="Sakkal Majalla" panose="02000000000000000000" pitchFamily="2" charset="-78"/>
              </a:rPr>
              <a:t>. </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48" name="Text Box 13"/>
          <p:cNvSpPr txBox="1">
            <a:spLocks noChangeArrowheads="1"/>
          </p:cNvSpPr>
          <p:nvPr/>
        </p:nvSpPr>
        <p:spPr bwMode="auto">
          <a:xfrm>
            <a:off x="630227" y="2284120"/>
            <a:ext cx="4449695" cy="461665"/>
          </a:xfrm>
          <a:prstGeom prst="rect">
            <a:avLst/>
          </a:prstGeom>
          <a:solidFill>
            <a:srgbClr val="FFF8E5"/>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rtl="1">
              <a:spcBef>
                <a:spcPct val="50000"/>
              </a:spcBef>
              <a:defRPr sz="2400" b="1">
                <a:solidFill>
                  <a:srgbClr val="002060"/>
                </a:solidFill>
                <a:latin typeface="Sakkal Majalla" panose="02000000000000000000" pitchFamily="2" charset="-78"/>
                <a:cs typeface="Sakkal Majalla" panose="02000000000000000000" pitchFamily="2" charset="-78"/>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dirty="0" smtClean="0"/>
              <a:t>d</a:t>
            </a:r>
            <a:r>
              <a:rPr lang="ar-BH" dirty="0" smtClean="0"/>
              <a:t>.</a:t>
            </a:r>
            <a:r>
              <a:rPr lang="ar-BH" dirty="0"/>
              <a:t> تسبب </a:t>
            </a:r>
            <a:r>
              <a:rPr lang="ar-BH" dirty="0" smtClean="0"/>
              <a:t>أمراض تُصيب </a:t>
            </a:r>
            <a:r>
              <a:rPr lang="ar-BH" dirty="0"/>
              <a:t>الأبقار فقط</a:t>
            </a:r>
            <a:r>
              <a:rPr lang="ar-BH" dirty="0" smtClean="0"/>
              <a:t>. </a:t>
            </a:r>
            <a:endParaRPr lang="ar-BH" dirty="0"/>
          </a:p>
        </p:txBody>
      </p:sp>
      <p:sp>
        <p:nvSpPr>
          <p:cNvPr id="51" name="Text Box 13"/>
          <p:cNvSpPr txBox="1">
            <a:spLocks noChangeArrowheads="1"/>
          </p:cNvSpPr>
          <p:nvPr/>
        </p:nvSpPr>
        <p:spPr bwMode="auto">
          <a:xfrm>
            <a:off x="6852701" y="4047295"/>
            <a:ext cx="4557175" cy="461665"/>
          </a:xfrm>
          <a:prstGeom prst="rect">
            <a:avLst/>
          </a:prstGeom>
          <a:solidFill>
            <a:srgbClr val="FEF6F0"/>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rtl="1">
              <a:spcBef>
                <a:spcPct val="50000"/>
              </a:spcBef>
              <a:defRPr sz="2400" b="1">
                <a:solidFill>
                  <a:srgbClr val="002060"/>
                </a:solidFill>
                <a:latin typeface="Sakkal Majalla" panose="02000000000000000000" pitchFamily="2" charset="-78"/>
                <a:cs typeface="Sakkal Majalla" panose="02000000000000000000" pitchFamily="2" charset="-78"/>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2300" dirty="0" smtClean="0"/>
              <a:t>c</a:t>
            </a:r>
            <a:r>
              <a:rPr lang="ar-BH" sz="2300" dirty="0" smtClean="0"/>
              <a:t>. فيروس له مادة </a:t>
            </a:r>
            <a:r>
              <a:rPr lang="ar-BH" sz="2300" dirty="0"/>
              <a:t>وراثية </a:t>
            </a:r>
            <a:r>
              <a:rPr lang="en-US" sz="2000" dirty="0">
                <a:latin typeface="Times New Roman" panose="02020603050405020304" pitchFamily="18" charset="0"/>
                <a:cs typeface="Times New Roman" panose="02020603050405020304" pitchFamily="18" charset="0"/>
              </a:rPr>
              <a:t>RNA</a:t>
            </a:r>
            <a:r>
              <a:rPr lang="ar-BH" sz="2300" dirty="0"/>
              <a:t> ودورة ارتجاعية</a:t>
            </a:r>
          </a:p>
        </p:txBody>
      </p:sp>
      <p:sp>
        <p:nvSpPr>
          <p:cNvPr id="52" name="Rectangle 6"/>
          <p:cNvSpPr>
            <a:spLocks noChangeArrowheads="1"/>
          </p:cNvSpPr>
          <p:nvPr/>
        </p:nvSpPr>
        <p:spPr bwMode="auto">
          <a:xfrm>
            <a:off x="625168" y="3496902"/>
            <a:ext cx="4449695" cy="461665"/>
          </a:xfrm>
          <a:prstGeom prst="rect">
            <a:avLst/>
          </a:prstGeom>
          <a:solidFill>
            <a:srgbClr val="EEF7E9"/>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spcBef>
                <a:spcPct val="50000"/>
              </a:spcBef>
            </a:pPr>
            <a:r>
              <a:rPr lang="en-US" sz="2400" b="1" dirty="0">
                <a:solidFill>
                  <a:srgbClr val="002060"/>
                </a:solidFill>
                <a:latin typeface="Sakkal Majalla" panose="02000000000000000000" pitchFamily="2" charset="-78"/>
                <a:cs typeface="Sakkal Majalla" panose="02000000000000000000" pitchFamily="2" charset="-78"/>
              </a:rPr>
              <a:t> .b</a:t>
            </a:r>
            <a:r>
              <a:rPr lang="ar-BH" sz="2400" b="1" dirty="0">
                <a:solidFill>
                  <a:srgbClr val="002060"/>
                </a:solidFill>
                <a:latin typeface="Sakkal Majalla" panose="02000000000000000000" pitchFamily="2" charset="-78"/>
                <a:cs typeface="Sakkal Majalla" panose="02000000000000000000" pitchFamily="2" charset="-78"/>
              </a:rPr>
              <a:t>فيروس يتضاعف بالدورة </a:t>
            </a:r>
            <a:r>
              <a:rPr lang="ar-BH" sz="2400" b="1" dirty="0" smtClean="0">
                <a:solidFill>
                  <a:srgbClr val="002060"/>
                </a:solidFill>
                <a:latin typeface="Sakkal Majalla" panose="02000000000000000000" pitchFamily="2" charset="-78"/>
                <a:cs typeface="Sakkal Majalla" panose="02000000000000000000" pitchFamily="2" charset="-78"/>
              </a:rPr>
              <a:t>الاندماجية.</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53" name="Text Box 4"/>
          <p:cNvSpPr txBox="1">
            <a:spLocks noChangeArrowheads="1"/>
          </p:cNvSpPr>
          <p:nvPr/>
        </p:nvSpPr>
        <p:spPr bwMode="auto">
          <a:xfrm>
            <a:off x="629355" y="2989830"/>
            <a:ext cx="10788737" cy="433965"/>
          </a:xfrm>
          <a:prstGeom prst="rect">
            <a:avLst/>
          </a:prstGeom>
          <a:solidFill>
            <a:schemeClr val="accent2">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sz="2800" dirty="0" smtClean="0"/>
              <a:t>2. أي من الفيروسات التالية </a:t>
            </a:r>
            <a:r>
              <a:rPr lang="ar-BH" sz="2800" dirty="0" smtClean="0"/>
              <a:t>يوجد به </a:t>
            </a:r>
            <a:r>
              <a:rPr lang="ar-BH" sz="2800" dirty="0"/>
              <a:t>إنزيم </a:t>
            </a:r>
            <a:r>
              <a:rPr lang="ar-BH" sz="2800" dirty="0" smtClean="0"/>
              <a:t>النسخ العكسي؟</a:t>
            </a:r>
            <a:endParaRPr lang="ar-BH" sz="2800" dirty="0">
              <a:solidFill>
                <a:srgbClr val="002060"/>
              </a:solidFill>
            </a:endParaRPr>
          </a:p>
        </p:txBody>
      </p:sp>
      <p:sp>
        <p:nvSpPr>
          <p:cNvPr id="54" name="Oval 53"/>
          <p:cNvSpPr/>
          <p:nvPr/>
        </p:nvSpPr>
        <p:spPr>
          <a:xfrm>
            <a:off x="11134383" y="4077525"/>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
          <p:cNvSpPr>
            <a:spLocks noChangeArrowheads="1"/>
          </p:cNvSpPr>
          <p:nvPr/>
        </p:nvSpPr>
        <p:spPr bwMode="auto">
          <a:xfrm>
            <a:off x="6858618" y="3500421"/>
            <a:ext cx="4557175" cy="461665"/>
          </a:xfrm>
          <a:prstGeom prst="rect">
            <a:avLst/>
          </a:prstGeom>
          <a:solidFill>
            <a:srgbClr val="EEF7E9"/>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rtl="1">
              <a:spcBef>
                <a:spcPct val="50000"/>
              </a:spcBef>
            </a:pPr>
            <a:r>
              <a:rPr lang="en-US" sz="2400" b="1" dirty="0" smtClean="0">
                <a:solidFill>
                  <a:srgbClr val="002060"/>
                </a:solidFill>
                <a:latin typeface="Sakkal Majalla" panose="02000000000000000000" pitchFamily="2" charset="-78"/>
                <a:cs typeface="Sakkal Majalla" panose="02000000000000000000" pitchFamily="2" charset="-78"/>
              </a:rPr>
              <a:t>a</a:t>
            </a:r>
            <a:r>
              <a:rPr lang="ar-BH" sz="2400" b="1" dirty="0" smtClean="0">
                <a:solidFill>
                  <a:srgbClr val="002060"/>
                </a:solidFill>
                <a:latin typeface="Sakkal Majalla" panose="02000000000000000000" pitchFamily="2" charset="-78"/>
                <a:cs typeface="Sakkal Majalla" panose="02000000000000000000" pitchFamily="2" charset="-78"/>
              </a:rPr>
              <a:t>.</a:t>
            </a:r>
            <a:r>
              <a:rPr lang="ar-BH" sz="2400" dirty="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فيروس يتضاعف بدورة التحلل</a:t>
            </a:r>
            <a:r>
              <a:rPr lang="ar-BH" sz="2400" b="1" dirty="0" smtClean="0">
                <a:solidFill>
                  <a:srgbClr val="002060"/>
                </a:solidFill>
                <a:latin typeface="Sakkal Majalla" panose="02000000000000000000" pitchFamily="2" charset="-78"/>
                <a:cs typeface="Sakkal Majalla" panose="02000000000000000000" pitchFamily="2" charset="-78"/>
              </a:rPr>
              <a:t>. </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56" name="Text Box 13"/>
          <p:cNvSpPr txBox="1">
            <a:spLocks noChangeArrowheads="1"/>
          </p:cNvSpPr>
          <p:nvPr/>
        </p:nvSpPr>
        <p:spPr bwMode="auto">
          <a:xfrm>
            <a:off x="630226" y="4056476"/>
            <a:ext cx="4449695" cy="461665"/>
          </a:xfrm>
          <a:prstGeom prst="rect">
            <a:avLst/>
          </a:prstGeom>
          <a:solidFill>
            <a:srgbClr val="FEF6F0"/>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rtl="1">
              <a:spcBef>
                <a:spcPct val="50000"/>
              </a:spcBef>
              <a:defRPr sz="2400" b="1">
                <a:solidFill>
                  <a:srgbClr val="002060"/>
                </a:solidFill>
                <a:latin typeface="Sakkal Majalla" panose="02000000000000000000" pitchFamily="2" charset="-78"/>
                <a:cs typeface="Sakkal Majalla" panose="02000000000000000000" pitchFamily="2" charset="-78"/>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sz="2300" dirty="0" smtClean="0"/>
              <a:t>d</a:t>
            </a:r>
            <a:r>
              <a:rPr lang="ar-BH" sz="2300" dirty="0" smtClean="0"/>
              <a:t>.</a:t>
            </a:r>
            <a:r>
              <a:rPr lang="ar-BH" sz="2300" dirty="0"/>
              <a:t> فيروس له مادة وراثية </a:t>
            </a:r>
            <a:r>
              <a:rPr lang="en-US" sz="2000" dirty="0">
                <a:latin typeface="Times New Roman" panose="02020603050405020304" pitchFamily="18" charset="0"/>
                <a:cs typeface="Times New Roman" panose="02020603050405020304" pitchFamily="18" charset="0"/>
              </a:rPr>
              <a:t>DNA</a:t>
            </a:r>
            <a:r>
              <a:rPr lang="ar-BH" sz="2300" dirty="0"/>
              <a:t> </a:t>
            </a:r>
            <a:r>
              <a:rPr lang="en-US" sz="2300" dirty="0"/>
              <a:t> </a:t>
            </a:r>
            <a:r>
              <a:rPr lang="ar-BH" sz="2300" dirty="0"/>
              <a:t>ودورة تحلل</a:t>
            </a:r>
            <a:r>
              <a:rPr lang="ar-BH" sz="2300" dirty="0" smtClean="0"/>
              <a:t>. </a:t>
            </a:r>
            <a:endParaRPr lang="ar-BH" sz="2300" dirty="0"/>
          </a:p>
        </p:txBody>
      </p:sp>
    </p:spTree>
    <p:extLst>
      <p:ext uri="{BB962C8B-B14F-4D97-AF65-F5344CB8AC3E}">
        <p14:creationId xmlns:p14="http://schemas.microsoft.com/office/powerpoint/2010/main" val="287781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80">
                                          <p:stCondLst>
                                            <p:cond delay="0"/>
                                          </p:stCondLst>
                                        </p:cTn>
                                        <p:tgtEl>
                                          <p:spTgt spid="45"/>
                                        </p:tgtEl>
                                      </p:cBhvr>
                                    </p:animEffect>
                                    <p:anim calcmode="lin" valueType="num">
                                      <p:cBhvr>
                                        <p:cTn id="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3" dur="26">
                                          <p:stCondLst>
                                            <p:cond delay="650"/>
                                          </p:stCondLst>
                                        </p:cTn>
                                        <p:tgtEl>
                                          <p:spTgt spid="45"/>
                                        </p:tgtEl>
                                      </p:cBhvr>
                                      <p:to x="100000" y="60000"/>
                                    </p:animScale>
                                    <p:animScale>
                                      <p:cBhvr>
                                        <p:cTn id="14" dur="166" decel="50000">
                                          <p:stCondLst>
                                            <p:cond delay="676"/>
                                          </p:stCondLst>
                                        </p:cTn>
                                        <p:tgtEl>
                                          <p:spTgt spid="45"/>
                                        </p:tgtEl>
                                      </p:cBhvr>
                                      <p:to x="100000" y="100000"/>
                                    </p:animScale>
                                    <p:animScale>
                                      <p:cBhvr>
                                        <p:cTn id="15" dur="26">
                                          <p:stCondLst>
                                            <p:cond delay="1312"/>
                                          </p:stCondLst>
                                        </p:cTn>
                                        <p:tgtEl>
                                          <p:spTgt spid="45"/>
                                        </p:tgtEl>
                                      </p:cBhvr>
                                      <p:to x="100000" y="80000"/>
                                    </p:animScale>
                                    <p:animScale>
                                      <p:cBhvr>
                                        <p:cTn id="16" dur="166" decel="50000">
                                          <p:stCondLst>
                                            <p:cond delay="1338"/>
                                          </p:stCondLst>
                                        </p:cTn>
                                        <p:tgtEl>
                                          <p:spTgt spid="45"/>
                                        </p:tgtEl>
                                      </p:cBhvr>
                                      <p:to x="100000" y="100000"/>
                                    </p:animScale>
                                    <p:animScale>
                                      <p:cBhvr>
                                        <p:cTn id="17" dur="26">
                                          <p:stCondLst>
                                            <p:cond delay="1642"/>
                                          </p:stCondLst>
                                        </p:cTn>
                                        <p:tgtEl>
                                          <p:spTgt spid="45"/>
                                        </p:tgtEl>
                                      </p:cBhvr>
                                      <p:to x="100000" y="90000"/>
                                    </p:animScale>
                                    <p:animScale>
                                      <p:cBhvr>
                                        <p:cTn id="18" dur="166" decel="50000">
                                          <p:stCondLst>
                                            <p:cond delay="1668"/>
                                          </p:stCondLst>
                                        </p:cTn>
                                        <p:tgtEl>
                                          <p:spTgt spid="45"/>
                                        </p:tgtEl>
                                      </p:cBhvr>
                                      <p:to x="100000" y="100000"/>
                                    </p:animScale>
                                    <p:animScale>
                                      <p:cBhvr>
                                        <p:cTn id="19" dur="26">
                                          <p:stCondLst>
                                            <p:cond delay="1808"/>
                                          </p:stCondLst>
                                        </p:cTn>
                                        <p:tgtEl>
                                          <p:spTgt spid="45"/>
                                        </p:tgtEl>
                                      </p:cBhvr>
                                      <p:to x="100000" y="95000"/>
                                    </p:animScale>
                                    <p:animScale>
                                      <p:cBhvr>
                                        <p:cTn id="20" dur="166" decel="50000">
                                          <p:stCondLst>
                                            <p:cond delay="1834"/>
                                          </p:stCondLst>
                                        </p:cTn>
                                        <p:tgtEl>
                                          <p:spTgt spid="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strVal val="#ppt_w*0.05"/>
                                          </p:val>
                                        </p:tav>
                                        <p:tav tm="100000">
                                          <p:val>
                                            <p:strVal val="#ppt_w"/>
                                          </p:val>
                                        </p:tav>
                                      </p:tavLst>
                                    </p:anim>
                                    <p:anim calcmode="lin" valueType="num">
                                      <p:cBhvr>
                                        <p:cTn id="26" dur="500" fill="hold"/>
                                        <p:tgtEl>
                                          <p:spTgt spid="47"/>
                                        </p:tgtEl>
                                        <p:attrNameLst>
                                          <p:attrName>ppt_h</p:attrName>
                                        </p:attrNameLst>
                                      </p:cBhvr>
                                      <p:tavLst>
                                        <p:tav tm="0">
                                          <p:val>
                                            <p:strVal val="#ppt_h"/>
                                          </p:val>
                                        </p:tav>
                                        <p:tav tm="100000">
                                          <p:val>
                                            <p:strVal val="#ppt_h"/>
                                          </p:val>
                                        </p:tav>
                                      </p:tavLst>
                                    </p:anim>
                                    <p:anim calcmode="lin" valueType="num">
                                      <p:cBhvr>
                                        <p:cTn id="27" dur="500" fill="hold"/>
                                        <p:tgtEl>
                                          <p:spTgt spid="47"/>
                                        </p:tgtEl>
                                        <p:attrNameLst>
                                          <p:attrName>ppt_x</p:attrName>
                                        </p:attrNameLst>
                                      </p:cBhvr>
                                      <p:tavLst>
                                        <p:tav tm="0">
                                          <p:val>
                                            <p:strVal val="#ppt_x-.2"/>
                                          </p:val>
                                        </p:tav>
                                        <p:tav tm="100000">
                                          <p:val>
                                            <p:strVal val="#ppt_x"/>
                                          </p:val>
                                        </p:tav>
                                      </p:tavLst>
                                    </p:anim>
                                    <p:anim calcmode="lin" valueType="num">
                                      <p:cBhvr>
                                        <p:cTn id="28" dur="500" fill="hold"/>
                                        <p:tgtEl>
                                          <p:spTgt spid="47"/>
                                        </p:tgtEl>
                                        <p:attrNameLst>
                                          <p:attrName>ppt_y</p:attrName>
                                        </p:attrNameLst>
                                      </p:cBhvr>
                                      <p:tavLst>
                                        <p:tav tm="0">
                                          <p:val>
                                            <p:strVal val="#ppt_y"/>
                                          </p:val>
                                        </p:tav>
                                        <p:tav tm="100000">
                                          <p:val>
                                            <p:strVal val="#ppt_y"/>
                                          </p:val>
                                        </p:tav>
                                      </p:tavLst>
                                    </p:anim>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strVal val="#ppt_w*0.05"/>
                                          </p:val>
                                        </p:tav>
                                        <p:tav tm="100000">
                                          <p:val>
                                            <p:strVal val="#ppt_w"/>
                                          </p:val>
                                        </p:tav>
                                      </p:tavLst>
                                    </p:anim>
                                    <p:anim calcmode="lin" valueType="num">
                                      <p:cBhvr>
                                        <p:cTn id="35" dur="500" fill="hold"/>
                                        <p:tgtEl>
                                          <p:spTgt spid="44"/>
                                        </p:tgtEl>
                                        <p:attrNameLst>
                                          <p:attrName>ppt_h</p:attrName>
                                        </p:attrNameLst>
                                      </p:cBhvr>
                                      <p:tavLst>
                                        <p:tav tm="0">
                                          <p:val>
                                            <p:strVal val="#ppt_h"/>
                                          </p:val>
                                        </p:tav>
                                        <p:tav tm="100000">
                                          <p:val>
                                            <p:strVal val="#ppt_h"/>
                                          </p:val>
                                        </p:tav>
                                      </p:tavLst>
                                    </p:anim>
                                    <p:anim calcmode="lin" valueType="num">
                                      <p:cBhvr>
                                        <p:cTn id="36" dur="500" fill="hold"/>
                                        <p:tgtEl>
                                          <p:spTgt spid="44"/>
                                        </p:tgtEl>
                                        <p:attrNameLst>
                                          <p:attrName>ppt_x</p:attrName>
                                        </p:attrNameLst>
                                      </p:cBhvr>
                                      <p:tavLst>
                                        <p:tav tm="0">
                                          <p:val>
                                            <p:strVal val="#ppt_x-.2"/>
                                          </p:val>
                                        </p:tav>
                                        <p:tav tm="100000">
                                          <p:val>
                                            <p:strVal val="#ppt_x"/>
                                          </p:val>
                                        </p:tav>
                                      </p:tavLst>
                                    </p:anim>
                                    <p:anim calcmode="lin" valueType="num">
                                      <p:cBhvr>
                                        <p:cTn id="37" dur="500" fill="hold"/>
                                        <p:tgtEl>
                                          <p:spTgt spid="44"/>
                                        </p:tgtEl>
                                        <p:attrNameLst>
                                          <p:attrName>ppt_y</p:attrName>
                                        </p:attrNameLst>
                                      </p:cBhvr>
                                      <p:tavLst>
                                        <p:tav tm="0">
                                          <p:val>
                                            <p:strVal val="#ppt_y"/>
                                          </p:val>
                                        </p:tav>
                                        <p:tav tm="100000">
                                          <p:val>
                                            <p:strVal val="#ppt_y"/>
                                          </p:val>
                                        </p:tav>
                                      </p:tavLst>
                                    </p:anim>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800" decel="100000"/>
                                        <p:tgtEl>
                                          <p:spTgt spid="43"/>
                                        </p:tgtEl>
                                      </p:cBhvr>
                                    </p:animEffect>
                                    <p:anim calcmode="lin" valueType="num">
                                      <p:cBhvr>
                                        <p:cTn id="44" dur="800" decel="100000" fill="hold"/>
                                        <p:tgtEl>
                                          <p:spTgt spid="43"/>
                                        </p:tgtEl>
                                        <p:attrNameLst>
                                          <p:attrName>style.rotation</p:attrName>
                                        </p:attrNameLst>
                                      </p:cBhvr>
                                      <p:tavLst>
                                        <p:tav tm="0">
                                          <p:val>
                                            <p:fltVal val="-90"/>
                                          </p:val>
                                        </p:tav>
                                        <p:tav tm="100000">
                                          <p:val>
                                            <p:fltVal val="0"/>
                                          </p:val>
                                        </p:tav>
                                      </p:tavLst>
                                    </p:anim>
                                    <p:anim calcmode="lin" valueType="num">
                                      <p:cBhvr>
                                        <p:cTn id="45" dur="800" decel="100000" fill="hold"/>
                                        <p:tgtEl>
                                          <p:spTgt spid="43"/>
                                        </p:tgtEl>
                                        <p:attrNameLst>
                                          <p:attrName>ppt_x</p:attrName>
                                        </p:attrNameLst>
                                      </p:cBhvr>
                                      <p:tavLst>
                                        <p:tav tm="0">
                                          <p:val>
                                            <p:strVal val="#ppt_x+0.4"/>
                                          </p:val>
                                        </p:tav>
                                        <p:tav tm="100000">
                                          <p:val>
                                            <p:strVal val="#ppt_x-0.05"/>
                                          </p:val>
                                        </p:tav>
                                      </p:tavLst>
                                    </p:anim>
                                    <p:anim calcmode="lin" valueType="num">
                                      <p:cBhvr>
                                        <p:cTn id="46" dur="800" decel="100000" fill="hold"/>
                                        <p:tgtEl>
                                          <p:spTgt spid="4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800" decel="100000"/>
                                        <p:tgtEl>
                                          <p:spTgt spid="48"/>
                                        </p:tgtEl>
                                      </p:cBhvr>
                                    </p:animEffect>
                                    <p:anim calcmode="lin" valueType="num">
                                      <p:cBhvr>
                                        <p:cTn id="54" dur="800" decel="100000" fill="hold"/>
                                        <p:tgtEl>
                                          <p:spTgt spid="48"/>
                                        </p:tgtEl>
                                        <p:attrNameLst>
                                          <p:attrName>style.rotation</p:attrName>
                                        </p:attrNameLst>
                                      </p:cBhvr>
                                      <p:tavLst>
                                        <p:tav tm="0">
                                          <p:val>
                                            <p:fltVal val="-90"/>
                                          </p:val>
                                        </p:tav>
                                        <p:tav tm="100000">
                                          <p:val>
                                            <p:fltVal val="0"/>
                                          </p:val>
                                        </p:tav>
                                      </p:tavLst>
                                    </p:anim>
                                    <p:anim calcmode="lin" valueType="num">
                                      <p:cBhvr>
                                        <p:cTn id="55" dur="800" decel="100000" fill="hold"/>
                                        <p:tgtEl>
                                          <p:spTgt spid="48"/>
                                        </p:tgtEl>
                                        <p:attrNameLst>
                                          <p:attrName>ppt_x</p:attrName>
                                        </p:attrNameLst>
                                      </p:cBhvr>
                                      <p:tavLst>
                                        <p:tav tm="0">
                                          <p:val>
                                            <p:strVal val="#ppt_x+0.4"/>
                                          </p:val>
                                        </p:tav>
                                        <p:tav tm="100000">
                                          <p:val>
                                            <p:strVal val="#ppt_x-0.05"/>
                                          </p:val>
                                        </p:tav>
                                      </p:tavLst>
                                    </p:anim>
                                    <p:anim calcmode="lin" valueType="num">
                                      <p:cBhvr>
                                        <p:cTn id="56" dur="800" decel="100000" fill="hold"/>
                                        <p:tgtEl>
                                          <p:spTgt spid="4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80">
                                          <p:stCondLst>
                                            <p:cond delay="0"/>
                                          </p:stCondLst>
                                        </p:cTn>
                                        <p:tgtEl>
                                          <p:spTgt spid="46"/>
                                        </p:tgtEl>
                                      </p:cBhvr>
                                    </p:animEffect>
                                    <p:anim calcmode="lin" valueType="num">
                                      <p:cBhvr>
                                        <p:cTn id="64"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69" dur="26">
                                          <p:stCondLst>
                                            <p:cond delay="650"/>
                                          </p:stCondLst>
                                        </p:cTn>
                                        <p:tgtEl>
                                          <p:spTgt spid="46"/>
                                        </p:tgtEl>
                                      </p:cBhvr>
                                      <p:to x="100000" y="60000"/>
                                    </p:animScale>
                                    <p:animScale>
                                      <p:cBhvr>
                                        <p:cTn id="70" dur="166" decel="50000">
                                          <p:stCondLst>
                                            <p:cond delay="676"/>
                                          </p:stCondLst>
                                        </p:cTn>
                                        <p:tgtEl>
                                          <p:spTgt spid="46"/>
                                        </p:tgtEl>
                                      </p:cBhvr>
                                      <p:to x="100000" y="100000"/>
                                    </p:animScale>
                                    <p:animScale>
                                      <p:cBhvr>
                                        <p:cTn id="71" dur="26">
                                          <p:stCondLst>
                                            <p:cond delay="1312"/>
                                          </p:stCondLst>
                                        </p:cTn>
                                        <p:tgtEl>
                                          <p:spTgt spid="46"/>
                                        </p:tgtEl>
                                      </p:cBhvr>
                                      <p:to x="100000" y="80000"/>
                                    </p:animScale>
                                    <p:animScale>
                                      <p:cBhvr>
                                        <p:cTn id="72" dur="166" decel="50000">
                                          <p:stCondLst>
                                            <p:cond delay="1338"/>
                                          </p:stCondLst>
                                        </p:cTn>
                                        <p:tgtEl>
                                          <p:spTgt spid="46"/>
                                        </p:tgtEl>
                                      </p:cBhvr>
                                      <p:to x="100000" y="100000"/>
                                    </p:animScale>
                                    <p:animScale>
                                      <p:cBhvr>
                                        <p:cTn id="73" dur="26">
                                          <p:stCondLst>
                                            <p:cond delay="1642"/>
                                          </p:stCondLst>
                                        </p:cTn>
                                        <p:tgtEl>
                                          <p:spTgt spid="46"/>
                                        </p:tgtEl>
                                      </p:cBhvr>
                                      <p:to x="100000" y="90000"/>
                                    </p:animScale>
                                    <p:animScale>
                                      <p:cBhvr>
                                        <p:cTn id="74" dur="166" decel="50000">
                                          <p:stCondLst>
                                            <p:cond delay="1668"/>
                                          </p:stCondLst>
                                        </p:cTn>
                                        <p:tgtEl>
                                          <p:spTgt spid="46"/>
                                        </p:tgtEl>
                                      </p:cBhvr>
                                      <p:to x="100000" y="100000"/>
                                    </p:animScale>
                                    <p:animScale>
                                      <p:cBhvr>
                                        <p:cTn id="75" dur="26">
                                          <p:stCondLst>
                                            <p:cond delay="1808"/>
                                          </p:stCondLst>
                                        </p:cTn>
                                        <p:tgtEl>
                                          <p:spTgt spid="46"/>
                                        </p:tgtEl>
                                      </p:cBhvr>
                                      <p:to x="100000" y="95000"/>
                                    </p:animScale>
                                    <p:animScale>
                                      <p:cBhvr>
                                        <p:cTn id="76" dur="166" decel="50000">
                                          <p:stCondLst>
                                            <p:cond delay="1834"/>
                                          </p:stCondLst>
                                        </p:cTn>
                                        <p:tgtEl>
                                          <p:spTgt spid="46"/>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down)">
                                      <p:cBhvr>
                                        <p:cTn id="81" dur="580">
                                          <p:stCondLst>
                                            <p:cond delay="0"/>
                                          </p:stCondLst>
                                        </p:cTn>
                                        <p:tgtEl>
                                          <p:spTgt spid="53"/>
                                        </p:tgtEl>
                                      </p:cBhvr>
                                    </p:animEffect>
                                    <p:anim calcmode="lin" valueType="num">
                                      <p:cBhvr>
                                        <p:cTn id="82"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87" dur="26">
                                          <p:stCondLst>
                                            <p:cond delay="650"/>
                                          </p:stCondLst>
                                        </p:cTn>
                                        <p:tgtEl>
                                          <p:spTgt spid="53"/>
                                        </p:tgtEl>
                                      </p:cBhvr>
                                      <p:to x="100000" y="60000"/>
                                    </p:animScale>
                                    <p:animScale>
                                      <p:cBhvr>
                                        <p:cTn id="88" dur="166" decel="50000">
                                          <p:stCondLst>
                                            <p:cond delay="676"/>
                                          </p:stCondLst>
                                        </p:cTn>
                                        <p:tgtEl>
                                          <p:spTgt spid="53"/>
                                        </p:tgtEl>
                                      </p:cBhvr>
                                      <p:to x="100000" y="100000"/>
                                    </p:animScale>
                                    <p:animScale>
                                      <p:cBhvr>
                                        <p:cTn id="89" dur="26">
                                          <p:stCondLst>
                                            <p:cond delay="1312"/>
                                          </p:stCondLst>
                                        </p:cTn>
                                        <p:tgtEl>
                                          <p:spTgt spid="53"/>
                                        </p:tgtEl>
                                      </p:cBhvr>
                                      <p:to x="100000" y="80000"/>
                                    </p:animScale>
                                    <p:animScale>
                                      <p:cBhvr>
                                        <p:cTn id="90" dur="166" decel="50000">
                                          <p:stCondLst>
                                            <p:cond delay="1338"/>
                                          </p:stCondLst>
                                        </p:cTn>
                                        <p:tgtEl>
                                          <p:spTgt spid="53"/>
                                        </p:tgtEl>
                                      </p:cBhvr>
                                      <p:to x="100000" y="100000"/>
                                    </p:animScale>
                                    <p:animScale>
                                      <p:cBhvr>
                                        <p:cTn id="91" dur="26">
                                          <p:stCondLst>
                                            <p:cond delay="1642"/>
                                          </p:stCondLst>
                                        </p:cTn>
                                        <p:tgtEl>
                                          <p:spTgt spid="53"/>
                                        </p:tgtEl>
                                      </p:cBhvr>
                                      <p:to x="100000" y="90000"/>
                                    </p:animScale>
                                    <p:animScale>
                                      <p:cBhvr>
                                        <p:cTn id="92" dur="166" decel="50000">
                                          <p:stCondLst>
                                            <p:cond delay="1668"/>
                                          </p:stCondLst>
                                        </p:cTn>
                                        <p:tgtEl>
                                          <p:spTgt spid="53"/>
                                        </p:tgtEl>
                                      </p:cBhvr>
                                      <p:to x="100000" y="100000"/>
                                    </p:animScale>
                                    <p:animScale>
                                      <p:cBhvr>
                                        <p:cTn id="93" dur="26">
                                          <p:stCondLst>
                                            <p:cond delay="1808"/>
                                          </p:stCondLst>
                                        </p:cTn>
                                        <p:tgtEl>
                                          <p:spTgt spid="53"/>
                                        </p:tgtEl>
                                      </p:cBhvr>
                                      <p:to x="100000" y="95000"/>
                                    </p:animScale>
                                    <p:animScale>
                                      <p:cBhvr>
                                        <p:cTn id="94" dur="166" decel="50000">
                                          <p:stCondLst>
                                            <p:cond delay="1834"/>
                                          </p:stCondLst>
                                        </p:cTn>
                                        <p:tgtEl>
                                          <p:spTgt spid="53"/>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nodeType="click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p:cTn id="99" dur="500" fill="hold"/>
                                        <p:tgtEl>
                                          <p:spTgt spid="55"/>
                                        </p:tgtEl>
                                        <p:attrNameLst>
                                          <p:attrName>ppt_w</p:attrName>
                                        </p:attrNameLst>
                                      </p:cBhvr>
                                      <p:tavLst>
                                        <p:tav tm="0">
                                          <p:val>
                                            <p:strVal val="#ppt_w*0.05"/>
                                          </p:val>
                                        </p:tav>
                                        <p:tav tm="100000">
                                          <p:val>
                                            <p:strVal val="#ppt_w"/>
                                          </p:val>
                                        </p:tav>
                                      </p:tavLst>
                                    </p:anim>
                                    <p:anim calcmode="lin" valueType="num">
                                      <p:cBhvr>
                                        <p:cTn id="100" dur="500" fill="hold"/>
                                        <p:tgtEl>
                                          <p:spTgt spid="55"/>
                                        </p:tgtEl>
                                        <p:attrNameLst>
                                          <p:attrName>ppt_h</p:attrName>
                                        </p:attrNameLst>
                                      </p:cBhvr>
                                      <p:tavLst>
                                        <p:tav tm="0">
                                          <p:val>
                                            <p:strVal val="#ppt_h"/>
                                          </p:val>
                                        </p:tav>
                                        <p:tav tm="100000">
                                          <p:val>
                                            <p:strVal val="#ppt_h"/>
                                          </p:val>
                                        </p:tav>
                                      </p:tavLst>
                                    </p:anim>
                                    <p:anim calcmode="lin" valueType="num">
                                      <p:cBhvr>
                                        <p:cTn id="101" dur="500" fill="hold"/>
                                        <p:tgtEl>
                                          <p:spTgt spid="55"/>
                                        </p:tgtEl>
                                        <p:attrNameLst>
                                          <p:attrName>ppt_x</p:attrName>
                                        </p:attrNameLst>
                                      </p:cBhvr>
                                      <p:tavLst>
                                        <p:tav tm="0">
                                          <p:val>
                                            <p:strVal val="#ppt_x-.2"/>
                                          </p:val>
                                        </p:tav>
                                        <p:tav tm="100000">
                                          <p:val>
                                            <p:strVal val="#ppt_x"/>
                                          </p:val>
                                        </p:tav>
                                      </p:tavLst>
                                    </p:anim>
                                    <p:anim calcmode="lin" valueType="num">
                                      <p:cBhvr>
                                        <p:cTn id="102" dur="500" fill="hold"/>
                                        <p:tgtEl>
                                          <p:spTgt spid="55"/>
                                        </p:tgtEl>
                                        <p:attrNameLst>
                                          <p:attrName>ppt_y</p:attrName>
                                        </p:attrNameLst>
                                      </p:cBhvr>
                                      <p:tavLst>
                                        <p:tav tm="0">
                                          <p:val>
                                            <p:strVal val="#ppt_y"/>
                                          </p:val>
                                        </p:tav>
                                        <p:tav tm="100000">
                                          <p:val>
                                            <p:strVal val="#ppt_y"/>
                                          </p:val>
                                        </p:tav>
                                      </p:tavLst>
                                    </p:anim>
                                    <p:animEffect transition="in" filter="fade">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54" presetClass="entr" presetSubtype="0" accel="100000" fill="hold" nodeType="click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p:cTn id="108" dur="500" fill="hold"/>
                                        <p:tgtEl>
                                          <p:spTgt spid="52"/>
                                        </p:tgtEl>
                                        <p:attrNameLst>
                                          <p:attrName>ppt_w</p:attrName>
                                        </p:attrNameLst>
                                      </p:cBhvr>
                                      <p:tavLst>
                                        <p:tav tm="0">
                                          <p:val>
                                            <p:strVal val="#ppt_w*0.05"/>
                                          </p:val>
                                        </p:tav>
                                        <p:tav tm="100000">
                                          <p:val>
                                            <p:strVal val="#ppt_w"/>
                                          </p:val>
                                        </p:tav>
                                      </p:tavLst>
                                    </p:anim>
                                    <p:anim calcmode="lin" valueType="num">
                                      <p:cBhvr>
                                        <p:cTn id="109" dur="500" fill="hold"/>
                                        <p:tgtEl>
                                          <p:spTgt spid="52"/>
                                        </p:tgtEl>
                                        <p:attrNameLst>
                                          <p:attrName>ppt_h</p:attrName>
                                        </p:attrNameLst>
                                      </p:cBhvr>
                                      <p:tavLst>
                                        <p:tav tm="0">
                                          <p:val>
                                            <p:strVal val="#ppt_h"/>
                                          </p:val>
                                        </p:tav>
                                        <p:tav tm="100000">
                                          <p:val>
                                            <p:strVal val="#ppt_h"/>
                                          </p:val>
                                        </p:tav>
                                      </p:tavLst>
                                    </p:anim>
                                    <p:anim calcmode="lin" valueType="num">
                                      <p:cBhvr>
                                        <p:cTn id="110" dur="500" fill="hold"/>
                                        <p:tgtEl>
                                          <p:spTgt spid="52"/>
                                        </p:tgtEl>
                                        <p:attrNameLst>
                                          <p:attrName>ppt_x</p:attrName>
                                        </p:attrNameLst>
                                      </p:cBhvr>
                                      <p:tavLst>
                                        <p:tav tm="0">
                                          <p:val>
                                            <p:strVal val="#ppt_x-.2"/>
                                          </p:val>
                                        </p:tav>
                                        <p:tav tm="100000">
                                          <p:val>
                                            <p:strVal val="#ppt_x"/>
                                          </p:val>
                                        </p:tav>
                                      </p:tavLst>
                                    </p:anim>
                                    <p:anim calcmode="lin" valueType="num">
                                      <p:cBhvr>
                                        <p:cTn id="111" dur="500" fill="hold"/>
                                        <p:tgtEl>
                                          <p:spTgt spid="52"/>
                                        </p:tgtEl>
                                        <p:attrNameLst>
                                          <p:attrName>ppt_y</p:attrName>
                                        </p:attrNameLst>
                                      </p:cBhvr>
                                      <p:tavLst>
                                        <p:tav tm="0">
                                          <p:val>
                                            <p:strVal val="#ppt_y"/>
                                          </p:val>
                                        </p:tav>
                                        <p:tav tm="100000">
                                          <p:val>
                                            <p:strVal val="#ppt_y"/>
                                          </p:val>
                                        </p:tav>
                                      </p:tavLst>
                                    </p:anim>
                                    <p:animEffect transition="in" filter="fade">
                                      <p:cBhvr>
                                        <p:cTn id="112" dur="500"/>
                                        <p:tgtEl>
                                          <p:spTgt spid="52"/>
                                        </p:tgtEl>
                                      </p:cBhvr>
                                    </p:animEffect>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800" decel="100000"/>
                                        <p:tgtEl>
                                          <p:spTgt spid="51"/>
                                        </p:tgtEl>
                                      </p:cBhvr>
                                    </p:animEffect>
                                    <p:anim calcmode="lin" valueType="num">
                                      <p:cBhvr>
                                        <p:cTn id="118" dur="800" decel="100000" fill="hold"/>
                                        <p:tgtEl>
                                          <p:spTgt spid="51"/>
                                        </p:tgtEl>
                                        <p:attrNameLst>
                                          <p:attrName>style.rotation</p:attrName>
                                        </p:attrNameLst>
                                      </p:cBhvr>
                                      <p:tavLst>
                                        <p:tav tm="0">
                                          <p:val>
                                            <p:fltVal val="-90"/>
                                          </p:val>
                                        </p:tav>
                                        <p:tav tm="100000">
                                          <p:val>
                                            <p:fltVal val="0"/>
                                          </p:val>
                                        </p:tav>
                                      </p:tavLst>
                                    </p:anim>
                                    <p:anim calcmode="lin" valueType="num">
                                      <p:cBhvr>
                                        <p:cTn id="119" dur="800" decel="100000" fill="hold"/>
                                        <p:tgtEl>
                                          <p:spTgt spid="51"/>
                                        </p:tgtEl>
                                        <p:attrNameLst>
                                          <p:attrName>ppt_x</p:attrName>
                                        </p:attrNameLst>
                                      </p:cBhvr>
                                      <p:tavLst>
                                        <p:tav tm="0">
                                          <p:val>
                                            <p:strVal val="#ppt_x+0.4"/>
                                          </p:val>
                                        </p:tav>
                                        <p:tav tm="100000">
                                          <p:val>
                                            <p:strVal val="#ppt_x-0.05"/>
                                          </p:val>
                                        </p:tav>
                                      </p:tavLst>
                                    </p:anim>
                                    <p:anim calcmode="lin" valueType="num">
                                      <p:cBhvr>
                                        <p:cTn id="120" dur="800" decel="100000" fill="hold"/>
                                        <p:tgtEl>
                                          <p:spTgt spid="5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0" presetClass="entr" presetSubtype="0"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800" decel="100000"/>
                                        <p:tgtEl>
                                          <p:spTgt spid="56"/>
                                        </p:tgtEl>
                                      </p:cBhvr>
                                    </p:animEffect>
                                    <p:anim calcmode="lin" valueType="num">
                                      <p:cBhvr>
                                        <p:cTn id="128" dur="800" decel="100000" fill="hold"/>
                                        <p:tgtEl>
                                          <p:spTgt spid="56"/>
                                        </p:tgtEl>
                                        <p:attrNameLst>
                                          <p:attrName>style.rotation</p:attrName>
                                        </p:attrNameLst>
                                      </p:cBhvr>
                                      <p:tavLst>
                                        <p:tav tm="0">
                                          <p:val>
                                            <p:fltVal val="-90"/>
                                          </p:val>
                                        </p:tav>
                                        <p:tav tm="100000">
                                          <p:val>
                                            <p:fltVal val="0"/>
                                          </p:val>
                                        </p:tav>
                                      </p:tavLst>
                                    </p:anim>
                                    <p:anim calcmode="lin" valueType="num">
                                      <p:cBhvr>
                                        <p:cTn id="129" dur="800" decel="100000" fill="hold"/>
                                        <p:tgtEl>
                                          <p:spTgt spid="56"/>
                                        </p:tgtEl>
                                        <p:attrNameLst>
                                          <p:attrName>ppt_x</p:attrName>
                                        </p:attrNameLst>
                                      </p:cBhvr>
                                      <p:tavLst>
                                        <p:tav tm="0">
                                          <p:val>
                                            <p:strVal val="#ppt_x+0.4"/>
                                          </p:val>
                                        </p:tav>
                                        <p:tav tm="100000">
                                          <p:val>
                                            <p:strVal val="#ppt_x-0.05"/>
                                          </p:val>
                                        </p:tav>
                                      </p:tavLst>
                                    </p:anim>
                                    <p:anim calcmode="lin" valueType="num">
                                      <p:cBhvr>
                                        <p:cTn id="130" dur="800" decel="100000" fill="hold"/>
                                        <p:tgtEl>
                                          <p:spTgt spid="56"/>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down)">
                                      <p:cBhvr>
                                        <p:cTn id="137" dur="580">
                                          <p:stCondLst>
                                            <p:cond delay="0"/>
                                          </p:stCondLst>
                                        </p:cTn>
                                        <p:tgtEl>
                                          <p:spTgt spid="54"/>
                                        </p:tgtEl>
                                      </p:cBhvr>
                                    </p:animEffect>
                                    <p:anim calcmode="lin" valueType="num">
                                      <p:cBhvr>
                                        <p:cTn id="13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43" dur="26">
                                          <p:stCondLst>
                                            <p:cond delay="650"/>
                                          </p:stCondLst>
                                        </p:cTn>
                                        <p:tgtEl>
                                          <p:spTgt spid="54"/>
                                        </p:tgtEl>
                                      </p:cBhvr>
                                      <p:to x="100000" y="60000"/>
                                    </p:animScale>
                                    <p:animScale>
                                      <p:cBhvr>
                                        <p:cTn id="144" dur="166" decel="50000">
                                          <p:stCondLst>
                                            <p:cond delay="676"/>
                                          </p:stCondLst>
                                        </p:cTn>
                                        <p:tgtEl>
                                          <p:spTgt spid="54"/>
                                        </p:tgtEl>
                                      </p:cBhvr>
                                      <p:to x="100000" y="100000"/>
                                    </p:animScale>
                                    <p:animScale>
                                      <p:cBhvr>
                                        <p:cTn id="145" dur="26">
                                          <p:stCondLst>
                                            <p:cond delay="1312"/>
                                          </p:stCondLst>
                                        </p:cTn>
                                        <p:tgtEl>
                                          <p:spTgt spid="54"/>
                                        </p:tgtEl>
                                      </p:cBhvr>
                                      <p:to x="100000" y="80000"/>
                                    </p:animScale>
                                    <p:animScale>
                                      <p:cBhvr>
                                        <p:cTn id="146" dur="166" decel="50000">
                                          <p:stCondLst>
                                            <p:cond delay="1338"/>
                                          </p:stCondLst>
                                        </p:cTn>
                                        <p:tgtEl>
                                          <p:spTgt spid="54"/>
                                        </p:tgtEl>
                                      </p:cBhvr>
                                      <p:to x="100000" y="100000"/>
                                    </p:animScale>
                                    <p:animScale>
                                      <p:cBhvr>
                                        <p:cTn id="147" dur="26">
                                          <p:stCondLst>
                                            <p:cond delay="1642"/>
                                          </p:stCondLst>
                                        </p:cTn>
                                        <p:tgtEl>
                                          <p:spTgt spid="54"/>
                                        </p:tgtEl>
                                      </p:cBhvr>
                                      <p:to x="100000" y="90000"/>
                                    </p:animScale>
                                    <p:animScale>
                                      <p:cBhvr>
                                        <p:cTn id="148" dur="166" decel="50000">
                                          <p:stCondLst>
                                            <p:cond delay="1668"/>
                                          </p:stCondLst>
                                        </p:cTn>
                                        <p:tgtEl>
                                          <p:spTgt spid="54"/>
                                        </p:tgtEl>
                                      </p:cBhvr>
                                      <p:to x="100000" y="100000"/>
                                    </p:animScale>
                                    <p:animScale>
                                      <p:cBhvr>
                                        <p:cTn id="149" dur="26">
                                          <p:stCondLst>
                                            <p:cond delay="1808"/>
                                          </p:stCondLst>
                                        </p:cTn>
                                        <p:tgtEl>
                                          <p:spTgt spid="54"/>
                                        </p:tgtEl>
                                      </p:cBhvr>
                                      <p:to x="100000" y="95000"/>
                                    </p:animScale>
                                    <p:animScale>
                                      <p:cBhvr>
                                        <p:cTn id="150" dur="166" decel="50000">
                                          <p:stCondLst>
                                            <p:cond delay="1834"/>
                                          </p:stCondLst>
                                        </p:cTn>
                                        <p:tgtEl>
                                          <p:spTgt spid="54"/>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wipe(down)">
                                      <p:cBhvr>
                                        <p:cTn id="155" dur="580">
                                          <p:stCondLst>
                                            <p:cond delay="0"/>
                                          </p:stCondLst>
                                        </p:cTn>
                                        <p:tgtEl>
                                          <p:spTgt spid="39"/>
                                        </p:tgtEl>
                                      </p:cBhvr>
                                    </p:animEffect>
                                    <p:anim calcmode="lin" valueType="num">
                                      <p:cBhvr>
                                        <p:cTn id="15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61" dur="26">
                                          <p:stCondLst>
                                            <p:cond delay="650"/>
                                          </p:stCondLst>
                                        </p:cTn>
                                        <p:tgtEl>
                                          <p:spTgt spid="39"/>
                                        </p:tgtEl>
                                      </p:cBhvr>
                                      <p:to x="100000" y="60000"/>
                                    </p:animScale>
                                    <p:animScale>
                                      <p:cBhvr>
                                        <p:cTn id="162" dur="166" decel="50000">
                                          <p:stCondLst>
                                            <p:cond delay="676"/>
                                          </p:stCondLst>
                                        </p:cTn>
                                        <p:tgtEl>
                                          <p:spTgt spid="39"/>
                                        </p:tgtEl>
                                      </p:cBhvr>
                                      <p:to x="100000" y="100000"/>
                                    </p:animScale>
                                    <p:animScale>
                                      <p:cBhvr>
                                        <p:cTn id="163" dur="26">
                                          <p:stCondLst>
                                            <p:cond delay="1312"/>
                                          </p:stCondLst>
                                        </p:cTn>
                                        <p:tgtEl>
                                          <p:spTgt spid="39"/>
                                        </p:tgtEl>
                                      </p:cBhvr>
                                      <p:to x="100000" y="80000"/>
                                    </p:animScale>
                                    <p:animScale>
                                      <p:cBhvr>
                                        <p:cTn id="164" dur="166" decel="50000">
                                          <p:stCondLst>
                                            <p:cond delay="1338"/>
                                          </p:stCondLst>
                                        </p:cTn>
                                        <p:tgtEl>
                                          <p:spTgt spid="39"/>
                                        </p:tgtEl>
                                      </p:cBhvr>
                                      <p:to x="100000" y="100000"/>
                                    </p:animScale>
                                    <p:animScale>
                                      <p:cBhvr>
                                        <p:cTn id="165" dur="26">
                                          <p:stCondLst>
                                            <p:cond delay="1642"/>
                                          </p:stCondLst>
                                        </p:cTn>
                                        <p:tgtEl>
                                          <p:spTgt spid="39"/>
                                        </p:tgtEl>
                                      </p:cBhvr>
                                      <p:to x="100000" y="90000"/>
                                    </p:animScale>
                                    <p:animScale>
                                      <p:cBhvr>
                                        <p:cTn id="166" dur="166" decel="50000">
                                          <p:stCondLst>
                                            <p:cond delay="1668"/>
                                          </p:stCondLst>
                                        </p:cTn>
                                        <p:tgtEl>
                                          <p:spTgt spid="39"/>
                                        </p:tgtEl>
                                      </p:cBhvr>
                                      <p:to x="100000" y="100000"/>
                                    </p:animScale>
                                    <p:animScale>
                                      <p:cBhvr>
                                        <p:cTn id="167" dur="26">
                                          <p:stCondLst>
                                            <p:cond delay="1808"/>
                                          </p:stCondLst>
                                        </p:cTn>
                                        <p:tgtEl>
                                          <p:spTgt spid="39"/>
                                        </p:tgtEl>
                                      </p:cBhvr>
                                      <p:to x="100000" y="95000"/>
                                    </p:animScale>
                                    <p:animScale>
                                      <p:cBhvr>
                                        <p:cTn id="168" dur="166" decel="50000">
                                          <p:stCondLst>
                                            <p:cond delay="1834"/>
                                          </p:stCondLst>
                                        </p:cTn>
                                        <p:tgtEl>
                                          <p:spTgt spid="39"/>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4" presetClass="entr" presetSubtype="0" accel="100000" fill="hold" nodeType="clickEffect">
                                  <p:stCondLst>
                                    <p:cond delay="0"/>
                                  </p:stCondLst>
                                  <p:childTnLst>
                                    <p:set>
                                      <p:cBhvr>
                                        <p:cTn id="172" dur="1" fill="hold">
                                          <p:stCondLst>
                                            <p:cond delay="0"/>
                                          </p:stCondLst>
                                        </p:cTn>
                                        <p:tgtEl>
                                          <p:spTgt spid="41"/>
                                        </p:tgtEl>
                                        <p:attrNameLst>
                                          <p:attrName>style.visibility</p:attrName>
                                        </p:attrNameLst>
                                      </p:cBhvr>
                                      <p:to>
                                        <p:strVal val="visible"/>
                                      </p:to>
                                    </p:set>
                                    <p:anim calcmode="lin" valueType="num">
                                      <p:cBhvr>
                                        <p:cTn id="173" dur="500" fill="hold"/>
                                        <p:tgtEl>
                                          <p:spTgt spid="41"/>
                                        </p:tgtEl>
                                        <p:attrNameLst>
                                          <p:attrName>ppt_w</p:attrName>
                                        </p:attrNameLst>
                                      </p:cBhvr>
                                      <p:tavLst>
                                        <p:tav tm="0">
                                          <p:val>
                                            <p:strVal val="#ppt_w*0.05"/>
                                          </p:val>
                                        </p:tav>
                                        <p:tav tm="100000">
                                          <p:val>
                                            <p:strVal val="#ppt_w"/>
                                          </p:val>
                                        </p:tav>
                                      </p:tavLst>
                                    </p:anim>
                                    <p:anim calcmode="lin" valueType="num">
                                      <p:cBhvr>
                                        <p:cTn id="174" dur="500" fill="hold"/>
                                        <p:tgtEl>
                                          <p:spTgt spid="41"/>
                                        </p:tgtEl>
                                        <p:attrNameLst>
                                          <p:attrName>ppt_h</p:attrName>
                                        </p:attrNameLst>
                                      </p:cBhvr>
                                      <p:tavLst>
                                        <p:tav tm="0">
                                          <p:val>
                                            <p:strVal val="#ppt_h"/>
                                          </p:val>
                                        </p:tav>
                                        <p:tav tm="100000">
                                          <p:val>
                                            <p:strVal val="#ppt_h"/>
                                          </p:val>
                                        </p:tav>
                                      </p:tavLst>
                                    </p:anim>
                                    <p:anim calcmode="lin" valueType="num">
                                      <p:cBhvr>
                                        <p:cTn id="175" dur="500" fill="hold"/>
                                        <p:tgtEl>
                                          <p:spTgt spid="41"/>
                                        </p:tgtEl>
                                        <p:attrNameLst>
                                          <p:attrName>ppt_x</p:attrName>
                                        </p:attrNameLst>
                                      </p:cBhvr>
                                      <p:tavLst>
                                        <p:tav tm="0">
                                          <p:val>
                                            <p:strVal val="#ppt_x-.2"/>
                                          </p:val>
                                        </p:tav>
                                        <p:tav tm="100000">
                                          <p:val>
                                            <p:strVal val="#ppt_x"/>
                                          </p:val>
                                        </p:tav>
                                      </p:tavLst>
                                    </p:anim>
                                    <p:anim calcmode="lin" valueType="num">
                                      <p:cBhvr>
                                        <p:cTn id="176" dur="500" fill="hold"/>
                                        <p:tgtEl>
                                          <p:spTgt spid="41"/>
                                        </p:tgtEl>
                                        <p:attrNameLst>
                                          <p:attrName>ppt_y</p:attrName>
                                        </p:attrNameLst>
                                      </p:cBhvr>
                                      <p:tavLst>
                                        <p:tav tm="0">
                                          <p:val>
                                            <p:strVal val="#ppt_y"/>
                                          </p:val>
                                        </p:tav>
                                        <p:tav tm="100000">
                                          <p:val>
                                            <p:strVal val="#ppt_y"/>
                                          </p:val>
                                        </p:tav>
                                      </p:tavLst>
                                    </p:anim>
                                    <p:animEffect transition="in" filter="fade">
                                      <p:cBhvr>
                                        <p:cTn id="177" dur="500"/>
                                        <p:tgtEl>
                                          <p:spTgt spid="41"/>
                                        </p:tgtEl>
                                      </p:cBhvr>
                                    </p:animEffect>
                                  </p:childTnLst>
                                </p:cTn>
                              </p:par>
                            </p:childTnLst>
                          </p:cTn>
                        </p:par>
                      </p:childTnLst>
                    </p:cTn>
                  </p:par>
                  <p:par>
                    <p:cTn id="178" fill="hold">
                      <p:stCondLst>
                        <p:cond delay="indefinite"/>
                      </p:stCondLst>
                      <p:childTnLst>
                        <p:par>
                          <p:cTn id="179" fill="hold">
                            <p:stCondLst>
                              <p:cond delay="0"/>
                            </p:stCondLst>
                            <p:childTnLst>
                              <p:par>
                                <p:cTn id="180" presetID="54" presetClass="entr" presetSubtype="0" accel="100000" fill="hold" nodeType="clickEffect">
                                  <p:stCondLst>
                                    <p:cond delay="0"/>
                                  </p:stCondLst>
                                  <p:childTnLst>
                                    <p:set>
                                      <p:cBhvr>
                                        <p:cTn id="181" dur="1" fill="hold">
                                          <p:stCondLst>
                                            <p:cond delay="0"/>
                                          </p:stCondLst>
                                        </p:cTn>
                                        <p:tgtEl>
                                          <p:spTgt spid="38"/>
                                        </p:tgtEl>
                                        <p:attrNameLst>
                                          <p:attrName>style.visibility</p:attrName>
                                        </p:attrNameLst>
                                      </p:cBhvr>
                                      <p:to>
                                        <p:strVal val="visible"/>
                                      </p:to>
                                    </p:set>
                                    <p:anim calcmode="lin" valueType="num">
                                      <p:cBhvr>
                                        <p:cTn id="182" dur="500" fill="hold"/>
                                        <p:tgtEl>
                                          <p:spTgt spid="38"/>
                                        </p:tgtEl>
                                        <p:attrNameLst>
                                          <p:attrName>ppt_w</p:attrName>
                                        </p:attrNameLst>
                                      </p:cBhvr>
                                      <p:tavLst>
                                        <p:tav tm="0">
                                          <p:val>
                                            <p:strVal val="#ppt_w*0.05"/>
                                          </p:val>
                                        </p:tav>
                                        <p:tav tm="100000">
                                          <p:val>
                                            <p:strVal val="#ppt_w"/>
                                          </p:val>
                                        </p:tav>
                                      </p:tavLst>
                                    </p:anim>
                                    <p:anim calcmode="lin" valueType="num">
                                      <p:cBhvr>
                                        <p:cTn id="183" dur="500" fill="hold"/>
                                        <p:tgtEl>
                                          <p:spTgt spid="38"/>
                                        </p:tgtEl>
                                        <p:attrNameLst>
                                          <p:attrName>ppt_h</p:attrName>
                                        </p:attrNameLst>
                                      </p:cBhvr>
                                      <p:tavLst>
                                        <p:tav tm="0">
                                          <p:val>
                                            <p:strVal val="#ppt_h"/>
                                          </p:val>
                                        </p:tav>
                                        <p:tav tm="100000">
                                          <p:val>
                                            <p:strVal val="#ppt_h"/>
                                          </p:val>
                                        </p:tav>
                                      </p:tavLst>
                                    </p:anim>
                                    <p:anim calcmode="lin" valueType="num">
                                      <p:cBhvr>
                                        <p:cTn id="184" dur="500" fill="hold"/>
                                        <p:tgtEl>
                                          <p:spTgt spid="38"/>
                                        </p:tgtEl>
                                        <p:attrNameLst>
                                          <p:attrName>ppt_x</p:attrName>
                                        </p:attrNameLst>
                                      </p:cBhvr>
                                      <p:tavLst>
                                        <p:tav tm="0">
                                          <p:val>
                                            <p:strVal val="#ppt_x-.2"/>
                                          </p:val>
                                        </p:tav>
                                        <p:tav tm="100000">
                                          <p:val>
                                            <p:strVal val="#ppt_x"/>
                                          </p:val>
                                        </p:tav>
                                      </p:tavLst>
                                    </p:anim>
                                    <p:anim calcmode="lin" valueType="num">
                                      <p:cBhvr>
                                        <p:cTn id="185" dur="500" fill="hold"/>
                                        <p:tgtEl>
                                          <p:spTgt spid="38"/>
                                        </p:tgtEl>
                                        <p:attrNameLst>
                                          <p:attrName>ppt_y</p:attrName>
                                        </p:attrNameLst>
                                      </p:cBhvr>
                                      <p:tavLst>
                                        <p:tav tm="0">
                                          <p:val>
                                            <p:strVal val="#ppt_y"/>
                                          </p:val>
                                        </p:tav>
                                        <p:tav tm="100000">
                                          <p:val>
                                            <p:strVal val="#ppt_y"/>
                                          </p:val>
                                        </p:tav>
                                      </p:tavLst>
                                    </p:anim>
                                    <p:animEffect transition="in" filter="fade">
                                      <p:cBhvr>
                                        <p:cTn id="186" dur="500"/>
                                        <p:tgtEl>
                                          <p:spTgt spid="38"/>
                                        </p:tgtEl>
                                      </p:cBhvr>
                                    </p:animEffect>
                                  </p:childTnLst>
                                </p:cTn>
                              </p:par>
                            </p:childTnLst>
                          </p:cTn>
                        </p:par>
                      </p:childTnLst>
                    </p:cTn>
                  </p:par>
                  <p:par>
                    <p:cTn id="187" fill="hold">
                      <p:stCondLst>
                        <p:cond delay="indefinite"/>
                      </p:stCondLst>
                      <p:childTnLst>
                        <p:par>
                          <p:cTn id="188" fill="hold">
                            <p:stCondLst>
                              <p:cond delay="0"/>
                            </p:stCondLst>
                            <p:childTnLst>
                              <p:par>
                                <p:cTn id="189" presetID="30" presetClass="entr" presetSubtype="0" fill="hold" grpId="0" nodeType="clickEffect">
                                  <p:stCondLst>
                                    <p:cond delay="0"/>
                                  </p:stCondLst>
                                  <p:childTnLst>
                                    <p:set>
                                      <p:cBhvr>
                                        <p:cTn id="190" dur="1" fill="hold">
                                          <p:stCondLst>
                                            <p:cond delay="0"/>
                                          </p:stCondLst>
                                        </p:cTn>
                                        <p:tgtEl>
                                          <p:spTgt spid="37"/>
                                        </p:tgtEl>
                                        <p:attrNameLst>
                                          <p:attrName>style.visibility</p:attrName>
                                        </p:attrNameLst>
                                      </p:cBhvr>
                                      <p:to>
                                        <p:strVal val="visible"/>
                                      </p:to>
                                    </p:set>
                                    <p:animEffect transition="in" filter="fade">
                                      <p:cBhvr>
                                        <p:cTn id="191" dur="800" decel="100000"/>
                                        <p:tgtEl>
                                          <p:spTgt spid="37"/>
                                        </p:tgtEl>
                                      </p:cBhvr>
                                    </p:animEffect>
                                    <p:anim calcmode="lin" valueType="num">
                                      <p:cBhvr>
                                        <p:cTn id="192" dur="800" decel="100000" fill="hold"/>
                                        <p:tgtEl>
                                          <p:spTgt spid="37"/>
                                        </p:tgtEl>
                                        <p:attrNameLst>
                                          <p:attrName>style.rotation</p:attrName>
                                        </p:attrNameLst>
                                      </p:cBhvr>
                                      <p:tavLst>
                                        <p:tav tm="0">
                                          <p:val>
                                            <p:fltVal val="-90"/>
                                          </p:val>
                                        </p:tav>
                                        <p:tav tm="100000">
                                          <p:val>
                                            <p:fltVal val="0"/>
                                          </p:val>
                                        </p:tav>
                                      </p:tavLst>
                                    </p:anim>
                                    <p:anim calcmode="lin" valueType="num">
                                      <p:cBhvr>
                                        <p:cTn id="193" dur="800" decel="100000" fill="hold"/>
                                        <p:tgtEl>
                                          <p:spTgt spid="37"/>
                                        </p:tgtEl>
                                        <p:attrNameLst>
                                          <p:attrName>ppt_x</p:attrName>
                                        </p:attrNameLst>
                                      </p:cBhvr>
                                      <p:tavLst>
                                        <p:tav tm="0">
                                          <p:val>
                                            <p:strVal val="#ppt_x+0.4"/>
                                          </p:val>
                                        </p:tav>
                                        <p:tav tm="100000">
                                          <p:val>
                                            <p:strVal val="#ppt_x-0.05"/>
                                          </p:val>
                                        </p:tav>
                                      </p:tavLst>
                                    </p:anim>
                                    <p:anim calcmode="lin" valueType="num">
                                      <p:cBhvr>
                                        <p:cTn id="194" dur="800" decel="100000" fill="hold"/>
                                        <p:tgtEl>
                                          <p:spTgt spid="37"/>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30" presetClass="entr" presetSubtype="0" fill="hold" grpId="0" nodeType="click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800" decel="100000"/>
                                        <p:tgtEl>
                                          <p:spTgt spid="42"/>
                                        </p:tgtEl>
                                      </p:cBhvr>
                                    </p:animEffect>
                                    <p:anim calcmode="lin" valueType="num">
                                      <p:cBhvr>
                                        <p:cTn id="202" dur="800" decel="100000" fill="hold"/>
                                        <p:tgtEl>
                                          <p:spTgt spid="42"/>
                                        </p:tgtEl>
                                        <p:attrNameLst>
                                          <p:attrName>style.rotation</p:attrName>
                                        </p:attrNameLst>
                                      </p:cBhvr>
                                      <p:tavLst>
                                        <p:tav tm="0">
                                          <p:val>
                                            <p:fltVal val="-90"/>
                                          </p:val>
                                        </p:tav>
                                        <p:tav tm="100000">
                                          <p:val>
                                            <p:fltVal val="0"/>
                                          </p:val>
                                        </p:tav>
                                      </p:tavLst>
                                    </p:anim>
                                    <p:anim calcmode="lin" valueType="num">
                                      <p:cBhvr>
                                        <p:cTn id="203" dur="800" decel="100000" fill="hold"/>
                                        <p:tgtEl>
                                          <p:spTgt spid="42"/>
                                        </p:tgtEl>
                                        <p:attrNameLst>
                                          <p:attrName>ppt_x</p:attrName>
                                        </p:attrNameLst>
                                      </p:cBhvr>
                                      <p:tavLst>
                                        <p:tav tm="0">
                                          <p:val>
                                            <p:strVal val="#ppt_x+0.4"/>
                                          </p:val>
                                        </p:tav>
                                        <p:tav tm="100000">
                                          <p:val>
                                            <p:strVal val="#ppt_x-0.05"/>
                                          </p:val>
                                        </p:tav>
                                      </p:tavLst>
                                    </p:anim>
                                    <p:anim calcmode="lin" valueType="num">
                                      <p:cBhvr>
                                        <p:cTn id="204" dur="800" decel="100000" fill="hold"/>
                                        <p:tgtEl>
                                          <p:spTgt spid="42"/>
                                        </p:tgtEl>
                                        <p:attrNameLst>
                                          <p:attrName>ppt_y</p:attrName>
                                        </p:attrNameLst>
                                      </p:cBhvr>
                                      <p:tavLst>
                                        <p:tav tm="0">
                                          <p:val>
                                            <p:strVal val="#ppt_y-0.4"/>
                                          </p:val>
                                        </p:tav>
                                        <p:tav tm="100000">
                                          <p:val>
                                            <p:strVal val="#ppt_y+0.1"/>
                                          </p:val>
                                        </p:tav>
                                      </p:tavLst>
                                    </p:anim>
                                    <p:anim calcmode="lin" valueType="num">
                                      <p:cBhvr>
                                        <p:cTn id="205"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06"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40"/>
                                        </p:tgtEl>
                                        <p:attrNameLst>
                                          <p:attrName>style.visibility</p:attrName>
                                        </p:attrNameLst>
                                      </p:cBhvr>
                                      <p:to>
                                        <p:strVal val="visible"/>
                                      </p:to>
                                    </p:set>
                                    <p:animEffect transition="in" filter="wipe(down)">
                                      <p:cBhvr>
                                        <p:cTn id="211" dur="580">
                                          <p:stCondLst>
                                            <p:cond delay="0"/>
                                          </p:stCondLst>
                                        </p:cTn>
                                        <p:tgtEl>
                                          <p:spTgt spid="40"/>
                                        </p:tgtEl>
                                      </p:cBhvr>
                                    </p:animEffect>
                                    <p:anim calcmode="lin" valueType="num">
                                      <p:cBhvr>
                                        <p:cTn id="212"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17" dur="26">
                                          <p:stCondLst>
                                            <p:cond delay="650"/>
                                          </p:stCondLst>
                                        </p:cTn>
                                        <p:tgtEl>
                                          <p:spTgt spid="40"/>
                                        </p:tgtEl>
                                      </p:cBhvr>
                                      <p:to x="100000" y="60000"/>
                                    </p:animScale>
                                    <p:animScale>
                                      <p:cBhvr>
                                        <p:cTn id="218" dur="166" decel="50000">
                                          <p:stCondLst>
                                            <p:cond delay="676"/>
                                          </p:stCondLst>
                                        </p:cTn>
                                        <p:tgtEl>
                                          <p:spTgt spid="40"/>
                                        </p:tgtEl>
                                      </p:cBhvr>
                                      <p:to x="100000" y="100000"/>
                                    </p:animScale>
                                    <p:animScale>
                                      <p:cBhvr>
                                        <p:cTn id="219" dur="26">
                                          <p:stCondLst>
                                            <p:cond delay="1312"/>
                                          </p:stCondLst>
                                        </p:cTn>
                                        <p:tgtEl>
                                          <p:spTgt spid="40"/>
                                        </p:tgtEl>
                                      </p:cBhvr>
                                      <p:to x="100000" y="80000"/>
                                    </p:animScale>
                                    <p:animScale>
                                      <p:cBhvr>
                                        <p:cTn id="220" dur="166" decel="50000">
                                          <p:stCondLst>
                                            <p:cond delay="1338"/>
                                          </p:stCondLst>
                                        </p:cTn>
                                        <p:tgtEl>
                                          <p:spTgt spid="40"/>
                                        </p:tgtEl>
                                      </p:cBhvr>
                                      <p:to x="100000" y="100000"/>
                                    </p:animScale>
                                    <p:animScale>
                                      <p:cBhvr>
                                        <p:cTn id="221" dur="26">
                                          <p:stCondLst>
                                            <p:cond delay="1642"/>
                                          </p:stCondLst>
                                        </p:cTn>
                                        <p:tgtEl>
                                          <p:spTgt spid="40"/>
                                        </p:tgtEl>
                                      </p:cBhvr>
                                      <p:to x="100000" y="90000"/>
                                    </p:animScale>
                                    <p:animScale>
                                      <p:cBhvr>
                                        <p:cTn id="222" dur="166" decel="50000">
                                          <p:stCondLst>
                                            <p:cond delay="1668"/>
                                          </p:stCondLst>
                                        </p:cTn>
                                        <p:tgtEl>
                                          <p:spTgt spid="40"/>
                                        </p:tgtEl>
                                      </p:cBhvr>
                                      <p:to x="100000" y="100000"/>
                                    </p:animScale>
                                    <p:animScale>
                                      <p:cBhvr>
                                        <p:cTn id="223" dur="26">
                                          <p:stCondLst>
                                            <p:cond delay="1808"/>
                                          </p:stCondLst>
                                        </p:cTn>
                                        <p:tgtEl>
                                          <p:spTgt spid="40"/>
                                        </p:tgtEl>
                                      </p:cBhvr>
                                      <p:to x="100000" y="95000"/>
                                    </p:animScale>
                                    <p:animScale>
                                      <p:cBhvr>
                                        <p:cTn id="224"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2" grpId="0" animBg="1"/>
      <p:bldP spid="43" grpId="0" animBg="1"/>
      <p:bldP spid="45" grpId="0" animBg="1"/>
      <p:bldP spid="46" grpId="0" animBg="1"/>
      <p:bldP spid="48" grpId="0" animBg="1"/>
      <p:bldP spid="51" grpId="0" animBg="1"/>
      <p:bldP spid="53" grpId="0" animBg="1"/>
      <p:bldP spid="54"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0" y="6438900"/>
            <a:ext cx="2413238" cy="419100"/>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9" name="Rectangle 28"/>
          <p:cNvSpPr/>
          <p:nvPr/>
        </p:nvSpPr>
        <p:spPr>
          <a:xfrm>
            <a:off x="0" y="2"/>
            <a:ext cx="12192000" cy="8016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6" rtl="1" fontAlgn="base">
              <a:spcBef>
                <a:spcPct val="0"/>
              </a:spcBef>
              <a:spcAft>
                <a:spcPct val="0"/>
              </a:spcAft>
            </a:pPr>
            <a:r>
              <a:rPr lang="ar-BH" sz="4000" b="1" dirty="0" smtClean="0">
                <a:solidFill>
                  <a:schemeClr val="bg1"/>
                </a:solidFill>
                <a:latin typeface="Sakkal Majalla" panose="02000000000000000000" pitchFamily="2" charset="-78"/>
                <a:cs typeface="Sakkal Majalla" panose="02000000000000000000" pitchFamily="2" charset="-78"/>
              </a:rPr>
              <a:t>النَشَاطُ التَقْيِيمِيُ 1</a:t>
            </a:r>
            <a:endParaRPr lang="ar-BH" sz="4000" b="1" dirty="0">
              <a:solidFill>
                <a:schemeClr val="bg1"/>
              </a:solidFill>
              <a:latin typeface="Sakkal Majalla" panose="02000000000000000000" pitchFamily="2" charset="-78"/>
              <a:cs typeface="Sakkal Majalla" panose="02000000000000000000" pitchFamily="2" charset="-78"/>
            </a:endParaRPr>
          </a:p>
        </p:txBody>
      </p:sp>
      <p:sp>
        <p:nvSpPr>
          <p:cNvPr id="30" name="مستطيل 3"/>
          <p:cNvSpPr/>
          <p:nvPr/>
        </p:nvSpPr>
        <p:spPr>
          <a:xfrm>
            <a:off x="550199" y="2158301"/>
            <a:ext cx="11101870" cy="492443"/>
          </a:xfrm>
          <a:prstGeom prst="rect">
            <a:avLst/>
          </a:prstGeom>
          <a:solidFill>
            <a:srgbClr val="F5F9FD"/>
          </a:solidFill>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BH" sz="2600" b="1" dirty="0" smtClean="0">
                <a:solidFill>
                  <a:srgbClr val="C00000"/>
                </a:solidFill>
                <a:latin typeface="Sakkal Majalla" panose="02000000000000000000" pitchFamily="2" charset="-78"/>
                <a:cs typeface="Sakkal Majalla" panose="02000000000000000000" pitchFamily="2" charset="-78"/>
              </a:rPr>
              <a:t>2. فسر: لماذا يُسمى مرض اعتلال الدماغ الاسفنجي بهذا الاسم؟</a:t>
            </a:r>
            <a:endParaRPr lang="ar-BH" sz="2600" b="1" dirty="0">
              <a:solidFill>
                <a:srgbClr val="C00000"/>
              </a:solidFill>
              <a:latin typeface="Sakkal Majalla" panose="02000000000000000000" pitchFamily="2" charset="-78"/>
              <a:cs typeface="Sakkal Majalla" panose="02000000000000000000" pitchFamily="2" charset="-78"/>
            </a:endParaRPr>
          </a:p>
        </p:txBody>
      </p:sp>
      <p:graphicFrame>
        <p:nvGraphicFramePr>
          <p:cNvPr id="31" name="Table 30"/>
          <p:cNvGraphicFramePr>
            <a:graphicFrameLocks noGrp="1"/>
          </p:cNvGraphicFramePr>
          <p:nvPr>
            <p:extLst>
              <p:ext uri="{D42A27DB-BD31-4B8C-83A1-F6EECF244321}">
                <p14:modId xmlns:p14="http://schemas.microsoft.com/office/powerpoint/2010/main" val="1744952754"/>
              </p:ext>
            </p:extLst>
          </p:nvPr>
        </p:nvGraphicFramePr>
        <p:xfrm>
          <a:off x="609599" y="4346513"/>
          <a:ext cx="11042469" cy="2011808"/>
        </p:xfrm>
        <a:graphic>
          <a:graphicData uri="http://schemas.openxmlformats.org/drawingml/2006/table">
            <a:tbl>
              <a:tblPr rtl="1" firstRow="1" firstCol="1" bandRow="1">
                <a:tableStyleId>{5C22544A-7EE6-4342-B048-85BDC9FD1C3A}</a:tableStyleId>
              </a:tblPr>
              <a:tblGrid>
                <a:gridCol w="1671183"/>
                <a:gridCol w="4447983"/>
                <a:gridCol w="4923303"/>
              </a:tblGrid>
              <a:tr h="489326">
                <a:tc>
                  <a:txBody>
                    <a:bodyPr/>
                    <a:lstStyle/>
                    <a:p>
                      <a:pPr marL="58738" indent="0" algn="ctr" rtl="1">
                        <a:lnSpc>
                          <a:spcPct val="100000"/>
                        </a:lnSpc>
                        <a:spcAft>
                          <a:spcPts val="0"/>
                        </a:spcAft>
                      </a:pPr>
                      <a:r>
                        <a:rPr lang="ar-BH" sz="3200" b="1" kern="1200" dirty="0">
                          <a:solidFill>
                            <a:srgbClr val="C00000"/>
                          </a:solidFill>
                          <a:latin typeface="Sakkal Majalla" panose="02000000000000000000" pitchFamily="2" charset="-78"/>
                          <a:ea typeface="+mn-ea"/>
                          <a:cs typeface="Sakkal Majalla" panose="02000000000000000000" pitchFamily="2" charset="-78"/>
                        </a:rPr>
                        <a:t>المقارنة</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rtl="1">
                        <a:lnSpc>
                          <a:spcPct val="100000"/>
                        </a:lnSpc>
                        <a:spcAft>
                          <a:spcPts val="0"/>
                        </a:spcAft>
                      </a:pPr>
                      <a:r>
                        <a:rPr lang="ar-BH" sz="3200" strike="noStrike" dirty="0">
                          <a:solidFill>
                            <a:srgbClr val="C00000"/>
                          </a:solidFill>
                          <a:effectLst/>
                          <a:latin typeface="Sakkal Majalla" panose="02000000000000000000" pitchFamily="2" charset="-78"/>
                          <a:cs typeface="Sakkal Majalla" panose="02000000000000000000" pitchFamily="2" charset="-78"/>
                        </a:rPr>
                        <a:t> </a:t>
                      </a:r>
                      <a:r>
                        <a:rPr lang="ar-BH" sz="3200" b="1" strike="noStrike" dirty="0" smtClean="0">
                          <a:solidFill>
                            <a:srgbClr val="C00000"/>
                          </a:solidFill>
                          <a:latin typeface="Sakkal Majalla" panose="02000000000000000000" pitchFamily="2" charset="-78"/>
                          <a:cs typeface="Sakkal Majalla" panose="02000000000000000000" pitchFamily="2" charset="-78"/>
                        </a:rPr>
                        <a:t>البريونات الطبيعية</a:t>
                      </a:r>
                      <a:endParaRPr lang="en-US" sz="3200" b="1" strike="noStrike" kern="1200" dirty="0">
                        <a:solidFill>
                          <a:srgbClr val="C00000"/>
                        </a:solidFill>
                        <a:latin typeface="Sakkal Majalla" panose="02000000000000000000" pitchFamily="2" charset="-78"/>
                        <a:ea typeface="+mn-ea"/>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rtl="1">
                        <a:lnSpc>
                          <a:spcPct val="100000"/>
                        </a:lnSpc>
                        <a:spcAft>
                          <a:spcPts val="0"/>
                        </a:spcAft>
                      </a:pPr>
                      <a:r>
                        <a:rPr lang="ar-BH" sz="3200" b="1" strike="noStrike" dirty="0" smtClean="0">
                          <a:solidFill>
                            <a:srgbClr val="C00000"/>
                          </a:solidFill>
                          <a:latin typeface="Sakkal Majalla" panose="02000000000000000000" pitchFamily="2" charset="-78"/>
                          <a:cs typeface="Sakkal Majalla" panose="02000000000000000000" pitchFamily="2" charset="-78"/>
                        </a:rPr>
                        <a:t>البريونات الناتجة</a:t>
                      </a:r>
                      <a:r>
                        <a:rPr lang="ar-BH" sz="3200" b="1" strike="noStrike" baseline="0" dirty="0" smtClean="0">
                          <a:solidFill>
                            <a:srgbClr val="C00000"/>
                          </a:solidFill>
                          <a:latin typeface="Sakkal Majalla" panose="02000000000000000000" pitchFamily="2" charset="-78"/>
                          <a:cs typeface="Sakkal Majalla" panose="02000000000000000000" pitchFamily="2" charset="-78"/>
                        </a:rPr>
                        <a:t> بعد </a:t>
                      </a:r>
                      <a:r>
                        <a:rPr lang="ar-BH" sz="3200" b="1" strike="noStrike" dirty="0" smtClean="0">
                          <a:solidFill>
                            <a:srgbClr val="C00000"/>
                          </a:solidFill>
                          <a:latin typeface="Sakkal Majalla" panose="02000000000000000000" pitchFamily="2" charset="-78"/>
                          <a:cs typeface="Sakkal Majalla" panose="02000000000000000000" pitchFamily="2" charset="-78"/>
                        </a:rPr>
                        <a:t>الطفرة </a:t>
                      </a:r>
                      <a:endParaRPr lang="en-US" sz="3200" strike="noStrike"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807315">
                <a:tc>
                  <a:txBody>
                    <a:bodyPr/>
                    <a:lstStyle/>
                    <a:p>
                      <a:pPr marL="168275" indent="-168275" algn="ctr" rtl="1">
                        <a:lnSpc>
                          <a:spcPct val="100000"/>
                        </a:lnSpc>
                        <a:spcAft>
                          <a:spcPts val="0"/>
                        </a:spcAft>
                      </a:pPr>
                      <a:r>
                        <a:rPr lang="ar-BH" sz="2300" dirty="0" smtClean="0">
                          <a:solidFill>
                            <a:srgbClr val="002060"/>
                          </a:solidFill>
                          <a:effectLst/>
                          <a:latin typeface="Sakkal Majalla" panose="02000000000000000000" pitchFamily="2" charset="-78"/>
                          <a:cs typeface="Sakkal Majalla" panose="02000000000000000000" pitchFamily="2" charset="-78"/>
                        </a:rPr>
                        <a:t>شكلها</a:t>
                      </a:r>
                      <a:endParaRPr lang="en-US" sz="2300" dirty="0">
                        <a:solidFill>
                          <a:srgbClr val="00206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457200" algn="ctr" rtl="1">
                        <a:lnSpc>
                          <a:spcPct val="115000"/>
                        </a:lnSpc>
                        <a:spcAft>
                          <a:spcPts val="0"/>
                        </a:spcAft>
                      </a:pPr>
                      <a:r>
                        <a:rPr lang="ar-BH" sz="15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15000"/>
                        </a:lnSpc>
                        <a:spcAft>
                          <a:spcPts val="0"/>
                        </a:spcAft>
                      </a:pPr>
                      <a:r>
                        <a:rPr lang="ar-BH" sz="15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167">
                <a:tc>
                  <a:txBody>
                    <a:bodyPr/>
                    <a:lstStyle/>
                    <a:p>
                      <a:pPr marL="0" indent="0" algn="ctr" defTabSz="517525" rtl="1">
                        <a:lnSpc>
                          <a:spcPct val="100000"/>
                        </a:lnSpc>
                        <a:spcAft>
                          <a:spcPts val="1000"/>
                        </a:spcAft>
                        <a:tabLst>
                          <a:tab pos="517525" algn="l"/>
                        </a:tabLst>
                      </a:pPr>
                      <a:r>
                        <a:rPr lang="ar-BH" sz="2300" strike="noStrike" dirty="0" smtClean="0">
                          <a:solidFill>
                            <a:srgbClr val="002060"/>
                          </a:solidFill>
                          <a:effectLst/>
                          <a:latin typeface="Sakkal Majalla" panose="02000000000000000000" pitchFamily="2" charset="-78"/>
                          <a:cs typeface="Sakkal Majalla" panose="02000000000000000000" pitchFamily="2" charset="-78"/>
                        </a:rPr>
                        <a:t>دورها</a:t>
                      </a:r>
                      <a:r>
                        <a:rPr lang="ar-BH" sz="2300" strike="noStrike" baseline="0" dirty="0" smtClean="0">
                          <a:solidFill>
                            <a:srgbClr val="002060"/>
                          </a:solidFill>
                          <a:effectLst/>
                          <a:latin typeface="Sakkal Majalla" panose="02000000000000000000" pitchFamily="2" charset="-78"/>
                          <a:cs typeface="Sakkal Majalla" panose="02000000000000000000" pitchFamily="2" charset="-78"/>
                        </a:rPr>
                        <a:t> </a:t>
                      </a:r>
                      <a:endParaRPr lang="en-US" sz="2300" strike="noStrike" dirty="0">
                        <a:solidFill>
                          <a:srgbClr val="00206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457200" algn="ctr" rtl="1">
                        <a:lnSpc>
                          <a:spcPct val="115000"/>
                        </a:lnSpc>
                        <a:spcAft>
                          <a:spcPts val="1000"/>
                        </a:spcAft>
                      </a:pPr>
                      <a:r>
                        <a:rPr lang="ar-BH" sz="2800" b="1" kern="1200" dirty="0">
                          <a:solidFill>
                            <a:srgbClr val="7030A0"/>
                          </a:solidFill>
                          <a:latin typeface="Sakkal Majalla" panose="02000000000000000000" pitchFamily="2" charset="-78"/>
                          <a:ea typeface="+mn-ea"/>
                          <a:cs typeface="Sakkal Majalla" panose="02000000000000000000" pitchFamily="2" charset="-78"/>
                        </a:rPr>
                        <a:t> </a:t>
                      </a:r>
                      <a:endParaRPr lang="en-US" sz="2800" b="1" kern="1200" dirty="0">
                        <a:solidFill>
                          <a:srgbClr val="7030A0"/>
                        </a:solidFill>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15000"/>
                        </a:lnSpc>
                        <a:spcAft>
                          <a:spcPts val="1000"/>
                        </a:spcAft>
                      </a:pPr>
                      <a:r>
                        <a:rPr lang="ar-BH" sz="2800" b="1" kern="1200" dirty="0">
                          <a:solidFill>
                            <a:srgbClr val="7030A0"/>
                          </a:solidFill>
                          <a:latin typeface="Sakkal Majalla" panose="02000000000000000000" pitchFamily="2" charset="-78"/>
                          <a:ea typeface="+mn-ea"/>
                          <a:cs typeface="Sakkal Majalla" panose="02000000000000000000" pitchFamily="2" charset="-78"/>
                        </a:rPr>
                        <a:t> </a:t>
                      </a:r>
                      <a:endParaRPr lang="en-US" sz="2800" b="1" kern="1200" dirty="0">
                        <a:solidFill>
                          <a:srgbClr val="7030A0"/>
                        </a:solidFill>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TextBox 31"/>
          <p:cNvSpPr txBox="1"/>
          <p:nvPr/>
        </p:nvSpPr>
        <p:spPr>
          <a:xfrm>
            <a:off x="6129543" y="4986564"/>
            <a:ext cx="3139970" cy="430887"/>
          </a:xfrm>
          <a:prstGeom prst="rect">
            <a:avLst/>
          </a:prstGeom>
          <a:noFill/>
        </p:spPr>
        <p:txBody>
          <a:bodyPr wrap="square" rtlCol="0">
            <a:spAutoFit/>
          </a:bodyPr>
          <a:lstStyle/>
          <a:p>
            <a:pPr algn="ctr" rtl="1"/>
            <a:r>
              <a:rPr lang="ar-BH" sz="2200" b="1" dirty="0" smtClean="0">
                <a:solidFill>
                  <a:srgbClr val="002060"/>
                </a:solidFill>
                <a:latin typeface="Sakkal Majalla" panose="02000000000000000000" pitchFamily="2" charset="-78"/>
                <a:cs typeface="Sakkal Majalla" panose="02000000000000000000" pitchFamily="2" charset="-78"/>
              </a:rPr>
              <a:t>لها شكل يشبه اللولب</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33" name="TextBox 32"/>
          <p:cNvSpPr txBox="1"/>
          <p:nvPr/>
        </p:nvSpPr>
        <p:spPr>
          <a:xfrm>
            <a:off x="832250" y="5595823"/>
            <a:ext cx="4360984" cy="769441"/>
          </a:xfrm>
          <a:prstGeom prst="rect">
            <a:avLst/>
          </a:prstGeom>
          <a:noFill/>
        </p:spPr>
        <p:txBody>
          <a:bodyPr wrap="square" rtlCol="0">
            <a:spAutoFit/>
          </a:bodyPr>
          <a:lstStyle/>
          <a:p>
            <a:pPr algn="ctr" rtl="1"/>
            <a:r>
              <a:rPr lang="ar-BH" sz="2200" b="1" dirty="0" smtClean="0">
                <a:solidFill>
                  <a:srgbClr val="002060"/>
                </a:solidFill>
                <a:latin typeface="Sakkal Majalla" panose="02000000000000000000" pitchFamily="2" charset="-78"/>
                <a:cs typeface="Sakkal Majalla" panose="02000000000000000000" pitchFamily="2" charset="-78"/>
              </a:rPr>
              <a:t>تسبب أمراض منها</a:t>
            </a:r>
          </a:p>
          <a:p>
            <a:pPr algn="ctr" rtl="1"/>
            <a:r>
              <a:rPr lang="ar-BH" sz="2200" b="1" dirty="0" smtClean="0">
                <a:solidFill>
                  <a:srgbClr val="002060"/>
                </a:solidFill>
                <a:latin typeface="Sakkal Majalla" panose="02000000000000000000" pitchFamily="2" charset="-78"/>
                <a:cs typeface="Sakkal Majalla" panose="02000000000000000000" pitchFamily="2" charset="-78"/>
              </a:rPr>
              <a:t> اعتلال الدماغ الاسفنجي المُعدي</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34" name="TextBox 33"/>
          <p:cNvSpPr txBox="1"/>
          <p:nvPr/>
        </p:nvSpPr>
        <p:spPr>
          <a:xfrm>
            <a:off x="5739848" y="5626795"/>
            <a:ext cx="4070358" cy="769441"/>
          </a:xfrm>
          <a:prstGeom prst="rect">
            <a:avLst/>
          </a:prstGeom>
          <a:noFill/>
        </p:spPr>
        <p:txBody>
          <a:bodyPr wrap="square" rtlCol="0">
            <a:spAutoFit/>
          </a:bodyPr>
          <a:lstStyle/>
          <a:p>
            <a:pPr algn="ctr" rtl="1"/>
            <a:r>
              <a:rPr lang="ar-BH" sz="2200" b="1" dirty="0">
                <a:solidFill>
                  <a:srgbClr val="002060"/>
                </a:solidFill>
                <a:latin typeface="Sakkal Majalla" panose="02000000000000000000" pitchFamily="2" charset="-78"/>
                <a:cs typeface="Sakkal Majalla" panose="02000000000000000000" pitchFamily="2" charset="-78"/>
              </a:rPr>
              <a:t>ت</a:t>
            </a:r>
            <a:r>
              <a:rPr lang="ar-BH" sz="2200" b="1" dirty="0" smtClean="0">
                <a:solidFill>
                  <a:srgbClr val="002060"/>
                </a:solidFill>
                <a:latin typeface="Sakkal Majalla" panose="02000000000000000000" pitchFamily="2" charset="-78"/>
                <a:cs typeface="Sakkal Majalla" panose="02000000000000000000" pitchFamily="2" charset="-78"/>
              </a:rPr>
              <a:t>وجد بش</a:t>
            </a:r>
            <a:r>
              <a:rPr lang="ar-BH" sz="2200" b="1" dirty="0">
                <a:solidFill>
                  <a:srgbClr val="002060"/>
                </a:solidFill>
                <a:latin typeface="Sakkal Majalla" panose="02000000000000000000" pitchFamily="2" charset="-78"/>
                <a:cs typeface="Sakkal Majalla" panose="02000000000000000000" pitchFamily="2" charset="-78"/>
              </a:rPr>
              <a:t>كل </a:t>
            </a:r>
            <a:r>
              <a:rPr lang="ar-BH" sz="2200" b="1" dirty="0" smtClean="0">
                <a:solidFill>
                  <a:srgbClr val="002060"/>
                </a:solidFill>
                <a:latin typeface="Sakkal Majalla" panose="02000000000000000000" pitchFamily="2" charset="-78"/>
                <a:cs typeface="Sakkal Majalla" panose="02000000000000000000" pitchFamily="2" charset="-78"/>
              </a:rPr>
              <a:t>طبيعي،</a:t>
            </a:r>
          </a:p>
          <a:p>
            <a:pPr algn="ctr" rtl="1"/>
            <a:r>
              <a:rPr lang="ar-BH" sz="2200" b="1" dirty="0" smtClean="0">
                <a:solidFill>
                  <a:srgbClr val="002060"/>
                </a:solidFill>
                <a:latin typeface="Sakkal Majalla" panose="02000000000000000000" pitchFamily="2" charset="-78"/>
                <a:cs typeface="Sakkal Majalla" panose="02000000000000000000" pitchFamily="2" charset="-78"/>
              </a:rPr>
              <a:t>ولها وظائف لكنها ليست معروفة </a:t>
            </a:r>
            <a:r>
              <a:rPr lang="ar-BH" sz="2200" b="1" dirty="0">
                <a:solidFill>
                  <a:srgbClr val="002060"/>
                </a:solidFill>
                <a:latin typeface="Sakkal Majalla" panose="02000000000000000000" pitchFamily="2" charset="-78"/>
                <a:cs typeface="Sakkal Majalla" panose="02000000000000000000" pitchFamily="2" charset="-78"/>
              </a:rPr>
              <a:t>بشكل جيد</a:t>
            </a:r>
          </a:p>
        </p:txBody>
      </p:sp>
      <p:sp>
        <p:nvSpPr>
          <p:cNvPr id="35" name="عنصر نائب للمحتوى 5"/>
          <p:cNvSpPr txBox="1">
            <a:spLocks/>
          </p:cNvSpPr>
          <p:nvPr/>
        </p:nvSpPr>
        <p:spPr bwMode="auto">
          <a:xfrm>
            <a:off x="1145541" y="2718107"/>
            <a:ext cx="9867900" cy="830997"/>
          </a:xfrm>
          <a:prstGeom prst="rect">
            <a:avLst/>
          </a:prstGeom>
          <a:solidFill>
            <a:srgbClr val="FEF6F0"/>
          </a:solidFill>
          <a:ln>
            <a:solidFill>
              <a:schemeClr val="accent1"/>
            </a:solidFill>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r" rtl="1">
              <a:defRPr sz="2400" b="1">
                <a:solidFill>
                  <a:srgbClr val="002060"/>
                </a:solidFill>
                <a:latin typeface="Sakkal Majalla" panose="02000000000000000000" pitchFamily="2" charset="-78"/>
                <a:cs typeface="Sakkal Majalla" panose="02000000000000000000" pitchFamily="2" charset="-78"/>
              </a:defRPr>
            </a:lvl1pPr>
          </a:lstStyle>
          <a:p>
            <a:r>
              <a:rPr lang="ar-BH" dirty="0" smtClean="0">
                <a:solidFill>
                  <a:srgbClr val="0070C0"/>
                </a:solidFill>
              </a:rPr>
              <a:t>لأن </a:t>
            </a:r>
            <a:r>
              <a:rPr lang="ar-BH" dirty="0">
                <a:solidFill>
                  <a:srgbClr val="0070C0"/>
                </a:solidFill>
              </a:rPr>
              <a:t>البريونات يُمكن أن تسبب طفرة في البروتينات الطبيعية التي تصيب الخلايا العصبية في الدماغ مسببة انفجارها، حيث ينتج فراغ في الدماغ، وهذا ما أكسبه اسم اعتلال الدماغ الإسفنجي</a:t>
            </a:r>
            <a:r>
              <a:rPr lang="ar-BH" dirty="0"/>
              <a:t>.</a:t>
            </a:r>
          </a:p>
        </p:txBody>
      </p:sp>
      <p:sp>
        <p:nvSpPr>
          <p:cNvPr id="36" name="مستطيل 3"/>
          <p:cNvSpPr/>
          <p:nvPr/>
        </p:nvSpPr>
        <p:spPr>
          <a:xfrm>
            <a:off x="609599" y="3739858"/>
            <a:ext cx="1104246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BH" sz="2800" b="1" dirty="0" smtClean="0">
                <a:solidFill>
                  <a:srgbClr val="C00000"/>
                </a:solidFill>
                <a:latin typeface="Sakkal Majalla" panose="02000000000000000000" pitchFamily="2" charset="-78"/>
                <a:cs typeface="Sakkal Majalla" panose="02000000000000000000" pitchFamily="2" charset="-78"/>
              </a:rPr>
              <a:t>3. </a:t>
            </a:r>
            <a:r>
              <a:rPr lang="ar-BH" sz="2600" b="1" dirty="0">
                <a:solidFill>
                  <a:srgbClr val="C00000"/>
                </a:solidFill>
                <a:latin typeface="Sakkal Majalla" panose="02000000000000000000" pitchFamily="2" charset="-78"/>
                <a:cs typeface="Sakkal Majalla" panose="02000000000000000000" pitchFamily="2" charset="-78"/>
              </a:rPr>
              <a:t>قارن بين </a:t>
            </a:r>
            <a:r>
              <a:rPr lang="ar-BH" sz="2600" b="1" dirty="0" smtClean="0">
                <a:solidFill>
                  <a:srgbClr val="C00000"/>
                </a:solidFill>
                <a:latin typeface="Sakkal Majalla" panose="02000000000000000000" pitchFamily="2" charset="-78"/>
                <a:cs typeface="Sakkal Majalla" panose="02000000000000000000" pitchFamily="2" charset="-78"/>
              </a:rPr>
              <a:t>البريونات الطبيعية، </a:t>
            </a:r>
            <a:r>
              <a:rPr lang="ar-BH" sz="2600" b="1" dirty="0">
                <a:solidFill>
                  <a:srgbClr val="C00000"/>
                </a:solidFill>
                <a:latin typeface="Sakkal Majalla" panose="02000000000000000000" pitchFamily="2" charset="-78"/>
                <a:cs typeface="Sakkal Majalla" panose="02000000000000000000" pitchFamily="2" charset="-78"/>
              </a:rPr>
              <a:t>والبريونات الناتجة بعد </a:t>
            </a:r>
            <a:r>
              <a:rPr lang="ar-BH" sz="2600" b="1" dirty="0" smtClean="0">
                <a:solidFill>
                  <a:srgbClr val="C00000"/>
                </a:solidFill>
                <a:latin typeface="Sakkal Majalla" panose="02000000000000000000" pitchFamily="2" charset="-78"/>
                <a:cs typeface="Sakkal Majalla" panose="02000000000000000000" pitchFamily="2" charset="-78"/>
              </a:rPr>
              <a:t>الطفرة </a:t>
            </a:r>
            <a:r>
              <a:rPr lang="ar-BH" sz="2600" b="1" dirty="0">
                <a:solidFill>
                  <a:srgbClr val="C00000"/>
                </a:solidFill>
                <a:latin typeface="Sakkal Majalla" panose="02000000000000000000" pitchFamily="2" charset="-78"/>
                <a:cs typeface="Sakkal Majalla" panose="02000000000000000000" pitchFamily="2" charset="-78"/>
              </a:rPr>
              <a:t>بحسب الجدول التالي</a:t>
            </a:r>
            <a:r>
              <a:rPr lang="ar-BH" sz="2800" b="1" dirty="0">
                <a:solidFill>
                  <a:srgbClr val="C00000"/>
                </a:solidFill>
                <a:latin typeface="Sakkal Majalla" panose="02000000000000000000" pitchFamily="2" charset="-78"/>
                <a:cs typeface="Sakkal Majalla" panose="02000000000000000000" pitchFamily="2" charset="-78"/>
              </a:rPr>
              <a:t>.</a:t>
            </a:r>
          </a:p>
        </p:txBody>
      </p:sp>
      <p:sp>
        <p:nvSpPr>
          <p:cNvPr id="37" name="TextBox 36"/>
          <p:cNvSpPr txBox="1"/>
          <p:nvPr/>
        </p:nvSpPr>
        <p:spPr>
          <a:xfrm>
            <a:off x="783772" y="4827824"/>
            <a:ext cx="4506686" cy="769441"/>
          </a:xfrm>
          <a:prstGeom prst="rect">
            <a:avLst/>
          </a:prstGeom>
          <a:noFill/>
        </p:spPr>
        <p:txBody>
          <a:bodyPr wrap="square" rtlCol="0">
            <a:spAutoFit/>
          </a:bodyPr>
          <a:lstStyle/>
          <a:p>
            <a:pPr algn="ctr" rtl="1"/>
            <a:r>
              <a:rPr lang="ar-BH" sz="2200" b="1" dirty="0" smtClean="0">
                <a:solidFill>
                  <a:srgbClr val="002060"/>
                </a:solidFill>
                <a:latin typeface="Sakkal Majalla" panose="02000000000000000000" pitchFamily="2" charset="-78"/>
                <a:cs typeface="Sakkal Majalla" panose="02000000000000000000" pitchFamily="2" charset="-78"/>
              </a:rPr>
              <a:t>يتغير شكلها، وقد تصبح مثل صفحة كتاب طويت عدة مرات</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38" name="مستطيل 3"/>
          <p:cNvSpPr/>
          <p:nvPr/>
        </p:nvSpPr>
        <p:spPr>
          <a:xfrm>
            <a:off x="555842" y="899591"/>
            <a:ext cx="11106469" cy="492443"/>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BH" sz="2600" b="1" dirty="0" smtClean="0">
                <a:solidFill>
                  <a:srgbClr val="C00000"/>
                </a:solidFill>
                <a:latin typeface="Sakkal Majalla" panose="02000000000000000000" pitchFamily="2" charset="-78"/>
                <a:cs typeface="Sakkal Majalla" panose="02000000000000000000" pitchFamily="2" charset="-78"/>
              </a:rPr>
              <a:t>1. لماذا تُعد دورة تكاثر الفيروسات الارتجاعية معقدة؟</a:t>
            </a:r>
            <a:endParaRPr lang="ar-BH" sz="2600" b="1" dirty="0">
              <a:solidFill>
                <a:srgbClr val="C00000"/>
              </a:solidFill>
              <a:latin typeface="Sakkal Majalla" panose="02000000000000000000" pitchFamily="2" charset="-78"/>
              <a:cs typeface="Sakkal Majalla" panose="02000000000000000000" pitchFamily="2" charset="-78"/>
            </a:endParaRPr>
          </a:p>
        </p:txBody>
      </p:sp>
      <p:sp>
        <p:nvSpPr>
          <p:cNvPr id="39" name="عنصر نائب للمحتوى 5"/>
          <p:cNvSpPr txBox="1">
            <a:spLocks/>
          </p:cNvSpPr>
          <p:nvPr/>
        </p:nvSpPr>
        <p:spPr bwMode="auto">
          <a:xfrm>
            <a:off x="558800" y="1459397"/>
            <a:ext cx="11106331" cy="461665"/>
          </a:xfrm>
          <a:prstGeom prst="rect">
            <a:avLst/>
          </a:prstGeom>
          <a:solidFill>
            <a:srgbClr val="EEF7E9"/>
          </a:solidFill>
          <a:ln>
            <a:solidFill>
              <a:schemeClr val="accent1"/>
            </a:solidFill>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r" rtl="1">
              <a:defRPr sz="2400" b="1">
                <a:solidFill>
                  <a:srgbClr val="002060"/>
                </a:solidFill>
                <a:latin typeface="Sakkal Majalla" panose="02000000000000000000" pitchFamily="2" charset="-78"/>
                <a:cs typeface="Sakkal Majalla" panose="02000000000000000000" pitchFamily="2" charset="-78"/>
              </a:defRPr>
            </a:lvl1pPr>
          </a:lstStyle>
          <a:p>
            <a:pPr marL="0" lvl="1" algn="r" rtl="1"/>
            <a:r>
              <a:rPr lang="ar-BH" sz="2400" b="1" dirty="0" smtClean="0">
                <a:solidFill>
                  <a:srgbClr val="002060"/>
                </a:solidFill>
                <a:latin typeface="Sakkal Majalla" panose="02000000000000000000" pitchFamily="2" charset="-78"/>
                <a:cs typeface="Sakkal Majalla" panose="02000000000000000000" pitchFamily="2" charset="-78"/>
              </a:rPr>
              <a:t>لأنها تتطلب وجود إنزيم النسخ العكسي، لتحويل </a:t>
            </a:r>
            <a:r>
              <a:rPr lang="en-US" b="1" dirty="0" smtClean="0">
                <a:solidFill>
                  <a:srgbClr val="002060"/>
                </a:solidFill>
                <a:latin typeface="Times New Roman" panose="02020603050405020304" pitchFamily="18" charset="0"/>
                <a:cs typeface="Times New Roman" panose="02020603050405020304" pitchFamily="18" charset="0"/>
              </a:rPr>
              <a:t>RNA</a:t>
            </a:r>
            <a:r>
              <a:rPr lang="ar-BH" sz="1600" b="1" dirty="0" smtClean="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الفيروسي إلى</a:t>
            </a:r>
            <a:r>
              <a:rPr lang="en-US" b="1" dirty="0" smtClean="0">
                <a:solidFill>
                  <a:srgbClr val="002060"/>
                </a:solidFill>
                <a:latin typeface="Times New Roman" panose="02020603050405020304" pitchFamily="18" charset="0"/>
                <a:cs typeface="Times New Roman" panose="02020603050405020304" pitchFamily="18" charset="0"/>
              </a:rPr>
              <a:t>DNA</a:t>
            </a:r>
            <a:r>
              <a:rPr lang="en-US" sz="1600" b="1" dirty="0" smtClean="0">
                <a:solidFill>
                  <a:srgbClr val="002060"/>
                </a:solidFill>
                <a:latin typeface="Sakkal Majalla" panose="02000000000000000000" pitchFamily="2" charset="-78"/>
                <a:cs typeface="Sakkal Majalla" panose="02000000000000000000" pitchFamily="2" charset="-78"/>
              </a:rPr>
              <a:t> </a:t>
            </a:r>
            <a:r>
              <a:rPr lang="ar-BH" sz="1600" b="1" dirty="0" smtClean="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فيروسي، قبل أن يرتبط بـ </a:t>
            </a:r>
            <a:r>
              <a:rPr lang="en-US" b="1" dirty="0" smtClean="0">
                <a:solidFill>
                  <a:srgbClr val="002060"/>
                </a:solidFill>
                <a:latin typeface="Times New Roman" panose="02020603050405020304" pitchFamily="18" charset="0"/>
                <a:cs typeface="Times New Roman" panose="02020603050405020304" pitchFamily="18" charset="0"/>
              </a:rPr>
              <a:t>DNA</a:t>
            </a:r>
            <a:r>
              <a:rPr lang="ar-BH"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العائل</a:t>
            </a:r>
            <a:r>
              <a:rPr lang="ar-BH" sz="2400" b="1" dirty="0">
                <a:solidFill>
                  <a:srgbClr val="002060"/>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23375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 calcmode="lin" valueType="num">
                                      <p:cBhvr additive="base">
                                        <p:cTn id="2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 calcmode="lin" valueType="num">
                                      <p:cBhvr additive="base">
                                        <p:cTn id="4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P spid="34" grpId="0"/>
      <p:bldP spid="35" grpId="0" animBg="1"/>
      <p:bldP spid="36" grpId="0" animBg="1"/>
      <p:bldP spid="37" grpId="0"/>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
            <a:ext cx="12192000" cy="8016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6" rtl="1" fontAlgn="base">
              <a:spcBef>
                <a:spcPct val="0"/>
              </a:spcBef>
              <a:spcAft>
                <a:spcPct val="0"/>
              </a:spcAft>
            </a:pPr>
            <a:r>
              <a:rPr lang="ar-BH" sz="4000" b="1" dirty="0" smtClean="0">
                <a:solidFill>
                  <a:schemeClr val="bg1"/>
                </a:solidFill>
                <a:latin typeface="Sakkal Majalla" panose="02000000000000000000" pitchFamily="2" charset="-78"/>
                <a:cs typeface="Sakkal Majalla" panose="02000000000000000000" pitchFamily="2" charset="-78"/>
              </a:rPr>
              <a:t>النَشَاطُ التَقْيِيمِيُ 2</a:t>
            </a:r>
            <a:endParaRPr lang="ar-BH" sz="4000" b="1" dirty="0">
              <a:solidFill>
                <a:schemeClr val="bg1"/>
              </a:solidFill>
              <a:latin typeface="Sakkal Majalla" panose="02000000000000000000" pitchFamily="2" charset="-78"/>
              <a:cs typeface="Sakkal Majalla" panose="02000000000000000000" pitchFamily="2" charset="-78"/>
            </a:endParaRPr>
          </a:p>
        </p:txBody>
      </p:sp>
      <p:sp>
        <p:nvSpPr>
          <p:cNvPr id="35" name="Rounded Rectangle 34"/>
          <p:cNvSpPr/>
          <p:nvPr/>
        </p:nvSpPr>
        <p:spPr>
          <a:xfrm>
            <a:off x="1104900" y="4003990"/>
            <a:ext cx="10515600" cy="5454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400" b="1" dirty="0" smtClean="0">
                <a:solidFill>
                  <a:srgbClr val="002060"/>
                </a:solidFill>
                <a:latin typeface="Sakkal Majalla" panose="02000000000000000000" pitchFamily="2" charset="-78"/>
                <a:cs typeface="Sakkal Majalla" panose="02000000000000000000" pitchFamily="2" charset="-78"/>
              </a:rPr>
              <a:t>يعمل على إنتاج</a:t>
            </a:r>
            <a:r>
              <a:rPr lang="en-US" sz="2000" b="1" dirty="0">
                <a:solidFill>
                  <a:srgbClr val="002060"/>
                </a:solidFill>
                <a:latin typeface="Times New Roman" panose="02020603050405020304" pitchFamily="18" charset="0"/>
                <a:cs typeface="Times New Roman" panose="02020603050405020304" pitchFamily="18" charset="0"/>
              </a:rPr>
              <a:t>DNA</a:t>
            </a:r>
            <a:r>
              <a:rPr lang="en-US" sz="2000" b="1" dirty="0">
                <a:solidFill>
                  <a:srgbClr val="002060"/>
                </a:solidFill>
                <a:latin typeface="Sakkal Majalla" panose="02000000000000000000" pitchFamily="2" charset="-78"/>
                <a:cs typeface="Sakkal Majalla" panose="02000000000000000000" pitchFamily="2" charset="-78"/>
              </a:rPr>
              <a:t> </a:t>
            </a:r>
            <a:r>
              <a:rPr lang="ar-BH" sz="20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فيروسي مستخدمًا </a:t>
            </a:r>
            <a:r>
              <a:rPr lang="en-US" sz="2000" b="1" dirty="0">
                <a:solidFill>
                  <a:srgbClr val="002060"/>
                </a:solidFill>
                <a:latin typeface="Times New Roman" panose="02020603050405020304" pitchFamily="18" charset="0"/>
                <a:cs typeface="Times New Roman" panose="02020603050405020304" pitchFamily="18" charset="0"/>
              </a:rPr>
              <a:t>RNA</a:t>
            </a:r>
            <a:r>
              <a:rPr lang="ar-BH" sz="2000" b="1" dirty="0">
                <a:solidFill>
                  <a:srgbClr val="002060"/>
                </a:solidFill>
                <a:latin typeface="Sakkal Majalla" panose="02000000000000000000" pitchFamily="2" charset="-78"/>
                <a:cs typeface="Sakkal Majalla" panose="02000000000000000000" pitchFamily="2" charset="-78"/>
              </a:rPr>
              <a:t> </a:t>
            </a:r>
            <a:r>
              <a:rPr lang="ar-BH" sz="2000" b="1" dirty="0" smtClean="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كقالب </a:t>
            </a:r>
            <a:r>
              <a:rPr lang="ar-BH" sz="2400" b="1" dirty="0">
                <a:solidFill>
                  <a:srgbClr val="002060"/>
                </a:solidFill>
                <a:latin typeface="Sakkal Majalla" panose="02000000000000000000" pitchFamily="2" charset="-78"/>
                <a:cs typeface="Sakkal Majalla" panose="02000000000000000000" pitchFamily="2" charset="-78"/>
              </a:rPr>
              <a:t>له</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6" name="Rounded Rectangle 35"/>
          <p:cNvSpPr/>
          <p:nvPr/>
        </p:nvSpPr>
        <p:spPr>
          <a:xfrm>
            <a:off x="1535289" y="936978"/>
            <a:ext cx="9143999" cy="541867"/>
          </a:xfrm>
          <a:prstGeom prst="roundRect">
            <a:avLst/>
          </a:prstGeom>
          <a:solidFill>
            <a:srgbClr val="F9F6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rgbClr val="C00000"/>
                </a:solidFill>
                <a:latin typeface="Sakkal Majalla" panose="02000000000000000000" pitchFamily="2" charset="-78"/>
                <a:cs typeface="Sakkal Majalla" panose="02000000000000000000" pitchFamily="2" charset="-78"/>
              </a:rPr>
              <a:t>4. اختر </a:t>
            </a:r>
            <a:r>
              <a:rPr lang="ar-BH" sz="2800" b="1" dirty="0">
                <a:solidFill>
                  <a:srgbClr val="C00000"/>
                </a:solidFill>
                <a:latin typeface="Sakkal Majalla" panose="02000000000000000000" pitchFamily="2" charset="-78"/>
                <a:cs typeface="Sakkal Majalla" panose="02000000000000000000" pitchFamily="2" charset="-78"/>
              </a:rPr>
              <a:t>الرقم المناسب مما يلي وضعه أمام كل عبارة </a:t>
            </a:r>
            <a:r>
              <a:rPr lang="ar-BH" sz="2800" b="1" dirty="0" smtClean="0">
                <a:solidFill>
                  <a:srgbClr val="C00000"/>
                </a:solidFill>
                <a:latin typeface="Sakkal Majalla" panose="02000000000000000000" pitchFamily="2" charset="-78"/>
                <a:cs typeface="Sakkal Majalla" panose="02000000000000000000" pitchFamily="2" charset="-78"/>
              </a:rPr>
              <a:t>من </a:t>
            </a:r>
            <a:r>
              <a:rPr lang="ar-BH" sz="2800" b="1" dirty="0">
                <a:solidFill>
                  <a:srgbClr val="C00000"/>
                </a:solidFill>
                <a:latin typeface="Sakkal Majalla" panose="02000000000000000000" pitchFamily="2" charset="-78"/>
                <a:cs typeface="Sakkal Majalla" panose="02000000000000000000" pitchFamily="2" charset="-78"/>
              </a:rPr>
              <a:t>العبارات الآتية</a:t>
            </a:r>
            <a:r>
              <a:rPr lang="ar-BH" sz="2800" b="1" dirty="0" smtClean="0">
                <a:solidFill>
                  <a:srgbClr val="C00000"/>
                </a:solidFill>
                <a:latin typeface="Sakkal Majalla" panose="02000000000000000000" pitchFamily="2" charset="-78"/>
                <a:cs typeface="Sakkal Majalla" panose="02000000000000000000" pitchFamily="2" charset="-78"/>
              </a:rPr>
              <a:t>:</a:t>
            </a:r>
            <a:endParaRPr lang="ar-BH" sz="2800" b="1" dirty="0">
              <a:solidFill>
                <a:srgbClr val="C00000"/>
              </a:solidFill>
              <a:latin typeface="Sakkal Majalla" panose="02000000000000000000" pitchFamily="2" charset="-78"/>
              <a:cs typeface="Sakkal Majalla" panose="02000000000000000000" pitchFamily="2" charset="-78"/>
            </a:endParaRPr>
          </a:p>
        </p:txBody>
      </p:sp>
      <p:sp>
        <p:nvSpPr>
          <p:cNvPr id="37" name="Rounded Rectangle 36"/>
          <p:cNvSpPr/>
          <p:nvPr/>
        </p:nvSpPr>
        <p:spPr>
          <a:xfrm>
            <a:off x="1107480" y="2777736"/>
            <a:ext cx="10500894" cy="524992"/>
          </a:xfrm>
          <a:prstGeom prst="roundRect">
            <a:avLst/>
          </a:prstGeom>
          <a:solidFill>
            <a:srgbClr val="FEF6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400" b="1">
                <a:solidFill>
                  <a:srgbClr val="002060"/>
                </a:solidFill>
                <a:latin typeface="Sakkal Majalla" panose="02000000000000000000" pitchFamily="2" charset="-78"/>
                <a:cs typeface="Sakkal Majalla" panose="02000000000000000000" pitchFamily="2" charset="-78"/>
              </a:rPr>
              <a:t>يسببه بعض الفيروسات التي لها دورة ارتجاعية.</a:t>
            </a:r>
            <a:endParaRPr lang="ar-SA" sz="2400" b="1" dirty="0">
              <a:solidFill>
                <a:srgbClr val="002060"/>
              </a:solidFill>
              <a:latin typeface="Sakkal Majalla" panose="02000000000000000000" pitchFamily="2" charset="-78"/>
              <a:cs typeface="Sakkal Majalla" panose="02000000000000000000" pitchFamily="2" charset="-78"/>
            </a:endParaRPr>
          </a:p>
        </p:txBody>
      </p:sp>
      <p:sp>
        <p:nvSpPr>
          <p:cNvPr id="38" name="Oval 37"/>
          <p:cNvSpPr/>
          <p:nvPr/>
        </p:nvSpPr>
        <p:spPr>
          <a:xfrm>
            <a:off x="585467" y="4030582"/>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1</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39" name="Rounded Rectangle 38"/>
          <p:cNvSpPr/>
          <p:nvPr/>
        </p:nvSpPr>
        <p:spPr>
          <a:xfrm>
            <a:off x="1118769" y="5247465"/>
            <a:ext cx="10500894" cy="5249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400" b="1" dirty="0">
                <a:solidFill>
                  <a:srgbClr val="002060"/>
                </a:solidFill>
                <a:latin typeface="Sakkal Majalla" panose="02000000000000000000" pitchFamily="2" charset="-78"/>
                <a:cs typeface="Sakkal Majalla" panose="02000000000000000000" pitchFamily="2" charset="-78"/>
              </a:rPr>
              <a:t>الفيروس الذي يحتوي على مادة وراثية </a:t>
            </a:r>
            <a:r>
              <a:rPr lang="en-US" sz="2000" b="1" dirty="0">
                <a:solidFill>
                  <a:srgbClr val="002060"/>
                </a:solidFill>
                <a:latin typeface="Times New Roman" panose="02020603050405020304" pitchFamily="18" charset="0"/>
                <a:cs typeface="Times New Roman" panose="02020603050405020304" pitchFamily="18" charset="0"/>
              </a:rPr>
              <a:t>RNA</a:t>
            </a:r>
            <a:r>
              <a:rPr lang="ar-BH" sz="20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بدلاً من </a:t>
            </a:r>
            <a:r>
              <a:rPr lang="en-US" sz="2000" b="1" dirty="0">
                <a:solidFill>
                  <a:srgbClr val="002060"/>
                </a:solidFill>
                <a:latin typeface="Times New Roman" panose="02020603050405020304" pitchFamily="18" charset="0"/>
                <a:cs typeface="Times New Roman" panose="02020603050405020304" pitchFamily="18" charset="0"/>
              </a:rPr>
              <a:t>DNA</a:t>
            </a:r>
            <a:r>
              <a:rPr lang="ar-BH" sz="2400" b="1" dirty="0">
                <a:solidFill>
                  <a:srgbClr val="002060"/>
                </a:solidFill>
                <a:latin typeface="Sakkal Majalla" panose="02000000000000000000" pitchFamily="2" charset="-78"/>
                <a:cs typeface="Sakkal Majalla" panose="02000000000000000000" pitchFamily="2" charset="-78"/>
              </a:rPr>
              <a:t>.</a:t>
            </a:r>
            <a:r>
              <a:rPr lang="en-US" sz="2400" b="1" dirty="0">
                <a:solidFill>
                  <a:srgbClr val="002060"/>
                </a:solidFill>
                <a:latin typeface="Sakkal Majalla" panose="02000000000000000000" pitchFamily="2" charset="-78"/>
                <a:cs typeface="Sakkal Majalla" panose="02000000000000000000" pitchFamily="2" charset="-78"/>
              </a:rPr>
              <a:t> </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40" name="Rounded Rectangle 39"/>
          <p:cNvSpPr/>
          <p:nvPr/>
        </p:nvSpPr>
        <p:spPr>
          <a:xfrm>
            <a:off x="1118769" y="4645718"/>
            <a:ext cx="10500894" cy="5249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400" b="1" dirty="0">
                <a:solidFill>
                  <a:srgbClr val="002060"/>
                </a:solidFill>
                <a:latin typeface="Sakkal Majalla" panose="02000000000000000000" pitchFamily="2" charset="-78"/>
                <a:cs typeface="Sakkal Majalla" panose="02000000000000000000" pitchFamily="2" charset="-78"/>
              </a:rPr>
              <a:t>يتكون من شريط </a:t>
            </a:r>
            <a:r>
              <a:rPr lang="ar-BH" sz="2400" b="1" dirty="0" smtClean="0">
                <a:solidFill>
                  <a:srgbClr val="002060"/>
                </a:solidFill>
                <a:latin typeface="Sakkal Majalla" panose="02000000000000000000" pitchFamily="2" charset="-78"/>
                <a:cs typeface="Sakkal Majalla" panose="02000000000000000000" pitchFamily="2" charset="-78"/>
              </a:rPr>
              <a:t>من </a:t>
            </a:r>
            <a:r>
              <a:rPr lang="ar-BH" sz="2400" b="1" dirty="0">
                <a:solidFill>
                  <a:srgbClr val="002060"/>
                </a:solidFill>
                <a:latin typeface="Sakkal Majalla" panose="02000000000000000000" pitchFamily="2" charset="-78"/>
                <a:cs typeface="Sakkal Majalla" panose="02000000000000000000" pitchFamily="2" charset="-78"/>
              </a:rPr>
              <a:t>المادة الوراثية يقع ضمن غلاف من </a:t>
            </a:r>
            <a:r>
              <a:rPr lang="ar-BH" sz="2400" b="1" dirty="0" smtClean="0">
                <a:solidFill>
                  <a:srgbClr val="002060"/>
                </a:solidFill>
                <a:latin typeface="Sakkal Majalla" panose="02000000000000000000" pitchFamily="2" charset="-78"/>
                <a:cs typeface="Sakkal Majalla" panose="02000000000000000000" pitchFamily="2" charset="-78"/>
              </a:rPr>
              <a:t>البروتين، ويُسبب الرشح للإنسان.</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41" name="Rounded Rectangle 40"/>
          <p:cNvSpPr/>
          <p:nvPr/>
        </p:nvSpPr>
        <p:spPr>
          <a:xfrm>
            <a:off x="1107481" y="3390933"/>
            <a:ext cx="10500894" cy="524992"/>
          </a:xfrm>
          <a:prstGeom prst="roundRect">
            <a:avLst/>
          </a:prstGeom>
          <a:solidFill>
            <a:srgbClr val="FAD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400" b="1" dirty="0" smtClean="0">
                <a:solidFill>
                  <a:srgbClr val="002060"/>
                </a:solidFill>
                <a:latin typeface="Sakkal Majalla" panose="02000000000000000000" pitchFamily="2" charset="-78"/>
                <a:cs typeface="Sakkal Majalla" panose="02000000000000000000" pitchFamily="2" charset="-78"/>
              </a:rPr>
              <a:t>تُشكل الطبقة </a:t>
            </a:r>
            <a:r>
              <a:rPr lang="ar-BH" sz="2400" b="1" dirty="0">
                <a:solidFill>
                  <a:srgbClr val="002060"/>
                </a:solidFill>
                <a:latin typeface="Sakkal Majalla" panose="02000000000000000000" pitchFamily="2" charset="-78"/>
                <a:cs typeface="Sakkal Majalla" panose="02000000000000000000" pitchFamily="2" charset="-78"/>
              </a:rPr>
              <a:t>الخارجية </a:t>
            </a:r>
            <a:r>
              <a:rPr lang="ar-BH" sz="2400" b="1" dirty="0" smtClean="0">
                <a:solidFill>
                  <a:srgbClr val="002060"/>
                </a:solidFill>
                <a:latin typeface="Sakkal Majalla" panose="02000000000000000000" pitchFamily="2" charset="-78"/>
                <a:cs typeface="Sakkal Majalla" panose="02000000000000000000" pitchFamily="2" charset="-78"/>
              </a:rPr>
              <a:t>للفيروسات، ويوجد </a:t>
            </a:r>
            <a:r>
              <a:rPr lang="ar-BH" sz="2400" b="1" dirty="0">
                <a:solidFill>
                  <a:srgbClr val="002060"/>
                </a:solidFill>
                <a:latin typeface="Sakkal Majalla" panose="02000000000000000000" pitchFamily="2" charset="-78"/>
                <a:cs typeface="Sakkal Majalla" panose="02000000000000000000" pitchFamily="2" charset="-78"/>
              </a:rPr>
              <a:t>داخلها المادة </a:t>
            </a:r>
            <a:r>
              <a:rPr lang="ar-BH" sz="2400" b="1" dirty="0" smtClean="0">
                <a:solidFill>
                  <a:srgbClr val="002060"/>
                </a:solidFill>
                <a:latin typeface="Sakkal Majalla" panose="02000000000000000000" pitchFamily="2" charset="-78"/>
                <a:cs typeface="Sakkal Majalla" panose="02000000000000000000" pitchFamily="2" charset="-78"/>
              </a:rPr>
              <a:t>الوراثية.</a:t>
            </a:r>
            <a:endParaRPr lang="ar-BH" sz="2400" b="1" strike="sngStrike" dirty="0">
              <a:solidFill>
                <a:srgbClr val="002060"/>
              </a:solidFill>
              <a:latin typeface="Sakkal Majalla" panose="02000000000000000000" pitchFamily="2" charset="-78"/>
              <a:cs typeface="Sakkal Majalla" panose="02000000000000000000" pitchFamily="2" charset="-78"/>
            </a:endParaRPr>
          </a:p>
        </p:txBody>
      </p:sp>
      <p:sp>
        <p:nvSpPr>
          <p:cNvPr id="42" name="Oval 41"/>
          <p:cNvSpPr/>
          <p:nvPr/>
        </p:nvSpPr>
        <p:spPr>
          <a:xfrm>
            <a:off x="566435" y="3424000"/>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6</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3" name="Oval 42"/>
          <p:cNvSpPr/>
          <p:nvPr/>
        </p:nvSpPr>
        <p:spPr>
          <a:xfrm>
            <a:off x="572019" y="2786358"/>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C00000"/>
                </a:solidFill>
                <a:latin typeface="Sakkal Majalla" panose="02000000000000000000" pitchFamily="2" charset="-78"/>
                <a:cs typeface="Sakkal Majalla" panose="02000000000000000000" pitchFamily="2" charset="-78"/>
              </a:rPr>
              <a:t>3</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4" name="Oval 43"/>
          <p:cNvSpPr/>
          <p:nvPr/>
        </p:nvSpPr>
        <p:spPr>
          <a:xfrm>
            <a:off x="563056" y="4668310"/>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C00000"/>
                </a:solidFill>
                <a:latin typeface="Sakkal Majalla" panose="02000000000000000000" pitchFamily="2" charset="-78"/>
                <a:cs typeface="Sakkal Majalla" panose="02000000000000000000" pitchFamily="2" charset="-78"/>
              </a:rPr>
              <a:t>4</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45" name="Oval 44"/>
          <p:cNvSpPr/>
          <p:nvPr/>
        </p:nvSpPr>
        <p:spPr>
          <a:xfrm>
            <a:off x="583238" y="5268016"/>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C00000"/>
                </a:solidFill>
                <a:latin typeface="Sakkal Majalla" panose="02000000000000000000" pitchFamily="2" charset="-78"/>
                <a:cs typeface="Sakkal Majalla" panose="02000000000000000000" pitchFamily="2" charset="-78"/>
              </a:rPr>
              <a:t>2</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5"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1461351292"/>
              </p:ext>
            </p:extLst>
          </p:nvPr>
        </p:nvGraphicFramePr>
        <p:xfrm>
          <a:off x="1151467" y="1548867"/>
          <a:ext cx="10430933" cy="1147651"/>
        </p:xfrm>
        <a:graphic>
          <a:graphicData uri="http://schemas.openxmlformats.org/drawingml/2006/table">
            <a:tbl>
              <a:tblPr firstRow="1" bandRow="1">
                <a:tableStyleId>{5C22544A-7EE6-4342-B048-85BDC9FD1C3A}</a:tableStyleId>
              </a:tblPr>
              <a:tblGrid>
                <a:gridCol w="3488266"/>
                <a:gridCol w="3420534"/>
                <a:gridCol w="3522133"/>
              </a:tblGrid>
              <a:tr h="494969">
                <a:tc>
                  <a:txBody>
                    <a:bodyPr/>
                    <a:lstStyle/>
                    <a:p>
                      <a:pPr algn="r" rtl="1"/>
                      <a:r>
                        <a:rPr lang="ar-BH" sz="2800" b="1" strike="noStrike" kern="1200" dirty="0" smtClean="0">
                          <a:solidFill>
                            <a:srgbClr val="002060"/>
                          </a:solidFill>
                          <a:latin typeface="Sakkal Majalla" panose="02000000000000000000" pitchFamily="2" charset="-78"/>
                          <a:ea typeface="+mn-ea"/>
                          <a:cs typeface="Sakkal Majalla" panose="02000000000000000000" pitchFamily="2" charset="-78"/>
                        </a:rPr>
                        <a:t>3. </a:t>
                      </a:r>
                      <a:r>
                        <a:rPr lang="ar-BH" sz="2800" b="1" dirty="0" smtClean="0">
                          <a:solidFill>
                            <a:srgbClr val="002060"/>
                          </a:solidFill>
                          <a:latin typeface="Sakkal Majalla" panose="02000000000000000000" pitchFamily="2" charset="-78"/>
                          <a:cs typeface="Sakkal Majalla" panose="02000000000000000000" pitchFamily="2" charset="-78"/>
                        </a:rPr>
                        <a:t>السرطان</a:t>
                      </a:r>
                      <a:endParaRPr lang="en-US" sz="2800" b="1" strike="noStrike" kern="1200" dirty="0">
                        <a:solidFill>
                          <a:srgbClr val="00206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2. </a:t>
                      </a:r>
                      <a:r>
                        <a:rPr lang="ar-BH" sz="2800" b="1" dirty="0" smtClean="0">
                          <a:solidFill>
                            <a:srgbClr val="002060"/>
                          </a:solidFill>
                          <a:latin typeface="Sakkal Majalla" panose="02000000000000000000" pitchFamily="2" charset="-78"/>
                          <a:cs typeface="Sakkal Majalla" panose="02000000000000000000" pitchFamily="2" charset="-78"/>
                        </a:rPr>
                        <a:t>الفيروس الارتجاعي</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1. </a:t>
                      </a:r>
                      <a:r>
                        <a:rPr lang="ar-BH" sz="2800" b="1" dirty="0" smtClean="0">
                          <a:solidFill>
                            <a:srgbClr val="002060"/>
                          </a:solidFill>
                          <a:latin typeface="Sakkal Majalla" panose="02000000000000000000" pitchFamily="2" charset="-78"/>
                          <a:cs typeface="Sakkal Majalla" panose="02000000000000000000" pitchFamily="2" charset="-78"/>
                        </a:rPr>
                        <a:t>إنزيم النسخ العكسي</a:t>
                      </a:r>
                      <a:endParaRPr lang="en-US" sz="2800" b="1" strike="sngStrike" kern="1200" dirty="0">
                        <a:solidFill>
                          <a:srgbClr val="00206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r h="629491">
                <a:tc>
                  <a:txBody>
                    <a:bodyPr/>
                    <a:lstStyle/>
                    <a:p>
                      <a:pPr algn="r" rtl="1"/>
                      <a:r>
                        <a:rPr lang="ar-BH" sz="2800" b="1" strike="noStrike" kern="1200" dirty="0" smtClean="0">
                          <a:solidFill>
                            <a:srgbClr val="002060"/>
                          </a:solidFill>
                          <a:latin typeface="Sakkal Majalla" panose="02000000000000000000" pitchFamily="2" charset="-78"/>
                          <a:ea typeface="+mn-ea"/>
                          <a:cs typeface="Sakkal Majalla" panose="02000000000000000000" pitchFamily="2" charset="-78"/>
                        </a:rPr>
                        <a:t>6.</a:t>
                      </a:r>
                      <a:r>
                        <a:rPr lang="ar-BH" sz="2800" b="1" strike="noStrike" kern="1200" baseline="0" dirty="0" smtClean="0">
                          <a:solidFill>
                            <a:srgbClr val="002060"/>
                          </a:solidFill>
                          <a:latin typeface="Sakkal Majalla" panose="02000000000000000000" pitchFamily="2" charset="-78"/>
                          <a:ea typeface="+mn-ea"/>
                          <a:cs typeface="Sakkal Majalla" panose="02000000000000000000" pitchFamily="2" charset="-78"/>
                        </a:rPr>
                        <a:t> </a:t>
                      </a:r>
                      <a:r>
                        <a:rPr lang="ar-BH" sz="2800" b="1" dirty="0" smtClean="0">
                          <a:solidFill>
                            <a:srgbClr val="002060"/>
                          </a:solidFill>
                          <a:latin typeface="Sakkal Majalla" panose="02000000000000000000" pitchFamily="2" charset="-78"/>
                          <a:cs typeface="Sakkal Majalla" panose="02000000000000000000" pitchFamily="2" charset="-78"/>
                        </a:rPr>
                        <a:t>المحفظة</a:t>
                      </a:r>
                      <a:endParaRPr lang="en-US" sz="2800" b="1" dirty="0">
                        <a:solidFill>
                          <a:srgbClr val="002060"/>
                        </a:solidFill>
                        <a:latin typeface="Sakkal Majalla" panose="02000000000000000000" pitchFamily="2" charset="-78"/>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5. </a:t>
                      </a:r>
                      <a:r>
                        <a:rPr lang="ar-BH" sz="2800" b="1" dirty="0" smtClean="0">
                          <a:solidFill>
                            <a:srgbClr val="002060"/>
                          </a:solidFill>
                          <a:latin typeface="Sakkal Majalla" panose="02000000000000000000" pitchFamily="2" charset="-78"/>
                          <a:cs typeface="Sakkal Majalla" panose="02000000000000000000" pitchFamily="2" charset="-78"/>
                        </a:rPr>
                        <a:t>البريون</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2060"/>
                          </a:solidFill>
                          <a:latin typeface="Sakkal Majalla" panose="02000000000000000000" pitchFamily="2" charset="-78"/>
                          <a:ea typeface="+mn-ea"/>
                          <a:cs typeface="Sakkal Majalla" panose="02000000000000000000" pitchFamily="2" charset="-78"/>
                        </a:rPr>
                        <a:t>4. </a:t>
                      </a:r>
                      <a:r>
                        <a:rPr lang="ar-BH" sz="2800" b="1" dirty="0" smtClean="0">
                          <a:solidFill>
                            <a:srgbClr val="002060"/>
                          </a:solidFill>
                          <a:latin typeface="Sakkal Majalla" panose="02000000000000000000" pitchFamily="2" charset="-78"/>
                          <a:cs typeface="Sakkal Majalla" panose="02000000000000000000" pitchFamily="2" charset="-78"/>
                        </a:rPr>
                        <a:t>الفيروس الغدي</a:t>
                      </a:r>
                      <a:endParaRPr lang="en-US" sz="2800" b="1" kern="1200" dirty="0" smtClean="0">
                        <a:solidFill>
                          <a:srgbClr val="002060"/>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18" name="Rounded Rectangle 17"/>
          <p:cNvSpPr/>
          <p:nvPr/>
        </p:nvSpPr>
        <p:spPr>
          <a:xfrm>
            <a:off x="1101836" y="5851421"/>
            <a:ext cx="10500894" cy="52499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
            </a:pPr>
            <a:r>
              <a:rPr lang="ar-BH" sz="2400" b="1" dirty="0">
                <a:solidFill>
                  <a:srgbClr val="002060"/>
                </a:solidFill>
                <a:latin typeface="Sakkal Majalla" panose="02000000000000000000" pitchFamily="2" charset="-78"/>
                <a:cs typeface="Sakkal Majalla" panose="02000000000000000000" pitchFamily="2" charset="-78"/>
              </a:rPr>
              <a:t>بروتين يسبب العدوى أو المرض ويُعرف </a:t>
            </a:r>
            <a:r>
              <a:rPr lang="ar-BH" sz="2400" b="1" dirty="0" smtClean="0">
                <a:solidFill>
                  <a:srgbClr val="002060"/>
                </a:solidFill>
                <a:latin typeface="Sakkal Majalla" panose="02000000000000000000" pitchFamily="2" charset="-78"/>
                <a:cs typeface="Sakkal Majalla" panose="02000000000000000000" pitchFamily="2" charset="-78"/>
              </a:rPr>
              <a:t>بالدقيقة </a:t>
            </a:r>
            <a:r>
              <a:rPr lang="ar-BH" sz="2400" b="1" dirty="0">
                <a:solidFill>
                  <a:srgbClr val="002060"/>
                </a:solidFill>
                <a:latin typeface="Sakkal Majalla" panose="02000000000000000000" pitchFamily="2" charset="-78"/>
                <a:cs typeface="Sakkal Majalla" panose="02000000000000000000" pitchFamily="2" charset="-78"/>
              </a:rPr>
              <a:t>البروتينية </a:t>
            </a:r>
            <a:r>
              <a:rPr lang="ar-BH" sz="2400" b="1" dirty="0" smtClean="0">
                <a:solidFill>
                  <a:srgbClr val="002060"/>
                </a:solidFill>
                <a:latin typeface="Sakkal Majalla" panose="02000000000000000000" pitchFamily="2" charset="-78"/>
                <a:cs typeface="Sakkal Majalla" panose="02000000000000000000" pitchFamily="2" charset="-78"/>
              </a:rPr>
              <a:t>المُعدية.</a:t>
            </a:r>
            <a:r>
              <a:rPr lang="ar-SA" sz="2400" b="1" dirty="0" smtClean="0">
                <a:solidFill>
                  <a:srgbClr val="002060"/>
                </a:solidFill>
                <a:latin typeface="Sakkal Majalla" panose="02000000000000000000" pitchFamily="2" charset="-78"/>
                <a:cs typeface="Sakkal Majalla" panose="02000000000000000000" pitchFamily="2" charset="-78"/>
              </a:rPr>
              <a:t> </a:t>
            </a:r>
            <a:endParaRPr lang="ar-SA" sz="2400" b="1" dirty="0">
              <a:solidFill>
                <a:srgbClr val="002060"/>
              </a:solidFill>
              <a:latin typeface="Sakkal Majalla" panose="02000000000000000000" pitchFamily="2" charset="-78"/>
              <a:cs typeface="Sakkal Majalla" panose="02000000000000000000" pitchFamily="2" charset="-78"/>
            </a:endParaRPr>
          </a:p>
        </p:txBody>
      </p:sp>
      <p:sp>
        <p:nvSpPr>
          <p:cNvPr id="19" name="Oval 18"/>
          <p:cNvSpPr/>
          <p:nvPr/>
        </p:nvSpPr>
        <p:spPr>
          <a:xfrm>
            <a:off x="588883" y="5860683"/>
            <a:ext cx="629783" cy="483577"/>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Sakkal Majalla" panose="02000000000000000000" pitchFamily="2" charset="-78"/>
              </a:rPr>
              <a:t>5</a:t>
            </a:r>
            <a:endParaRPr lang="en-US" sz="24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02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 calcmode="lin" valueType="num">
                                      <p:cBhvr>
                                        <p:cTn id="21" dur="1000" fill="hold"/>
                                        <p:tgtEl>
                                          <p:spTgt spid="37"/>
                                        </p:tgtEl>
                                        <p:attrNameLst>
                                          <p:attrName>style.rotation</p:attrName>
                                        </p:attrNameLst>
                                      </p:cBhvr>
                                      <p:tavLst>
                                        <p:tav tm="0">
                                          <p:val>
                                            <p:fltVal val="90"/>
                                          </p:val>
                                        </p:tav>
                                        <p:tav tm="100000">
                                          <p:val>
                                            <p:fltVal val="0"/>
                                          </p:val>
                                        </p:tav>
                                      </p:tavLst>
                                    </p:anim>
                                    <p:animEffect transition="in" filter="fad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 calcmode="lin" valueType="num">
                                      <p:cBhvr>
                                        <p:cTn id="29" dur="1000" fill="hold"/>
                                        <p:tgtEl>
                                          <p:spTgt spid="41"/>
                                        </p:tgtEl>
                                        <p:attrNameLst>
                                          <p:attrName>style.rotation</p:attrName>
                                        </p:attrNameLst>
                                      </p:cBhvr>
                                      <p:tavLst>
                                        <p:tav tm="0">
                                          <p:val>
                                            <p:fltVal val="90"/>
                                          </p:val>
                                        </p:tav>
                                        <p:tav tm="100000">
                                          <p:val>
                                            <p:fltVal val="0"/>
                                          </p:val>
                                        </p:tav>
                                      </p:tavLst>
                                    </p:anim>
                                    <p:animEffect transition="in" filter="fade">
                                      <p:cBhvr>
                                        <p:cTn id="30" dur="10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style.rotation</p:attrName>
                                        </p:attrNameLst>
                                      </p:cBhvr>
                                      <p:tavLst>
                                        <p:tav tm="0">
                                          <p:val>
                                            <p:fltVal val="90"/>
                                          </p:val>
                                        </p:tav>
                                        <p:tav tm="100000">
                                          <p:val>
                                            <p:fltVal val="0"/>
                                          </p:val>
                                        </p:tav>
                                      </p:tavLst>
                                    </p:anim>
                                    <p:animEffect transition="in" filter="fade">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fltVal val="0"/>
                                          </p:val>
                                        </p:tav>
                                        <p:tav tm="100000">
                                          <p:val>
                                            <p:strVal val="#ppt_w"/>
                                          </p:val>
                                        </p:tav>
                                      </p:tavLst>
                                    </p:anim>
                                    <p:anim calcmode="lin" valueType="num">
                                      <p:cBhvr>
                                        <p:cTn id="52" dur="1000" fill="hold"/>
                                        <p:tgtEl>
                                          <p:spTgt spid="39"/>
                                        </p:tgtEl>
                                        <p:attrNameLst>
                                          <p:attrName>ppt_h</p:attrName>
                                        </p:attrNameLst>
                                      </p:cBhvr>
                                      <p:tavLst>
                                        <p:tav tm="0">
                                          <p:val>
                                            <p:fltVal val="0"/>
                                          </p:val>
                                        </p:tav>
                                        <p:tav tm="100000">
                                          <p:val>
                                            <p:strVal val="#ppt_h"/>
                                          </p:val>
                                        </p:tav>
                                      </p:tavLst>
                                    </p:anim>
                                    <p:anim calcmode="lin" valueType="num">
                                      <p:cBhvr>
                                        <p:cTn id="53" dur="1000" fill="hold"/>
                                        <p:tgtEl>
                                          <p:spTgt spid="39"/>
                                        </p:tgtEl>
                                        <p:attrNameLst>
                                          <p:attrName>style.rotation</p:attrName>
                                        </p:attrNameLst>
                                      </p:cBhvr>
                                      <p:tavLst>
                                        <p:tav tm="0">
                                          <p:val>
                                            <p:fltVal val="90"/>
                                          </p:val>
                                        </p:tav>
                                        <p:tav tm="100000">
                                          <p:val>
                                            <p:fltVal val="0"/>
                                          </p:val>
                                        </p:tav>
                                      </p:tavLst>
                                    </p:anim>
                                    <p:animEffect transition="in" filter="fade">
                                      <p:cBhvr>
                                        <p:cTn id="54" dur="10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0" name="Title 1"/>
          <p:cNvSpPr txBox="1">
            <a:spLocks/>
          </p:cNvSpPr>
          <p:nvPr/>
        </p:nvSpPr>
        <p:spPr>
          <a:xfrm>
            <a:off x="2438401" y="566675"/>
            <a:ext cx="7327900" cy="792226"/>
          </a:xfrm>
          <a:prstGeom prst="rect">
            <a:avLst/>
          </a:prstGeom>
          <a:solidFill>
            <a:schemeClr val="accent5">
              <a:lumMod val="75000"/>
            </a:schemeClr>
          </a:solidFill>
          <a:ln w="38100">
            <a:solidFill>
              <a:srgbClr val="FFC000"/>
            </a:solidFill>
          </a:ln>
        </p:spPr>
        <p:txBody>
          <a:bodyPr anchor="ctr"/>
          <a:lstStyle>
            <a:defPPr>
              <a:defRPr lang="en-US"/>
            </a:defPPr>
            <a:lvl1pPr algn="ctr" defTabSz="685800" rtl="1">
              <a:lnSpc>
                <a:spcPct val="100000"/>
              </a:lnSpc>
              <a:spcBef>
                <a:spcPct val="0"/>
              </a:spcBef>
              <a:buNone/>
              <a:defRPr sz="4800" b="1">
                <a:solidFill>
                  <a:schemeClr val="bg1"/>
                </a:solidFill>
                <a:latin typeface="Sakkal Majalla" panose="02000000000000000000" pitchFamily="2" charset="-78"/>
                <a:ea typeface="+mj-ea"/>
                <a:cs typeface="Sakkal Majalla" panose="02000000000000000000" pitchFamily="2" charset="-78"/>
              </a:defRPr>
            </a:lvl1pPr>
          </a:lstStyle>
          <a:p>
            <a:r>
              <a:rPr lang="ar-BH" dirty="0" smtClean="0"/>
              <a:t>أهداف الدرس</a:t>
            </a:r>
            <a:endParaRPr lang="en-US" dirty="0"/>
          </a:p>
        </p:txBody>
      </p:sp>
      <p:sp>
        <p:nvSpPr>
          <p:cNvPr id="11" name="Content Placeholder 2"/>
          <p:cNvSpPr txBox="1">
            <a:spLocks/>
          </p:cNvSpPr>
          <p:nvPr/>
        </p:nvSpPr>
        <p:spPr>
          <a:xfrm>
            <a:off x="621377" y="1650635"/>
            <a:ext cx="10926356" cy="669778"/>
          </a:xfrm>
          <a:prstGeom prst="rect">
            <a:avLst/>
          </a:prstGeom>
          <a:solidFill>
            <a:srgbClr val="FFF9E7"/>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buFont typeface="Wingdings" panose="05000000000000000000" pitchFamily="2" charset="2"/>
              <a:buChar char="§"/>
            </a:pPr>
            <a:r>
              <a:rPr lang="ar-BH" sz="3600" b="1" dirty="0" smtClean="0">
                <a:solidFill>
                  <a:srgbClr val="002060"/>
                </a:solidFill>
                <a:latin typeface="Sakkal Majalla" panose="02000000000000000000" pitchFamily="2" charset="-78"/>
                <a:cs typeface="Sakkal Majalla" panose="02000000000000000000" pitchFamily="2" charset="-78"/>
              </a:rPr>
              <a:t>توضيح خصائص </a:t>
            </a:r>
            <a:r>
              <a:rPr lang="ar-BH" sz="3600" b="1" dirty="0">
                <a:solidFill>
                  <a:srgbClr val="002060"/>
                </a:solidFill>
                <a:latin typeface="Sakkal Majalla" panose="02000000000000000000" pitchFamily="2" charset="-78"/>
                <a:cs typeface="Sakkal Majalla" panose="02000000000000000000" pitchFamily="2" charset="-78"/>
              </a:rPr>
              <a:t>ا</a:t>
            </a:r>
            <a:r>
              <a:rPr lang="ar-SA" sz="3600" b="1" dirty="0" smtClean="0">
                <a:solidFill>
                  <a:srgbClr val="002060"/>
                </a:solidFill>
                <a:latin typeface="Sakkal Majalla" panose="02000000000000000000" pitchFamily="2" charset="-78"/>
                <a:cs typeface="Sakkal Majalla" panose="02000000000000000000" pitchFamily="2" charset="-78"/>
              </a:rPr>
              <a:t>لفيروسات</a:t>
            </a:r>
            <a:r>
              <a:rPr lang="ar-BH" sz="3600" b="1" dirty="0" smtClean="0">
                <a:solidFill>
                  <a:srgbClr val="002060"/>
                </a:solidFill>
                <a:latin typeface="Sakkal Majalla" panose="02000000000000000000" pitchFamily="2" charset="-78"/>
                <a:cs typeface="Sakkal Majalla" panose="02000000000000000000" pitchFamily="2" charset="-78"/>
              </a:rPr>
              <a:t>، وبعض الأمراض </a:t>
            </a:r>
            <a:r>
              <a:rPr lang="ar-BH" sz="3600" b="1" dirty="0">
                <a:solidFill>
                  <a:srgbClr val="002060"/>
                </a:solidFill>
                <a:latin typeface="Sakkal Majalla" panose="02000000000000000000" pitchFamily="2" charset="-78"/>
                <a:cs typeface="Sakkal Majalla" panose="02000000000000000000" pitchFamily="2" charset="-78"/>
              </a:rPr>
              <a:t>التي تسببها </a:t>
            </a:r>
            <a:r>
              <a:rPr lang="ar-BH" sz="3600" b="1" dirty="0" smtClean="0">
                <a:solidFill>
                  <a:srgbClr val="002060"/>
                </a:solidFill>
                <a:latin typeface="Sakkal Majalla" panose="02000000000000000000" pitchFamily="2" charset="-78"/>
                <a:cs typeface="Sakkal Majalla" panose="02000000000000000000" pitchFamily="2" charset="-78"/>
              </a:rPr>
              <a:t>للإنسان.</a:t>
            </a:r>
            <a:endParaRPr lang="ar-BH" sz="3600" b="1" dirty="0">
              <a:solidFill>
                <a:srgbClr val="00206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619995" y="4378384"/>
            <a:ext cx="10933100" cy="699038"/>
          </a:xfrm>
          <a:prstGeom prst="rect">
            <a:avLst/>
          </a:prstGeom>
          <a:solidFill>
            <a:schemeClr val="accent2">
              <a:lumMod val="20000"/>
              <a:lumOff val="80000"/>
            </a:schemeClr>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r" rtl="1">
              <a:buFont typeface="Wingdings" panose="05000000000000000000" pitchFamily="2" charset="2"/>
              <a:buChar char="§"/>
            </a:pPr>
            <a:r>
              <a:rPr lang="ar-BH" sz="3600" b="1" dirty="0">
                <a:solidFill>
                  <a:srgbClr val="7030A0"/>
                </a:solidFill>
                <a:latin typeface="Sakkal Majalla" panose="02000000000000000000" pitchFamily="2" charset="-78"/>
                <a:cs typeface="Sakkal Majalla" panose="02000000000000000000" pitchFamily="2" charset="-78"/>
              </a:rPr>
              <a:t>تعرُّف الفيروسات الارتجاعية، وخصائصها، وطريقة إحداثها للمرض.</a:t>
            </a:r>
          </a:p>
        </p:txBody>
      </p:sp>
      <p:sp>
        <p:nvSpPr>
          <p:cNvPr id="13" name="Content Placeholder 2"/>
          <p:cNvSpPr txBox="1">
            <a:spLocks/>
          </p:cNvSpPr>
          <p:nvPr/>
        </p:nvSpPr>
        <p:spPr>
          <a:xfrm>
            <a:off x="666404" y="5340695"/>
            <a:ext cx="10890189" cy="716446"/>
          </a:xfrm>
          <a:prstGeom prst="rect">
            <a:avLst/>
          </a:prstGeom>
          <a:solidFill>
            <a:schemeClr val="accent2">
              <a:lumMod val="40000"/>
              <a:lumOff val="60000"/>
            </a:schemeClr>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lnSpc>
                <a:spcPct val="150000"/>
              </a:lnSpc>
              <a:buFont typeface="Wingdings" panose="05000000000000000000" pitchFamily="2" charset="2"/>
              <a:buChar char="§"/>
            </a:pPr>
            <a:r>
              <a:rPr lang="ar-BH" sz="3600" b="1" dirty="0" smtClean="0">
                <a:solidFill>
                  <a:srgbClr val="002060"/>
                </a:solidFill>
                <a:latin typeface="Sakkal Majalla" panose="02000000000000000000" pitchFamily="2" charset="-78"/>
                <a:cs typeface="Sakkal Majalla" panose="02000000000000000000" pitchFamily="2" charset="-78"/>
              </a:rPr>
              <a:t>توضيح خصائص البريونات، والأمراض التي تُسببها.</a:t>
            </a:r>
            <a:endParaRPr lang="ar-BH" sz="3600" b="1" dirty="0">
              <a:solidFill>
                <a:srgbClr val="00206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614708" y="3440791"/>
            <a:ext cx="10933100" cy="697460"/>
          </a:xfrm>
          <a:prstGeom prst="rect">
            <a:avLst/>
          </a:prstGeom>
          <a:solidFill>
            <a:schemeClr val="accent6">
              <a:lumMod val="20000"/>
              <a:lumOff val="80000"/>
            </a:schemeClr>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r" rtl="1">
              <a:buFont typeface="Wingdings" panose="05000000000000000000" pitchFamily="2" charset="2"/>
              <a:buChar char="§"/>
            </a:pPr>
            <a:r>
              <a:rPr lang="ar-BH" sz="3600" b="1" dirty="0">
                <a:latin typeface="Sakkal Majalla" panose="02000000000000000000" pitchFamily="2" charset="-78"/>
                <a:cs typeface="Sakkal Majalla" panose="02000000000000000000" pitchFamily="2" charset="-78"/>
              </a:rPr>
              <a:t>تحديد </a:t>
            </a:r>
            <a:r>
              <a:rPr lang="ar-SA" sz="3600" b="1" dirty="0">
                <a:latin typeface="Sakkal Majalla" panose="02000000000000000000" pitchFamily="2" charset="-78"/>
                <a:cs typeface="Sakkal Majalla" panose="02000000000000000000" pitchFamily="2" charset="-78"/>
              </a:rPr>
              <a:t>الطرائق الثلاث لتضاعف الفيروسات</a:t>
            </a:r>
            <a:r>
              <a:rPr lang="ar-BH" sz="3600" b="1" dirty="0">
                <a:latin typeface="Sakkal Majalla" panose="02000000000000000000" pitchFamily="2" charset="-78"/>
                <a:cs typeface="Sakkal Majalla" panose="02000000000000000000" pitchFamily="2" charset="-78"/>
              </a:rPr>
              <a:t>.</a:t>
            </a:r>
          </a:p>
        </p:txBody>
      </p:sp>
      <p:sp>
        <p:nvSpPr>
          <p:cNvPr id="15" name="Content Placeholder 2"/>
          <p:cNvSpPr txBox="1">
            <a:spLocks/>
          </p:cNvSpPr>
          <p:nvPr/>
        </p:nvSpPr>
        <p:spPr>
          <a:xfrm>
            <a:off x="626293" y="2530053"/>
            <a:ext cx="10926356" cy="694362"/>
          </a:xfrm>
          <a:prstGeom prst="rect">
            <a:avLst/>
          </a:prstGeom>
          <a:solidFill>
            <a:srgbClr val="EEF7E9"/>
          </a:solidFill>
          <a:ln>
            <a:solidFill>
              <a:schemeClr val="accent1"/>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buFont typeface="Wingdings" panose="05000000000000000000" pitchFamily="2" charset="2"/>
              <a:buChar char="§"/>
            </a:pPr>
            <a:r>
              <a:rPr lang="ar-BH" sz="3600" b="1" dirty="0">
                <a:solidFill>
                  <a:srgbClr val="0070C0"/>
                </a:solidFill>
                <a:latin typeface="Sakkal Majalla" panose="02000000000000000000" pitchFamily="2" charset="-78"/>
                <a:cs typeface="Sakkal Majalla" panose="02000000000000000000" pitchFamily="2" charset="-78"/>
              </a:rPr>
              <a:t>تعرُّف حجم وأصل وتركيب الفيروسات.</a:t>
            </a:r>
          </a:p>
        </p:txBody>
      </p:sp>
    </p:spTree>
    <p:extLst>
      <p:ext uri="{BB962C8B-B14F-4D97-AF65-F5344CB8AC3E}">
        <p14:creationId xmlns:p14="http://schemas.microsoft.com/office/powerpoint/2010/main" val="412139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23309" y="954108"/>
            <a:ext cx="6064184" cy="432447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BH" sz="11500" b="1" dirty="0" smtClean="0">
                <a:solidFill>
                  <a:srgbClr val="7030A0"/>
                </a:solidFill>
                <a:latin typeface="Sakkal Majalla" panose="02000000000000000000" pitchFamily="2" charset="-78"/>
                <a:cs typeface="Sakkal Majalla" panose="02000000000000000000" pitchFamily="2" charset="-78"/>
              </a:rPr>
              <a:t>انْتَهى </a:t>
            </a:r>
            <a:r>
              <a:rPr lang="ar-BH" sz="11500" b="1" dirty="0">
                <a:solidFill>
                  <a:srgbClr val="7030A0"/>
                </a:solidFill>
                <a:latin typeface="Sakkal Majalla" panose="02000000000000000000" pitchFamily="2" charset="-78"/>
                <a:cs typeface="Sakkal Majalla" panose="02000000000000000000" pitchFamily="2" charset="-78"/>
              </a:rPr>
              <a:t>الدّرْسُ</a:t>
            </a:r>
            <a:endParaRPr lang="en-US" sz="11500" b="1" dirty="0">
              <a:solidFill>
                <a:srgbClr val="7030A0"/>
              </a:solidFill>
              <a:latin typeface="Sakkal Majalla" panose="02000000000000000000" pitchFamily="2" charset="-78"/>
              <a:cs typeface="Sakkal Majalla" panose="02000000000000000000" pitchFamily="2" charset="-78"/>
            </a:endParaRPr>
          </a:p>
        </p:txBody>
      </p:sp>
      <p:sp>
        <p:nvSpPr>
          <p:cNvPr id="4"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76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31849" y="5437352"/>
            <a:ext cx="7866850" cy="892552"/>
          </a:xfrm>
          <a:prstGeom prst="rect">
            <a:avLst/>
          </a:prstGeom>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r" rtl="1" eaLnBrk="0" hangingPunct="0">
              <a:defRPr sz="2800" b="1">
                <a:solidFill>
                  <a:srgbClr val="002060"/>
                </a:solidFill>
                <a:latin typeface="Sakkal Majalla" panose="02000000000000000000" pitchFamily="2" charset="-78"/>
                <a:cs typeface="Sakkal Majalla" panose="02000000000000000000" pitchFamily="2" charset="-78"/>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BH" dirty="0" smtClean="0">
                <a:solidFill>
                  <a:srgbClr val="C00000"/>
                </a:solidFill>
              </a:rPr>
              <a:t>البروتين</a:t>
            </a:r>
            <a:r>
              <a:rPr lang="ar-BH" dirty="0">
                <a:solidFill>
                  <a:srgbClr val="C00000"/>
                </a:solidFill>
              </a:rPr>
              <a:t>: </a:t>
            </a:r>
            <a:r>
              <a:rPr lang="ar-BH" sz="2400" dirty="0" smtClean="0"/>
              <a:t>مبلمر </a:t>
            </a:r>
            <a:r>
              <a:rPr lang="ar-BH" sz="2400" dirty="0"/>
              <a:t>معقد كبير يتكون </a:t>
            </a:r>
            <a:r>
              <a:rPr lang="ar-BH" sz="2400" dirty="0" smtClean="0"/>
              <a:t>من الكربون </a:t>
            </a:r>
            <a:r>
              <a:rPr lang="ar-BH" sz="2400" dirty="0"/>
              <a:t>والهيدروجين </a:t>
            </a:r>
            <a:r>
              <a:rPr lang="ar-BH" sz="2400" dirty="0" smtClean="0"/>
              <a:t>والأكسجين</a:t>
            </a:r>
            <a:r>
              <a:rPr lang="ar-BH" sz="2400" dirty="0"/>
              <a:t> </a:t>
            </a:r>
            <a:r>
              <a:rPr lang="ar-BH" sz="2400" dirty="0" smtClean="0"/>
              <a:t>والنيتروجين </a:t>
            </a:r>
            <a:r>
              <a:rPr lang="ar-BH" sz="2400" dirty="0"/>
              <a:t>وأحيانًا الكبريت.</a:t>
            </a:r>
          </a:p>
        </p:txBody>
      </p:sp>
      <p:sp>
        <p:nvSpPr>
          <p:cNvPr id="3" name="Text Box 6"/>
          <p:cNvSpPr txBox="1">
            <a:spLocks noChangeArrowheads="1"/>
          </p:cNvSpPr>
          <p:nvPr/>
        </p:nvSpPr>
        <p:spPr bwMode="auto">
          <a:xfrm>
            <a:off x="5243072" y="3825925"/>
            <a:ext cx="4736592" cy="646331"/>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BH" sz="3600" b="1" dirty="0" smtClean="0">
                <a:solidFill>
                  <a:srgbClr val="C00000"/>
                </a:solidFill>
                <a:latin typeface="Sakkal Majalla" panose="02000000000000000000" pitchFamily="2" charset="-78"/>
                <a:cs typeface="Sakkal Majalla" panose="02000000000000000000" pitchFamily="2" charset="-78"/>
              </a:rPr>
              <a:t>فما هو الفيروس؟</a:t>
            </a:r>
            <a:endParaRPr lang="ar-BH" sz="3600" b="1" dirty="0">
              <a:solidFill>
                <a:srgbClr val="C00000"/>
              </a:solidFill>
              <a:latin typeface="Sakkal Majalla" panose="02000000000000000000" pitchFamily="2" charset="-78"/>
              <a:cs typeface="Sakkal Majalla" panose="02000000000000000000" pitchFamily="2" charset="-78"/>
            </a:endParaRPr>
          </a:p>
        </p:txBody>
      </p:sp>
      <p:sp>
        <p:nvSpPr>
          <p:cNvPr id="6" name="Title 1"/>
          <p:cNvSpPr txBox="1">
            <a:spLocks/>
          </p:cNvSpPr>
          <p:nvPr/>
        </p:nvSpPr>
        <p:spPr>
          <a:xfrm>
            <a:off x="1536700" y="469900"/>
            <a:ext cx="9144000" cy="839848"/>
          </a:xfrm>
          <a:prstGeom prst="rect">
            <a:avLst/>
          </a:prstGeom>
          <a:solidFill>
            <a:schemeClr val="accent5">
              <a:lumMod val="75000"/>
            </a:schemeClr>
          </a:solidFill>
          <a:ln w="38100">
            <a:solidFill>
              <a:srgbClr val="FFC000"/>
            </a:solidFill>
          </a:ln>
        </p:spPr>
        <p:txBody>
          <a:bodyPr anchor="ctr"/>
          <a:lstStyle>
            <a:defPPr>
              <a:defRPr lang="en-US"/>
            </a:defPPr>
            <a:lvl1pPr algn="ctr" defTabSz="685800" rtl="1">
              <a:lnSpc>
                <a:spcPct val="100000"/>
              </a:lnSpc>
              <a:spcBef>
                <a:spcPct val="0"/>
              </a:spcBef>
              <a:buNone/>
              <a:defRPr sz="4800" b="1">
                <a:solidFill>
                  <a:schemeClr val="bg1"/>
                </a:solidFill>
                <a:latin typeface="Sakkal Majalla" panose="02000000000000000000" pitchFamily="2" charset="-78"/>
                <a:ea typeface="+mj-ea"/>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BH" dirty="0"/>
              <a:t>الفيروسات والبريونات</a:t>
            </a:r>
            <a:endParaRPr lang="en-US" dirty="0"/>
          </a:p>
        </p:txBody>
      </p:sp>
      <p:sp>
        <p:nvSpPr>
          <p:cNvPr id="7" name="Text Placeholder 7"/>
          <p:cNvSpPr txBox="1">
            <a:spLocks/>
          </p:cNvSpPr>
          <p:nvPr/>
        </p:nvSpPr>
        <p:spPr>
          <a:xfrm>
            <a:off x="3848100" y="4547686"/>
            <a:ext cx="7861300" cy="786314"/>
          </a:xfrm>
          <a:prstGeom prst="rect">
            <a:avLst/>
          </a:prstGeom>
          <a:solidFill>
            <a:schemeClr val="accent2">
              <a:lumMod val="20000"/>
              <a:lumOff val="8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3600" b="1" dirty="0" smtClean="0">
                <a:solidFill>
                  <a:srgbClr val="002060"/>
                </a:solidFill>
                <a:latin typeface="Sakkal Majalla" panose="02000000000000000000" pitchFamily="2" charset="-78"/>
                <a:cs typeface="Sakkal Majalla" panose="02000000000000000000" pitchFamily="2" charset="-78"/>
              </a:rPr>
              <a:t>الفيروس </a:t>
            </a:r>
            <a:r>
              <a:rPr lang="en-US" sz="3600" b="1" dirty="0">
                <a:solidFill>
                  <a:srgbClr val="C00000"/>
                </a:solidFill>
                <a:latin typeface="Sakkal Majalla" panose="02000000000000000000" pitchFamily="2" charset="-78"/>
                <a:cs typeface="Sakkal Majalla" panose="02000000000000000000" pitchFamily="2" charset="-78"/>
              </a:rPr>
              <a:t>virus</a:t>
            </a:r>
            <a:r>
              <a:rPr lang="ar-BH" sz="3600" b="1" dirty="0" smtClean="0">
                <a:solidFill>
                  <a:srgbClr val="C0000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مخلوق غير خلوي يتكون من شريط من المادة الوراثية يقع ضمن غلاف من البروتين</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7" name="Text Box 6"/>
          <p:cNvSpPr txBox="1">
            <a:spLocks noChangeArrowheads="1"/>
          </p:cNvSpPr>
          <p:nvPr/>
        </p:nvSpPr>
        <p:spPr bwMode="auto">
          <a:xfrm>
            <a:off x="3844550" y="1451382"/>
            <a:ext cx="7866850" cy="892552"/>
          </a:xfrm>
          <a:prstGeom prst="rect">
            <a:avLst/>
          </a:prstGeom>
          <a:solidFill>
            <a:srgbClr val="EEF7E9"/>
          </a:solidFill>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ar-BH" sz="2800" b="1" dirty="0">
                <a:solidFill>
                  <a:srgbClr val="C00000"/>
                </a:solidFill>
                <a:latin typeface="Sakkal Majalla" panose="02000000000000000000" pitchFamily="2" charset="-78"/>
                <a:cs typeface="Sakkal Majalla" panose="02000000000000000000" pitchFamily="2" charset="-78"/>
              </a:rPr>
              <a:t>الفيروسات </a:t>
            </a:r>
            <a:r>
              <a:rPr lang="ar-BH" sz="2800" b="1" dirty="0" smtClean="0">
                <a:solidFill>
                  <a:srgbClr val="C00000"/>
                </a:solidFill>
                <a:latin typeface="Sakkal Majalla" panose="02000000000000000000" pitchFamily="2" charset="-78"/>
                <a:cs typeface="Sakkal Majalla" panose="02000000000000000000" pitchFamily="2" charset="-78"/>
              </a:rPr>
              <a:t>والبريونات: </a:t>
            </a:r>
            <a:r>
              <a:rPr lang="ar-BH" sz="2400" b="1" dirty="0">
                <a:solidFill>
                  <a:srgbClr val="002060"/>
                </a:solidFill>
                <a:latin typeface="Sakkal Majalla" panose="02000000000000000000" pitchFamily="2" charset="-78"/>
                <a:cs typeface="Sakkal Majalla" panose="02000000000000000000" pitchFamily="2" charset="-78"/>
              </a:rPr>
              <a:t>أصغر وأقل تعقيدًا من البكتيريا، وهي تهاجم الخلايا، ويمكن أن تغير من الوظائف الخلوية.</a:t>
            </a:r>
          </a:p>
        </p:txBody>
      </p:sp>
      <p:sp>
        <p:nvSpPr>
          <p:cNvPr id="20" name="Footer Placeholder 3"/>
          <p:cNvSpPr>
            <a:spLocks noGrp="1"/>
          </p:cNvSpPr>
          <p:nvPr>
            <p:ph type="ftr" sz="quarter" idx="11"/>
          </p:nvPr>
        </p:nvSpPr>
        <p:spPr>
          <a:xfrm>
            <a:off x="0" y="6435969"/>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32" name="Text Box 6"/>
          <p:cNvSpPr txBox="1">
            <a:spLocks noChangeArrowheads="1"/>
          </p:cNvSpPr>
          <p:nvPr/>
        </p:nvSpPr>
        <p:spPr bwMode="auto">
          <a:xfrm>
            <a:off x="3844550" y="2467139"/>
            <a:ext cx="7866850" cy="1261884"/>
          </a:xfrm>
          <a:prstGeom prst="rect">
            <a:avLst/>
          </a:prstGeom>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ar-BH" sz="2800" b="1" dirty="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كل يوم </a:t>
            </a:r>
            <a:r>
              <a:rPr lang="ar-BH" sz="2400" b="1" dirty="0" smtClean="0">
                <a:solidFill>
                  <a:srgbClr val="002060"/>
                </a:solidFill>
                <a:latin typeface="Sakkal Majalla" panose="02000000000000000000" pitchFamily="2" charset="-78"/>
                <a:cs typeface="Sakkal Majalla" panose="02000000000000000000" pitchFamily="2" charset="-78"/>
              </a:rPr>
              <a:t>تحمل لنا الأخبار  ما هو جديد عن انتشار  الأمراض في العالم، فهنا خبر عن إنفلونزا الطيور أو الخنازير  وآخر عن مرض سارس، ومؤخرًا مرض كورونا </a:t>
            </a:r>
            <a:r>
              <a:rPr lang="en-US" sz="2400" b="1" dirty="0" smtClean="0">
                <a:solidFill>
                  <a:srgbClr val="002060"/>
                </a:solidFill>
                <a:latin typeface="Sakkal Majalla" panose="02000000000000000000" pitchFamily="2" charset="-78"/>
                <a:cs typeface="Sakkal Majalla" panose="02000000000000000000" pitchFamily="2" charset="-78"/>
              </a:rPr>
              <a:t>)</a:t>
            </a:r>
            <a:r>
              <a:rPr lang="ar-BH" sz="2400" b="1" dirty="0" smtClean="0">
                <a:solidFill>
                  <a:srgbClr val="002060"/>
                </a:solidFill>
                <a:latin typeface="Sakkal Majalla" panose="02000000000000000000" pitchFamily="2" charset="-78"/>
                <a:cs typeface="Sakkal Majalla" panose="02000000000000000000" pitchFamily="2" charset="-78"/>
              </a:rPr>
              <a:t>كوفيد- 19)، ثم كورنا المستجد،،،، فما </a:t>
            </a:r>
            <a:r>
              <a:rPr lang="ar-BH" sz="2400" b="1" dirty="0">
                <a:solidFill>
                  <a:srgbClr val="002060"/>
                </a:solidFill>
                <a:latin typeface="Sakkal Majalla" panose="02000000000000000000" pitchFamily="2" charset="-78"/>
                <a:cs typeface="Sakkal Majalla" panose="02000000000000000000" pitchFamily="2" charset="-78"/>
              </a:rPr>
              <a:t>المشترك بين هذه الأمراض؟ </a:t>
            </a:r>
            <a:r>
              <a:rPr lang="ar-BH" sz="2400" b="1" dirty="0" smtClean="0">
                <a:solidFill>
                  <a:srgbClr val="C00000"/>
                </a:solidFill>
                <a:latin typeface="Sakkal Majalla" panose="02000000000000000000" pitchFamily="2" charset="-78"/>
                <a:cs typeface="Sakkal Majalla" panose="02000000000000000000" pitchFamily="2" charset="-78"/>
              </a:rPr>
              <a:t>أنها جميعًا </a:t>
            </a:r>
            <a:r>
              <a:rPr lang="ar-BH" sz="2400" b="1" dirty="0">
                <a:solidFill>
                  <a:srgbClr val="C00000"/>
                </a:solidFill>
                <a:latin typeface="Sakkal Majalla" panose="02000000000000000000" pitchFamily="2" charset="-78"/>
                <a:cs typeface="Sakkal Majalla" panose="02000000000000000000" pitchFamily="2" charset="-78"/>
              </a:rPr>
              <a:t>تسببها فيروسات</a:t>
            </a:r>
            <a:r>
              <a:rPr lang="ar-BH" sz="2400" b="1" dirty="0" smtClean="0">
                <a:solidFill>
                  <a:srgbClr val="C00000"/>
                </a:solidFill>
                <a:latin typeface="Sakkal Majalla" panose="02000000000000000000" pitchFamily="2" charset="-78"/>
                <a:cs typeface="Sakkal Majalla" panose="02000000000000000000" pitchFamily="2" charset="-78"/>
              </a:rPr>
              <a:t>.</a:t>
            </a:r>
            <a:endParaRPr lang="ar-BH" sz="2400" b="1" dirty="0">
              <a:solidFill>
                <a:srgbClr val="C00000"/>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2"/>
          <a:stretch>
            <a:fillRect/>
          </a:stretch>
        </p:blipFill>
        <p:spPr>
          <a:xfrm>
            <a:off x="404029" y="1663516"/>
            <a:ext cx="3292125" cy="4407790"/>
          </a:xfrm>
          <a:prstGeom prst="rect">
            <a:avLst/>
          </a:prstGeom>
        </p:spPr>
      </p:pic>
    </p:spTree>
    <p:extLst>
      <p:ext uri="{BB962C8B-B14F-4D97-AF65-F5344CB8AC3E}">
        <p14:creationId xmlns:p14="http://schemas.microsoft.com/office/powerpoint/2010/main" val="7549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heel(1)">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7"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8" name="Text Box 8"/>
          <p:cNvSpPr txBox="1">
            <a:spLocks noChangeArrowheads="1"/>
          </p:cNvSpPr>
          <p:nvPr/>
        </p:nvSpPr>
        <p:spPr bwMode="auto">
          <a:xfrm>
            <a:off x="1536700" y="263066"/>
            <a:ext cx="9143999" cy="830997"/>
          </a:xfrm>
          <a:prstGeom prst="rect">
            <a:avLst/>
          </a:prstGeom>
          <a:solidFill>
            <a:schemeClr val="accent5">
              <a:lumMod val="75000"/>
            </a:schemeClr>
          </a:solidFill>
          <a:ln w="38100">
            <a:solidFill>
              <a:srgbClr val="FFC000"/>
            </a:solidFill>
          </a:ln>
          <a:extLst/>
        </p:spPr>
        <p:txBody>
          <a:bodyPr anchor="ctr"/>
          <a:lstStyle>
            <a:defPPr>
              <a:defRPr lang="en-US"/>
            </a:defPPr>
            <a:lvl1pPr algn="ctr" defTabSz="685800" rtl="1">
              <a:lnSpc>
                <a:spcPct val="100000"/>
              </a:lnSpc>
              <a:spcBef>
                <a:spcPct val="0"/>
              </a:spcBef>
              <a:buNone/>
              <a:defRPr sz="4800" b="1">
                <a:solidFill>
                  <a:schemeClr val="bg1"/>
                </a:solidFill>
                <a:latin typeface="Sakkal Majalla" panose="02000000000000000000" pitchFamily="2" charset="-78"/>
                <a:ea typeface="+mj-ea"/>
                <a:cs typeface="Sakkal Majalla" panose="02000000000000000000" pitchFamily="2" charset="-78"/>
              </a:defRPr>
            </a:lvl1pPr>
          </a:lstStyle>
          <a:p>
            <a:r>
              <a:rPr lang="ar-BH" dirty="0"/>
              <a:t>خصائص الفيروسات</a:t>
            </a:r>
            <a:endParaRPr lang="en-US" dirty="0"/>
          </a:p>
        </p:txBody>
      </p:sp>
      <p:sp>
        <p:nvSpPr>
          <p:cNvPr id="29" name="Rectangle 28">
            <a:extLst>
              <a:ext uri="{FF2B5EF4-FFF2-40B4-BE49-F238E27FC236}">
                <a16:creationId xmlns="" xmlns:a16="http://schemas.microsoft.com/office/drawing/2014/main" id="{EA0378C7-E360-4AED-878B-F6737E87DBF6}"/>
              </a:ext>
            </a:extLst>
          </p:cNvPr>
          <p:cNvSpPr/>
          <p:nvPr/>
        </p:nvSpPr>
        <p:spPr>
          <a:xfrm>
            <a:off x="4002167" y="2415495"/>
            <a:ext cx="7630211" cy="495362"/>
          </a:xfrm>
          <a:prstGeom prst="rect">
            <a:avLst/>
          </a:prstGeom>
          <a:solidFill>
            <a:srgbClr val="FDF0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smtClean="0">
                <a:solidFill>
                  <a:srgbClr val="002060"/>
                </a:solidFill>
                <a:latin typeface="Sakkal Majalla" panose="02000000000000000000" pitchFamily="2" charset="-78"/>
                <a:cs typeface="Sakkal Majalla" panose="02000000000000000000" pitchFamily="2" charset="-78"/>
              </a:rPr>
              <a:t>2. ليس </a:t>
            </a:r>
            <a:r>
              <a:rPr lang="ar-BH" sz="2800" b="1" dirty="0">
                <a:solidFill>
                  <a:srgbClr val="002060"/>
                </a:solidFill>
                <a:latin typeface="Sakkal Majalla" panose="02000000000000000000" pitchFamily="2" charset="-78"/>
                <a:cs typeface="Sakkal Majalla" panose="02000000000000000000" pitchFamily="2" charset="-78"/>
              </a:rPr>
              <a:t>لديها عضيات لتحصل على المواد الغذائية أو لتستخدم </a:t>
            </a:r>
            <a:r>
              <a:rPr lang="ar-BH" sz="2800" b="1" dirty="0" smtClean="0">
                <a:solidFill>
                  <a:srgbClr val="002060"/>
                </a:solidFill>
                <a:latin typeface="Sakkal Majalla" panose="02000000000000000000" pitchFamily="2" charset="-78"/>
                <a:cs typeface="Sakkal Majalla" panose="02000000000000000000" pitchFamily="2" charset="-78"/>
              </a:rPr>
              <a:t>الطاقة.</a:t>
            </a:r>
            <a:endParaRPr lang="ar-BH" sz="2800" b="1" dirty="0">
              <a:solidFill>
                <a:srgbClr val="002060"/>
              </a:solidFill>
              <a:latin typeface="Sakkal Majalla" panose="02000000000000000000" pitchFamily="2" charset="-78"/>
              <a:cs typeface="Sakkal Majalla" panose="02000000000000000000" pitchFamily="2" charset="-78"/>
            </a:endParaRPr>
          </a:p>
        </p:txBody>
      </p:sp>
      <p:sp>
        <p:nvSpPr>
          <p:cNvPr id="30" name="Text Placeholder 7"/>
          <p:cNvSpPr txBox="1">
            <a:spLocks/>
          </p:cNvSpPr>
          <p:nvPr/>
        </p:nvSpPr>
        <p:spPr>
          <a:xfrm>
            <a:off x="4002426" y="1818047"/>
            <a:ext cx="7630211" cy="458310"/>
          </a:xfrm>
          <a:prstGeom prst="rect">
            <a:avLst/>
          </a:prstGeom>
          <a:solidFill>
            <a:schemeClr val="accent4">
              <a:lumMod val="20000"/>
              <a:lumOff val="8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en-US" sz="2800" b="1" dirty="0" smtClean="0">
                <a:solidFill>
                  <a:srgbClr val="7030A0"/>
                </a:solidFill>
                <a:latin typeface="Sakkal Majalla" panose="02000000000000000000" pitchFamily="2" charset="-78"/>
                <a:cs typeface="Sakkal Majalla" panose="02000000000000000000" pitchFamily="2" charset="-78"/>
              </a:rPr>
              <a:t>1</a:t>
            </a:r>
            <a:r>
              <a:rPr lang="ar-BH" sz="2800" b="1" dirty="0" smtClean="0">
                <a:solidFill>
                  <a:srgbClr val="7030A0"/>
                </a:solidFill>
                <a:latin typeface="Sakkal Majalla" panose="02000000000000000000" pitchFamily="2" charset="-78"/>
                <a:cs typeface="Sakkal Majalla" panose="02000000000000000000" pitchFamily="2" charset="-78"/>
              </a:rPr>
              <a:t>. شريط </a:t>
            </a:r>
            <a:r>
              <a:rPr lang="ar-BH" sz="2800" b="1" dirty="0">
                <a:solidFill>
                  <a:srgbClr val="7030A0"/>
                </a:solidFill>
                <a:latin typeface="Sakkal Majalla" panose="02000000000000000000" pitchFamily="2" charset="-78"/>
                <a:cs typeface="Sakkal Majalla" panose="02000000000000000000" pitchFamily="2" charset="-78"/>
              </a:rPr>
              <a:t>من المادة الوراثية يقع ضمن غلاف من البروتين.</a:t>
            </a:r>
          </a:p>
        </p:txBody>
      </p:sp>
      <p:sp>
        <p:nvSpPr>
          <p:cNvPr id="31" name="Content Placeholder 8"/>
          <p:cNvSpPr txBox="1">
            <a:spLocks/>
          </p:cNvSpPr>
          <p:nvPr/>
        </p:nvSpPr>
        <p:spPr>
          <a:xfrm>
            <a:off x="4012603" y="3067765"/>
            <a:ext cx="7636869" cy="457219"/>
          </a:xfrm>
          <a:prstGeom prst="rect">
            <a:avLst/>
          </a:prstGeom>
          <a:solidFill>
            <a:schemeClr val="accent2">
              <a:lumMod val="40000"/>
              <a:lumOff val="6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lnSpc>
                <a:spcPct val="100000"/>
              </a:lnSpc>
              <a:buNone/>
            </a:pPr>
            <a:r>
              <a:rPr lang="ar-BH" sz="2800" b="1" dirty="0" smtClean="0">
                <a:solidFill>
                  <a:srgbClr val="002060"/>
                </a:solidFill>
                <a:latin typeface="Sakkal Majalla" panose="02000000000000000000" pitchFamily="2" charset="-78"/>
                <a:cs typeface="Sakkal Majalla" panose="02000000000000000000" pitchFamily="2" charset="-78"/>
              </a:rPr>
              <a:t>3. الفيروسات لا تتحرك، ولا تستطيع تكوين البروتينات.</a:t>
            </a:r>
            <a:endParaRPr lang="ar-BH" sz="2800" b="1" dirty="0">
              <a:solidFill>
                <a:srgbClr val="002060"/>
              </a:solidFill>
              <a:latin typeface="Sakkal Majalla" panose="02000000000000000000" pitchFamily="2" charset="-78"/>
              <a:cs typeface="Sakkal Majalla" panose="02000000000000000000" pitchFamily="2" charset="-78"/>
            </a:endParaRPr>
          </a:p>
        </p:txBody>
      </p:sp>
      <p:sp>
        <p:nvSpPr>
          <p:cNvPr id="32" name="Content Placeholder 8"/>
          <p:cNvSpPr txBox="1">
            <a:spLocks/>
          </p:cNvSpPr>
          <p:nvPr/>
        </p:nvSpPr>
        <p:spPr>
          <a:xfrm>
            <a:off x="4002166" y="4244285"/>
            <a:ext cx="7630211" cy="540160"/>
          </a:xfrm>
          <a:prstGeom prst="rect">
            <a:avLst/>
          </a:prstGeom>
          <a:solidFill>
            <a:schemeClr val="accent6">
              <a:lumMod val="20000"/>
              <a:lumOff val="8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800" b="1" dirty="0" smtClean="0">
                <a:latin typeface="Sakkal Majalla" panose="02000000000000000000" pitchFamily="2" charset="-78"/>
                <a:cs typeface="Sakkal Majalla" panose="02000000000000000000" pitchFamily="2" charset="-78"/>
              </a:rPr>
              <a:t>5. معظم </a:t>
            </a:r>
            <a:r>
              <a:rPr lang="ar-BH" sz="2800" b="1" dirty="0">
                <a:latin typeface="Sakkal Majalla" panose="02000000000000000000" pitchFamily="2" charset="-78"/>
                <a:cs typeface="Sakkal Majalla" panose="02000000000000000000" pitchFamily="2" charset="-78"/>
              </a:rPr>
              <a:t>علماء الأحياء لا </a:t>
            </a:r>
            <a:r>
              <a:rPr lang="ar-BH" sz="2800" b="1" dirty="0" smtClean="0">
                <a:latin typeface="Sakkal Majalla" panose="02000000000000000000" pitchFamily="2" charset="-78"/>
                <a:cs typeface="Sakkal Majalla" panose="02000000000000000000" pitchFamily="2" charset="-78"/>
              </a:rPr>
              <a:t>يُعدّون </a:t>
            </a:r>
            <a:r>
              <a:rPr lang="ar-BH" sz="2800" b="1" dirty="0">
                <a:latin typeface="Sakkal Majalla" panose="02000000000000000000" pitchFamily="2" charset="-78"/>
                <a:cs typeface="Sakkal Majalla" panose="02000000000000000000" pitchFamily="2" charset="-78"/>
              </a:rPr>
              <a:t>الفيروسات </a:t>
            </a:r>
            <a:r>
              <a:rPr lang="ar-BH" sz="2800" b="1" dirty="0" smtClean="0">
                <a:latin typeface="Sakkal Majalla" panose="02000000000000000000" pitchFamily="2" charset="-78"/>
                <a:cs typeface="Sakkal Majalla" panose="02000000000000000000" pitchFamily="2" charset="-78"/>
              </a:rPr>
              <a:t>مخلوقات حية.</a:t>
            </a:r>
            <a:endParaRPr lang="ar-BH" sz="2800" b="1"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33" name="Content Placeholder 8"/>
          <p:cNvSpPr txBox="1">
            <a:spLocks/>
          </p:cNvSpPr>
          <p:nvPr/>
        </p:nvSpPr>
        <p:spPr>
          <a:xfrm>
            <a:off x="4470401" y="4850564"/>
            <a:ext cx="6667500" cy="505537"/>
          </a:xfrm>
          <a:prstGeom prst="rect">
            <a:avLst/>
          </a:prstGeom>
          <a:solidFill>
            <a:srgbClr val="F5F9FD"/>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buNone/>
            </a:pPr>
            <a:r>
              <a:rPr lang="ar-BH" sz="2800" b="1" dirty="0" smtClean="0">
                <a:latin typeface="Sakkal Majalla" panose="02000000000000000000" pitchFamily="2" charset="-78"/>
                <a:cs typeface="Sakkal Majalla" panose="02000000000000000000" pitchFamily="2" charset="-78"/>
              </a:rPr>
              <a:t>لأن الفيروسات لا يتحقق </a:t>
            </a:r>
            <a:r>
              <a:rPr lang="ar-BH" sz="2800" b="1" dirty="0">
                <a:latin typeface="Sakkal Majalla" panose="02000000000000000000" pitchFamily="2" charset="-78"/>
                <a:cs typeface="Sakkal Majalla" panose="02000000000000000000" pitchFamily="2" charset="-78"/>
              </a:rPr>
              <a:t>فيها جميع خصائص </a:t>
            </a:r>
            <a:r>
              <a:rPr lang="ar-BH" sz="2800" b="1" dirty="0" smtClean="0">
                <a:latin typeface="Sakkal Majalla" panose="02000000000000000000" pitchFamily="2" charset="-78"/>
                <a:cs typeface="Sakkal Majalla" panose="02000000000000000000" pitchFamily="2" charset="-78"/>
              </a:rPr>
              <a:t>الحياة.</a:t>
            </a:r>
            <a:endParaRPr lang="ar-BH" sz="2800" b="1" dirty="0">
              <a:latin typeface="Sakkal Majalla" panose="02000000000000000000" pitchFamily="2" charset="-78"/>
              <a:cs typeface="Sakkal Majalla" panose="02000000000000000000" pitchFamily="2" charset="-78"/>
            </a:endParaRPr>
          </a:p>
        </p:txBody>
      </p:sp>
      <p:sp>
        <p:nvSpPr>
          <p:cNvPr id="34" name="Content Placeholder 8"/>
          <p:cNvSpPr txBox="1">
            <a:spLocks/>
          </p:cNvSpPr>
          <p:nvPr/>
        </p:nvSpPr>
        <p:spPr>
          <a:xfrm>
            <a:off x="4012631" y="3680578"/>
            <a:ext cx="7637501" cy="451899"/>
          </a:xfrm>
          <a:prstGeom prst="rect">
            <a:avLst/>
          </a:prstGeom>
          <a:solidFill>
            <a:schemeClr val="accent1">
              <a:lumMod val="20000"/>
              <a:lumOff val="80000"/>
            </a:schemeClr>
          </a:solidFill>
          <a:ln>
            <a:solidFill>
              <a:schemeClr val="accent1">
                <a:lumMod val="50000"/>
              </a:schemeClr>
            </a:solidFill>
          </a:ln>
        </p:spPr>
        <p:txBody>
          <a:bodyPr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lnSpc>
                <a:spcPct val="110000"/>
              </a:lnSpc>
              <a:buNone/>
            </a:pPr>
            <a:r>
              <a:rPr lang="ar-BH" sz="2800" b="1" dirty="0" smtClean="0">
                <a:latin typeface="Sakkal Majalla" panose="02000000000000000000" pitchFamily="2" charset="-78"/>
                <a:cs typeface="Sakkal Majalla" panose="02000000000000000000" pitchFamily="2" charset="-78"/>
              </a:rPr>
              <a:t>4. لا </a:t>
            </a:r>
            <a:r>
              <a:rPr lang="ar-BH" sz="2800" b="1" dirty="0">
                <a:latin typeface="Sakkal Majalla" panose="02000000000000000000" pitchFamily="2" charset="-78"/>
                <a:cs typeface="Sakkal Majalla" panose="02000000000000000000" pitchFamily="2" charset="-78"/>
              </a:rPr>
              <a:t>تتكاثر بنفسها دون الاعتماد على </a:t>
            </a:r>
            <a:r>
              <a:rPr lang="ar-BH" sz="2800" b="1" dirty="0" smtClean="0">
                <a:latin typeface="Sakkal Majalla" panose="02000000000000000000" pitchFamily="2" charset="-78"/>
                <a:cs typeface="Sakkal Majalla" panose="02000000000000000000" pitchFamily="2" charset="-78"/>
              </a:rPr>
              <a:t>المخلوقات</a:t>
            </a:r>
            <a:r>
              <a:rPr lang="en-US" sz="2800" b="1" dirty="0" smtClean="0">
                <a:latin typeface="Sakkal Majalla" panose="02000000000000000000" pitchFamily="2" charset="-78"/>
                <a:cs typeface="Sakkal Majalla" panose="02000000000000000000" pitchFamily="2" charset="-78"/>
              </a:rPr>
              <a:t> </a:t>
            </a:r>
            <a:r>
              <a:rPr lang="ar-BH" sz="2800" b="1" dirty="0" smtClean="0">
                <a:latin typeface="Sakkal Majalla" panose="02000000000000000000" pitchFamily="2" charset="-78"/>
                <a:cs typeface="Sakkal Majalla" panose="02000000000000000000" pitchFamily="2" charset="-78"/>
              </a:rPr>
              <a:t>الأخرى</a:t>
            </a:r>
            <a:r>
              <a:rPr lang="ar-BH" sz="2800" b="1" dirty="0">
                <a:latin typeface="Sakkal Majalla" panose="02000000000000000000" pitchFamily="2" charset="-78"/>
                <a:cs typeface="Sakkal Majalla" panose="02000000000000000000" pitchFamily="2" charset="-78"/>
              </a:rPr>
              <a:t>.</a:t>
            </a:r>
            <a:endParaRPr lang="ar-BH" sz="2800" b="1" dirty="0">
              <a:solidFill>
                <a:srgbClr val="002060"/>
              </a:solidFill>
              <a:latin typeface="Sakkal Majalla" panose="02000000000000000000" pitchFamily="2" charset="-78"/>
              <a:cs typeface="Sakkal Majalla" panose="02000000000000000000" pitchFamily="2" charset="-78"/>
            </a:endParaRPr>
          </a:p>
        </p:txBody>
      </p:sp>
      <p:sp>
        <p:nvSpPr>
          <p:cNvPr id="36" name="Rectangle 35">
            <a:extLst>
              <a:ext uri="{FF2B5EF4-FFF2-40B4-BE49-F238E27FC236}">
                <a16:creationId xmlns="" xmlns:a16="http://schemas.microsoft.com/office/drawing/2014/main" id="{EA0378C7-E360-4AED-878B-F6737E87DBF6}"/>
              </a:ext>
            </a:extLst>
          </p:cNvPr>
          <p:cNvSpPr/>
          <p:nvPr/>
        </p:nvSpPr>
        <p:spPr>
          <a:xfrm>
            <a:off x="482601" y="5422901"/>
            <a:ext cx="11189206" cy="907400"/>
          </a:xfrm>
          <a:prstGeom prst="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2060"/>
                </a:solidFill>
                <a:latin typeface="Sakkal Majalla" panose="02000000000000000000" pitchFamily="2" charset="-78"/>
                <a:cs typeface="Sakkal Majalla" panose="02000000000000000000" pitchFamily="2" charset="-78"/>
              </a:rPr>
              <a:t>6. تسبب الفيروسات بعض الأمراض للإنسان مثل القوباء التناسلية، والإيدز، </a:t>
            </a:r>
            <a:r>
              <a:rPr lang="ar-BH" sz="2800" b="1" dirty="0" smtClean="0">
                <a:solidFill>
                  <a:srgbClr val="002060"/>
                </a:solidFill>
                <a:latin typeface="Sakkal Majalla" panose="02000000000000000000" pitchFamily="2" charset="-78"/>
                <a:cs typeface="Sakkal Majalla" panose="02000000000000000000" pitchFamily="2" charset="-78"/>
              </a:rPr>
              <a:t>وتنتقل </a:t>
            </a:r>
            <a:r>
              <a:rPr lang="ar-BH" sz="2800" b="1" dirty="0">
                <a:solidFill>
                  <a:srgbClr val="002060"/>
                </a:solidFill>
                <a:latin typeface="Sakkal Majalla" panose="02000000000000000000" pitchFamily="2" charset="-78"/>
                <a:cs typeface="Sakkal Majalla" panose="02000000000000000000" pitchFamily="2" charset="-78"/>
              </a:rPr>
              <a:t>هذه الأمراض عن طريق الاتصال </a:t>
            </a:r>
            <a:r>
              <a:rPr lang="ar-BH" sz="2800" b="1" dirty="0" smtClean="0">
                <a:solidFill>
                  <a:srgbClr val="002060"/>
                </a:solidFill>
                <a:latin typeface="Sakkal Majalla" panose="02000000000000000000" pitchFamily="2" charset="-78"/>
                <a:cs typeface="Sakkal Majalla" panose="02000000000000000000" pitchFamily="2" charset="-78"/>
              </a:rPr>
              <a:t>الجنسي</a:t>
            </a:r>
            <a:r>
              <a:rPr lang="ar-BH" sz="2800" b="1" dirty="0">
                <a:solidFill>
                  <a:srgbClr val="002060"/>
                </a:solidFill>
                <a:latin typeface="Sakkal Majalla" panose="02000000000000000000" pitchFamily="2" charset="-78"/>
                <a:cs typeface="Sakkal Majalla" panose="02000000000000000000" pitchFamily="2" charset="-78"/>
              </a:rPr>
              <a:t> </a:t>
            </a:r>
            <a:r>
              <a:rPr lang="ar-BH" sz="2800" b="1" dirty="0" smtClean="0">
                <a:solidFill>
                  <a:srgbClr val="002060"/>
                </a:solidFill>
                <a:latin typeface="Sakkal Majalla" panose="02000000000000000000" pitchFamily="2" charset="-78"/>
                <a:cs typeface="Sakkal Majalla" panose="02000000000000000000" pitchFamily="2" charset="-78"/>
              </a:rPr>
              <a:t>المحرم</a:t>
            </a:r>
            <a:r>
              <a:rPr lang="ar-BH" sz="2800" b="1" dirty="0">
                <a:solidFill>
                  <a:srgbClr val="002060"/>
                </a:solidFill>
                <a:latin typeface="Sakkal Majalla" panose="02000000000000000000" pitchFamily="2" charset="-78"/>
                <a:cs typeface="Sakkal Majalla" panose="02000000000000000000" pitchFamily="2" charset="-78"/>
              </a:rPr>
              <a:t>. ومثل </a:t>
            </a:r>
            <a:r>
              <a:rPr lang="ar-BH" sz="2800" b="1" dirty="0" smtClean="0">
                <a:solidFill>
                  <a:srgbClr val="002060"/>
                </a:solidFill>
                <a:latin typeface="Sakkal Majalla" panose="02000000000000000000" pitchFamily="2" charset="-78"/>
                <a:cs typeface="Sakkal Majalla" panose="02000000000000000000" pitchFamily="2" charset="-78"/>
              </a:rPr>
              <a:t>هذه الأمراض ليس لها علاج أو لقاح للوقاية منها حتى </a:t>
            </a:r>
            <a:r>
              <a:rPr lang="ar-BH" sz="2800" b="1" dirty="0">
                <a:solidFill>
                  <a:srgbClr val="002060"/>
                </a:solidFill>
                <a:latin typeface="Sakkal Majalla" panose="02000000000000000000" pitchFamily="2" charset="-78"/>
                <a:cs typeface="Sakkal Majalla" panose="02000000000000000000" pitchFamily="2" charset="-78"/>
              </a:rPr>
              <a:t>الآن.</a:t>
            </a:r>
          </a:p>
        </p:txBody>
      </p:sp>
      <p:sp>
        <p:nvSpPr>
          <p:cNvPr id="37" name="Text Placeholder 7"/>
          <p:cNvSpPr txBox="1">
            <a:spLocks/>
          </p:cNvSpPr>
          <p:nvPr/>
        </p:nvSpPr>
        <p:spPr>
          <a:xfrm>
            <a:off x="7738532" y="1155312"/>
            <a:ext cx="3893845" cy="548639"/>
          </a:xfrm>
          <a:prstGeom prst="rect">
            <a:avLst/>
          </a:prstGeom>
          <a:solidFill>
            <a:schemeClr val="accent4">
              <a:lumMod val="60000"/>
              <a:lumOff val="4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spcBef>
                <a:spcPts val="0"/>
              </a:spcBef>
              <a:buNone/>
            </a:pPr>
            <a:r>
              <a:rPr lang="ar-BH" sz="3200" b="1" dirty="0" smtClean="0">
                <a:solidFill>
                  <a:srgbClr val="0070C0"/>
                </a:solidFill>
                <a:latin typeface="Sakkal Majalla" panose="02000000000000000000" pitchFamily="2" charset="-78"/>
                <a:cs typeface="Sakkal Majalla" panose="02000000000000000000" pitchFamily="2" charset="-78"/>
              </a:rPr>
              <a:t>بعض خصائص </a:t>
            </a:r>
            <a:r>
              <a:rPr lang="ar-BH" sz="3200" b="1" dirty="0">
                <a:solidFill>
                  <a:srgbClr val="0070C0"/>
                </a:solidFill>
                <a:latin typeface="Sakkal Majalla" panose="02000000000000000000" pitchFamily="2" charset="-78"/>
                <a:cs typeface="Sakkal Majalla" panose="02000000000000000000" pitchFamily="2" charset="-78"/>
              </a:rPr>
              <a:t>ا</a:t>
            </a:r>
            <a:r>
              <a:rPr lang="ar-BH" sz="3200" b="1" dirty="0" smtClean="0">
                <a:solidFill>
                  <a:srgbClr val="0070C0"/>
                </a:solidFill>
                <a:latin typeface="Sakkal Majalla" panose="02000000000000000000" pitchFamily="2" charset="-78"/>
                <a:cs typeface="Sakkal Majalla" panose="02000000000000000000" pitchFamily="2" charset="-78"/>
              </a:rPr>
              <a:t>لفيروسات:</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38" name="Oval 37"/>
          <p:cNvSpPr/>
          <p:nvPr/>
        </p:nvSpPr>
        <p:spPr>
          <a:xfrm>
            <a:off x="4064235" y="4335818"/>
            <a:ext cx="1244366" cy="38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rgbClr val="FFFF00"/>
                </a:solidFill>
                <a:latin typeface="Sakkal Majalla" panose="02000000000000000000" pitchFamily="2" charset="-78"/>
                <a:cs typeface="Sakkal Majalla" panose="02000000000000000000" pitchFamily="2" charset="-78"/>
              </a:rPr>
              <a:t>لماذا</a:t>
            </a:r>
            <a:endParaRPr lang="en-US" sz="2800" b="1" dirty="0">
              <a:solidFill>
                <a:srgbClr val="FFFF0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a:off x="472706" y="1306794"/>
            <a:ext cx="3505504" cy="3968840"/>
          </a:xfrm>
          <a:prstGeom prst="rect">
            <a:avLst/>
          </a:prstGeom>
        </p:spPr>
      </p:pic>
    </p:spTree>
    <p:extLst>
      <p:ext uri="{BB962C8B-B14F-4D97-AF65-F5344CB8AC3E}">
        <p14:creationId xmlns:p14="http://schemas.microsoft.com/office/powerpoint/2010/main" val="22390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80">
                                          <p:stCondLst>
                                            <p:cond delay="0"/>
                                          </p:stCondLst>
                                        </p:cTn>
                                        <p:tgtEl>
                                          <p:spTgt spid="37"/>
                                        </p:tgtEl>
                                      </p:cBhvr>
                                    </p:animEffect>
                                    <p:anim calcmode="lin" valueType="num">
                                      <p:cBhvr>
                                        <p:cTn id="2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6" dur="26">
                                          <p:stCondLst>
                                            <p:cond delay="650"/>
                                          </p:stCondLst>
                                        </p:cTn>
                                        <p:tgtEl>
                                          <p:spTgt spid="37"/>
                                        </p:tgtEl>
                                      </p:cBhvr>
                                      <p:to x="100000" y="60000"/>
                                    </p:animScale>
                                    <p:animScale>
                                      <p:cBhvr>
                                        <p:cTn id="27" dur="166" decel="50000">
                                          <p:stCondLst>
                                            <p:cond delay="676"/>
                                          </p:stCondLst>
                                        </p:cTn>
                                        <p:tgtEl>
                                          <p:spTgt spid="37"/>
                                        </p:tgtEl>
                                      </p:cBhvr>
                                      <p:to x="100000" y="100000"/>
                                    </p:animScale>
                                    <p:animScale>
                                      <p:cBhvr>
                                        <p:cTn id="28" dur="26">
                                          <p:stCondLst>
                                            <p:cond delay="1312"/>
                                          </p:stCondLst>
                                        </p:cTn>
                                        <p:tgtEl>
                                          <p:spTgt spid="37"/>
                                        </p:tgtEl>
                                      </p:cBhvr>
                                      <p:to x="100000" y="80000"/>
                                    </p:animScale>
                                    <p:animScale>
                                      <p:cBhvr>
                                        <p:cTn id="29" dur="166" decel="50000">
                                          <p:stCondLst>
                                            <p:cond delay="1338"/>
                                          </p:stCondLst>
                                        </p:cTn>
                                        <p:tgtEl>
                                          <p:spTgt spid="37"/>
                                        </p:tgtEl>
                                      </p:cBhvr>
                                      <p:to x="100000" y="100000"/>
                                    </p:animScale>
                                    <p:animScale>
                                      <p:cBhvr>
                                        <p:cTn id="30" dur="26">
                                          <p:stCondLst>
                                            <p:cond delay="1642"/>
                                          </p:stCondLst>
                                        </p:cTn>
                                        <p:tgtEl>
                                          <p:spTgt spid="37"/>
                                        </p:tgtEl>
                                      </p:cBhvr>
                                      <p:to x="100000" y="90000"/>
                                    </p:animScale>
                                    <p:animScale>
                                      <p:cBhvr>
                                        <p:cTn id="31" dur="166" decel="50000">
                                          <p:stCondLst>
                                            <p:cond delay="1668"/>
                                          </p:stCondLst>
                                        </p:cTn>
                                        <p:tgtEl>
                                          <p:spTgt spid="37"/>
                                        </p:tgtEl>
                                      </p:cBhvr>
                                      <p:to x="100000" y="100000"/>
                                    </p:animScale>
                                    <p:animScale>
                                      <p:cBhvr>
                                        <p:cTn id="32" dur="26">
                                          <p:stCondLst>
                                            <p:cond delay="1808"/>
                                          </p:stCondLst>
                                        </p:cTn>
                                        <p:tgtEl>
                                          <p:spTgt spid="37"/>
                                        </p:tgtEl>
                                      </p:cBhvr>
                                      <p:to x="100000" y="95000"/>
                                    </p:animScale>
                                    <p:animScale>
                                      <p:cBhvr>
                                        <p:cTn id="33" dur="166" decel="50000">
                                          <p:stCondLst>
                                            <p:cond delay="1834"/>
                                          </p:stCondLst>
                                        </p:cTn>
                                        <p:tgtEl>
                                          <p:spTgt spid="3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ircle(in)">
                                      <p:cBhvr>
                                        <p:cTn id="49" dur="2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1000" fill="hold"/>
                                        <p:tgtEl>
                                          <p:spTgt spid="34"/>
                                        </p:tgtEl>
                                        <p:attrNameLst>
                                          <p:attrName>ppt_w</p:attrName>
                                        </p:attrNameLst>
                                      </p:cBhvr>
                                      <p:tavLst>
                                        <p:tav tm="0">
                                          <p:val>
                                            <p:fltVal val="0"/>
                                          </p:val>
                                        </p:tav>
                                        <p:tav tm="100000">
                                          <p:val>
                                            <p:strVal val="#ppt_w"/>
                                          </p:val>
                                        </p:tav>
                                      </p:tavLst>
                                    </p:anim>
                                    <p:anim calcmode="lin" valueType="num">
                                      <p:cBhvr>
                                        <p:cTn id="55" dur="1000" fill="hold"/>
                                        <p:tgtEl>
                                          <p:spTgt spid="34"/>
                                        </p:tgtEl>
                                        <p:attrNameLst>
                                          <p:attrName>ppt_h</p:attrName>
                                        </p:attrNameLst>
                                      </p:cBhvr>
                                      <p:tavLst>
                                        <p:tav tm="0">
                                          <p:val>
                                            <p:fltVal val="0"/>
                                          </p:val>
                                        </p:tav>
                                        <p:tav tm="100000">
                                          <p:val>
                                            <p:strVal val="#ppt_h"/>
                                          </p:val>
                                        </p:tav>
                                      </p:tavLst>
                                    </p:anim>
                                    <p:anim calcmode="lin" valueType="num">
                                      <p:cBhvr>
                                        <p:cTn id="56" dur="1000" fill="hold"/>
                                        <p:tgtEl>
                                          <p:spTgt spid="34"/>
                                        </p:tgtEl>
                                        <p:attrNameLst>
                                          <p:attrName>style.rotation</p:attrName>
                                        </p:attrNameLst>
                                      </p:cBhvr>
                                      <p:tavLst>
                                        <p:tav tm="0">
                                          <p:val>
                                            <p:fltVal val="90"/>
                                          </p:val>
                                        </p:tav>
                                        <p:tav tm="100000">
                                          <p:val>
                                            <p:fltVal val="0"/>
                                          </p:val>
                                        </p:tav>
                                      </p:tavLst>
                                    </p:anim>
                                    <p:animEffect transition="in" filter="fade">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randombar(horizont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1000" fill="hold"/>
                                        <p:tgtEl>
                                          <p:spTgt spid="38"/>
                                        </p:tgtEl>
                                        <p:attrNameLst>
                                          <p:attrName>ppt_w</p:attrName>
                                        </p:attrNameLst>
                                      </p:cBhvr>
                                      <p:tavLst>
                                        <p:tav tm="0">
                                          <p:val>
                                            <p:fltVal val="0"/>
                                          </p:val>
                                        </p:tav>
                                        <p:tav tm="100000">
                                          <p:val>
                                            <p:strVal val="#ppt_w"/>
                                          </p:val>
                                        </p:tav>
                                      </p:tavLst>
                                    </p:anim>
                                    <p:anim calcmode="lin" valueType="num">
                                      <p:cBhvr>
                                        <p:cTn id="68" dur="1000" fill="hold"/>
                                        <p:tgtEl>
                                          <p:spTgt spid="38"/>
                                        </p:tgtEl>
                                        <p:attrNameLst>
                                          <p:attrName>ppt_h</p:attrName>
                                        </p:attrNameLst>
                                      </p:cBhvr>
                                      <p:tavLst>
                                        <p:tav tm="0">
                                          <p:val>
                                            <p:fltVal val="0"/>
                                          </p:val>
                                        </p:tav>
                                        <p:tav tm="100000">
                                          <p:val>
                                            <p:strVal val="#ppt_h"/>
                                          </p:val>
                                        </p:tav>
                                      </p:tavLst>
                                    </p:anim>
                                    <p:anim calcmode="lin" valueType="num">
                                      <p:cBhvr>
                                        <p:cTn id="69" dur="1000" fill="hold"/>
                                        <p:tgtEl>
                                          <p:spTgt spid="38"/>
                                        </p:tgtEl>
                                        <p:attrNameLst>
                                          <p:attrName>style.rotation</p:attrName>
                                        </p:attrNameLst>
                                      </p:cBhvr>
                                      <p:tavLst>
                                        <p:tav tm="0">
                                          <p:val>
                                            <p:fltVal val="90"/>
                                          </p:val>
                                        </p:tav>
                                        <p:tav tm="100000">
                                          <p:val>
                                            <p:fltVal val="0"/>
                                          </p:val>
                                        </p:tav>
                                      </p:tavLst>
                                    </p:anim>
                                    <p:animEffect transition="in" filter="fade">
                                      <p:cBhvr>
                                        <p:cTn id="70" dur="10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580">
                                          <p:stCondLst>
                                            <p:cond delay="0"/>
                                          </p:stCondLst>
                                        </p:cTn>
                                        <p:tgtEl>
                                          <p:spTgt spid="36"/>
                                        </p:tgtEl>
                                      </p:cBhvr>
                                    </p:animEffect>
                                    <p:anim calcmode="lin" valueType="num">
                                      <p:cBhvr>
                                        <p:cTn id="8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8" dur="26">
                                          <p:stCondLst>
                                            <p:cond delay="650"/>
                                          </p:stCondLst>
                                        </p:cTn>
                                        <p:tgtEl>
                                          <p:spTgt spid="36"/>
                                        </p:tgtEl>
                                      </p:cBhvr>
                                      <p:to x="100000" y="60000"/>
                                    </p:animScale>
                                    <p:animScale>
                                      <p:cBhvr>
                                        <p:cTn id="89" dur="166" decel="50000">
                                          <p:stCondLst>
                                            <p:cond delay="676"/>
                                          </p:stCondLst>
                                        </p:cTn>
                                        <p:tgtEl>
                                          <p:spTgt spid="36"/>
                                        </p:tgtEl>
                                      </p:cBhvr>
                                      <p:to x="100000" y="100000"/>
                                    </p:animScale>
                                    <p:animScale>
                                      <p:cBhvr>
                                        <p:cTn id="90" dur="26">
                                          <p:stCondLst>
                                            <p:cond delay="1312"/>
                                          </p:stCondLst>
                                        </p:cTn>
                                        <p:tgtEl>
                                          <p:spTgt spid="36"/>
                                        </p:tgtEl>
                                      </p:cBhvr>
                                      <p:to x="100000" y="80000"/>
                                    </p:animScale>
                                    <p:animScale>
                                      <p:cBhvr>
                                        <p:cTn id="91" dur="166" decel="50000">
                                          <p:stCondLst>
                                            <p:cond delay="1338"/>
                                          </p:stCondLst>
                                        </p:cTn>
                                        <p:tgtEl>
                                          <p:spTgt spid="36"/>
                                        </p:tgtEl>
                                      </p:cBhvr>
                                      <p:to x="100000" y="100000"/>
                                    </p:animScale>
                                    <p:animScale>
                                      <p:cBhvr>
                                        <p:cTn id="92" dur="26">
                                          <p:stCondLst>
                                            <p:cond delay="1642"/>
                                          </p:stCondLst>
                                        </p:cTn>
                                        <p:tgtEl>
                                          <p:spTgt spid="36"/>
                                        </p:tgtEl>
                                      </p:cBhvr>
                                      <p:to x="100000" y="90000"/>
                                    </p:animScale>
                                    <p:animScale>
                                      <p:cBhvr>
                                        <p:cTn id="93" dur="166" decel="50000">
                                          <p:stCondLst>
                                            <p:cond delay="1668"/>
                                          </p:stCondLst>
                                        </p:cTn>
                                        <p:tgtEl>
                                          <p:spTgt spid="36"/>
                                        </p:tgtEl>
                                      </p:cBhvr>
                                      <p:to x="100000" y="100000"/>
                                    </p:animScale>
                                    <p:animScale>
                                      <p:cBhvr>
                                        <p:cTn id="94" dur="26">
                                          <p:stCondLst>
                                            <p:cond delay="1808"/>
                                          </p:stCondLst>
                                        </p:cTn>
                                        <p:tgtEl>
                                          <p:spTgt spid="36"/>
                                        </p:tgtEl>
                                      </p:cBhvr>
                                      <p:to x="100000" y="95000"/>
                                    </p:animScale>
                                    <p:animScale>
                                      <p:cBhvr>
                                        <p:cTn id="95"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 xmlns:a16="http://schemas.microsoft.com/office/drawing/2014/main" id="{EA0378C7-E360-4AED-878B-F6737E87DBF6}"/>
              </a:ext>
            </a:extLst>
          </p:cNvPr>
          <p:cNvSpPr/>
          <p:nvPr/>
        </p:nvSpPr>
        <p:spPr>
          <a:xfrm>
            <a:off x="1498600" y="341251"/>
            <a:ext cx="9241366" cy="852549"/>
          </a:xfrm>
          <a:prstGeom prst="rect">
            <a:avLst/>
          </a:prstGeom>
          <a:solidFill>
            <a:schemeClr val="accent5">
              <a:lumMod val="75000"/>
            </a:schemeClr>
          </a:solidFill>
          <a:ln w="38100">
            <a:solidFill>
              <a:srgbClr val="FFC000"/>
            </a:solidFill>
          </a:ln>
        </p:spPr>
        <p:txBody>
          <a:bodyPr anchor="ctr"/>
          <a:lstStyle/>
          <a:p>
            <a:pPr algn="ctr" defTabSz="685800" rtl="1">
              <a:spcBef>
                <a:spcPct val="0"/>
              </a:spcBef>
            </a:pPr>
            <a:r>
              <a:rPr lang="ar-BH" sz="4800" b="1" dirty="0">
                <a:solidFill>
                  <a:schemeClr val="bg1"/>
                </a:solidFill>
                <a:latin typeface="Sakkal Majalla" panose="02000000000000000000" pitchFamily="2" charset="-78"/>
                <a:ea typeface="+mj-ea"/>
                <a:cs typeface="Sakkal Majalla" panose="02000000000000000000" pitchFamily="2" charset="-78"/>
              </a:rPr>
              <a:t>أمراض فيروسية تصيب الإنسان</a:t>
            </a:r>
          </a:p>
        </p:txBody>
      </p:sp>
      <p:sp>
        <p:nvSpPr>
          <p:cNvPr id="21" name="Content Placeholder 8"/>
          <p:cNvSpPr txBox="1">
            <a:spLocks/>
          </p:cNvSpPr>
          <p:nvPr/>
        </p:nvSpPr>
        <p:spPr>
          <a:xfrm>
            <a:off x="6632669" y="1389934"/>
            <a:ext cx="5039635" cy="664925"/>
          </a:xfrm>
          <a:prstGeom prst="rect">
            <a:avLst/>
          </a:prstGeom>
          <a:solidFill>
            <a:schemeClr val="accent1">
              <a:lumMod val="5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buNone/>
            </a:pPr>
            <a:r>
              <a:rPr lang="ar-BH" sz="4400" b="1" dirty="0" smtClean="0">
                <a:solidFill>
                  <a:schemeClr val="bg1"/>
                </a:solidFill>
                <a:latin typeface="Sakkal Majalla" panose="02000000000000000000" pitchFamily="2" charset="-78"/>
                <a:cs typeface="Sakkal Majalla" panose="02000000000000000000" pitchFamily="2" charset="-78"/>
              </a:rPr>
              <a:t>فئة المرض</a:t>
            </a:r>
            <a:endParaRPr lang="ar-BH" sz="4400" b="1" dirty="0">
              <a:solidFill>
                <a:schemeClr val="bg1"/>
              </a:solidFill>
              <a:latin typeface="Sakkal Majalla" panose="02000000000000000000" pitchFamily="2" charset="-78"/>
              <a:cs typeface="Sakkal Majalla" panose="02000000000000000000" pitchFamily="2" charset="-78"/>
            </a:endParaRPr>
          </a:p>
        </p:txBody>
      </p:sp>
      <p:sp>
        <p:nvSpPr>
          <p:cNvPr id="22" name="Content Placeholder 8"/>
          <p:cNvSpPr txBox="1">
            <a:spLocks/>
          </p:cNvSpPr>
          <p:nvPr/>
        </p:nvSpPr>
        <p:spPr>
          <a:xfrm>
            <a:off x="6618881" y="2181057"/>
            <a:ext cx="5053424" cy="434000"/>
          </a:xfrm>
          <a:prstGeom prst="rect">
            <a:avLst/>
          </a:prstGeom>
          <a:solidFill>
            <a:schemeClr val="accent1">
              <a:lumMod val="20000"/>
              <a:lumOff val="8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أمراض تنتقل عن طريق الاتصال الجنسي</a:t>
            </a:r>
          </a:p>
        </p:txBody>
      </p:sp>
      <p:sp>
        <p:nvSpPr>
          <p:cNvPr id="23" name="Content Placeholder 8"/>
          <p:cNvSpPr txBox="1">
            <a:spLocks/>
          </p:cNvSpPr>
          <p:nvPr/>
        </p:nvSpPr>
        <p:spPr>
          <a:xfrm>
            <a:off x="6619869" y="2731425"/>
            <a:ext cx="5049832" cy="478543"/>
          </a:xfrm>
          <a:prstGeom prst="rect">
            <a:avLst/>
          </a:prstGeom>
          <a:solidFill>
            <a:schemeClr val="accent4">
              <a:lumMod val="20000"/>
              <a:lumOff val="8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a:solidFill>
                  <a:srgbClr val="002060"/>
                </a:solidFill>
                <a:latin typeface="Sakkal Majalla" panose="02000000000000000000" pitchFamily="2" charset="-78"/>
                <a:cs typeface="Sakkal Majalla" panose="02000000000000000000" pitchFamily="2" charset="-78"/>
              </a:rPr>
              <a:t>أمراض </a:t>
            </a:r>
            <a:r>
              <a:rPr lang="ar-BH" sz="2400" b="1" dirty="0" smtClean="0">
                <a:solidFill>
                  <a:srgbClr val="002060"/>
                </a:solidFill>
                <a:latin typeface="Sakkal Majalla" panose="02000000000000000000" pitchFamily="2" charset="-78"/>
                <a:cs typeface="Sakkal Majalla" panose="02000000000000000000" pitchFamily="2" charset="-78"/>
              </a:rPr>
              <a:t>الطفولة</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4" name="Content Placeholder 8"/>
          <p:cNvSpPr txBox="1">
            <a:spLocks/>
          </p:cNvSpPr>
          <p:nvPr/>
        </p:nvSpPr>
        <p:spPr>
          <a:xfrm>
            <a:off x="6629400" y="3309534"/>
            <a:ext cx="5046133" cy="500332"/>
          </a:xfrm>
          <a:prstGeom prst="rect">
            <a:avLst/>
          </a:prstGeom>
          <a:solidFill>
            <a:schemeClr val="accent4">
              <a:lumMod val="60000"/>
              <a:lumOff val="4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0800" lvl="1" indent="0" algn="r" rtl="1">
              <a:buNone/>
            </a:pPr>
            <a:r>
              <a:rPr lang="ar-BH" sz="2400" b="1" dirty="0">
                <a:solidFill>
                  <a:srgbClr val="002060"/>
                </a:solidFill>
                <a:latin typeface="Sakkal Majalla" panose="02000000000000000000" pitchFamily="2" charset="-78"/>
                <a:cs typeface="Sakkal Majalla" panose="02000000000000000000" pitchFamily="2" charset="-78"/>
              </a:rPr>
              <a:t>الأمراض </a:t>
            </a:r>
            <a:r>
              <a:rPr lang="ar-BH" sz="2400" b="1" dirty="0" smtClean="0">
                <a:solidFill>
                  <a:srgbClr val="002060"/>
                </a:solidFill>
                <a:latin typeface="Sakkal Majalla" panose="02000000000000000000" pitchFamily="2" charset="-78"/>
                <a:cs typeface="Sakkal Majalla" panose="02000000000000000000" pitchFamily="2" charset="-78"/>
              </a:rPr>
              <a:t>التنفسية</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5" name="Content Placeholder 8"/>
          <p:cNvSpPr txBox="1">
            <a:spLocks/>
          </p:cNvSpPr>
          <p:nvPr/>
        </p:nvSpPr>
        <p:spPr>
          <a:xfrm>
            <a:off x="6626436" y="3926305"/>
            <a:ext cx="5029811" cy="465827"/>
          </a:xfrm>
          <a:prstGeom prst="rect">
            <a:avLst/>
          </a:prstGeom>
          <a:solidFill>
            <a:schemeClr val="accent2">
              <a:lumMod val="60000"/>
              <a:lumOff val="4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rgbClr val="002060"/>
                </a:solidFill>
                <a:latin typeface="Sakkal Majalla" panose="02000000000000000000" pitchFamily="2" charset="-78"/>
                <a:cs typeface="Sakkal Majalla" panose="02000000000000000000" pitchFamily="2" charset="-78"/>
              </a:rPr>
              <a:t>أمراض الجلد</a:t>
            </a:r>
          </a:p>
        </p:txBody>
      </p:sp>
      <p:sp>
        <p:nvSpPr>
          <p:cNvPr id="26" name="Content Placeholder 8"/>
          <p:cNvSpPr txBox="1">
            <a:spLocks/>
          </p:cNvSpPr>
          <p:nvPr/>
        </p:nvSpPr>
        <p:spPr>
          <a:xfrm>
            <a:off x="6605402" y="4500035"/>
            <a:ext cx="5053424" cy="512368"/>
          </a:xfrm>
          <a:prstGeom prst="rect">
            <a:avLst/>
          </a:prstGeom>
          <a:solidFill>
            <a:schemeClr val="accent6">
              <a:lumMod val="20000"/>
              <a:lumOff val="8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أمراض القناة الهضمية</a:t>
            </a:r>
          </a:p>
        </p:txBody>
      </p:sp>
      <p:sp>
        <p:nvSpPr>
          <p:cNvPr id="27" name="Content Placeholder 8"/>
          <p:cNvSpPr txBox="1">
            <a:spLocks/>
          </p:cNvSpPr>
          <p:nvPr/>
        </p:nvSpPr>
        <p:spPr>
          <a:xfrm>
            <a:off x="6605976" y="5127109"/>
            <a:ext cx="5049832" cy="477823"/>
          </a:xfrm>
          <a:prstGeom prst="rect">
            <a:avLst/>
          </a:prstGeom>
          <a:solidFill>
            <a:schemeClr val="accent6">
              <a:lumMod val="40000"/>
              <a:lumOff val="6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أمراض الجهاز العصبي</a:t>
            </a:r>
          </a:p>
        </p:txBody>
      </p:sp>
      <p:sp>
        <p:nvSpPr>
          <p:cNvPr id="28" name="Content Placeholder 8"/>
          <p:cNvSpPr txBox="1">
            <a:spLocks/>
          </p:cNvSpPr>
          <p:nvPr/>
        </p:nvSpPr>
        <p:spPr>
          <a:xfrm>
            <a:off x="6592150" y="5700437"/>
            <a:ext cx="5072353" cy="500332"/>
          </a:xfrm>
          <a:prstGeom prst="rect">
            <a:avLst/>
          </a:prstGeom>
          <a:solidFill>
            <a:schemeClr val="accent6">
              <a:lumMod val="60000"/>
              <a:lumOff val="4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أمراض أخرى</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29" name="Content Placeholder 8"/>
          <p:cNvSpPr txBox="1">
            <a:spLocks/>
          </p:cNvSpPr>
          <p:nvPr/>
        </p:nvSpPr>
        <p:spPr>
          <a:xfrm>
            <a:off x="512776" y="1384018"/>
            <a:ext cx="5423785" cy="664925"/>
          </a:xfrm>
          <a:prstGeom prst="rect">
            <a:avLst/>
          </a:prstGeom>
          <a:solidFill>
            <a:schemeClr val="accent1">
              <a:lumMod val="5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buNone/>
            </a:pPr>
            <a:r>
              <a:rPr lang="ar-BH" sz="4400" b="1" dirty="0" smtClean="0">
                <a:solidFill>
                  <a:schemeClr val="bg1"/>
                </a:solidFill>
                <a:latin typeface="Sakkal Majalla" panose="02000000000000000000" pitchFamily="2" charset="-78"/>
                <a:cs typeface="Sakkal Majalla" panose="02000000000000000000" pitchFamily="2" charset="-78"/>
              </a:rPr>
              <a:t>المرض</a:t>
            </a:r>
            <a:endParaRPr lang="ar-BH" sz="4400" b="1" dirty="0">
              <a:solidFill>
                <a:schemeClr val="bg1"/>
              </a:solidFill>
              <a:latin typeface="Sakkal Majalla" panose="02000000000000000000" pitchFamily="2" charset="-78"/>
              <a:cs typeface="Sakkal Majalla" panose="02000000000000000000" pitchFamily="2" charset="-78"/>
            </a:endParaRPr>
          </a:p>
        </p:txBody>
      </p:sp>
      <p:sp>
        <p:nvSpPr>
          <p:cNvPr id="30" name="Content Placeholder 8"/>
          <p:cNvSpPr txBox="1">
            <a:spLocks/>
          </p:cNvSpPr>
          <p:nvPr/>
        </p:nvSpPr>
        <p:spPr>
          <a:xfrm>
            <a:off x="523731" y="2185745"/>
            <a:ext cx="5410644" cy="426274"/>
          </a:xfrm>
          <a:prstGeom prst="rect">
            <a:avLst/>
          </a:prstGeom>
          <a:solidFill>
            <a:schemeClr val="accent1">
              <a:lumMod val="20000"/>
              <a:lumOff val="8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الإيدز ، القوباء التناسلية (الهيربيز)</a:t>
            </a:r>
          </a:p>
        </p:txBody>
      </p:sp>
      <p:sp>
        <p:nvSpPr>
          <p:cNvPr id="31" name="Content Placeholder 8"/>
          <p:cNvSpPr txBox="1">
            <a:spLocks/>
          </p:cNvSpPr>
          <p:nvPr/>
        </p:nvSpPr>
        <p:spPr>
          <a:xfrm>
            <a:off x="524531" y="2736526"/>
            <a:ext cx="5383249" cy="470403"/>
          </a:xfrm>
          <a:prstGeom prst="rect">
            <a:avLst/>
          </a:prstGeom>
          <a:solidFill>
            <a:schemeClr val="accent4">
              <a:lumMod val="20000"/>
              <a:lumOff val="8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النكاف، جدري الماء، الحصبة.</a:t>
            </a:r>
          </a:p>
        </p:txBody>
      </p:sp>
      <p:sp>
        <p:nvSpPr>
          <p:cNvPr id="32" name="Content Placeholder 8"/>
          <p:cNvSpPr txBox="1">
            <a:spLocks/>
          </p:cNvSpPr>
          <p:nvPr/>
        </p:nvSpPr>
        <p:spPr>
          <a:xfrm>
            <a:off x="535950" y="3292601"/>
            <a:ext cx="5369550" cy="500332"/>
          </a:xfrm>
          <a:prstGeom prst="rect">
            <a:avLst/>
          </a:prstGeom>
          <a:solidFill>
            <a:schemeClr val="accent4">
              <a:lumMod val="60000"/>
              <a:lumOff val="4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الرشح </a:t>
            </a:r>
            <a:r>
              <a:rPr lang="ar-BH" sz="2400" b="1" dirty="0">
                <a:solidFill>
                  <a:srgbClr val="002060"/>
                </a:solidFill>
                <a:latin typeface="Sakkal Majalla" panose="02000000000000000000" pitchFamily="2" charset="-78"/>
                <a:cs typeface="Sakkal Majalla" panose="02000000000000000000" pitchFamily="2" charset="-78"/>
              </a:rPr>
              <a:t>(الزكام)، </a:t>
            </a:r>
            <a:r>
              <a:rPr lang="ar-BH" sz="2400" b="1" dirty="0" smtClean="0">
                <a:solidFill>
                  <a:srgbClr val="002060"/>
                </a:solidFill>
                <a:latin typeface="Sakkal Majalla" panose="02000000000000000000" pitchFamily="2" charset="-78"/>
                <a:cs typeface="Sakkal Majalla" panose="02000000000000000000" pitchFamily="2" charset="-78"/>
              </a:rPr>
              <a:t>الإنفلونزا.</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3" name="Content Placeholder 8"/>
          <p:cNvSpPr txBox="1">
            <a:spLocks/>
          </p:cNvSpPr>
          <p:nvPr/>
        </p:nvSpPr>
        <p:spPr>
          <a:xfrm>
            <a:off x="524933" y="3903764"/>
            <a:ext cx="5369551" cy="465827"/>
          </a:xfrm>
          <a:prstGeom prst="rect">
            <a:avLst/>
          </a:prstGeom>
          <a:solidFill>
            <a:schemeClr val="accent2">
              <a:lumMod val="60000"/>
              <a:lumOff val="4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ar-BH" sz="2400" b="1" dirty="0">
                <a:solidFill>
                  <a:srgbClr val="002060"/>
                </a:solidFill>
                <a:latin typeface="Sakkal Majalla" panose="02000000000000000000" pitchFamily="2" charset="-78"/>
                <a:cs typeface="Sakkal Majalla" panose="02000000000000000000" pitchFamily="2" charset="-78"/>
              </a:rPr>
              <a:t>الثآليل، داء المِنطَقَة التناسلية.</a:t>
            </a:r>
          </a:p>
        </p:txBody>
      </p:sp>
      <p:sp>
        <p:nvSpPr>
          <p:cNvPr id="34" name="Content Placeholder 8"/>
          <p:cNvSpPr txBox="1">
            <a:spLocks/>
          </p:cNvSpPr>
          <p:nvPr/>
        </p:nvSpPr>
        <p:spPr>
          <a:xfrm>
            <a:off x="513514" y="4494119"/>
            <a:ext cx="5383249" cy="518284"/>
          </a:xfrm>
          <a:prstGeom prst="rect">
            <a:avLst/>
          </a:prstGeom>
          <a:solidFill>
            <a:schemeClr val="accent6">
              <a:lumMod val="20000"/>
              <a:lumOff val="80000"/>
            </a:schemeClr>
          </a:solidFill>
          <a:ln>
            <a:solidFill>
              <a:schemeClr val="accent1">
                <a:lumMod val="50000"/>
              </a:schemeClr>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التهاب القناة الهضمية.</a:t>
            </a:r>
          </a:p>
        </p:txBody>
      </p:sp>
      <p:sp>
        <p:nvSpPr>
          <p:cNvPr id="35" name="Content Placeholder 8"/>
          <p:cNvSpPr txBox="1">
            <a:spLocks/>
          </p:cNvSpPr>
          <p:nvPr/>
        </p:nvSpPr>
        <p:spPr>
          <a:xfrm>
            <a:off x="513916" y="5110176"/>
            <a:ext cx="5391584" cy="492601"/>
          </a:xfrm>
          <a:prstGeom prst="rect">
            <a:avLst/>
          </a:prstGeom>
          <a:solidFill>
            <a:schemeClr val="accent6">
              <a:lumMod val="40000"/>
              <a:lumOff val="6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300" b="1" dirty="0" smtClean="0">
                <a:solidFill>
                  <a:srgbClr val="002060"/>
                </a:solidFill>
                <a:latin typeface="Sakkal Majalla" panose="02000000000000000000" pitchFamily="2" charset="-78"/>
                <a:cs typeface="Sakkal Majalla" panose="02000000000000000000" pitchFamily="2" charset="-78"/>
              </a:rPr>
              <a:t>شلل الأطفال، الكَلَب (السعار)، التهاب السحايا الفيروسي.</a:t>
            </a:r>
          </a:p>
        </p:txBody>
      </p:sp>
      <p:sp>
        <p:nvSpPr>
          <p:cNvPr id="36" name="Content Placeholder 8"/>
          <p:cNvSpPr txBox="1">
            <a:spLocks/>
          </p:cNvSpPr>
          <p:nvPr/>
        </p:nvSpPr>
        <p:spPr>
          <a:xfrm>
            <a:off x="511694" y="5694521"/>
            <a:ext cx="5393805" cy="500332"/>
          </a:xfrm>
          <a:prstGeom prst="rect">
            <a:avLst/>
          </a:prstGeom>
          <a:solidFill>
            <a:schemeClr val="accent6">
              <a:lumMod val="60000"/>
              <a:lumOff val="4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r" rtl="1">
              <a:buNone/>
            </a:pPr>
            <a:r>
              <a:rPr lang="ar-BH" sz="2400" b="1" dirty="0" smtClean="0">
                <a:solidFill>
                  <a:srgbClr val="002060"/>
                </a:solidFill>
                <a:latin typeface="Sakkal Majalla" panose="02000000000000000000" pitchFamily="2" charset="-78"/>
                <a:cs typeface="Sakkal Majalla" panose="02000000000000000000" pitchFamily="2" charset="-78"/>
              </a:rPr>
              <a:t>الجدري، التهاب الكبد الوبائي.</a:t>
            </a:r>
            <a:endParaRPr lang="ar-BH"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762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2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20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heel(1)">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heel(1)">
                                      <p:cBhvr>
                                        <p:cTn id="41" dur="2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0" fill="hold"/>
                                        <p:tgtEl>
                                          <p:spTgt spid="24"/>
                                        </p:tgtEl>
                                        <p:attrNameLst>
                                          <p:attrName>ppt_w</p:attrName>
                                        </p:attrNameLst>
                                      </p:cBhvr>
                                      <p:tavLst>
                                        <p:tav tm="0">
                                          <p:val>
                                            <p:fltVal val="0"/>
                                          </p:val>
                                        </p:tav>
                                        <p:tav tm="100000">
                                          <p:val>
                                            <p:strVal val="#ppt_w"/>
                                          </p:val>
                                        </p:tav>
                                      </p:tavLst>
                                    </p:anim>
                                    <p:anim calcmode="lin" valueType="num">
                                      <p:cBhvr>
                                        <p:cTn id="47" dur="1000" fill="hold"/>
                                        <p:tgtEl>
                                          <p:spTgt spid="24"/>
                                        </p:tgtEl>
                                        <p:attrNameLst>
                                          <p:attrName>ppt_h</p:attrName>
                                        </p:attrNameLst>
                                      </p:cBhvr>
                                      <p:tavLst>
                                        <p:tav tm="0">
                                          <p:val>
                                            <p:fltVal val="0"/>
                                          </p:val>
                                        </p:tav>
                                        <p:tav tm="100000">
                                          <p:val>
                                            <p:strVal val="#ppt_h"/>
                                          </p:val>
                                        </p:tav>
                                      </p:tavLst>
                                    </p:anim>
                                    <p:anim calcmode="lin" valueType="num">
                                      <p:cBhvr>
                                        <p:cTn id="48" dur="1000" fill="hold"/>
                                        <p:tgtEl>
                                          <p:spTgt spid="24"/>
                                        </p:tgtEl>
                                        <p:attrNameLst>
                                          <p:attrName>style.rotation</p:attrName>
                                        </p:attrNameLst>
                                      </p:cBhvr>
                                      <p:tavLst>
                                        <p:tav tm="0">
                                          <p:val>
                                            <p:fltVal val="90"/>
                                          </p:val>
                                        </p:tav>
                                        <p:tav tm="100000">
                                          <p:val>
                                            <p:fltVal val="0"/>
                                          </p:val>
                                        </p:tav>
                                      </p:tavLst>
                                    </p:anim>
                                    <p:animEffect transition="in" filter="fade">
                                      <p:cBhvr>
                                        <p:cTn id="49" dur="1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1000" fill="hold"/>
                                        <p:tgtEl>
                                          <p:spTgt spid="32"/>
                                        </p:tgtEl>
                                        <p:attrNameLst>
                                          <p:attrName>ppt_w</p:attrName>
                                        </p:attrNameLst>
                                      </p:cBhvr>
                                      <p:tavLst>
                                        <p:tav tm="0">
                                          <p:val>
                                            <p:fltVal val="0"/>
                                          </p:val>
                                        </p:tav>
                                        <p:tav tm="100000">
                                          <p:val>
                                            <p:strVal val="#ppt_w"/>
                                          </p:val>
                                        </p:tav>
                                      </p:tavLst>
                                    </p:anim>
                                    <p:anim calcmode="lin" valueType="num">
                                      <p:cBhvr>
                                        <p:cTn id="55" dur="1000" fill="hold"/>
                                        <p:tgtEl>
                                          <p:spTgt spid="32"/>
                                        </p:tgtEl>
                                        <p:attrNameLst>
                                          <p:attrName>ppt_h</p:attrName>
                                        </p:attrNameLst>
                                      </p:cBhvr>
                                      <p:tavLst>
                                        <p:tav tm="0">
                                          <p:val>
                                            <p:fltVal val="0"/>
                                          </p:val>
                                        </p:tav>
                                        <p:tav tm="100000">
                                          <p:val>
                                            <p:strVal val="#ppt_h"/>
                                          </p:val>
                                        </p:tav>
                                      </p:tavLst>
                                    </p:anim>
                                    <p:anim calcmode="lin" valueType="num">
                                      <p:cBhvr>
                                        <p:cTn id="56" dur="1000" fill="hold"/>
                                        <p:tgtEl>
                                          <p:spTgt spid="32"/>
                                        </p:tgtEl>
                                        <p:attrNameLst>
                                          <p:attrName>style.rotation</p:attrName>
                                        </p:attrNameLst>
                                      </p:cBhvr>
                                      <p:tavLst>
                                        <p:tav tm="0">
                                          <p:val>
                                            <p:fltVal val="90"/>
                                          </p:val>
                                        </p:tav>
                                        <p:tav tm="100000">
                                          <p:val>
                                            <p:fltVal val="0"/>
                                          </p:val>
                                        </p:tav>
                                      </p:tavLst>
                                    </p:anim>
                                    <p:animEffect transition="in" filter="fade">
                                      <p:cBhvr>
                                        <p:cTn id="57" dur="1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1000" fill="hold"/>
                                        <p:tgtEl>
                                          <p:spTgt spid="26"/>
                                        </p:tgtEl>
                                        <p:attrNameLst>
                                          <p:attrName>ppt_w</p:attrName>
                                        </p:attrNameLst>
                                      </p:cBhvr>
                                      <p:tavLst>
                                        <p:tav tm="0">
                                          <p:val>
                                            <p:fltVal val="0"/>
                                          </p:val>
                                        </p:tav>
                                        <p:tav tm="100000">
                                          <p:val>
                                            <p:strVal val="#ppt_w"/>
                                          </p:val>
                                        </p:tav>
                                      </p:tavLst>
                                    </p:anim>
                                    <p:anim calcmode="lin" valueType="num">
                                      <p:cBhvr>
                                        <p:cTn id="75" dur="1000" fill="hold"/>
                                        <p:tgtEl>
                                          <p:spTgt spid="26"/>
                                        </p:tgtEl>
                                        <p:attrNameLst>
                                          <p:attrName>ppt_h</p:attrName>
                                        </p:attrNameLst>
                                      </p:cBhvr>
                                      <p:tavLst>
                                        <p:tav tm="0">
                                          <p:val>
                                            <p:fltVal val="0"/>
                                          </p:val>
                                        </p:tav>
                                        <p:tav tm="100000">
                                          <p:val>
                                            <p:strVal val="#ppt_h"/>
                                          </p:val>
                                        </p:tav>
                                      </p:tavLst>
                                    </p:anim>
                                    <p:anim calcmode="lin" valueType="num">
                                      <p:cBhvr>
                                        <p:cTn id="76" dur="1000" fill="hold"/>
                                        <p:tgtEl>
                                          <p:spTgt spid="26"/>
                                        </p:tgtEl>
                                        <p:attrNameLst>
                                          <p:attrName>style.rotation</p:attrName>
                                        </p:attrNameLst>
                                      </p:cBhvr>
                                      <p:tavLst>
                                        <p:tav tm="0">
                                          <p:val>
                                            <p:fltVal val="90"/>
                                          </p:val>
                                        </p:tav>
                                        <p:tav tm="100000">
                                          <p:val>
                                            <p:fltVal val="0"/>
                                          </p:val>
                                        </p:tav>
                                      </p:tavLst>
                                    </p:anim>
                                    <p:animEffect transition="in" filter="fade">
                                      <p:cBhvr>
                                        <p:cTn id="77" dur="10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1000" fill="hold"/>
                                        <p:tgtEl>
                                          <p:spTgt spid="34"/>
                                        </p:tgtEl>
                                        <p:attrNameLst>
                                          <p:attrName>ppt_w</p:attrName>
                                        </p:attrNameLst>
                                      </p:cBhvr>
                                      <p:tavLst>
                                        <p:tav tm="0">
                                          <p:val>
                                            <p:fltVal val="0"/>
                                          </p:val>
                                        </p:tav>
                                        <p:tav tm="100000">
                                          <p:val>
                                            <p:strVal val="#ppt_w"/>
                                          </p:val>
                                        </p:tav>
                                      </p:tavLst>
                                    </p:anim>
                                    <p:anim calcmode="lin" valueType="num">
                                      <p:cBhvr>
                                        <p:cTn id="83" dur="1000" fill="hold"/>
                                        <p:tgtEl>
                                          <p:spTgt spid="34"/>
                                        </p:tgtEl>
                                        <p:attrNameLst>
                                          <p:attrName>ppt_h</p:attrName>
                                        </p:attrNameLst>
                                      </p:cBhvr>
                                      <p:tavLst>
                                        <p:tav tm="0">
                                          <p:val>
                                            <p:fltVal val="0"/>
                                          </p:val>
                                        </p:tav>
                                        <p:tav tm="100000">
                                          <p:val>
                                            <p:strVal val="#ppt_h"/>
                                          </p:val>
                                        </p:tav>
                                      </p:tavLst>
                                    </p:anim>
                                    <p:anim calcmode="lin" valueType="num">
                                      <p:cBhvr>
                                        <p:cTn id="84" dur="1000" fill="hold"/>
                                        <p:tgtEl>
                                          <p:spTgt spid="34"/>
                                        </p:tgtEl>
                                        <p:attrNameLst>
                                          <p:attrName>style.rotation</p:attrName>
                                        </p:attrNameLst>
                                      </p:cBhvr>
                                      <p:tavLst>
                                        <p:tav tm="0">
                                          <p:val>
                                            <p:fltVal val="90"/>
                                          </p:val>
                                        </p:tav>
                                        <p:tav tm="100000">
                                          <p:val>
                                            <p:fltVal val="0"/>
                                          </p:val>
                                        </p:tav>
                                      </p:tavLst>
                                    </p:anim>
                                    <p:animEffect transition="in" filter="fade">
                                      <p:cBhvr>
                                        <p:cTn id="85" dur="10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1000" fill="hold"/>
                                        <p:tgtEl>
                                          <p:spTgt spid="28"/>
                                        </p:tgtEl>
                                        <p:attrNameLst>
                                          <p:attrName>ppt_w</p:attrName>
                                        </p:attrNameLst>
                                      </p:cBhvr>
                                      <p:tavLst>
                                        <p:tav tm="0">
                                          <p:val>
                                            <p:fltVal val="0"/>
                                          </p:val>
                                        </p:tav>
                                        <p:tav tm="100000">
                                          <p:val>
                                            <p:strVal val="#ppt_w"/>
                                          </p:val>
                                        </p:tav>
                                      </p:tavLst>
                                    </p:anim>
                                    <p:anim calcmode="lin" valueType="num">
                                      <p:cBhvr>
                                        <p:cTn id="105" dur="1000" fill="hold"/>
                                        <p:tgtEl>
                                          <p:spTgt spid="28"/>
                                        </p:tgtEl>
                                        <p:attrNameLst>
                                          <p:attrName>ppt_h</p:attrName>
                                        </p:attrNameLst>
                                      </p:cBhvr>
                                      <p:tavLst>
                                        <p:tav tm="0">
                                          <p:val>
                                            <p:fltVal val="0"/>
                                          </p:val>
                                        </p:tav>
                                        <p:tav tm="100000">
                                          <p:val>
                                            <p:strVal val="#ppt_h"/>
                                          </p:val>
                                        </p:tav>
                                      </p:tavLst>
                                    </p:anim>
                                    <p:anim calcmode="lin" valueType="num">
                                      <p:cBhvr>
                                        <p:cTn id="106" dur="1000" fill="hold"/>
                                        <p:tgtEl>
                                          <p:spTgt spid="28"/>
                                        </p:tgtEl>
                                        <p:attrNameLst>
                                          <p:attrName>style.rotation</p:attrName>
                                        </p:attrNameLst>
                                      </p:cBhvr>
                                      <p:tavLst>
                                        <p:tav tm="0">
                                          <p:val>
                                            <p:fltVal val="90"/>
                                          </p:val>
                                        </p:tav>
                                        <p:tav tm="100000">
                                          <p:val>
                                            <p:fltVal val="0"/>
                                          </p:val>
                                        </p:tav>
                                      </p:tavLst>
                                    </p:anim>
                                    <p:animEffect transition="in" filter="fade">
                                      <p:cBhvr>
                                        <p:cTn id="107" dur="10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1000" fill="hold"/>
                                        <p:tgtEl>
                                          <p:spTgt spid="36"/>
                                        </p:tgtEl>
                                        <p:attrNameLst>
                                          <p:attrName>ppt_w</p:attrName>
                                        </p:attrNameLst>
                                      </p:cBhvr>
                                      <p:tavLst>
                                        <p:tav tm="0">
                                          <p:val>
                                            <p:fltVal val="0"/>
                                          </p:val>
                                        </p:tav>
                                        <p:tav tm="100000">
                                          <p:val>
                                            <p:strVal val="#ppt_w"/>
                                          </p:val>
                                        </p:tav>
                                      </p:tavLst>
                                    </p:anim>
                                    <p:anim calcmode="lin" valueType="num">
                                      <p:cBhvr>
                                        <p:cTn id="113" dur="1000" fill="hold"/>
                                        <p:tgtEl>
                                          <p:spTgt spid="36"/>
                                        </p:tgtEl>
                                        <p:attrNameLst>
                                          <p:attrName>ppt_h</p:attrName>
                                        </p:attrNameLst>
                                      </p:cBhvr>
                                      <p:tavLst>
                                        <p:tav tm="0">
                                          <p:val>
                                            <p:fltVal val="0"/>
                                          </p:val>
                                        </p:tav>
                                        <p:tav tm="100000">
                                          <p:val>
                                            <p:strVal val="#ppt_h"/>
                                          </p:val>
                                        </p:tav>
                                      </p:tavLst>
                                    </p:anim>
                                    <p:anim calcmode="lin" valueType="num">
                                      <p:cBhvr>
                                        <p:cTn id="114" dur="1000" fill="hold"/>
                                        <p:tgtEl>
                                          <p:spTgt spid="36"/>
                                        </p:tgtEl>
                                        <p:attrNameLst>
                                          <p:attrName>style.rotation</p:attrName>
                                        </p:attrNameLst>
                                      </p:cBhvr>
                                      <p:tavLst>
                                        <p:tav tm="0">
                                          <p:val>
                                            <p:fltVal val="90"/>
                                          </p:val>
                                        </p:tav>
                                        <p:tav tm="100000">
                                          <p:val>
                                            <p:fltVal val="0"/>
                                          </p:val>
                                        </p:tav>
                                      </p:tavLst>
                                    </p:anim>
                                    <p:animEffect transition="in" filter="fade">
                                      <p:cBhvr>
                                        <p:cTn id="1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0" name="Text Box 8"/>
          <p:cNvSpPr txBox="1">
            <a:spLocks noChangeArrowheads="1"/>
          </p:cNvSpPr>
          <p:nvPr/>
        </p:nvSpPr>
        <p:spPr bwMode="auto">
          <a:xfrm>
            <a:off x="1549400" y="379941"/>
            <a:ext cx="9131299" cy="830997"/>
          </a:xfrm>
          <a:prstGeom prst="rect">
            <a:avLst/>
          </a:prstGeom>
          <a:solidFill>
            <a:schemeClr val="accent5">
              <a:lumMod val="75000"/>
            </a:schemeClr>
          </a:solidFill>
          <a:ln w="38100">
            <a:solidFill>
              <a:srgbClr val="FFC000"/>
            </a:solidFill>
          </a:ln>
          <a:extLst/>
        </p:spPr>
        <p:txBody>
          <a:bodyPr anchor="ctr"/>
          <a:lstStyle>
            <a:defPPr>
              <a:defRPr lang="en-US"/>
            </a:defPPr>
            <a:lvl1pPr algn="ctr" defTabSz="685800" rtl="1">
              <a:spcBef>
                <a:spcPct val="0"/>
              </a:spcBef>
              <a:defRPr sz="4800" b="1">
                <a:solidFill>
                  <a:schemeClr val="bg1"/>
                </a:solidFill>
                <a:latin typeface="Sakkal Majalla" panose="02000000000000000000" pitchFamily="2" charset="-78"/>
                <a:ea typeface="+mj-ea"/>
                <a:cs typeface="Sakkal Majalla" panose="02000000000000000000" pitchFamily="2" charset="-78"/>
              </a:defRPr>
            </a:lvl1pPr>
          </a:lstStyle>
          <a:p>
            <a:r>
              <a:rPr lang="ar-BH" dirty="0"/>
              <a:t>حجم وأصل وتركيب الفيروسات</a:t>
            </a:r>
            <a:endParaRPr lang="en-US" dirty="0"/>
          </a:p>
        </p:txBody>
      </p:sp>
      <p:sp>
        <p:nvSpPr>
          <p:cNvPr id="21" name="Rectangle 20">
            <a:extLst>
              <a:ext uri="{FF2B5EF4-FFF2-40B4-BE49-F238E27FC236}">
                <a16:creationId xmlns="" xmlns:a16="http://schemas.microsoft.com/office/drawing/2014/main" id="{EA0378C7-E360-4AED-878B-F6737E87DBF6}"/>
              </a:ext>
            </a:extLst>
          </p:cNvPr>
          <p:cNvSpPr/>
          <p:nvPr/>
        </p:nvSpPr>
        <p:spPr>
          <a:xfrm>
            <a:off x="456458" y="1872359"/>
            <a:ext cx="11282927" cy="8823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700" b="1" dirty="0" smtClean="0">
                <a:solidFill>
                  <a:srgbClr val="002060"/>
                </a:solidFill>
                <a:latin typeface="Sakkal Majalla" panose="02000000000000000000" pitchFamily="2" charset="-78"/>
                <a:cs typeface="Sakkal Majalla" panose="02000000000000000000" pitchFamily="2" charset="-78"/>
              </a:rPr>
              <a:t>تُعد الفيروسات من أصغر التراكيب المسببة للمرض؛ فهي من الصغر بحيث لا تُرى إلا بأقوى </a:t>
            </a:r>
            <a:r>
              <a:rPr lang="ar-BH" sz="2700" b="1" dirty="0">
                <a:solidFill>
                  <a:srgbClr val="002060"/>
                </a:solidFill>
                <a:latin typeface="Sakkal Majalla" panose="02000000000000000000" pitchFamily="2" charset="-78"/>
                <a:cs typeface="Sakkal Majalla" panose="02000000000000000000" pitchFamily="2" charset="-78"/>
              </a:rPr>
              <a:t>المجاهر </a:t>
            </a:r>
            <a:r>
              <a:rPr lang="ar-BH" sz="2700" b="1" dirty="0" smtClean="0">
                <a:solidFill>
                  <a:srgbClr val="002060"/>
                </a:solidFill>
                <a:latin typeface="Sakkal Majalla" panose="02000000000000000000" pitchFamily="2" charset="-78"/>
                <a:cs typeface="Sakkal Majalla" panose="02000000000000000000" pitchFamily="2" charset="-78"/>
              </a:rPr>
              <a:t>الإلكترونية، </a:t>
            </a:r>
            <a:r>
              <a:rPr lang="ar-BH" sz="2700" b="1" dirty="0">
                <a:solidFill>
                  <a:srgbClr val="002060"/>
                </a:solidFill>
                <a:latin typeface="Sakkal Majalla" panose="02000000000000000000" pitchFamily="2" charset="-78"/>
                <a:cs typeface="Sakkal Majalla" panose="02000000000000000000" pitchFamily="2" charset="-78"/>
              </a:rPr>
              <a:t>إذ </a:t>
            </a:r>
            <a:r>
              <a:rPr lang="ar-BH" sz="2700" b="1" dirty="0" smtClean="0">
                <a:solidFill>
                  <a:srgbClr val="002060"/>
                </a:solidFill>
                <a:latin typeface="Sakkal Majalla" panose="02000000000000000000" pitchFamily="2" charset="-78"/>
                <a:cs typeface="Sakkal Majalla" panose="02000000000000000000" pitchFamily="2" charset="-78"/>
              </a:rPr>
              <a:t>يتراوح </a:t>
            </a:r>
            <a:r>
              <a:rPr lang="ar-BH" sz="2700" b="1" dirty="0">
                <a:solidFill>
                  <a:srgbClr val="002060"/>
                </a:solidFill>
                <a:latin typeface="Sakkal Majalla" panose="02000000000000000000" pitchFamily="2" charset="-78"/>
                <a:cs typeface="Sakkal Majalla" panose="02000000000000000000" pitchFamily="2" charset="-78"/>
              </a:rPr>
              <a:t>حجمها بين 500-5 </a:t>
            </a:r>
            <a:r>
              <a:rPr lang="ar-BH" sz="2700" b="1" dirty="0" smtClean="0">
                <a:solidFill>
                  <a:srgbClr val="002060"/>
                </a:solidFill>
                <a:latin typeface="Sakkal Majalla" panose="02000000000000000000" pitchFamily="2" charset="-78"/>
                <a:cs typeface="Sakkal Majalla" panose="02000000000000000000" pitchFamily="2" charset="-78"/>
              </a:rPr>
              <a:t>نانومتر</a:t>
            </a:r>
            <a:r>
              <a:rPr lang="ar-BH" sz="2700" b="1" dirty="0">
                <a:solidFill>
                  <a:srgbClr val="002060"/>
                </a:solidFill>
                <a:latin typeface="Sakkal Majalla" panose="02000000000000000000" pitchFamily="2" charset="-78"/>
                <a:cs typeface="Sakkal Majalla" panose="02000000000000000000" pitchFamily="2" charset="-78"/>
              </a:rPr>
              <a:t>.</a:t>
            </a:r>
          </a:p>
        </p:txBody>
      </p:sp>
      <p:sp>
        <p:nvSpPr>
          <p:cNvPr id="22" name="Text Placeholder 7"/>
          <p:cNvSpPr txBox="1">
            <a:spLocks/>
          </p:cNvSpPr>
          <p:nvPr/>
        </p:nvSpPr>
        <p:spPr>
          <a:xfrm>
            <a:off x="8375931" y="1302327"/>
            <a:ext cx="3330553" cy="473279"/>
          </a:xfrm>
          <a:prstGeom prst="rect">
            <a:avLst/>
          </a:prstGeom>
          <a:solidFill>
            <a:schemeClr val="accent4">
              <a:lumMod val="60000"/>
              <a:lumOff val="4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spcBef>
                <a:spcPct val="0"/>
              </a:spcBef>
              <a:buNone/>
            </a:pPr>
            <a:r>
              <a:rPr lang="ar-BH" sz="3200" b="1" dirty="0" smtClean="0">
                <a:solidFill>
                  <a:srgbClr val="0070C0"/>
                </a:solidFill>
                <a:latin typeface="Sakkal Majalla" panose="02000000000000000000" pitchFamily="2" charset="-78"/>
                <a:cs typeface="Sakkal Majalla" panose="02000000000000000000" pitchFamily="2" charset="-78"/>
              </a:rPr>
              <a:t>حجم الفيروسات</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23" name="Content Placeholder 8"/>
          <p:cNvSpPr txBox="1">
            <a:spLocks/>
          </p:cNvSpPr>
          <p:nvPr/>
        </p:nvSpPr>
        <p:spPr>
          <a:xfrm>
            <a:off x="1550126" y="3417277"/>
            <a:ext cx="8024949" cy="512859"/>
          </a:xfrm>
          <a:prstGeom prst="rect">
            <a:avLst/>
          </a:prstGeom>
          <a:solidFill>
            <a:schemeClr val="accent1">
              <a:lumMod val="20000"/>
              <a:lumOff val="8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buNone/>
            </a:pPr>
            <a:r>
              <a:rPr lang="ar-BH" sz="2400" b="1" dirty="0" smtClean="0">
                <a:solidFill>
                  <a:srgbClr val="002060"/>
                </a:solidFill>
                <a:latin typeface="Sakkal Majalla" panose="02000000000000000000" pitchFamily="2" charset="-78"/>
                <a:cs typeface="Sakkal Majalla" panose="02000000000000000000" pitchFamily="2" charset="-78"/>
              </a:rPr>
              <a:t>وضع العلماء عدة نظريات عن نشأة الفيروسات، </a:t>
            </a:r>
            <a:r>
              <a:rPr lang="ar-BH" sz="2400" b="1" dirty="0" smtClean="0">
                <a:solidFill>
                  <a:srgbClr val="C00000"/>
                </a:solidFill>
                <a:latin typeface="Sakkal Majalla" panose="02000000000000000000" pitchFamily="2" charset="-78"/>
                <a:cs typeface="Sakkal Majalla" panose="02000000000000000000" pitchFamily="2" charset="-78"/>
              </a:rPr>
              <a:t>ومن النظريات الأكثر</a:t>
            </a:r>
            <a:r>
              <a:rPr lang="en-US" sz="2400" b="1" dirty="0">
                <a:solidFill>
                  <a:srgbClr val="C00000"/>
                </a:solidFill>
                <a:latin typeface="Sakkal Majalla" panose="02000000000000000000" pitchFamily="2" charset="-78"/>
                <a:cs typeface="Sakkal Majalla" panose="02000000000000000000" pitchFamily="2" charset="-78"/>
              </a:rPr>
              <a:t> </a:t>
            </a:r>
            <a:r>
              <a:rPr lang="ar-BH" sz="2400" b="1" dirty="0" smtClean="0">
                <a:solidFill>
                  <a:srgbClr val="C00000"/>
                </a:solidFill>
                <a:latin typeface="Sakkal Majalla" panose="02000000000000000000" pitchFamily="2" charset="-78"/>
                <a:cs typeface="Sakkal Majalla" panose="02000000000000000000" pitchFamily="2" charset="-78"/>
              </a:rPr>
              <a:t>احتمالًا:</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24" name="Content Placeholder 8"/>
          <p:cNvSpPr txBox="1">
            <a:spLocks/>
          </p:cNvSpPr>
          <p:nvPr/>
        </p:nvSpPr>
        <p:spPr>
          <a:xfrm>
            <a:off x="456633" y="4015176"/>
            <a:ext cx="11278168" cy="752767"/>
          </a:xfrm>
          <a:prstGeom prst="rect">
            <a:avLst/>
          </a:prstGeom>
          <a:solidFill>
            <a:schemeClr val="accent4">
              <a:lumMod val="20000"/>
              <a:lumOff val="80000"/>
            </a:schemeClr>
          </a:solidFill>
          <a:ln>
            <a:solidFill>
              <a:schemeClr val="accent1">
                <a:lumMod val="50000"/>
              </a:schemeClr>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gn="r" rtl="1">
              <a:buNone/>
            </a:pPr>
            <a:r>
              <a:rPr lang="ar-BH" sz="2600" b="1" dirty="0">
                <a:solidFill>
                  <a:srgbClr val="7030A0"/>
                </a:solidFill>
                <a:latin typeface="Sakkal Majalla" panose="02000000000000000000" pitchFamily="2" charset="-78"/>
                <a:cs typeface="Sakkal Majalla" panose="02000000000000000000" pitchFamily="2" charset="-78"/>
              </a:rPr>
              <a:t>أن الفيروسات نشأت من أجزاء من الخلايا، فقد وجد العلماء أن المادة الوراثية </a:t>
            </a:r>
            <a:r>
              <a:rPr lang="ar-BH" sz="2600" b="1" dirty="0" smtClean="0">
                <a:solidFill>
                  <a:srgbClr val="7030A0"/>
                </a:solidFill>
                <a:latin typeface="Sakkal Majalla" panose="02000000000000000000" pitchFamily="2" charset="-78"/>
                <a:cs typeface="Sakkal Majalla" panose="02000000000000000000" pitchFamily="2" charset="-78"/>
              </a:rPr>
              <a:t>للفيروسات شبيهة </a:t>
            </a:r>
            <a:r>
              <a:rPr lang="ar-BH" sz="2600" b="1" dirty="0">
                <a:solidFill>
                  <a:srgbClr val="7030A0"/>
                </a:solidFill>
                <a:latin typeface="Sakkal Majalla" panose="02000000000000000000" pitchFamily="2" charset="-78"/>
                <a:cs typeface="Sakkal Majalla" panose="02000000000000000000" pitchFamily="2" charset="-78"/>
              </a:rPr>
              <a:t>بالجينات </a:t>
            </a:r>
            <a:r>
              <a:rPr lang="ar-BH" sz="2600" b="1" dirty="0" smtClean="0">
                <a:solidFill>
                  <a:srgbClr val="7030A0"/>
                </a:solidFill>
                <a:latin typeface="Sakkal Majalla" panose="02000000000000000000" pitchFamily="2" charset="-78"/>
                <a:cs typeface="Sakkal Majalla" panose="02000000000000000000" pitchFamily="2" charset="-78"/>
              </a:rPr>
              <a:t>الخلوية، وأن الله سبحانه وتعالى منح هذه الجينات القدرة </a:t>
            </a:r>
            <a:r>
              <a:rPr lang="ar-BH" sz="2600" b="1" dirty="0">
                <a:solidFill>
                  <a:srgbClr val="7030A0"/>
                </a:solidFill>
                <a:latin typeface="Sakkal Majalla" panose="02000000000000000000" pitchFamily="2" charset="-78"/>
                <a:cs typeface="Sakkal Majalla" panose="02000000000000000000" pitchFamily="2" charset="-78"/>
              </a:rPr>
              <a:t>أن </a:t>
            </a:r>
            <a:r>
              <a:rPr lang="ar-BH" sz="2600" b="1" dirty="0" smtClean="0">
                <a:solidFill>
                  <a:srgbClr val="7030A0"/>
                </a:solidFill>
                <a:latin typeface="Sakkal Majalla" panose="02000000000000000000" pitchFamily="2" charset="-78"/>
                <a:cs typeface="Sakkal Majalla" panose="02000000000000000000" pitchFamily="2" charset="-78"/>
              </a:rPr>
              <a:t>توجد </a:t>
            </a:r>
            <a:r>
              <a:rPr lang="ar-BH" sz="2600" b="1" dirty="0">
                <a:solidFill>
                  <a:srgbClr val="7030A0"/>
                </a:solidFill>
                <a:latin typeface="Sakkal Majalla" panose="02000000000000000000" pitchFamily="2" charset="-78"/>
                <a:cs typeface="Sakkal Majalla" panose="02000000000000000000" pitchFamily="2" charset="-78"/>
              </a:rPr>
              <a:t>خارج الخلية.</a:t>
            </a:r>
          </a:p>
        </p:txBody>
      </p:sp>
      <p:sp>
        <p:nvSpPr>
          <p:cNvPr id="25" name="Text Placeholder 7"/>
          <p:cNvSpPr txBox="1">
            <a:spLocks/>
          </p:cNvSpPr>
          <p:nvPr/>
        </p:nvSpPr>
        <p:spPr>
          <a:xfrm>
            <a:off x="8401331" y="2817222"/>
            <a:ext cx="3323812" cy="538987"/>
          </a:xfrm>
          <a:prstGeom prst="rect">
            <a:avLst/>
          </a:prstGeom>
          <a:solidFill>
            <a:schemeClr val="accent4">
              <a:lumMod val="60000"/>
              <a:lumOff val="4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spcBef>
                <a:spcPct val="0"/>
              </a:spcBef>
              <a:buNone/>
            </a:pPr>
            <a:r>
              <a:rPr lang="ar-BH" sz="3200" b="1" dirty="0" smtClean="0">
                <a:solidFill>
                  <a:srgbClr val="0070C0"/>
                </a:solidFill>
                <a:latin typeface="Sakkal Majalla" panose="02000000000000000000" pitchFamily="2" charset="-78"/>
                <a:cs typeface="Sakkal Majalla" panose="02000000000000000000" pitchFamily="2" charset="-78"/>
              </a:rPr>
              <a:t>أصل الفيروسات</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26" name="Rectangle 25"/>
          <p:cNvSpPr/>
          <p:nvPr/>
        </p:nvSpPr>
        <p:spPr>
          <a:xfrm>
            <a:off x="456458" y="5411646"/>
            <a:ext cx="11278343" cy="892552"/>
          </a:xfrm>
          <a:prstGeom prst="rect">
            <a:avLst/>
          </a:prstGeom>
          <a:solidFill>
            <a:schemeClr val="accent6">
              <a:lumMod val="20000"/>
              <a:lumOff val="80000"/>
            </a:schemeClr>
          </a:solidFill>
          <a:ln>
            <a:solidFill>
              <a:schemeClr val="accent1"/>
            </a:solidFill>
          </a:ln>
        </p:spPr>
        <p:txBody>
          <a:bodyPr wrap="square">
            <a:spAutoFit/>
          </a:bodyPr>
          <a:lstStyle/>
          <a:p>
            <a:pPr algn="r" rtl="1"/>
            <a:r>
              <a:rPr lang="ar-BH" sz="2600" b="1" dirty="0" smtClean="0">
                <a:latin typeface="Sakkal Majalla" panose="02000000000000000000" pitchFamily="2" charset="-78"/>
                <a:cs typeface="Sakkal Majalla" panose="02000000000000000000" pitchFamily="2" charset="-78"/>
              </a:rPr>
              <a:t>الطبقة </a:t>
            </a:r>
            <a:r>
              <a:rPr lang="ar-BH" sz="2600" b="1" dirty="0">
                <a:latin typeface="Sakkal Majalla" panose="02000000000000000000" pitchFamily="2" charset="-78"/>
                <a:cs typeface="Sakkal Majalla" panose="02000000000000000000" pitchFamily="2" charset="-78"/>
              </a:rPr>
              <a:t>الخارجية </a:t>
            </a:r>
            <a:r>
              <a:rPr lang="ar-BH" sz="2600" b="1" dirty="0" smtClean="0">
                <a:latin typeface="Sakkal Majalla" panose="02000000000000000000" pitchFamily="2" charset="-78"/>
                <a:cs typeface="Sakkal Majalla" panose="02000000000000000000" pitchFamily="2" charset="-78"/>
              </a:rPr>
              <a:t>للفيروسات كلها تتكون من </a:t>
            </a:r>
            <a:r>
              <a:rPr lang="ar-BH" sz="2600" b="1" dirty="0">
                <a:solidFill>
                  <a:srgbClr val="C00000"/>
                </a:solidFill>
                <a:latin typeface="Sakkal Majalla" panose="02000000000000000000" pitchFamily="2" charset="-78"/>
                <a:cs typeface="Sakkal Majalla" panose="02000000000000000000" pitchFamily="2" charset="-78"/>
              </a:rPr>
              <a:t>البروتينات</a:t>
            </a:r>
            <a:r>
              <a:rPr lang="ar-BH" sz="2600" b="1" dirty="0">
                <a:latin typeface="Sakkal Majalla" panose="02000000000000000000" pitchFamily="2" charset="-78"/>
                <a:cs typeface="Sakkal Majalla" panose="02000000000000000000" pitchFamily="2" charset="-78"/>
              </a:rPr>
              <a:t>، وتسمى </a:t>
            </a:r>
            <a:r>
              <a:rPr lang="ar-BH" sz="2600" b="1" dirty="0">
                <a:solidFill>
                  <a:srgbClr val="C00000"/>
                </a:solidFill>
                <a:latin typeface="Sakkal Majalla" panose="02000000000000000000" pitchFamily="2" charset="-78"/>
                <a:cs typeface="Sakkal Majalla" panose="02000000000000000000" pitchFamily="2" charset="-78"/>
              </a:rPr>
              <a:t>المحفظة </a:t>
            </a:r>
            <a:r>
              <a:rPr lang="en-US" sz="2600" b="1" dirty="0">
                <a:solidFill>
                  <a:srgbClr val="C00000"/>
                </a:solidFill>
                <a:latin typeface="Sakkal Majalla" panose="02000000000000000000" pitchFamily="2" charset="-78"/>
                <a:cs typeface="Sakkal Majalla" panose="02000000000000000000" pitchFamily="2" charset="-78"/>
              </a:rPr>
              <a:t>capsid ، </a:t>
            </a:r>
            <a:r>
              <a:rPr lang="ar-BH" sz="2600" b="1" dirty="0">
                <a:latin typeface="Sakkal Majalla" panose="02000000000000000000" pitchFamily="2" charset="-78"/>
                <a:cs typeface="Sakkal Majalla" panose="02000000000000000000" pitchFamily="2" charset="-78"/>
              </a:rPr>
              <a:t>ويوجد </a:t>
            </a:r>
            <a:r>
              <a:rPr lang="ar-BH" sz="2600" b="1" dirty="0" smtClean="0">
                <a:latin typeface="Sakkal Majalla" panose="02000000000000000000" pitchFamily="2" charset="-78"/>
                <a:cs typeface="Sakkal Majalla" panose="02000000000000000000" pitchFamily="2" charset="-78"/>
              </a:rPr>
              <a:t>داخلها </a:t>
            </a:r>
            <a:r>
              <a:rPr lang="ar-BH" sz="2600" b="1" dirty="0">
                <a:solidFill>
                  <a:srgbClr val="C00000"/>
                </a:solidFill>
                <a:latin typeface="Sakkal Majalla" panose="02000000000000000000" pitchFamily="2" charset="-78"/>
                <a:cs typeface="Sakkal Majalla" panose="02000000000000000000" pitchFamily="2" charset="-78"/>
              </a:rPr>
              <a:t>المادة الوراثية </a:t>
            </a:r>
            <a:r>
              <a:rPr lang="ar-BH" sz="2600" b="1" dirty="0">
                <a:latin typeface="Sakkal Majalla" panose="02000000000000000000" pitchFamily="2" charset="-78"/>
                <a:cs typeface="Sakkal Majalla" panose="02000000000000000000" pitchFamily="2" charset="-78"/>
              </a:rPr>
              <a:t>التي يمكن أن تكون </a:t>
            </a:r>
            <a:r>
              <a:rPr lang="en-US" sz="2200" b="1" dirty="0">
                <a:solidFill>
                  <a:srgbClr val="C00000"/>
                </a:solidFill>
                <a:latin typeface="Times New Roman" panose="02020603050405020304" pitchFamily="18" charset="0"/>
                <a:cs typeface="Times New Roman" panose="02020603050405020304" pitchFamily="18" charset="0"/>
              </a:rPr>
              <a:t>DNA</a:t>
            </a:r>
            <a:r>
              <a:rPr lang="en-US" sz="2600" b="1" dirty="0" smtClean="0">
                <a:solidFill>
                  <a:srgbClr val="C00000"/>
                </a:solidFill>
                <a:latin typeface="Sakkal Majalla" panose="02000000000000000000" pitchFamily="2" charset="-78"/>
                <a:cs typeface="Sakkal Majalla" panose="02000000000000000000" pitchFamily="2" charset="-78"/>
              </a:rPr>
              <a:t> </a:t>
            </a:r>
            <a:r>
              <a:rPr lang="ar-BH" sz="2600" b="1" dirty="0" smtClean="0">
                <a:solidFill>
                  <a:srgbClr val="C00000"/>
                </a:solidFill>
                <a:latin typeface="Sakkal Majalla" panose="02000000000000000000" pitchFamily="2" charset="-78"/>
                <a:cs typeface="Sakkal Majalla" panose="02000000000000000000" pitchFamily="2" charset="-78"/>
              </a:rPr>
              <a:t> أو </a:t>
            </a:r>
            <a:r>
              <a:rPr lang="en-US" sz="2200" b="1" dirty="0">
                <a:solidFill>
                  <a:srgbClr val="C00000"/>
                </a:solidFill>
                <a:latin typeface="Times New Roman" panose="02020603050405020304" pitchFamily="18" charset="0"/>
                <a:cs typeface="Times New Roman" panose="02020603050405020304" pitchFamily="18" charset="0"/>
              </a:rPr>
              <a:t>RNA</a:t>
            </a:r>
            <a:r>
              <a:rPr lang="en-US" sz="2000" b="1" dirty="0">
                <a:solidFill>
                  <a:srgbClr val="C00000"/>
                </a:solidFill>
                <a:latin typeface="Sakkal Majalla" panose="02000000000000000000" pitchFamily="2" charset="-78"/>
                <a:cs typeface="Sakkal Majalla" panose="02000000000000000000" pitchFamily="2" charset="-78"/>
              </a:rPr>
              <a:t> </a:t>
            </a:r>
            <a:r>
              <a:rPr lang="en-US" sz="2600" b="1" dirty="0">
                <a:solidFill>
                  <a:srgbClr val="C00000"/>
                </a:solidFill>
                <a:latin typeface="Sakkal Majalla" panose="02000000000000000000" pitchFamily="2" charset="-78"/>
                <a:cs typeface="Sakkal Majalla" panose="02000000000000000000" pitchFamily="2" charset="-78"/>
              </a:rPr>
              <a:t>، </a:t>
            </a:r>
            <a:r>
              <a:rPr lang="ar-BH" sz="2600" b="1" dirty="0">
                <a:solidFill>
                  <a:srgbClr val="C00000"/>
                </a:solidFill>
                <a:latin typeface="Sakkal Majalla" panose="02000000000000000000" pitchFamily="2" charset="-78"/>
                <a:cs typeface="Sakkal Majalla" panose="02000000000000000000" pitchFamily="2" charset="-78"/>
              </a:rPr>
              <a:t>لا كلتيهما</a:t>
            </a:r>
            <a:r>
              <a:rPr lang="ar-BH" sz="2600" b="1" dirty="0">
                <a:latin typeface="Sakkal Majalla" panose="02000000000000000000" pitchFamily="2" charset="-78"/>
                <a:cs typeface="Sakkal Majalla" panose="02000000000000000000" pitchFamily="2" charset="-78"/>
              </a:rPr>
              <a:t>. </a:t>
            </a:r>
            <a:r>
              <a:rPr lang="ar-BH" sz="2400" b="1" dirty="0" smtClean="0">
                <a:solidFill>
                  <a:srgbClr val="7030A0"/>
                </a:solidFill>
                <a:latin typeface="Sakkal Majalla" panose="02000000000000000000" pitchFamily="2" charset="-78"/>
                <a:cs typeface="Sakkal Majalla" panose="02000000000000000000" pitchFamily="2" charset="-78"/>
              </a:rPr>
              <a:t>وتُصنف </a:t>
            </a:r>
            <a:r>
              <a:rPr lang="ar-BH" sz="2400" b="1" dirty="0">
                <a:solidFill>
                  <a:srgbClr val="7030A0"/>
                </a:solidFill>
                <a:latin typeface="Sakkal Majalla" panose="02000000000000000000" pitchFamily="2" charset="-78"/>
                <a:cs typeface="Sakkal Majalla" panose="02000000000000000000" pitchFamily="2" charset="-78"/>
              </a:rPr>
              <a:t>الفيروسات عادة وفق نوع الحمض النووي الذي تحتويه</a:t>
            </a:r>
            <a:r>
              <a:rPr lang="ar-BH" sz="2400" b="1" dirty="0" smtClean="0">
                <a:solidFill>
                  <a:srgbClr val="7030A0"/>
                </a:solidFill>
                <a:latin typeface="Sakkal Majalla" panose="02000000000000000000" pitchFamily="2" charset="-78"/>
                <a:cs typeface="Sakkal Majalla" panose="02000000000000000000" pitchFamily="2" charset="-78"/>
              </a:rPr>
              <a:t>.</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9" name="Text Placeholder 7"/>
          <p:cNvSpPr txBox="1">
            <a:spLocks/>
          </p:cNvSpPr>
          <p:nvPr/>
        </p:nvSpPr>
        <p:spPr>
          <a:xfrm>
            <a:off x="8330612" y="4833257"/>
            <a:ext cx="3392695" cy="509813"/>
          </a:xfrm>
          <a:prstGeom prst="rect">
            <a:avLst/>
          </a:prstGeom>
          <a:solidFill>
            <a:schemeClr val="accent4">
              <a:lumMod val="60000"/>
              <a:lumOff val="40000"/>
            </a:schemeClr>
          </a:solidFill>
          <a:ln>
            <a:solidFill>
              <a:schemeClr val="accent1">
                <a:lumMod val="50000"/>
              </a:schemeClr>
            </a:solid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spcBef>
                <a:spcPct val="0"/>
              </a:spcBef>
              <a:buNone/>
            </a:pPr>
            <a:r>
              <a:rPr lang="ar-BH" sz="3200" b="1" dirty="0" smtClean="0">
                <a:solidFill>
                  <a:srgbClr val="0070C0"/>
                </a:solidFill>
                <a:latin typeface="Sakkal Majalla" panose="02000000000000000000" pitchFamily="2" charset="-78"/>
                <a:cs typeface="Sakkal Majalla" panose="02000000000000000000" pitchFamily="2" charset="-78"/>
              </a:rPr>
              <a:t>تركيب الفيروسات</a:t>
            </a:r>
            <a:endParaRPr lang="ar-BH" sz="32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167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bg/>
                                          </p:spTgt>
                                        </p:tgtEl>
                                        <p:attrNameLst>
                                          <p:attrName>style.visibility</p:attrName>
                                        </p:attrNameLst>
                                      </p:cBhvr>
                                      <p:to>
                                        <p:strVal val="visible"/>
                                      </p:to>
                                    </p:set>
                                    <p:anim calcmode="lin" valueType="num">
                                      <p:cBhvr additive="base">
                                        <p:cTn id="1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80">
                                          <p:stCondLst>
                                            <p:cond delay="0"/>
                                          </p:stCondLst>
                                        </p:cTn>
                                        <p:tgtEl>
                                          <p:spTgt spid="21"/>
                                        </p:tgtEl>
                                      </p:cBhvr>
                                    </p:animEffect>
                                    <p:anim calcmode="lin" valueType="num">
                                      <p:cBhvr>
                                        <p:cTn id="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 dur="26">
                                          <p:stCondLst>
                                            <p:cond delay="650"/>
                                          </p:stCondLst>
                                        </p:cTn>
                                        <p:tgtEl>
                                          <p:spTgt spid="21"/>
                                        </p:tgtEl>
                                      </p:cBhvr>
                                      <p:to x="100000" y="60000"/>
                                    </p:animScale>
                                    <p:animScale>
                                      <p:cBhvr>
                                        <p:cTn id="34" dur="166" decel="50000">
                                          <p:stCondLst>
                                            <p:cond delay="676"/>
                                          </p:stCondLst>
                                        </p:cTn>
                                        <p:tgtEl>
                                          <p:spTgt spid="21"/>
                                        </p:tgtEl>
                                      </p:cBhvr>
                                      <p:to x="100000" y="100000"/>
                                    </p:animScale>
                                    <p:animScale>
                                      <p:cBhvr>
                                        <p:cTn id="35" dur="26">
                                          <p:stCondLst>
                                            <p:cond delay="1312"/>
                                          </p:stCondLst>
                                        </p:cTn>
                                        <p:tgtEl>
                                          <p:spTgt spid="21"/>
                                        </p:tgtEl>
                                      </p:cBhvr>
                                      <p:to x="100000" y="80000"/>
                                    </p:animScale>
                                    <p:animScale>
                                      <p:cBhvr>
                                        <p:cTn id="36" dur="166" decel="50000">
                                          <p:stCondLst>
                                            <p:cond delay="1338"/>
                                          </p:stCondLst>
                                        </p:cTn>
                                        <p:tgtEl>
                                          <p:spTgt spid="21"/>
                                        </p:tgtEl>
                                      </p:cBhvr>
                                      <p:to x="100000" y="100000"/>
                                    </p:animScale>
                                    <p:animScale>
                                      <p:cBhvr>
                                        <p:cTn id="37" dur="26">
                                          <p:stCondLst>
                                            <p:cond delay="1642"/>
                                          </p:stCondLst>
                                        </p:cTn>
                                        <p:tgtEl>
                                          <p:spTgt spid="21"/>
                                        </p:tgtEl>
                                      </p:cBhvr>
                                      <p:to x="100000" y="90000"/>
                                    </p:animScale>
                                    <p:animScale>
                                      <p:cBhvr>
                                        <p:cTn id="38" dur="166" decel="50000">
                                          <p:stCondLst>
                                            <p:cond delay="1668"/>
                                          </p:stCondLst>
                                        </p:cTn>
                                        <p:tgtEl>
                                          <p:spTgt spid="21"/>
                                        </p:tgtEl>
                                      </p:cBhvr>
                                      <p:to x="100000" y="100000"/>
                                    </p:animScale>
                                    <p:animScale>
                                      <p:cBhvr>
                                        <p:cTn id="39" dur="26">
                                          <p:stCondLst>
                                            <p:cond delay="1808"/>
                                          </p:stCondLst>
                                        </p:cTn>
                                        <p:tgtEl>
                                          <p:spTgt spid="21"/>
                                        </p:tgtEl>
                                      </p:cBhvr>
                                      <p:to x="100000" y="95000"/>
                                    </p:animScale>
                                    <p:animScale>
                                      <p:cBhvr>
                                        <p:cTn id="40" dur="166" decel="50000">
                                          <p:stCondLst>
                                            <p:cond delay="1834"/>
                                          </p:stCondLst>
                                        </p:cTn>
                                        <p:tgtEl>
                                          <p:spTgt spid="2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
                                            <p:bg/>
                                          </p:spTgt>
                                        </p:tgtEl>
                                        <p:attrNameLst>
                                          <p:attrName>style.visibility</p:attrName>
                                        </p:attrNameLst>
                                      </p:cBhvr>
                                      <p:to>
                                        <p:strVal val="visible"/>
                                      </p:to>
                                    </p:set>
                                    <p:anim calcmode="lin" valueType="num">
                                      <p:cBhvr additive="base">
                                        <p:cTn id="45"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25">
                                            <p:bg/>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 calcmode="lin" valueType="num">
                                      <p:cBhvr additive="base">
                                        <p:cTn id="5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1)">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9">
                                            <p:bg/>
                                          </p:spTgt>
                                        </p:tgtEl>
                                        <p:attrNameLst>
                                          <p:attrName>style.visibility</p:attrName>
                                        </p:attrNameLst>
                                      </p:cBhvr>
                                      <p:to>
                                        <p:strVal val="visible"/>
                                      </p:to>
                                    </p:set>
                                    <p:anim calcmode="lin" valueType="num">
                                      <p:cBhvr additive="base">
                                        <p:cTn id="68"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39">
                                            <p:bg/>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additive="base">
                                        <p:cTn id="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1000" fill="hold"/>
                                        <p:tgtEl>
                                          <p:spTgt spid="26"/>
                                        </p:tgtEl>
                                        <p:attrNameLst>
                                          <p:attrName>ppt_w</p:attrName>
                                        </p:attrNameLst>
                                      </p:cBhvr>
                                      <p:tavLst>
                                        <p:tav tm="0">
                                          <p:val>
                                            <p:fltVal val="0"/>
                                          </p:val>
                                        </p:tav>
                                        <p:tav tm="100000">
                                          <p:val>
                                            <p:strVal val="#ppt_w"/>
                                          </p:val>
                                        </p:tav>
                                      </p:tavLst>
                                    </p:anim>
                                    <p:anim calcmode="lin" valueType="num">
                                      <p:cBhvr>
                                        <p:cTn id="81" dur="1000" fill="hold"/>
                                        <p:tgtEl>
                                          <p:spTgt spid="26"/>
                                        </p:tgtEl>
                                        <p:attrNameLst>
                                          <p:attrName>ppt_h</p:attrName>
                                        </p:attrNameLst>
                                      </p:cBhvr>
                                      <p:tavLst>
                                        <p:tav tm="0">
                                          <p:val>
                                            <p:fltVal val="0"/>
                                          </p:val>
                                        </p:tav>
                                        <p:tav tm="100000">
                                          <p:val>
                                            <p:strVal val="#ppt_h"/>
                                          </p:val>
                                        </p:tav>
                                      </p:tavLst>
                                    </p:anim>
                                    <p:anim calcmode="lin" valueType="num">
                                      <p:cBhvr>
                                        <p:cTn id="82" dur="1000" fill="hold"/>
                                        <p:tgtEl>
                                          <p:spTgt spid="26"/>
                                        </p:tgtEl>
                                        <p:attrNameLst>
                                          <p:attrName>style.rotation</p:attrName>
                                        </p:attrNameLst>
                                      </p:cBhvr>
                                      <p:tavLst>
                                        <p:tav tm="0">
                                          <p:val>
                                            <p:fltVal val="90"/>
                                          </p:val>
                                        </p:tav>
                                        <p:tav tm="100000">
                                          <p:val>
                                            <p:fltVal val="0"/>
                                          </p:val>
                                        </p:tav>
                                      </p:tavLst>
                                    </p:anim>
                                    <p:animEffect transition="in" filter="fade">
                                      <p:cBhvr>
                                        <p:cTn id="83" dur="10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xEl>
                                              <p:pRg st="0" end="0"/>
                                            </p:txEl>
                                          </p:spTgt>
                                        </p:tgtEl>
                                        <p:attrNameLst>
                                          <p:attrName>style.visibility</p:attrName>
                                        </p:attrNameLst>
                                      </p:cBhvr>
                                      <p:to>
                                        <p:strVal val="visible"/>
                                      </p:to>
                                    </p:set>
                                    <p:animEffect transition="in" filter="fade">
                                      <p:cBhvr>
                                        <p:cTn id="88" dur="1000"/>
                                        <p:tgtEl>
                                          <p:spTgt spid="26">
                                            <p:txEl>
                                              <p:pRg st="0" end="0"/>
                                            </p:txEl>
                                          </p:spTgt>
                                        </p:tgtEl>
                                      </p:cBhvr>
                                    </p:animEffect>
                                    <p:anim calcmode="lin" valueType="num">
                                      <p:cBhvr>
                                        <p:cTn id="89"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build="p" animBg="1"/>
      <p:bldP spid="23" grpId="0" animBg="1"/>
      <p:bldP spid="24" grpId="0" animBg="1"/>
      <p:bldP spid="25" grpId="0" build="p" animBg="1"/>
      <p:bldP spid="26" grpId="0" animBg="1"/>
      <p:bldP spid="3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4944"/>
            <a:ext cx="9144000" cy="735356"/>
          </a:xfrm>
          <a:solidFill>
            <a:schemeClr val="accent5">
              <a:lumMod val="75000"/>
            </a:schemeClr>
          </a:solidFill>
          <a:ln w="38100">
            <a:solidFill>
              <a:srgbClr val="FFC000"/>
            </a:solidFill>
          </a:ln>
        </p:spPr>
        <p:txBody>
          <a:bodyPr anchor="ctr">
            <a:normAutofit fontScale="90000"/>
          </a:bodyPr>
          <a:lstStyle/>
          <a:p>
            <a:pPr algn="ctr" defTabSz="685800" rtl="1"/>
            <a:r>
              <a:rPr lang="ar-BH" sz="4800" b="1" dirty="0" smtClean="0">
                <a:solidFill>
                  <a:schemeClr val="bg1"/>
                </a:solidFill>
                <a:latin typeface="Sakkal Majalla" panose="02000000000000000000" pitchFamily="2" charset="-78"/>
                <a:cs typeface="Sakkal Majalla" panose="02000000000000000000" pitchFamily="2" charset="-78"/>
              </a:rPr>
              <a:t>بعض أشكال </a:t>
            </a:r>
            <a:r>
              <a:rPr lang="ar-BH" sz="4800" b="1" dirty="0">
                <a:solidFill>
                  <a:schemeClr val="bg1"/>
                </a:solidFill>
                <a:latin typeface="Sakkal Majalla" panose="02000000000000000000" pitchFamily="2" charset="-78"/>
                <a:cs typeface="Sakkal Majalla" panose="02000000000000000000" pitchFamily="2" charset="-78"/>
              </a:rPr>
              <a:t>الفيروسات</a:t>
            </a:r>
            <a:endParaRPr lang="en-US" sz="4800" b="1" dirty="0">
              <a:solidFill>
                <a:schemeClr val="bg1"/>
              </a:solidFill>
              <a:latin typeface="Sakkal Majalla" panose="02000000000000000000" pitchFamily="2" charset="-78"/>
              <a:cs typeface="Sakkal Majalla" panose="02000000000000000000" pitchFamily="2" charset="-78"/>
            </a:endParaRPr>
          </a:p>
        </p:txBody>
      </p:sp>
      <p:sp>
        <p:nvSpPr>
          <p:cNvPr id="8" name="Text Placeholder 7"/>
          <p:cNvSpPr>
            <a:spLocks noGrp="1"/>
          </p:cNvSpPr>
          <p:nvPr>
            <p:ph type="body" sz="quarter" idx="3"/>
          </p:nvPr>
        </p:nvSpPr>
        <p:spPr>
          <a:xfrm>
            <a:off x="977900" y="1235543"/>
            <a:ext cx="10261600" cy="475692"/>
          </a:xfrm>
          <a:solidFill>
            <a:schemeClr val="accent4">
              <a:lumMod val="20000"/>
              <a:lumOff val="80000"/>
            </a:schemeClr>
          </a:solidFill>
          <a:ln>
            <a:solidFill>
              <a:schemeClr val="accent4">
                <a:lumMod val="75000"/>
              </a:schemeClr>
            </a:solidFill>
          </a:ln>
        </p:spPr>
        <p:txBody>
          <a:bodyPr vert="horz" lIns="68580" tIns="34290" rIns="68580" bIns="34290" rtlCol="0" anchor="ctr">
            <a:noAutofit/>
          </a:bodyPr>
          <a:lstStyle/>
          <a:p>
            <a:pPr algn="ctr" rtl="1"/>
            <a:r>
              <a:rPr lang="ar-BH" dirty="0">
                <a:solidFill>
                  <a:srgbClr val="002060"/>
                </a:solidFill>
                <a:latin typeface="Sakkal Majalla" panose="02000000000000000000" pitchFamily="2" charset="-78"/>
                <a:cs typeface="Sakkal Majalla" panose="02000000000000000000" pitchFamily="2" charset="-78"/>
              </a:rPr>
              <a:t>تشترك معظم الفيروسات في </a:t>
            </a:r>
            <a:r>
              <a:rPr lang="ar-BH" dirty="0" smtClean="0">
                <a:solidFill>
                  <a:srgbClr val="002060"/>
                </a:solidFill>
                <a:latin typeface="Sakkal Majalla" panose="02000000000000000000" pitchFamily="2" charset="-78"/>
                <a:cs typeface="Sakkal Majalla" panose="02000000000000000000" pitchFamily="2" charset="-78"/>
              </a:rPr>
              <a:t>أن لها جزأين على الأقل: </a:t>
            </a:r>
            <a:r>
              <a:rPr lang="ar-BH" dirty="0" smtClean="0">
                <a:solidFill>
                  <a:srgbClr val="C00000"/>
                </a:solidFill>
                <a:latin typeface="Sakkal Majalla" panose="02000000000000000000" pitchFamily="2" charset="-78"/>
                <a:cs typeface="Sakkal Majalla" panose="02000000000000000000" pitchFamily="2" charset="-78"/>
              </a:rPr>
              <a:t>محفظة صغيرة خارجية </a:t>
            </a:r>
            <a:r>
              <a:rPr lang="ar-BH" dirty="0">
                <a:solidFill>
                  <a:srgbClr val="C00000"/>
                </a:solidFill>
                <a:latin typeface="Sakkal Majalla" panose="02000000000000000000" pitchFamily="2" charset="-78"/>
                <a:cs typeface="Sakkal Majalla" panose="02000000000000000000" pitchFamily="2" charset="-78"/>
              </a:rPr>
              <a:t>من </a:t>
            </a:r>
            <a:r>
              <a:rPr lang="ar-BH" dirty="0" smtClean="0">
                <a:solidFill>
                  <a:srgbClr val="C00000"/>
                </a:solidFill>
                <a:latin typeface="Sakkal Majalla" panose="02000000000000000000" pitchFamily="2" charset="-78"/>
                <a:cs typeface="Sakkal Majalla" panose="02000000000000000000" pitchFamily="2" charset="-78"/>
              </a:rPr>
              <a:t>البروتين، ومادة وراثية. </a:t>
            </a:r>
            <a:endParaRPr lang="ar-BH" dirty="0">
              <a:solidFill>
                <a:srgbClr val="C00000"/>
              </a:solidFill>
              <a:latin typeface="Sakkal Majalla" panose="02000000000000000000" pitchFamily="2" charset="-78"/>
              <a:ea typeface="+mj-ea"/>
              <a:cs typeface="Sakkal Majalla" panose="02000000000000000000" pitchFamily="2" charset="-78"/>
            </a:endParaRPr>
          </a:p>
        </p:txBody>
      </p:sp>
      <p:sp>
        <p:nvSpPr>
          <p:cNvPr id="12" name="Rounded Rectangle 11"/>
          <p:cNvSpPr/>
          <p:nvPr/>
        </p:nvSpPr>
        <p:spPr>
          <a:xfrm>
            <a:off x="9327534" y="4087648"/>
            <a:ext cx="1974163" cy="645288"/>
          </a:xfrm>
          <a:prstGeom prst="roundRect">
            <a:avLst/>
          </a:prstGeom>
          <a:solidFill>
            <a:srgbClr val="FAA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sz="2000" b="1" dirty="0">
                <a:solidFill>
                  <a:schemeClr val="tx1"/>
                </a:solidFill>
                <a:latin typeface="Sakkal Majalla" panose="02000000000000000000" pitchFamily="2" charset="-78"/>
                <a:cs typeface="Sakkal Majalla" panose="02000000000000000000" pitchFamily="2" charset="-78"/>
              </a:rPr>
              <a:t>الفيروس الغُدي</a:t>
            </a:r>
          </a:p>
        </p:txBody>
      </p:sp>
      <p:sp>
        <p:nvSpPr>
          <p:cNvPr id="13" name="Rounded Rectangle 12"/>
          <p:cNvSpPr/>
          <p:nvPr/>
        </p:nvSpPr>
        <p:spPr>
          <a:xfrm>
            <a:off x="6668802" y="4101076"/>
            <a:ext cx="1775974" cy="63711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sz="2000" b="1" dirty="0">
                <a:solidFill>
                  <a:srgbClr val="FFFF00"/>
                </a:solidFill>
                <a:latin typeface="Sakkal Majalla" panose="02000000000000000000" pitchFamily="2" charset="-78"/>
                <a:cs typeface="Sakkal Majalla" panose="02000000000000000000" pitchFamily="2" charset="-78"/>
              </a:rPr>
              <a:t>فيروس الانفلونزا</a:t>
            </a:r>
          </a:p>
        </p:txBody>
      </p:sp>
      <p:sp>
        <p:nvSpPr>
          <p:cNvPr id="14" name="Rounded Rectangle 13"/>
          <p:cNvSpPr/>
          <p:nvPr/>
        </p:nvSpPr>
        <p:spPr>
          <a:xfrm>
            <a:off x="3733800" y="4115621"/>
            <a:ext cx="1930400" cy="6111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b="1" dirty="0">
                <a:solidFill>
                  <a:srgbClr val="7030A0"/>
                </a:solidFill>
                <a:latin typeface="Sakkal Majalla" panose="02000000000000000000" pitchFamily="2" charset="-78"/>
                <a:cs typeface="Sakkal Majalla" panose="02000000000000000000" pitchFamily="2" charset="-78"/>
              </a:rPr>
              <a:t>(بكتيريوفاج)</a:t>
            </a:r>
          </a:p>
          <a:p>
            <a:pPr lvl="0" algn="ctr" rtl="1"/>
            <a:r>
              <a:rPr lang="ar-BH" sz="2000" b="1" dirty="0">
                <a:solidFill>
                  <a:srgbClr val="7030A0"/>
                </a:solidFill>
                <a:latin typeface="Sakkal Majalla" panose="02000000000000000000" pitchFamily="2" charset="-78"/>
                <a:cs typeface="Sakkal Majalla" panose="02000000000000000000" pitchFamily="2" charset="-78"/>
              </a:rPr>
              <a:t>الفيروس آكل البكتيريا</a:t>
            </a:r>
          </a:p>
        </p:txBody>
      </p:sp>
      <p:sp>
        <p:nvSpPr>
          <p:cNvPr id="15" name="Rounded Rectangle 14"/>
          <p:cNvSpPr/>
          <p:nvPr/>
        </p:nvSpPr>
        <p:spPr>
          <a:xfrm>
            <a:off x="1057003" y="4119374"/>
            <a:ext cx="1541470" cy="638962"/>
          </a:xfrm>
          <a:prstGeom prst="roundRect">
            <a:avLst/>
          </a:prstGeom>
          <a:solidFill>
            <a:srgbClr val="EEF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sz="2000" b="1" dirty="0">
                <a:solidFill>
                  <a:srgbClr val="002060"/>
                </a:solidFill>
                <a:latin typeface="Sakkal Majalla" panose="02000000000000000000" pitchFamily="2" charset="-78"/>
                <a:cs typeface="Sakkal Majalla" panose="02000000000000000000" pitchFamily="2" charset="-78"/>
              </a:rPr>
              <a:t>فيروس تبرقش</a:t>
            </a:r>
          </a:p>
          <a:p>
            <a:pPr lvl="0" algn="ctr" rtl="1"/>
            <a:r>
              <a:rPr lang="ar-BH" sz="2000" b="1" dirty="0">
                <a:solidFill>
                  <a:srgbClr val="002060"/>
                </a:solidFill>
                <a:latin typeface="Sakkal Majalla" panose="02000000000000000000" pitchFamily="2" charset="-78"/>
                <a:cs typeface="Sakkal Majalla" panose="02000000000000000000" pitchFamily="2" charset="-78"/>
              </a:rPr>
              <a:t>أوراق نبات التبغ</a:t>
            </a:r>
          </a:p>
        </p:txBody>
      </p:sp>
      <p:sp>
        <p:nvSpPr>
          <p:cNvPr id="10" name="Rounded Rectangle 9"/>
          <p:cNvSpPr/>
          <p:nvPr/>
        </p:nvSpPr>
        <p:spPr>
          <a:xfrm>
            <a:off x="622300" y="4821315"/>
            <a:ext cx="10978341" cy="460842"/>
          </a:xfrm>
          <a:prstGeom prst="roundRect">
            <a:avLst/>
          </a:prstGeom>
          <a:solidFill>
            <a:srgbClr val="F2F7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rgbClr val="002060"/>
                </a:solidFill>
                <a:latin typeface="Sakkal Majalla" panose="02000000000000000000" pitchFamily="2" charset="-78"/>
                <a:cs typeface="Sakkal Majalla" panose="02000000000000000000" pitchFamily="2" charset="-78"/>
              </a:rPr>
              <a:t>العدوى بالفيروس الغُدي تسبب الزكام العادي (الرشح)، أما الفيروسات الأخرى فتسبب أمراض مرتبطة باسمها.</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13" y="1773363"/>
            <a:ext cx="2089879" cy="2238152"/>
          </a:xfrm>
          <a:prstGeom prst="rect">
            <a:avLst/>
          </a:prstGeom>
          <a:ln w="1905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1" y="1760661"/>
            <a:ext cx="2106022" cy="2238153"/>
          </a:xfrm>
          <a:prstGeom prst="rect">
            <a:avLst/>
          </a:prstGeom>
          <a:ln w="190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056" y="1773361"/>
            <a:ext cx="2216727" cy="2238153"/>
          </a:xfrm>
          <a:prstGeom prst="rect">
            <a:avLst/>
          </a:prstGeom>
          <a:ln w="1905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798" y="1766259"/>
            <a:ext cx="2213705" cy="2244037"/>
          </a:xfrm>
          <a:prstGeom prst="rect">
            <a:avLst/>
          </a:prstGeom>
          <a:ln w="19050">
            <a:solidFill>
              <a:schemeClr val="tx1"/>
            </a:solidFill>
          </a:ln>
        </p:spPr>
      </p:pic>
      <p:sp>
        <p:nvSpPr>
          <p:cNvPr id="20" name="Footer Placeholder 3"/>
          <p:cNvSpPr>
            <a:spLocks noGrp="1"/>
          </p:cNvSpPr>
          <p:nvPr>
            <p:ph type="ftr" sz="quarter" idx="11"/>
          </p:nvPr>
        </p:nvSpPr>
        <p:spPr>
          <a:xfrm>
            <a:off x="0" y="6486850"/>
            <a:ext cx="2413238" cy="371150"/>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16" name="Rounded Rectangle 15"/>
          <p:cNvSpPr/>
          <p:nvPr/>
        </p:nvSpPr>
        <p:spPr>
          <a:xfrm>
            <a:off x="609599" y="5410394"/>
            <a:ext cx="9409612" cy="8989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smtClean="0">
                <a:solidFill>
                  <a:srgbClr val="002060"/>
                </a:solidFill>
                <a:latin typeface="Sakkal Majalla" panose="02000000000000000000" pitchFamily="2" charset="-78"/>
                <a:cs typeface="Sakkal Majalla" panose="02000000000000000000" pitchFamily="2" charset="-78"/>
              </a:rPr>
              <a:t>الفيروس المسبب للجدري يحتوي على </a:t>
            </a:r>
            <a:r>
              <a:rPr lang="en-US" sz="2000" b="1" dirty="0" smtClean="0">
                <a:solidFill>
                  <a:srgbClr val="C00000"/>
                </a:solidFill>
                <a:latin typeface="Times New Roman" panose="02020603050405020304" pitchFamily="18" charset="0"/>
                <a:cs typeface="Times New Roman" panose="02020603050405020304" pitchFamily="18" charset="0"/>
              </a:rPr>
              <a:t>DNA</a:t>
            </a:r>
            <a:r>
              <a:rPr lang="ar-BH" sz="2400" b="1" dirty="0" smtClean="0">
                <a:solidFill>
                  <a:srgbClr val="002060"/>
                </a:solidFill>
                <a:latin typeface="Sakkal Majalla" panose="02000000000000000000" pitchFamily="2" charset="-78"/>
                <a:cs typeface="+mj-cs"/>
              </a:rPr>
              <a:t>، </a:t>
            </a:r>
            <a:r>
              <a:rPr lang="ar-BH" sz="2400" b="1" dirty="0" smtClean="0">
                <a:solidFill>
                  <a:srgbClr val="002060"/>
                </a:solidFill>
                <a:latin typeface="Sakkal Majalla" panose="02000000000000000000" pitchFamily="2" charset="-78"/>
                <a:cs typeface="Sakkal Majalla" panose="02000000000000000000" pitchFamily="2" charset="-78"/>
              </a:rPr>
              <a:t>وقد تفشى الجدري في التجمعات البشرية منذ آلاف السنين. وقد نجح برنامج اللقاحات في القضاء على المرض تمامًا،  وتوقف الآن التطعيم ضد هذا المرض.</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4" name="Oval 3"/>
          <p:cNvSpPr/>
          <p:nvPr/>
        </p:nvSpPr>
        <p:spPr>
          <a:xfrm>
            <a:off x="10097588" y="5316583"/>
            <a:ext cx="1384663" cy="104502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2600" b="1" dirty="0" smtClean="0">
                <a:solidFill>
                  <a:srgbClr val="FFFF00"/>
                </a:solidFill>
                <a:latin typeface="Sakkal Majalla" panose="02000000000000000000" pitchFamily="2" charset="-78"/>
                <a:cs typeface="Sakkal Majalla" panose="02000000000000000000" pitchFamily="2" charset="-78"/>
              </a:rPr>
              <a:t>الجُدرِي</a:t>
            </a:r>
            <a:endParaRPr lang="en-US" sz="2600" dirty="0">
              <a:solidFill>
                <a:srgbClr val="FFFF00"/>
              </a:solidFill>
            </a:endParaRPr>
          </a:p>
        </p:txBody>
      </p:sp>
    </p:spTree>
    <p:extLst>
      <p:ext uri="{BB962C8B-B14F-4D97-AF65-F5344CB8AC3E}">
        <p14:creationId xmlns:p14="http://schemas.microsoft.com/office/powerpoint/2010/main" val="9589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 calcmode="lin" valueType="num">
                                      <p:cBhvr additive="base">
                                        <p:cTn id="1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heel(1)">
                                      <p:cBhvr>
                                        <p:cTn id="68" dur="20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down)">
                                      <p:cBhvr>
                                        <p:cTn id="91" dur="580">
                                          <p:stCondLst>
                                            <p:cond delay="0"/>
                                          </p:stCondLst>
                                        </p:cTn>
                                        <p:tgtEl>
                                          <p:spTgt spid="10"/>
                                        </p:tgtEl>
                                      </p:cBhvr>
                                    </p:animEffect>
                                    <p:anim calcmode="lin" valueType="num">
                                      <p:cBhvr>
                                        <p:cTn id="9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
                                        </p:tgtEl>
                                      </p:cBhvr>
                                      <p:to x="100000" y="60000"/>
                                    </p:animScale>
                                    <p:animScale>
                                      <p:cBhvr>
                                        <p:cTn id="98" dur="166" decel="50000">
                                          <p:stCondLst>
                                            <p:cond delay="676"/>
                                          </p:stCondLst>
                                        </p:cTn>
                                        <p:tgtEl>
                                          <p:spTgt spid="10"/>
                                        </p:tgtEl>
                                      </p:cBhvr>
                                      <p:to x="100000" y="100000"/>
                                    </p:animScale>
                                    <p:animScale>
                                      <p:cBhvr>
                                        <p:cTn id="99" dur="26">
                                          <p:stCondLst>
                                            <p:cond delay="1312"/>
                                          </p:stCondLst>
                                        </p:cTn>
                                        <p:tgtEl>
                                          <p:spTgt spid="10"/>
                                        </p:tgtEl>
                                      </p:cBhvr>
                                      <p:to x="100000" y="80000"/>
                                    </p:animScale>
                                    <p:animScale>
                                      <p:cBhvr>
                                        <p:cTn id="100" dur="166" decel="50000">
                                          <p:stCondLst>
                                            <p:cond delay="1338"/>
                                          </p:stCondLst>
                                        </p:cTn>
                                        <p:tgtEl>
                                          <p:spTgt spid="10"/>
                                        </p:tgtEl>
                                      </p:cBhvr>
                                      <p:to x="100000" y="100000"/>
                                    </p:animScale>
                                    <p:animScale>
                                      <p:cBhvr>
                                        <p:cTn id="101" dur="26">
                                          <p:stCondLst>
                                            <p:cond delay="1642"/>
                                          </p:stCondLst>
                                        </p:cTn>
                                        <p:tgtEl>
                                          <p:spTgt spid="10"/>
                                        </p:tgtEl>
                                      </p:cBhvr>
                                      <p:to x="100000" y="90000"/>
                                    </p:animScale>
                                    <p:animScale>
                                      <p:cBhvr>
                                        <p:cTn id="102" dur="166" decel="50000">
                                          <p:stCondLst>
                                            <p:cond delay="1668"/>
                                          </p:stCondLst>
                                        </p:cTn>
                                        <p:tgtEl>
                                          <p:spTgt spid="10"/>
                                        </p:tgtEl>
                                      </p:cBhvr>
                                      <p:to x="100000" y="100000"/>
                                    </p:animScale>
                                    <p:animScale>
                                      <p:cBhvr>
                                        <p:cTn id="103" dur="26">
                                          <p:stCondLst>
                                            <p:cond delay="1808"/>
                                          </p:stCondLst>
                                        </p:cTn>
                                        <p:tgtEl>
                                          <p:spTgt spid="10"/>
                                        </p:tgtEl>
                                      </p:cBhvr>
                                      <p:to x="100000" y="95000"/>
                                    </p:animScale>
                                    <p:animScale>
                                      <p:cBhvr>
                                        <p:cTn id="104" dur="166" decel="50000">
                                          <p:stCondLst>
                                            <p:cond delay="1834"/>
                                          </p:stCondLst>
                                        </p:cTn>
                                        <p:tgtEl>
                                          <p:spTgt spid="10"/>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circle(in)">
                                      <p:cBhvr>
                                        <p:cTn id="109" dur="2000"/>
                                        <p:tgtEl>
                                          <p:spTgt spid="4"/>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wipe(down)">
                                      <p:cBhvr>
                                        <p:cTn id="114" dur="580">
                                          <p:stCondLst>
                                            <p:cond delay="0"/>
                                          </p:stCondLst>
                                        </p:cTn>
                                        <p:tgtEl>
                                          <p:spTgt spid="16"/>
                                        </p:tgtEl>
                                      </p:cBhvr>
                                    </p:animEffect>
                                    <p:anim calcmode="lin" valueType="num">
                                      <p:cBhvr>
                                        <p:cTn id="1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0" dur="26">
                                          <p:stCondLst>
                                            <p:cond delay="650"/>
                                          </p:stCondLst>
                                        </p:cTn>
                                        <p:tgtEl>
                                          <p:spTgt spid="16"/>
                                        </p:tgtEl>
                                      </p:cBhvr>
                                      <p:to x="100000" y="60000"/>
                                    </p:animScale>
                                    <p:animScale>
                                      <p:cBhvr>
                                        <p:cTn id="121" dur="166" decel="50000">
                                          <p:stCondLst>
                                            <p:cond delay="676"/>
                                          </p:stCondLst>
                                        </p:cTn>
                                        <p:tgtEl>
                                          <p:spTgt spid="16"/>
                                        </p:tgtEl>
                                      </p:cBhvr>
                                      <p:to x="100000" y="100000"/>
                                    </p:animScale>
                                    <p:animScale>
                                      <p:cBhvr>
                                        <p:cTn id="122" dur="26">
                                          <p:stCondLst>
                                            <p:cond delay="1312"/>
                                          </p:stCondLst>
                                        </p:cTn>
                                        <p:tgtEl>
                                          <p:spTgt spid="16"/>
                                        </p:tgtEl>
                                      </p:cBhvr>
                                      <p:to x="100000" y="80000"/>
                                    </p:animScale>
                                    <p:animScale>
                                      <p:cBhvr>
                                        <p:cTn id="123" dur="166" decel="50000">
                                          <p:stCondLst>
                                            <p:cond delay="1338"/>
                                          </p:stCondLst>
                                        </p:cTn>
                                        <p:tgtEl>
                                          <p:spTgt spid="16"/>
                                        </p:tgtEl>
                                      </p:cBhvr>
                                      <p:to x="100000" y="100000"/>
                                    </p:animScale>
                                    <p:animScale>
                                      <p:cBhvr>
                                        <p:cTn id="124" dur="26">
                                          <p:stCondLst>
                                            <p:cond delay="1642"/>
                                          </p:stCondLst>
                                        </p:cTn>
                                        <p:tgtEl>
                                          <p:spTgt spid="16"/>
                                        </p:tgtEl>
                                      </p:cBhvr>
                                      <p:to x="100000" y="90000"/>
                                    </p:animScale>
                                    <p:animScale>
                                      <p:cBhvr>
                                        <p:cTn id="125" dur="166" decel="50000">
                                          <p:stCondLst>
                                            <p:cond delay="1668"/>
                                          </p:stCondLst>
                                        </p:cTn>
                                        <p:tgtEl>
                                          <p:spTgt spid="16"/>
                                        </p:tgtEl>
                                      </p:cBhvr>
                                      <p:to x="100000" y="100000"/>
                                    </p:animScale>
                                    <p:animScale>
                                      <p:cBhvr>
                                        <p:cTn id="126" dur="26">
                                          <p:stCondLst>
                                            <p:cond delay="1808"/>
                                          </p:stCondLst>
                                        </p:cTn>
                                        <p:tgtEl>
                                          <p:spTgt spid="16"/>
                                        </p:tgtEl>
                                      </p:cBhvr>
                                      <p:to x="100000" y="95000"/>
                                    </p:animScale>
                                    <p:animScale>
                                      <p:cBhvr>
                                        <p:cTn id="1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animBg="1"/>
      <p:bldP spid="12" grpId="0" animBg="1"/>
      <p:bldP spid="13" grpId="0" animBg="1"/>
      <p:bldP spid="14" grpId="0" animBg="1"/>
      <p:bldP spid="15" grpId="0" animBg="1"/>
      <p:bldP spid="10" grpId="0" animBg="1"/>
      <p:bldP spid="1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36318" y="347152"/>
            <a:ext cx="9156700" cy="809435"/>
          </a:xfrm>
          <a:prstGeom prst="roundRect">
            <a:avLst/>
          </a:prstGeom>
          <a:solidFill>
            <a:schemeClr val="accent5">
              <a:lumMod val="75000"/>
            </a:schemeClr>
          </a:solidFill>
          <a:ln w="38100">
            <a:solidFill>
              <a:srgbClr val="FFC000"/>
            </a:solidFill>
          </a:ln>
        </p:spPr>
        <p:txBody>
          <a:bodyPr vert="horz" lIns="91440" tIns="45720" rIns="91440" bIns="45720" rtlCol="0" anchor="ctr">
            <a:normAutofit fontScale="90000" lnSpcReduction="20000"/>
          </a:bodyPr>
          <a:lstStyle/>
          <a:p>
            <a:pPr algn="ctr" defTabSz="685800" rtl="1">
              <a:lnSpc>
                <a:spcPct val="110000"/>
              </a:lnSpc>
              <a:spcBef>
                <a:spcPct val="0"/>
              </a:spcBef>
            </a:pPr>
            <a:r>
              <a:rPr lang="ar-BH" sz="4800" b="1" dirty="0" smtClean="0">
                <a:solidFill>
                  <a:schemeClr val="bg1"/>
                </a:solidFill>
                <a:latin typeface="Sakkal Majalla" panose="02000000000000000000" pitchFamily="2" charset="-78"/>
                <a:ea typeface="+mj-ea"/>
                <a:cs typeface="Sakkal Majalla" panose="02000000000000000000" pitchFamily="2" charset="-78"/>
              </a:rPr>
              <a:t>النشـــــــــــــــاط </a:t>
            </a:r>
            <a:r>
              <a:rPr lang="ar-BH" sz="4800" b="1" dirty="0">
                <a:solidFill>
                  <a:schemeClr val="bg1"/>
                </a:solidFill>
                <a:latin typeface="Sakkal Majalla" panose="02000000000000000000" pitchFamily="2" charset="-78"/>
                <a:ea typeface="+mj-ea"/>
                <a:cs typeface="Sakkal Majalla" panose="02000000000000000000" pitchFamily="2" charset="-78"/>
              </a:rPr>
              <a:t>1</a:t>
            </a:r>
          </a:p>
        </p:txBody>
      </p:sp>
      <p:sp>
        <p:nvSpPr>
          <p:cNvPr id="19" name="Text Box 4"/>
          <p:cNvSpPr txBox="1">
            <a:spLocks noChangeArrowheads="1"/>
          </p:cNvSpPr>
          <p:nvPr/>
        </p:nvSpPr>
        <p:spPr bwMode="auto">
          <a:xfrm>
            <a:off x="801318" y="4754082"/>
            <a:ext cx="10542616" cy="456745"/>
          </a:xfrm>
          <a:prstGeom prst="rect">
            <a:avLst/>
          </a:prstGeom>
          <a:solidFill>
            <a:srgbClr val="EEF7E9"/>
          </a:solidFill>
          <a:ln>
            <a:solidFill>
              <a:schemeClr val="accent1">
                <a:lumMod val="50000"/>
              </a:schemeClr>
            </a:solidFill>
          </a:ln>
        </p:spPr>
        <p:txBody>
          <a:bodyPr vert="horz" lIns="68580" tIns="34290" rIns="68580" bIns="34290" rtlCol="0" anchor="ctr">
            <a:noAutofit/>
          </a:bodyPr>
          <a:lstStyle>
            <a:defPPr>
              <a:defRPr lang="en-US"/>
            </a:defPPr>
            <a:lvl1pPr indent="0" algn="r" rtl="1">
              <a:lnSpc>
                <a:spcPct val="90000"/>
              </a:lnSpc>
              <a:spcBef>
                <a:spcPts val="1000"/>
              </a:spcBef>
              <a:buFont typeface="Arial" panose="020B0604020202020204" pitchFamily="34" charset="0"/>
              <a:buNone/>
              <a:defRPr sz="28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dirty="0"/>
              <a:t>3. أي مما يلي </a:t>
            </a:r>
            <a:r>
              <a:rPr lang="ar-BH" dirty="0" smtClean="0"/>
              <a:t>يُعد </a:t>
            </a:r>
            <a:r>
              <a:rPr lang="ar-BH" dirty="0"/>
              <a:t>من الأمراض الفيروسية التي تُصيب الجهاز العصبي؟ </a:t>
            </a:r>
          </a:p>
        </p:txBody>
      </p:sp>
      <p:sp>
        <p:nvSpPr>
          <p:cNvPr id="20" name="Rectangle 6"/>
          <p:cNvSpPr>
            <a:spLocks noChangeArrowheads="1"/>
          </p:cNvSpPr>
          <p:nvPr/>
        </p:nvSpPr>
        <p:spPr bwMode="auto">
          <a:xfrm>
            <a:off x="7113218" y="5276991"/>
            <a:ext cx="4233689"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a</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الإيدز</a:t>
            </a:r>
            <a:r>
              <a:rPr lang="ar-BH" sz="2400" b="1" dirty="0" smtClean="0">
                <a:latin typeface="Sakkal Majalla" panose="02000000000000000000" pitchFamily="2" charset="-78"/>
                <a:cs typeface="Sakkal Majalla" panose="02000000000000000000" pitchFamily="2" charset="-78"/>
              </a:rPr>
              <a:t>.</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21" name="Text Box 13"/>
          <p:cNvSpPr txBox="1">
            <a:spLocks noChangeArrowheads="1"/>
          </p:cNvSpPr>
          <p:nvPr/>
        </p:nvSpPr>
        <p:spPr bwMode="auto">
          <a:xfrm>
            <a:off x="7124510" y="5864367"/>
            <a:ext cx="4233689"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c</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السعار</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22" name="Rectangle 6"/>
          <p:cNvSpPr>
            <a:spLocks noChangeArrowheads="1"/>
          </p:cNvSpPr>
          <p:nvPr/>
        </p:nvSpPr>
        <p:spPr bwMode="auto">
          <a:xfrm>
            <a:off x="814018" y="5286172"/>
            <a:ext cx="4064000"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b</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التهاب الكبد الوبائي</a:t>
            </a:r>
            <a:r>
              <a:rPr lang="ar-BH" sz="2400" b="1" dirty="0" smtClean="0">
                <a:latin typeface="Sakkal Majalla" panose="02000000000000000000" pitchFamily="2" charset="-78"/>
                <a:cs typeface="Sakkal Majalla" panose="02000000000000000000" pitchFamily="2" charset="-78"/>
              </a:rPr>
              <a:t>.</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23" name="Text Box 13"/>
          <p:cNvSpPr txBox="1">
            <a:spLocks noChangeArrowheads="1"/>
          </p:cNvSpPr>
          <p:nvPr/>
        </p:nvSpPr>
        <p:spPr bwMode="auto">
          <a:xfrm>
            <a:off x="806800" y="5873548"/>
            <a:ext cx="4071558"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d</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جدري </a:t>
            </a:r>
            <a:r>
              <a:rPr lang="ar-BH" sz="2400" b="1" dirty="0" smtClean="0">
                <a:solidFill>
                  <a:srgbClr val="002060"/>
                </a:solidFill>
                <a:latin typeface="Sakkal Majalla" panose="02000000000000000000" pitchFamily="2" charset="-78"/>
                <a:cs typeface="Sakkal Majalla" panose="02000000000000000000" pitchFamily="2" charset="-78"/>
              </a:rPr>
              <a:t>الماء</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24" name="Oval 23"/>
          <p:cNvSpPr/>
          <p:nvPr/>
        </p:nvSpPr>
        <p:spPr>
          <a:xfrm>
            <a:off x="11076708" y="5905395"/>
            <a:ext cx="304800" cy="3684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119" y="3043514"/>
            <a:ext cx="1574800" cy="1605208"/>
          </a:xfrm>
          <a:prstGeom prst="rect">
            <a:avLst/>
          </a:prstGeom>
          <a:ln>
            <a:solidFill>
              <a:schemeClr val="accent1"/>
            </a:solidFill>
          </a:ln>
        </p:spPr>
      </p:pic>
      <p:sp>
        <p:nvSpPr>
          <p:cNvPr id="30" name="Text Box 4"/>
          <p:cNvSpPr txBox="1">
            <a:spLocks noChangeArrowheads="1"/>
          </p:cNvSpPr>
          <p:nvPr/>
        </p:nvSpPr>
        <p:spPr bwMode="auto">
          <a:xfrm>
            <a:off x="788618" y="2534562"/>
            <a:ext cx="10580390" cy="433965"/>
          </a:xfrm>
          <a:prstGeom prst="rect">
            <a:avLst/>
          </a:prstGeom>
          <a:solidFill>
            <a:srgbClr val="D1E3F3"/>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sz="2800" dirty="0" smtClean="0"/>
              <a:t>2. </a:t>
            </a:r>
            <a:r>
              <a:rPr lang="ar-BH" altLang="en-US" sz="2800" dirty="0"/>
              <a:t>أي مما يلي صحيح حول هذا الفيروس في الشكل </a:t>
            </a:r>
            <a:r>
              <a:rPr lang="ar-BH" altLang="en-US" sz="2800" dirty="0" smtClean="0"/>
              <a:t>التالي؟ </a:t>
            </a:r>
            <a:endParaRPr lang="ar-BH" sz="2800" dirty="0"/>
          </a:p>
        </p:txBody>
      </p:sp>
      <p:sp>
        <p:nvSpPr>
          <p:cNvPr id="31" name="Rectangle 6"/>
          <p:cNvSpPr>
            <a:spLocks noChangeArrowheads="1"/>
          </p:cNvSpPr>
          <p:nvPr/>
        </p:nvSpPr>
        <p:spPr bwMode="auto">
          <a:xfrm>
            <a:off x="7125918" y="3187675"/>
            <a:ext cx="4233238"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a</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يسبب مرض الجدري.</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2" name="Text Box 13"/>
          <p:cNvSpPr txBox="1">
            <a:spLocks noChangeArrowheads="1"/>
          </p:cNvSpPr>
          <p:nvPr/>
        </p:nvSpPr>
        <p:spPr bwMode="auto">
          <a:xfrm>
            <a:off x="7107301" y="4077449"/>
            <a:ext cx="4233238"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c</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يسبب </a:t>
            </a:r>
            <a:r>
              <a:rPr lang="ar-BH" sz="2400" b="1" dirty="0" smtClean="0">
                <a:solidFill>
                  <a:srgbClr val="002060"/>
                </a:solidFill>
                <a:latin typeface="Sakkal Majalla" panose="02000000000000000000" pitchFamily="2" charset="-78"/>
                <a:cs typeface="Sakkal Majalla" panose="02000000000000000000" pitchFamily="2" charset="-78"/>
              </a:rPr>
              <a:t>مرض الزكام العادي </a:t>
            </a:r>
            <a:r>
              <a:rPr lang="ar-BH" sz="2400" b="1" dirty="0">
                <a:solidFill>
                  <a:srgbClr val="002060"/>
                </a:solidFill>
                <a:latin typeface="Sakkal Majalla" panose="02000000000000000000" pitchFamily="2" charset="-78"/>
                <a:cs typeface="Sakkal Majalla" panose="02000000000000000000" pitchFamily="2" charset="-78"/>
              </a:rPr>
              <a:t>(</a:t>
            </a:r>
            <a:r>
              <a:rPr lang="ar-BH" sz="2400" b="1" dirty="0" smtClean="0">
                <a:solidFill>
                  <a:srgbClr val="002060"/>
                </a:solidFill>
                <a:latin typeface="Sakkal Majalla" panose="02000000000000000000" pitchFamily="2" charset="-78"/>
                <a:cs typeface="Sakkal Majalla" panose="02000000000000000000" pitchFamily="2" charset="-78"/>
              </a:rPr>
              <a:t>الرشح</a:t>
            </a:r>
            <a:r>
              <a:rPr lang="ar-BH" sz="2400" b="1" dirty="0">
                <a:solidFill>
                  <a:srgbClr val="002060"/>
                </a:solidFill>
                <a:latin typeface="Sakkal Majalla" panose="02000000000000000000" pitchFamily="2" charset="-78"/>
                <a:cs typeface="Sakkal Majalla" panose="02000000000000000000" pitchFamily="2" charset="-78"/>
              </a:rPr>
              <a:t>)</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33" name="Rectangle 6"/>
          <p:cNvSpPr>
            <a:spLocks noChangeArrowheads="1"/>
          </p:cNvSpPr>
          <p:nvPr/>
        </p:nvSpPr>
        <p:spPr bwMode="auto">
          <a:xfrm>
            <a:off x="771906" y="3209556"/>
            <a:ext cx="4093412"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b</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يسبب مرض الإنفلونزا.</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34" name="Text Box 13"/>
          <p:cNvSpPr txBox="1">
            <a:spLocks noChangeArrowheads="1"/>
          </p:cNvSpPr>
          <p:nvPr/>
        </p:nvSpPr>
        <p:spPr bwMode="auto">
          <a:xfrm>
            <a:off x="776790" y="4073930"/>
            <a:ext cx="4093412"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solidFill>
                  <a:srgbClr val="002060"/>
                </a:solidFill>
                <a:latin typeface="Sakkal Majalla" panose="02000000000000000000" pitchFamily="2" charset="-78"/>
                <a:cs typeface="Sakkal Majalla" panose="02000000000000000000" pitchFamily="2" charset="-78"/>
              </a:rPr>
              <a:t>d</a:t>
            </a:r>
            <a:r>
              <a:rPr lang="ar-BH" sz="2400" b="1" dirty="0" smtClean="0">
                <a:solidFill>
                  <a:srgbClr val="002060"/>
                </a:solidFill>
                <a:latin typeface="Sakkal Majalla" panose="02000000000000000000" pitchFamily="2" charset="-78"/>
                <a:cs typeface="Sakkal Majalla" panose="02000000000000000000" pitchFamily="2" charset="-78"/>
              </a:rPr>
              <a:t>. يتطفل على البكتيريا</a:t>
            </a:r>
            <a:r>
              <a:rPr lang="ar-BH" sz="2400" b="1" dirty="0" smtClean="0">
                <a:latin typeface="Sakkal Majalla" panose="02000000000000000000" pitchFamily="2" charset="-78"/>
                <a:cs typeface="Sakkal Majalla" panose="02000000000000000000" pitchFamily="2" charset="-78"/>
              </a:rPr>
              <a:t>. </a:t>
            </a:r>
            <a:endParaRPr lang="ar-BH" sz="2400" b="1" dirty="0">
              <a:latin typeface="Sakkal Majalla" panose="02000000000000000000" pitchFamily="2" charset="-78"/>
              <a:cs typeface="Sakkal Majalla" panose="02000000000000000000" pitchFamily="2" charset="-78"/>
            </a:endParaRPr>
          </a:p>
        </p:txBody>
      </p:sp>
      <p:sp>
        <p:nvSpPr>
          <p:cNvPr id="36" name="Oval 35"/>
          <p:cNvSpPr/>
          <p:nvPr/>
        </p:nvSpPr>
        <p:spPr>
          <a:xfrm>
            <a:off x="4560113" y="3264434"/>
            <a:ext cx="349321" cy="369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مستطيل 3"/>
          <p:cNvSpPr/>
          <p:nvPr/>
        </p:nvSpPr>
        <p:spPr>
          <a:xfrm>
            <a:off x="809897" y="1317603"/>
            <a:ext cx="10538177" cy="492443"/>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BH" sz="2600" b="1" dirty="0" smtClean="0">
                <a:solidFill>
                  <a:srgbClr val="C00000"/>
                </a:solidFill>
                <a:latin typeface="Sakkal Majalla" panose="02000000000000000000" pitchFamily="2" charset="-78"/>
                <a:cs typeface="Sakkal Majalla" panose="02000000000000000000" pitchFamily="2" charset="-78"/>
              </a:rPr>
              <a:t>1. لماذا تُعد </a:t>
            </a:r>
            <a:r>
              <a:rPr lang="ar-BH" sz="2600" b="1" dirty="0">
                <a:solidFill>
                  <a:srgbClr val="C00000"/>
                </a:solidFill>
                <a:latin typeface="Sakkal Majalla" panose="02000000000000000000" pitchFamily="2" charset="-78"/>
                <a:cs typeface="Sakkal Majalla" panose="02000000000000000000" pitchFamily="2" charset="-78"/>
              </a:rPr>
              <a:t>نظرية </a:t>
            </a:r>
            <a:r>
              <a:rPr lang="ar-BH" sz="2600" b="1" dirty="0" smtClean="0">
                <a:solidFill>
                  <a:srgbClr val="C00000"/>
                </a:solidFill>
                <a:latin typeface="Sakkal Majalla" panose="02000000000000000000" pitchFamily="2" charset="-78"/>
                <a:cs typeface="Sakkal Majalla" panose="02000000000000000000" pitchFamily="2" charset="-78"/>
              </a:rPr>
              <a:t>نشأة الفيروسات </a:t>
            </a:r>
            <a:r>
              <a:rPr lang="ar-BH" sz="2600" b="1" dirty="0">
                <a:solidFill>
                  <a:srgbClr val="C00000"/>
                </a:solidFill>
                <a:latin typeface="Sakkal Majalla" panose="02000000000000000000" pitchFamily="2" charset="-78"/>
                <a:cs typeface="Sakkal Majalla" panose="02000000000000000000" pitchFamily="2" charset="-78"/>
              </a:rPr>
              <a:t>من </a:t>
            </a:r>
            <a:r>
              <a:rPr lang="ar-BH" sz="2600" b="1" dirty="0" smtClean="0">
                <a:solidFill>
                  <a:srgbClr val="C00000"/>
                </a:solidFill>
                <a:latin typeface="Sakkal Majalla" panose="02000000000000000000" pitchFamily="2" charset="-78"/>
                <a:cs typeface="Sakkal Majalla" panose="02000000000000000000" pitchFamily="2" charset="-78"/>
              </a:rPr>
              <a:t>أجزاء من الخلايا هي الأكثر احتمالًا لدى العلماء؟</a:t>
            </a:r>
            <a:endParaRPr lang="ar-BH" sz="2600" b="1" dirty="0">
              <a:solidFill>
                <a:srgbClr val="C00000"/>
              </a:solidFill>
              <a:latin typeface="Sakkal Majalla" panose="02000000000000000000" pitchFamily="2" charset="-78"/>
              <a:cs typeface="Sakkal Majalla" panose="02000000000000000000" pitchFamily="2" charset="-78"/>
            </a:endParaRPr>
          </a:p>
        </p:txBody>
      </p:sp>
      <p:sp>
        <p:nvSpPr>
          <p:cNvPr id="26" name="عنصر نائب للمحتوى 5"/>
          <p:cNvSpPr txBox="1">
            <a:spLocks/>
          </p:cNvSpPr>
          <p:nvPr/>
        </p:nvSpPr>
        <p:spPr bwMode="auto">
          <a:xfrm>
            <a:off x="786723" y="1877409"/>
            <a:ext cx="10577236" cy="461665"/>
          </a:xfrm>
          <a:prstGeom prst="rect">
            <a:avLst/>
          </a:prstGeom>
          <a:solidFill>
            <a:srgbClr val="EEF7E9"/>
          </a:solidFill>
          <a:ln>
            <a:solidFill>
              <a:schemeClr val="accent1"/>
            </a:solidFill>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r" rtl="1">
              <a:defRPr sz="2400" b="1">
                <a:solidFill>
                  <a:srgbClr val="002060"/>
                </a:solidFill>
                <a:latin typeface="Sakkal Majalla" panose="02000000000000000000" pitchFamily="2" charset="-78"/>
                <a:cs typeface="Sakkal Majalla" panose="02000000000000000000" pitchFamily="2" charset="-78"/>
              </a:defRPr>
            </a:lvl1pPr>
          </a:lstStyle>
          <a:p>
            <a:pPr marL="0" lvl="1" algn="r" rtl="1"/>
            <a:r>
              <a:rPr lang="ar-BH" sz="2400" b="1" dirty="0" smtClean="0">
                <a:solidFill>
                  <a:srgbClr val="002060"/>
                </a:solidFill>
                <a:latin typeface="Sakkal Majalla" panose="02000000000000000000" pitchFamily="2" charset="-78"/>
                <a:cs typeface="Sakkal Majalla" panose="02000000000000000000" pitchFamily="2" charset="-78"/>
              </a:rPr>
              <a:t>لأن </a:t>
            </a:r>
            <a:r>
              <a:rPr lang="ar-BH" sz="2400" b="1" dirty="0">
                <a:solidFill>
                  <a:srgbClr val="002060"/>
                </a:solidFill>
                <a:latin typeface="Sakkal Majalla" panose="02000000000000000000" pitchFamily="2" charset="-78"/>
                <a:cs typeface="Sakkal Majalla" panose="02000000000000000000" pitchFamily="2" charset="-78"/>
              </a:rPr>
              <a:t>المادة الوراثية للفيروسات شبيهة بالجينات الخلوية، وأن </a:t>
            </a:r>
            <a:r>
              <a:rPr lang="ar-BH" sz="2400" b="1" dirty="0" smtClean="0">
                <a:solidFill>
                  <a:srgbClr val="002060"/>
                </a:solidFill>
                <a:latin typeface="Sakkal Majalla" panose="02000000000000000000" pitchFamily="2" charset="-78"/>
                <a:cs typeface="Sakkal Majalla" panose="02000000000000000000" pitchFamily="2" charset="-78"/>
              </a:rPr>
              <a:t>للفيروسات القدرة</a:t>
            </a:r>
            <a:r>
              <a:rPr lang="en-US" sz="2400" b="1" dirty="0" smtClean="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 على </a:t>
            </a:r>
            <a:r>
              <a:rPr lang="ar-BH" sz="2400" b="1" dirty="0">
                <a:solidFill>
                  <a:srgbClr val="002060"/>
                </a:solidFill>
                <a:latin typeface="Sakkal Majalla" panose="02000000000000000000" pitchFamily="2" charset="-78"/>
                <a:cs typeface="Sakkal Majalla" panose="02000000000000000000" pitchFamily="2" charset="-78"/>
              </a:rPr>
              <a:t>أن توجد خارج الخلية</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07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80">
                                          <p:stCondLst>
                                            <p:cond delay="0"/>
                                          </p:stCondLst>
                                        </p:cTn>
                                        <p:tgtEl>
                                          <p:spTgt spid="30"/>
                                        </p:tgtEl>
                                      </p:cBhvr>
                                    </p:animEffect>
                                    <p:anim calcmode="lin" valueType="num">
                                      <p:cBhvr>
                                        <p:cTn id="3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6" dur="26">
                                          <p:stCondLst>
                                            <p:cond delay="650"/>
                                          </p:stCondLst>
                                        </p:cTn>
                                        <p:tgtEl>
                                          <p:spTgt spid="30"/>
                                        </p:tgtEl>
                                      </p:cBhvr>
                                      <p:to x="100000" y="60000"/>
                                    </p:animScale>
                                    <p:animScale>
                                      <p:cBhvr>
                                        <p:cTn id="37" dur="166" decel="50000">
                                          <p:stCondLst>
                                            <p:cond delay="676"/>
                                          </p:stCondLst>
                                        </p:cTn>
                                        <p:tgtEl>
                                          <p:spTgt spid="30"/>
                                        </p:tgtEl>
                                      </p:cBhvr>
                                      <p:to x="100000" y="100000"/>
                                    </p:animScale>
                                    <p:animScale>
                                      <p:cBhvr>
                                        <p:cTn id="38" dur="26">
                                          <p:stCondLst>
                                            <p:cond delay="1312"/>
                                          </p:stCondLst>
                                        </p:cTn>
                                        <p:tgtEl>
                                          <p:spTgt spid="30"/>
                                        </p:tgtEl>
                                      </p:cBhvr>
                                      <p:to x="100000" y="80000"/>
                                    </p:animScale>
                                    <p:animScale>
                                      <p:cBhvr>
                                        <p:cTn id="39" dur="166" decel="50000">
                                          <p:stCondLst>
                                            <p:cond delay="1338"/>
                                          </p:stCondLst>
                                        </p:cTn>
                                        <p:tgtEl>
                                          <p:spTgt spid="30"/>
                                        </p:tgtEl>
                                      </p:cBhvr>
                                      <p:to x="100000" y="100000"/>
                                    </p:animScale>
                                    <p:animScale>
                                      <p:cBhvr>
                                        <p:cTn id="40" dur="26">
                                          <p:stCondLst>
                                            <p:cond delay="1642"/>
                                          </p:stCondLst>
                                        </p:cTn>
                                        <p:tgtEl>
                                          <p:spTgt spid="30"/>
                                        </p:tgtEl>
                                      </p:cBhvr>
                                      <p:to x="100000" y="90000"/>
                                    </p:animScale>
                                    <p:animScale>
                                      <p:cBhvr>
                                        <p:cTn id="41" dur="166" decel="50000">
                                          <p:stCondLst>
                                            <p:cond delay="1668"/>
                                          </p:stCondLst>
                                        </p:cTn>
                                        <p:tgtEl>
                                          <p:spTgt spid="30"/>
                                        </p:tgtEl>
                                      </p:cBhvr>
                                      <p:to x="100000" y="100000"/>
                                    </p:animScale>
                                    <p:animScale>
                                      <p:cBhvr>
                                        <p:cTn id="42" dur="26">
                                          <p:stCondLst>
                                            <p:cond delay="1808"/>
                                          </p:stCondLst>
                                        </p:cTn>
                                        <p:tgtEl>
                                          <p:spTgt spid="30"/>
                                        </p:tgtEl>
                                      </p:cBhvr>
                                      <p:to x="100000" y="95000"/>
                                    </p:animScale>
                                    <p:animScale>
                                      <p:cBhvr>
                                        <p:cTn id="43" dur="166" decel="50000">
                                          <p:stCondLst>
                                            <p:cond delay="1834"/>
                                          </p:stCondLst>
                                        </p:cTn>
                                        <p:tgtEl>
                                          <p:spTgt spid="3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strVal val="#ppt_w*0.05"/>
                                          </p:val>
                                        </p:tav>
                                        <p:tav tm="100000">
                                          <p:val>
                                            <p:strVal val="#ppt_w"/>
                                          </p:val>
                                        </p:tav>
                                      </p:tavLst>
                                    </p:anim>
                                    <p:anim calcmode="lin" valueType="num">
                                      <p:cBhvr>
                                        <p:cTn id="57" dur="500" fill="hold"/>
                                        <p:tgtEl>
                                          <p:spTgt spid="31"/>
                                        </p:tgtEl>
                                        <p:attrNameLst>
                                          <p:attrName>ppt_h</p:attrName>
                                        </p:attrNameLst>
                                      </p:cBhvr>
                                      <p:tavLst>
                                        <p:tav tm="0">
                                          <p:val>
                                            <p:strVal val="#ppt_h"/>
                                          </p:val>
                                        </p:tav>
                                        <p:tav tm="100000">
                                          <p:val>
                                            <p:strVal val="#ppt_h"/>
                                          </p:val>
                                        </p:tav>
                                      </p:tavLst>
                                    </p:anim>
                                    <p:anim calcmode="lin" valueType="num">
                                      <p:cBhvr>
                                        <p:cTn id="58" dur="500" fill="hold"/>
                                        <p:tgtEl>
                                          <p:spTgt spid="31"/>
                                        </p:tgtEl>
                                        <p:attrNameLst>
                                          <p:attrName>ppt_x</p:attrName>
                                        </p:attrNameLst>
                                      </p:cBhvr>
                                      <p:tavLst>
                                        <p:tav tm="0">
                                          <p:val>
                                            <p:strVal val="#ppt_x-.2"/>
                                          </p:val>
                                        </p:tav>
                                        <p:tav tm="100000">
                                          <p:val>
                                            <p:strVal val="#ppt_x"/>
                                          </p:val>
                                        </p:tav>
                                      </p:tavLst>
                                    </p:anim>
                                    <p:anim calcmode="lin" valueType="num">
                                      <p:cBhvr>
                                        <p:cTn id="59" dur="500" fill="hold"/>
                                        <p:tgtEl>
                                          <p:spTgt spid="31"/>
                                        </p:tgtEl>
                                        <p:attrNameLst>
                                          <p:attrName>ppt_y</p:attrName>
                                        </p:attrNameLst>
                                      </p:cBhvr>
                                      <p:tavLst>
                                        <p:tav tm="0">
                                          <p:val>
                                            <p:strVal val="#ppt_y"/>
                                          </p:val>
                                        </p:tav>
                                        <p:tav tm="100000">
                                          <p:val>
                                            <p:strVal val="#ppt_y"/>
                                          </p:val>
                                        </p:tav>
                                      </p:tavLst>
                                    </p:anim>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54" presetClass="entr" presetSubtype="0" accel="10000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strVal val="#ppt_w*0.05"/>
                                          </p:val>
                                        </p:tav>
                                        <p:tav tm="100000">
                                          <p:val>
                                            <p:strVal val="#ppt_w"/>
                                          </p:val>
                                        </p:tav>
                                      </p:tavLst>
                                    </p:anim>
                                    <p:anim calcmode="lin" valueType="num">
                                      <p:cBhvr>
                                        <p:cTn id="66" dur="500" fill="hold"/>
                                        <p:tgtEl>
                                          <p:spTgt spid="33"/>
                                        </p:tgtEl>
                                        <p:attrNameLst>
                                          <p:attrName>ppt_h</p:attrName>
                                        </p:attrNameLst>
                                      </p:cBhvr>
                                      <p:tavLst>
                                        <p:tav tm="0">
                                          <p:val>
                                            <p:strVal val="#ppt_h"/>
                                          </p:val>
                                        </p:tav>
                                        <p:tav tm="100000">
                                          <p:val>
                                            <p:strVal val="#ppt_h"/>
                                          </p:val>
                                        </p:tav>
                                      </p:tavLst>
                                    </p:anim>
                                    <p:anim calcmode="lin" valueType="num">
                                      <p:cBhvr>
                                        <p:cTn id="67" dur="500" fill="hold"/>
                                        <p:tgtEl>
                                          <p:spTgt spid="33"/>
                                        </p:tgtEl>
                                        <p:attrNameLst>
                                          <p:attrName>ppt_x</p:attrName>
                                        </p:attrNameLst>
                                      </p:cBhvr>
                                      <p:tavLst>
                                        <p:tav tm="0">
                                          <p:val>
                                            <p:strVal val="#ppt_x-.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30"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800" decel="100000"/>
                                        <p:tgtEl>
                                          <p:spTgt spid="32"/>
                                        </p:tgtEl>
                                      </p:cBhvr>
                                    </p:animEffect>
                                    <p:anim calcmode="lin" valueType="num">
                                      <p:cBhvr>
                                        <p:cTn id="75" dur="800" decel="100000" fill="hold"/>
                                        <p:tgtEl>
                                          <p:spTgt spid="32"/>
                                        </p:tgtEl>
                                        <p:attrNameLst>
                                          <p:attrName>style.rotation</p:attrName>
                                        </p:attrNameLst>
                                      </p:cBhvr>
                                      <p:tavLst>
                                        <p:tav tm="0">
                                          <p:val>
                                            <p:fltVal val="-90"/>
                                          </p:val>
                                        </p:tav>
                                        <p:tav tm="100000">
                                          <p:val>
                                            <p:fltVal val="0"/>
                                          </p:val>
                                        </p:tav>
                                      </p:tavLst>
                                    </p:anim>
                                    <p:anim calcmode="lin" valueType="num">
                                      <p:cBhvr>
                                        <p:cTn id="76" dur="800" decel="100000" fill="hold"/>
                                        <p:tgtEl>
                                          <p:spTgt spid="32"/>
                                        </p:tgtEl>
                                        <p:attrNameLst>
                                          <p:attrName>ppt_x</p:attrName>
                                        </p:attrNameLst>
                                      </p:cBhvr>
                                      <p:tavLst>
                                        <p:tav tm="0">
                                          <p:val>
                                            <p:strVal val="#ppt_x+0.4"/>
                                          </p:val>
                                        </p:tav>
                                        <p:tav tm="100000">
                                          <p:val>
                                            <p:strVal val="#ppt_x-0.05"/>
                                          </p:val>
                                        </p:tav>
                                      </p:tavLst>
                                    </p:anim>
                                    <p:anim calcmode="lin" valueType="num">
                                      <p:cBhvr>
                                        <p:cTn id="77" dur="800" decel="100000" fill="hold"/>
                                        <p:tgtEl>
                                          <p:spTgt spid="32"/>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800" decel="100000"/>
                                        <p:tgtEl>
                                          <p:spTgt spid="34"/>
                                        </p:tgtEl>
                                      </p:cBhvr>
                                    </p:animEffect>
                                    <p:anim calcmode="lin" valueType="num">
                                      <p:cBhvr>
                                        <p:cTn id="85" dur="800" decel="100000" fill="hold"/>
                                        <p:tgtEl>
                                          <p:spTgt spid="34"/>
                                        </p:tgtEl>
                                        <p:attrNameLst>
                                          <p:attrName>style.rotation</p:attrName>
                                        </p:attrNameLst>
                                      </p:cBhvr>
                                      <p:tavLst>
                                        <p:tav tm="0">
                                          <p:val>
                                            <p:fltVal val="-90"/>
                                          </p:val>
                                        </p:tav>
                                        <p:tav tm="100000">
                                          <p:val>
                                            <p:fltVal val="0"/>
                                          </p:val>
                                        </p:tav>
                                      </p:tavLst>
                                    </p:anim>
                                    <p:anim calcmode="lin" valueType="num">
                                      <p:cBhvr>
                                        <p:cTn id="86" dur="800" decel="100000" fill="hold"/>
                                        <p:tgtEl>
                                          <p:spTgt spid="34"/>
                                        </p:tgtEl>
                                        <p:attrNameLst>
                                          <p:attrName>ppt_x</p:attrName>
                                        </p:attrNameLst>
                                      </p:cBhvr>
                                      <p:tavLst>
                                        <p:tav tm="0">
                                          <p:val>
                                            <p:strVal val="#ppt_x+0.4"/>
                                          </p:val>
                                        </p:tav>
                                        <p:tav tm="100000">
                                          <p:val>
                                            <p:strVal val="#ppt_x-0.05"/>
                                          </p:val>
                                        </p:tav>
                                      </p:tavLst>
                                    </p:anim>
                                    <p:anim calcmode="lin" valueType="num">
                                      <p:cBhvr>
                                        <p:cTn id="87" dur="800" decel="100000" fill="hold"/>
                                        <p:tgtEl>
                                          <p:spTgt spid="34"/>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80">
                                          <p:stCondLst>
                                            <p:cond delay="0"/>
                                          </p:stCondLst>
                                        </p:cTn>
                                        <p:tgtEl>
                                          <p:spTgt spid="36"/>
                                        </p:tgtEl>
                                      </p:cBhvr>
                                    </p:animEffect>
                                    <p:anim calcmode="lin" valueType="num">
                                      <p:cBhvr>
                                        <p:cTn id="9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00" dur="26">
                                          <p:stCondLst>
                                            <p:cond delay="650"/>
                                          </p:stCondLst>
                                        </p:cTn>
                                        <p:tgtEl>
                                          <p:spTgt spid="36"/>
                                        </p:tgtEl>
                                      </p:cBhvr>
                                      <p:to x="100000" y="60000"/>
                                    </p:animScale>
                                    <p:animScale>
                                      <p:cBhvr>
                                        <p:cTn id="101" dur="166" decel="50000">
                                          <p:stCondLst>
                                            <p:cond delay="676"/>
                                          </p:stCondLst>
                                        </p:cTn>
                                        <p:tgtEl>
                                          <p:spTgt spid="36"/>
                                        </p:tgtEl>
                                      </p:cBhvr>
                                      <p:to x="100000" y="100000"/>
                                    </p:animScale>
                                    <p:animScale>
                                      <p:cBhvr>
                                        <p:cTn id="102" dur="26">
                                          <p:stCondLst>
                                            <p:cond delay="1312"/>
                                          </p:stCondLst>
                                        </p:cTn>
                                        <p:tgtEl>
                                          <p:spTgt spid="36"/>
                                        </p:tgtEl>
                                      </p:cBhvr>
                                      <p:to x="100000" y="80000"/>
                                    </p:animScale>
                                    <p:animScale>
                                      <p:cBhvr>
                                        <p:cTn id="103" dur="166" decel="50000">
                                          <p:stCondLst>
                                            <p:cond delay="1338"/>
                                          </p:stCondLst>
                                        </p:cTn>
                                        <p:tgtEl>
                                          <p:spTgt spid="36"/>
                                        </p:tgtEl>
                                      </p:cBhvr>
                                      <p:to x="100000" y="100000"/>
                                    </p:animScale>
                                    <p:animScale>
                                      <p:cBhvr>
                                        <p:cTn id="104" dur="26">
                                          <p:stCondLst>
                                            <p:cond delay="1642"/>
                                          </p:stCondLst>
                                        </p:cTn>
                                        <p:tgtEl>
                                          <p:spTgt spid="36"/>
                                        </p:tgtEl>
                                      </p:cBhvr>
                                      <p:to x="100000" y="90000"/>
                                    </p:animScale>
                                    <p:animScale>
                                      <p:cBhvr>
                                        <p:cTn id="105" dur="166" decel="50000">
                                          <p:stCondLst>
                                            <p:cond delay="1668"/>
                                          </p:stCondLst>
                                        </p:cTn>
                                        <p:tgtEl>
                                          <p:spTgt spid="36"/>
                                        </p:tgtEl>
                                      </p:cBhvr>
                                      <p:to x="100000" y="100000"/>
                                    </p:animScale>
                                    <p:animScale>
                                      <p:cBhvr>
                                        <p:cTn id="106" dur="26">
                                          <p:stCondLst>
                                            <p:cond delay="1808"/>
                                          </p:stCondLst>
                                        </p:cTn>
                                        <p:tgtEl>
                                          <p:spTgt spid="36"/>
                                        </p:tgtEl>
                                      </p:cBhvr>
                                      <p:to x="100000" y="95000"/>
                                    </p:animScale>
                                    <p:animScale>
                                      <p:cBhvr>
                                        <p:cTn id="107" dur="166" decel="50000">
                                          <p:stCondLst>
                                            <p:cond delay="1834"/>
                                          </p:stCondLst>
                                        </p:cTn>
                                        <p:tgtEl>
                                          <p:spTgt spid="36"/>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down)">
                                      <p:cBhvr>
                                        <p:cTn id="112" dur="580">
                                          <p:stCondLst>
                                            <p:cond delay="0"/>
                                          </p:stCondLst>
                                        </p:cTn>
                                        <p:tgtEl>
                                          <p:spTgt spid="19"/>
                                        </p:tgtEl>
                                      </p:cBhvr>
                                    </p:animEffect>
                                    <p:anim calcmode="lin" valueType="num">
                                      <p:cBhvr>
                                        <p:cTn id="11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8" dur="26">
                                          <p:stCondLst>
                                            <p:cond delay="650"/>
                                          </p:stCondLst>
                                        </p:cTn>
                                        <p:tgtEl>
                                          <p:spTgt spid="19"/>
                                        </p:tgtEl>
                                      </p:cBhvr>
                                      <p:to x="100000" y="60000"/>
                                    </p:animScale>
                                    <p:animScale>
                                      <p:cBhvr>
                                        <p:cTn id="119" dur="166" decel="50000">
                                          <p:stCondLst>
                                            <p:cond delay="676"/>
                                          </p:stCondLst>
                                        </p:cTn>
                                        <p:tgtEl>
                                          <p:spTgt spid="19"/>
                                        </p:tgtEl>
                                      </p:cBhvr>
                                      <p:to x="100000" y="100000"/>
                                    </p:animScale>
                                    <p:animScale>
                                      <p:cBhvr>
                                        <p:cTn id="120" dur="26">
                                          <p:stCondLst>
                                            <p:cond delay="1312"/>
                                          </p:stCondLst>
                                        </p:cTn>
                                        <p:tgtEl>
                                          <p:spTgt spid="19"/>
                                        </p:tgtEl>
                                      </p:cBhvr>
                                      <p:to x="100000" y="80000"/>
                                    </p:animScale>
                                    <p:animScale>
                                      <p:cBhvr>
                                        <p:cTn id="121" dur="166" decel="50000">
                                          <p:stCondLst>
                                            <p:cond delay="1338"/>
                                          </p:stCondLst>
                                        </p:cTn>
                                        <p:tgtEl>
                                          <p:spTgt spid="19"/>
                                        </p:tgtEl>
                                      </p:cBhvr>
                                      <p:to x="100000" y="100000"/>
                                    </p:animScale>
                                    <p:animScale>
                                      <p:cBhvr>
                                        <p:cTn id="122" dur="26">
                                          <p:stCondLst>
                                            <p:cond delay="1642"/>
                                          </p:stCondLst>
                                        </p:cTn>
                                        <p:tgtEl>
                                          <p:spTgt spid="19"/>
                                        </p:tgtEl>
                                      </p:cBhvr>
                                      <p:to x="100000" y="90000"/>
                                    </p:animScale>
                                    <p:animScale>
                                      <p:cBhvr>
                                        <p:cTn id="123" dur="166" decel="50000">
                                          <p:stCondLst>
                                            <p:cond delay="1668"/>
                                          </p:stCondLst>
                                        </p:cTn>
                                        <p:tgtEl>
                                          <p:spTgt spid="19"/>
                                        </p:tgtEl>
                                      </p:cBhvr>
                                      <p:to x="100000" y="100000"/>
                                    </p:animScale>
                                    <p:animScale>
                                      <p:cBhvr>
                                        <p:cTn id="124" dur="26">
                                          <p:stCondLst>
                                            <p:cond delay="1808"/>
                                          </p:stCondLst>
                                        </p:cTn>
                                        <p:tgtEl>
                                          <p:spTgt spid="19"/>
                                        </p:tgtEl>
                                      </p:cBhvr>
                                      <p:to x="100000" y="95000"/>
                                    </p:animScale>
                                    <p:animScale>
                                      <p:cBhvr>
                                        <p:cTn id="125" dur="166" decel="50000">
                                          <p:stCondLst>
                                            <p:cond delay="1834"/>
                                          </p:stCondLst>
                                        </p:cTn>
                                        <p:tgtEl>
                                          <p:spTgt spid="19"/>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54" presetClass="entr" presetSubtype="0" accel="100000" fill="hold" nodeType="click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strVal val="#ppt_w*0.05"/>
                                          </p:val>
                                        </p:tav>
                                        <p:tav tm="100000">
                                          <p:val>
                                            <p:strVal val="#ppt_w"/>
                                          </p:val>
                                        </p:tav>
                                      </p:tavLst>
                                    </p:anim>
                                    <p:anim calcmode="lin" valueType="num">
                                      <p:cBhvr>
                                        <p:cTn id="131" dur="500" fill="hold"/>
                                        <p:tgtEl>
                                          <p:spTgt spid="20"/>
                                        </p:tgtEl>
                                        <p:attrNameLst>
                                          <p:attrName>ppt_h</p:attrName>
                                        </p:attrNameLst>
                                      </p:cBhvr>
                                      <p:tavLst>
                                        <p:tav tm="0">
                                          <p:val>
                                            <p:strVal val="#ppt_h"/>
                                          </p:val>
                                        </p:tav>
                                        <p:tav tm="100000">
                                          <p:val>
                                            <p:strVal val="#ppt_h"/>
                                          </p:val>
                                        </p:tav>
                                      </p:tavLst>
                                    </p:anim>
                                    <p:anim calcmode="lin" valueType="num">
                                      <p:cBhvr>
                                        <p:cTn id="132" dur="500" fill="hold"/>
                                        <p:tgtEl>
                                          <p:spTgt spid="20"/>
                                        </p:tgtEl>
                                        <p:attrNameLst>
                                          <p:attrName>ppt_x</p:attrName>
                                        </p:attrNameLst>
                                      </p:cBhvr>
                                      <p:tavLst>
                                        <p:tav tm="0">
                                          <p:val>
                                            <p:strVal val="#ppt_x-.2"/>
                                          </p:val>
                                        </p:tav>
                                        <p:tav tm="100000">
                                          <p:val>
                                            <p:strVal val="#ppt_x"/>
                                          </p:val>
                                        </p:tav>
                                      </p:tavLst>
                                    </p:anim>
                                    <p:anim calcmode="lin" valueType="num">
                                      <p:cBhvr>
                                        <p:cTn id="133" dur="500" fill="hold"/>
                                        <p:tgtEl>
                                          <p:spTgt spid="20"/>
                                        </p:tgtEl>
                                        <p:attrNameLst>
                                          <p:attrName>ppt_y</p:attrName>
                                        </p:attrNameLst>
                                      </p:cBhvr>
                                      <p:tavLst>
                                        <p:tav tm="0">
                                          <p:val>
                                            <p:strVal val="#ppt_y"/>
                                          </p:val>
                                        </p:tav>
                                        <p:tav tm="100000">
                                          <p:val>
                                            <p:strVal val="#ppt_y"/>
                                          </p:val>
                                        </p:tav>
                                      </p:tavLst>
                                    </p:anim>
                                    <p:animEffect transition="in" filter="fade">
                                      <p:cBhvr>
                                        <p:cTn id="134" dur="500"/>
                                        <p:tgtEl>
                                          <p:spTgt spid="20"/>
                                        </p:tgtEl>
                                      </p:cBhvr>
                                    </p:animEffect>
                                  </p:childTnLst>
                                </p:cTn>
                              </p:par>
                            </p:childTnLst>
                          </p:cTn>
                        </p:par>
                      </p:childTnLst>
                    </p:cTn>
                  </p:par>
                  <p:par>
                    <p:cTn id="135" fill="hold">
                      <p:stCondLst>
                        <p:cond delay="indefinite"/>
                      </p:stCondLst>
                      <p:childTnLst>
                        <p:par>
                          <p:cTn id="136" fill="hold">
                            <p:stCondLst>
                              <p:cond delay="0"/>
                            </p:stCondLst>
                            <p:childTnLst>
                              <p:par>
                                <p:cTn id="137" presetID="54" presetClass="entr" presetSubtype="0" accel="100000" fill="hold" nodeType="clickEffect">
                                  <p:stCondLst>
                                    <p:cond delay="0"/>
                                  </p:stCondLst>
                                  <p:childTnLst>
                                    <p:set>
                                      <p:cBhvr>
                                        <p:cTn id="138" dur="1" fill="hold">
                                          <p:stCondLst>
                                            <p:cond delay="0"/>
                                          </p:stCondLst>
                                        </p:cTn>
                                        <p:tgtEl>
                                          <p:spTgt spid="22"/>
                                        </p:tgtEl>
                                        <p:attrNameLst>
                                          <p:attrName>style.visibility</p:attrName>
                                        </p:attrNameLst>
                                      </p:cBhvr>
                                      <p:to>
                                        <p:strVal val="visible"/>
                                      </p:to>
                                    </p:set>
                                    <p:anim calcmode="lin" valueType="num">
                                      <p:cBhvr>
                                        <p:cTn id="139" dur="500" fill="hold"/>
                                        <p:tgtEl>
                                          <p:spTgt spid="22"/>
                                        </p:tgtEl>
                                        <p:attrNameLst>
                                          <p:attrName>ppt_w</p:attrName>
                                        </p:attrNameLst>
                                      </p:cBhvr>
                                      <p:tavLst>
                                        <p:tav tm="0">
                                          <p:val>
                                            <p:strVal val="#ppt_w*0.05"/>
                                          </p:val>
                                        </p:tav>
                                        <p:tav tm="100000">
                                          <p:val>
                                            <p:strVal val="#ppt_w"/>
                                          </p:val>
                                        </p:tav>
                                      </p:tavLst>
                                    </p:anim>
                                    <p:anim calcmode="lin" valueType="num">
                                      <p:cBhvr>
                                        <p:cTn id="140" dur="500" fill="hold"/>
                                        <p:tgtEl>
                                          <p:spTgt spid="22"/>
                                        </p:tgtEl>
                                        <p:attrNameLst>
                                          <p:attrName>ppt_h</p:attrName>
                                        </p:attrNameLst>
                                      </p:cBhvr>
                                      <p:tavLst>
                                        <p:tav tm="0">
                                          <p:val>
                                            <p:strVal val="#ppt_h"/>
                                          </p:val>
                                        </p:tav>
                                        <p:tav tm="100000">
                                          <p:val>
                                            <p:strVal val="#ppt_h"/>
                                          </p:val>
                                        </p:tav>
                                      </p:tavLst>
                                    </p:anim>
                                    <p:anim calcmode="lin" valueType="num">
                                      <p:cBhvr>
                                        <p:cTn id="141" dur="500" fill="hold"/>
                                        <p:tgtEl>
                                          <p:spTgt spid="22"/>
                                        </p:tgtEl>
                                        <p:attrNameLst>
                                          <p:attrName>ppt_x</p:attrName>
                                        </p:attrNameLst>
                                      </p:cBhvr>
                                      <p:tavLst>
                                        <p:tav tm="0">
                                          <p:val>
                                            <p:strVal val="#ppt_x-.2"/>
                                          </p:val>
                                        </p:tav>
                                        <p:tav tm="100000">
                                          <p:val>
                                            <p:strVal val="#ppt_x"/>
                                          </p:val>
                                        </p:tav>
                                      </p:tavLst>
                                    </p:anim>
                                    <p:anim calcmode="lin" valueType="num">
                                      <p:cBhvr>
                                        <p:cTn id="142" dur="500" fill="hold"/>
                                        <p:tgtEl>
                                          <p:spTgt spid="22"/>
                                        </p:tgtEl>
                                        <p:attrNameLst>
                                          <p:attrName>ppt_y</p:attrName>
                                        </p:attrNameLst>
                                      </p:cBhvr>
                                      <p:tavLst>
                                        <p:tav tm="0">
                                          <p:val>
                                            <p:strVal val="#ppt_y"/>
                                          </p:val>
                                        </p:tav>
                                        <p:tav tm="100000">
                                          <p:val>
                                            <p:strVal val="#ppt_y"/>
                                          </p:val>
                                        </p:tav>
                                      </p:tavLst>
                                    </p:anim>
                                    <p:animEffect transition="in" filter="fade">
                                      <p:cBhvr>
                                        <p:cTn id="143" dur="500"/>
                                        <p:tgtEl>
                                          <p:spTgt spid="22"/>
                                        </p:tgtEl>
                                      </p:cBhvr>
                                    </p:animEffect>
                                  </p:childTnLst>
                                </p:cTn>
                              </p:par>
                            </p:childTnLst>
                          </p:cTn>
                        </p:par>
                      </p:childTnLst>
                    </p:cTn>
                  </p:par>
                  <p:par>
                    <p:cTn id="144" fill="hold">
                      <p:stCondLst>
                        <p:cond delay="indefinite"/>
                      </p:stCondLst>
                      <p:childTnLst>
                        <p:par>
                          <p:cTn id="145" fill="hold">
                            <p:stCondLst>
                              <p:cond delay="0"/>
                            </p:stCondLst>
                            <p:childTnLst>
                              <p:par>
                                <p:cTn id="146" presetID="30" presetClass="entr" presetSubtype="0" fill="hold" grpId="0" nodeType="clickEffect">
                                  <p:stCondLst>
                                    <p:cond delay="0"/>
                                  </p:stCondLst>
                                  <p:childTnLst>
                                    <p:set>
                                      <p:cBhvr>
                                        <p:cTn id="147" dur="1" fill="hold">
                                          <p:stCondLst>
                                            <p:cond delay="0"/>
                                          </p:stCondLst>
                                        </p:cTn>
                                        <p:tgtEl>
                                          <p:spTgt spid="21"/>
                                        </p:tgtEl>
                                        <p:attrNameLst>
                                          <p:attrName>style.visibility</p:attrName>
                                        </p:attrNameLst>
                                      </p:cBhvr>
                                      <p:to>
                                        <p:strVal val="visible"/>
                                      </p:to>
                                    </p:set>
                                    <p:animEffect transition="in" filter="fade">
                                      <p:cBhvr>
                                        <p:cTn id="148" dur="800" decel="100000"/>
                                        <p:tgtEl>
                                          <p:spTgt spid="21"/>
                                        </p:tgtEl>
                                      </p:cBhvr>
                                    </p:animEffect>
                                    <p:anim calcmode="lin" valueType="num">
                                      <p:cBhvr>
                                        <p:cTn id="149" dur="800" decel="100000" fill="hold"/>
                                        <p:tgtEl>
                                          <p:spTgt spid="21"/>
                                        </p:tgtEl>
                                        <p:attrNameLst>
                                          <p:attrName>style.rotation</p:attrName>
                                        </p:attrNameLst>
                                      </p:cBhvr>
                                      <p:tavLst>
                                        <p:tav tm="0">
                                          <p:val>
                                            <p:fltVal val="-90"/>
                                          </p:val>
                                        </p:tav>
                                        <p:tav tm="100000">
                                          <p:val>
                                            <p:fltVal val="0"/>
                                          </p:val>
                                        </p:tav>
                                      </p:tavLst>
                                    </p:anim>
                                    <p:anim calcmode="lin" valueType="num">
                                      <p:cBhvr>
                                        <p:cTn id="150" dur="800" decel="100000" fill="hold"/>
                                        <p:tgtEl>
                                          <p:spTgt spid="21"/>
                                        </p:tgtEl>
                                        <p:attrNameLst>
                                          <p:attrName>ppt_x</p:attrName>
                                        </p:attrNameLst>
                                      </p:cBhvr>
                                      <p:tavLst>
                                        <p:tav tm="0">
                                          <p:val>
                                            <p:strVal val="#ppt_x+0.4"/>
                                          </p:val>
                                        </p:tav>
                                        <p:tav tm="100000">
                                          <p:val>
                                            <p:strVal val="#ppt_x-0.05"/>
                                          </p:val>
                                        </p:tav>
                                      </p:tavLst>
                                    </p:anim>
                                    <p:anim calcmode="lin" valueType="num">
                                      <p:cBhvr>
                                        <p:cTn id="151" dur="800" decel="100000" fill="hold"/>
                                        <p:tgtEl>
                                          <p:spTgt spid="21"/>
                                        </p:tgtEl>
                                        <p:attrNameLst>
                                          <p:attrName>ppt_y</p:attrName>
                                        </p:attrNameLst>
                                      </p:cBhvr>
                                      <p:tavLst>
                                        <p:tav tm="0">
                                          <p:val>
                                            <p:strVal val="#ppt_y-0.4"/>
                                          </p:val>
                                        </p:tav>
                                        <p:tav tm="100000">
                                          <p:val>
                                            <p:strVal val="#ppt_y+0.1"/>
                                          </p:val>
                                        </p:tav>
                                      </p:tavLst>
                                    </p:anim>
                                    <p:anim calcmode="lin" valueType="num">
                                      <p:cBhvr>
                                        <p:cTn id="152"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53"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0" presetClass="entr" presetSubtype="0" fill="hold" grpId="0" nodeType="click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fade">
                                      <p:cBhvr>
                                        <p:cTn id="158" dur="800" decel="100000"/>
                                        <p:tgtEl>
                                          <p:spTgt spid="23"/>
                                        </p:tgtEl>
                                      </p:cBhvr>
                                    </p:animEffect>
                                    <p:anim calcmode="lin" valueType="num">
                                      <p:cBhvr>
                                        <p:cTn id="159" dur="800" decel="100000" fill="hold"/>
                                        <p:tgtEl>
                                          <p:spTgt spid="23"/>
                                        </p:tgtEl>
                                        <p:attrNameLst>
                                          <p:attrName>style.rotation</p:attrName>
                                        </p:attrNameLst>
                                      </p:cBhvr>
                                      <p:tavLst>
                                        <p:tav tm="0">
                                          <p:val>
                                            <p:fltVal val="-90"/>
                                          </p:val>
                                        </p:tav>
                                        <p:tav tm="100000">
                                          <p:val>
                                            <p:fltVal val="0"/>
                                          </p:val>
                                        </p:tav>
                                      </p:tavLst>
                                    </p:anim>
                                    <p:anim calcmode="lin" valueType="num">
                                      <p:cBhvr>
                                        <p:cTn id="160" dur="800" decel="100000" fill="hold"/>
                                        <p:tgtEl>
                                          <p:spTgt spid="23"/>
                                        </p:tgtEl>
                                        <p:attrNameLst>
                                          <p:attrName>ppt_x</p:attrName>
                                        </p:attrNameLst>
                                      </p:cBhvr>
                                      <p:tavLst>
                                        <p:tav tm="0">
                                          <p:val>
                                            <p:strVal val="#ppt_x+0.4"/>
                                          </p:val>
                                        </p:tav>
                                        <p:tav tm="100000">
                                          <p:val>
                                            <p:strVal val="#ppt_x-0.05"/>
                                          </p:val>
                                        </p:tav>
                                      </p:tavLst>
                                    </p:anim>
                                    <p:anim calcmode="lin" valueType="num">
                                      <p:cBhvr>
                                        <p:cTn id="161" dur="800" decel="100000" fill="hold"/>
                                        <p:tgtEl>
                                          <p:spTgt spid="23"/>
                                        </p:tgtEl>
                                        <p:attrNameLst>
                                          <p:attrName>ppt_y</p:attrName>
                                        </p:attrNameLst>
                                      </p:cBhvr>
                                      <p:tavLst>
                                        <p:tav tm="0">
                                          <p:val>
                                            <p:strVal val="#ppt_y-0.4"/>
                                          </p:val>
                                        </p:tav>
                                        <p:tav tm="100000">
                                          <p:val>
                                            <p:strVal val="#ppt_y+0.1"/>
                                          </p:val>
                                        </p:tav>
                                      </p:tavLst>
                                    </p:anim>
                                    <p:anim calcmode="lin" valueType="num">
                                      <p:cBhvr>
                                        <p:cTn id="162"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63"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6" presetClass="entr" presetSubtype="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wipe(down)">
                                      <p:cBhvr>
                                        <p:cTn id="168" dur="580">
                                          <p:stCondLst>
                                            <p:cond delay="0"/>
                                          </p:stCondLst>
                                        </p:cTn>
                                        <p:tgtEl>
                                          <p:spTgt spid="24"/>
                                        </p:tgtEl>
                                      </p:cBhvr>
                                    </p:animEffect>
                                    <p:anim calcmode="lin" valueType="num">
                                      <p:cBhvr>
                                        <p:cTn id="16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74" dur="26">
                                          <p:stCondLst>
                                            <p:cond delay="650"/>
                                          </p:stCondLst>
                                        </p:cTn>
                                        <p:tgtEl>
                                          <p:spTgt spid="24"/>
                                        </p:tgtEl>
                                      </p:cBhvr>
                                      <p:to x="100000" y="60000"/>
                                    </p:animScale>
                                    <p:animScale>
                                      <p:cBhvr>
                                        <p:cTn id="175" dur="166" decel="50000">
                                          <p:stCondLst>
                                            <p:cond delay="676"/>
                                          </p:stCondLst>
                                        </p:cTn>
                                        <p:tgtEl>
                                          <p:spTgt spid="24"/>
                                        </p:tgtEl>
                                      </p:cBhvr>
                                      <p:to x="100000" y="100000"/>
                                    </p:animScale>
                                    <p:animScale>
                                      <p:cBhvr>
                                        <p:cTn id="176" dur="26">
                                          <p:stCondLst>
                                            <p:cond delay="1312"/>
                                          </p:stCondLst>
                                        </p:cTn>
                                        <p:tgtEl>
                                          <p:spTgt spid="24"/>
                                        </p:tgtEl>
                                      </p:cBhvr>
                                      <p:to x="100000" y="80000"/>
                                    </p:animScale>
                                    <p:animScale>
                                      <p:cBhvr>
                                        <p:cTn id="177" dur="166" decel="50000">
                                          <p:stCondLst>
                                            <p:cond delay="1338"/>
                                          </p:stCondLst>
                                        </p:cTn>
                                        <p:tgtEl>
                                          <p:spTgt spid="24"/>
                                        </p:tgtEl>
                                      </p:cBhvr>
                                      <p:to x="100000" y="100000"/>
                                    </p:animScale>
                                    <p:animScale>
                                      <p:cBhvr>
                                        <p:cTn id="178" dur="26">
                                          <p:stCondLst>
                                            <p:cond delay="1642"/>
                                          </p:stCondLst>
                                        </p:cTn>
                                        <p:tgtEl>
                                          <p:spTgt spid="24"/>
                                        </p:tgtEl>
                                      </p:cBhvr>
                                      <p:to x="100000" y="90000"/>
                                    </p:animScale>
                                    <p:animScale>
                                      <p:cBhvr>
                                        <p:cTn id="179" dur="166" decel="50000">
                                          <p:stCondLst>
                                            <p:cond delay="1668"/>
                                          </p:stCondLst>
                                        </p:cTn>
                                        <p:tgtEl>
                                          <p:spTgt spid="24"/>
                                        </p:tgtEl>
                                      </p:cBhvr>
                                      <p:to x="100000" y="100000"/>
                                    </p:animScale>
                                    <p:animScale>
                                      <p:cBhvr>
                                        <p:cTn id="180" dur="26">
                                          <p:stCondLst>
                                            <p:cond delay="1808"/>
                                          </p:stCondLst>
                                        </p:cTn>
                                        <p:tgtEl>
                                          <p:spTgt spid="24"/>
                                        </p:tgtEl>
                                      </p:cBhvr>
                                      <p:to x="100000" y="95000"/>
                                    </p:animScale>
                                    <p:animScale>
                                      <p:cBhvr>
                                        <p:cTn id="18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1" grpId="0" animBg="1"/>
      <p:bldP spid="23" grpId="0" animBg="1"/>
      <p:bldP spid="24" grpId="0" animBg="1"/>
      <p:bldP spid="30" grpId="0" animBg="1"/>
      <p:bldP spid="32" grpId="0" animBg="1"/>
      <p:bldP spid="34" grpId="0" animBg="1"/>
      <p:bldP spid="36"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
          <p:cNvSpPr>
            <a:spLocks noChangeArrowheads="1"/>
          </p:cNvSpPr>
          <p:nvPr/>
        </p:nvSpPr>
        <p:spPr bwMode="auto">
          <a:xfrm>
            <a:off x="605762" y="5342634"/>
            <a:ext cx="4093412"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b</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التركيب </a:t>
            </a:r>
            <a:r>
              <a:rPr lang="ar-BH" sz="2400" b="1" dirty="0" smtClean="0">
                <a:solidFill>
                  <a:srgbClr val="002060"/>
                </a:solidFill>
                <a:latin typeface="Sakkal Majalla" panose="02000000000000000000" pitchFamily="2" charset="-78"/>
                <a:cs typeface="Sakkal Majalla" panose="02000000000000000000" pitchFamily="2" charset="-78"/>
              </a:rPr>
              <a:t>2.</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14" name="Text Box 13"/>
          <p:cNvSpPr txBox="1">
            <a:spLocks noChangeArrowheads="1"/>
          </p:cNvSpPr>
          <p:nvPr/>
        </p:nvSpPr>
        <p:spPr bwMode="auto">
          <a:xfrm>
            <a:off x="7223811" y="2247035"/>
            <a:ext cx="4211975"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c</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المادة الوراثية والمحفظة</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10" name="Rectangle 6"/>
          <p:cNvSpPr>
            <a:spLocks noChangeArrowheads="1"/>
          </p:cNvSpPr>
          <p:nvPr/>
        </p:nvSpPr>
        <p:spPr bwMode="auto">
          <a:xfrm>
            <a:off x="7238304" y="1703615"/>
            <a:ext cx="4198992"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a:latin typeface="Sakkal Majalla" panose="02000000000000000000" pitchFamily="2" charset="-78"/>
                <a:cs typeface="Sakkal Majalla" panose="02000000000000000000" pitchFamily="2" charset="-78"/>
              </a:rPr>
              <a:t>a</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المادة الوراثية والنواة</a:t>
            </a:r>
            <a:r>
              <a:rPr lang="ar-BH" sz="2400" b="1" dirty="0" smtClean="0">
                <a:latin typeface="Sakkal Majalla" panose="02000000000000000000" pitchFamily="2" charset="-78"/>
                <a:cs typeface="Sakkal Majalla" panose="02000000000000000000" pitchFamily="2" charset="-78"/>
              </a:rPr>
              <a:t>.</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8" name="Content Placeholder 7"/>
          <p:cNvSpPr>
            <a:spLocks noGrp="1"/>
          </p:cNvSpPr>
          <p:nvPr>
            <p:ph idx="1"/>
          </p:nvPr>
        </p:nvSpPr>
        <p:spPr>
          <a:xfrm>
            <a:off x="638827" y="1246009"/>
            <a:ext cx="10815876" cy="397017"/>
          </a:xfrm>
          <a:solidFill>
            <a:schemeClr val="accent6">
              <a:lumMod val="20000"/>
              <a:lumOff val="80000"/>
            </a:schemeClr>
          </a:solidFill>
          <a:ln>
            <a:solidFill>
              <a:schemeClr val="accent1">
                <a:lumMod val="50000"/>
              </a:schemeClr>
            </a:solidFill>
          </a:ln>
        </p:spPr>
        <p:txBody>
          <a:bodyPr vert="horz" lIns="68580" tIns="34290" rIns="68580" bIns="34290" rtlCol="0" anchor="ctr">
            <a:noAutofit/>
          </a:bodyPr>
          <a:lstStyle/>
          <a:p>
            <a:pPr marL="0" indent="0" algn="r" rtl="1">
              <a:buNone/>
            </a:pPr>
            <a:r>
              <a:rPr lang="ar-BH" sz="2800" b="1" dirty="0" smtClean="0">
                <a:solidFill>
                  <a:srgbClr val="C00000"/>
                </a:solidFill>
                <a:latin typeface="Sakkal Majalla" panose="02000000000000000000" pitchFamily="2" charset="-78"/>
                <a:cs typeface="Sakkal Majalla" panose="02000000000000000000" pitchFamily="2" charset="-78"/>
              </a:rPr>
              <a:t>4. أي المواد الآتية موجود في الفيروسات كافة؟</a:t>
            </a:r>
            <a:endParaRPr lang="ar-BH" sz="2800" b="1" dirty="0">
              <a:solidFill>
                <a:srgbClr val="C00000"/>
              </a:solidFill>
              <a:latin typeface="Sakkal Majalla" panose="02000000000000000000" pitchFamily="2" charset="-78"/>
              <a:cs typeface="Sakkal Majalla" panose="02000000000000000000" pitchFamily="2" charset="-78"/>
            </a:endParaRPr>
          </a:p>
        </p:txBody>
      </p:sp>
      <p:sp>
        <p:nvSpPr>
          <p:cNvPr id="4" name="Oval 3"/>
          <p:cNvSpPr/>
          <p:nvPr/>
        </p:nvSpPr>
        <p:spPr>
          <a:xfrm>
            <a:off x="11157678" y="2286719"/>
            <a:ext cx="297456" cy="3305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24000" y="352142"/>
            <a:ext cx="9169400" cy="803558"/>
          </a:xfrm>
          <a:prstGeom prst="roundRect">
            <a:avLst/>
          </a:prstGeom>
          <a:solidFill>
            <a:schemeClr val="accent5">
              <a:lumMod val="75000"/>
            </a:schemeClr>
          </a:solidFill>
          <a:ln w="38100">
            <a:solidFill>
              <a:srgbClr val="FFC000"/>
            </a:solidFill>
          </a:ln>
        </p:spPr>
        <p:txBody>
          <a:bodyPr vert="horz" lIns="91440" tIns="45720" rIns="91440" bIns="45720" rtlCol="0" anchor="ctr">
            <a:normAutofit fontScale="90000" lnSpcReduction="20000"/>
          </a:bodyPr>
          <a:lstStyle/>
          <a:p>
            <a:pPr algn="ctr" defTabSz="685800" rtl="1">
              <a:lnSpc>
                <a:spcPct val="110000"/>
              </a:lnSpc>
              <a:spcBef>
                <a:spcPct val="0"/>
              </a:spcBef>
            </a:pPr>
            <a:r>
              <a:rPr lang="ar-BH" sz="4800" b="1" dirty="0">
                <a:solidFill>
                  <a:schemeClr val="bg1"/>
                </a:solidFill>
                <a:latin typeface="Sakkal Majalla" panose="02000000000000000000" pitchFamily="2" charset="-78"/>
                <a:cs typeface="Sakkal Majalla" panose="02000000000000000000" pitchFamily="2" charset="-78"/>
              </a:rPr>
              <a:t>النشـــــــــــــــاط </a:t>
            </a:r>
            <a:r>
              <a:rPr lang="ar-BH" sz="4800" b="1" dirty="0" smtClean="0">
                <a:solidFill>
                  <a:schemeClr val="bg1"/>
                </a:solidFill>
                <a:latin typeface="Sakkal Majalla" panose="02000000000000000000" pitchFamily="2" charset="-78"/>
                <a:cs typeface="Sakkal Majalla" panose="02000000000000000000" pitchFamily="2" charset="-78"/>
              </a:rPr>
              <a:t>2</a:t>
            </a:r>
            <a:endParaRPr lang="ar-BH" sz="4800" b="1" dirty="0">
              <a:solidFill>
                <a:schemeClr val="bg1"/>
              </a:solidFill>
              <a:latin typeface="Sakkal Majalla" panose="02000000000000000000" pitchFamily="2" charset="-78"/>
              <a:cs typeface="Sakkal Majalla" panose="02000000000000000000" pitchFamily="2" charset="-78"/>
            </a:endParaRPr>
          </a:p>
        </p:txBody>
      </p:sp>
      <p:sp>
        <p:nvSpPr>
          <p:cNvPr id="15" name="Rectangle 6"/>
          <p:cNvSpPr>
            <a:spLocks noChangeArrowheads="1"/>
          </p:cNvSpPr>
          <p:nvPr/>
        </p:nvSpPr>
        <p:spPr bwMode="auto">
          <a:xfrm>
            <a:off x="653292" y="1702770"/>
            <a:ext cx="4043109"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b</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النواة والمحفظة.</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16" name="Text Box 13"/>
          <p:cNvSpPr txBox="1">
            <a:spLocks noChangeArrowheads="1"/>
          </p:cNvSpPr>
          <p:nvPr/>
        </p:nvSpPr>
        <p:spPr bwMode="auto">
          <a:xfrm>
            <a:off x="651434" y="2256216"/>
            <a:ext cx="4043109"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d</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النواة فقط</a:t>
            </a:r>
            <a:r>
              <a:rPr lang="ar-BH" sz="2400" b="1" dirty="0" smtClean="0">
                <a:latin typeface="Sakkal Majalla" panose="02000000000000000000" pitchFamily="2" charset="-78"/>
                <a:cs typeface="Sakkal Majalla" panose="02000000000000000000" pitchFamily="2" charset="-78"/>
              </a:rPr>
              <a:t>. </a:t>
            </a:r>
            <a:endParaRPr lang="ar-BH" sz="2400" b="1" dirty="0">
              <a:latin typeface="Sakkal Majalla" panose="02000000000000000000" pitchFamily="2" charset="-78"/>
              <a:cs typeface="Sakkal Majalla" panose="02000000000000000000" pitchFamily="2" charset="-78"/>
            </a:endParaRPr>
          </a:p>
        </p:txBody>
      </p:sp>
      <p:sp>
        <p:nvSpPr>
          <p:cNvPr id="17" name="Text Box 4"/>
          <p:cNvSpPr txBox="1">
            <a:spLocks noChangeArrowheads="1"/>
          </p:cNvSpPr>
          <p:nvPr/>
        </p:nvSpPr>
        <p:spPr bwMode="auto">
          <a:xfrm>
            <a:off x="622300" y="2864240"/>
            <a:ext cx="10821690" cy="433965"/>
          </a:xfrm>
          <a:prstGeom prst="rect">
            <a:avLst/>
          </a:prstGeom>
          <a:solidFill>
            <a:schemeClr val="accent4">
              <a:lumMod val="20000"/>
              <a:lumOff val="80000"/>
            </a:schemeClr>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sz="2800" dirty="0" smtClean="0"/>
              <a:t>5. ما رمز التركيب الذي يمثل المادة الوراثية للفيروس بالشكل التالي؟ </a:t>
            </a:r>
            <a:endParaRPr lang="ar-BH" sz="2800" dirty="0"/>
          </a:p>
        </p:txBody>
      </p:sp>
      <p:sp>
        <p:nvSpPr>
          <p:cNvPr id="18" name="Rectangle 6"/>
          <p:cNvSpPr>
            <a:spLocks noChangeArrowheads="1"/>
          </p:cNvSpPr>
          <p:nvPr/>
        </p:nvSpPr>
        <p:spPr bwMode="auto">
          <a:xfrm>
            <a:off x="7175674" y="3517353"/>
            <a:ext cx="4233238"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a</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التركيب 1.</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19" name="Text Box 13"/>
          <p:cNvSpPr txBox="1">
            <a:spLocks noChangeArrowheads="1"/>
          </p:cNvSpPr>
          <p:nvPr/>
        </p:nvSpPr>
        <p:spPr bwMode="auto">
          <a:xfrm>
            <a:off x="7182283" y="4115027"/>
            <a:ext cx="4233238"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c</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التركيب </a:t>
            </a:r>
            <a:r>
              <a:rPr lang="ar-BH" sz="2400" b="1" dirty="0" smtClean="0">
                <a:solidFill>
                  <a:srgbClr val="002060"/>
                </a:solidFill>
                <a:latin typeface="Sakkal Majalla" panose="02000000000000000000" pitchFamily="2" charset="-78"/>
                <a:cs typeface="Sakkal Majalla" panose="02000000000000000000" pitchFamily="2" charset="-78"/>
              </a:rPr>
              <a:t>3</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21" name="Rectangle 6"/>
          <p:cNvSpPr>
            <a:spLocks noChangeArrowheads="1"/>
          </p:cNvSpPr>
          <p:nvPr/>
        </p:nvSpPr>
        <p:spPr bwMode="auto">
          <a:xfrm>
            <a:off x="618288" y="3526534"/>
            <a:ext cx="4093412"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b</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التركيب </a:t>
            </a:r>
            <a:r>
              <a:rPr lang="ar-BH" sz="2400" b="1" dirty="0" smtClean="0">
                <a:solidFill>
                  <a:srgbClr val="002060"/>
                </a:solidFill>
                <a:latin typeface="Sakkal Majalla" panose="02000000000000000000" pitchFamily="2" charset="-78"/>
                <a:cs typeface="Sakkal Majalla" panose="02000000000000000000" pitchFamily="2" charset="-78"/>
              </a:rPr>
              <a:t>2.</a:t>
            </a:r>
            <a:endParaRPr lang="ar-BH" sz="2400" b="1" dirty="0">
              <a:solidFill>
                <a:srgbClr val="7030A0"/>
              </a:solidFill>
              <a:latin typeface="Sakkal Majalla" panose="02000000000000000000" pitchFamily="2" charset="-78"/>
              <a:cs typeface="Sakkal Majalla" panose="02000000000000000000" pitchFamily="2" charset="-78"/>
            </a:endParaRPr>
          </a:p>
        </p:txBody>
      </p:sp>
      <p:sp>
        <p:nvSpPr>
          <p:cNvPr id="22" name="Text Box 13"/>
          <p:cNvSpPr txBox="1">
            <a:spLocks noChangeArrowheads="1"/>
          </p:cNvSpPr>
          <p:nvPr/>
        </p:nvSpPr>
        <p:spPr bwMode="auto">
          <a:xfrm>
            <a:off x="598294" y="4124208"/>
            <a:ext cx="4093412"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solidFill>
                  <a:srgbClr val="002060"/>
                </a:solidFill>
                <a:latin typeface="Sakkal Majalla" panose="02000000000000000000" pitchFamily="2" charset="-78"/>
                <a:cs typeface="Sakkal Majalla" panose="02000000000000000000" pitchFamily="2" charset="-78"/>
              </a:rPr>
              <a:t>d</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التركيب </a:t>
            </a:r>
            <a:r>
              <a:rPr lang="ar-BH" sz="2400" b="1" dirty="0" smtClean="0">
                <a:solidFill>
                  <a:srgbClr val="002060"/>
                </a:solidFill>
                <a:latin typeface="Sakkal Majalla" panose="02000000000000000000" pitchFamily="2" charset="-78"/>
                <a:cs typeface="Sakkal Majalla" panose="02000000000000000000" pitchFamily="2" charset="-78"/>
              </a:rPr>
              <a:t>4</a:t>
            </a:r>
            <a:r>
              <a:rPr lang="ar-BH" sz="2400" b="1" dirty="0" smtClean="0">
                <a:latin typeface="Sakkal Majalla" panose="02000000000000000000" pitchFamily="2" charset="-78"/>
                <a:cs typeface="Sakkal Majalla" panose="02000000000000000000" pitchFamily="2" charset="-78"/>
              </a:rPr>
              <a:t>. </a:t>
            </a:r>
            <a:endParaRPr lang="ar-BH" sz="2400" b="1" dirty="0">
              <a:latin typeface="Sakkal Majalla" panose="02000000000000000000" pitchFamily="2" charset="-78"/>
              <a:cs typeface="Sakkal Majalla" panose="02000000000000000000" pitchFamily="2" charset="-78"/>
            </a:endParaRPr>
          </a:p>
        </p:txBody>
      </p:sp>
      <p:sp>
        <p:nvSpPr>
          <p:cNvPr id="23" name="Oval 22"/>
          <p:cNvSpPr/>
          <p:nvPr/>
        </p:nvSpPr>
        <p:spPr>
          <a:xfrm>
            <a:off x="11112096" y="3568712"/>
            <a:ext cx="324168" cy="3644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3"/>
          <p:cNvSpPr>
            <a:spLocks noGrp="1"/>
          </p:cNvSpPr>
          <p:nvPr>
            <p:ph type="ftr" sz="quarter" idx="11"/>
          </p:nvPr>
        </p:nvSpPr>
        <p:spPr>
          <a:xfrm>
            <a:off x="0" y="6453554"/>
            <a:ext cx="2413238" cy="404446"/>
          </a:xfrm>
        </p:spPr>
        <p:txBody>
          <a:bodyPr/>
          <a:lstStyle/>
          <a:p>
            <a:r>
              <a:rPr lang="ar-BH" sz="1400" b="1" dirty="0">
                <a:solidFill>
                  <a:srgbClr val="7030A0"/>
                </a:solidFill>
                <a:latin typeface="Sakkal Majalla" panose="02000000000000000000" pitchFamily="2" charset="-78"/>
                <a:cs typeface="Sakkal Majalla" panose="02000000000000000000" pitchFamily="2" charset="-78"/>
              </a:rPr>
              <a:t>الأحياء 1 (حيا 102) الفيروسات </a:t>
            </a:r>
            <a:r>
              <a:rPr lang="ar-BH" sz="1400" b="1" dirty="0" smtClean="0">
                <a:solidFill>
                  <a:srgbClr val="7030A0"/>
                </a:solidFill>
                <a:latin typeface="Sakkal Majalla" panose="02000000000000000000" pitchFamily="2" charset="-78"/>
                <a:cs typeface="Sakkal Majalla" panose="02000000000000000000" pitchFamily="2" charset="-78"/>
              </a:rPr>
              <a:t>والبريونات</a:t>
            </a:r>
            <a:endParaRPr lang="en-US" sz="1400" b="1" dirty="0">
              <a:solidFill>
                <a:srgbClr val="7030A0"/>
              </a:solidFill>
              <a:latin typeface="Sakkal Majalla" panose="02000000000000000000" pitchFamily="2" charset="-78"/>
              <a:cs typeface="Sakkal Majalla" panose="02000000000000000000" pitchFamily="2" charset="-78"/>
            </a:endParaRPr>
          </a:p>
        </p:txBody>
      </p:sp>
      <p:sp>
        <p:nvSpPr>
          <p:cNvPr id="27" name="Text Box 4"/>
          <p:cNvSpPr txBox="1">
            <a:spLocks noChangeArrowheads="1"/>
          </p:cNvSpPr>
          <p:nvPr/>
        </p:nvSpPr>
        <p:spPr bwMode="auto">
          <a:xfrm>
            <a:off x="584896" y="4858140"/>
            <a:ext cx="10821690" cy="433965"/>
          </a:xfrm>
          <a:prstGeom prst="rect">
            <a:avLst/>
          </a:prstGeom>
          <a:solidFill>
            <a:srgbClr val="F4EED8"/>
          </a:solidFill>
          <a:ln>
            <a:solidFill>
              <a:schemeClr val="accent1">
                <a:lumMod val="50000"/>
              </a:schemeClr>
            </a:solidFill>
          </a:ln>
        </p:spPr>
        <p:txBody>
          <a:bodyPr vert="horz" lIns="68580" tIns="34290" rIns="68580" bIns="34290" rtlCol="0" anchor="ctr">
            <a:noAutofit/>
          </a:bodyPr>
          <a:lstStyle>
            <a:lvl1pPr indent="0" algn="r" rtl="1">
              <a:lnSpc>
                <a:spcPct val="90000"/>
              </a:lnSpc>
              <a:spcBef>
                <a:spcPts val="1000"/>
              </a:spcBef>
              <a:buFont typeface="Arial" panose="020B0604020202020204" pitchFamily="34" charset="0"/>
              <a:buNone/>
              <a:defRPr sz="2400" b="1">
                <a:solidFill>
                  <a:srgbClr val="C00000"/>
                </a:solidFill>
                <a:latin typeface="Sakkal Majalla" panose="02000000000000000000" pitchFamily="2" charset="-78"/>
                <a:cs typeface="Sakkal Majalla" panose="02000000000000000000" pitchFamily="2" charset="-78"/>
              </a:defRPr>
            </a:lvl1pPr>
            <a:lvl2pPr marL="685800" indent="-228600">
              <a:lnSpc>
                <a:spcPct val="90000"/>
              </a:lnSpc>
              <a:spcBef>
                <a:spcPts val="500"/>
              </a:spcBef>
              <a:buFont typeface="Arial" panose="020B0604020202020204" pitchFamily="34" charset="0"/>
              <a:buChar char="•"/>
              <a:defRPr sz="2800">
                <a:solidFill>
                  <a:schemeClr val="tx1"/>
                </a:solidFill>
              </a:defRPr>
            </a:lvl2pPr>
            <a:lvl3pPr marL="1143000" indent="-228600">
              <a:lnSpc>
                <a:spcPct val="90000"/>
              </a:lnSpc>
              <a:spcBef>
                <a:spcPts val="500"/>
              </a:spcBef>
              <a:buFont typeface="Arial" panose="020B0604020202020204" pitchFamily="34" charset="0"/>
              <a:buChar char="•"/>
              <a:defRPr sz="2400">
                <a:solidFill>
                  <a:schemeClr val="tx1"/>
                </a:solidFill>
              </a:defRPr>
            </a:lvl3pPr>
            <a:lvl4pPr marL="1600200" indent="-228600">
              <a:lnSpc>
                <a:spcPct val="90000"/>
              </a:lnSpc>
              <a:spcBef>
                <a:spcPts val="500"/>
              </a:spcBef>
              <a:buFont typeface="Arial" panose="020B0604020202020204" pitchFamily="34" charset="0"/>
              <a:buChar char="•"/>
              <a:defRPr sz="2000">
                <a:solidFill>
                  <a:schemeClr val="tx1"/>
                </a:solidFill>
              </a:defRPr>
            </a:lvl4pPr>
            <a:lvl5pPr marL="2057400" indent="-228600">
              <a:lnSpc>
                <a:spcPct val="90000"/>
              </a:lnSpc>
              <a:spcBef>
                <a:spcPts val="500"/>
              </a:spcBef>
              <a:buFont typeface="Arial" panose="020B0604020202020204" pitchFamily="34" charset="0"/>
              <a:buChar char="•"/>
              <a:defRPr sz="2000">
                <a:solidFill>
                  <a:schemeClr val="tx1"/>
                </a:solidFill>
              </a:defRPr>
            </a:lvl5pPr>
            <a:lvl6pPr marL="2514600" indent="-228600">
              <a:lnSpc>
                <a:spcPct val="90000"/>
              </a:lnSpc>
              <a:spcBef>
                <a:spcPts val="500"/>
              </a:spcBef>
              <a:buFont typeface="Arial" panose="020B0604020202020204" pitchFamily="34" charset="0"/>
              <a:buChar char="•"/>
              <a:defRPr sz="2000">
                <a:solidFill>
                  <a:schemeClr val="tx1"/>
                </a:solidFill>
              </a:defRPr>
            </a:lvl6pPr>
            <a:lvl7pPr marL="2971800" indent="-228600">
              <a:lnSpc>
                <a:spcPct val="90000"/>
              </a:lnSpc>
              <a:spcBef>
                <a:spcPts val="500"/>
              </a:spcBef>
              <a:buFont typeface="Arial" panose="020B0604020202020204" pitchFamily="34" charset="0"/>
              <a:buChar char="•"/>
              <a:defRPr sz="2000">
                <a:solidFill>
                  <a:schemeClr val="tx1"/>
                </a:solidFill>
              </a:defRPr>
            </a:lvl7pPr>
            <a:lvl8pPr marL="3429000" indent="-228600">
              <a:lnSpc>
                <a:spcPct val="90000"/>
              </a:lnSpc>
              <a:spcBef>
                <a:spcPts val="500"/>
              </a:spcBef>
              <a:buFont typeface="Arial" panose="020B0604020202020204" pitchFamily="34" charset="0"/>
              <a:buChar char="•"/>
              <a:defRPr sz="2000">
                <a:solidFill>
                  <a:schemeClr val="tx1"/>
                </a:solidFill>
              </a:defRPr>
            </a:lvl8pPr>
            <a:lvl9pPr marL="3886200" indent="-228600">
              <a:lnSpc>
                <a:spcPct val="90000"/>
              </a:lnSpc>
              <a:spcBef>
                <a:spcPts val="500"/>
              </a:spcBef>
              <a:buFont typeface="Arial" panose="020B0604020202020204" pitchFamily="34" charset="0"/>
              <a:buChar char="•"/>
              <a:defRPr sz="2000">
                <a:solidFill>
                  <a:schemeClr val="tx1"/>
                </a:solidFill>
              </a:defRPr>
            </a:lvl9pPr>
          </a:lstStyle>
          <a:p>
            <a:r>
              <a:rPr lang="ar-BH" altLang="en-US" sz="2800" dirty="0" smtClean="0"/>
              <a:t>6. </a:t>
            </a:r>
            <a:r>
              <a:rPr lang="ar-BH" altLang="en-US" sz="2800" dirty="0"/>
              <a:t>ما رمز التركيب الذي يمثل </a:t>
            </a:r>
            <a:r>
              <a:rPr lang="ar-BH" altLang="en-US" sz="2800" dirty="0" smtClean="0"/>
              <a:t>محفظة الفيروس </a:t>
            </a:r>
            <a:r>
              <a:rPr lang="ar-BH" altLang="en-US" sz="2800" dirty="0"/>
              <a:t>بالشكل </a:t>
            </a:r>
            <a:r>
              <a:rPr lang="ar-BH" altLang="en-US" sz="2800" dirty="0" smtClean="0"/>
              <a:t>أعلاه؟ </a:t>
            </a:r>
            <a:endParaRPr lang="ar-BH" sz="2800" dirty="0"/>
          </a:p>
        </p:txBody>
      </p:sp>
      <p:sp>
        <p:nvSpPr>
          <p:cNvPr id="64" name="Oval 63"/>
          <p:cNvSpPr/>
          <p:nvPr/>
        </p:nvSpPr>
        <p:spPr>
          <a:xfrm>
            <a:off x="4368395" y="5372112"/>
            <a:ext cx="328865" cy="3522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
          <p:cNvSpPr>
            <a:spLocks noChangeArrowheads="1"/>
          </p:cNvSpPr>
          <p:nvPr/>
        </p:nvSpPr>
        <p:spPr bwMode="auto">
          <a:xfrm>
            <a:off x="7175674" y="5346153"/>
            <a:ext cx="4233238" cy="461665"/>
          </a:xfrm>
          <a:prstGeom prst="rect">
            <a:avLst/>
          </a:prstGeom>
          <a:solidFill>
            <a:schemeClr val="accent2">
              <a:lumMod val="20000"/>
              <a:lumOff val="8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2400" b="1" dirty="0" smtClean="0">
                <a:latin typeface="Sakkal Majalla" panose="02000000000000000000" pitchFamily="2" charset="-78"/>
                <a:cs typeface="Sakkal Majalla" panose="02000000000000000000" pitchFamily="2" charset="-78"/>
              </a:rPr>
              <a:t>a</a:t>
            </a:r>
            <a:r>
              <a:rPr lang="ar-BH" sz="2400" b="1" dirty="0" smtClean="0">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التركيب 1.</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67" name="Text Box 13"/>
          <p:cNvSpPr txBox="1">
            <a:spLocks noChangeArrowheads="1"/>
          </p:cNvSpPr>
          <p:nvPr/>
        </p:nvSpPr>
        <p:spPr bwMode="auto">
          <a:xfrm>
            <a:off x="7182283" y="5893027"/>
            <a:ext cx="4233238"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latin typeface="Sakkal Majalla" panose="02000000000000000000" pitchFamily="2" charset="-78"/>
                <a:cs typeface="Sakkal Majalla" panose="02000000000000000000" pitchFamily="2" charset="-78"/>
              </a:rPr>
              <a:t>c</a:t>
            </a:r>
            <a:r>
              <a:rPr lang="ar-BH" sz="2400" b="1" dirty="0" smtClean="0">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التركيب </a:t>
            </a:r>
            <a:r>
              <a:rPr lang="ar-BH" sz="2400" b="1" dirty="0" smtClean="0">
                <a:solidFill>
                  <a:srgbClr val="002060"/>
                </a:solidFill>
                <a:latin typeface="Sakkal Majalla" panose="02000000000000000000" pitchFamily="2" charset="-78"/>
                <a:cs typeface="Sakkal Majalla" panose="02000000000000000000" pitchFamily="2" charset="-78"/>
              </a:rPr>
              <a:t>3</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69" name="Text Box 13"/>
          <p:cNvSpPr txBox="1">
            <a:spLocks noChangeArrowheads="1"/>
          </p:cNvSpPr>
          <p:nvPr/>
        </p:nvSpPr>
        <p:spPr bwMode="auto">
          <a:xfrm>
            <a:off x="598294" y="5902208"/>
            <a:ext cx="4093412" cy="461665"/>
          </a:xfrm>
          <a:prstGeom prst="rect">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rtl="1">
              <a:spcBef>
                <a:spcPct val="50000"/>
              </a:spcBef>
            </a:pPr>
            <a:r>
              <a:rPr lang="en-US" sz="2400" b="1" dirty="0" smtClean="0">
                <a:solidFill>
                  <a:srgbClr val="002060"/>
                </a:solidFill>
                <a:latin typeface="Sakkal Majalla" panose="02000000000000000000" pitchFamily="2" charset="-78"/>
                <a:cs typeface="Sakkal Majalla" panose="02000000000000000000" pitchFamily="2" charset="-78"/>
              </a:rPr>
              <a:t>d</a:t>
            </a:r>
            <a:r>
              <a:rPr lang="ar-BH" sz="2400" b="1" dirty="0" smtClean="0">
                <a:solidFill>
                  <a:srgbClr val="002060"/>
                </a:solidFill>
                <a:latin typeface="Sakkal Majalla" panose="02000000000000000000" pitchFamily="2" charset="-78"/>
                <a:cs typeface="Sakkal Majalla" panose="02000000000000000000" pitchFamily="2" charset="-78"/>
              </a:rPr>
              <a:t>. </a:t>
            </a:r>
            <a:r>
              <a:rPr lang="ar-BH" sz="2400" b="1" dirty="0">
                <a:solidFill>
                  <a:srgbClr val="002060"/>
                </a:solidFill>
                <a:latin typeface="Sakkal Majalla" panose="02000000000000000000" pitchFamily="2" charset="-78"/>
                <a:cs typeface="Sakkal Majalla" panose="02000000000000000000" pitchFamily="2" charset="-78"/>
              </a:rPr>
              <a:t>التركيب </a:t>
            </a:r>
            <a:r>
              <a:rPr lang="ar-BH" sz="2400" b="1" dirty="0" smtClean="0">
                <a:solidFill>
                  <a:srgbClr val="002060"/>
                </a:solidFill>
                <a:latin typeface="Sakkal Majalla" panose="02000000000000000000" pitchFamily="2" charset="-78"/>
                <a:cs typeface="Sakkal Majalla" panose="02000000000000000000" pitchFamily="2" charset="-78"/>
              </a:rPr>
              <a:t>4</a:t>
            </a:r>
            <a:r>
              <a:rPr lang="ar-BH" sz="2400" b="1" dirty="0" smtClean="0">
                <a:latin typeface="Sakkal Majalla" panose="02000000000000000000" pitchFamily="2" charset="-78"/>
                <a:cs typeface="Sakkal Majalla" panose="02000000000000000000" pitchFamily="2" charset="-78"/>
              </a:rPr>
              <a:t>. </a:t>
            </a:r>
            <a:endParaRPr lang="ar-BH" sz="2400" b="1"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stretch>
            <a:fillRect/>
          </a:stretch>
        </p:blipFill>
        <p:spPr>
          <a:xfrm>
            <a:off x="4949955" y="3361296"/>
            <a:ext cx="1841152" cy="1463167"/>
          </a:xfrm>
          <a:prstGeom prst="rect">
            <a:avLst/>
          </a:prstGeom>
        </p:spPr>
      </p:pic>
    </p:spTree>
    <p:extLst>
      <p:ext uri="{BB962C8B-B14F-4D97-AF65-F5344CB8AC3E}">
        <p14:creationId xmlns:p14="http://schemas.microsoft.com/office/powerpoint/2010/main" val="265302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heel(1)">
                                      <p:cBhvr>
                                        <p:cTn id="15" dur="200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heel(1)">
                                      <p:cBhvr>
                                        <p:cTn id="20" dur="2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ppt_w*0.05"/>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anim calcmode="lin" valueType="num">
                                      <p:cBhvr>
                                        <p:cTn id="27" dur="500" fill="hold"/>
                                        <p:tgtEl>
                                          <p:spTgt spid="10"/>
                                        </p:tgtEl>
                                        <p:attrNameLst>
                                          <p:attrName>ppt_x</p:attrName>
                                        </p:attrNameLst>
                                      </p:cBhvr>
                                      <p:tavLst>
                                        <p:tav tm="0">
                                          <p:val>
                                            <p:strVal val="#ppt_x-.2"/>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05"/>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 calcmode="lin" valueType="num">
                                      <p:cBhvr>
                                        <p:cTn id="36" dur="500" fill="hold"/>
                                        <p:tgtEl>
                                          <p:spTgt spid="15"/>
                                        </p:tgtEl>
                                        <p:attrNameLst>
                                          <p:attrName>ppt_x</p:attrName>
                                        </p:attrNameLst>
                                      </p:cBhvr>
                                      <p:tavLst>
                                        <p:tav tm="0">
                                          <p:val>
                                            <p:strVal val="#ppt_x-.2"/>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800" decel="100000"/>
                                        <p:tgtEl>
                                          <p:spTgt spid="16"/>
                                        </p:tgtEl>
                                      </p:cBhvr>
                                    </p:animEffect>
                                    <p:anim calcmode="lin" valueType="num">
                                      <p:cBhvr>
                                        <p:cTn id="54" dur="800" decel="100000" fill="hold"/>
                                        <p:tgtEl>
                                          <p:spTgt spid="16"/>
                                        </p:tgtEl>
                                        <p:attrNameLst>
                                          <p:attrName>style.rotation</p:attrName>
                                        </p:attrNameLst>
                                      </p:cBhvr>
                                      <p:tavLst>
                                        <p:tav tm="0">
                                          <p:val>
                                            <p:fltVal val="-90"/>
                                          </p:val>
                                        </p:tav>
                                        <p:tav tm="100000">
                                          <p:val>
                                            <p:fltVal val="0"/>
                                          </p:val>
                                        </p:tav>
                                      </p:tavLst>
                                    </p:anim>
                                    <p:anim calcmode="lin" valueType="num">
                                      <p:cBhvr>
                                        <p:cTn id="55" dur="800" decel="100000" fill="hold"/>
                                        <p:tgtEl>
                                          <p:spTgt spid="16"/>
                                        </p:tgtEl>
                                        <p:attrNameLst>
                                          <p:attrName>ppt_x</p:attrName>
                                        </p:attrNameLst>
                                      </p:cBhvr>
                                      <p:tavLst>
                                        <p:tav tm="0">
                                          <p:val>
                                            <p:strVal val="#ppt_x+0.4"/>
                                          </p:val>
                                        </p:tav>
                                        <p:tav tm="100000">
                                          <p:val>
                                            <p:strVal val="#ppt_x-0.05"/>
                                          </p:val>
                                        </p:tav>
                                      </p:tavLst>
                                    </p:anim>
                                    <p:anim calcmode="lin" valueType="num">
                                      <p:cBhvr>
                                        <p:cTn id="56" dur="800" decel="100000" fill="hold"/>
                                        <p:tgtEl>
                                          <p:spTgt spid="16"/>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80">
                                          <p:stCondLst>
                                            <p:cond delay="0"/>
                                          </p:stCondLst>
                                        </p:cTn>
                                        <p:tgtEl>
                                          <p:spTgt spid="4"/>
                                        </p:tgtEl>
                                      </p:cBhvr>
                                    </p:animEffect>
                                    <p:anim calcmode="lin" valueType="num">
                                      <p:cBhvr>
                                        <p:cTn id="6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9" dur="26">
                                          <p:stCondLst>
                                            <p:cond delay="650"/>
                                          </p:stCondLst>
                                        </p:cTn>
                                        <p:tgtEl>
                                          <p:spTgt spid="4"/>
                                        </p:tgtEl>
                                      </p:cBhvr>
                                      <p:to x="100000" y="60000"/>
                                    </p:animScale>
                                    <p:animScale>
                                      <p:cBhvr>
                                        <p:cTn id="70" dur="166" decel="50000">
                                          <p:stCondLst>
                                            <p:cond delay="676"/>
                                          </p:stCondLst>
                                        </p:cTn>
                                        <p:tgtEl>
                                          <p:spTgt spid="4"/>
                                        </p:tgtEl>
                                      </p:cBhvr>
                                      <p:to x="100000" y="100000"/>
                                    </p:animScale>
                                    <p:animScale>
                                      <p:cBhvr>
                                        <p:cTn id="71" dur="26">
                                          <p:stCondLst>
                                            <p:cond delay="1312"/>
                                          </p:stCondLst>
                                        </p:cTn>
                                        <p:tgtEl>
                                          <p:spTgt spid="4"/>
                                        </p:tgtEl>
                                      </p:cBhvr>
                                      <p:to x="100000" y="80000"/>
                                    </p:animScale>
                                    <p:animScale>
                                      <p:cBhvr>
                                        <p:cTn id="72" dur="166" decel="50000">
                                          <p:stCondLst>
                                            <p:cond delay="1338"/>
                                          </p:stCondLst>
                                        </p:cTn>
                                        <p:tgtEl>
                                          <p:spTgt spid="4"/>
                                        </p:tgtEl>
                                      </p:cBhvr>
                                      <p:to x="100000" y="100000"/>
                                    </p:animScale>
                                    <p:animScale>
                                      <p:cBhvr>
                                        <p:cTn id="73" dur="26">
                                          <p:stCondLst>
                                            <p:cond delay="1642"/>
                                          </p:stCondLst>
                                        </p:cTn>
                                        <p:tgtEl>
                                          <p:spTgt spid="4"/>
                                        </p:tgtEl>
                                      </p:cBhvr>
                                      <p:to x="100000" y="90000"/>
                                    </p:animScale>
                                    <p:animScale>
                                      <p:cBhvr>
                                        <p:cTn id="74" dur="166" decel="50000">
                                          <p:stCondLst>
                                            <p:cond delay="1668"/>
                                          </p:stCondLst>
                                        </p:cTn>
                                        <p:tgtEl>
                                          <p:spTgt spid="4"/>
                                        </p:tgtEl>
                                      </p:cBhvr>
                                      <p:to x="100000" y="100000"/>
                                    </p:animScale>
                                    <p:animScale>
                                      <p:cBhvr>
                                        <p:cTn id="75" dur="26">
                                          <p:stCondLst>
                                            <p:cond delay="1808"/>
                                          </p:stCondLst>
                                        </p:cTn>
                                        <p:tgtEl>
                                          <p:spTgt spid="4"/>
                                        </p:tgtEl>
                                      </p:cBhvr>
                                      <p:to x="100000" y="95000"/>
                                    </p:animScale>
                                    <p:animScale>
                                      <p:cBhvr>
                                        <p:cTn id="76" dur="166" decel="50000">
                                          <p:stCondLst>
                                            <p:cond delay="1834"/>
                                          </p:stCondLst>
                                        </p:cTn>
                                        <p:tgtEl>
                                          <p:spTgt spid="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80">
                                          <p:stCondLst>
                                            <p:cond delay="0"/>
                                          </p:stCondLst>
                                        </p:cTn>
                                        <p:tgtEl>
                                          <p:spTgt spid="17"/>
                                        </p:tgtEl>
                                      </p:cBhvr>
                                    </p:animEffect>
                                    <p:anim calcmode="lin" valueType="num">
                                      <p:cBhvr>
                                        <p:cTn id="8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7" dur="26">
                                          <p:stCondLst>
                                            <p:cond delay="650"/>
                                          </p:stCondLst>
                                        </p:cTn>
                                        <p:tgtEl>
                                          <p:spTgt spid="17"/>
                                        </p:tgtEl>
                                      </p:cBhvr>
                                      <p:to x="100000" y="60000"/>
                                    </p:animScale>
                                    <p:animScale>
                                      <p:cBhvr>
                                        <p:cTn id="88" dur="166" decel="50000">
                                          <p:stCondLst>
                                            <p:cond delay="676"/>
                                          </p:stCondLst>
                                        </p:cTn>
                                        <p:tgtEl>
                                          <p:spTgt spid="17"/>
                                        </p:tgtEl>
                                      </p:cBhvr>
                                      <p:to x="100000" y="100000"/>
                                    </p:animScale>
                                    <p:animScale>
                                      <p:cBhvr>
                                        <p:cTn id="89" dur="26">
                                          <p:stCondLst>
                                            <p:cond delay="1312"/>
                                          </p:stCondLst>
                                        </p:cTn>
                                        <p:tgtEl>
                                          <p:spTgt spid="17"/>
                                        </p:tgtEl>
                                      </p:cBhvr>
                                      <p:to x="100000" y="80000"/>
                                    </p:animScale>
                                    <p:animScale>
                                      <p:cBhvr>
                                        <p:cTn id="90" dur="166" decel="50000">
                                          <p:stCondLst>
                                            <p:cond delay="1338"/>
                                          </p:stCondLst>
                                        </p:cTn>
                                        <p:tgtEl>
                                          <p:spTgt spid="17"/>
                                        </p:tgtEl>
                                      </p:cBhvr>
                                      <p:to x="100000" y="100000"/>
                                    </p:animScale>
                                    <p:animScale>
                                      <p:cBhvr>
                                        <p:cTn id="91" dur="26">
                                          <p:stCondLst>
                                            <p:cond delay="1642"/>
                                          </p:stCondLst>
                                        </p:cTn>
                                        <p:tgtEl>
                                          <p:spTgt spid="17"/>
                                        </p:tgtEl>
                                      </p:cBhvr>
                                      <p:to x="100000" y="90000"/>
                                    </p:animScale>
                                    <p:animScale>
                                      <p:cBhvr>
                                        <p:cTn id="92" dur="166" decel="50000">
                                          <p:stCondLst>
                                            <p:cond delay="1668"/>
                                          </p:stCondLst>
                                        </p:cTn>
                                        <p:tgtEl>
                                          <p:spTgt spid="17"/>
                                        </p:tgtEl>
                                      </p:cBhvr>
                                      <p:to x="100000" y="100000"/>
                                    </p:animScale>
                                    <p:animScale>
                                      <p:cBhvr>
                                        <p:cTn id="93" dur="26">
                                          <p:stCondLst>
                                            <p:cond delay="1808"/>
                                          </p:stCondLst>
                                        </p:cTn>
                                        <p:tgtEl>
                                          <p:spTgt spid="17"/>
                                        </p:tgtEl>
                                      </p:cBhvr>
                                      <p:to x="100000" y="95000"/>
                                    </p:animScale>
                                    <p:animScale>
                                      <p:cBhvr>
                                        <p:cTn id="94" dur="166" decel="50000">
                                          <p:stCondLst>
                                            <p:cond delay="1834"/>
                                          </p:stCondLst>
                                        </p:cTn>
                                        <p:tgtEl>
                                          <p:spTgt spid="17"/>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wheel(1)">
                                      <p:cBhvr>
                                        <p:cTn id="99" dur="2000"/>
                                        <p:tgtEl>
                                          <p:spTgt spid="2"/>
                                        </p:tgtEl>
                                      </p:cBhvr>
                                    </p:animEffect>
                                  </p:childTnLst>
                                </p:cTn>
                              </p:par>
                            </p:childTnLst>
                          </p:cTn>
                        </p:par>
                      </p:childTnLst>
                    </p:cTn>
                  </p:par>
                  <p:par>
                    <p:cTn id="100" fill="hold">
                      <p:stCondLst>
                        <p:cond delay="indefinite"/>
                      </p:stCondLst>
                      <p:childTnLst>
                        <p:par>
                          <p:cTn id="101" fill="hold">
                            <p:stCondLst>
                              <p:cond delay="0"/>
                            </p:stCondLst>
                            <p:childTnLst>
                              <p:par>
                                <p:cTn id="102" presetID="54" presetClass="entr" presetSubtype="0" accel="100000" fill="hold"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strVal val="#ppt_w*0.05"/>
                                          </p:val>
                                        </p:tav>
                                        <p:tav tm="100000">
                                          <p:val>
                                            <p:strVal val="#ppt_w"/>
                                          </p:val>
                                        </p:tav>
                                      </p:tavLst>
                                    </p:anim>
                                    <p:anim calcmode="lin" valueType="num">
                                      <p:cBhvr>
                                        <p:cTn id="105" dur="500" fill="hold"/>
                                        <p:tgtEl>
                                          <p:spTgt spid="18"/>
                                        </p:tgtEl>
                                        <p:attrNameLst>
                                          <p:attrName>ppt_h</p:attrName>
                                        </p:attrNameLst>
                                      </p:cBhvr>
                                      <p:tavLst>
                                        <p:tav tm="0">
                                          <p:val>
                                            <p:strVal val="#ppt_h"/>
                                          </p:val>
                                        </p:tav>
                                        <p:tav tm="100000">
                                          <p:val>
                                            <p:strVal val="#ppt_h"/>
                                          </p:val>
                                        </p:tav>
                                      </p:tavLst>
                                    </p:anim>
                                    <p:anim calcmode="lin" valueType="num">
                                      <p:cBhvr>
                                        <p:cTn id="106" dur="500" fill="hold"/>
                                        <p:tgtEl>
                                          <p:spTgt spid="18"/>
                                        </p:tgtEl>
                                        <p:attrNameLst>
                                          <p:attrName>ppt_x</p:attrName>
                                        </p:attrNameLst>
                                      </p:cBhvr>
                                      <p:tavLst>
                                        <p:tav tm="0">
                                          <p:val>
                                            <p:strVal val="#ppt_x-.2"/>
                                          </p:val>
                                        </p:tav>
                                        <p:tav tm="100000">
                                          <p:val>
                                            <p:strVal val="#ppt_x"/>
                                          </p:val>
                                        </p:tav>
                                      </p:tavLst>
                                    </p:anim>
                                    <p:anim calcmode="lin" valueType="num">
                                      <p:cBhvr>
                                        <p:cTn id="107" dur="500" fill="hold"/>
                                        <p:tgtEl>
                                          <p:spTgt spid="18"/>
                                        </p:tgtEl>
                                        <p:attrNameLst>
                                          <p:attrName>ppt_y</p:attrName>
                                        </p:attrNameLst>
                                      </p:cBhvr>
                                      <p:tavLst>
                                        <p:tav tm="0">
                                          <p:val>
                                            <p:strVal val="#ppt_y"/>
                                          </p:val>
                                        </p:tav>
                                        <p:tav tm="100000">
                                          <p:val>
                                            <p:strVal val="#ppt_y"/>
                                          </p:val>
                                        </p:tav>
                                      </p:tavLst>
                                    </p:anim>
                                    <p:animEffect transition="in" filter="fade">
                                      <p:cBhvr>
                                        <p:cTn id="108" dur="500"/>
                                        <p:tgtEl>
                                          <p:spTgt spid="18"/>
                                        </p:tgtEl>
                                      </p:cBhvr>
                                    </p:animEffect>
                                  </p:childTnLst>
                                </p:cTn>
                              </p:par>
                            </p:childTnLst>
                          </p:cTn>
                        </p:par>
                      </p:childTnLst>
                    </p:cTn>
                  </p:par>
                  <p:par>
                    <p:cTn id="109" fill="hold">
                      <p:stCondLst>
                        <p:cond delay="indefinite"/>
                      </p:stCondLst>
                      <p:childTnLst>
                        <p:par>
                          <p:cTn id="110" fill="hold">
                            <p:stCondLst>
                              <p:cond delay="0"/>
                            </p:stCondLst>
                            <p:childTnLst>
                              <p:par>
                                <p:cTn id="111" presetID="54" presetClass="entr" presetSubtype="0" accel="100000" fill="hold"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500" fill="hold"/>
                                        <p:tgtEl>
                                          <p:spTgt spid="21"/>
                                        </p:tgtEl>
                                        <p:attrNameLst>
                                          <p:attrName>ppt_w</p:attrName>
                                        </p:attrNameLst>
                                      </p:cBhvr>
                                      <p:tavLst>
                                        <p:tav tm="0">
                                          <p:val>
                                            <p:strVal val="#ppt_w*0.05"/>
                                          </p:val>
                                        </p:tav>
                                        <p:tav tm="100000">
                                          <p:val>
                                            <p:strVal val="#ppt_w"/>
                                          </p:val>
                                        </p:tav>
                                      </p:tavLst>
                                    </p:anim>
                                    <p:anim calcmode="lin" valueType="num">
                                      <p:cBhvr>
                                        <p:cTn id="114" dur="500" fill="hold"/>
                                        <p:tgtEl>
                                          <p:spTgt spid="21"/>
                                        </p:tgtEl>
                                        <p:attrNameLst>
                                          <p:attrName>ppt_h</p:attrName>
                                        </p:attrNameLst>
                                      </p:cBhvr>
                                      <p:tavLst>
                                        <p:tav tm="0">
                                          <p:val>
                                            <p:strVal val="#ppt_h"/>
                                          </p:val>
                                        </p:tav>
                                        <p:tav tm="100000">
                                          <p:val>
                                            <p:strVal val="#ppt_h"/>
                                          </p:val>
                                        </p:tav>
                                      </p:tavLst>
                                    </p:anim>
                                    <p:anim calcmode="lin" valueType="num">
                                      <p:cBhvr>
                                        <p:cTn id="115" dur="500" fill="hold"/>
                                        <p:tgtEl>
                                          <p:spTgt spid="21"/>
                                        </p:tgtEl>
                                        <p:attrNameLst>
                                          <p:attrName>ppt_x</p:attrName>
                                        </p:attrNameLst>
                                      </p:cBhvr>
                                      <p:tavLst>
                                        <p:tav tm="0">
                                          <p:val>
                                            <p:strVal val="#ppt_x-.2"/>
                                          </p:val>
                                        </p:tav>
                                        <p:tav tm="100000">
                                          <p:val>
                                            <p:strVal val="#ppt_x"/>
                                          </p:val>
                                        </p:tav>
                                      </p:tavLst>
                                    </p:anim>
                                    <p:anim calcmode="lin" valueType="num">
                                      <p:cBhvr>
                                        <p:cTn id="116" dur="500" fill="hold"/>
                                        <p:tgtEl>
                                          <p:spTgt spid="21"/>
                                        </p:tgtEl>
                                        <p:attrNameLst>
                                          <p:attrName>ppt_y</p:attrName>
                                        </p:attrNameLst>
                                      </p:cBhvr>
                                      <p:tavLst>
                                        <p:tav tm="0">
                                          <p:val>
                                            <p:strVal val="#ppt_y"/>
                                          </p:val>
                                        </p:tav>
                                        <p:tav tm="100000">
                                          <p:val>
                                            <p:strVal val="#ppt_y"/>
                                          </p:val>
                                        </p:tav>
                                      </p:tavLst>
                                    </p:anim>
                                    <p:animEffect transition="in" filter="fad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30"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800" decel="100000"/>
                                        <p:tgtEl>
                                          <p:spTgt spid="19"/>
                                        </p:tgtEl>
                                      </p:cBhvr>
                                    </p:animEffect>
                                    <p:anim calcmode="lin" valueType="num">
                                      <p:cBhvr>
                                        <p:cTn id="123" dur="800" decel="100000" fill="hold"/>
                                        <p:tgtEl>
                                          <p:spTgt spid="19"/>
                                        </p:tgtEl>
                                        <p:attrNameLst>
                                          <p:attrName>style.rotation</p:attrName>
                                        </p:attrNameLst>
                                      </p:cBhvr>
                                      <p:tavLst>
                                        <p:tav tm="0">
                                          <p:val>
                                            <p:fltVal val="-90"/>
                                          </p:val>
                                        </p:tav>
                                        <p:tav tm="100000">
                                          <p:val>
                                            <p:fltVal val="0"/>
                                          </p:val>
                                        </p:tav>
                                      </p:tavLst>
                                    </p:anim>
                                    <p:anim calcmode="lin" valueType="num">
                                      <p:cBhvr>
                                        <p:cTn id="124" dur="800" decel="100000" fill="hold"/>
                                        <p:tgtEl>
                                          <p:spTgt spid="19"/>
                                        </p:tgtEl>
                                        <p:attrNameLst>
                                          <p:attrName>ppt_x</p:attrName>
                                        </p:attrNameLst>
                                      </p:cBhvr>
                                      <p:tavLst>
                                        <p:tav tm="0">
                                          <p:val>
                                            <p:strVal val="#ppt_x+0.4"/>
                                          </p:val>
                                        </p:tav>
                                        <p:tav tm="100000">
                                          <p:val>
                                            <p:strVal val="#ppt_x-0.05"/>
                                          </p:val>
                                        </p:tav>
                                      </p:tavLst>
                                    </p:anim>
                                    <p:anim calcmode="lin" valueType="num">
                                      <p:cBhvr>
                                        <p:cTn id="125" dur="800" decel="100000" fill="hold"/>
                                        <p:tgtEl>
                                          <p:spTgt spid="19"/>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30"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800" decel="100000"/>
                                        <p:tgtEl>
                                          <p:spTgt spid="22"/>
                                        </p:tgtEl>
                                      </p:cBhvr>
                                    </p:animEffect>
                                    <p:anim calcmode="lin" valueType="num">
                                      <p:cBhvr>
                                        <p:cTn id="133" dur="800" decel="100000" fill="hold"/>
                                        <p:tgtEl>
                                          <p:spTgt spid="22"/>
                                        </p:tgtEl>
                                        <p:attrNameLst>
                                          <p:attrName>style.rotation</p:attrName>
                                        </p:attrNameLst>
                                      </p:cBhvr>
                                      <p:tavLst>
                                        <p:tav tm="0">
                                          <p:val>
                                            <p:fltVal val="-90"/>
                                          </p:val>
                                        </p:tav>
                                        <p:tav tm="100000">
                                          <p:val>
                                            <p:fltVal val="0"/>
                                          </p:val>
                                        </p:tav>
                                      </p:tavLst>
                                    </p:anim>
                                    <p:anim calcmode="lin" valueType="num">
                                      <p:cBhvr>
                                        <p:cTn id="134" dur="800" decel="100000" fill="hold"/>
                                        <p:tgtEl>
                                          <p:spTgt spid="22"/>
                                        </p:tgtEl>
                                        <p:attrNameLst>
                                          <p:attrName>ppt_x</p:attrName>
                                        </p:attrNameLst>
                                      </p:cBhvr>
                                      <p:tavLst>
                                        <p:tav tm="0">
                                          <p:val>
                                            <p:strVal val="#ppt_x+0.4"/>
                                          </p:val>
                                        </p:tav>
                                        <p:tav tm="100000">
                                          <p:val>
                                            <p:strVal val="#ppt_x-0.05"/>
                                          </p:val>
                                        </p:tav>
                                      </p:tavLst>
                                    </p:anim>
                                    <p:anim calcmode="lin" valueType="num">
                                      <p:cBhvr>
                                        <p:cTn id="135" dur="800" decel="100000" fill="hold"/>
                                        <p:tgtEl>
                                          <p:spTgt spid="22"/>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down)">
                                      <p:cBhvr>
                                        <p:cTn id="142" dur="580">
                                          <p:stCondLst>
                                            <p:cond delay="0"/>
                                          </p:stCondLst>
                                        </p:cTn>
                                        <p:tgtEl>
                                          <p:spTgt spid="23"/>
                                        </p:tgtEl>
                                      </p:cBhvr>
                                    </p:animEffect>
                                    <p:anim calcmode="lin" valueType="num">
                                      <p:cBhvr>
                                        <p:cTn id="1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8" dur="26">
                                          <p:stCondLst>
                                            <p:cond delay="650"/>
                                          </p:stCondLst>
                                        </p:cTn>
                                        <p:tgtEl>
                                          <p:spTgt spid="23"/>
                                        </p:tgtEl>
                                      </p:cBhvr>
                                      <p:to x="100000" y="60000"/>
                                    </p:animScale>
                                    <p:animScale>
                                      <p:cBhvr>
                                        <p:cTn id="149" dur="166" decel="50000">
                                          <p:stCondLst>
                                            <p:cond delay="676"/>
                                          </p:stCondLst>
                                        </p:cTn>
                                        <p:tgtEl>
                                          <p:spTgt spid="23"/>
                                        </p:tgtEl>
                                      </p:cBhvr>
                                      <p:to x="100000" y="100000"/>
                                    </p:animScale>
                                    <p:animScale>
                                      <p:cBhvr>
                                        <p:cTn id="150" dur="26">
                                          <p:stCondLst>
                                            <p:cond delay="1312"/>
                                          </p:stCondLst>
                                        </p:cTn>
                                        <p:tgtEl>
                                          <p:spTgt spid="23"/>
                                        </p:tgtEl>
                                      </p:cBhvr>
                                      <p:to x="100000" y="80000"/>
                                    </p:animScale>
                                    <p:animScale>
                                      <p:cBhvr>
                                        <p:cTn id="151" dur="166" decel="50000">
                                          <p:stCondLst>
                                            <p:cond delay="1338"/>
                                          </p:stCondLst>
                                        </p:cTn>
                                        <p:tgtEl>
                                          <p:spTgt spid="23"/>
                                        </p:tgtEl>
                                      </p:cBhvr>
                                      <p:to x="100000" y="100000"/>
                                    </p:animScale>
                                    <p:animScale>
                                      <p:cBhvr>
                                        <p:cTn id="152" dur="26">
                                          <p:stCondLst>
                                            <p:cond delay="1642"/>
                                          </p:stCondLst>
                                        </p:cTn>
                                        <p:tgtEl>
                                          <p:spTgt spid="23"/>
                                        </p:tgtEl>
                                      </p:cBhvr>
                                      <p:to x="100000" y="90000"/>
                                    </p:animScale>
                                    <p:animScale>
                                      <p:cBhvr>
                                        <p:cTn id="153" dur="166" decel="50000">
                                          <p:stCondLst>
                                            <p:cond delay="1668"/>
                                          </p:stCondLst>
                                        </p:cTn>
                                        <p:tgtEl>
                                          <p:spTgt spid="23"/>
                                        </p:tgtEl>
                                      </p:cBhvr>
                                      <p:to x="100000" y="100000"/>
                                    </p:animScale>
                                    <p:animScale>
                                      <p:cBhvr>
                                        <p:cTn id="154" dur="26">
                                          <p:stCondLst>
                                            <p:cond delay="1808"/>
                                          </p:stCondLst>
                                        </p:cTn>
                                        <p:tgtEl>
                                          <p:spTgt spid="23"/>
                                        </p:tgtEl>
                                      </p:cBhvr>
                                      <p:to x="100000" y="95000"/>
                                    </p:animScale>
                                    <p:animScale>
                                      <p:cBhvr>
                                        <p:cTn id="155" dur="166" decel="50000">
                                          <p:stCondLst>
                                            <p:cond delay="1834"/>
                                          </p:stCondLst>
                                        </p:cTn>
                                        <p:tgtEl>
                                          <p:spTgt spid="23"/>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wipe(down)">
                                      <p:cBhvr>
                                        <p:cTn id="160" dur="580">
                                          <p:stCondLst>
                                            <p:cond delay="0"/>
                                          </p:stCondLst>
                                        </p:cTn>
                                        <p:tgtEl>
                                          <p:spTgt spid="27"/>
                                        </p:tgtEl>
                                      </p:cBhvr>
                                    </p:animEffect>
                                    <p:anim calcmode="lin" valueType="num">
                                      <p:cBhvr>
                                        <p:cTn id="16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6" dur="26">
                                          <p:stCondLst>
                                            <p:cond delay="650"/>
                                          </p:stCondLst>
                                        </p:cTn>
                                        <p:tgtEl>
                                          <p:spTgt spid="27"/>
                                        </p:tgtEl>
                                      </p:cBhvr>
                                      <p:to x="100000" y="60000"/>
                                    </p:animScale>
                                    <p:animScale>
                                      <p:cBhvr>
                                        <p:cTn id="167" dur="166" decel="50000">
                                          <p:stCondLst>
                                            <p:cond delay="676"/>
                                          </p:stCondLst>
                                        </p:cTn>
                                        <p:tgtEl>
                                          <p:spTgt spid="27"/>
                                        </p:tgtEl>
                                      </p:cBhvr>
                                      <p:to x="100000" y="100000"/>
                                    </p:animScale>
                                    <p:animScale>
                                      <p:cBhvr>
                                        <p:cTn id="168" dur="26">
                                          <p:stCondLst>
                                            <p:cond delay="1312"/>
                                          </p:stCondLst>
                                        </p:cTn>
                                        <p:tgtEl>
                                          <p:spTgt spid="27"/>
                                        </p:tgtEl>
                                      </p:cBhvr>
                                      <p:to x="100000" y="80000"/>
                                    </p:animScale>
                                    <p:animScale>
                                      <p:cBhvr>
                                        <p:cTn id="169" dur="166" decel="50000">
                                          <p:stCondLst>
                                            <p:cond delay="1338"/>
                                          </p:stCondLst>
                                        </p:cTn>
                                        <p:tgtEl>
                                          <p:spTgt spid="27"/>
                                        </p:tgtEl>
                                      </p:cBhvr>
                                      <p:to x="100000" y="100000"/>
                                    </p:animScale>
                                    <p:animScale>
                                      <p:cBhvr>
                                        <p:cTn id="170" dur="26">
                                          <p:stCondLst>
                                            <p:cond delay="1642"/>
                                          </p:stCondLst>
                                        </p:cTn>
                                        <p:tgtEl>
                                          <p:spTgt spid="27"/>
                                        </p:tgtEl>
                                      </p:cBhvr>
                                      <p:to x="100000" y="90000"/>
                                    </p:animScale>
                                    <p:animScale>
                                      <p:cBhvr>
                                        <p:cTn id="171" dur="166" decel="50000">
                                          <p:stCondLst>
                                            <p:cond delay="1668"/>
                                          </p:stCondLst>
                                        </p:cTn>
                                        <p:tgtEl>
                                          <p:spTgt spid="27"/>
                                        </p:tgtEl>
                                      </p:cBhvr>
                                      <p:to x="100000" y="100000"/>
                                    </p:animScale>
                                    <p:animScale>
                                      <p:cBhvr>
                                        <p:cTn id="172" dur="26">
                                          <p:stCondLst>
                                            <p:cond delay="1808"/>
                                          </p:stCondLst>
                                        </p:cTn>
                                        <p:tgtEl>
                                          <p:spTgt spid="27"/>
                                        </p:tgtEl>
                                      </p:cBhvr>
                                      <p:to x="100000" y="95000"/>
                                    </p:animScale>
                                    <p:animScale>
                                      <p:cBhvr>
                                        <p:cTn id="173" dur="166" decel="50000">
                                          <p:stCondLst>
                                            <p:cond delay="1834"/>
                                          </p:stCondLst>
                                        </p:cTn>
                                        <p:tgtEl>
                                          <p:spTgt spid="27"/>
                                        </p:tgtEl>
                                      </p:cBhvr>
                                      <p:to x="100000" y="100000"/>
                                    </p:animScale>
                                  </p:childTnLst>
                                </p:cTn>
                              </p:par>
                            </p:childTnLst>
                          </p:cTn>
                        </p:par>
                      </p:childTnLst>
                    </p:cTn>
                  </p:par>
                  <p:par>
                    <p:cTn id="174" fill="hold">
                      <p:stCondLst>
                        <p:cond delay="indefinite"/>
                      </p:stCondLst>
                      <p:childTnLst>
                        <p:par>
                          <p:cTn id="175" fill="hold">
                            <p:stCondLst>
                              <p:cond delay="0"/>
                            </p:stCondLst>
                            <p:childTnLst>
                              <p:par>
                                <p:cTn id="176" presetID="54" presetClass="entr" presetSubtype="0" accel="100000" fill="hold" nodeType="clickEffect">
                                  <p:stCondLst>
                                    <p:cond delay="0"/>
                                  </p:stCondLst>
                                  <p:childTnLst>
                                    <p:set>
                                      <p:cBhvr>
                                        <p:cTn id="177" dur="1" fill="hold">
                                          <p:stCondLst>
                                            <p:cond delay="0"/>
                                          </p:stCondLst>
                                        </p:cTn>
                                        <p:tgtEl>
                                          <p:spTgt spid="66"/>
                                        </p:tgtEl>
                                        <p:attrNameLst>
                                          <p:attrName>style.visibility</p:attrName>
                                        </p:attrNameLst>
                                      </p:cBhvr>
                                      <p:to>
                                        <p:strVal val="visible"/>
                                      </p:to>
                                    </p:set>
                                    <p:anim calcmode="lin" valueType="num">
                                      <p:cBhvr>
                                        <p:cTn id="178" dur="500" fill="hold"/>
                                        <p:tgtEl>
                                          <p:spTgt spid="66"/>
                                        </p:tgtEl>
                                        <p:attrNameLst>
                                          <p:attrName>ppt_w</p:attrName>
                                        </p:attrNameLst>
                                      </p:cBhvr>
                                      <p:tavLst>
                                        <p:tav tm="0">
                                          <p:val>
                                            <p:strVal val="#ppt_w*0.05"/>
                                          </p:val>
                                        </p:tav>
                                        <p:tav tm="100000">
                                          <p:val>
                                            <p:strVal val="#ppt_w"/>
                                          </p:val>
                                        </p:tav>
                                      </p:tavLst>
                                    </p:anim>
                                    <p:anim calcmode="lin" valueType="num">
                                      <p:cBhvr>
                                        <p:cTn id="179" dur="500" fill="hold"/>
                                        <p:tgtEl>
                                          <p:spTgt spid="66"/>
                                        </p:tgtEl>
                                        <p:attrNameLst>
                                          <p:attrName>ppt_h</p:attrName>
                                        </p:attrNameLst>
                                      </p:cBhvr>
                                      <p:tavLst>
                                        <p:tav tm="0">
                                          <p:val>
                                            <p:strVal val="#ppt_h"/>
                                          </p:val>
                                        </p:tav>
                                        <p:tav tm="100000">
                                          <p:val>
                                            <p:strVal val="#ppt_h"/>
                                          </p:val>
                                        </p:tav>
                                      </p:tavLst>
                                    </p:anim>
                                    <p:anim calcmode="lin" valueType="num">
                                      <p:cBhvr>
                                        <p:cTn id="180" dur="500" fill="hold"/>
                                        <p:tgtEl>
                                          <p:spTgt spid="66"/>
                                        </p:tgtEl>
                                        <p:attrNameLst>
                                          <p:attrName>ppt_x</p:attrName>
                                        </p:attrNameLst>
                                      </p:cBhvr>
                                      <p:tavLst>
                                        <p:tav tm="0">
                                          <p:val>
                                            <p:strVal val="#ppt_x-.2"/>
                                          </p:val>
                                        </p:tav>
                                        <p:tav tm="100000">
                                          <p:val>
                                            <p:strVal val="#ppt_x"/>
                                          </p:val>
                                        </p:tav>
                                      </p:tavLst>
                                    </p:anim>
                                    <p:anim calcmode="lin" valueType="num">
                                      <p:cBhvr>
                                        <p:cTn id="181" dur="500" fill="hold"/>
                                        <p:tgtEl>
                                          <p:spTgt spid="66"/>
                                        </p:tgtEl>
                                        <p:attrNameLst>
                                          <p:attrName>ppt_y</p:attrName>
                                        </p:attrNameLst>
                                      </p:cBhvr>
                                      <p:tavLst>
                                        <p:tav tm="0">
                                          <p:val>
                                            <p:strVal val="#ppt_y"/>
                                          </p:val>
                                        </p:tav>
                                        <p:tav tm="100000">
                                          <p:val>
                                            <p:strVal val="#ppt_y"/>
                                          </p:val>
                                        </p:tav>
                                      </p:tavLst>
                                    </p:anim>
                                    <p:animEffect transition="in" filter="fade">
                                      <p:cBhvr>
                                        <p:cTn id="182" dur="500"/>
                                        <p:tgtEl>
                                          <p:spTgt spid="66"/>
                                        </p:tgtEl>
                                      </p:cBhvr>
                                    </p:animEffect>
                                  </p:childTnLst>
                                </p:cTn>
                              </p:par>
                            </p:childTnLst>
                          </p:cTn>
                        </p:par>
                      </p:childTnLst>
                    </p:cTn>
                  </p:par>
                  <p:par>
                    <p:cTn id="183" fill="hold">
                      <p:stCondLst>
                        <p:cond delay="indefinite"/>
                      </p:stCondLst>
                      <p:childTnLst>
                        <p:par>
                          <p:cTn id="184" fill="hold">
                            <p:stCondLst>
                              <p:cond delay="0"/>
                            </p:stCondLst>
                            <p:childTnLst>
                              <p:par>
                                <p:cTn id="185" presetID="54" presetClass="entr" presetSubtype="0" accel="100000" fill="hold" nodeType="clickEffect">
                                  <p:stCondLst>
                                    <p:cond delay="0"/>
                                  </p:stCondLst>
                                  <p:childTnLst>
                                    <p:set>
                                      <p:cBhvr>
                                        <p:cTn id="186" dur="1" fill="hold">
                                          <p:stCondLst>
                                            <p:cond delay="0"/>
                                          </p:stCondLst>
                                        </p:cTn>
                                        <p:tgtEl>
                                          <p:spTgt spid="68"/>
                                        </p:tgtEl>
                                        <p:attrNameLst>
                                          <p:attrName>style.visibility</p:attrName>
                                        </p:attrNameLst>
                                      </p:cBhvr>
                                      <p:to>
                                        <p:strVal val="visible"/>
                                      </p:to>
                                    </p:set>
                                    <p:anim calcmode="lin" valueType="num">
                                      <p:cBhvr>
                                        <p:cTn id="187" dur="500" fill="hold"/>
                                        <p:tgtEl>
                                          <p:spTgt spid="68"/>
                                        </p:tgtEl>
                                        <p:attrNameLst>
                                          <p:attrName>ppt_w</p:attrName>
                                        </p:attrNameLst>
                                      </p:cBhvr>
                                      <p:tavLst>
                                        <p:tav tm="0">
                                          <p:val>
                                            <p:strVal val="#ppt_w*0.05"/>
                                          </p:val>
                                        </p:tav>
                                        <p:tav tm="100000">
                                          <p:val>
                                            <p:strVal val="#ppt_w"/>
                                          </p:val>
                                        </p:tav>
                                      </p:tavLst>
                                    </p:anim>
                                    <p:anim calcmode="lin" valueType="num">
                                      <p:cBhvr>
                                        <p:cTn id="188" dur="500" fill="hold"/>
                                        <p:tgtEl>
                                          <p:spTgt spid="68"/>
                                        </p:tgtEl>
                                        <p:attrNameLst>
                                          <p:attrName>ppt_h</p:attrName>
                                        </p:attrNameLst>
                                      </p:cBhvr>
                                      <p:tavLst>
                                        <p:tav tm="0">
                                          <p:val>
                                            <p:strVal val="#ppt_h"/>
                                          </p:val>
                                        </p:tav>
                                        <p:tav tm="100000">
                                          <p:val>
                                            <p:strVal val="#ppt_h"/>
                                          </p:val>
                                        </p:tav>
                                      </p:tavLst>
                                    </p:anim>
                                    <p:anim calcmode="lin" valueType="num">
                                      <p:cBhvr>
                                        <p:cTn id="189" dur="500" fill="hold"/>
                                        <p:tgtEl>
                                          <p:spTgt spid="68"/>
                                        </p:tgtEl>
                                        <p:attrNameLst>
                                          <p:attrName>ppt_x</p:attrName>
                                        </p:attrNameLst>
                                      </p:cBhvr>
                                      <p:tavLst>
                                        <p:tav tm="0">
                                          <p:val>
                                            <p:strVal val="#ppt_x-.2"/>
                                          </p:val>
                                        </p:tav>
                                        <p:tav tm="100000">
                                          <p:val>
                                            <p:strVal val="#ppt_x"/>
                                          </p:val>
                                        </p:tav>
                                      </p:tavLst>
                                    </p:anim>
                                    <p:anim calcmode="lin" valueType="num">
                                      <p:cBhvr>
                                        <p:cTn id="190" dur="500" fill="hold"/>
                                        <p:tgtEl>
                                          <p:spTgt spid="68"/>
                                        </p:tgtEl>
                                        <p:attrNameLst>
                                          <p:attrName>ppt_y</p:attrName>
                                        </p:attrNameLst>
                                      </p:cBhvr>
                                      <p:tavLst>
                                        <p:tav tm="0">
                                          <p:val>
                                            <p:strVal val="#ppt_y"/>
                                          </p:val>
                                        </p:tav>
                                        <p:tav tm="100000">
                                          <p:val>
                                            <p:strVal val="#ppt_y"/>
                                          </p:val>
                                        </p:tav>
                                      </p:tavLst>
                                    </p:anim>
                                    <p:animEffect transition="in" filter="fade">
                                      <p:cBhvr>
                                        <p:cTn id="191" dur="500"/>
                                        <p:tgtEl>
                                          <p:spTgt spid="68"/>
                                        </p:tgtEl>
                                      </p:cBhvr>
                                    </p:animEffect>
                                  </p:childTnLst>
                                </p:cTn>
                              </p:par>
                            </p:childTnLst>
                          </p:cTn>
                        </p:par>
                      </p:childTnLst>
                    </p:cTn>
                  </p:par>
                  <p:par>
                    <p:cTn id="192" fill="hold">
                      <p:stCondLst>
                        <p:cond delay="indefinite"/>
                      </p:stCondLst>
                      <p:childTnLst>
                        <p:par>
                          <p:cTn id="193" fill="hold">
                            <p:stCondLst>
                              <p:cond delay="0"/>
                            </p:stCondLst>
                            <p:childTnLst>
                              <p:par>
                                <p:cTn id="194" presetID="30" presetClass="entr" presetSubtype="0" fill="hold" grpId="0" nodeType="click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fade">
                                      <p:cBhvr>
                                        <p:cTn id="196" dur="800" decel="100000"/>
                                        <p:tgtEl>
                                          <p:spTgt spid="67"/>
                                        </p:tgtEl>
                                      </p:cBhvr>
                                    </p:animEffect>
                                    <p:anim calcmode="lin" valueType="num">
                                      <p:cBhvr>
                                        <p:cTn id="197" dur="800" decel="100000" fill="hold"/>
                                        <p:tgtEl>
                                          <p:spTgt spid="67"/>
                                        </p:tgtEl>
                                        <p:attrNameLst>
                                          <p:attrName>style.rotation</p:attrName>
                                        </p:attrNameLst>
                                      </p:cBhvr>
                                      <p:tavLst>
                                        <p:tav tm="0">
                                          <p:val>
                                            <p:fltVal val="-90"/>
                                          </p:val>
                                        </p:tav>
                                        <p:tav tm="100000">
                                          <p:val>
                                            <p:fltVal val="0"/>
                                          </p:val>
                                        </p:tav>
                                      </p:tavLst>
                                    </p:anim>
                                    <p:anim calcmode="lin" valueType="num">
                                      <p:cBhvr>
                                        <p:cTn id="198" dur="800" decel="100000" fill="hold"/>
                                        <p:tgtEl>
                                          <p:spTgt spid="67"/>
                                        </p:tgtEl>
                                        <p:attrNameLst>
                                          <p:attrName>ppt_x</p:attrName>
                                        </p:attrNameLst>
                                      </p:cBhvr>
                                      <p:tavLst>
                                        <p:tav tm="0">
                                          <p:val>
                                            <p:strVal val="#ppt_x+0.4"/>
                                          </p:val>
                                        </p:tav>
                                        <p:tav tm="100000">
                                          <p:val>
                                            <p:strVal val="#ppt_x-0.05"/>
                                          </p:val>
                                        </p:tav>
                                      </p:tavLst>
                                    </p:anim>
                                    <p:anim calcmode="lin" valueType="num">
                                      <p:cBhvr>
                                        <p:cTn id="199" dur="800" decel="100000" fill="hold"/>
                                        <p:tgtEl>
                                          <p:spTgt spid="67"/>
                                        </p:tgtEl>
                                        <p:attrNameLst>
                                          <p:attrName>ppt_y</p:attrName>
                                        </p:attrNameLst>
                                      </p:cBhvr>
                                      <p:tavLst>
                                        <p:tav tm="0">
                                          <p:val>
                                            <p:strVal val="#ppt_y-0.4"/>
                                          </p:val>
                                        </p:tav>
                                        <p:tav tm="100000">
                                          <p:val>
                                            <p:strVal val="#ppt_y+0.1"/>
                                          </p:val>
                                        </p:tav>
                                      </p:tavLst>
                                    </p:anim>
                                    <p:anim calcmode="lin" valueType="num">
                                      <p:cBhvr>
                                        <p:cTn id="200"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201"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30" presetClass="entr" presetSubtype="0" fill="hold" grpId="0" nodeType="clickEffect">
                                  <p:stCondLst>
                                    <p:cond delay="0"/>
                                  </p:stCondLst>
                                  <p:childTnLst>
                                    <p:set>
                                      <p:cBhvr>
                                        <p:cTn id="205" dur="1" fill="hold">
                                          <p:stCondLst>
                                            <p:cond delay="0"/>
                                          </p:stCondLst>
                                        </p:cTn>
                                        <p:tgtEl>
                                          <p:spTgt spid="69"/>
                                        </p:tgtEl>
                                        <p:attrNameLst>
                                          <p:attrName>style.visibility</p:attrName>
                                        </p:attrNameLst>
                                      </p:cBhvr>
                                      <p:to>
                                        <p:strVal val="visible"/>
                                      </p:to>
                                    </p:set>
                                    <p:animEffect transition="in" filter="fade">
                                      <p:cBhvr>
                                        <p:cTn id="206" dur="800" decel="100000"/>
                                        <p:tgtEl>
                                          <p:spTgt spid="69"/>
                                        </p:tgtEl>
                                      </p:cBhvr>
                                    </p:animEffect>
                                    <p:anim calcmode="lin" valueType="num">
                                      <p:cBhvr>
                                        <p:cTn id="207" dur="800" decel="100000" fill="hold"/>
                                        <p:tgtEl>
                                          <p:spTgt spid="69"/>
                                        </p:tgtEl>
                                        <p:attrNameLst>
                                          <p:attrName>style.rotation</p:attrName>
                                        </p:attrNameLst>
                                      </p:cBhvr>
                                      <p:tavLst>
                                        <p:tav tm="0">
                                          <p:val>
                                            <p:fltVal val="-90"/>
                                          </p:val>
                                        </p:tav>
                                        <p:tav tm="100000">
                                          <p:val>
                                            <p:fltVal val="0"/>
                                          </p:val>
                                        </p:tav>
                                      </p:tavLst>
                                    </p:anim>
                                    <p:anim calcmode="lin" valueType="num">
                                      <p:cBhvr>
                                        <p:cTn id="208" dur="800" decel="100000" fill="hold"/>
                                        <p:tgtEl>
                                          <p:spTgt spid="69"/>
                                        </p:tgtEl>
                                        <p:attrNameLst>
                                          <p:attrName>ppt_x</p:attrName>
                                        </p:attrNameLst>
                                      </p:cBhvr>
                                      <p:tavLst>
                                        <p:tav tm="0">
                                          <p:val>
                                            <p:strVal val="#ppt_x+0.4"/>
                                          </p:val>
                                        </p:tav>
                                        <p:tav tm="100000">
                                          <p:val>
                                            <p:strVal val="#ppt_x-0.05"/>
                                          </p:val>
                                        </p:tav>
                                      </p:tavLst>
                                    </p:anim>
                                    <p:anim calcmode="lin" valueType="num">
                                      <p:cBhvr>
                                        <p:cTn id="209" dur="800" decel="100000" fill="hold"/>
                                        <p:tgtEl>
                                          <p:spTgt spid="69"/>
                                        </p:tgtEl>
                                        <p:attrNameLst>
                                          <p:attrName>ppt_y</p:attrName>
                                        </p:attrNameLst>
                                      </p:cBhvr>
                                      <p:tavLst>
                                        <p:tav tm="0">
                                          <p:val>
                                            <p:strVal val="#ppt_y-0.4"/>
                                          </p:val>
                                        </p:tav>
                                        <p:tav tm="100000">
                                          <p:val>
                                            <p:strVal val="#ppt_y+0.1"/>
                                          </p:val>
                                        </p:tav>
                                      </p:tavLst>
                                    </p:anim>
                                    <p:anim calcmode="lin" valueType="num">
                                      <p:cBhvr>
                                        <p:cTn id="210" dur="200" accel="100000" fill="hold">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id="211" dur="200" accel="100000" fill="hold">
                                          <p:stCondLst>
                                            <p:cond delay="800"/>
                                          </p:stCondLst>
                                        </p:cTn>
                                        <p:tgtEl>
                                          <p:spTgt spid="69"/>
                                        </p:tgtEl>
                                        <p:attrNameLst>
                                          <p:attrName>ppt_y</p:attrName>
                                        </p:attrNameLst>
                                      </p:cBhvr>
                                      <p:tavLst>
                                        <p:tav tm="0">
                                          <p:val>
                                            <p:strVal val="#ppt_y+0.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6" presetClass="entr" presetSubtype="0" fill="hold" grpId="0" nodeType="clickEffect">
                                  <p:stCondLst>
                                    <p:cond delay="0"/>
                                  </p:stCondLst>
                                  <p:childTnLst>
                                    <p:set>
                                      <p:cBhvr>
                                        <p:cTn id="215" dur="1" fill="hold">
                                          <p:stCondLst>
                                            <p:cond delay="0"/>
                                          </p:stCondLst>
                                        </p:cTn>
                                        <p:tgtEl>
                                          <p:spTgt spid="64"/>
                                        </p:tgtEl>
                                        <p:attrNameLst>
                                          <p:attrName>style.visibility</p:attrName>
                                        </p:attrNameLst>
                                      </p:cBhvr>
                                      <p:to>
                                        <p:strVal val="visible"/>
                                      </p:to>
                                    </p:set>
                                    <p:animEffect transition="in" filter="wipe(down)">
                                      <p:cBhvr>
                                        <p:cTn id="216" dur="580">
                                          <p:stCondLst>
                                            <p:cond delay="0"/>
                                          </p:stCondLst>
                                        </p:cTn>
                                        <p:tgtEl>
                                          <p:spTgt spid="64"/>
                                        </p:tgtEl>
                                      </p:cBhvr>
                                    </p:animEffect>
                                    <p:anim calcmode="lin" valueType="num">
                                      <p:cBhvr>
                                        <p:cTn id="217"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22" dur="26">
                                          <p:stCondLst>
                                            <p:cond delay="650"/>
                                          </p:stCondLst>
                                        </p:cTn>
                                        <p:tgtEl>
                                          <p:spTgt spid="64"/>
                                        </p:tgtEl>
                                      </p:cBhvr>
                                      <p:to x="100000" y="60000"/>
                                    </p:animScale>
                                    <p:animScale>
                                      <p:cBhvr>
                                        <p:cTn id="223" dur="166" decel="50000">
                                          <p:stCondLst>
                                            <p:cond delay="676"/>
                                          </p:stCondLst>
                                        </p:cTn>
                                        <p:tgtEl>
                                          <p:spTgt spid="64"/>
                                        </p:tgtEl>
                                      </p:cBhvr>
                                      <p:to x="100000" y="100000"/>
                                    </p:animScale>
                                    <p:animScale>
                                      <p:cBhvr>
                                        <p:cTn id="224" dur="26">
                                          <p:stCondLst>
                                            <p:cond delay="1312"/>
                                          </p:stCondLst>
                                        </p:cTn>
                                        <p:tgtEl>
                                          <p:spTgt spid="64"/>
                                        </p:tgtEl>
                                      </p:cBhvr>
                                      <p:to x="100000" y="80000"/>
                                    </p:animScale>
                                    <p:animScale>
                                      <p:cBhvr>
                                        <p:cTn id="225" dur="166" decel="50000">
                                          <p:stCondLst>
                                            <p:cond delay="1338"/>
                                          </p:stCondLst>
                                        </p:cTn>
                                        <p:tgtEl>
                                          <p:spTgt spid="64"/>
                                        </p:tgtEl>
                                      </p:cBhvr>
                                      <p:to x="100000" y="100000"/>
                                    </p:animScale>
                                    <p:animScale>
                                      <p:cBhvr>
                                        <p:cTn id="226" dur="26">
                                          <p:stCondLst>
                                            <p:cond delay="1642"/>
                                          </p:stCondLst>
                                        </p:cTn>
                                        <p:tgtEl>
                                          <p:spTgt spid="64"/>
                                        </p:tgtEl>
                                      </p:cBhvr>
                                      <p:to x="100000" y="90000"/>
                                    </p:animScale>
                                    <p:animScale>
                                      <p:cBhvr>
                                        <p:cTn id="227" dur="166" decel="50000">
                                          <p:stCondLst>
                                            <p:cond delay="1668"/>
                                          </p:stCondLst>
                                        </p:cTn>
                                        <p:tgtEl>
                                          <p:spTgt spid="64"/>
                                        </p:tgtEl>
                                      </p:cBhvr>
                                      <p:to x="100000" y="100000"/>
                                    </p:animScale>
                                    <p:animScale>
                                      <p:cBhvr>
                                        <p:cTn id="228" dur="26">
                                          <p:stCondLst>
                                            <p:cond delay="1808"/>
                                          </p:stCondLst>
                                        </p:cTn>
                                        <p:tgtEl>
                                          <p:spTgt spid="64"/>
                                        </p:tgtEl>
                                      </p:cBhvr>
                                      <p:to x="100000" y="95000"/>
                                    </p:animScale>
                                    <p:animScale>
                                      <p:cBhvr>
                                        <p:cTn id="229"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build="p" animBg="1"/>
      <p:bldP spid="4" grpId="0" animBg="1"/>
      <p:bldP spid="13" grpId="0" animBg="1"/>
      <p:bldP spid="16" grpId="0" animBg="1"/>
      <p:bldP spid="17" grpId="0" animBg="1"/>
      <p:bldP spid="19" grpId="0" animBg="1"/>
      <p:bldP spid="22" grpId="0" animBg="1"/>
      <p:bldP spid="23" grpId="0" animBg="1"/>
      <p:bldP spid="27" grpId="0" animBg="1"/>
      <p:bldP spid="64" grpId="0" animBg="1"/>
      <p:bldP spid="67" grpId="0" animBg="1"/>
      <p:bldP spid="69" grpId="0" animBg="1"/>
    </p:bldLst>
  </p:timing>
</p:sld>
</file>

<file path=ppt/theme/theme1.xml><?xml version="1.0" encoding="utf-8"?>
<a:theme xmlns:a="http://schemas.openxmlformats.org/drawingml/2006/main" name="MO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id="{44433112-DBB3-4342-982C-136A43432DC9}" vid="{69FF5121-D53B-43BC-B60F-2410F4A2B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Template>
  <TotalTime>1597</TotalTime>
  <Words>2129</Words>
  <Application>Microsoft Office PowerPoint</Application>
  <PresentationFormat>Widescreen</PresentationFormat>
  <Paragraphs>262</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Sakkal Majalla</vt:lpstr>
      <vt:lpstr>Times New Roman</vt:lpstr>
      <vt:lpstr>Wingdings</vt:lpstr>
      <vt:lpstr>MOE</vt:lpstr>
      <vt:lpstr>PowerPoint Presentation</vt:lpstr>
      <vt:lpstr>PowerPoint Presentation</vt:lpstr>
      <vt:lpstr>PowerPoint Presentation</vt:lpstr>
      <vt:lpstr>PowerPoint Presentation</vt:lpstr>
      <vt:lpstr>PowerPoint Presentation</vt:lpstr>
      <vt:lpstr>PowerPoint Presentation</vt:lpstr>
      <vt:lpstr>بعض أشكال الفيروسات</vt:lpstr>
      <vt:lpstr>PowerPoint Presentation</vt:lpstr>
      <vt:lpstr>PowerPoint Presentation</vt:lpstr>
      <vt:lpstr> العدوى الفيروسية</vt:lpstr>
      <vt:lpstr>الفيروسات الارتجاعية Retroviruses</vt:lpstr>
      <vt:lpstr>خطوات تكاثر الفيروسات الارتجاعية</vt:lpstr>
      <vt:lpstr>PowerPoint Presentation</vt:lpstr>
      <vt:lpstr>PowerPoint Presentation</vt:lpstr>
      <vt:lpstr>البريونات Prions</vt:lpstr>
      <vt:lpstr>البريونات Prions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128</cp:revision>
  <dcterms:created xsi:type="dcterms:W3CDTF">2021-01-20T12:02:14Z</dcterms:created>
  <dcterms:modified xsi:type="dcterms:W3CDTF">2021-03-17T14:40:53Z</dcterms:modified>
</cp:coreProperties>
</file>