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0" r:id="rId2"/>
    <p:sldId id="271" r:id="rId3"/>
    <p:sldId id="300" r:id="rId4"/>
    <p:sldId id="299" r:id="rId5"/>
    <p:sldId id="330" r:id="rId6"/>
    <p:sldId id="329" r:id="rId7"/>
    <p:sldId id="331" r:id="rId8"/>
    <p:sldId id="316" r:id="rId9"/>
    <p:sldId id="325" r:id="rId10"/>
    <p:sldId id="309" r:id="rId11"/>
    <p:sldId id="332" r:id="rId12"/>
    <p:sldId id="335" r:id="rId13"/>
    <p:sldId id="295" r:id="rId14"/>
    <p:sldId id="338" r:id="rId15"/>
    <p:sldId id="339" r:id="rId16"/>
    <p:sldId id="336" r:id="rId17"/>
    <p:sldId id="311" r:id="rId18"/>
    <p:sldId id="308" r:id="rId19"/>
    <p:sldId id="314" r:id="rId20"/>
    <p:sldId id="3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9"/>
    <a:srgbClr val="DFEED6"/>
    <a:srgbClr val="8439BD"/>
    <a:srgbClr val="F9FBFD"/>
    <a:srgbClr val="F1F8EC"/>
    <a:srgbClr val="F8CAAA"/>
    <a:srgbClr val="FFCC00"/>
    <a:srgbClr val="FDF1E9"/>
    <a:srgbClr val="FFFAEB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D144D-4539-4851-8EEA-FAAE20E2B46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DD41A-D0EE-4F34-83A4-DE336B86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1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D41A-D0EE-4F34-83A4-DE336B8618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5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D41A-D0EE-4F34-83A4-DE336B8618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23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D41A-D0EE-4F34-83A4-DE336B8618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6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C461-F4F2-49C7-9CF5-C0C2F5C5E27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5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19797-F8D9-41E1-90CB-C3EEE10BE7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3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8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1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1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E690-29BB-4887-9268-A1B063D368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0.emf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68395"/>
              </p:ext>
            </p:extLst>
          </p:nvPr>
        </p:nvGraphicFramePr>
        <p:xfrm>
          <a:off x="4533089" y="1760348"/>
          <a:ext cx="7092854" cy="446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5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99441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baseline="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النباتات الوعائية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Vascular Plants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</a:t>
                      </a:r>
                      <a:endParaRPr lang="en-US" sz="36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9456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الأحياء 3</a:t>
                      </a:r>
                      <a:r>
                        <a:rPr lang="ar-BH" sz="3600" b="1" kern="1200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BH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حيا 217)</a:t>
                      </a:r>
                      <a:endParaRPr lang="en-US" sz="3600" b="1" kern="1200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المقرر ورمزه</a:t>
                      </a:r>
                      <a:endParaRPr lang="en-US" sz="3600" b="1" kern="1200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1" marR="91441" marT="45727" marB="4572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7015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الثاني الثانوي</a:t>
                      </a:r>
                      <a:endParaRPr lang="en-US" sz="3600" b="1" kern="1200" dirty="0" smtClean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الصف</a:t>
                      </a:r>
                      <a:endParaRPr lang="en-US" sz="3600" b="1" kern="1200" dirty="0" smtClean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1" marR="91441" marT="45727" marB="4572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9441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الثالث</a:t>
                      </a:r>
                    </a:p>
                    <a:p>
                      <a:pPr algn="ctr" rtl="1"/>
                      <a:r>
                        <a:rPr lang="ar-BH" sz="3600" b="1" kern="1200" baseline="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مقدمة في النباتات</a:t>
                      </a:r>
                      <a:endParaRPr lang="en-US" sz="36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الفصل</a:t>
                      </a:r>
                      <a:endParaRPr lang="en-US" sz="3600" b="1" kern="1200" dirty="0" smtClean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1" marR="91441" marT="45727" marB="4572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929" y="2031531"/>
            <a:ext cx="1781243" cy="37856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93" y="2035829"/>
            <a:ext cx="1917907" cy="37755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747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931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87896" y="869088"/>
            <a:ext cx="10383860" cy="523220"/>
          </a:xfrm>
          <a:prstGeom prst="rect">
            <a:avLst/>
          </a:prstGeom>
          <a:solidFill>
            <a:srgbClr val="F1F8EC"/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أي مما يلي هو الصحيح،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لنمو المخاريط الذكرية والمخاريط الأنثوية على نباتات السيكادا؟ 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51770" y="2757887"/>
            <a:ext cx="10439082" cy="523220"/>
          </a:xfrm>
          <a:prstGeom prst="rect">
            <a:avLst/>
          </a:prstGeom>
          <a:solidFill>
            <a:srgbClr val="FDF1E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أي من الكلمات الآتية لا تصف النبات في الشكل التالي؟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995786" y="1523616"/>
            <a:ext cx="4267186" cy="430887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الذكرية أعلى والأنثوية أسفل نفس النبات.</a:t>
            </a:r>
            <a:endParaRPr lang="en-US" sz="2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995786" y="2081796"/>
            <a:ext cx="4268025" cy="430887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الذكرية </a:t>
            </a:r>
            <a:r>
              <a:rPr lang="ar-BH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والأنثوية على نباتات منفصلة.</a:t>
            </a:r>
            <a:endParaRPr lang="en-US" sz="2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66906" y="1466695"/>
            <a:ext cx="4368800" cy="430887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الذكرية والأنثوية متجاورين على 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نفس </a:t>
            </a:r>
            <a:r>
              <a:rPr lang="ar-BH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200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866906" y="2057927"/>
            <a:ext cx="4368800" cy="430887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/>
            <a:r>
              <a:rPr lang="en-US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الذكرية أسفل والأنثوية 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أعلى </a:t>
            </a:r>
            <a:r>
              <a:rPr lang="ar-BH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نفس النبات.</a:t>
            </a:r>
            <a:endParaRPr lang="ar-BH" sz="2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985690" y="2096052"/>
            <a:ext cx="370234" cy="4116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014152" y="3444017"/>
            <a:ext cx="3248660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متعدد الخلايا.</a:t>
            </a:r>
            <a:endParaRPr lang="ar-BH" sz="1400" dirty="0">
              <a:ln w="0"/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020948" y="3993165"/>
            <a:ext cx="3229164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بذري.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79186" y="3418092"/>
            <a:ext cx="3277020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نبات لا وعائي.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879182" y="3984794"/>
            <a:ext cx="3277030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المخروطيات.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846231" y="3444840"/>
            <a:ext cx="329503" cy="3960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848139" y="4659512"/>
            <a:ext cx="10429461" cy="523220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أي مما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يلي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يصف أهمية إنتشار البذور؟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995090" y="5295538"/>
            <a:ext cx="4267200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200" b="1" dirty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يُزيد التنافس مع النبات الأب والنباتات الأخرى.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977921" y="5857212"/>
            <a:ext cx="4273660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2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يقلل التنافس مع النبات الأب والنباتات الأخرى</a:t>
            </a:r>
            <a:r>
              <a:rPr lang="ar-BH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856504" y="5282139"/>
            <a:ext cx="3966818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يوفر تنوعًا أكبر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856502" y="5848841"/>
            <a:ext cx="3966830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يوفر </a:t>
            </a:r>
            <a:r>
              <a:rPr lang="ar-BH" sz="24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مصادر غذاء أكبر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960059" y="5884315"/>
            <a:ext cx="354688" cy="3872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3365501"/>
            <a:ext cx="2273300" cy="12065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2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36893" y="860382"/>
            <a:ext cx="7304316" cy="467803"/>
          </a:xfrm>
          <a:prstGeom prst="roundRect">
            <a:avLst/>
          </a:prstGeom>
          <a:solidFill>
            <a:srgbClr val="DFEED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المخروطية</a:t>
            </a:r>
            <a:r>
              <a:rPr lang="ar-BH" sz="32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Division Coniferophyta</a:t>
            </a:r>
            <a:endParaRPr lang="ar-BH" sz="2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56726" y="1407985"/>
            <a:ext cx="2460552" cy="4208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خصائصها</a:t>
            </a: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99469" y="1904105"/>
            <a:ext cx="7960569" cy="621004"/>
          </a:xfrm>
          <a:prstGeom prst="roundRect">
            <a:avLst/>
          </a:prstGeom>
          <a:solidFill>
            <a:srgbClr val="E7F0F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تتباين المخروطيات في الحجم من شجيرات قصيرة إلى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أشجار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57596" y="4442539"/>
            <a:ext cx="8037445" cy="8955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2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معظم المخروطيات لها مخاريط مذكرة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ومخاريط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مؤنثة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على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أغصان مختلفة من الشجرة أو الشجيرة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نفسها</a:t>
            </a:r>
            <a:r>
              <a:rPr lang="ar-BH" sz="2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36082" y="5429809"/>
            <a:ext cx="8093659" cy="931817"/>
          </a:xfrm>
          <a:prstGeom prst="roundRect">
            <a:avLst/>
          </a:prstGeom>
          <a:solidFill>
            <a:srgbClr val="FFFAE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تُنتج المخاريط الذكر ية الصغيرة حبوب اللقاح، في حين تبقى المخاريط الأنثوية الكبيرة على النبات إلى أن تنضج البذور.</a:t>
            </a: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00628" y="2635627"/>
            <a:ext cx="7984121" cy="638807"/>
          </a:xfrm>
          <a:prstGeom prst="roundRect">
            <a:avLst/>
          </a:prstGeom>
          <a:solidFill>
            <a:srgbClr val="F1F8E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 أمثلة المخروطيات: أشجار الصنوبر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والسرو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68355" y="3367147"/>
            <a:ext cx="8030381" cy="969741"/>
          </a:xfrm>
          <a:prstGeom prst="roundRect">
            <a:avLst/>
          </a:prstGeom>
          <a:solidFill>
            <a:srgbClr val="FDF1E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تُعد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المخروطيات مهمة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للإنسان من الناحية الاقتصادية. </a:t>
            </a:r>
          </a:p>
          <a:p>
            <a:pPr algn="r" rtl="1"/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لأن أشجارها مصدرًا هامًا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للأخشاب ولب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الورق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2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59669" y="5641145"/>
            <a:ext cx="1250505" cy="62642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مخاريط ذكرية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 النباتات الوعائية البذرية، وخصائص كل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3186" y="5879676"/>
            <a:ext cx="1432560" cy="36486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المخروط </a:t>
            </a:r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الأنثوي</a:t>
            </a:r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24745" y="3652606"/>
            <a:ext cx="2070847" cy="42851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 البوغي الناضج</a:t>
            </a:r>
            <a:endParaRPr lang="ar-BH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9" y="878179"/>
            <a:ext cx="2460818" cy="2714239"/>
          </a:xfrm>
          <a:prstGeom prst="rect">
            <a:avLst/>
          </a:prstGeom>
          <a:ln w="28575">
            <a:solidFill>
              <a:srgbClr val="8439BD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0" y="4230720"/>
            <a:ext cx="1288608" cy="1551101"/>
          </a:xfrm>
          <a:prstGeom prst="rect">
            <a:avLst/>
          </a:prstGeom>
          <a:ln w="28575">
            <a:solidFill>
              <a:srgbClr val="8439BD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99" y="4248497"/>
            <a:ext cx="1067873" cy="1246846"/>
          </a:xfrm>
          <a:prstGeom prst="rect">
            <a:avLst/>
          </a:prstGeom>
          <a:ln w="28575">
            <a:solidFill>
              <a:srgbClr val="8439BD"/>
            </a:solidFill>
          </a:ln>
        </p:spPr>
      </p:pic>
    </p:spTree>
    <p:extLst>
      <p:ext uri="{BB962C8B-B14F-4D97-AF65-F5344CB8AC3E}">
        <p14:creationId xmlns:p14="http://schemas.microsoft.com/office/powerpoint/2010/main" val="36320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3" grpId="0" animBg="1"/>
      <p:bldP spid="26" grpId="0" animBg="1"/>
      <p:bldP spid="18" grpId="0" animBg="1"/>
      <p:bldP spid="14" grpId="0" animBg="1"/>
      <p:bldP spid="17" grpId="0" animBg="1"/>
      <p:bldP spid="20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39075" y="932723"/>
            <a:ext cx="4074584" cy="6477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بعض تكيفات المخروطيات</a:t>
            </a:r>
            <a:endParaRPr lang="ar-BH" sz="3600" b="1" dirty="0">
              <a:solidFill>
                <a:srgbClr val="C0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29096" y="1680883"/>
            <a:ext cx="7129504" cy="1398494"/>
          </a:xfrm>
          <a:prstGeom prst="roundRect">
            <a:avLst/>
          </a:prstGeom>
          <a:solidFill>
            <a:srgbClr val="E7F0F9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457200" algn="l"/>
              </a:tabLst>
            </a:pP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يُمكن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الاعتماد على خصائص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المخاريط الأنثوية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لتعرُّف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خصائص المخروطيات؛ حيث تُبدي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هذه المخروطيات مثل النباتات كلها تكيفات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لبيئاتها، ومن تلك التكيفات: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13330" y="5392271"/>
            <a:ext cx="7145270" cy="931430"/>
          </a:xfrm>
          <a:prstGeom prst="roundRect">
            <a:avLst/>
          </a:prstGeom>
          <a:solidFill>
            <a:srgbClr val="DFEED6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2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وجود طبقة خارجية شبه شمعية من الكيوتين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تُغطي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أوراق المخروطيات الإبرية، أو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الحرشفية؛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لتقلل من فقد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الماء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29096" y="3171410"/>
            <a:ext cx="7121435" cy="566870"/>
          </a:xfrm>
          <a:prstGeom prst="roundRect">
            <a:avLst/>
          </a:prstGeom>
          <a:solidFill>
            <a:srgbClr val="F1F8EC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457200" algn="l"/>
              </a:tabLst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1.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معظم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المخروطيات لها أغصان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متدلية.</a:t>
            </a:r>
            <a:endParaRPr lang="en-US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29095" y="4418708"/>
            <a:ext cx="6806311" cy="879432"/>
          </a:xfrm>
          <a:prstGeom prst="roundRect">
            <a:avLst/>
          </a:prstGeom>
          <a:solidFill>
            <a:srgbClr val="FDF1E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نظرًا لأن العديد من المخروطيات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تنمو في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مناخ كثير الثلوج، فإن الأغصان المتدلّية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تُعد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تكيفًا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لحماية المخاريط من الثلوج المتساقطة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BH" sz="2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575" y="5207597"/>
            <a:ext cx="3325804" cy="97281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فرع من نبات مخروطي</a:t>
            </a:r>
          </a:p>
          <a:p>
            <a:pPr algn="ctr" rtl="1"/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توصف مخاريط المخروطيات الأنثوية </a:t>
            </a:r>
            <a:r>
              <a:rPr lang="ar-BH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بأنها </a:t>
            </a:r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خشبية أو لحمية </a:t>
            </a:r>
            <a:r>
              <a:rPr lang="ar-BH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عِنَبية</a:t>
            </a:r>
            <a:r>
              <a:rPr lang="ar-BH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68" y="1011444"/>
            <a:ext cx="3372443" cy="40191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 النباتات الوعائية البذرية، وخصائص كل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29095" y="3832113"/>
            <a:ext cx="7121436" cy="486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457200" algn="l"/>
              </a:tabLst>
            </a:pPr>
            <a:r>
              <a:rPr lang="ar-BH" sz="2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ما </a:t>
            </a:r>
            <a:r>
              <a:rPr lang="ar-BH" sz="26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العلاقة التي </a:t>
            </a:r>
            <a:r>
              <a:rPr lang="ar-BH" sz="2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يُمكن </a:t>
            </a:r>
            <a:r>
              <a:rPr lang="ar-BH" sz="26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استنباطها من كون الأغصان </a:t>
            </a:r>
            <a:r>
              <a:rPr lang="ar-BH" sz="2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متدلية؟ </a:t>
            </a:r>
            <a:endParaRPr lang="en-US" sz="2600" b="1" dirty="0">
              <a:solidFill>
                <a:srgbClr val="C0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16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6" grpId="0" animBg="1"/>
      <p:bldP spid="14" grpId="0" animBg="1"/>
      <p:bldP spid="17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444" y="5230214"/>
            <a:ext cx="3116180" cy="1015663"/>
          </a:xfrm>
          <a:prstGeom prst="rect">
            <a:avLst/>
          </a:prstGeom>
          <a:solidFill>
            <a:srgbClr val="F1F8E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457200" algn="l"/>
              </a:tabLst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الزهرية</a:t>
            </a: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457200" algn="l"/>
              </a:tabLst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(النباتات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مغطاة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البذور) 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457200" algn="l"/>
              </a:tabLst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أكثر النباتات رقيًا وتطورًا وانتشارًا</a:t>
            </a:r>
            <a:endParaRPr lang="ar-BH" sz="2000" b="1" dirty="0">
              <a:solidFill>
                <a:srgbClr val="0020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40885" y="1607620"/>
            <a:ext cx="2994192" cy="523220"/>
          </a:xfrm>
          <a:prstGeom prst="rect">
            <a:avLst/>
          </a:prstGeom>
          <a:solidFill>
            <a:srgbClr val="FFFAEB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457200" algn="l"/>
              </a:tabLst>
            </a:pP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الزهرية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17904" y="857358"/>
            <a:ext cx="7743219" cy="679612"/>
          </a:xfrm>
          <a:prstGeom prst="roundRect">
            <a:avLst/>
          </a:prstGeom>
          <a:solidFill>
            <a:srgbClr val="F1F8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قسم النباتات الزهرية 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Anthophyta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Division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96511" y="2234036"/>
            <a:ext cx="8060857" cy="5675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1. ت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ُعد النباتات الزهرية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أوسع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انتشارًا وهي التي تُسمى بالنباتات مغطاة البذور.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7" y="1634169"/>
            <a:ext cx="2895034" cy="3463124"/>
          </a:xfrm>
          <a:prstGeom prst="rect">
            <a:avLst/>
          </a:prstGeom>
          <a:solidFill>
            <a:srgbClr val="FDF1E9"/>
          </a:solidFill>
          <a:ln w="19050">
            <a:solidFill>
              <a:srgbClr val="002060"/>
            </a:solidFill>
          </a:ln>
          <a:extLst/>
        </p:spPr>
      </p:pic>
      <p:cxnSp>
        <p:nvCxnSpPr>
          <p:cNvPr id="27" name="Straight Connector 26"/>
          <p:cNvCxnSpPr/>
          <p:nvPr/>
        </p:nvCxnSpPr>
        <p:spPr>
          <a:xfrm flipH="1">
            <a:off x="7566404" y="5483312"/>
            <a:ext cx="1" cy="244549"/>
          </a:xfrm>
          <a:prstGeom prst="line">
            <a:avLst/>
          </a:prstGeom>
          <a:ln w="28575">
            <a:solidFill>
              <a:srgbClr val="975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38"/>
          <p:cNvSpPr>
            <a:spLocks/>
          </p:cNvSpPr>
          <p:nvPr/>
        </p:nvSpPr>
        <p:spPr bwMode="auto">
          <a:xfrm rot="5400000">
            <a:off x="7403726" y="2695539"/>
            <a:ext cx="328784" cy="5797685"/>
          </a:xfrm>
          <a:prstGeom prst="leftBrace">
            <a:avLst>
              <a:gd name="adj1" fmla="val 103855"/>
              <a:gd name="adj2" fmla="val 50000"/>
            </a:avLst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8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5525312" y="4902739"/>
            <a:ext cx="4056440" cy="544749"/>
          </a:xfrm>
          <a:prstGeom prst="roundRect">
            <a:avLst>
              <a:gd name="adj" fmla="val 16667"/>
            </a:avLst>
          </a:prstGeom>
          <a:solidFill>
            <a:srgbClr val="E7F0F9"/>
          </a:solidFill>
          <a:ln w="28575">
            <a:solidFill>
              <a:srgbClr val="7030A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تقسيم النباتات الزهرية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9498645" y="5742723"/>
            <a:ext cx="1952489" cy="489649"/>
          </a:xfrm>
          <a:prstGeom prst="roundRect">
            <a:avLst>
              <a:gd name="adj" fmla="val 16667"/>
            </a:avLst>
          </a:prstGeom>
          <a:solidFill>
            <a:srgbClr val="FDF1E9"/>
          </a:solidFill>
          <a:ln w="28575"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BH" sz="2400" b="1" dirty="0" smtClean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نباتات حولية</a:t>
            </a:r>
            <a:endParaRPr lang="en-US" sz="2400" b="1" dirty="0">
              <a:solidFill>
                <a:srgbClr val="00206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3715967" y="5748000"/>
            <a:ext cx="2021049" cy="481393"/>
          </a:xfrm>
          <a:prstGeom prst="roundRect">
            <a:avLst>
              <a:gd name="adj" fmla="val 16667"/>
            </a:avLst>
          </a:prstGeom>
          <a:solidFill>
            <a:srgbClr val="FDF1E9"/>
          </a:solidFill>
          <a:ln w="28575"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BH" sz="2400" b="1" dirty="0" smtClean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نباتات معمرة</a:t>
            </a:r>
            <a:endParaRPr lang="en-US" sz="2400" b="1" dirty="0">
              <a:solidFill>
                <a:srgbClr val="00206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6557674" y="5739177"/>
            <a:ext cx="2034003" cy="481393"/>
          </a:xfrm>
          <a:prstGeom prst="roundRect">
            <a:avLst>
              <a:gd name="adj" fmla="val 16667"/>
            </a:avLst>
          </a:prstGeom>
          <a:solidFill>
            <a:srgbClr val="FDF1E9"/>
          </a:solidFill>
          <a:ln w="28575"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BH" sz="2400" b="1" dirty="0" smtClean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نباتات ثنائية الحول</a:t>
            </a:r>
            <a:endParaRPr lang="en-US" sz="2400" b="1" dirty="0">
              <a:solidFill>
                <a:srgbClr val="00206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7056" y="2893466"/>
            <a:ext cx="8086927" cy="550126"/>
          </a:xfrm>
          <a:prstGeom prst="roundRect">
            <a:avLst/>
          </a:prstGeom>
          <a:solidFill>
            <a:srgbClr val="FDF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2. تشكّل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النباتات الزهرية اليوم حوالي % 75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 المملكة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النباتية.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77056" y="3534298"/>
            <a:ext cx="8077069" cy="5902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صنف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العلماء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النباتات الزهرية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نباتات ذات الفلقة الواحدة ونباتات ذات الفلقتين.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693270" y="4211991"/>
            <a:ext cx="8077069" cy="590229"/>
          </a:xfrm>
          <a:prstGeom prst="roundRect">
            <a:avLst/>
          </a:prstGeom>
          <a:solidFill>
            <a:srgbClr val="F8C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تقسم النباتات الزهرية بحسب فترة حياة إلى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ثلاثة أقسام.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 النباتات الوعائية البذرية، وخصائص كل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11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0" grpId="0" animBg="1"/>
      <p:bldP spid="2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تلخيص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النباتات الزهرية بحسب فترات </a:t>
            </a:r>
            <a:r>
              <a:rPr lang="ar-SA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الحياة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85242" y="2914973"/>
            <a:ext cx="3404682" cy="33885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4625" indent="-174625" algn="r" rtl="1"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نباتات تُكمل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فترة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حياتها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فصل نمو واحد أو أقل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174625" indent="-174625" algn="r" rtl="1">
              <a:buFont typeface="Wingdings" panose="05000000000000000000" pitchFamily="2" charset="2"/>
              <a:buChar char="§"/>
            </a:pPr>
            <a:endParaRPr lang="ar-BH" sz="7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indent="-174625" algn="r" rtl="1"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تنمو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بذرة، وتكبر وتُنتج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بذورًا جديدة ثم ت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موت في فصل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واحد أو أقل.</a:t>
            </a:r>
          </a:p>
          <a:p>
            <a:pPr marL="174625" indent="-174625" algn="r" rtl="1">
              <a:buFont typeface="Wingdings" panose="05000000000000000000" pitchFamily="2" charset="2"/>
              <a:buChar char="§"/>
            </a:pPr>
            <a:endParaRPr lang="ar-BH" sz="7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indent="-174625" algn="r" rtl="1"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وتُضم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المجموعة الكثير من نباتات الحديقة ومعظم الأعشاب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09980" y="1993434"/>
            <a:ext cx="1715" cy="341208"/>
          </a:xfrm>
          <a:prstGeom prst="line">
            <a:avLst/>
          </a:prstGeom>
          <a:ln w="38100">
            <a:solidFill>
              <a:srgbClr val="975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38"/>
          <p:cNvSpPr>
            <a:spLocks/>
          </p:cNvSpPr>
          <p:nvPr/>
        </p:nvSpPr>
        <p:spPr bwMode="auto">
          <a:xfrm rot="5400000">
            <a:off x="5818118" y="-2002918"/>
            <a:ext cx="367700" cy="8190691"/>
          </a:xfrm>
          <a:prstGeom prst="leftBrace">
            <a:avLst>
              <a:gd name="adj1" fmla="val 103855"/>
              <a:gd name="adj2" fmla="val 50000"/>
            </a:avLst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8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3968885" y="1439692"/>
            <a:ext cx="4056440" cy="532717"/>
          </a:xfrm>
          <a:prstGeom prst="roundRect">
            <a:avLst>
              <a:gd name="adj" fmla="val 16667"/>
            </a:avLst>
          </a:prstGeom>
          <a:solidFill>
            <a:srgbClr val="E7F0F9"/>
          </a:solidFill>
          <a:ln w="28575">
            <a:solidFill>
              <a:srgbClr val="7030A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تقسم النباتات الزهرية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8443609" y="2256534"/>
            <a:ext cx="3190672" cy="506124"/>
          </a:xfrm>
          <a:prstGeom prst="roundRect">
            <a:avLst>
              <a:gd name="adj" fmla="val 16667"/>
            </a:avLst>
          </a:prstGeom>
          <a:solidFill>
            <a:srgbClr val="FDF1E9"/>
          </a:solidFill>
          <a:ln w="28575"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rtl="1"/>
            <a:r>
              <a:rPr lang="ar-BH" sz="2400" b="1" dirty="0" smtClean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نباتات حولية </a:t>
            </a:r>
            <a:r>
              <a:rPr lang="en-US" sz="2400" b="1" dirty="0">
                <a:solidFill>
                  <a:srgbClr val="C00000"/>
                </a:solidFill>
              </a:rPr>
              <a:t>annual plant</a:t>
            </a:r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564203" y="2286652"/>
            <a:ext cx="2782109" cy="539758"/>
          </a:xfrm>
          <a:prstGeom prst="roundRect">
            <a:avLst>
              <a:gd name="adj" fmla="val 16667"/>
            </a:avLst>
          </a:prstGeom>
          <a:solidFill>
            <a:srgbClr val="FDF1E9"/>
          </a:solidFill>
          <a:ln w="28575"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نباتات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معمّرة </a:t>
            </a:r>
            <a:r>
              <a:rPr lang="en-US" sz="2400" b="1" dirty="0">
                <a:solidFill>
                  <a:srgbClr val="C00000"/>
                </a:solidFill>
              </a:rPr>
              <a:t>perennial</a:t>
            </a:r>
            <a:r>
              <a:rPr lang="ar-BH" sz="2400" b="1" dirty="0" smtClean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endParaRPr lang="en-US" sz="2400" b="1" dirty="0">
              <a:solidFill>
                <a:srgbClr val="00206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319081" y="2237364"/>
            <a:ext cx="3346313" cy="544748"/>
          </a:xfrm>
          <a:prstGeom prst="roundRect">
            <a:avLst>
              <a:gd name="adj" fmla="val 16667"/>
            </a:avLst>
          </a:prstGeom>
          <a:solidFill>
            <a:srgbClr val="FDF1E9"/>
          </a:solidFill>
          <a:ln w="28575"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BH" sz="2400" b="1" dirty="0" smtClean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نباتات ثنائية الحول </a:t>
            </a:r>
            <a:r>
              <a:rPr lang="en-US" sz="2400" b="1" dirty="0">
                <a:solidFill>
                  <a:srgbClr val="C00000"/>
                </a:solidFill>
              </a:rPr>
              <a:t>biennial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60324" y="2893468"/>
            <a:ext cx="4688732" cy="3351690"/>
          </a:xfrm>
          <a:prstGeom prst="roundRect">
            <a:avLst/>
          </a:prstGeom>
          <a:solidFill>
            <a:srgbClr val="FDF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33363" indent="-233363" algn="r" rtl="1"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نباتات تمتد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فترة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حياتها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مدى عامين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233363" indent="-233363" algn="r" rtl="1">
              <a:buFont typeface="Wingdings" panose="05000000000000000000" pitchFamily="2" charset="2"/>
              <a:buChar char="§"/>
            </a:pPr>
            <a:endParaRPr lang="ar-BH" sz="1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33363" indent="-233363" algn="r" rtl="1"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خلال السنة الأولى: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تُنتج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الأوراق،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ويتكون لها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جذري قوي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233363" indent="-233363" algn="r" rtl="1">
              <a:buFont typeface="Wingdings" panose="05000000000000000000" pitchFamily="2" charset="2"/>
              <a:buChar char="§"/>
            </a:pPr>
            <a:endParaRPr lang="ar-BH" sz="1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33363" indent="-233363" algn="r" rtl="1"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وفي السنة الثانية: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تنمو السيقان والأوراق والأزهار والبذور، وهكذا تمتد حياة النبات إلى عام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آخر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33363" indent="-233363" algn="r" rtl="1">
              <a:buFont typeface="Wingdings" panose="05000000000000000000" pitchFamily="2" charset="2"/>
              <a:buChar char="§"/>
            </a:pPr>
            <a:endParaRPr lang="ar-BH" sz="1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33363" indent="-233363" algn="r" rtl="1"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منها: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الجزر واللفت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والشمندر.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7472" y="2950637"/>
            <a:ext cx="2957209" cy="33117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4625" indent="-174625" algn="r" rtl="1"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نباتات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تستطيع العيش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لسنوات عديدة.</a:t>
            </a:r>
          </a:p>
          <a:p>
            <a:pPr marL="174625" indent="-174625" algn="r" rtl="1">
              <a:buFont typeface="Wingdings" panose="05000000000000000000" pitchFamily="2" charset="2"/>
              <a:buChar char="§"/>
            </a:pPr>
            <a:endParaRPr lang="ar-BH" sz="1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indent="-174625" algn="r" rtl="1"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عادة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تُنتج أزهارًا وبذورًا كل عام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174625" indent="-174625" algn="r" rtl="1">
              <a:buFont typeface="Wingdings" panose="05000000000000000000" pitchFamily="2" charset="2"/>
              <a:buChar char="§"/>
            </a:pPr>
            <a:endParaRPr lang="ar-BH" sz="1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indent="-174625" algn="r" rtl="1"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منها: أشجار الفواكه والشجيرات والسوسن والورد والعديد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أنواع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84447" y="894945"/>
            <a:ext cx="8015589" cy="466928"/>
          </a:xfrm>
          <a:prstGeom prst="roundRect">
            <a:avLst/>
          </a:prstGeom>
          <a:solidFill>
            <a:srgbClr val="F1F8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فترة الحياة: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تتراوح فترة حياة النباتات الزهرية بين عدة أسابيع أو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سنوات.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82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0" grpId="0" animBg="1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تلخيص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النباتات الزهرية بحسب فترات </a:t>
            </a:r>
            <a:r>
              <a:rPr lang="ar-SA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الحياة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60099" y="4663680"/>
            <a:ext cx="6889315" cy="16342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4625" indent="-174625" algn="r" rtl="1">
              <a:buFont typeface="Wingdings" panose="05000000000000000000" pitchFamily="2" charset="2"/>
              <a:buChar char="§"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النباتات المعمرة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منها أشجار الفواكه والشجيرات والسوسن والورد،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تستجيب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للظروف القاسية بإسقاط أوراقها،</a:t>
            </a:r>
          </a:p>
          <a:p>
            <a:pPr marL="174625" indent="-174625" algn="r" rtl="1"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وإلا فإن تراكيبها فوق سطح الأرض سوف تموت. ثم تستأنف النمو عندما تُصبح الظروف البيئية مناسبة. </a:t>
            </a:r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910203" y="919999"/>
            <a:ext cx="6840807" cy="544748"/>
          </a:xfrm>
          <a:prstGeom prst="roundRect">
            <a:avLst>
              <a:gd name="adj" fmla="val 16667"/>
            </a:avLst>
          </a:prstGeom>
          <a:solidFill>
            <a:srgbClr val="FDF1E9"/>
          </a:solidFill>
          <a:ln w="28575"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وضح تكيفات النمو في النباتات الزهرية ثنائية الحول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والمعمرة.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3830" y="1581701"/>
            <a:ext cx="6906636" cy="2940195"/>
          </a:xfrm>
          <a:prstGeom prst="roundRect">
            <a:avLst/>
          </a:prstGeom>
          <a:solidFill>
            <a:srgbClr val="F9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38138" indent="-338138" algn="r" rtl="1">
              <a:buFont typeface="Wingdings" panose="05000000000000000000" pitchFamily="2" charset="2"/>
              <a:buChar char="§"/>
            </a:pP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النباتات </a:t>
            </a:r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ثنائية </a:t>
            </a: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الحول: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منها الجزر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واللفت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والشمندر،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تنتج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جذورًا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لحمية خازنة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جمعها بعد فصل النمو </a:t>
            </a: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الأول.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فإذا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 تُجمع فإن جزء النبتة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الموجود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فوق سطح التربة يموت، لكن الجذور وبعض الأجزاء تحت سطح التربة تبقى حية في الحوليات المتكيفة مع بيئاتها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السنة الثانية: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تنمو السيقان والأوراق والأزهار والبذور، فتمتد حياة النبات لعام آخر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3" y="834542"/>
            <a:ext cx="4108537" cy="2112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93" y="3053358"/>
            <a:ext cx="4135373" cy="223072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54610" y="830059"/>
            <a:ext cx="1536970" cy="475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 السنة الأولى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9132" y="3096341"/>
            <a:ext cx="1614791" cy="4755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 السنة الثانية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1772" y="5398718"/>
            <a:ext cx="4160193" cy="9394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 زهرة الربيع المسائية، ثنائي الحول</a:t>
            </a:r>
          </a:p>
          <a:p>
            <a:pPr algn="ctr" rtl="1"/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ينتج جذورًا وساقًا تحت سطح الأرض، وأوراقًا في فصل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النمو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الأول، ويزهر في السنة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من النمو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74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14" grpId="0" animBg="1"/>
      <p:bldP spid="18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09512" y="917481"/>
            <a:ext cx="5911495" cy="494715"/>
          </a:xfrm>
          <a:prstGeom prst="roundRect">
            <a:avLst/>
          </a:prstGeom>
          <a:solidFill>
            <a:srgbClr val="E7F0F9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النباتات دائمة الخضرة ومتساقطة الأوراق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94167" y="3297585"/>
            <a:ext cx="8443910" cy="989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الدائمة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الخضرة: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نباتات لها أوراق خضراء طوال أيام السنة؛ ويتيح لها هذا التكيف أن تقوم بعملية البناء الضوئي على مدار السنة.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94167" y="4447987"/>
            <a:ext cx="8446774" cy="868163"/>
          </a:xfrm>
          <a:prstGeom prst="roundRect">
            <a:avLst/>
          </a:prstGeom>
          <a:solidFill>
            <a:srgbClr val="FFFAE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متساقطة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الأوراق: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نباتات تفقد أوراقها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نهاية فصل النمو أو عندما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تقل الرطوبة كثيرًا. 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80977" y="1549259"/>
            <a:ext cx="7459214" cy="539673"/>
          </a:xfrm>
          <a:prstGeom prst="roundRect">
            <a:avLst/>
          </a:prstGeom>
          <a:solidFill>
            <a:srgbClr val="FFFAEB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457200" algn="l"/>
              </a:tabLst>
            </a:pP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عندما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تسمع </a:t>
            </a: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عبارة “دائم الخضرة” فهل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تفكر </a:t>
            </a: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الصنوبر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 المخروطيات </a:t>
            </a: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الأخرى؟</a:t>
            </a: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الخامس: </a:t>
            </a:r>
            <a:r>
              <a:rPr lang="ar-BH" sz="3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التمييز بين النباتات </a:t>
            </a:r>
            <a:r>
              <a:rPr lang="ar-BH" sz="3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دائمة الخضرة </a:t>
            </a:r>
            <a:r>
              <a:rPr lang="ar-BH" sz="3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والنباتات متساقطة الأوراق.</a:t>
            </a:r>
            <a:endParaRPr lang="ar-BH" sz="3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4167" y="5467241"/>
            <a:ext cx="8443910" cy="855639"/>
          </a:xfrm>
          <a:prstGeom prst="rect">
            <a:avLst/>
          </a:prstGeom>
          <a:solidFill>
            <a:srgbClr val="F1F8E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بعض المخروطيات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ومنها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 اللاركس ونبات السرو الأصلع متساقطة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الأوراق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Low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ويمكن تحديد نوع النبات المخروطي إذا كان دائم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الخضرة متساقط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الأوراق بوساطة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أوراقه.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37" y="1237129"/>
            <a:ext cx="2581836" cy="399377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3405351" y="2262263"/>
            <a:ext cx="8307617" cy="857921"/>
          </a:xfrm>
          <a:prstGeom prst="roundRect">
            <a:avLst/>
          </a:prstGeom>
          <a:solidFill>
            <a:srgbClr val="E7F0F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14313" algn="l"/>
                <a:tab pos="457200" algn="l"/>
              </a:tabLst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معظم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النباتات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المخروطية في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المناطق المعتدلة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الشمالية هي مخروطيات دائمة الخضرة. وفي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المناطق الاستوائية وشبه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الاستوائية هناك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نباتات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أخرى دائمة الخضرة منها النخيل.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82197" y="5409304"/>
            <a:ext cx="1901344" cy="7494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 </a:t>
            </a:r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الصنوبر</a:t>
            </a:r>
            <a:endParaRPr lang="ar-BH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 مخروطي</a:t>
            </a:r>
          </a:p>
        </p:txBody>
      </p:sp>
    </p:spTree>
    <p:extLst>
      <p:ext uri="{BB962C8B-B14F-4D97-AF65-F5344CB8AC3E}">
        <p14:creationId xmlns:p14="http://schemas.microsoft.com/office/powerpoint/2010/main" val="39676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15" grpId="0" animBg="1"/>
      <p:bldP spid="18" grpId="0" animBg="1"/>
      <p:bldP spid="13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3"/>
          <p:cNvSpPr/>
          <p:nvPr/>
        </p:nvSpPr>
        <p:spPr>
          <a:xfrm>
            <a:off x="626301" y="1097458"/>
            <a:ext cx="10935257" cy="523220"/>
          </a:xfrm>
          <a:prstGeom prst="rect">
            <a:avLst/>
          </a:prstGeom>
          <a:solidFill>
            <a:srgbClr val="F4F9F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ما الميزة التكيفية لاعتماد النبات المشيجي في بقائه على النبات البوغي في النباتات البذرية؟</a:t>
            </a:r>
            <a:endParaRPr lang="en-US" sz="28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3"/>
          <p:cNvSpPr/>
          <p:nvPr/>
        </p:nvSpPr>
        <p:spPr>
          <a:xfrm>
            <a:off x="607171" y="2778515"/>
            <a:ext cx="10972579" cy="523220"/>
          </a:xfrm>
          <a:prstGeom prst="rect">
            <a:avLst/>
          </a:prstGeom>
          <a:solidFill>
            <a:srgbClr val="F4F9F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النبات دائم الخضرة، والنبات متساقط الأوراق، كما بالجدول التالي.</a:t>
            </a:r>
            <a:endParaRPr lang="en-US" sz="28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31021"/>
              </p:ext>
            </p:extLst>
          </p:nvPr>
        </p:nvGraphicFramePr>
        <p:xfrm>
          <a:off x="606824" y="3569677"/>
          <a:ext cx="10979752" cy="269044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56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3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0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5664">
                <a:tc>
                  <a:txBody>
                    <a:bodyPr/>
                    <a:lstStyle/>
                    <a:p>
                      <a:pPr marL="52388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800" b="1" kern="120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المقارنة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800" dirty="0"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28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النبات دائم الخضرة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8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النبات متساقط الأوراق</a:t>
                      </a:r>
                      <a:r>
                        <a:rPr lang="ar-BH" sz="2800" dirty="0"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3617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BH" sz="2800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المفهوم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1165">
                <a:tc>
                  <a:txBody>
                    <a:bodyPr/>
                    <a:lstStyle/>
                    <a:p>
                      <a:pPr marL="0" indent="0" algn="ctr" defTabSz="517525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517525" algn="l"/>
                        </a:tabLst>
                      </a:pPr>
                      <a:r>
                        <a:rPr lang="ar-BH" sz="2800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مثال واحد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kern="120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kern="120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27487" y="4353701"/>
            <a:ext cx="3851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الذي يحمل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أوراقه الخضراء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طوال أيام السنة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816" y="4338439"/>
            <a:ext cx="4290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 الذي يفقد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أوراقه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نهاية فصل النمو أو عندما تقل الرطوبة كثيرًا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3442" y="5572604"/>
            <a:ext cx="335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النخيل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3199" y="5536748"/>
            <a:ext cx="290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اللاركس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عنصر نائب للمحتوى 5"/>
          <p:cNvSpPr txBox="1">
            <a:spLocks/>
          </p:cNvSpPr>
          <p:nvPr/>
        </p:nvSpPr>
        <p:spPr bwMode="auto">
          <a:xfrm>
            <a:off x="608270" y="1807448"/>
            <a:ext cx="10953918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يُعد ذلك تكيفًا مهمًا، لأن النبات البوغي هو النبات السائد الذي يحمل النبات المشيجي ويحميه 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ويوفر </a:t>
            </a:r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له الغذاء.</a:t>
            </a:r>
            <a:endParaRPr lang="en-US" sz="2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7931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76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/>
      <p:bldP spid="19" grpId="0"/>
      <p:bldP spid="20" grpId="0"/>
      <p:bldP spid="2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3"/>
          <p:cNvSpPr/>
          <p:nvPr/>
        </p:nvSpPr>
        <p:spPr>
          <a:xfrm>
            <a:off x="441435" y="923169"/>
            <a:ext cx="11212474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BH" sz="27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ادرس كل </a:t>
            </a:r>
            <a:r>
              <a:rPr lang="ar-BH" sz="27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شكل مما يلي </a:t>
            </a:r>
            <a:r>
              <a:rPr lang="ar-BH" sz="27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اكتب اسم النبات أو القسم الذي ينتمي إليه، </a:t>
            </a:r>
            <a:r>
              <a:rPr lang="ar-BH" sz="27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7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هل النبات بذري </a:t>
            </a:r>
            <a:r>
              <a:rPr lang="ar-BH" sz="27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 لا </a:t>
            </a:r>
            <a:r>
              <a:rPr lang="ar-BH" sz="27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بذري.</a:t>
            </a:r>
            <a:endParaRPr lang="ar-BH" sz="27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3"/>
          <p:cNvSpPr/>
          <p:nvPr/>
        </p:nvSpPr>
        <p:spPr>
          <a:xfrm>
            <a:off x="9738946" y="3520278"/>
            <a:ext cx="1617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النخيل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ستطيل 3"/>
          <p:cNvSpPr/>
          <p:nvPr/>
        </p:nvSpPr>
        <p:spPr>
          <a:xfrm>
            <a:off x="782511" y="3496832"/>
            <a:ext cx="1617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زهرة الربيع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ستطيل 3"/>
          <p:cNvSpPr/>
          <p:nvPr/>
        </p:nvSpPr>
        <p:spPr>
          <a:xfrm>
            <a:off x="2974734" y="3525487"/>
            <a:ext cx="1617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السرخسيات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ستطيل 3"/>
          <p:cNvSpPr/>
          <p:nvPr/>
        </p:nvSpPr>
        <p:spPr>
          <a:xfrm>
            <a:off x="5323384" y="3520278"/>
            <a:ext cx="1617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الصنوبر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ستطيل 3"/>
          <p:cNvSpPr/>
          <p:nvPr/>
        </p:nvSpPr>
        <p:spPr>
          <a:xfrm>
            <a:off x="7535008" y="3514417"/>
            <a:ext cx="1617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السيكادا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ستطيل 3"/>
          <p:cNvSpPr/>
          <p:nvPr/>
        </p:nvSpPr>
        <p:spPr>
          <a:xfrm>
            <a:off x="9733733" y="4077783"/>
            <a:ext cx="16177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بذري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ستطيل 3"/>
          <p:cNvSpPr/>
          <p:nvPr/>
        </p:nvSpPr>
        <p:spPr>
          <a:xfrm>
            <a:off x="794231" y="4071270"/>
            <a:ext cx="16177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بذري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ستطيل 3"/>
          <p:cNvSpPr/>
          <p:nvPr/>
        </p:nvSpPr>
        <p:spPr>
          <a:xfrm>
            <a:off x="2986454" y="4099925"/>
            <a:ext cx="16177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بذري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مستطيل 3"/>
          <p:cNvSpPr/>
          <p:nvPr/>
        </p:nvSpPr>
        <p:spPr>
          <a:xfrm>
            <a:off x="5319336" y="4094716"/>
            <a:ext cx="16177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بذري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ستطيل 3"/>
          <p:cNvSpPr/>
          <p:nvPr/>
        </p:nvSpPr>
        <p:spPr>
          <a:xfrm>
            <a:off x="7546728" y="4088855"/>
            <a:ext cx="16177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بذري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2"/>
            <a:ext cx="12192000" cy="834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النَشَاطُ التَقْيِيمِيُ 1</a:t>
            </a:r>
            <a:endParaRPr lang="ar-BH" sz="40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00" y="1567371"/>
            <a:ext cx="1790700" cy="1861629"/>
          </a:xfrm>
          <a:prstGeom prst="rect">
            <a:avLst/>
          </a:prstGeom>
          <a:ln w="28575">
            <a:solidFill>
              <a:srgbClr val="8439BD"/>
            </a:solidFill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5" y="1559983"/>
            <a:ext cx="1646767" cy="1809750"/>
          </a:xfrm>
          <a:prstGeom prst="rect">
            <a:avLst/>
          </a:prstGeom>
          <a:ln w="28575">
            <a:solidFill>
              <a:srgbClr val="8439BD"/>
            </a:solidFill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099" y="1545166"/>
            <a:ext cx="1659467" cy="1879600"/>
          </a:xfrm>
          <a:prstGeom prst="rect">
            <a:avLst/>
          </a:prstGeom>
          <a:ln w="28575">
            <a:solidFill>
              <a:srgbClr val="8439BD"/>
            </a:solidFill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746" y="1578492"/>
            <a:ext cx="1634390" cy="1863208"/>
          </a:xfrm>
          <a:prstGeom prst="rect">
            <a:avLst/>
          </a:prstGeom>
          <a:ln w="28575">
            <a:solidFill>
              <a:srgbClr val="8439BD"/>
            </a:solidFill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474" y="1546162"/>
            <a:ext cx="1674217" cy="192940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601249" y="4660038"/>
            <a:ext cx="10985325" cy="523220"/>
          </a:xfrm>
          <a:prstGeom prst="rect">
            <a:avLst/>
          </a:prstGeom>
          <a:solidFill>
            <a:srgbClr val="F1F8EC"/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أي مما يلي هو الصحيح،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لنمو المخاريط الذكرية والمخاريط الأنثوية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المخروطيات؟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7302412" y="5314566"/>
            <a:ext cx="4267186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على أغصان مختلفة من الشجرة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نفسها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7302412" y="5872746"/>
            <a:ext cx="4268025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على أغصان مختلفة لشجرتين منفصلين.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609862" y="5314795"/>
            <a:ext cx="4368800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على نفس الغصن من الشجرة نفسها.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609862" y="5848877"/>
            <a:ext cx="4368800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/>
            <a:r>
              <a:rPr lang="en-US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على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نفس الغصن لشجرتين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منفصلين.</a:t>
            </a:r>
          </a:p>
        </p:txBody>
      </p:sp>
      <p:sp>
        <p:nvSpPr>
          <p:cNvPr id="77" name="Oval 76"/>
          <p:cNvSpPr/>
          <p:nvPr/>
        </p:nvSpPr>
        <p:spPr>
          <a:xfrm>
            <a:off x="11283675" y="5328201"/>
            <a:ext cx="370234" cy="4116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12"/>
          <p:cNvSpPr/>
          <p:nvPr/>
        </p:nvSpPr>
        <p:spPr>
          <a:xfrm>
            <a:off x="1159785" y="2826685"/>
            <a:ext cx="102058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31769" indent="-231769" algn="r" rtl="1">
              <a:buFont typeface="Wingdings" panose="05000000000000000000" pitchFamily="2" charset="2"/>
              <a:buChar char="§"/>
            </a:pP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نباتات تنمو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بذرة، وتكبر وتُنتج بذورًا جديدة ثم تموت في فصل نمو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واحد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أقل. 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159785" y="3523416"/>
            <a:ext cx="102058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31769" indent="-231769" algn="r" rtl="1">
              <a:buFont typeface="Wingdings" panose="05000000000000000000" pitchFamily="2" charset="2"/>
              <a:buChar char="§"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يخزن الغذاء أو يساعد النبات البوغي الصغير على امتصاص الغذاء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dirty="0"/>
          </a:p>
        </p:txBody>
      </p:sp>
      <p:sp>
        <p:nvSpPr>
          <p:cNvPr id="14" name="مستطيل 12"/>
          <p:cNvSpPr/>
          <p:nvPr/>
        </p:nvSpPr>
        <p:spPr>
          <a:xfrm>
            <a:off x="1165124" y="4272499"/>
            <a:ext cx="102058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31769" indent="-231769" algn="r" rtl="1">
              <a:buFont typeface="Wingdings" panose="05000000000000000000" pitchFamily="2" charset="2"/>
              <a:buChar char="§"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نباتات لها أنظمة نقل متخصصة تنقل الماء والمواد المذابة خلال النبات.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12"/>
          <p:cNvSpPr/>
          <p:nvPr/>
        </p:nvSpPr>
        <p:spPr>
          <a:xfrm>
            <a:off x="1165124" y="4998334"/>
            <a:ext cx="102058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31769" indent="-231769" algn="r" rtl="1">
              <a:buFont typeface="Wingdings" panose="05000000000000000000" pitchFamily="2" charset="2"/>
              <a:buChar char="§"/>
            </a:pP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تمثل مجموعة كبيرة من النباتات، وتُشكل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بذورها جزءًا من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الثمرة.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12"/>
          <p:cNvSpPr/>
          <p:nvPr/>
        </p:nvSpPr>
        <p:spPr>
          <a:xfrm>
            <a:off x="1165121" y="5742080"/>
            <a:ext cx="102058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28594" indent="-228594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ُعد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أوسع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انتشارًا، و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تشكل حوالي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%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75 من المملكة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النباتية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1089765" y="945775"/>
            <a:ext cx="10033348" cy="53002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اختر </a:t>
            </a:r>
            <a:r>
              <a:rPr lang="ar-BH" alt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 المصطلح المناسب لكل عبارة من العبارات الآتية: </a:t>
            </a:r>
            <a:endParaRPr lang="en-US" alt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73980" y="4327334"/>
            <a:ext cx="600971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2</a:t>
            </a:r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869153" y="5040256"/>
            <a:ext cx="600971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4</a:t>
            </a:r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876271" y="5797261"/>
            <a:ext cx="600971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3</a:t>
            </a:r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842043" y="3582762"/>
            <a:ext cx="600971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1</a:t>
            </a:r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835557" y="2891004"/>
            <a:ext cx="600971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6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0" y="2"/>
            <a:ext cx="12192000" cy="887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النَشَاطُ التَقْيِيمِيُ 2</a:t>
            </a:r>
            <a:endParaRPr lang="ar-BH" sz="40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92765"/>
              </p:ext>
            </p:extLst>
          </p:nvPr>
        </p:nvGraphicFramePr>
        <p:xfrm>
          <a:off x="863292" y="1571443"/>
          <a:ext cx="10530774" cy="114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0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4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69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4969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strike="noStrike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3. </a:t>
                      </a:r>
                      <a:r>
                        <a:rPr lang="ar-BH" altLang="en-US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النباتات الزهرية </a:t>
                      </a:r>
                      <a:endParaRPr lang="en-US" sz="2800" b="1" strike="noStrike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2. </a:t>
                      </a: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النباتات الوعائية 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1. </a:t>
                      </a: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الفلقة</a:t>
                      </a:r>
                      <a:endParaRPr lang="en-US" sz="2800" b="1" strike="sngStrike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9491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strike="noStrike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6.</a:t>
                      </a:r>
                      <a:r>
                        <a:rPr lang="ar-BH" sz="2800" b="1" strike="noStrike" kern="1200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النباتات الحولية</a:t>
                      </a:r>
                      <a:endParaRPr lang="en-US" sz="2800" b="1" strike="noStrike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5. </a:t>
                      </a: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النباتات معراة البذور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4. </a:t>
                      </a: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النباتات مغطاة البذور</a:t>
                      </a:r>
                      <a:endParaRPr lang="en-US" sz="2800" b="1" kern="1200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25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39095" y="679816"/>
            <a:ext cx="5768783" cy="852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altLang="en-US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endParaRPr lang="en-US" alt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7"/>
          <p:cNvSpPr/>
          <p:nvPr/>
        </p:nvSpPr>
        <p:spPr>
          <a:xfrm>
            <a:off x="564444" y="1785573"/>
            <a:ext cx="10797506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563563" algn="r" rtl="1">
              <a:buFont typeface="Wingdings" pitchFamily="2" charset="2"/>
              <a:buChar char="Ø"/>
              <a:defRPr/>
            </a:pP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</a:t>
            </a: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 النباتات </a:t>
            </a: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الوعائية.</a:t>
            </a:r>
            <a:endParaRPr lang="ar-BH" sz="3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12"/>
          <p:cNvSpPr/>
          <p:nvPr/>
        </p:nvSpPr>
        <p:spPr>
          <a:xfrm>
            <a:off x="564433" y="5427318"/>
            <a:ext cx="10797520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indent="563563" algn="r" rtl="1">
              <a:buFont typeface="Wingdings" panose="05000000000000000000" pitchFamily="2" charset="2"/>
              <a:buChar char="Ø"/>
            </a:pP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التمييز بين النباتات </a:t>
            </a: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دائمة الخضرة </a:t>
            </a: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والنباتات متساقطة </a:t>
            </a: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الأوراق.</a:t>
            </a:r>
          </a:p>
        </p:txBody>
      </p:sp>
      <p:sp>
        <p:nvSpPr>
          <p:cNvPr id="6" name="مستطيل 34"/>
          <p:cNvSpPr/>
          <p:nvPr/>
        </p:nvSpPr>
        <p:spPr>
          <a:xfrm>
            <a:off x="572868" y="3632847"/>
            <a:ext cx="1079752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</a:t>
            </a: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 النباتات الوعائية البذرية، وخصائص كل </a:t>
            </a: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</a:t>
            </a:r>
            <a:r>
              <a:rPr lang="ar-SA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7"/>
          <p:cNvSpPr/>
          <p:nvPr/>
        </p:nvSpPr>
        <p:spPr>
          <a:xfrm>
            <a:off x="561861" y="2713962"/>
            <a:ext cx="10797506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مناقشة </a:t>
            </a: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النباتات الوعائية </a:t>
            </a: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البذرية</a:t>
            </a:r>
            <a:r>
              <a:rPr lang="ar-SA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0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2"/>
          <p:cNvSpPr/>
          <p:nvPr/>
        </p:nvSpPr>
        <p:spPr>
          <a:xfrm>
            <a:off x="561189" y="4548587"/>
            <a:ext cx="10797520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563563" algn="r" rtl="1">
              <a:buFont typeface="Wingdings" panose="05000000000000000000" pitchFamily="2" charset="2"/>
              <a:buChar char="Ø"/>
            </a:pP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تلخيص</a:t>
            </a:r>
            <a:r>
              <a:rPr lang="ar-SA" sz="3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الزهرية بحسب فترات الحياة إلى أقسامها </a:t>
            </a:r>
            <a:r>
              <a:rPr lang="ar-SA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الثلاثة</a:t>
            </a: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68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19471" y="1211855"/>
            <a:ext cx="6411816" cy="37680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115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</a:t>
            </a:r>
            <a:r>
              <a:rPr lang="ar-BH" sz="115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الدّرْسُ</a:t>
            </a:r>
            <a:endParaRPr lang="en-US" sz="115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12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الأول: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 النباتات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الوعائية.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84" y="776126"/>
            <a:ext cx="11181033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0622" y="1648143"/>
            <a:ext cx="5557838" cy="55569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النباتات الوعائية </a:t>
            </a:r>
            <a:r>
              <a:rPr lang="ar-BH" sz="36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البذرية</a:t>
            </a:r>
            <a:endParaRPr lang="en-US" sz="3600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"/>
            <a:ext cx="12191999" cy="8817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الثاني: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مناقشة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خصائص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النباتات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الوعائية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البذرية.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59394" y="2354476"/>
            <a:ext cx="8450825" cy="1106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1.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تنتج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بذورًا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تحتوي كل واحدة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منها عادةً على طور بوغي صغير يحيط به نسيج لحمايته. 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ea typeface="Calibri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59395" y="3604929"/>
            <a:ext cx="8437960" cy="1194621"/>
          </a:xfrm>
          <a:prstGeom prst="roundRect">
            <a:avLst/>
          </a:prstGeom>
          <a:solidFill>
            <a:srgbClr val="FDF1E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50000"/>
              </a:lnSpc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2.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للبذور فلقة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cotyledon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واحدة أو أكثر.</a:t>
            </a:r>
          </a:p>
          <a:p>
            <a:pPr lvl="0" algn="r" rtl="1">
              <a:lnSpc>
                <a:spcPct val="150000"/>
              </a:lnSpc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الفلقة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يخزن الغذاء أو يساعد النبات البوغي الصغير على امتصاص الغذاء.</a:t>
            </a:r>
            <a:r>
              <a:rPr lang="ar-SA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endParaRPr lang="ar-BH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59394" y="4927542"/>
            <a:ext cx="8420002" cy="1342103"/>
          </a:xfrm>
          <a:prstGeom prst="roundRect">
            <a:avLst/>
          </a:prstGeom>
          <a:solidFill>
            <a:srgbClr val="E7F0F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تُسمى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التي تُشكل بذورها جزءًا من الثمرة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بالنباتات مغطاة البذور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وتُسمى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التي لا تُشكل بذورها جزءًا من الثمرة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بالنباتات معراة البذور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04394" y="985832"/>
            <a:ext cx="10205884" cy="584775"/>
          </a:xfrm>
          <a:prstGeom prst="rect">
            <a:avLst/>
          </a:prstGeom>
          <a:solidFill>
            <a:srgbClr val="E7F0F9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 لها أنظمة نقل متخصصة تنقل الماء والمواد المذابة خلال </a:t>
            </a:r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82" y="1681321"/>
            <a:ext cx="2563680" cy="433790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4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08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3" grpId="0" animBg="1"/>
      <p:bldP spid="2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928852" y="872400"/>
            <a:ext cx="5763853" cy="55569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</a:t>
            </a:r>
            <a:r>
              <a:rPr lang="ar-BH" sz="36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خصائص </a:t>
            </a:r>
            <a:r>
              <a:rPr lang="ar-BH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 </a:t>
            </a:r>
            <a:r>
              <a:rPr lang="ar-BH" sz="36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البذرية</a:t>
            </a:r>
            <a:endParaRPr lang="en-US" sz="3600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الثاني: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مناقشة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خصائص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النباتات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الوعائية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البذرية.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05557" y="1546075"/>
            <a:ext cx="7201056" cy="12063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ar-BH" sz="2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4.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الطور البوغي هو السائد في النباتات البذرية، وهو الذي ينقسم انقسامًا منصفًا ليتشكّل النبات المشيجي المذكر (حبوب اللقاح) والنبات المشيجي المؤنث (البويضة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600" b="1" dirty="0">
              <a:solidFill>
                <a:srgbClr val="002060"/>
              </a:solidFill>
              <a:latin typeface="Sakkal Majalla" panose="02000000000000000000" pitchFamily="2" charset="-78"/>
              <a:ea typeface="Calibri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88330" y="2838741"/>
            <a:ext cx="7200410" cy="1194413"/>
          </a:xfrm>
          <a:prstGeom prst="roundRect">
            <a:avLst/>
          </a:prstGeom>
          <a:solidFill>
            <a:srgbClr val="FDF1E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5.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يتكون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كل نبات مشيجي مؤنث من بويضة واحدة أو أكثر تحيط بها أنسجة واقية. </a:t>
            </a:r>
            <a:endParaRPr lang="ar-BH" sz="2600" b="1" dirty="0" smtClean="0">
              <a:solidFill>
                <a:srgbClr val="0020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/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يعتمد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الطوران المشيجيان معًا على الطور البوغي في بقائهما.</a:t>
            </a:r>
            <a:endParaRPr lang="en-US" sz="2600" b="1" dirty="0">
              <a:solidFill>
                <a:srgbClr val="0020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37609" y="4125599"/>
            <a:ext cx="7243455" cy="560696"/>
          </a:xfrm>
          <a:prstGeom prst="roundRect">
            <a:avLst/>
          </a:prstGeom>
          <a:solidFill>
            <a:srgbClr val="E7F0F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لها مجموعة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التكيفات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التركيبية لانتشار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البذور في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البيئة.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بالشكل</a:t>
            </a:r>
            <a:endParaRPr lang="ar-BH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69345" y="4811875"/>
            <a:ext cx="7238379" cy="898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يُعد الانتشار مهمَّا جدًا للنباتات</a:t>
            </a:r>
          </a:p>
          <a:p>
            <a:pPr algn="r" rtl="1"/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لأنه يَمنع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التنافس بين النباتات الجديدة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وآبائها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 الأبناء أنفسهم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2" y="887539"/>
            <a:ext cx="3978377" cy="1924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46" y="3571336"/>
            <a:ext cx="4000199" cy="200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563177" y="2877514"/>
            <a:ext cx="3519577" cy="59030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1600" b="1" dirty="0">
                <a:solidFill>
                  <a:srgbClr val="7030A0"/>
                </a:solidFill>
              </a:rPr>
              <a:t>تستطيع ثمرة جوز الهند، </a:t>
            </a:r>
            <a:r>
              <a:rPr lang="ar-BH" sz="1600" b="1" dirty="0" smtClean="0">
                <a:solidFill>
                  <a:srgbClr val="7030A0"/>
                </a:solidFill>
              </a:rPr>
              <a:t>والبذرة بداخلها</a:t>
            </a:r>
            <a:r>
              <a:rPr lang="ar-BH" sz="1600" b="1" dirty="0">
                <a:solidFill>
                  <a:srgbClr val="7030A0"/>
                </a:solidFill>
              </a:rPr>
              <a:t>، </a:t>
            </a:r>
            <a:r>
              <a:rPr lang="ar-BH" sz="1600" b="1" dirty="0" smtClean="0">
                <a:solidFill>
                  <a:srgbClr val="7030A0"/>
                </a:solidFill>
              </a:rPr>
              <a:t>أن تطفو</a:t>
            </a:r>
            <a:r>
              <a:rPr lang="ar-BH" sz="1600" b="1" dirty="0">
                <a:solidFill>
                  <a:srgbClr val="7030A0"/>
                </a:solidFill>
              </a:rPr>
              <a:t> </a:t>
            </a:r>
            <a:r>
              <a:rPr lang="ar-BH" sz="1600" b="1" dirty="0" smtClean="0">
                <a:solidFill>
                  <a:srgbClr val="7030A0"/>
                </a:solidFill>
              </a:rPr>
              <a:t>لمسافات </a:t>
            </a:r>
            <a:r>
              <a:rPr lang="ar-BH" sz="1600" b="1" dirty="0">
                <a:solidFill>
                  <a:srgbClr val="7030A0"/>
                </a:solidFill>
              </a:rPr>
              <a:t>كبيرة مع تيارات المحيط.</a:t>
            </a:r>
            <a:endParaRPr lang="ar-BH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8541" y="5669596"/>
            <a:ext cx="3505202" cy="6276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1600" b="1" dirty="0" smtClean="0">
                <a:solidFill>
                  <a:srgbClr val="7030A0"/>
                </a:solidFill>
              </a:rPr>
              <a:t>لبذور </a:t>
            </a:r>
            <a:r>
              <a:rPr lang="ar-BH" sz="1600" b="1" dirty="0">
                <a:solidFill>
                  <a:srgbClr val="7030A0"/>
                </a:solidFill>
              </a:rPr>
              <a:t>الصنوبر تراكيب </a:t>
            </a:r>
            <a:r>
              <a:rPr lang="ar-BH" sz="1600" b="1" dirty="0" smtClean="0">
                <a:solidFill>
                  <a:srgbClr val="7030A0"/>
                </a:solidFill>
              </a:rPr>
              <a:t>تشبه </a:t>
            </a:r>
            <a:r>
              <a:rPr lang="ar-BH" sz="1600" b="1" dirty="0">
                <a:solidFill>
                  <a:srgbClr val="7030A0"/>
                </a:solidFill>
              </a:rPr>
              <a:t>الأجنحة تمكنها من</a:t>
            </a:r>
          </a:p>
          <a:p>
            <a:pPr algn="ctr" rtl="1"/>
            <a:r>
              <a:rPr lang="ar-BH" sz="1600" b="1" dirty="0" smtClean="0">
                <a:solidFill>
                  <a:srgbClr val="7030A0"/>
                </a:solidFill>
              </a:rPr>
              <a:t> الانتقال بوساطة </a:t>
            </a:r>
            <a:r>
              <a:rPr lang="ar-BH" sz="1600" b="1" dirty="0">
                <a:solidFill>
                  <a:srgbClr val="7030A0"/>
                </a:solidFill>
              </a:rPr>
              <a:t>الرياح.</a:t>
            </a:r>
          </a:p>
        </p:txBody>
      </p:sp>
      <p:sp>
        <p:nvSpPr>
          <p:cNvPr id="5" name="Oval 4"/>
          <p:cNvSpPr/>
          <p:nvPr/>
        </p:nvSpPr>
        <p:spPr>
          <a:xfrm>
            <a:off x="7037902" y="4831785"/>
            <a:ext cx="1121433" cy="4140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rgbClr val="FFFF00"/>
                </a:solidFill>
              </a:rPr>
              <a:t>لماذا؟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37608" y="5811071"/>
            <a:ext cx="7243455" cy="560696"/>
          </a:xfrm>
          <a:prstGeom prst="roundRect">
            <a:avLst/>
          </a:prstGeom>
          <a:solidFill>
            <a:srgbClr val="E7F0F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التكيف: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صفة موروثة تحدد استجابة المخلوق الحي لعامل بيئي ما.</a:t>
            </a:r>
            <a:endParaRPr lang="ar-BH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13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3" grpId="0" animBg="1"/>
      <p:bldP spid="26" grpId="0" animBg="1"/>
      <p:bldP spid="14" grpId="0" animBg="1"/>
      <p:bldP spid="17" grpId="0" animBg="1"/>
      <p:bldP spid="19" grpId="0" animBg="1"/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الثاني: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مناقشة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خصائص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النباتات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الوعائية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البذرية.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5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42" y="847685"/>
            <a:ext cx="11211516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 النباتات الوعائية البذرية، وخصائص كل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AutoShape 29"/>
          <p:cNvSpPr>
            <a:spLocks noChangeArrowheads="1"/>
          </p:cNvSpPr>
          <p:nvPr/>
        </p:nvSpPr>
        <p:spPr bwMode="auto">
          <a:xfrm>
            <a:off x="2586486" y="892265"/>
            <a:ext cx="6196641" cy="56194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rtl="1"/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تضم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 البذرية خمسة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</a:t>
            </a:r>
            <a:r>
              <a:rPr lang="en-US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52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25" y="1539109"/>
            <a:ext cx="11534632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42386" y="827598"/>
            <a:ext cx="7278557" cy="587545"/>
          </a:xfrm>
          <a:prstGeom prst="roundRect">
            <a:avLst/>
          </a:prstGeom>
          <a:solidFill>
            <a:srgbClr val="DFEED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4000" dirty="0" smtClean="0"/>
              <a:t>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 نباتات السيكادات </a:t>
            </a: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Division Cycadophyta</a:t>
            </a:r>
            <a:endParaRPr lang="ar-BH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4819" y="1344971"/>
            <a:ext cx="1635455" cy="4947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خصائصها</a:t>
            </a: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88231" y="1895033"/>
            <a:ext cx="7971190" cy="956655"/>
          </a:xfrm>
          <a:prstGeom prst="roundRect">
            <a:avLst/>
          </a:prstGeom>
          <a:solidFill>
            <a:srgbClr val="E7F0F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تتميز نباتات السيكادا والنباتات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معراة البذور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الأخرى أن لها مخاريط تحتوي على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التراكيب التكاثرية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الذَكرية والأُنثوية.</a:t>
            </a:r>
            <a:endParaRPr lang="ar-BH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77474" y="4695326"/>
            <a:ext cx="8060109" cy="5585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2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BH" sz="2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المناطق </a:t>
            </a: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الاستوائية وشبه </a:t>
            </a:r>
            <a:r>
              <a:rPr lang="ar-BH" sz="2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الاستوائية هي </a:t>
            </a: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البيئات الطبيعية لنباتات </a:t>
            </a:r>
            <a:r>
              <a:rPr lang="ar-BH" sz="2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السيكادات.</a:t>
            </a:r>
            <a:endPara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10450" y="5878030"/>
            <a:ext cx="6998884" cy="456165"/>
          </a:xfrm>
          <a:prstGeom prst="roundRect">
            <a:avLst/>
          </a:prstGeom>
          <a:solidFill>
            <a:srgbClr val="FFFAE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 لها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أورقًا كبيرةً مقسمة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أن لها ساقًا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طرية تتكون من نسيج خازن. 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77474" y="5317799"/>
            <a:ext cx="8060103" cy="478568"/>
          </a:xfrm>
          <a:prstGeom prst="roundRect">
            <a:avLst/>
          </a:prstGeom>
          <a:solidFill>
            <a:srgbClr val="F8CAAA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يَعتقد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بعض الناس أن نباتات السيكادا قريبة من أشجار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النخيل. لماذا؟</a:t>
            </a:r>
            <a:endParaRPr lang="ar-BH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89488" y="2949906"/>
            <a:ext cx="7994773" cy="607486"/>
          </a:xfrm>
          <a:prstGeom prst="roundRect">
            <a:avLst/>
          </a:prstGeom>
          <a:solidFill>
            <a:srgbClr val="F1F8E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تنمو المخاريط الذَكرية والمخاريط الأُنثوية على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نباتات سيكادا منفصلة. </a:t>
            </a:r>
            <a:endParaRPr lang="en-US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77343" y="3654357"/>
            <a:ext cx="8057659" cy="972766"/>
          </a:xfrm>
          <a:prstGeom prst="roundRect">
            <a:avLst/>
          </a:prstGeom>
          <a:solidFill>
            <a:srgbClr val="FDF1E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يُنتج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المخروط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الذَكري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حبوب اللقاح على هيئة غبار مكوّنة النباتات المشيجية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الذكرية، في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حين تحتوي المخاريط الأنثوية على النباتات المشيجية الأنثوية.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1" y="1649236"/>
            <a:ext cx="3001582" cy="389915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9011" y="5707800"/>
            <a:ext cx="2974676" cy="59030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شكل يوضح الساق الطرية والأوراق المقسمة لنبات السيكادا</a:t>
            </a:r>
            <a:endParaRPr lang="ar-BH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 النباتات الوعائية البذرية، وخصائص كل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76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3" grpId="0" animBg="1"/>
      <p:bldP spid="26" grpId="0" animBg="1"/>
      <p:bldP spid="15" grpId="0" animBg="1"/>
      <p:bldP spid="18" grpId="0" animBg="1"/>
      <p:bldP spid="14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887896" y="869088"/>
            <a:ext cx="103838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كل ما يلي من النباتات البذرية ما عدا: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887896" y="2795465"/>
            <a:ext cx="104029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كل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يلي من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 ما عدا: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477131" y="1523616"/>
            <a:ext cx="3783768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السيكادات.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479362" y="2081796"/>
            <a:ext cx="3768026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الحشائش البوقية.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901351" y="1466695"/>
            <a:ext cx="3833487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النيتوفايت.</a:t>
            </a:r>
            <a:endParaRPr lang="en-US" sz="2400" dirty="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901351" y="2057927"/>
            <a:ext cx="3833487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الجنكيات.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935222" y="2118984"/>
            <a:ext cx="359496" cy="3611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503635" y="3444017"/>
            <a:ext cx="3782315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المخروطيات.</a:t>
            </a:r>
            <a:endParaRPr lang="ar-BH" sz="1400" dirty="0">
              <a:ln w="0"/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7487916" y="3993165"/>
            <a:ext cx="3788040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السرخسيات.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901351" y="3418092"/>
            <a:ext cx="3778706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نبات السيكادا.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901350" y="3984794"/>
            <a:ext cx="3778717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الحزازيات.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360312" y="4009756"/>
            <a:ext cx="369260" cy="3960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889348" y="4672764"/>
            <a:ext cx="1038825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أي مما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يلي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يُعد من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الوعائية اللابذرية؟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491109" y="5321316"/>
            <a:ext cx="3782315" cy="461665"/>
          </a:xfrm>
          <a:prstGeom prst="rect">
            <a:avLst/>
          </a:prstGeom>
          <a:solidFill>
            <a:srgbClr val="DFEED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الجنكيات.</a:t>
            </a:r>
            <a:endParaRPr lang="ar-BH" sz="1400" dirty="0">
              <a:ln w="0"/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475390" y="5870464"/>
            <a:ext cx="3788040" cy="461665"/>
          </a:xfrm>
          <a:prstGeom prst="rect">
            <a:avLst/>
          </a:prstGeom>
          <a:solidFill>
            <a:srgbClr val="DFEED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السرخسيات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84042" y="5295391"/>
            <a:ext cx="3802674" cy="461665"/>
          </a:xfrm>
          <a:prstGeom prst="rect">
            <a:avLst/>
          </a:prstGeom>
          <a:solidFill>
            <a:srgbClr val="DFEED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 الزهري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884042" y="5862093"/>
            <a:ext cx="3802685" cy="461665"/>
          </a:xfrm>
          <a:prstGeom prst="rect">
            <a:avLst/>
          </a:prstGeom>
          <a:solidFill>
            <a:srgbClr val="DFEED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النيتوفايت.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980095" y="5937337"/>
            <a:ext cx="354688" cy="351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12192000" cy="7931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3" y="6462386"/>
            <a:ext cx="2362198" cy="395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3 (حيا 217) </a:t>
            </a:r>
            <a:r>
              <a:rPr lang="ar-BH" sz="1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الوعائية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88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3" grpId="0" animBg="1"/>
      <p:bldP spid="25" grpId="0" animBg="1"/>
      <p:bldP spid="2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44433112-DBB3-4342-982C-136A43432DC9}" vid="{69FF5121-D53B-43BC-B60F-2410F4A2B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4460</TotalTime>
  <Words>1896</Words>
  <Application>Microsoft Office PowerPoint</Application>
  <PresentationFormat>Widescreen</PresentationFormat>
  <Paragraphs>239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Sakkal Majalla</vt:lpstr>
      <vt:lpstr>Times New Roman</vt:lpstr>
      <vt:lpstr>Wingdings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Hossam  Ismail Mashali</cp:lastModifiedBy>
  <cp:revision>299</cp:revision>
  <dcterms:created xsi:type="dcterms:W3CDTF">2021-01-20T12:02:14Z</dcterms:created>
  <dcterms:modified xsi:type="dcterms:W3CDTF">2022-02-01T10:43:20Z</dcterms:modified>
</cp:coreProperties>
</file>