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33" r:id="rId2"/>
    <p:sldId id="271" r:id="rId3"/>
    <p:sldId id="305" r:id="rId4"/>
    <p:sldId id="306" r:id="rId5"/>
    <p:sldId id="307" r:id="rId6"/>
    <p:sldId id="308" r:id="rId7"/>
    <p:sldId id="309" r:id="rId8"/>
    <p:sldId id="322" r:id="rId9"/>
    <p:sldId id="324" r:id="rId10"/>
    <p:sldId id="325" r:id="rId11"/>
    <p:sldId id="323" r:id="rId12"/>
    <p:sldId id="314" r:id="rId13"/>
    <p:sldId id="326" r:id="rId14"/>
    <p:sldId id="327" r:id="rId15"/>
    <p:sldId id="318" r:id="rId16"/>
    <p:sldId id="328" r:id="rId17"/>
    <p:sldId id="329" r:id="rId18"/>
    <p:sldId id="330" r:id="rId19"/>
    <p:sldId id="331" r:id="rId20"/>
    <p:sldId id="33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BF3"/>
    <a:srgbClr val="D9F8FF"/>
    <a:srgbClr val="AFF0FF"/>
    <a:srgbClr val="F1F8EC"/>
    <a:srgbClr val="FADBC6"/>
    <a:srgbClr val="D1E3F3"/>
    <a:srgbClr val="F6BA92"/>
    <a:srgbClr val="C5DCF3"/>
    <a:srgbClr val="F5F9F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4" autoAdjust="0"/>
    <p:restoredTop sz="94660"/>
  </p:normalViewPr>
  <p:slideViewPr>
    <p:cSldViewPr snapToGrid="0">
      <p:cViewPr varScale="1">
        <p:scale>
          <a:sx n="67" d="100"/>
          <a:sy n="67" d="100"/>
        </p:scale>
        <p:origin x="8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5CFA5-823C-4FB3-9629-77367C5A2776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6877F-104A-492A-8CE8-444E23E5C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8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19797-F8D9-41E1-90CB-C3EEE10BE7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32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19797-F8D9-41E1-90CB-C3EEE10BE7E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8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E690-29BB-4887-9268-A1B063D3683F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BB291-2DBB-4139-9358-0F6C02EA5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31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E690-29BB-4887-9268-A1B063D3683F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BB291-2DBB-4139-9358-0F6C02EA5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84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E690-29BB-4887-9268-A1B063D3683F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BB291-2DBB-4139-9358-0F6C02EA5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70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E690-29BB-4887-9268-A1B063D3683F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BB291-2DBB-4139-9358-0F6C02EA5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41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E690-29BB-4887-9268-A1B063D3683F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BB291-2DBB-4139-9358-0F6C02EA5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97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E690-29BB-4887-9268-A1B063D3683F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BB291-2DBB-4139-9358-0F6C02EA5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11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E690-29BB-4887-9268-A1B063D3683F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BB291-2DBB-4139-9358-0F6C02EA5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12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E690-29BB-4887-9268-A1B063D3683F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BB291-2DBB-4139-9358-0F6C02EA5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26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E690-29BB-4887-9268-A1B063D3683F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BB291-2DBB-4139-9358-0F6C02EA5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63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E690-29BB-4887-9268-A1B063D3683F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BB291-2DBB-4139-9358-0F6C02EA5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9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E690-29BB-4887-9268-A1B063D3683F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BB291-2DBB-4139-9358-0F6C02EA5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8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8E690-29BB-4887-9268-A1B063D3683F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B291-2DBB-4139-9358-0F6C02EA5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6672"/>
              </p:ext>
            </p:extLst>
          </p:nvPr>
        </p:nvGraphicFramePr>
        <p:xfrm>
          <a:off x="3593432" y="1608742"/>
          <a:ext cx="7652084" cy="4599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67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53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99746">
                <a:tc>
                  <a:txBody>
                    <a:bodyPr/>
                    <a:lstStyle/>
                    <a:p>
                      <a:pPr algn="ctr"/>
                      <a:r>
                        <a:rPr lang="ar-BH" sz="3600" b="1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الجهاز الهيكلي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Sakkal Majalla" panose="02000000000000000000" pitchFamily="2" charset="-78"/>
                        </a:rPr>
                        <a:t>The Skeletal System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عنوان الدرس</a:t>
                      </a:r>
                      <a:endParaRPr lang="en-US" sz="3600" b="1" kern="1200" dirty="0" smtClean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99761"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b="1" kern="1200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الأحياء2</a:t>
                      </a:r>
                      <a:r>
                        <a:rPr lang="ar-BH" sz="3600" b="1" kern="1200" baseline="0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</a:p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b="1" kern="1200" baseline="0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(</a:t>
                      </a:r>
                      <a:r>
                        <a:rPr lang="ar-BH" sz="3600" b="1" kern="1200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حيا 215/211- حيا 803)</a:t>
                      </a:r>
                      <a:endParaRPr lang="en-US" sz="3600" b="1" kern="1200" dirty="0" smtClean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b="1" kern="1200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اسم المقرر ورمزه</a:t>
                      </a:r>
                      <a:endParaRPr lang="en-US" sz="3600" b="1" kern="1200" dirty="0" smtClean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91441" marR="91441" marT="45727" marB="45727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47428"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b="1" kern="1200" dirty="0" smtClean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الثاني الثانوي</a:t>
                      </a:r>
                      <a:endParaRPr lang="en-US" sz="3600" b="1" kern="1200" dirty="0" smtClean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b="1" kern="1200" dirty="0" smtClean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الصف</a:t>
                      </a:r>
                      <a:endParaRPr lang="en-US" sz="3600" b="1" kern="1200" dirty="0" smtClean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91441" marR="91441" marT="45727" marB="45727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52618">
                <a:tc>
                  <a:txBody>
                    <a:bodyPr/>
                    <a:lstStyle/>
                    <a:p>
                      <a:pPr algn="ctr" rtl="1"/>
                      <a:r>
                        <a:rPr lang="ar-BH" sz="3600" b="1" kern="1200" dirty="0" smtClean="0">
                          <a:solidFill>
                            <a:srgbClr val="7030A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الأول</a:t>
                      </a:r>
                    </a:p>
                    <a:p>
                      <a:pPr algn="ctr" rtl="1"/>
                      <a:r>
                        <a:rPr lang="ar-BH" sz="3600" b="1" kern="1200" dirty="0" smtClean="0">
                          <a:solidFill>
                            <a:srgbClr val="7030A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الجلد والجهازان الهيكلي والعضلي</a:t>
                      </a:r>
                      <a:endParaRPr lang="en-US" sz="3600" b="1" kern="1200" dirty="0">
                        <a:solidFill>
                          <a:srgbClr val="7030A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b="1" kern="1200" dirty="0" smtClean="0">
                          <a:solidFill>
                            <a:srgbClr val="7030A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الفصل</a:t>
                      </a:r>
                      <a:endParaRPr lang="en-US" sz="3600" b="1" kern="1200" dirty="0" smtClean="0">
                        <a:solidFill>
                          <a:srgbClr val="7030A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91441" marR="91441" marT="45727" marB="4572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32" y="1608742"/>
            <a:ext cx="2558715" cy="4599553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51271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372"/>
            <a:ext cx="12192000" cy="7538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99" rtl="1" fontAlgn="base">
              <a:spcBef>
                <a:spcPct val="0"/>
              </a:spcBef>
              <a:spcAft>
                <a:spcPct val="0"/>
              </a:spcAft>
            </a:pPr>
            <a:r>
              <a:rPr lang="ar-BH" sz="4000" b="1" dirty="0" smtClean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النشـــــــــــــــــــــــــــــــــــــــــــاط </a:t>
            </a:r>
            <a:r>
              <a:rPr lang="ar-BH" sz="4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  <a:endParaRPr lang="ar-BH" sz="4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ستطيل 3"/>
          <p:cNvSpPr/>
          <p:nvPr/>
        </p:nvSpPr>
        <p:spPr>
          <a:xfrm>
            <a:off x="596504" y="832239"/>
            <a:ext cx="1104272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 rtl="1" fontAlgn="base">
              <a:spcBef>
                <a:spcPct val="0"/>
              </a:spcBef>
              <a:spcAft>
                <a:spcPct val="0"/>
              </a:spcAft>
            </a:pPr>
            <a:r>
              <a:rPr lang="ar-BH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4. </a:t>
            </a: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قارن بين العظم الكثيف والعظم الإسفنجي كما بالجدول التالي</a:t>
            </a:r>
            <a:r>
              <a:rPr lang="ar-BH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ستطيل 3"/>
          <p:cNvSpPr/>
          <p:nvPr/>
        </p:nvSpPr>
        <p:spPr>
          <a:xfrm>
            <a:off x="579459" y="5247601"/>
            <a:ext cx="11075269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2" algn="justLow" rtl="1" fontAlgn="base">
              <a:spcBef>
                <a:spcPct val="0"/>
              </a:spcBef>
              <a:spcAft>
                <a:spcPct val="0"/>
              </a:spcAft>
            </a:pP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5. </a:t>
            </a: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العظام التي يتكون منها الهيكل </a:t>
            </a:r>
            <a:r>
              <a:rPr lang="ar-BH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المحوري</a:t>
            </a: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576522"/>
              </p:ext>
            </p:extLst>
          </p:nvPr>
        </p:nvGraphicFramePr>
        <p:xfrm>
          <a:off x="588937" y="1532048"/>
          <a:ext cx="11050292" cy="3587559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904853">
                  <a:extLst>
                    <a:ext uri="{9D8B030D-6E8A-4147-A177-3AD203B41FA5}">
                      <a16:colId xmlns="" xmlns:a16="http://schemas.microsoft.com/office/drawing/2014/main" val="4193106438"/>
                    </a:ext>
                  </a:extLst>
                </a:gridCol>
                <a:gridCol w="3686864">
                  <a:extLst>
                    <a:ext uri="{9D8B030D-6E8A-4147-A177-3AD203B41FA5}">
                      <a16:colId xmlns="" xmlns:a16="http://schemas.microsoft.com/office/drawing/2014/main" val="1010104895"/>
                    </a:ext>
                  </a:extLst>
                </a:gridCol>
                <a:gridCol w="1458575">
                  <a:extLst>
                    <a:ext uri="{9D8B030D-6E8A-4147-A177-3AD203B41FA5}">
                      <a16:colId xmlns="" xmlns:a16="http://schemas.microsoft.com/office/drawing/2014/main" val="1286940045"/>
                    </a:ext>
                  </a:extLst>
                </a:gridCol>
              </a:tblGrid>
              <a:tr h="59623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 dirty="0" smtClean="0">
                          <a:solidFill>
                            <a:srgbClr val="0070C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العظم الإسفنجي</a:t>
                      </a:r>
                      <a:endParaRPr lang="en-US" sz="2400" dirty="0">
                        <a:solidFill>
                          <a:srgbClr val="0070C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 dirty="0" smtClean="0">
                          <a:solidFill>
                            <a:srgbClr val="0070C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العظم الكثيف</a:t>
                      </a:r>
                      <a:endParaRPr lang="en-US" sz="2400" dirty="0">
                        <a:solidFill>
                          <a:srgbClr val="0070C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dirty="0" smtClean="0">
                          <a:solidFill>
                            <a:srgbClr val="00206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المقارنة </a:t>
                      </a:r>
                      <a:endParaRPr lang="en-US" sz="3200" dirty="0" smtClean="0">
                        <a:solidFill>
                          <a:srgbClr val="00206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65229232"/>
                  </a:ext>
                </a:extLst>
              </a:tr>
              <a:tr h="893882">
                <a:tc>
                  <a:txBody>
                    <a:bodyPr/>
                    <a:lstStyle/>
                    <a:p>
                      <a:pPr marL="0" indent="0" algn="justLow" rtl="1">
                        <a:buFontTx/>
                        <a:buNone/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1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2400" b="1" dirty="0" smtClean="0">
                          <a:solidFill>
                            <a:srgbClr val="7030A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التعريف</a:t>
                      </a:r>
                      <a:endParaRPr lang="ar-BH" sz="1600" b="1" kern="1200" dirty="0">
                        <a:solidFill>
                          <a:srgbClr val="7030A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75402063"/>
                  </a:ext>
                </a:extLst>
              </a:tr>
              <a:tr h="588936">
                <a:tc>
                  <a:txBody>
                    <a:bodyPr/>
                    <a:lstStyle/>
                    <a:p>
                      <a:pPr marL="0" indent="0" algn="justLow" rtl="1">
                        <a:buFontTx/>
                        <a:buNone/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2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BH" sz="2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Low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2C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2400" b="1" kern="1200" dirty="0" smtClean="0">
                          <a:solidFill>
                            <a:srgbClr val="7030A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الموقع</a:t>
                      </a:r>
                      <a:endParaRPr lang="en-US" sz="2400" b="1" kern="1200" dirty="0">
                        <a:solidFill>
                          <a:srgbClr val="7030A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2C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5372499"/>
                  </a:ext>
                </a:extLst>
              </a:tr>
              <a:tr h="573438">
                <a:tc>
                  <a:txBody>
                    <a:bodyPr/>
                    <a:lstStyle/>
                    <a:p>
                      <a:pPr marL="0" indent="0" algn="justLow" rtl="1">
                        <a:buFontTx/>
                        <a:buNone/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2400" b="1" kern="1200" dirty="0" smtClean="0">
                          <a:solidFill>
                            <a:srgbClr val="7030A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الوظيفة</a:t>
                      </a:r>
                      <a:endParaRPr lang="en-US" sz="2400" b="1" kern="1200" dirty="0">
                        <a:solidFill>
                          <a:srgbClr val="7030A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3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3438">
                <a:tc>
                  <a:txBody>
                    <a:bodyPr/>
                    <a:lstStyle/>
                    <a:p>
                      <a:pPr marL="0" indent="0" algn="justLow" rtl="1">
                        <a:buFontTx/>
                        <a:buNone/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B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B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400" b="1" kern="1200" dirty="0" smtClean="0">
                          <a:solidFill>
                            <a:srgbClr val="7030A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الوحدات البنائية</a:t>
                      </a:r>
                      <a:endParaRPr lang="en-US" sz="2400" b="1" kern="1200" dirty="0" smtClean="0">
                        <a:solidFill>
                          <a:srgbClr val="7030A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B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7160220" y="2321009"/>
            <a:ext cx="2603715" cy="437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15000"/>
              </a:lnSpc>
              <a:spcAft>
                <a:spcPts val="0"/>
              </a:spcAft>
            </a:pP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عظم مضغوط وقوي 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ea typeface="Times New Roman" panose="02020603050405020304" pitchFamily="18" charset="0"/>
              <a:cs typeface="Sakkal Majalla" panose="02000000000000000000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38387" y="2172187"/>
            <a:ext cx="5269423" cy="8034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15000"/>
              </a:lnSpc>
              <a:spcAft>
                <a:spcPts val="0"/>
              </a:spcAft>
            </a:pP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عظم أقل كثافة من العظم الكثيف وفيه عدة تجاويف تحوي نخاعًا عظميًا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ea typeface="Times New Roman" panose="02020603050405020304" pitchFamily="18" charset="0"/>
              <a:cs typeface="Sakkal Majalla" panose="02000000000000000000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95269" y="3088176"/>
            <a:ext cx="3440626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  <a:spcAft>
                <a:spcPts val="0"/>
              </a:spcAft>
            </a:pP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في الطبقات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الخارجية لجميع 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العظام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04435" y="3094341"/>
            <a:ext cx="601334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  <a:spcAft>
                <a:spcPts val="0"/>
              </a:spcAft>
            </a:pP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وسط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العظام القصيرة والمتوسطة وفي نهاية العظام 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الطويلة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97425" y="3714270"/>
            <a:ext cx="5594888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</a:pPr>
            <a:r>
              <a:rPr lang="ar-BH" sz="2400" b="1" dirty="0" smtClean="0">
                <a:solidFill>
                  <a:schemeClr val="dk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يحتوي </a:t>
            </a:r>
            <a:r>
              <a:rPr lang="ar-BH" sz="2400" b="1" dirty="0">
                <a:solidFill>
                  <a:schemeClr val="dk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على النخاع </a:t>
            </a:r>
            <a:r>
              <a:rPr lang="ar-BH" sz="2400" b="1" dirty="0" smtClean="0">
                <a:solidFill>
                  <a:schemeClr val="dk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العظمي</a:t>
            </a:r>
            <a:endParaRPr lang="en-US" sz="2400" b="1" dirty="0">
              <a:solidFill>
                <a:schemeClr val="dk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34756" y="3739105"/>
            <a:ext cx="3270143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</a:pPr>
            <a:r>
              <a:rPr lang="ar-BH" sz="2400" b="1" dirty="0" smtClean="0">
                <a:solidFill>
                  <a:schemeClr val="dk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يعطي </a:t>
            </a:r>
            <a:r>
              <a:rPr lang="ar-BH" sz="2400" b="1" dirty="0">
                <a:solidFill>
                  <a:schemeClr val="dk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الجسم القوة </a:t>
            </a:r>
            <a:r>
              <a:rPr lang="ar-BH" sz="2400" b="1" dirty="0" smtClean="0">
                <a:solidFill>
                  <a:schemeClr val="dk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والحماية</a:t>
            </a:r>
            <a:endParaRPr lang="en-US" sz="2400" b="1" dirty="0">
              <a:solidFill>
                <a:schemeClr val="dk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23268" y="4409113"/>
            <a:ext cx="440409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  <a:spcAft>
                <a:spcPts val="0"/>
              </a:spcAft>
            </a:pP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توجد فيه وحدات بنائية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94166" y="4433946"/>
            <a:ext cx="3270143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rtl="1">
              <a:lnSpc>
                <a:spcPct val="115000"/>
              </a:lnSpc>
            </a:pP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توجد وتسمى الخلية العظمية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مستطيل 9"/>
          <p:cNvSpPr/>
          <p:nvPr/>
        </p:nvSpPr>
        <p:spPr>
          <a:xfrm>
            <a:off x="573439" y="5909175"/>
            <a:ext cx="11081289" cy="4924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BH" sz="2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يتكون الهيكل المحوري </a:t>
            </a:r>
            <a:r>
              <a:rPr lang="ar-BH" sz="26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من: الجمجمة </a:t>
            </a:r>
            <a:r>
              <a:rPr lang="ar-BH" sz="2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والعمود الفقري والأضلاع وعظم القص.</a:t>
            </a:r>
          </a:p>
        </p:txBody>
      </p:sp>
      <p:sp>
        <p:nvSpPr>
          <p:cNvPr id="27" name="Footer Placeholder 3"/>
          <p:cNvSpPr txBox="1">
            <a:spLocks/>
          </p:cNvSpPr>
          <p:nvPr/>
        </p:nvSpPr>
        <p:spPr>
          <a:xfrm>
            <a:off x="0" y="6526925"/>
            <a:ext cx="2902280" cy="331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الأحياء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(حيا 211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215،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حيا 803) الجهاز الهيكلي</a:t>
            </a:r>
            <a:endParaRPr lang="en-US" sz="1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682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1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4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63684"/>
              </p:ext>
            </p:extLst>
          </p:nvPr>
        </p:nvGraphicFramePr>
        <p:xfrm>
          <a:off x="561703" y="1837610"/>
          <a:ext cx="11090366" cy="2822983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374866">
                  <a:extLst>
                    <a:ext uri="{9D8B030D-6E8A-4147-A177-3AD203B41FA5}">
                      <a16:colId xmlns="" xmlns:a16="http://schemas.microsoft.com/office/drawing/2014/main" val="4193106438"/>
                    </a:ext>
                  </a:extLst>
                </a:gridCol>
                <a:gridCol w="6354306">
                  <a:extLst>
                    <a:ext uri="{9D8B030D-6E8A-4147-A177-3AD203B41FA5}">
                      <a16:colId xmlns="" xmlns:a16="http://schemas.microsoft.com/office/drawing/2014/main" val="1010104895"/>
                    </a:ext>
                  </a:extLst>
                </a:gridCol>
                <a:gridCol w="1361194">
                  <a:extLst>
                    <a:ext uri="{9D8B030D-6E8A-4147-A177-3AD203B41FA5}">
                      <a16:colId xmlns="" xmlns:a16="http://schemas.microsoft.com/office/drawing/2014/main" val="1286940045"/>
                    </a:ext>
                  </a:extLst>
                </a:gridCol>
              </a:tblGrid>
              <a:tr h="596239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dirty="0" smtClean="0">
                          <a:solidFill>
                            <a:srgbClr val="00206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النخاع الأصفر</a:t>
                      </a:r>
                      <a:endParaRPr lang="en-US" sz="3200" dirty="0" smtClean="0">
                        <a:solidFill>
                          <a:srgbClr val="00206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3200" dirty="0" smtClean="0">
                          <a:solidFill>
                            <a:srgbClr val="00206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النخاع الأحمر </a:t>
                      </a: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dirty="0" smtClean="0">
                          <a:solidFill>
                            <a:srgbClr val="00206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المقارنة </a:t>
                      </a:r>
                      <a:endParaRPr lang="en-US" sz="3200" dirty="0" smtClean="0">
                        <a:solidFill>
                          <a:srgbClr val="00206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65229232"/>
                  </a:ext>
                </a:extLst>
              </a:tr>
              <a:tr h="1467327">
                <a:tc>
                  <a:txBody>
                    <a:bodyPr/>
                    <a:lstStyle/>
                    <a:p>
                      <a:pPr marL="0" indent="0" algn="justLow" rtl="1">
                        <a:buFontTx/>
                        <a:buNone/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1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3200" b="1" dirty="0" smtClean="0">
                          <a:solidFill>
                            <a:srgbClr val="7030A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الموقع</a:t>
                      </a:r>
                      <a:endParaRPr lang="ar-BH" sz="2000" b="1" kern="1200" dirty="0">
                        <a:solidFill>
                          <a:srgbClr val="7030A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75402063"/>
                  </a:ext>
                </a:extLst>
              </a:tr>
              <a:tr h="759417">
                <a:tc>
                  <a:txBody>
                    <a:bodyPr/>
                    <a:lstStyle/>
                    <a:p>
                      <a:pPr marL="0" indent="0" algn="justLow" rtl="1">
                        <a:buFontTx/>
                        <a:buNone/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2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2C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3200" b="1" kern="1200" dirty="0" smtClean="0">
                          <a:solidFill>
                            <a:srgbClr val="7030A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الوظيفة</a:t>
                      </a:r>
                      <a:endParaRPr lang="en-US" sz="3200" b="1" kern="1200" dirty="0">
                        <a:solidFill>
                          <a:srgbClr val="7030A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2C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537249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029559" y="2549081"/>
            <a:ext cx="6168325" cy="1274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685800" rtl="1">
              <a:lnSpc>
                <a:spcPct val="115000"/>
              </a:lnSpc>
              <a:defRPr/>
            </a:pP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يوجد في عظم العضد والفخذ والأضلاع والقص وعظام العمود الفقري وعظام الحوض، كما يوجد في تجاويف عظام الجنين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r" defTabSz="685800" rtl="1">
              <a:lnSpc>
                <a:spcPct val="115000"/>
              </a:lnSpc>
              <a:defRPr/>
            </a:pP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وتحوي عظام الأطفال نخاعًا أحمر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أكثر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من البالغين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.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ea typeface="Times New Roman" panose="02020603050405020304" pitchFamily="18" charset="0"/>
              <a:cs typeface="Sakkal Majalla" panose="020000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9591" y="2787715"/>
            <a:ext cx="2674504" cy="8034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15000"/>
              </a:lnSpc>
              <a:spcAft>
                <a:spcPts val="0"/>
              </a:spcAft>
            </a:pP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يوجد في عظام أخرى من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الجسم</a:t>
            </a:r>
          </a:p>
        </p:txBody>
      </p:sp>
      <p:sp>
        <p:nvSpPr>
          <p:cNvPr id="7" name="Rectangle 6"/>
          <p:cNvSpPr/>
          <p:nvPr/>
        </p:nvSpPr>
        <p:spPr>
          <a:xfrm>
            <a:off x="4338438" y="4001977"/>
            <a:ext cx="5687878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  <a:spcAft>
                <a:spcPts val="0"/>
              </a:spcAft>
            </a:pPr>
            <a:r>
              <a:rPr lang="ar-SA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يتم فيه إنتاج خلايا الدم الحمراء والبيضاء والصفائح الدموية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ea typeface="Times New Roman" panose="02020603050405020304" pitchFamily="18" charset="0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0014" y="3973336"/>
            <a:ext cx="2494597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  <a:spcAft>
                <a:spcPts val="0"/>
              </a:spcAft>
            </a:pP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يحوي دهونًا مخزنة فقط 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ea typeface="Times New Roman" panose="02020603050405020304" pitchFamily="18" charset="0"/>
              <a:cs typeface="Sakkal Majalla" panose="02000000000000000000" pitchFamily="2" charset="-78"/>
            </a:endParaRPr>
          </a:p>
        </p:txBody>
      </p:sp>
      <p:sp>
        <p:nvSpPr>
          <p:cNvPr id="11" name="مستطيل 12"/>
          <p:cNvSpPr/>
          <p:nvPr/>
        </p:nvSpPr>
        <p:spPr>
          <a:xfrm>
            <a:off x="2433234" y="1032228"/>
            <a:ext cx="7330698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099" rtl="1" fontAlgn="base">
              <a:spcBef>
                <a:spcPct val="0"/>
              </a:spcBef>
              <a:spcAft>
                <a:spcPct val="0"/>
              </a:spcAft>
            </a:pPr>
            <a:r>
              <a:rPr lang="ar-BH" sz="3600" b="1" dirty="0" smtClean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مقارنة </a:t>
            </a:r>
            <a:r>
              <a:rPr lang="ar-BH" sz="36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بين النخاع الأحمر </a:t>
            </a:r>
            <a:r>
              <a:rPr lang="ar-BH" sz="3600" b="1" dirty="0" smtClean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والنخاع الأصفر</a:t>
            </a:r>
            <a:endParaRPr lang="ar-BH" sz="3600" b="1" dirty="0">
              <a:solidFill>
                <a:srgbClr val="FFFF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"/>
            <a:ext cx="12192000" cy="89890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099" rtl="1" fontAlgn="base">
              <a:spcBef>
                <a:spcPct val="0"/>
              </a:spcBef>
              <a:spcAft>
                <a:spcPct val="0"/>
              </a:spcAft>
            </a:pPr>
            <a:r>
              <a:rPr lang="ar-BH" sz="3800" b="1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الهـدف </a:t>
            </a:r>
            <a:r>
              <a:rPr lang="ar-BH" sz="3800" b="1" dirty="0" smtClean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الرابع:</a:t>
            </a:r>
            <a:r>
              <a:rPr lang="ar-BH" sz="3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المقارنة بين النخاع الأحمر </a:t>
            </a:r>
            <a:r>
              <a:rPr lang="ar-BH" sz="3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والنخاع الأصفر</a:t>
            </a:r>
            <a:r>
              <a:rPr lang="ar-BH" sz="3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1999281" y="4787607"/>
            <a:ext cx="8245099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2" algn="ctr" rtl="1">
              <a:defRPr/>
            </a:pPr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متى يتحول النخاع الأصفر إلى النخاع الأحمر</a:t>
            </a: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  <a:endParaRPr lang="ar-SA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9"/>
          <p:cNvSpPr/>
          <p:nvPr/>
        </p:nvSpPr>
        <p:spPr>
          <a:xfrm>
            <a:off x="557939" y="5432169"/>
            <a:ext cx="11096785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يستطيع الجسم تحويل النخاع الأصفر إلى النخاع الأحمر في حالة</a:t>
            </a:r>
            <a:r>
              <a:rPr lang="ar-BH" sz="280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فقدان كميات كبيرة من </a:t>
            </a:r>
            <a:r>
              <a:rPr lang="ar-SA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الدم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SA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كذلك </a:t>
            </a:r>
            <a:r>
              <a:rPr lang="ar-SA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عند </a:t>
            </a:r>
            <a:r>
              <a:rPr 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الإصابة بفقر الدم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15" name="Footer Placeholder 3"/>
          <p:cNvSpPr txBox="1">
            <a:spLocks/>
          </p:cNvSpPr>
          <p:nvPr/>
        </p:nvSpPr>
        <p:spPr>
          <a:xfrm>
            <a:off x="-10333" y="6526926"/>
            <a:ext cx="2902280" cy="331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الأحياء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(حيا 211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215،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حيا 803) الجهاز الهيكلي</a:t>
            </a:r>
            <a:endParaRPr lang="en-US" sz="1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7468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3"/>
          <p:cNvSpPr/>
          <p:nvPr/>
        </p:nvSpPr>
        <p:spPr>
          <a:xfrm>
            <a:off x="2021305" y="1005860"/>
            <a:ext cx="8213558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r"/>
            <a:r>
              <a:rPr lang="ar-BH" sz="40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المفاصل: </a:t>
            </a:r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توجد </a:t>
            </a:r>
            <a:r>
              <a:rPr lang="ar-BH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المفاصل في </a:t>
            </a:r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مكان التقاء عظمين أو أكثر.</a:t>
            </a:r>
            <a:endParaRPr lang="en-US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1999" cy="88827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4000" b="1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الهـدف </a:t>
            </a:r>
            <a:r>
              <a:rPr lang="ar-BH" sz="4000" b="1" dirty="0" smtClean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الخامس:</a:t>
            </a:r>
            <a:r>
              <a:rPr lang="ar-BH" sz="4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وصف </a:t>
            </a:r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أنواع </a:t>
            </a:r>
            <a:r>
              <a:rPr lang="ar-BH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المفاصل وطريقة حركتها وبعض الأمراض التي </a:t>
            </a:r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تصيبها.</a:t>
            </a:r>
            <a:endParaRPr lang="ar-BH" sz="3600" b="1" dirty="0">
              <a:solidFill>
                <a:schemeClr val="bg1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2" name="عنصر نائب للمحتوى 5"/>
          <p:cNvSpPr txBox="1">
            <a:spLocks/>
          </p:cNvSpPr>
          <p:nvPr/>
        </p:nvSpPr>
        <p:spPr bwMode="auto">
          <a:xfrm>
            <a:off x="481263" y="1857462"/>
            <a:ext cx="11245516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/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يمكن تصنيف المفاصل حسب نوع الحركة التي يسمح بها المفصل أو حسب أشكال 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أجزائه، ما عدا مفاصل الجمجمة. وهناك خمسة أنواع من المفاصل هي: </a:t>
            </a:r>
            <a:r>
              <a:rPr lang="ar-SA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كروية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وم</a:t>
            </a:r>
            <a:r>
              <a:rPr lang="ar-SA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دارية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و</a:t>
            </a:r>
            <a:r>
              <a:rPr lang="ar-SA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رزية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وم</a:t>
            </a:r>
            <a:r>
              <a:rPr lang="ar-SA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نزلقة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و</a:t>
            </a:r>
            <a:r>
              <a:rPr lang="ar-SA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درزية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عنصر نائب للمحتوى 5"/>
          <p:cNvSpPr txBox="1">
            <a:spLocks/>
          </p:cNvSpPr>
          <p:nvPr/>
        </p:nvSpPr>
        <p:spPr bwMode="auto">
          <a:xfrm>
            <a:off x="482812" y="2960660"/>
            <a:ext cx="11245515" cy="523220"/>
          </a:xfrm>
          <a:prstGeom prst="rect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لاحظ أنه ليست 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جميع المفاصل متحركة، فالمفاصل في الجمجمة ثابتة.</a:t>
            </a:r>
          </a:p>
        </p:txBody>
      </p:sp>
      <p:sp>
        <p:nvSpPr>
          <p:cNvPr id="14" name="عنصر نائب للمحتوى 5"/>
          <p:cNvSpPr txBox="1">
            <a:spLocks/>
          </p:cNvSpPr>
          <p:nvPr/>
        </p:nvSpPr>
        <p:spPr bwMode="auto">
          <a:xfrm>
            <a:off x="481263" y="3690616"/>
            <a:ext cx="11245515" cy="954107"/>
          </a:xfrm>
          <a:prstGeom prst="rect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مرحلة الولادة 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تكون جميع عظام الجمجمة ملتحمة بعضها ببعض؛ إذ يحدث هذا الالتحام بعد ثلاثة أشهر من الولادة.</a:t>
            </a:r>
            <a:endParaRPr lang="en-US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عنصر نائب للمحتوى 5"/>
          <p:cNvSpPr txBox="1">
            <a:spLocks/>
          </p:cNvSpPr>
          <p:nvPr/>
        </p:nvSpPr>
        <p:spPr bwMode="auto">
          <a:xfrm>
            <a:off x="476908" y="4848856"/>
            <a:ext cx="1124551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/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ترتبط عظام المفصل بعضها مع بعض بواسطة </a:t>
            </a: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الأربطة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16" name="عنصر نائب للمحتوى 5"/>
          <p:cNvSpPr txBox="1">
            <a:spLocks/>
          </p:cNvSpPr>
          <p:nvPr/>
        </p:nvSpPr>
        <p:spPr bwMode="auto">
          <a:xfrm>
            <a:off x="475342" y="5630752"/>
            <a:ext cx="1124551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/>
            <a:r>
              <a: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الأربطة:</a:t>
            </a:r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 أشرطة صلبة من نسيج ضام يربط بين عظم وآخر.</a:t>
            </a: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0" y="6526925"/>
            <a:ext cx="2902280" cy="331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الأحياء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(حيا 211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215،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حيا 803) الجهاز الهيكلي</a:t>
            </a:r>
            <a:endParaRPr lang="en-US" sz="1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7201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959191"/>
              </p:ext>
            </p:extLst>
          </p:nvPr>
        </p:nvGraphicFramePr>
        <p:xfrm>
          <a:off x="545432" y="975675"/>
          <a:ext cx="11057634" cy="5457209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0473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779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677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330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6723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96429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52870">
                <a:tc gridSpan="6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2800" b="1" dirty="0" smtClean="0">
                          <a:solidFill>
                            <a:srgbClr val="FFFF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بعض أنواع المفاصل في الجهاز الهيكلي</a:t>
                      </a:r>
                      <a:endParaRPr lang="en-US" sz="2800" b="1" dirty="0">
                        <a:solidFill>
                          <a:srgbClr val="FFFF0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901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2400" b="1" dirty="0">
                          <a:solidFill>
                            <a:srgbClr val="FFFF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اسم المفصل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2400" b="1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الكروي (الحقي)</a:t>
                      </a:r>
                      <a:endParaRPr lang="en-US" sz="2400" b="1">
                        <a:solidFill>
                          <a:srgbClr val="C0000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2400" b="1" dirty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المداري</a:t>
                      </a:r>
                      <a:endParaRPr lang="en-US" sz="2400" b="1" dirty="0">
                        <a:solidFill>
                          <a:srgbClr val="C0000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2400" b="1" dirty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الرزي</a:t>
                      </a:r>
                      <a:endParaRPr lang="en-US" sz="2400" b="1" dirty="0">
                        <a:solidFill>
                          <a:srgbClr val="C0000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2400" b="1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المنزلق</a:t>
                      </a:r>
                      <a:endParaRPr lang="en-US" sz="2400" b="1">
                        <a:solidFill>
                          <a:srgbClr val="C0000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2400" b="1" dirty="0" smtClean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الدرزي</a:t>
                      </a:r>
                      <a:endParaRPr lang="en-US" sz="2400" b="1" dirty="0">
                        <a:solidFill>
                          <a:srgbClr val="C0000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65451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BH" sz="2400" b="1" kern="1200" dirty="0">
                          <a:solidFill>
                            <a:srgbClr val="FFFF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 </a:t>
                      </a:r>
                      <a:endParaRPr lang="ar-BH" sz="2400" b="1" kern="1200" dirty="0" smtClean="0">
                        <a:solidFill>
                          <a:srgbClr val="FFFF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BH" sz="2400" b="1" kern="1200" dirty="0" smtClean="0">
                          <a:solidFill>
                            <a:srgbClr val="FFFF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شكل المفصل</a:t>
                      </a:r>
                      <a:endParaRPr lang="en-US" sz="2400" b="1" kern="1200" dirty="0">
                        <a:solidFill>
                          <a:srgbClr val="FFFF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401955" algn="ctr"/>
                        </a:tabLst>
                      </a:pP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460375" algn="ctr"/>
                        </a:tabLst>
                      </a:pP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531495" algn="ctr"/>
                        </a:tabLst>
                      </a:pPr>
                      <a:r>
                        <a:rPr lang="ar-BH" sz="2400" b="1" dirty="0">
                          <a:solidFill>
                            <a:srgbClr val="00206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 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07368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BH" sz="2400" b="1" kern="1200" dirty="0" smtClean="0">
                          <a:solidFill>
                            <a:srgbClr val="FFFF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الوصف والمثال</a:t>
                      </a:r>
                      <a:endParaRPr lang="en-US" sz="2400" b="1" kern="1200" dirty="0">
                        <a:solidFill>
                          <a:srgbClr val="FFFF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401955" algn="ctr"/>
                        </a:tabLst>
                      </a:pP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460375" algn="ctr"/>
                        </a:tabLst>
                      </a:pP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531495" algn="ctr"/>
                        </a:tabLst>
                      </a:pP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" name="صورة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99" y="2318566"/>
            <a:ext cx="1463539" cy="1258824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صورة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002" y="2290886"/>
            <a:ext cx="1533170" cy="1286324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صورة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643" y="2310064"/>
            <a:ext cx="1377221" cy="126138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صورة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983" y="2298634"/>
            <a:ext cx="1371028" cy="1262713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صورة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405" y="2309334"/>
            <a:ext cx="1543596" cy="1253447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Footer Placeholder 3"/>
          <p:cNvSpPr txBox="1">
            <a:spLocks/>
          </p:cNvSpPr>
          <p:nvPr/>
        </p:nvSpPr>
        <p:spPr>
          <a:xfrm>
            <a:off x="0" y="6526925"/>
            <a:ext cx="2902280" cy="331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الأحياء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(حيا 211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215،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حيا 803) الجهاز الهيكلي</a:t>
            </a:r>
            <a:endParaRPr lang="en-US" sz="1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0"/>
            <a:ext cx="12191999" cy="88827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4000" b="1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الهـدف </a:t>
            </a:r>
            <a:r>
              <a:rPr lang="ar-BH" sz="4000" b="1" dirty="0" smtClean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الخامس:</a:t>
            </a:r>
            <a:r>
              <a:rPr lang="ar-BH" sz="4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وصف </a:t>
            </a:r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أنواع </a:t>
            </a:r>
            <a:r>
              <a:rPr lang="ar-BH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المفاصل وطريقة حركتها وبعض الأمراض التي </a:t>
            </a:r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تصيبها.</a:t>
            </a:r>
            <a:endParaRPr lang="ar-BH" sz="3600" b="1" dirty="0">
              <a:solidFill>
                <a:schemeClr val="bg1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41894" y="3670032"/>
            <a:ext cx="2164053" cy="2762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spcAft>
                <a:spcPts val="0"/>
              </a:spcAft>
            </a:pPr>
            <a:r>
              <a:rPr lang="ar-BH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عظم ذو سطح يشبه الكرة يقابل تجويف عظم آخر. </a:t>
            </a:r>
            <a:endParaRPr lang="ar-BH" sz="2000" b="1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74625" indent="-174625" algn="justLow" rt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له </a:t>
            </a:r>
            <a:r>
              <a:rPr lang="ar-BH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مجال واسع من الحركة في جميع الاتجاهات.</a:t>
            </a:r>
          </a:p>
          <a:p>
            <a:pPr marL="174625" indent="-174625" algn="justLow" defTabSz="685800" rtl="1">
              <a:buFont typeface="Arial" panose="020B0604020202020204" pitchFamily="34" charset="0"/>
              <a:buChar char="•"/>
              <a:defRPr/>
            </a:pPr>
            <a:r>
              <a:rPr lang="ar-BH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يسمح بمد، وبسط، وتقريب، ودوران الورك والذراع والساق</a:t>
            </a: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0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74625" indent="-174625" algn="r" defTabSz="685800" rtl="1">
              <a:buFont typeface="Arial" panose="020B0604020202020204" pitchFamily="34" charset="0"/>
              <a:buChar char="•"/>
              <a:defRPr/>
            </a:pPr>
            <a:r>
              <a:rPr lang="ar-BH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مثال: </a:t>
            </a:r>
            <a:r>
              <a:rPr lang="ar-BH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(الورك/الاكتاف)</a:t>
            </a:r>
            <a:endParaRPr lang="en-US" sz="20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32885" y="3678053"/>
            <a:ext cx="1899357" cy="2762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2713" indent="-112713" algn="justLow" rt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BH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حركته الأساسية الدوران حول محور واحد.</a:t>
            </a:r>
          </a:p>
          <a:p>
            <a:pPr marL="112713" indent="-112713" algn="r" rtl="1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ar-BH" sz="11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12713" indent="-112713" algn="justLow" defTabSz="685800" rtl="1">
              <a:buFont typeface="Arial" panose="020B0604020202020204" pitchFamily="34" charset="0"/>
              <a:buChar char="•"/>
              <a:defRPr/>
            </a:pPr>
            <a:r>
              <a:rPr lang="ar-BH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يسمح بالتواء الذراع.</a:t>
            </a:r>
          </a:p>
          <a:p>
            <a:pPr marL="112713" indent="-112713" algn="r" defTabSz="685800" rtl="1">
              <a:defRPr/>
            </a:pPr>
            <a:endParaRPr lang="ar-BH" sz="10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12713" indent="-112713" algn="r" defTabSz="685800" rtl="1">
              <a:defRPr/>
            </a:pPr>
            <a:endParaRPr lang="ar-BH" sz="105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12713" indent="-112713" algn="r" rt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BH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مثال: </a:t>
            </a:r>
            <a:r>
              <a:rPr lang="ar-BH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المرفق</a:t>
            </a:r>
            <a:r>
              <a:rPr lang="ar-BH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حيث   </a:t>
            </a: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يلتقي </a:t>
            </a:r>
            <a:r>
              <a:rPr lang="ar-BH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عظما </a:t>
            </a: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الكعبرة والزند</a:t>
            </a:r>
            <a:r>
              <a:rPr lang="ar-BH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endParaRPr lang="en-US" sz="2000" b="1" dirty="0">
              <a:solidFill>
                <a:srgbClr val="002060"/>
              </a:solidFill>
              <a:latin typeface="Sakkal Majalla" panose="02000000000000000000" pitchFamily="2" charset="-78"/>
              <a:ea typeface="Times New Roman" panose="02020603050405020304" pitchFamily="18" charset="0"/>
              <a:cs typeface="Sakkal Majalla" panose="02000000000000000000" pitchFamily="2" charset="-7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83769" y="3653989"/>
            <a:ext cx="1899357" cy="2762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2713" indent="-112713" algn="justLow" defTabSz="688975" rtl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61963" algn="l"/>
              </a:tabLst>
            </a:pPr>
            <a:r>
              <a:rPr lang="ar-BH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يطابق السطح المحدب لعظم ما، السطح المقعر لعظم آخر .</a:t>
            </a:r>
            <a:endParaRPr lang="ar-BH" sz="105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12713" indent="-112713" algn="r" defTabSz="688975" rtl="1">
              <a:buFont typeface="Arial" panose="020B0604020202020204" pitchFamily="34" charset="0"/>
              <a:buChar char="•"/>
              <a:tabLst>
                <a:tab pos="461963" algn="l"/>
              </a:tabLst>
              <a:defRPr/>
            </a:pPr>
            <a:r>
              <a:rPr lang="ar-BH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يسمح بالحركة في مستوى واحد فقط (إلى الأمام والخلف).</a:t>
            </a:r>
          </a:p>
          <a:p>
            <a:pPr algn="r" defTabSz="688975" rtl="1">
              <a:tabLst>
                <a:tab pos="461963" algn="l"/>
              </a:tabLst>
              <a:defRPr/>
            </a:pPr>
            <a:endParaRPr lang="ar-BH" sz="105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12713" indent="-112713" algn="r" defTabSz="688975" rtl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61963" algn="l"/>
              </a:tabLst>
            </a:pPr>
            <a:r>
              <a:rPr lang="ar-BH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</a:t>
            </a:r>
            <a:r>
              <a:rPr lang="ar-BH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المرفق </a:t>
            </a:r>
            <a:r>
              <a:rPr lang="ar-BH" sz="2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والركبة</a:t>
            </a:r>
            <a:endParaRPr lang="en-US" sz="2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526632" y="3637948"/>
            <a:ext cx="1899357" cy="2762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 algn="justLow" rt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BH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حركته محدودة حيث تنزلق سطوح المفصل بعضها فوق بعض إلى الأمام وإلى الخلف.</a:t>
            </a:r>
          </a:p>
          <a:p>
            <a:pPr marL="174625" indent="-174625" algn="r" rtl="1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ar-BH" sz="16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sz="9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74625" indent="-174625" algn="r" rt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BH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مثال: </a:t>
            </a:r>
            <a:r>
              <a:rPr lang="ar-BH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مفصل الرسغ والكاحل والفقرات</a:t>
            </a:r>
            <a:endParaRPr lang="en-US" sz="2000" b="1" dirty="0">
              <a:solidFill>
                <a:srgbClr val="C00000"/>
              </a:solidFill>
              <a:latin typeface="Sakkal Majalla" panose="02000000000000000000" pitchFamily="2" charset="-78"/>
              <a:ea typeface="Times New Roman" panose="02020603050405020304" pitchFamily="18" charset="0"/>
              <a:cs typeface="Sakkal Majalla" panose="02000000000000000000" pitchFamily="2" charset="-7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21369" y="3670032"/>
            <a:ext cx="1899357" cy="2762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 algn="justLow" rt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BH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يتحرك مطلقا. </a:t>
            </a:r>
          </a:p>
          <a:p>
            <a:pPr algn="r" rtl="1"/>
            <a:endParaRPr lang="ar-BH" sz="6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74625" indent="-174625" algn="justLow" rt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BH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الجمجمة  22 عظمًا يرتبط  بعضها مع بعض بدرزات، ما عدا عظام الفك.</a:t>
            </a:r>
          </a:p>
          <a:p>
            <a:pPr marL="174625" indent="-174625" algn="r" defTabSz="685800" rtl="1">
              <a:buFont typeface="Arial" panose="020B0604020202020204" pitchFamily="34" charset="0"/>
              <a:buChar char="•"/>
            </a:pPr>
            <a:endParaRPr lang="ar-BH" sz="10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74625" indent="-174625" algn="r" defTabSz="685800" rtl="1">
              <a:buFont typeface="Arial" panose="020B0604020202020204" pitchFamily="34" charset="0"/>
              <a:buChar char="•"/>
              <a:defRPr/>
            </a:pPr>
            <a:r>
              <a:rPr lang="ar-BH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 مثال</a:t>
            </a:r>
            <a:r>
              <a:rPr lang="ar-BH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الجمجمة</a:t>
            </a:r>
            <a:endParaRPr lang="en-US" sz="2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98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6" grpId="0"/>
      <p:bldP spid="27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065146"/>
              </p:ext>
            </p:extLst>
          </p:nvPr>
        </p:nvGraphicFramePr>
        <p:xfrm>
          <a:off x="561474" y="1604211"/>
          <a:ext cx="11181347" cy="4812631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619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159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1378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1512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18147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BH" sz="2400" b="1" kern="1200" dirty="0" smtClean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اسم المرض</a:t>
                      </a:r>
                      <a:endParaRPr lang="en-US" sz="2400" b="1" kern="1200" dirty="0">
                        <a:solidFill>
                          <a:srgbClr val="C0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01955" algn="ctr"/>
                        </a:tabLst>
                        <a:defRPr/>
                      </a:pPr>
                      <a:r>
                        <a:rPr lang="ar-BH" sz="2400" b="1" kern="120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التهاب العظام</a:t>
                      </a:r>
                      <a:endParaRPr lang="en-US" sz="2400" b="1" kern="120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0375" algn="ctr"/>
                        </a:tabLst>
                        <a:defRPr/>
                      </a:pPr>
                      <a:r>
                        <a:rPr lang="ar-BH" sz="2400" b="1" kern="120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التهاب المفاصل الروماتزمي</a:t>
                      </a:r>
                      <a:endParaRPr lang="en-US" sz="2400" b="1" kern="120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400" b="1" kern="120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الالتهاب الكيسي</a:t>
                      </a:r>
                      <a:endParaRPr lang="en-US" sz="2400" b="1" kern="120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400" b="1" kern="120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التواء المفصل</a:t>
                      </a:r>
                      <a:endParaRPr lang="en-US" sz="2400" b="1" kern="120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94484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BH" sz="2400" b="1" kern="1200" dirty="0" smtClean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الوصف</a:t>
                      </a:r>
                      <a:endParaRPr lang="en-US" sz="2400" b="1" kern="1200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  <a:tabLst>
                          <a:tab pos="401955" algn="ctr"/>
                        </a:tabLst>
                      </a:pPr>
                      <a:endParaRPr lang="en-US" sz="2200" b="1" kern="1200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  <a:tabLst>
                          <a:tab pos="460375" algn="ctr"/>
                        </a:tabLst>
                      </a:pPr>
                      <a:endParaRPr lang="en-US" sz="2200" b="1" kern="1200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endParaRPr lang="en-US" sz="2200" b="1" kern="1200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endParaRPr lang="en-US" sz="2200" b="1" kern="1200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Footer Placeholder 3"/>
          <p:cNvSpPr txBox="1">
            <a:spLocks/>
          </p:cNvSpPr>
          <p:nvPr/>
        </p:nvSpPr>
        <p:spPr>
          <a:xfrm>
            <a:off x="0" y="6526925"/>
            <a:ext cx="2902280" cy="331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الأحياء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(حيا 211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215،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حيا 803) الجهاز الهيكلي</a:t>
            </a:r>
            <a:endParaRPr lang="en-US" sz="1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0"/>
            <a:ext cx="12191999" cy="88827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4000" b="1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الهـدف </a:t>
            </a:r>
            <a:r>
              <a:rPr lang="ar-BH" sz="4000" b="1" dirty="0" smtClean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الخامس:</a:t>
            </a:r>
            <a:r>
              <a:rPr lang="ar-BH" sz="4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وصف أنواع </a:t>
            </a:r>
            <a:r>
              <a:rPr lang="ar-BH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المفاصل وطريقة حركتها وبعض الأمراض التي </a:t>
            </a:r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تصيبها.</a:t>
            </a:r>
            <a:endParaRPr lang="ar-BH" sz="3600" b="1" dirty="0">
              <a:solidFill>
                <a:schemeClr val="bg1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05010" y="2478505"/>
            <a:ext cx="2807369" cy="3874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حالة مؤلمة تصيب المفاصل، وينتج عنها تآكل الغضاريف</a:t>
            </a:r>
            <a:r>
              <a:rPr lang="ar-BH" sz="2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2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يصيب </a:t>
            </a:r>
            <a:r>
              <a:rPr lang="ar-BH" sz="24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الركبة/ الورك/ </a:t>
            </a:r>
            <a:r>
              <a:rPr lang="ar-BH" sz="2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الرقبة / </a:t>
            </a:r>
            <a:r>
              <a:rPr lang="ar-BH" sz="24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الظهر</a:t>
            </a:r>
            <a:endParaRPr lang="ar-BH" sz="2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2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تزداد إمكانية الإصابة </a:t>
            </a:r>
            <a:r>
              <a:rPr lang="ar-BH" sz="24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بهذا المرض </a:t>
            </a:r>
            <a:r>
              <a:rPr lang="ar-BH" sz="2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 تقدم العمر </a:t>
            </a:r>
            <a:r>
              <a:rPr lang="ar-BH" sz="24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lang="ar-BH" sz="9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ويصبح الشاب معرضًا للإصابة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مستقبلاً 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بالتهاب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العظام إذا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أُصيب بضرر ما في المفصل في مرحلة البلوغ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855368" y="2490936"/>
            <a:ext cx="2197769" cy="38938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BH" sz="2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شكل آخر من </a:t>
            </a:r>
            <a:r>
              <a:rPr lang="ar-BH" sz="24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الالتهاب يصيب المفاصل، لا ينتج </a:t>
            </a:r>
            <a:r>
              <a:rPr lang="ar-BH" sz="2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  </a:t>
            </a:r>
            <a:r>
              <a:rPr lang="ar-BH" sz="24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تآكل الغضاريف </a:t>
            </a:r>
            <a:r>
              <a:rPr lang="ar-BH" sz="2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 تمزق المفاصل من كثرة استعمالها</a:t>
            </a:r>
            <a:r>
              <a:rPr lang="ar-BH" sz="24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endParaRPr lang="ar-BH" sz="2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وإنما تلتهب المفاصل وتفقد قوتها ووظيفتها وتسبب آلامًا شديدةً</a:t>
            </a:r>
          </a:p>
          <a:p>
            <a:pPr algn="ctr" rtl="1"/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وتبدو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الأصابع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مشوهةً.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27159" y="2502568"/>
            <a:ext cx="3047999" cy="3898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هناك كيس </a:t>
            </a:r>
            <a:r>
              <a:rPr lang="ar-BH" sz="24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مليء بسائل </a:t>
            </a:r>
            <a:r>
              <a:rPr lang="ar-BH" sz="2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مفصل الكتف </a:t>
            </a:r>
            <a:r>
              <a:rPr lang="ar-BH" sz="24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والركبة. تؤدي هذه الأكياس إلى </a:t>
            </a:r>
            <a:r>
              <a:rPr lang="ar-BH" sz="2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تقليل </a:t>
            </a:r>
            <a:r>
              <a:rPr lang="ar-BH" sz="24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الاحتكاك، وتعمل </a:t>
            </a:r>
            <a:r>
              <a:rPr lang="ar-BH" sz="2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عمل الوسادة بين العظم و الأوتار .</a:t>
            </a:r>
          </a:p>
          <a:p>
            <a:pPr algn="ctr" rtl="1"/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الالتهاب الذي يصيب هذه الأكياس يقلل حركة المفصل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مسببًا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ألمًا و انتفاخًا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أكثر الأشخاص عرضة للإصابة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به هم لاعبو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التنس </a:t>
            </a:r>
          </a:p>
          <a:p>
            <a:pPr algn="ctr" rtl="1"/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ويشمل العلاج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إراحة المفصل.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77517" y="2470484"/>
            <a:ext cx="2099884" cy="3914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يسبب التواء المفصل ضررًا أو تلفًا للأربطة التي تربط المفاصل معًا.</a:t>
            </a:r>
          </a:p>
          <a:p>
            <a:pPr algn="ctr" rtl="1"/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يحدث هذا عندما تلتوي المفاصل أو تُمدّ بشدة.</a:t>
            </a:r>
          </a:p>
          <a:p>
            <a:pPr algn="ctr" rtl="1"/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مما يؤدي إلى انتفاخ في المفصل يصاحبه ألمٌ شديد.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03622" y="944857"/>
            <a:ext cx="6432884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بعض الأمراض التي تصيب المفاصل</a:t>
            </a:r>
            <a:endParaRPr lang="en-US" sz="3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020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6" grpId="0"/>
      <p:bldP spid="27" grpId="0"/>
      <p:bldP spid="28" grpId="0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438400" y="899585"/>
            <a:ext cx="7315200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4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وظائف </a:t>
            </a:r>
            <a:r>
              <a:rPr lang="ar-BH" sz="4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الجهاز الهيكلي.</a:t>
            </a:r>
            <a:endParaRPr lang="en-US" sz="4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"/>
            <a:ext cx="12192000" cy="8517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099" rtl="1" fontAlgn="base">
              <a:spcBef>
                <a:spcPct val="0"/>
              </a:spcBef>
              <a:spcAft>
                <a:spcPct val="0"/>
              </a:spcAft>
            </a:pPr>
            <a:r>
              <a:rPr lang="ar-BH" sz="4000" b="1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الهـدف </a:t>
            </a:r>
            <a:r>
              <a:rPr lang="ar-BH" sz="4000" b="1" dirty="0" smtClean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السادس</a:t>
            </a:r>
            <a:r>
              <a:rPr lang="ar-BH" sz="4000" b="1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بيان وظائف الجهاز الهيكلي.</a:t>
            </a:r>
            <a:endParaRPr lang="en-US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666680"/>
              </p:ext>
            </p:extLst>
          </p:nvPr>
        </p:nvGraphicFramePr>
        <p:xfrm>
          <a:off x="849946" y="1764631"/>
          <a:ext cx="10571746" cy="148366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0778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939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45432">
                <a:tc>
                  <a:txBody>
                    <a:bodyPr/>
                    <a:lstStyle/>
                    <a:p>
                      <a:pPr algn="ctr"/>
                      <a:r>
                        <a:rPr lang="ar-BH" sz="2400" kern="1200" dirty="0"/>
                        <a:t>الوصف</a:t>
                      </a:r>
                      <a:endParaRPr lang="en-US" sz="2400" b="1" kern="1200" dirty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dirty="0"/>
                        <a:t>الوظيفة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38233">
                <a:tc>
                  <a:txBody>
                    <a:bodyPr/>
                    <a:lstStyle/>
                    <a:p>
                      <a:pPr marL="285750" indent="-285750" algn="r" rtl="1">
                        <a:buFont typeface="Arial" pitchFamily="34" charset="0"/>
                        <a:buChar char="•"/>
                      </a:pPr>
                      <a:r>
                        <a:rPr lang="ar-BH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يدعم كل من الساقين والحوض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والعمود الفقري للجسم.</a:t>
                      </a:r>
                    </a:p>
                    <a:p>
                      <a:pPr marL="285750" indent="-285750" algn="r" rtl="1">
                        <a:buFont typeface="Arial" pitchFamily="34" charset="0"/>
                        <a:buChar char="•"/>
                      </a:pP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عظام الفك تدعم الأسنان</a:t>
                      </a:r>
                      <a:r>
                        <a:rPr lang="ar-BH" sz="2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  <a:endParaRPr lang="ar-BH" sz="2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solidFill>
                            <a:srgbClr val="FFFF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الدعم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066845"/>
              </p:ext>
            </p:extLst>
          </p:nvPr>
        </p:nvGraphicFramePr>
        <p:xfrm>
          <a:off x="850233" y="3160293"/>
          <a:ext cx="10571746" cy="126732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0778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939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67327">
                <a:tc>
                  <a:txBody>
                    <a:bodyPr/>
                    <a:lstStyle/>
                    <a:p>
                      <a:pPr marL="285750" indent="-285750" algn="r" defTabSz="685800" rtl="1" eaLnBrk="1" latinLnBrk="0" hangingPunct="1">
                        <a:buFont typeface="Arial" pitchFamily="34" charset="0"/>
                        <a:buChar char="•"/>
                      </a:pPr>
                      <a:r>
                        <a:rPr lang="ar-BH" sz="24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الجمجمة تحمي الدماغ.</a:t>
                      </a:r>
                    </a:p>
                    <a:p>
                      <a:pPr marL="285750" indent="-285750" algn="r" defTabSz="685800" rtl="1" eaLnBrk="1" latinLnBrk="0" hangingPunct="1">
                        <a:buFont typeface="Arial" pitchFamily="34" charset="0"/>
                        <a:buChar char="•"/>
                      </a:pPr>
                      <a:r>
                        <a:rPr lang="ar-BH" sz="24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العمود الفقري يحمي النخاع الشوكي.</a:t>
                      </a:r>
                    </a:p>
                    <a:p>
                      <a:pPr marL="285750" indent="-285750" algn="r" defTabSz="685800" rtl="1" eaLnBrk="1" latinLnBrk="0" hangingPunct="1">
                        <a:buFont typeface="Arial" pitchFamily="34" charset="0"/>
                        <a:buChar char="•"/>
                      </a:pPr>
                      <a:r>
                        <a:rPr lang="ar-BH" sz="24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القفص الصدري يحمي القلب والرئتين وأعضاء أخرى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  <a:endParaRPr lang="ar-BH" sz="2400" b="1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solidFill>
                            <a:srgbClr val="FFFF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الحماية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070837"/>
              </p:ext>
            </p:extLst>
          </p:nvPr>
        </p:nvGraphicFramePr>
        <p:xfrm>
          <a:off x="850232" y="4395537"/>
          <a:ext cx="10571746" cy="59391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0778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939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93918">
                <a:tc>
                  <a:txBody>
                    <a:bodyPr/>
                    <a:lstStyle/>
                    <a:p>
                      <a:pPr marL="285750" indent="-285750" algn="r" defTabSz="685800" rtl="1" eaLnBrk="1" latinLnBrk="0" hangingPunct="1">
                        <a:buFont typeface="Arial" pitchFamily="34" charset="0"/>
                        <a:buChar char="•"/>
                      </a:pPr>
                      <a:r>
                        <a:rPr lang="ar-BH" sz="24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يتم تكوين كل من خلايا الدم الحمراء والبيضاء والصفائح الدموية في النخاع الأحمر.</a:t>
                      </a:r>
                      <a:endParaRPr lang="en-US" sz="2400" b="1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solidFill>
                            <a:srgbClr val="FFFF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تكوين خلايا الدم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096037"/>
              </p:ext>
            </p:extLst>
          </p:nvPr>
        </p:nvGraphicFramePr>
        <p:xfrm>
          <a:off x="850233" y="4989095"/>
          <a:ext cx="10571746" cy="142642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0778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939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76168">
                <a:tc>
                  <a:txBody>
                    <a:bodyPr/>
                    <a:lstStyle/>
                    <a:p>
                      <a:pPr marL="285750" indent="-285750" algn="r" defTabSz="685800" rtl="1" eaLnBrk="1" latinLnBrk="0" hangingPunct="1">
                        <a:buFont typeface="Arial" pitchFamily="34" charset="0"/>
                        <a:buChar char="•"/>
                      </a:pPr>
                      <a:r>
                        <a:rPr lang="ar-BH" sz="24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العظام تخزن الكالسيوم و الفسفور.</a:t>
                      </a:r>
                      <a:endParaRPr lang="en-US" sz="2400" b="1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solidFill>
                            <a:srgbClr val="FFFF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التخزين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7307">
                <a:tc>
                  <a:txBody>
                    <a:bodyPr/>
                    <a:lstStyle/>
                    <a:p>
                      <a:pPr marL="285750" indent="-285750" algn="r" defTabSz="685800" rtl="1" eaLnBrk="1" latinLnBrk="0" hangingPunct="1">
                        <a:buFont typeface="Arial" pitchFamily="34" charset="0"/>
                        <a:buChar char="•"/>
                      </a:pPr>
                      <a:r>
                        <a:rPr lang="ar-BH" sz="2400" b="1" kern="1200" dirty="0" smtClean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العضلات تشد عظام الذراع والساق.</a:t>
                      </a:r>
                    </a:p>
                    <a:p>
                      <a:pPr marL="285750" indent="-285750" algn="r" defTabSz="685800" rtl="1" eaLnBrk="1" latinLnBrk="0" hangingPunct="1">
                        <a:buFont typeface="Arial" pitchFamily="34" charset="0"/>
                        <a:buChar char="•"/>
                      </a:pPr>
                      <a:r>
                        <a:rPr lang="ar-BH" sz="2400" b="1" kern="1200" dirty="0" smtClean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يساعد الحجاب الحاجز الإنسان على الحركات التنفسية.</a:t>
                      </a:r>
                      <a:endParaRPr lang="en-US" sz="2400" b="1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solidFill>
                            <a:srgbClr val="FFFF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الحركة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Footer Placeholder 3"/>
          <p:cNvSpPr txBox="1">
            <a:spLocks/>
          </p:cNvSpPr>
          <p:nvPr/>
        </p:nvSpPr>
        <p:spPr>
          <a:xfrm>
            <a:off x="0" y="6526925"/>
            <a:ext cx="2902280" cy="331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الأحياء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(حيا 211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215،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حيا 803) الجهاز الهيكلي</a:t>
            </a:r>
            <a:endParaRPr lang="en-US" sz="1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8291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7236287" y="5990343"/>
            <a:ext cx="4399904" cy="398341"/>
          </a:xfrm>
          <a:prstGeom prst="rect">
            <a:avLst/>
          </a:prstGeom>
          <a:solidFill>
            <a:srgbClr val="FDF0E7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</a:t>
            </a:r>
            <a:r>
              <a:rPr lang="ar-BH" dirty="0" smtClean="0"/>
              <a:t>.</a:t>
            </a:r>
            <a:r>
              <a:rPr lang="ar-BH" altLang="en-US" dirty="0"/>
              <a:t> المفصل الكروي</a:t>
            </a:r>
            <a:r>
              <a:rPr lang="ar-BH" altLang="en-US" dirty="0" smtClean="0">
                <a:ea typeface="Times New Roman" panose="02020603050405020304" pitchFamily="18" charset="0"/>
              </a:rPr>
              <a:t>.</a:t>
            </a:r>
            <a:endParaRPr lang="ar-BH" dirty="0"/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532058" y="5408763"/>
            <a:ext cx="4401967" cy="387325"/>
          </a:xfrm>
          <a:prstGeom prst="rect">
            <a:avLst/>
          </a:prstGeom>
          <a:solidFill>
            <a:srgbClr val="F4EED8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68580" tIns="34290" rIns="68580" bIns="34290" rtlCol="0" anchor="ctr">
            <a:noAutofit/>
          </a:bodyPr>
          <a:lstStyle/>
          <a:p>
            <a:pPr algn="r" rtl="1"/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المفصل الدرزي.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24125" y="1555405"/>
            <a:ext cx="4401967" cy="423348"/>
          </a:xfrm>
          <a:prstGeom prst="rect">
            <a:avLst/>
          </a:prstGeom>
          <a:solidFill>
            <a:srgbClr val="F4EED8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68580" tIns="34290" rIns="68580" bIns="34290" rtlCol="0" anchor="ctr">
            <a:noAutofit/>
          </a:bodyPr>
          <a:lstStyle/>
          <a:p>
            <a:pPr algn="r" rtl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التهاب المفصل الروماتيزمي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7241694" y="4175066"/>
            <a:ext cx="4399904" cy="398341"/>
          </a:xfrm>
          <a:prstGeom prst="rect">
            <a:avLst/>
          </a:prstGeom>
          <a:solidFill>
            <a:srgbClr val="FDF0E7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</a:t>
            </a:r>
            <a:r>
              <a:rPr lang="ar-BH" dirty="0" smtClean="0"/>
              <a:t>.</a:t>
            </a:r>
            <a:r>
              <a:rPr lang="ar-BH" dirty="0"/>
              <a:t> </a:t>
            </a:r>
            <a:r>
              <a:rPr lang="ar-BH" altLang="en-US" dirty="0"/>
              <a:t>المفصل المداري</a:t>
            </a:r>
            <a:r>
              <a:rPr lang="ar-BH" altLang="en-US" dirty="0" smtClean="0">
                <a:ea typeface="Times New Roman" panose="02020603050405020304" pitchFamily="18" charset="0"/>
              </a:rPr>
              <a:t>.</a:t>
            </a:r>
            <a:endParaRPr lang="ar-BH" dirty="0"/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521257" y="3465150"/>
            <a:ext cx="4401967" cy="387325"/>
          </a:xfrm>
          <a:prstGeom prst="rect">
            <a:avLst/>
          </a:prstGeom>
          <a:solidFill>
            <a:srgbClr val="F4EED8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68580" tIns="34290" rIns="68580" bIns="34290" rtlCol="0" anchor="ctr">
            <a:noAutofit/>
          </a:bodyPr>
          <a:lstStyle/>
          <a:p>
            <a:pPr algn="r" rtl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altLang="en-US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المفصل الرزي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endParaRPr lang="ar-BH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7242204" y="5383541"/>
            <a:ext cx="4399904" cy="396506"/>
          </a:xfrm>
          <a:prstGeom prst="rect">
            <a:avLst/>
          </a:prstGeom>
          <a:solidFill>
            <a:srgbClr val="F4EED8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68580" tIns="34290" rIns="68580" bIns="34290" rtlCol="0" anchor="ctr">
            <a:noAutofit/>
          </a:bodyPr>
          <a:lstStyle/>
          <a:p>
            <a:pPr algn="r" rtl="1"/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alt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المفصل المداري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525793" y="4184247"/>
            <a:ext cx="4397431" cy="398341"/>
          </a:xfrm>
          <a:prstGeom prst="rect">
            <a:avLst/>
          </a:prstGeom>
          <a:solidFill>
            <a:srgbClr val="FDF0E7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d</a:t>
            </a:r>
            <a:r>
              <a:rPr lang="ar-BH" dirty="0" smtClean="0"/>
              <a:t>. المفصل الدرزي.</a:t>
            </a:r>
            <a:endParaRPr lang="ar-BH" dirty="0"/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7242642" y="2151265"/>
            <a:ext cx="4399904" cy="398341"/>
          </a:xfrm>
          <a:prstGeom prst="rect">
            <a:avLst/>
          </a:prstGeom>
          <a:solidFill>
            <a:srgbClr val="FDF0E7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</a:t>
            </a:r>
            <a:r>
              <a:rPr lang="ar-BH" dirty="0" smtClean="0"/>
              <a:t>.</a:t>
            </a:r>
            <a:r>
              <a:rPr lang="ar-BH" dirty="0"/>
              <a:t> الالتهاب الكيسي</a:t>
            </a:r>
            <a:r>
              <a:rPr lang="ar-BH" altLang="en-US" dirty="0" smtClean="0">
                <a:ea typeface="Times New Roman" panose="02020603050405020304" pitchFamily="18" charset="0"/>
              </a:rPr>
              <a:t>.</a:t>
            </a:r>
            <a:endParaRPr lang="ar-BH" dirty="0"/>
          </a:p>
        </p:txBody>
      </p:sp>
      <p:sp>
        <p:nvSpPr>
          <p:cNvPr id="16" name="Oval 15"/>
          <p:cNvSpPr/>
          <p:nvPr/>
        </p:nvSpPr>
        <p:spPr>
          <a:xfrm>
            <a:off x="11391365" y="2205562"/>
            <a:ext cx="332163" cy="34290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621553" y="3497857"/>
            <a:ext cx="332163" cy="34290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248559" y="1546224"/>
            <a:ext cx="4399904" cy="433383"/>
          </a:xfrm>
          <a:prstGeom prst="rect">
            <a:avLst/>
          </a:prstGeom>
          <a:solidFill>
            <a:srgbClr val="F4EED8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68580" tIns="34290" rIns="68580" bIns="34290" rtlCol="0" anchor="ctr">
            <a:noAutofit/>
          </a:bodyPr>
          <a:lstStyle/>
          <a:p>
            <a:pPr algn="r" rtl="1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altLang="en-US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التهاب العظم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09556" y="866773"/>
            <a:ext cx="11129709" cy="515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68580" tIns="34290" rIns="68580" bIns="34290" rtlCol="0" anchor="ctr">
            <a:noAutofit/>
          </a:bodyPr>
          <a:lstStyle>
            <a:lvl1pPr indent="0"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pPr algn="justLow"/>
            <a:r>
              <a:rPr lang="ar-BH" dirty="0">
                <a:ea typeface="Times New Roman" panose="02020603050405020304" pitchFamily="18" charset="0"/>
              </a:rPr>
              <a:t>1. </a:t>
            </a:r>
            <a:r>
              <a:rPr lang="ar-BH" altLang="en-US" dirty="0">
                <a:ea typeface="Times New Roman" panose="02020603050405020304" pitchFamily="18" charset="0"/>
              </a:rPr>
              <a:t>أي الأمراض الآتية يسبب ألمًا وانتفاخًا ويصيب لاعبي التنس</a:t>
            </a:r>
            <a:r>
              <a:rPr lang="ar-BH" dirty="0" smtClean="0"/>
              <a:t>؟</a:t>
            </a:r>
            <a:endParaRPr lang="en-US" dirty="0"/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528661" y="2160446"/>
            <a:ext cx="4397431" cy="398341"/>
          </a:xfrm>
          <a:prstGeom prst="rect">
            <a:avLst/>
          </a:prstGeom>
          <a:solidFill>
            <a:srgbClr val="FDF0E7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d</a:t>
            </a:r>
            <a:r>
              <a:rPr lang="ar-BH" dirty="0" smtClean="0"/>
              <a:t>. </a:t>
            </a:r>
            <a:r>
              <a:rPr lang="ar-BH" dirty="0"/>
              <a:t>التواء المفصل</a:t>
            </a:r>
            <a:r>
              <a:rPr lang="ar-BH" dirty="0" smtClean="0"/>
              <a:t>.</a:t>
            </a:r>
            <a:endParaRPr lang="ar-BH" dirty="0"/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7234989" y="3455970"/>
            <a:ext cx="4426174" cy="396506"/>
          </a:xfrm>
          <a:prstGeom prst="rect">
            <a:avLst/>
          </a:prstGeom>
          <a:solidFill>
            <a:srgbClr val="F4EED8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68580" tIns="34290" rIns="68580" bIns="34290" rtlCol="0" anchor="ctr">
            <a:noAutofit/>
          </a:bodyPr>
          <a:lstStyle/>
          <a:p>
            <a:pPr algn="r" rtl="1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المفصل الكروي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522256" y="2720124"/>
            <a:ext cx="11129709" cy="515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68580" tIns="34290" rIns="68580" bIns="34290" rtlCol="0" anchor="ctr">
            <a:noAutofit/>
          </a:bodyPr>
          <a:lstStyle>
            <a:lvl1pPr indent="0"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ar-BH" altLang="en-US" dirty="0" smtClean="0">
                <a:ea typeface="Times New Roman" panose="02020603050405020304" pitchFamily="18" charset="0"/>
              </a:rPr>
              <a:t>2.</a:t>
            </a:r>
            <a:r>
              <a:rPr lang="ar-BH" dirty="0">
                <a:ea typeface="Times New Roman" panose="02020603050405020304" pitchFamily="18" charset="0"/>
              </a:rPr>
              <a:t> </a:t>
            </a:r>
            <a:r>
              <a:rPr lang="ar-BH" altLang="en-US" dirty="0"/>
              <a:t>إلى </a:t>
            </a:r>
            <a:r>
              <a:rPr lang="ar-SA" altLang="en-US" dirty="0"/>
              <a:t>أي نوع </a:t>
            </a:r>
            <a:r>
              <a:rPr lang="ar-BH" altLang="en-US" dirty="0"/>
              <a:t>من أنواع </a:t>
            </a:r>
            <a:r>
              <a:rPr lang="ar-SA" altLang="en-US" dirty="0"/>
              <a:t>المفاصل</a:t>
            </a:r>
            <a:r>
              <a:rPr lang="ar-BH" altLang="en-US" dirty="0"/>
              <a:t> ينتمي المفصل في الشكل </a:t>
            </a:r>
            <a:r>
              <a:rPr lang="ar-BH" altLang="en-US" dirty="0" smtClean="0"/>
              <a:t>التالي</a:t>
            </a:r>
            <a:r>
              <a:rPr lang="ar-BH" altLang="en-US" dirty="0" smtClean="0">
                <a:ea typeface="Times New Roman" panose="02020603050405020304" pitchFamily="18" charset="0"/>
              </a:rPr>
              <a:t>؟ </a:t>
            </a:r>
            <a:endParaRPr lang="ar-BH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3372"/>
            <a:ext cx="12192000" cy="7538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99" rtl="1" fontAlgn="base">
              <a:spcBef>
                <a:spcPct val="0"/>
              </a:spcBef>
              <a:spcAft>
                <a:spcPct val="0"/>
              </a:spcAft>
            </a:pPr>
            <a:r>
              <a:rPr lang="ar-BH" sz="4000" b="1" dirty="0" smtClean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النشـــــــــــــــــــــــــــــــــــــــــــاط </a:t>
            </a:r>
            <a:r>
              <a:rPr lang="ar-BH" sz="4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(3)</a:t>
            </a:r>
            <a:endParaRPr lang="ar-BH" sz="4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536594" y="5999524"/>
            <a:ext cx="4397431" cy="398341"/>
          </a:xfrm>
          <a:prstGeom prst="rect">
            <a:avLst/>
          </a:prstGeom>
          <a:solidFill>
            <a:srgbClr val="FDF0E7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d</a:t>
            </a:r>
            <a:r>
              <a:rPr lang="ar-BH" dirty="0" smtClean="0"/>
              <a:t>. </a:t>
            </a:r>
            <a:r>
              <a:rPr lang="ar-BH" dirty="0"/>
              <a:t>المفصل المنزلق</a:t>
            </a:r>
            <a:r>
              <a:rPr lang="ar-BH" dirty="0" smtClean="0"/>
              <a:t>.</a:t>
            </a:r>
            <a:endParaRPr lang="ar-BH" dirty="0"/>
          </a:p>
        </p:txBody>
      </p:sp>
      <p:sp>
        <p:nvSpPr>
          <p:cNvPr id="28" name="Oval 27"/>
          <p:cNvSpPr/>
          <p:nvPr/>
        </p:nvSpPr>
        <p:spPr>
          <a:xfrm>
            <a:off x="11338451" y="6012107"/>
            <a:ext cx="332163" cy="34290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531777" y="4776031"/>
            <a:ext cx="11129709" cy="515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68580" tIns="34290" rIns="68580" bIns="34290" rtlCol="0" anchor="ctr">
            <a:noAutofit/>
          </a:bodyPr>
          <a:lstStyle>
            <a:lvl1pPr indent="0"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</a:pPr>
            <a:r>
              <a:rPr lang="en-US" altLang="en-US" dirty="0" smtClean="0">
                <a:ea typeface="Times New Roman" panose="02020603050405020304" pitchFamily="18" charset="0"/>
              </a:rPr>
              <a:t>3</a:t>
            </a:r>
            <a:r>
              <a:rPr lang="ar-BH" altLang="en-US" dirty="0" smtClean="0">
                <a:ea typeface="Times New Roman" panose="02020603050405020304" pitchFamily="18" charset="0"/>
              </a:rPr>
              <a:t>. </a:t>
            </a:r>
            <a:r>
              <a:rPr lang="ar-BH" altLang="en-US" dirty="0">
                <a:ea typeface="Times New Roman" panose="02020603050405020304" pitchFamily="18" charset="0"/>
              </a:rPr>
              <a:t>أي مما يلي يُعد مفصل </a:t>
            </a:r>
            <a:r>
              <a:rPr lang="ar-BH" dirty="0">
                <a:ea typeface="Times New Roman" panose="02020603050405020304" pitchFamily="18" charset="0"/>
              </a:rPr>
              <a:t>له مجال واسع من الحركة في جميع الاتجاهات</a:t>
            </a:r>
            <a:r>
              <a:rPr lang="ar-BH" altLang="en-US" dirty="0">
                <a:ea typeface="Times New Roman" panose="02020603050405020304" pitchFamily="18" charset="0"/>
              </a:rPr>
              <a:t>؟</a:t>
            </a:r>
            <a:endParaRPr lang="en-US" altLang="en-US" dirty="0">
              <a:ea typeface="Times New Roman" panose="02020603050405020304" pitchFamily="18" charset="0"/>
            </a:endParaRPr>
          </a:p>
        </p:txBody>
      </p:sp>
      <p:sp>
        <p:nvSpPr>
          <p:cNvPr id="33" name="Footer Placeholder 3"/>
          <p:cNvSpPr txBox="1">
            <a:spLocks/>
          </p:cNvSpPr>
          <p:nvPr/>
        </p:nvSpPr>
        <p:spPr>
          <a:xfrm>
            <a:off x="0" y="6526925"/>
            <a:ext cx="2902280" cy="331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الأحياء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(حيا 211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215،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حيا 803) الجهاز الهيكلي</a:t>
            </a:r>
            <a:endParaRPr lang="en-US" sz="1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7" name="Picture 11" descr="C:\Users\user\Desktop\أحياء أول ثانوي\صور د1 ف3\New folder\المفاصل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6" t="8533" r="40410" b="10468"/>
          <a:stretch>
            <a:fillRect/>
          </a:stretch>
        </p:blipFill>
        <p:spPr bwMode="auto">
          <a:xfrm>
            <a:off x="5069305" y="3352800"/>
            <a:ext cx="2021306" cy="133149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86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9" dur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3" grpId="0" animBg="1"/>
      <p:bldP spid="27" grpId="0" animBg="1"/>
      <p:bldP spid="21" grpId="0" animBg="1"/>
      <p:bldP spid="16" grpId="0" animBg="1"/>
      <p:bldP spid="20" grpId="0" animBg="1"/>
      <p:bldP spid="18" grpId="0" animBg="1"/>
      <p:bldP spid="22" grpId="0" animBg="1"/>
      <p:bldP spid="26" grpId="0" animBg="1"/>
      <p:bldP spid="19" grpId="0" animBg="1"/>
      <p:bldP spid="28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7236287" y="5990343"/>
            <a:ext cx="4399904" cy="398341"/>
          </a:xfrm>
          <a:prstGeom prst="rect">
            <a:avLst/>
          </a:prstGeom>
          <a:solidFill>
            <a:srgbClr val="FDF0E7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</a:t>
            </a:r>
            <a:r>
              <a:rPr lang="ar-BH" dirty="0" smtClean="0"/>
              <a:t>.</a:t>
            </a:r>
            <a:r>
              <a:rPr lang="ar-BH" altLang="en-US" dirty="0"/>
              <a:t> </a:t>
            </a:r>
            <a:r>
              <a:rPr lang="ar-BH" dirty="0"/>
              <a:t>يعطي الجسم القوة </a:t>
            </a:r>
            <a:r>
              <a:rPr lang="ar-BH" dirty="0" smtClean="0"/>
              <a:t>والحماية</a:t>
            </a:r>
            <a:r>
              <a:rPr lang="ar-BH" altLang="en-US" dirty="0" smtClean="0">
                <a:ea typeface="Times New Roman" panose="02020603050405020304" pitchFamily="18" charset="0"/>
              </a:rPr>
              <a:t>.</a:t>
            </a:r>
            <a:endParaRPr lang="ar-BH" dirty="0"/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532058" y="5408763"/>
            <a:ext cx="4401967" cy="387325"/>
          </a:xfrm>
          <a:prstGeom prst="rect">
            <a:avLst/>
          </a:prstGeom>
          <a:solidFill>
            <a:srgbClr val="F4EED8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68580" tIns="34290" rIns="68580" bIns="34290" rtlCol="0" anchor="ctr">
            <a:noAutofit/>
          </a:bodyPr>
          <a:lstStyle/>
          <a:p>
            <a:pPr algn="r" rtl="1"/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الوحدات البنائية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للعظم.</a:t>
            </a:r>
            <a:endParaRPr lang="ar-BH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24125" y="1555405"/>
            <a:ext cx="4401967" cy="423348"/>
          </a:xfrm>
          <a:prstGeom prst="rect">
            <a:avLst/>
          </a:prstGeom>
          <a:solidFill>
            <a:srgbClr val="F4EED8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68580" tIns="34290" rIns="68580" bIns="34290" rtlCol="0" anchor="ctr">
            <a:noAutofit/>
          </a:bodyPr>
          <a:lstStyle/>
          <a:p>
            <a:pPr algn="r" rtl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إنتاج فيتامين د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7241694" y="4175066"/>
            <a:ext cx="4399904" cy="398341"/>
          </a:xfrm>
          <a:prstGeom prst="rect">
            <a:avLst/>
          </a:prstGeom>
          <a:solidFill>
            <a:srgbClr val="FDF0E7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</a:t>
            </a:r>
            <a:r>
              <a:rPr lang="ar-BH" dirty="0" smtClean="0"/>
              <a:t>.</a:t>
            </a:r>
            <a:r>
              <a:rPr lang="ar-BH" dirty="0"/>
              <a:t> </a:t>
            </a:r>
            <a:r>
              <a:rPr lang="ar-BH" altLang="en-US" dirty="0"/>
              <a:t>المفصل المداري</a:t>
            </a:r>
            <a:r>
              <a:rPr lang="ar-BH" altLang="en-US" dirty="0" smtClean="0">
                <a:ea typeface="Times New Roman" panose="02020603050405020304" pitchFamily="18" charset="0"/>
              </a:rPr>
              <a:t>.</a:t>
            </a:r>
            <a:endParaRPr lang="ar-BH" dirty="0"/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521257" y="3465150"/>
            <a:ext cx="4401967" cy="387325"/>
          </a:xfrm>
          <a:prstGeom prst="rect">
            <a:avLst/>
          </a:prstGeom>
          <a:solidFill>
            <a:srgbClr val="F4EED8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68580" tIns="34290" rIns="68580" bIns="34290" rtlCol="0" anchor="ctr">
            <a:noAutofit/>
          </a:bodyPr>
          <a:lstStyle/>
          <a:p>
            <a:pPr algn="r" rtl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altLang="en-US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المفصل الرزي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endParaRPr lang="ar-BH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7242204" y="5383541"/>
            <a:ext cx="4399904" cy="396506"/>
          </a:xfrm>
          <a:prstGeom prst="rect">
            <a:avLst/>
          </a:prstGeom>
          <a:solidFill>
            <a:srgbClr val="F4EED8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68580" tIns="34290" rIns="68580" bIns="34290" rtlCol="0" anchor="ctr">
            <a:noAutofit/>
          </a:bodyPr>
          <a:lstStyle/>
          <a:p>
            <a:pPr algn="r" rtl="1"/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ي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كون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الطبقات الخارجية لجميع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العظام.</a:t>
            </a:r>
            <a:endParaRPr lang="ar-BH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525793" y="4184247"/>
            <a:ext cx="4397431" cy="398341"/>
          </a:xfrm>
          <a:prstGeom prst="rect">
            <a:avLst/>
          </a:prstGeom>
          <a:solidFill>
            <a:srgbClr val="FDF0E7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d</a:t>
            </a:r>
            <a:r>
              <a:rPr lang="ar-BH" dirty="0" smtClean="0"/>
              <a:t>. المفصل الدرزي.</a:t>
            </a:r>
            <a:endParaRPr lang="ar-BH" dirty="0"/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7242642" y="2151265"/>
            <a:ext cx="4399904" cy="398341"/>
          </a:xfrm>
          <a:prstGeom prst="rect">
            <a:avLst/>
          </a:prstGeom>
          <a:solidFill>
            <a:srgbClr val="FDF0E7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</a:t>
            </a:r>
            <a:r>
              <a:rPr lang="ar-BH" dirty="0" smtClean="0"/>
              <a:t>.</a:t>
            </a:r>
            <a:r>
              <a:rPr lang="ar-BH" dirty="0"/>
              <a:t> </a:t>
            </a:r>
            <a:r>
              <a:rPr lang="ar-SA" altLang="en-US" dirty="0"/>
              <a:t>تخزين </a:t>
            </a:r>
            <a:r>
              <a:rPr lang="ar-SA" altLang="en-US" dirty="0" smtClean="0"/>
              <a:t>الكالسيوم</a:t>
            </a:r>
            <a:r>
              <a:rPr lang="ar-BH" altLang="en-US" dirty="0" smtClean="0"/>
              <a:t>.</a:t>
            </a:r>
            <a:endParaRPr lang="ar-BH" dirty="0"/>
          </a:p>
        </p:txBody>
      </p:sp>
      <p:sp>
        <p:nvSpPr>
          <p:cNvPr id="16" name="Oval 15"/>
          <p:cNvSpPr/>
          <p:nvPr/>
        </p:nvSpPr>
        <p:spPr>
          <a:xfrm>
            <a:off x="4653681" y="1595962"/>
            <a:ext cx="332163" cy="34290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1375280" y="4179646"/>
            <a:ext cx="332163" cy="34290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248559" y="1546224"/>
            <a:ext cx="4399904" cy="433383"/>
          </a:xfrm>
          <a:prstGeom prst="rect">
            <a:avLst/>
          </a:prstGeom>
          <a:solidFill>
            <a:srgbClr val="F4EED8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68580" tIns="34290" rIns="68580" bIns="34290" rtlCol="0" anchor="ctr">
            <a:noAutofit/>
          </a:bodyPr>
          <a:lstStyle/>
          <a:p>
            <a:pPr algn="r" rtl="1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SA" altLang="en-US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حماية الأعضاء الداخلية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09556" y="866773"/>
            <a:ext cx="11129709" cy="515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68580" tIns="34290" rIns="68580" bIns="34290" rtlCol="0" anchor="ctr">
            <a:noAutofit/>
          </a:bodyPr>
          <a:lstStyle>
            <a:lvl1pPr indent="0"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pPr algn="justLow"/>
            <a:r>
              <a:rPr lang="ar-BH" dirty="0" smtClean="0">
                <a:ea typeface="Times New Roman" panose="02020603050405020304" pitchFamily="18" charset="0"/>
              </a:rPr>
              <a:t>4. </a:t>
            </a:r>
            <a:r>
              <a:rPr lang="ar-SA" altLang="en-US" dirty="0"/>
              <a:t>أي من الآتي لا ي</a:t>
            </a:r>
            <a:r>
              <a:rPr lang="ar-BH" altLang="en-US" dirty="0"/>
              <a:t>ُ</a:t>
            </a:r>
            <a:r>
              <a:rPr lang="ar-SA" altLang="en-US" dirty="0"/>
              <a:t>عد وظيفة </a:t>
            </a:r>
            <a:r>
              <a:rPr lang="ar-SA" altLang="en-US" dirty="0" smtClean="0"/>
              <a:t>للعظم</a:t>
            </a:r>
            <a:r>
              <a:rPr lang="ar-BH" dirty="0" smtClean="0"/>
              <a:t>؟</a:t>
            </a:r>
            <a:endParaRPr lang="en-US" dirty="0"/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528661" y="2160446"/>
            <a:ext cx="4397431" cy="398341"/>
          </a:xfrm>
          <a:prstGeom prst="rect">
            <a:avLst/>
          </a:prstGeom>
          <a:solidFill>
            <a:srgbClr val="FDF0E7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d</a:t>
            </a:r>
            <a:r>
              <a:rPr lang="ar-BH" dirty="0" smtClean="0"/>
              <a:t>. </a:t>
            </a:r>
            <a:r>
              <a:rPr lang="ar-SA" altLang="en-US" dirty="0"/>
              <a:t>الدعم الداخلي</a:t>
            </a:r>
            <a:r>
              <a:rPr lang="ar-BH" dirty="0" smtClean="0"/>
              <a:t>.</a:t>
            </a:r>
            <a:endParaRPr lang="ar-BH" dirty="0"/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7234989" y="3455970"/>
            <a:ext cx="4426174" cy="396506"/>
          </a:xfrm>
          <a:prstGeom prst="rect">
            <a:avLst/>
          </a:prstGeom>
          <a:solidFill>
            <a:srgbClr val="F4EED8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68580" tIns="34290" rIns="68580" bIns="34290" rtlCol="0" anchor="ctr">
            <a:noAutofit/>
          </a:bodyPr>
          <a:lstStyle/>
          <a:p>
            <a:pPr algn="r" rtl="1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المفصل الكروي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522256" y="2720124"/>
            <a:ext cx="11129709" cy="515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68580" tIns="34290" rIns="68580" bIns="34290" rtlCol="0" anchor="ctr">
            <a:noAutofit/>
          </a:bodyPr>
          <a:lstStyle>
            <a:lvl1pPr indent="0"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pPr algn="justLow"/>
            <a:r>
              <a:rPr lang="ar-BH" altLang="en-US" dirty="0" smtClean="0">
                <a:ea typeface="Times New Roman" panose="02020603050405020304" pitchFamily="18" charset="0"/>
              </a:rPr>
              <a:t>5.</a:t>
            </a:r>
            <a:r>
              <a:rPr lang="ar-BH" dirty="0" smtClean="0">
                <a:ea typeface="Times New Roman" panose="02020603050405020304" pitchFamily="18" charset="0"/>
              </a:rPr>
              <a:t> </a:t>
            </a:r>
            <a:r>
              <a:rPr lang="ar-SA" altLang="en-US" dirty="0" smtClean="0"/>
              <a:t>أي </a:t>
            </a:r>
            <a:r>
              <a:rPr lang="ar-SA" altLang="en-US" dirty="0"/>
              <a:t>نوع </a:t>
            </a:r>
            <a:r>
              <a:rPr lang="ar-BH" altLang="en-US" dirty="0"/>
              <a:t>من أنواع </a:t>
            </a:r>
            <a:r>
              <a:rPr lang="ar-SA" altLang="en-US" dirty="0"/>
              <a:t>المفاصل</a:t>
            </a:r>
            <a:r>
              <a:rPr lang="ar-BH" altLang="en-US" dirty="0"/>
              <a:t> </a:t>
            </a:r>
            <a:r>
              <a:rPr lang="ar-BH" altLang="en-US" dirty="0" smtClean="0"/>
              <a:t>التالية </a:t>
            </a:r>
            <a:r>
              <a:rPr lang="ar-BH" dirty="0" smtClean="0"/>
              <a:t>حركته </a:t>
            </a:r>
            <a:r>
              <a:rPr lang="ar-BH" dirty="0"/>
              <a:t>الأساسية الدوران حول محور واحد ويسمح بالتواء الذراع</a:t>
            </a:r>
            <a:r>
              <a:rPr lang="ar-BH" altLang="en-US" dirty="0"/>
              <a:t>؟ </a:t>
            </a:r>
            <a:endParaRPr lang="ar-BH" dirty="0"/>
          </a:p>
        </p:txBody>
      </p:sp>
      <p:sp>
        <p:nvSpPr>
          <p:cNvPr id="17" name="Rectangle 16"/>
          <p:cNvSpPr/>
          <p:nvPr/>
        </p:nvSpPr>
        <p:spPr>
          <a:xfrm>
            <a:off x="0" y="3372"/>
            <a:ext cx="12192000" cy="7538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99" rtl="1" fontAlgn="base">
              <a:spcBef>
                <a:spcPct val="0"/>
              </a:spcBef>
              <a:spcAft>
                <a:spcPct val="0"/>
              </a:spcAft>
            </a:pPr>
            <a:r>
              <a:rPr lang="ar-BH" sz="4000" b="1" dirty="0" smtClean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النشـــــــــــــــــــــــــــــــــــــــــــاط </a:t>
            </a:r>
            <a:r>
              <a:rPr lang="ar-BH" sz="4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(4)</a:t>
            </a:r>
            <a:endParaRPr lang="ar-BH" sz="4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536594" y="5999524"/>
            <a:ext cx="4397431" cy="398341"/>
          </a:xfrm>
          <a:prstGeom prst="rect">
            <a:avLst/>
          </a:prstGeom>
          <a:solidFill>
            <a:srgbClr val="FDF0E7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d</a:t>
            </a:r>
            <a:r>
              <a:rPr lang="ar-BH" dirty="0" smtClean="0"/>
              <a:t>. </a:t>
            </a:r>
            <a:r>
              <a:rPr lang="ar-BH" dirty="0"/>
              <a:t>يحوي تجاويف بها نخاعًا عظميًّا</a:t>
            </a:r>
            <a:r>
              <a:rPr lang="ar-BH" dirty="0" smtClean="0"/>
              <a:t>.</a:t>
            </a:r>
            <a:endParaRPr lang="ar-BH" dirty="0"/>
          </a:p>
        </p:txBody>
      </p:sp>
      <p:sp>
        <p:nvSpPr>
          <p:cNvPr id="28" name="Oval 27"/>
          <p:cNvSpPr/>
          <p:nvPr/>
        </p:nvSpPr>
        <p:spPr>
          <a:xfrm>
            <a:off x="4648894" y="6028148"/>
            <a:ext cx="332163" cy="34290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531777" y="4776031"/>
            <a:ext cx="11129709" cy="515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68580" tIns="34290" rIns="68580" bIns="34290" rtlCol="0" anchor="ctr">
            <a:noAutofit/>
          </a:bodyPr>
          <a:lstStyle>
            <a:lvl1pPr indent="0"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</a:pPr>
            <a:r>
              <a:rPr lang="ar-BH" altLang="en-US" dirty="0" smtClean="0">
                <a:ea typeface="Times New Roman" panose="02020603050405020304" pitchFamily="18" charset="0"/>
              </a:rPr>
              <a:t>6. </a:t>
            </a:r>
            <a:r>
              <a:rPr lang="ar-BH" altLang="en-US" dirty="0">
                <a:ea typeface="Times New Roman" panose="02020603050405020304" pitchFamily="18" charset="0"/>
              </a:rPr>
              <a:t>أي مما </a:t>
            </a:r>
            <a:r>
              <a:rPr lang="ar-BH" altLang="en-US" dirty="0" smtClean="0">
                <a:ea typeface="Times New Roman" panose="02020603050405020304" pitchFamily="18" charset="0"/>
              </a:rPr>
              <a:t>يلي لا </a:t>
            </a:r>
            <a:r>
              <a:rPr lang="ar-BH" altLang="en-US" dirty="0">
                <a:ea typeface="Times New Roman" panose="02020603050405020304" pitchFamily="18" charset="0"/>
              </a:rPr>
              <a:t>يُعد </a:t>
            </a:r>
            <a:r>
              <a:rPr lang="ar-BH" altLang="en-US" dirty="0" smtClean="0">
                <a:ea typeface="Times New Roman" panose="02020603050405020304" pitchFamily="18" charset="0"/>
              </a:rPr>
              <a:t>من خصائص العظم الكثيف؟</a:t>
            </a:r>
            <a:endParaRPr lang="en-US" altLang="en-US" dirty="0">
              <a:ea typeface="Times New Roman" panose="02020603050405020304" pitchFamily="18" charset="0"/>
            </a:endParaRPr>
          </a:p>
        </p:txBody>
      </p:sp>
      <p:sp>
        <p:nvSpPr>
          <p:cNvPr id="33" name="Footer Placeholder 3"/>
          <p:cNvSpPr txBox="1">
            <a:spLocks/>
          </p:cNvSpPr>
          <p:nvPr/>
        </p:nvSpPr>
        <p:spPr>
          <a:xfrm>
            <a:off x="0" y="6526925"/>
            <a:ext cx="2902280" cy="331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الأحياء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(حيا 211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215،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حيا 803) الجهاز الهيكلي</a:t>
            </a:r>
            <a:endParaRPr lang="en-US" sz="1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5430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3" grpId="0" animBg="1"/>
      <p:bldP spid="27" grpId="0" animBg="1"/>
      <p:bldP spid="21" grpId="0" animBg="1"/>
      <p:bldP spid="16" grpId="0" animBg="1"/>
      <p:bldP spid="20" grpId="0" animBg="1"/>
      <p:bldP spid="18" grpId="0" animBg="1"/>
      <p:bldP spid="22" grpId="0" animBg="1"/>
      <p:bldP spid="26" grpId="0" animBg="1"/>
      <p:bldP spid="19" grpId="0" animBg="1"/>
      <p:bldP spid="28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"/>
            <a:ext cx="12192000" cy="71437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99" rtl="1" fontAlgn="base">
              <a:spcBef>
                <a:spcPct val="0"/>
              </a:spcBef>
              <a:spcAft>
                <a:spcPct val="0"/>
              </a:spcAft>
            </a:pPr>
            <a:r>
              <a:rPr lang="ar-BH" sz="40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النَشَاطُ </a:t>
            </a:r>
            <a:r>
              <a:rPr lang="ar-BH" sz="4000" b="1" dirty="0" smtClean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التَقْيِيمِيُ 1</a:t>
            </a:r>
            <a:endParaRPr lang="ar-BH" sz="4000" b="1" dirty="0">
              <a:solidFill>
                <a:srgbClr val="FFFF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Footer Placeholder 3"/>
          <p:cNvSpPr txBox="1">
            <a:spLocks/>
          </p:cNvSpPr>
          <p:nvPr/>
        </p:nvSpPr>
        <p:spPr>
          <a:xfrm>
            <a:off x="0" y="6526925"/>
            <a:ext cx="2902280" cy="331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الأحياء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(حيا 211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215،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حيا 803) الجهاز الهيكلي</a:t>
            </a:r>
            <a:endParaRPr lang="en-US" sz="1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مستطيل 3"/>
          <p:cNvSpPr/>
          <p:nvPr/>
        </p:nvSpPr>
        <p:spPr>
          <a:xfrm>
            <a:off x="528330" y="887058"/>
            <a:ext cx="112019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 </a:t>
            </a:r>
            <a:r>
              <a:rPr lang="ar-BH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لماذا </a:t>
            </a: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تغطى </a:t>
            </a:r>
            <a:r>
              <a:rPr lang="ar-BH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نهاية العظام </a:t>
            </a: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المفاصل المتحركة بالغضاريف؟</a:t>
            </a:r>
          </a:p>
        </p:txBody>
      </p:sp>
      <p:sp>
        <p:nvSpPr>
          <p:cNvPr id="22" name="عنصر نائب للمحتوى 5"/>
          <p:cNvSpPr txBox="1">
            <a:spLocks/>
          </p:cNvSpPr>
          <p:nvPr/>
        </p:nvSpPr>
        <p:spPr bwMode="auto">
          <a:xfrm>
            <a:off x="545026" y="1661398"/>
            <a:ext cx="1116942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/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لتعمل الغضاريف عمل وسادة تسمح بحركة المفصل بسهولة.</a:t>
            </a:r>
            <a:endParaRPr lang="en-US" sz="3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عنصر نائب للمحتوى 5"/>
          <p:cNvSpPr txBox="1">
            <a:spLocks/>
          </p:cNvSpPr>
          <p:nvPr/>
        </p:nvSpPr>
        <p:spPr bwMode="auto">
          <a:xfrm>
            <a:off x="545431" y="2692968"/>
            <a:ext cx="1114926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BH" altLang="en-US" dirty="0" smtClean="0"/>
              <a:t>2. </a:t>
            </a:r>
            <a:r>
              <a:rPr lang="ar-BH" altLang="en-US" dirty="0"/>
              <a:t>كيف تحافظ العظام على الاتزان الداخلي للكالسيوم في الجسم؟   </a:t>
            </a:r>
            <a:endParaRPr lang="ar-SA" altLang="en-US" dirty="0"/>
          </a:p>
        </p:txBody>
      </p:sp>
      <p:sp>
        <p:nvSpPr>
          <p:cNvPr id="24" name="عنصر نائب للمحتوى 5"/>
          <p:cNvSpPr txBox="1">
            <a:spLocks/>
          </p:cNvSpPr>
          <p:nvPr/>
        </p:nvSpPr>
        <p:spPr bwMode="auto">
          <a:xfrm>
            <a:off x="545430" y="3438350"/>
            <a:ext cx="11149263" cy="8925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r" rtl="1"/>
            <a:r>
              <a:rPr lang="ar-BH" sz="2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عندما ينخفض مستوى الكالسيوم في الدم، يطلق العظم الكالسيوم في الدم، وإذا ارتفع مستوى الكالسيوم في الدم فإن النسيج العظمي يخزن ما يزيد منه عن حاجة </a:t>
            </a:r>
            <a:r>
              <a:rPr lang="ar-BH" sz="26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الجسم. وهكذا </a:t>
            </a:r>
            <a:r>
              <a:rPr lang="ar-BH" sz="2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يحافظ العظم  على الاتزان الداخلي للكالسيوم.</a:t>
            </a:r>
            <a:endParaRPr lang="ar-SA" altLang="en-US" sz="26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عنصر نائب للمحتوى 5"/>
          <p:cNvSpPr txBox="1">
            <a:spLocks/>
          </p:cNvSpPr>
          <p:nvPr/>
        </p:nvSpPr>
        <p:spPr bwMode="auto">
          <a:xfrm>
            <a:off x="521368" y="4802503"/>
            <a:ext cx="1114926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BH" altLang="en-US" dirty="0" smtClean="0"/>
              <a:t>3. صف المضاعفات الناتجة لو كان تركيب جميع عظام الإنسان عظامًا كثيفة.</a:t>
            </a:r>
            <a:endParaRPr lang="ar-SA" altLang="en-US" dirty="0"/>
          </a:p>
        </p:txBody>
      </p:sp>
      <p:sp>
        <p:nvSpPr>
          <p:cNvPr id="27" name="عنصر نائب للمحتوى 5"/>
          <p:cNvSpPr txBox="1">
            <a:spLocks/>
          </p:cNvSpPr>
          <p:nvPr/>
        </p:nvSpPr>
        <p:spPr bwMode="auto">
          <a:xfrm>
            <a:off x="521367" y="5539394"/>
            <a:ext cx="11149263" cy="4924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algn="r" rtl="1">
              <a:defRPr sz="2600" b="1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/>
              <a:t>لو كان تركيب جميع عظام الإنسان عظامًا </a:t>
            </a:r>
            <a:r>
              <a:rPr lang="ar-BH" altLang="en-US" dirty="0" smtClean="0"/>
              <a:t>كثيفة، ف</a:t>
            </a:r>
            <a:r>
              <a:rPr lang="ar-BH" dirty="0" smtClean="0"/>
              <a:t>لن </a:t>
            </a:r>
            <a:r>
              <a:rPr lang="ar-BH" dirty="0"/>
              <a:t>يكون هناك مكان لإنتاج المزيد من خلايا الدم.</a:t>
            </a:r>
            <a:endParaRPr lang="ar-SA" altLang="en-US" dirty="0"/>
          </a:p>
        </p:txBody>
      </p:sp>
    </p:spTree>
    <p:extLst>
      <p:ext uri="{BB962C8B-B14F-4D97-AF65-F5344CB8AC3E}">
        <p14:creationId xmlns:p14="http://schemas.microsoft.com/office/powerpoint/2010/main" val="338648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12"/>
          <p:cNvSpPr/>
          <p:nvPr/>
        </p:nvSpPr>
        <p:spPr>
          <a:xfrm>
            <a:off x="602427" y="2762930"/>
            <a:ext cx="1108062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marL="2286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مفصل يتكون من عظم له سطح محدب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يطابق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السطح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المقعر لعظم آخر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alt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602427" y="3370308"/>
            <a:ext cx="1108062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marL="2286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نوع من التهاب المفاصل يقلل حركة المفصل مسببًا ألمًا و انتفاخًا،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ويصيب لاعبو التنس عادةً.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12"/>
          <p:cNvSpPr/>
          <p:nvPr/>
        </p:nvSpPr>
        <p:spPr>
          <a:xfrm>
            <a:off x="592267" y="3992611"/>
            <a:ext cx="1108062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marL="2286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أشرطة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صلبة من نسيج ضام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تربط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بين عظم وآخر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.</a:t>
            </a:r>
            <a:endParaRPr lang="en-US" altLang="en-US" sz="2400" b="1" dirty="0">
              <a:solidFill>
                <a:srgbClr val="002060"/>
              </a:solidFill>
              <a:latin typeface="Sakkal Majalla" panose="02000000000000000000" pitchFamily="2" charset="-78"/>
              <a:ea typeface="Times New Roman" pitchFamily="18" charset="0"/>
              <a:cs typeface="Sakkal Majalla" panose="02000000000000000000" pitchFamily="2" charset="-78"/>
            </a:endParaRPr>
          </a:p>
        </p:txBody>
      </p:sp>
      <p:sp>
        <p:nvSpPr>
          <p:cNvPr id="15" name="مستطيل 12"/>
          <p:cNvSpPr/>
          <p:nvPr/>
        </p:nvSpPr>
        <p:spPr>
          <a:xfrm>
            <a:off x="592267" y="4605369"/>
            <a:ext cx="1108062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marL="2286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ar-SA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يتم فيه إنتاج خلايا الدم الحمراء والبيضاء والصفائح </a:t>
            </a:r>
            <a:r>
              <a:rPr lang="ar-SA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الدموية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.</a:t>
            </a:r>
            <a:r>
              <a:rPr lang="ar-JO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  </a:t>
            </a:r>
            <a:endParaRPr lang="ar-BH" altLang="en-US" sz="2400" b="1" dirty="0">
              <a:solidFill>
                <a:srgbClr val="002060"/>
              </a:solidFill>
              <a:latin typeface="Sakkal Majalla" panose="02000000000000000000" pitchFamily="2" charset="-78"/>
              <a:ea typeface="Times New Roman" pitchFamily="18" charset="0"/>
              <a:cs typeface="Sakkal Majalla" panose="02000000000000000000" pitchFamily="2" charset="-78"/>
            </a:endParaRPr>
          </a:p>
        </p:txBody>
      </p:sp>
      <p:sp>
        <p:nvSpPr>
          <p:cNvPr id="16" name="مستطيل 12"/>
          <p:cNvSpPr/>
          <p:nvPr/>
        </p:nvSpPr>
        <p:spPr>
          <a:xfrm>
            <a:off x="592267" y="5236241"/>
            <a:ext cx="1108062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marL="2286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تراكيب أنبوبية الشكل تمتد على طول العظام الكثيفة، وتحوي الأعصاب والأوعية الدموية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.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ea typeface="Times New Roman" pitchFamily="18" charset="0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"/>
            <a:ext cx="12192000" cy="79987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99" rtl="1" fontAlgn="base">
              <a:spcBef>
                <a:spcPct val="0"/>
              </a:spcBef>
              <a:spcAft>
                <a:spcPct val="0"/>
              </a:spcAft>
            </a:pPr>
            <a:r>
              <a:rPr lang="ar-BH" sz="40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النَشَاطُ التَقْيِيمِيُ </a:t>
            </a:r>
            <a:r>
              <a:rPr lang="ar-BH" sz="4000" b="1" dirty="0" smtClean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ar-BH" sz="4000" b="1" dirty="0">
              <a:solidFill>
                <a:srgbClr val="FFFF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Flowchart: Terminator 24"/>
          <p:cNvSpPr/>
          <p:nvPr/>
        </p:nvSpPr>
        <p:spPr>
          <a:xfrm>
            <a:off x="1870966" y="869510"/>
            <a:ext cx="8426015" cy="544952"/>
          </a:xfrm>
          <a:prstGeom prst="flowChartTerminato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BH" altLang="en-US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4. اختر </a:t>
            </a:r>
            <a:r>
              <a:rPr lang="ar-BH" altLang="en-US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الرقم المناسب لكل عبارة من العبارات الآتية: </a:t>
            </a:r>
            <a:endParaRPr lang="en-US" alt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88303" y="4068929"/>
            <a:ext cx="600387" cy="317080"/>
          </a:xfrm>
          <a:prstGeom prst="ellipse">
            <a:avLst/>
          </a:prstGeom>
          <a:ln w="28575">
            <a:solidFill>
              <a:srgbClr val="7B233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b="1" dirty="0"/>
              <a:t>5</a:t>
            </a:r>
            <a:endParaRPr lang="en-US" b="1" dirty="0"/>
          </a:p>
        </p:txBody>
      </p:sp>
      <p:sp>
        <p:nvSpPr>
          <p:cNvPr id="36" name="Oval 35"/>
          <p:cNvSpPr/>
          <p:nvPr/>
        </p:nvSpPr>
        <p:spPr>
          <a:xfrm>
            <a:off x="588303" y="4701093"/>
            <a:ext cx="600387" cy="317080"/>
          </a:xfrm>
          <a:prstGeom prst="ellipse">
            <a:avLst/>
          </a:prstGeom>
          <a:ln w="28575">
            <a:solidFill>
              <a:srgbClr val="7B233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b="1" dirty="0" smtClean="0"/>
              <a:t>7</a:t>
            </a:r>
            <a:endParaRPr lang="en-US" b="1" dirty="0"/>
          </a:p>
        </p:txBody>
      </p:sp>
      <p:sp>
        <p:nvSpPr>
          <p:cNvPr id="38" name="Oval 37"/>
          <p:cNvSpPr/>
          <p:nvPr/>
        </p:nvSpPr>
        <p:spPr>
          <a:xfrm>
            <a:off x="578010" y="5322560"/>
            <a:ext cx="600387" cy="317080"/>
          </a:xfrm>
          <a:prstGeom prst="ellipse">
            <a:avLst/>
          </a:prstGeom>
          <a:ln w="28575">
            <a:solidFill>
              <a:srgbClr val="7B233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b="1" dirty="0" smtClean="0"/>
              <a:t>4</a:t>
            </a:r>
            <a:endParaRPr lang="en-US" b="1" dirty="0"/>
          </a:p>
        </p:txBody>
      </p:sp>
      <p:sp>
        <p:nvSpPr>
          <p:cNvPr id="39" name="Oval 38"/>
          <p:cNvSpPr/>
          <p:nvPr/>
        </p:nvSpPr>
        <p:spPr>
          <a:xfrm>
            <a:off x="598024" y="3446668"/>
            <a:ext cx="600387" cy="317080"/>
          </a:xfrm>
          <a:prstGeom prst="ellipse">
            <a:avLst/>
          </a:prstGeom>
          <a:ln w="28575">
            <a:solidFill>
              <a:srgbClr val="7B233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b="1" dirty="0"/>
              <a:t>1</a:t>
            </a:r>
            <a:endParaRPr lang="en-US" b="1" dirty="0"/>
          </a:p>
        </p:txBody>
      </p:sp>
      <p:sp>
        <p:nvSpPr>
          <p:cNvPr id="40" name="Oval 39"/>
          <p:cNvSpPr/>
          <p:nvPr/>
        </p:nvSpPr>
        <p:spPr>
          <a:xfrm>
            <a:off x="608718" y="2834663"/>
            <a:ext cx="600387" cy="317080"/>
          </a:xfrm>
          <a:prstGeom prst="ellipse">
            <a:avLst/>
          </a:prstGeom>
          <a:ln w="28575">
            <a:solidFill>
              <a:srgbClr val="7B233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b="1" dirty="0"/>
              <a:t>3</a:t>
            </a:r>
            <a:endParaRPr lang="en-US" b="1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182057"/>
              </p:ext>
            </p:extLst>
          </p:nvPr>
        </p:nvGraphicFramePr>
        <p:xfrm>
          <a:off x="613611" y="1510759"/>
          <a:ext cx="11032957" cy="1147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8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847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455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738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94969">
                <a:tc>
                  <a:txBody>
                    <a:bodyPr/>
                    <a:lstStyle/>
                    <a:p>
                      <a:pPr algn="r" rtl="1"/>
                      <a:r>
                        <a:rPr lang="ar-BH" sz="2800" b="1" strike="noStrike" kern="1200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4.</a:t>
                      </a:r>
                      <a:r>
                        <a:rPr lang="ar-BH" sz="2800" b="1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الخلية العظمية</a:t>
                      </a:r>
                      <a:endParaRPr lang="en-US" sz="2800" b="1" strike="noStrike" kern="1200" dirty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800" b="1" strike="noStrike" kern="1200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3. المفصل الرزي</a:t>
                      </a:r>
                      <a:endParaRPr lang="en-US" sz="2800" b="1" strike="noStrike" kern="1200" dirty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rtl="1">
                        <a:buNone/>
                      </a:pPr>
                      <a:r>
                        <a:rPr lang="ar-BH" sz="2800" b="1" kern="1200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2. النخاع الأصفر</a:t>
                      </a:r>
                      <a:endParaRPr lang="ar-BH" sz="2800" b="1" dirty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800" b="1" kern="1200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1. الالتهاب الكيسي</a:t>
                      </a:r>
                      <a:endParaRPr lang="en-US" sz="2800" b="1" strike="sngStrike" kern="1200" dirty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9491">
                <a:tc>
                  <a:txBody>
                    <a:bodyPr/>
                    <a:lstStyle/>
                    <a:p>
                      <a:pPr marL="0" indent="0" algn="r" rtl="1">
                        <a:buNone/>
                      </a:pPr>
                      <a:r>
                        <a:rPr lang="ar-BH" sz="2800" b="1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8. المفصل الدرزي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rtl="1">
                        <a:buNone/>
                      </a:pPr>
                      <a:r>
                        <a:rPr lang="ar-BH" sz="2800" b="1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7. النخاع الأحمر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strike="noStrike" kern="1200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6.</a:t>
                      </a:r>
                      <a:r>
                        <a:rPr lang="ar-BH" sz="2800" b="1" strike="noStrike" kern="1200" baseline="0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BH" sz="2800" b="1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العظم الإسفنجي</a:t>
                      </a:r>
                      <a:endParaRPr lang="en-US" sz="2800" b="1" dirty="0" smtClean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kern="1200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5. الأربطة</a:t>
                      </a:r>
                      <a:endParaRPr lang="en-US" sz="2800" b="1" kern="1200" dirty="0" smtClean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مستطيل 12"/>
          <p:cNvSpPr/>
          <p:nvPr/>
        </p:nvSpPr>
        <p:spPr>
          <a:xfrm>
            <a:off x="601787" y="5860139"/>
            <a:ext cx="1108062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marL="225425" indent="-225425" algn="r" rtl="1">
              <a:buFont typeface="Wingdings" panose="05000000000000000000" pitchFamily="2" charset="2"/>
              <a:buChar char="§"/>
            </a:pP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يوجد وسط العظام القصيرة والمسطّحة، وفي نهاية العظام الطويلة، ويحوي تجاويف بها نخاعًا عظميًّا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87530" y="5946458"/>
            <a:ext cx="600387" cy="317080"/>
          </a:xfrm>
          <a:prstGeom prst="ellipse">
            <a:avLst/>
          </a:prstGeom>
          <a:ln w="28575">
            <a:solidFill>
              <a:srgbClr val="7B233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b="1" dirty="0" smtClean="0"/>
              <a:t>6</a:t>
            </a:r>
            <a:endParaRPr lang="en-US" b="1" dirty="0"/>
          </a:p>
        </p:txBody>
      </p:sp>
      <p:sp>
        <p:nvSpPr>
          <p:cNvPr id="21" name="Footer Placeholder 3"/>
          <p:cNvSpPr txBox="1">
            <a:spLocks/>
          </p:cNvSpPr>
          <p:nvPr/>
        </p:nvSpPr>
        <p:spPr>
          <a:xfrm>
            <a:off x="0" y="6526925"/>
            <a:ext cx="2902280" cy="331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الأحياء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(حيا 211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215،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حيا 803) الجهاز الهيكلي</a:t>
            </a:r>
            <a:endParaRPr lang="en-US" sz="1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1148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  <p:bldP spid="16" grpId="0" animBg="1"/>
      <p:bldP spid="25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04475" y="659781"/>
            <a:ext cx="7302673" cy="86421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rtl="1">
              <a:defRPr sz="4800" b="1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ar-BH" dirty="0"/>
              <a:t>أهداف الدرس</a:t>
            </a:r>
            <a:endParaRPr lang="en-US" dirty="0"/>
          </a:p>
        </p:txBody>
      </p:sp>
      <p:sp>
        <p:nvSpPr>
          <p:cNvPr id="8" name="مستطيل 7"/>
          <p:cNvSpPr/>
          <p:nvPr/>
        </p:nvSpPr>
        <p:spPr>
          <a:xfrm>
            <a:off x="596900" y="2464233"/>
            <a:ext cx="10986893" cy="58477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2" algn="r" rtl="1">
              <a:buFont typeface="Wingdings" pitchFamily="2" charset="2"/>
              <a:buChar char="Ø"/>
              <a:defRPr/>
            </a:pPr>
            <a:r>
              <a:rPr lang="ar-BH" sz="32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تصنيف 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العظام حسب أشكالها </a:t>
            </a:r>
            <a:r>
              <a:rPr lang="ar-BH" sz="32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وأحجامها.</a:t>
            </a:r>
            <a:endParaRPr lang="ar-SA" sz="3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ستطيل 9"/>
          <p:cNvSpPr/>
          <p:nvPr/>
        </p:nvSpPr>
        <p:spPr>
          <a:xfrm>
            <a:off x="622123" y="1700851"/>
            <a:ext cx="10954474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ar-BH" sz="3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تركيب الجهاز الهيكلي، والتمييز </a:t>
            </a:r>
            <a:r>
              <a:rPr lang="ar-BH" sz="3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بين عظام الهيكل المحوري وعظام الهيكل الطرفي</a:t>
            </a:r>
            <a:r>
              <a:rPr lang="ar-SA" sz="3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30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ستطيل 12"/>
          <p:cNvSpPr/>
          <p:nvPr/>
        </p:nvSpPr>
        <p:spPr>
          <a:xfrm>
            <a:off x="596900" y="4120919"/>
            <a:ext cx="109981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Ø"/>
              <a:defRPr/>
            </a:pPr>
            <a:r>
              <a:rPr lang="ar-BH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المقارنة بين كل من النخاع </a:t>
            </a:r>
            <a:r>
              <a:rPr lang="ar-BH" sz="32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الأحمر والنخاع الأصفر.</a:t>
            </a:r>
          </a:p>
        </p:txBody>
      </p:sp>
      <p:sp>
        <p:nvSpPr>
          <p:cNvPr id="11" name="مستطيل 14"/>
          <p:cNvSpPr/>
          <p:nvPr/>
        </p:nvSpPr>
        <p:spPr>
          <a:xfrm>
            <a:off x="593808" y="4992673"/>
            <a:ext cx="11019235" cy="584775"/>
          </a:xfrm>
          <a:prstGeom prst="rect">
            <a:avLst/>
          </a:prstGeom>
          <a:solidFill>
            <a:srgbClr val="C5DCF3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buFont typeface="Wingdings" pitchFamily="2" charset="2"/>
              <a:buChar char="Ø"/>
              <a:defRPr/>
            </a:pP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وصف أنواع المفاصل وطريقة حركتها وبعض الأمراض التي تصيبها.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مستطيل 14"/>
          <p:cNvSpPr/>
          <p:nvPr/>
        </p:nvSpPr>
        <p:spPr>
          <a:xfrm>
            <a:off x="587821" y="5760813"/>
            <a:ext cx="11019235" cy="584775"/>
          </a:xfrm>
          <a:prstGeom prst="rect">
            <a:avLst/>
          </a:prstGeom>
          <a:solidFill>
            <a:srgbClr val="AFF0FF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بيان وظائف الهيكل العظمي.</a:t>
            </a:r>
            <a:endParaRPr lang="en-US" sz="3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Footer Placeholder 3"/>
          <p:cNvSpPr txBox="1">
            <a:spLocks/>
          </p:cNvSpPr>
          <p:nvPr/>
        </p:nvSpPr>
        <p:spPr>
          <a:xfrm>
            <a:off x="0" y="6526925"/>
            <a:ext cx="2902280" cy="331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الأحياء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(حيا 211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215،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حيا 803) الجهاز الهيكلي</a:t>
            </a:r>
            <a:endParaRPr lang="en-US" sz="1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ستطيل 7"/>
          <p:cNvSpPr/>
          <p:nvPr/>
        </p:nvSpPr>
        <p:spPr>
          <a:xfrm>
            <a:off x="596900" y="3302433"/>
            <a:ext cx="10986893" cy="584775"/>
          </a:xfrm>
          <a:prstGeom prst="rect">
            <a:avLst/>
          </a:prstGeom>
          <a:solidFill>
            <a:srgbClr val="EEF7E9"/>
          </a:solidFill>
          <a:ln>
            <a:solidFill>
              <a:srgbClr val="00206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ar-BH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وصف </a:t>
            </a:r>
            <a:r>
              <a:rPr lang="ar-BH" sz="32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كل من العظم الكثيف والعظم الإسفنجي.</a:t>
            </a:r>
          </a:p>
        </p:txBody>
      </p:sp>
    </p:spTree>
    <p:extLst>
      <p:ext uri="{BB962C8B-B14F-4D97-AF65-F5344CB8AC3E}">
        <p14:creationId xmlns:p14="http://schemas.microsoft.com/office/powerpoint/2010/main" val="100685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723008" y="1151867"/>
            <a:ext cx="6064184" cy="432447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115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انْتَهَى الدّرْسُ</a:t>
            </a:r>
            <a:endParaRPr lang="en-US" sz="115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0" y="6526925"/>
            <a:ext cx="2902280" cy="331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الأحياء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(حيا 211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215،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حيا 803) الجهاز الهيكلي</a:t>
            </a:r>
            <a:endParaRPr lang="en-US" sz="1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687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1999" cy="8458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4000" b="1" dirty="0" smtClean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الهـدف </a:t>
            </a:r>
            <a:r>
              <a:rPr lang="ar-BH" sz="4000" b="1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الأول: </a:t>
            </a:r>
            <a:r>
              <a:rPr lang="ar-BH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تركيب الجهاز الهيكلي.</a:t>
            </a:r>
          </a:p>
        </p:txBody>
      </p:sp>
      <p:sp>
        <p:nvSpPr>
          <p:cNvPr id="15" name="Footer Placeholder 3"/>
          <p:cNvSpPr txBox="1">
            <a:spLocks/>
          </p:cNvSpPr>
          <p:nvPr/>
        </p:nvSpPr>
        <p:spPr>
          <a:xfrm>
            <a:off x="15240" y="6526926"/>
            <a:ext cx="2902280" cy="331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الأحياء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(حيا 211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215،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حيا 803) الجهاز الهيكلي</a:t>
            </a:r>
            <a:endParaRPr lang="en-US" sz="1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162926" y="1057570"/>
            <a:ext cx="7546474" cy="7280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Low" rtl="1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لقد وهب الله للإنسان هيكل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ًا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عظمي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ًا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يكسب الجسم شكله، ويوفر له الدعامة، ويحمي الأعضاء الداخلية، ومنها القلب والرئتان والدماغ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8" name="Picture 17" descr="حيا 211 طبعة ثانية  BH.Bi11.SE1.2014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2" t="24567" r="42062" b="9699"/>
          <a:stretch/>
        </p:blipFill>
        <p:spPr>
          <a:xfrm>
            <a:off x="397041" y="1054359"/>
            <a:ext cx="3537921" cy="5286283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926" y="1997370"/>
            <a:ext cx="7729884" cy="42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6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247" y="1681491"/>
            <a:ext cx="3192649" cy="3169479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099" rtl="1" fontAlgn="base">
              <a:spcBef>
                <a:spcPct val="0"/>
              </a:spcBef>
              <a:spcAft>
                <a:spcPct val="0"/>
              </a:spcAft>
            </a:pPr>
            <a:r>
              <a:rPr lang="ar-BH" sz="3600" b="1" dirty="0" smtClean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الهـدف الأول: </a:t>
            </a:r>
            <a:r>
              <a:rPr lang="ar-BH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التمييز بين عظام الهيكل المحوري وعظام الهيكل الطرفي.</a:t>
            </a:r>
            <a:endParaRPr lang="en-US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23049" y="948448"/>
            <a:ext cx="3612084" cy="584775"/>
          </a:xfrm>
          <a:prstGeom prst="rect">
            <a:avLst/>
          </a:prstGeom>
          <a:solidFill>
            <a:srgbClr val="AFF0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BH" sz="3200" b="1" dirty="0">
                <a:solidFill>
                  <a:srgbClr val="CC006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عظام الهيكل المحوري</a:t>
            </a:r>
            <a:endParaRPr lang="en-US" sz="3200" b="1" dirty="0">
              <a:solidFill>
                <a:srgbClr val="CC006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89148" y="5411374"/>
            <a:ext cx="2437165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BH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الجمجمة</a:t>
            </a:r>
            <a:endParaRPr lang="ar-BH" sz="32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62163" y="5414647"/>
            <a:ext cx="2390349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BH" sz="28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الأضلاع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70637" y="5413779"/>
            <a:ext cx="196530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BH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العمود الفقري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29896" y="5428454"/>
            <a:ext cx="1787477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BH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عظمة القص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792639" y="2588217"/>
            <a:ext cx="1709979" cy="2840237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Footer Placeholder 3"/>
          <p:cNvSpPr txBox="1">
            <a:spLocks/>
          </p:cNvSpPr>
          <p:nvPr/>
        </p:nvSpPr>
        <p:spPr>
          <a:xfrm>
            <a:off x="20665" y="6526926"/>
            <a:ext cx="2902280" cy="331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الأحياء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(حيا 211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215،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حيا 803) الجهاز الهيكلي</a:t>
            </a:r>
            <a:endParaRPr lang="en-US" sz="1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552" y="1681665"/>
            <a:ext cx="2572317" cy="3169305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cxnSp>
        <p:nvCxnSpPr>
          <p:cNvPr id="27" name="Straight Arrow Connector 26"/>
          <p:cNvCxnSpPr/>
          <p:nvPr/>
        </p:nvCxnSpPr>
        <p:spPr>
          <a:xfrm flipV="1">
            <a:off x="3967566" y="4145110"/>
            <a:ext cx="15450" cy="127929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4882836" y="3005750"/>
            <a:ext cx="1207998" cy="246515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4866468" y="4014062"/>
            <a:ext cx="1208868" cy="139484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69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363012" y="1027501"/>
            <a:ext cx="347333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BH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عظام الهيكل الطرفي</a:t>
            </a:r>
            <a:endParaRPr lang="en-US" sz="36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Footer Placeholder 3"/>
          <p:cNvSpPr txBox="1">
            <a:spLocks/>
          </p:cNvSpPr>
          <p:nvPr/>
        </p:nvSpPr>
        <p:spPr>
          <a:xfrm>
            <a:off x="5167" y="6526926"/>
            <a:ext cx="2902280" cy="331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الأحياء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(حيا 211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215،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حيا 803) الجهاز الهيكلي</a:t>
            </a:r>
            <a:endParaRPr lang="en-US" sz="1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099" rtl="1" fontAlgn="base">
              <a:spcBef>
                <a:spcPct val="0"/>
              </a:spcBef>
              <a:spcAft>
                <a:spcPct val="0"/>
              </a:spcAft>
            </a:pPr>
            <a:r>
              <a:rPr lang="ar-BH" sz="3600" b="1" dirty="0" smtClean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الهـدف الأول: </a:t>
            </a:r>
            <a:r>
              <a:rPr lang="ar-BH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التمييز بين عظام الهيكل المحوري وعظام الهيكل الطرفي.</a:t>
            </a:r>
            <a:endParaRPr lang="en-US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081" y="1038386"/>
            <a:ext cx="4852837" cy="532226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441" y="1021428"/>
            <a:ext cx="4907705" cy="53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40"/>
          <p:cNvSpPr>
            <a:spLocks/>
          </p:cNvSpPr>
          <p:nvPr/>
        </p:nvSpPr>
        <p:spPr bwMode="auto">
          <a:xfrm rot="5400000">
            <a:off x="5698491" y="-1197608"/>
            <a:ext cx="693420" cy="7950202"/>
          </a:xfrm>
          <a:prstGeom prst="leftBrace">
            <a:avLst>
              <a:gd name="adj1" fmla="val 87500"/>
              <a:gd name="adj2" fmla="val 50000"/>
            </a:avLst>
          </a:prstGeom>
          <a:noFill/>
          <a:ln w="28575">
            <a:solidFill>
              <a:srgbClr val="92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n-US" sz="240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AutoShape 40"/>
          <p:cNvSpPr>
            <a:spLocks/>
          </p:cNvSpPr>
          <p:nvPr/>
        </p:nvSpPr>
        <p:spPr bwMode="auto">
          <a:xfrm rot="5400000">
            <a:off x="5698492" y="1393192"/>
            <a:ext cx="693416" cy="2768600"/>
          </a:xfrm>
          <a:prstGeom prst="leftBrace">
            <a:avLst>
              <a:gd name="adj1" fmla="val 87500"/>
              <a:gd name="adj2" fmla="val 50000"/>
            </a:avLst>
          </a:prstGeom>
          <a:noFill/>
          <a:ln w="28575">
            <a:solidFill>
              <a:srgbClr val="92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n-US" sz="240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"/>
            <a:ext cx="12192000" cy="90169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099" rtl="1" fontAlgn="base">
              <a:spcBef>
                <a:spcPct val="0"/>
              </a:spcBef>
              <a:spcAft>
                <a:spcPct val="0"/>
              </a:spcAft>
            </a:pPr>
            <a:r>
              <a:rPr lang="ar-BH" sz="4000" b="1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الهـدف </a:t>
            </a:r>
            <a:r>
              <a:rPr lang="ar-BH" sz="4000" b="1" dirty="0" smtClean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الثاني: </a:t>
            </a:r>
            <a:r>
              <a:rPr lang="ar-BH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تصنيف العظام حسب أشكالها وأحجامها</a:t>
            </a:r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Oval 8"/>
          <p:cNvSpPr/>
          <p:nvPr/>
        </p:nvSpPr>
        <p:spPr>
          <a:xfrm>
            <a:off x="9116308" y="3071540"/>
            <a:ext cx="1872208" cy="176571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solidFill>
                  <a:srgbClr val="CC006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عظام طويلة</a:t>
            </a:r>
            <a:endParaRPr lang="en-US" sz="3200" b="1" dirty="0">
              <a:solidFill>
                <a:srgbClr val="CC006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78223" y="3043144"/>
            <a:ext cx="1872208" cy="176571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solidFill>
                  <a:srgbClr val="CC006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عظام قصيرة</a:t>
            </a:r>
            <a:endParaRPr lang="en-US" sz="3200" b="1" dirty="0">
              <a:solidFill>
                <a:srgbClr val="CC006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739485" y="3048194"/>
            <a:ext cx="1872208" cy="176571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solidFill>
                  <a:srgbClr val="CC006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عظام </a:t>
            </a:r>
            <a:r>
              <a:rPr lang="ar-BH" sz="3200" b="1" dirty="0" smtClean="0">
                <a:solidFill>
                  <a:srgbClr val="CC006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مسطَّحة</a:t>
            </a:r>
            <a:endParaRPr lang="en-US" sz="3200" b="1" dirty="0">
              <a:solidFill>
                <a:srgbClr val="CC006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149152" y="3043144"/>
            <a:ext cx="1872208" cy="176571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solidFill>
                  <a:srgbClr val="CC006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عظام غير منتظمة</a:t>
            </a:r>
            <a:endParaRPr lang="en-US" sz="3200" b="1" dirty="0">
              <a:solidFill>
                <a:srgbClr val="CC006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004515" y="4917649"/>
            <a:ext cx="2216257" cy="1470451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عظام الساق وعظام الذراع</a:t>
            </a:r>
            <a:endParaRPr lang="en-US" sz="32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0414" y="4897101"/>
            <a:ext cx="2259013" cy="1470451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عظام الوجه</a:t>
            </a:r>
            <a:endParaRPr lang="en-US" sz="32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2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والعمود الفقري</a:t>
            </a:r>
            <a:endParaRPr lang="en-US" sz="32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11106" y="4915869"/>
            <a:ext cx="2169762" cy="1470451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عظام الجمجمة</a:t>
            </a:r>
            <a:endParaRPr lang="en-US" sz="32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23308" y="4917649"/>
            <a:ext cx="2169763" cy="1470451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عظام الرسغ</a:t>
            </a:r>
            <a:endParaRPr lang="en-US" sz="32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مستطيل 12"/>
          <p:cNvSpPr/>
          <p:nvPr/>
        </p:nvSpPr>
        <p:spPr>
          <a:xfrm>
            <a:off x="619933" y="1023468"/>
            <a:ext cx="10988298" cy="640232"/>
          </a:xfrm>
          <a:prstGeom prst="rect">
            <a:avLst/>
          </a:prstGeom>
          <a:solidFill>
            <a:srgbClr val="F6BA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2" algn="r" rtl="1"/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يُعد العظم نسيجًا ضامًّا له عدة أشكال 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وأحجام، وللعظام كلها التركيب نفسه بغض النظر عن شكلها.</a:t>
            </a:r>
            <a:endParaRPr lang="ar-SA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Footer Placeholder 3"/>
          <p:cNvSpPr txBox="1">
            <a:spLocks/>
          </p:cNvSpPr>
          <p:nvPr/>
        </p:nvSpPr>
        <p:spPr>
          <a:xfrm>
            <a:off x="0" y="6514225"/>
            <a:ext cx="2902280" cy="331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الأحياء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(حيا 211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215،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حيا 803) الجهاز الهيكلي</a:t>
            </a:r>
            <a:endParaRPr lang="en-US" sz="1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مستطيل 12"/>
          <p:cNvSpPr/>
          <p:nvPr/>
        </p:nvSpPr>
        <p:spPr>
          <a:xfrm>
            <a:off x="3228598" y="1810868"/>
            <a:ext cx="5626100" cy="602132"/>
          </a:xfrm>
          <a:prstGeom prst="rect">
            <a:avLst/>
          </a:prstGeom>
          <a:solidFill>
            <a:srgbClr val="AF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2" algn="r" rtl="1"/>
            <a:r>
              <a:rPr lang="ar-BH" sz="32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وتُصنف 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العظام حسب أشكالها </a:t>
            </a:r>
            <a:r>
              <a:rPr lang="ar-BH" sz="32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وحجمها 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إلى:</a:t>
            </a:r>
            <a:endParaRPr lang="ar-SA" sz="3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1414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9"/>
          <p:cNvSpPr/>
          <p:nvPr/>
        </p:nvSpPr>
        <p:spPr>
          <a:xfrm>
            <a:off x="650929" y="2559775"/>
            <a:ext cx="1084881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/>
            <a:r>
              <a:rPr lang="ar-BH" sz="32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 تتكون </a:t>
            </a:r>
            <a:r>
              <a:rPr lang="ar-BH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الطبقات الخارجية لجميع العظام من عظم كثيف</a:t>
            </a:r>
            <a:r>
              <a:rPr lang="ar-BH" sz="32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32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مستطيل 12"/>
          <p:cNvSpPr/>
          <p:nvPr/>
        </p:nvSpPr>
        <p:spPr>
          <a:xfrm>
            <a:off x="3284609" y="1008183"/>
            <a:ext cx="5369657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2" algn="ctr" rtl="1">
              <a:defRPr/>
            </a:pPr>
            <a:r>
              <a:rPr lang="ar-BH" sz="3600" b="1" dirty="0" smtClean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خصائص </a:t>
            </a:r>
            <a:r>
              <a:rPr lang="ar-BH" sz="36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العظم </a:t>
            </a:r>
            <a:r>
              <a:rPr lang="ar-BH" sz="3600" b="1" dirty="0" smtClean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الكثيف</a:t>
            </a:r>
            <a:endParaRPr lang="ar-SA" sz="3600" b="1" dirty="0">
              <a:solidFill>
                <a:srgbClr val="FFFF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"/>
            <a:ext cx="12192000" cy="86790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099" rtl="1" fontAlgn="base">
              <a:spcBef>
                <a:spcPct val="0"/>
              </a:spcBef>
              <a:spcAft>
                <a:spcPct val="0"/>
              </a:spcAft>
            </a:pPr>
            <a:r>
              <a:rPr lang="ar-BH" sz="4000" b="1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الهـدف الثالث: </a:t>
            </a:r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وصف كل من العظم الكثيف والعظم الإسفنجي</a:t>
            </a:r>
            <a:r>
              <a:rPr lang="ar-BH" sz="3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3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ستطيل 12"/>
          <p:cNvSpPr/>
          <p:nvPr/>
        </p:nvSpPr>
        <p:spPr>
          <a:xfrm>
            <a:off x="6930189" y="5459615"/>
            <a:ext cx="456955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2" algn="ctr" rtl="1">
              <a:defRPr/>
            </a:pP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أهمية الأوعية الدموية للعظم؟</a:t>
            </a:r>
            <a:endParaRPr lang="ar-SA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ستطيل 9"/>
          <p:cNvSpPr/>
          <p:nvPr/>
        </p:nvSpPr>
        <p:spPr>
          <a:xfrm>
            <a:off x="635431" y="5736926"/>
            <a:ext cx="628624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تزود الخلايا العظمية الحية بالأكسجين والغذاء.</a:t>
            </a:r>
          </a:p>
        </p:txBody>
      </p:sp>
      <p:sp>
        <p:nvSpPr>
          <p:cNvPr id="11" name="مستطيل 9"/>
          <p:cNvSpPr/>
          <p:nvPr/>
        </p:nvSpPr>
        <p:spPr>
          <a:xfrm>
            <a:off x="635431" y="3350396"/>
            <a:ext cx="1084881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/>
            <a:r>
              <a:rPr lang="ar-BH" sz="32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3. العظم </a:t>
            </a:r>
            <a:r>
              <a:rPr lang="ar-BH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الكثيف يعطي الجسم القوة والحماية</a:t>
            </a:r>
            <a:r>
              <a:rPr lang="ar-BH" sz="32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32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مستطيل 9"/>
          <p:cNvSpPr/>
          <p:nvPr/>
        </p:nvSpPr>
        <p:spPr>
          <a:xfrm>
            <a:off x="650929" y="4132451"/>
            <a:ext cx="10848813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/>
            <a:r>
              <a:rPr lang="ar-BH" sz="32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4. يمتد </a:t>
            </a:r>
            <a:r>
              <a:rPr lang="ar-BH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على طول </a:t>
            </a:r>
            <a:r>
              <a:rPr lang="ar-BH" sz="32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العظام الكثيفة </a:t>
            </a:r>
            <a:r>
              <a:rPr lang="ar-BH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تراكيب أنبوبية الشكل، </a:t>
            </a:r>
            <a:r>
              <a:rPr lang="ar-BH" sz="32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وهي </a:t>
            </a:r>
            <a:r>
              <a:rPr lang="ar-BH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الوحدات البنائية </a:t>
            </a:r>
            <a:r>
              <a:rPr lang="ar-BH" sz="32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للعظم، </a:t>
            </a:r>
            <a:r>
              <a:rPr lang="ar-BH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وتسمى الخلية العظمية </a:t>
            </a:r>
            <a:r>
              <a:rPr lang="ar-BH" sz="32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والتي </a:t>
            </a:r>
            <a:r>
              <a:rPr lang="ar-BH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تحوي الأعصاب والأوعية الدموية.</a:t>
            </a:r>
          </a:p>
        </p:txBody>
      </p:sp>
      <p:sp>
        <p:nvSpPr>
          <p:cNvPr id="13" name="Footer Placeholder 3"/>
          <p:cNvSpPr txBox="1">
            <a:spLocks/>
          </p:cNvSpPr>
          <p:nvPr/>
        </p:nvSpPr>
        <p:spPr>
          <a:xfrm>
            <a:off x="0" y="6526925"/>
            <a:ext cx="2902280" cy="331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الأحياء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(حيا 211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215،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حيا 803) الجهاز الهيكلي</a:t>
            </a:r>
            <a:endParaRPr lang="en-US" sz="1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0929" y="1822705"/>
            <a:ext cx="1084881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/>
            <a:r>
              <a:rPr lang="ar-BH" sz="32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 عظم </a:t>
            </a:r>
            <a:r>
              <a:rPr lang="ar-BH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مضغوط وقوي </a:t>
            </a:r>
            <a:endParaRPr lang="en-US" sz="32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6082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9"/>
          <p:cNvSpPr/>
          <p:nvPr/>
        </p:nvSpPr>
        <p:spPr>
          <a:xfrm>
            <a:off x="526942" y="2440690"/>
            <a:ext cx="1118977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/>
            <a:r>
              <a:rPr lang="ar-BH" sz="32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 يقع 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الطبقات الداخلية للعظم، حيث يحيط بالعظم الإسفنجي عظم </a:t>
            </a:r>
            <a:r>
              <a:rPr lang="ar-BH" sz="32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كثيف.</a:t>
            </a:r>
            <a:endParaRPr lang="ar-BH" sz="3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مستطيل 12"/>
          <p:cNvSpPr/>
          <p:nvPr/>
        </p:nvSpPr>
        <p:spPr>
          <a:xfrm>
            <a:off x="3284609" y="928861"/>
            <a:ext cx="5369657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2" algn="ctr" rtl="1">
              <a:defRPr/>
            </a:pPr>
            <a:r>
              <a:rPr lang="ar-BH" sz="3600" b="1" dirty="0" smtClean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خصائص </a:t>
            </a:r>
            <a:r>
              <a:rPr lang="ar-BH" sz="36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العظم </a:t>
            </a:r>
            <a:r>
              <a:rPr lang="ar-BH" sz="3600" b="1" dirty="0" smtClean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الإسفنجي</a:t>
            </a:r>
            <a:endParaRPr lang="ar-SA" sz="3600" b="1" dirty="0">
              <a:solidFill>
                <a:srgbClr val="FFFF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"/>
            <a:ext cx="12192000" cy="86790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099" rtl="1" fontAlgn="base">
              <a:spcBef>
                <a:spcPct val="0"/>
              </a:spcBef>
              <a:spcAft>
                <a:spcPct val="0"/>
              </a:spcAft>
            </a:pPr>
            <a:r>
              <a:rPr lang="ar-BH" sz="4000" b="1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الهـدف الثالث: </a:t>
            </a:r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وصف كل من العظم الكثيف والعظم الإسفنجي</a:t>
            </a:r>
            <a:r>
              <a:rPr lang="ar-BH" sz="3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3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0" y="6526925"/>
            <a:ext cx="2902280" cy="331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الأحياء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(حيا 211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215،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حيا 803) الجهاز الهيكلي</a:t>
            </a:r>
            <a:endParaRPr lang="en-US" sz="1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مستطيل 9"/>
          <p:cNvSpPr/>
          <p:nvPr/>
        </p:nvSpPr>
        <p:spPr>
          <a:xfrm>
            <a:off x="542442" y="3159722"/>
            <a:ext cx="1117427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/>
            <a:r>
              <a:rPr lang="ar-BH" sz="32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3. يوجد 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فيه عدة تجاويف تحوي نخاعًا </a:t>
            </a:r>
            <a:r>
              <a:rPr lang="ar-BH" sz="32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عظميًّا، و 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توجد فيه الوحدات البنائية للعظم.</a:t>
            </a:r>
          </a:p>
        </p:txBody>
      </p:sp>
      <p:sp>
        <p:nvSpPr>
          <p:cNvPr id="13" name="مستطيل 9"/>
          <p:cNvSpPr/>
          <p:nvPr/>
        </p:nvSpPr>
        <p:spPr>
          <a:xfrm>
            <a:off x="542442" y="3888058"/>
            <a:ext cx="11174277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/>
            <a:r>
              <a:rPr lang="ar-BH" sz="32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4. يوجد 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وسط العظام القصيرة والمسطّحة، وفي نهاية العظام الطويلة.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46" y="4588625"/>
            <a:ext cx="6676507" cy="180572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1" name="مستطيل 9"/>
          <p:cNvSpPr/>
          <p:nvPr/>
        </p:nvSpPr>
        <p:spPr>
          <a:xfrm>
            <a:off x="526942" y="1730819"/>
            <a:ext cx="11189777" cy="584775"/>
          </a:xfrm>
          <a:prstGeom prst="rect">
            <a:avLst/>
          </a:prstGeom>
          <a:solidFill>
            <a:srgbClr val="F6FBF3"/>
          </a:solidFill>
          <a:ln>
            <a:solidFill>
              <a:srgbClr val="0070C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/>
            <a:r>
              <a:rPr lang="ar-BH" sz="32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 أقل 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كثافة من العظم </a:t>
            </a:r>
            <a:r>
              <a:rPr lang="ar-BH" sz="32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الكثيف.</a:t>
            </a:r>
            <a:endParaRPr lang="ar-BH" sz="3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8431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24125" y="1555405"/>
            <a:ext cx="4401967" cy="423348"/>
          </a:xfrm>
          <a:prstGeom prst="rect">
            <a:avLst/>
          </a:prstGeom>
          <a:solidFill>
            <a:srgbClr val="F4EED8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68580" tIns="34290" rIns="68580" bIns="34290" rtlCol="0" anchor="ctr">
            <a:noAutofit/>
          </a:bodyPr>
          <a:lstStyle/>
          <a:p>
            <a:pPr algn="r" rtl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عظام الورك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7241694" y="4070794"/>
            <a:ext cx="4399904" cy="398341"/>
          </a:xfrm>
          <a:prstGeom prst="rect">
            <a:avLst/>
          </a:prstGeom>
          <a:solidFill>
            <a:srgbClr val="FDF0E7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</a:t>
            </a:r>
            <a:r>
              <a:rPr lang="ar-BH" dirty="0" smtClean="0"/>
              <a:t>.</a:t>
            </a:r>
            <a:r>
              <a:rPr lang="ar-BH" dirty="0"/>
              <a:t> </a:t>
            </a:r>
            <a:r>
              <a:rPr lang="ar-BH" dirty="0" smtClean="0"/>
              <a:t>يحوي نخاعًا عظميًّا</a:t>
            </a:r>
            <a:r>
              <a:rPr lang="ar-BH" altLang="en-US" dirty="0" smtClean="0">
                <a:ea typeface="Times New Roman" panose="02020603050405020304" pitchFamily="18" charset="0"/>
              </a:rPr>
              <a:t>.</a:t>
            </a:r>
            <a:endParaRPr lang="ar-BH" dirty="0"/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521257" y="3465150"/>
            <a:ext cx="4401967" cy="387325"/>
          </a:xfrm>
          <a:prstGeom prst="rect">
            <a:avLst/>
          </a:prstGeom>
          <a:solidFill>
            <a:srgbClr val="F4EED8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68580" tIns="34290" rIns="68580" bIns="34290" rtlCol="0" anchor="ctr">
            <a:noAutofit/>
          </a:bodyPr>
          <a:lstStyle/>
          <a:p>
            <a:pPr algn="r" rtl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يتكون من أنظمة وحدات العظم المتداخلة. </a:t>
            </a:r>
            <a:endParaRPr lang="ar-BH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7242204" y="5351457"/>
            <a:ext cx="4399904" cy="396506"/>
          </a:xfrm>
          <a:prstGeom prst="rect">
            <a:avLst/>
          </a:prstGeom>
          <a:solidFill>
            <a:srgbClr val="F4EED8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68580" tIns="34290" rIns="68580" bIns="34290" rtlCol="0" anchor="ctr">
            <a:noAutofit/>
          </a:bodyPr>
          <a:lstStyle/>
          <a:p>
            <a:pPr algn="r" rtl="1"/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عظام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الرسغ.</a:t>
            </a:r>
            <a:endParaRPr lang="ar-BH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525793" y="4055911"/>
            <a:ext cx="4397431" cy="398341"/>
          </a:xfrm>
          <a:prstGeom prst="rect">
            <a:avLst/>
          </a:prstGeom>
          <a:solidFill>
            <a:srgbClr val="FDF0E7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d</a:t>
            </a:r>
            <a:r>
              <a:rPr lang="ar-BH" dirty="0" smtClean="0"/>
              <a:t>. </a:t>
            </a:r>
            <a:r>
              <a:rPr lang="ar-BH" sz="2000" dirty="0" smtClean="0">
                <a:ea typeface="Times New Roman" panose="02020603050405020304" pitchFamily="18" charset="0"/>
              </a:rPr>
              <a:t>النوع الوحيد من النسيج العظمي في العظام الطويلة</a:t>
            </a:r>
            <a:r>
              <a:rPr lang="ar-BH" sz="2000" dirty="0" smtClean="0"/>
              <a:t>.</a:t>
            </a:r>
            <a:endParaRPr lang="ar-BH" sz="2000" dirty="0"/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7242642" y="2151265"/>
            <a:ext cx="4399904" cy="398341"/>
          </a:xfrm>
          <a:prstGeom prst="rect">
            <a:avLst/>
          </a:prstGeom>
          <a:solidFill>
            <a:srgbClr val="FDF0E7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</a:t>
            </a:r>
            <a:r>
              <a:rPr lang="ar-BH" dirty="0" smtClean="0"/>
              <a:t>.</a:t>
            </a:r>
            <a:r>
              <a:rPr lang="ar-BH" dirty="0"/>
              <a:t> </a:t>
            </a:r>
            <a:r>
              <a:rPr lang="ar-BH" dirty="0" smtClean="0"/>
              <a:t>الأضلاع</a:t>
            </a:r>
            <a:r>
              <a:rPr lang="ar-BH" altLang="en-US" dirty="0" smtClean="0">
                <a:ea typeface="Times New Roman" panose="02020603050405020304" pitchFamily="18" charset="0"/>
              </a:rPr>
              <a:t>.</a:t>
            </a:r>
            <a:endParaRPr lang="ar-BH" dirty="0"/>
          </a:p>
        </p:txBody>
      </p:sp>
      <p:sp>
        <p:nvSpPr>
          <p:cNvPr id="16" name="Oval 15"/>
          <p:cNvSpPr/>
          <p:nvPr/>
        </p:nvSpPr>
        <p:spPr>
          <a:xfrm>
            <a:off x="4621597" y="1595962"/>
            <a:ext cx="332163" cy="34290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1375279" y="4099436"/>
            <a:ext cx="332163" cy="34290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248559" y="1546224"/>
            <a:ext cx="4399904" cy="433383"/>
          </a:xfrm>
          <a:prstGeom prst="rect">
            <a:avLst/>
          </a:prstGeom>
          <a:solidFill>
            <a:srgbClr val="F4EED8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68580" tIns="34290" rIns="68580" bIns="34290" rtlCol="0" anchor="ctr">
            <a:noAutofit/>
          </a:bodyPr>
          <a:lstStyle/>
          <a:p>
            <a:pPr algn="r" rtl="1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الجمجمة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09556" y="866773"/>
            <a:ext cx="11129709" cy="515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68580" tIns="34290" rIns="68580" bIns="34290" rtlCol="0" anchor="ctr">
            <a:noAutofit/>
          </a:bodyPr>
          <a:lstStyle>
            <a:lvl1pPr indent="0"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pPr algn="justLow"/>
            <a:r>
              <a:rPr lang="ar-BH" dirty="0">
                <a:ea typeface="Times New Roman" panose="02020603050405020304" pitchFamily="18" charset="0"/>
              </a:rPr>
              <a:t>1. </a:t>
            </a:r>
            <a:r>
              <a:rPr lang="ar-BH" altLang="en-US" dirty="0" smtClean="0">
                <a:ea typeface="Times New Roman" panose="02020603050405020304" pitchFamily="18" charset="0"/>
              </a:rPr>
              <a:t>أي </a:t>
            </a:r>
            <a:r>
              <a:rPr lang="ar-BH" altLang="en-US" dirty="0">
                <a:ea typeface="Times New Roman" panose="02020603050405020304" pitchFamily="18" charset="0"/>
              </a:rPr>
              <a:t>مما </a:t>
            </a:r>
            <a:r>
              <a:rPr lang="ar-BH" altLang="en-US" dirty="0" smtClean="0">
                <a:ea typeface="Times New Roman" panose="02020603050405020304" pitchFamily="18" charset="0"/>
              </a:rPr>
              <a:t>يلي</a:t>
            </a:r>
            <a:r>
              <a:rPr lang="ar-BH" dirty="0" smtClean="0"/>
              <a:t> لا </a:t>
            </a:r>
            <a:r>
              <a:rPr lang="ar-BH" altLang="en-US" dirty="0" smtClean="0">
                <a:ea typeface="Times New Roman" panose="02020603050405020304" pitchFamily="18" charset="0"/>
              </a:rPr>
              <a:t>يُعَد جزءًا من الهيكل المحوري</a:t>
            </a:r>
            <a:r>
              <a:rPr lang="ar-BH" dirty="0" smtClean="0"/>
              <a:t>؟</a:t>
            </a:r>
            <a:endParaRPr lang="en-US" dirty="0"/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528661" y="2160446"/>
            <a:ext cx="4397431" cy="398341"/>
          </a:xfrm>
          <a:prstGeom prst="rect">
            <a:avLst/>
          </a:prstGeom>
          <a:solidFill>
            <a:srgbClr val="FDF0E7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d</a:t>
            </a:r>
            <a:r>
              <a:rPr lang="ar-BH" dirty="0" smtClean="0"/>
              <a:t>. </a:t>
            </a:r>
            <a:r>
              <a:rPr lang="ar-BH" altLang="en-US" dirty="0" smtClean="0">
                <a:ea typeface="Times New Roman" panose="02020603050405020304" pitchFamily="18" charset="0"/>
              </a:rPr>
              <a:t>العمود الفقري</a:t>
            </a:r>
            <a:r>
              <a:rPr lang="ar-BH" dirty="0" smtClean="0"/>
              <a:t>.</a:t>
            </a:r>
            <a:endParaRPr lang="ar-BH" dirty="0"/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7261259" y="3455970"/>
            <a:ext cx="4399904" cy="396506"/>
          </a:xfrm>
          <a:prstGeom prst="rect">
            <a:avLst/>
          </a:prstGeom>
          <a:solidFill>
            <a:srgbClr val="F4EED8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68580" tIns="34290" rIns="68580" bIns="34290" rtlCol="0" anchor="ctr">
            <a:noAutofit/>
          </a:bodyPr>
          <a:lstStyle/>
          <a:p>
            <a:pPr algn="r" rtl="1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يحوي خلايا حية.</a:t>
            </a:r>
            <a:endParaRPr lang="ar-BH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522256" y="2800334"/>
            <a:ext cx="11129709" cy="515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68580" tIns="34290" rIns="68580" bIns="34290" rtlCol="0" anchor="ctr">
            <a:noAutofit/>
          </a:bodyPr>
          <a:lstStyle>
            <a:lvl1pPr indent="0"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ar-BH" altLang="en-US" dirty="0" smtClean="0">
                <a:ea typeface="Times New Roman" panose="02020603050405020304" pitchFamily="18" charset="0"/>
              </a:rPr>
              <a:t>2.</a:t>
            </a:r>
            <a:r>
              <a:rPr lang="ar-BH" dirty="0">
                <a:ea typeface="Times New Roman" panose="02020603050405020304" pitchFamily="18" charset="0"/>
              </a:rPr>
              <a:t> أي مما يلي </a:t>
            </a:r>
            <a:r>
              <a:rPr lang="ar-BH" dirty="0" smtClean="0">
                <a:ea typeface="Times New Roman" panose="02020603050405020304" pitchFamily="18" charset="0"/>
              </a:rPr>
              <a:t>من خصائص الجزء المشار إليه بالسهم في الصورة التالية</a:t>
            </a:r>
            <a:r>
              <a:rPr lang="ar-BH" altLang="en-US" dirty="0" smtClean="0">
                <a:ea typeface="Times New Roman" panose="02020603050405020304" pitchFamily="18" charset="0"/>
              </a:rPr>
              <a:t>؟ </a:t>
            </a:r>
            <a:endParaRPr lang="ar-BH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3372"/>
            <a:ext cx="12192000" cy="7538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99" rtl="1" fontAlgn="base">
              <a:spcBef>
                <a:spcPct val="0"/>
              </a:spcBef>
              <a:spcAft>
                <a:spcPct val="0"/>
              </a:spcAft>
            </a:pPr>
            <a:r>
              <a:rPr lang="ar-BH" sz="4000" b="1" dirty="0" smtClean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النشـــــــــــــــــــــــــــــــــــــــــــاط </a:t>
            </a:r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536594" y="5951398"/>
            <a:ext cx="4397431" cy="398341"/>
          </a:xfrm>
          <a:prstGeom prst="rect">
            <a:avLst/>
          </a:prstGeom>
          <a:solidFill>
            <a:srgbClr val="FDF0E7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d</a:t>
            </a:r>
            <a:r>
              <a:rPr lang="ar-BH" dirty="0" smtClean="0"/>
              <a:t>. </a:t>
            </a:r>
            <a:r>
              <a:rPr lang="ar-BH" dirty="0"/>
              <a:t>عظام </a:t>
            </a:r>
            <a:r>
              <a:rPr lang="ar-BH" dirty="0" smtClean="0"/>
              <a:t>الوجه.</a:t>
            </a:r>
            <a:endParaRPr lang="ar-BH" dirty="0"/>
          </a:p>
        </p:txBody>
      </p:sp>
      <p:sp>
        <p:nvSpPr>
          <p:cNvPr id="28" name="Oval 27"/>
          <p:cNvSpPr/>
          <p:nvPr/>
        </p:nvSpPr>
        <p:spPr>
          <a:xfrm>
            <a:off x="4648892" y="5963979"/>
            <a:ext cx="332163" cy="34290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7236287" y="5942217"/>
            <a:ext cx="4399904" cy="398341"/>
          </a:xfrm>
          <a:prstGeom prst="rect">
            <a:avLst/>
          </a:prstGeom>
          <a:solidFill>
            <a:srgbClr val="FDF0E7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</a:t>
            </a:r>
            <a:r>
              <a:rPr lang="ar-BH" dirty="0" smtClean="0"/>
              <a:t>.</a:t>
            </a:r>
            <a:r>
              <a:rPr lang="ar-BH" dirty="0"/>
              <a:t> عظام </a:t>
            </a:r>
            <a:r>
              <a:rPr lang="ar-BH" dirty="0" smtClean="0"/>
              <a:t>الساق</a:t>
            </a:r>
            <a:r>
              <a:rPr lang="ar-BH" altLang="en-US" dirty="0" smtClean="0">
                <a:ea typeface="Times New Roman" panose="02020603050405020304" pitchFamily="18" charset="0"/>
              </a:rPr>
              <a:t>.</a:t>
            </a:r>
            <a:endParaRPr lang="ar-BH" dirty="0"/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532058" y="5360637"/>
            <a:ext cx="4401967" cy="387325"/>
          </a:xfrm>
          <a:prstGeom prst="rect">
            <a:avLst/>
          </a:prstGeom>
          <a:solidFill>
            <a:srgbClr val="F4EED8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68580" tIns="34290" rIns="68580" bIns="34290" rtlCol="0" anchor="ctr">
            <a:noAutofit/>
          </a:bodyPr>
          <a:lstStyle/>
          <a:p>
            <a:pPr algn="r" rtl="1">
              <a:spcBef>
                <a:spcPts val="1000"/>
              </a:spcBef>
            </a:pPr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عظام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الجمجمة.</a:t>
            </a:r>
            <a:endParaRPr lang="ar-BH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531777" y="4695821"/>
            <a:ext cx="11129709" cy="515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68580" tIns="34290" rIns="68580" bIns="34290" rtlCol="0" anchor="ctr">
            <a:noAutofit/>
          </a:bodyPr>
          <a:lstStyle>
            <a:lvl1pPr indent="0"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</a:pPr>
            <a:r>
              <a:rPr lang="en-US" altLang="en-US" dirty="0" smtClean="0">
                <a:ea typeface="Times New Roman" panose="02020603050405020304" pitchFamily="18" charset="0"/>
              </a:rPr>
              <a:t>3</a:t>
            </a:r>
            <a:r>
              <a:rPr lang="ar-BH" altLang="en-US" dirty="0" smtClean="0">
                <a:ea typeface="Times New Roman" panose="02020603050405020304" pitchFamily="18" charset="0"/>
              </a:rPr>
              <a:t>. </a:t>
            </a:r>
            <a:r>
              <a:rPr lang="ar-BH" altLang="en-US" dirty="0">
                <a:ea typeface="Times New Roman" panose="02020603050405020304" pitchFamily="18" charset="0"/>
              </a:rPr>
              <a:t>أي مما يلي </a:t>
            </a:r>
            <a:r>
              <a:rPr lang="ar-BH" altLang="en-US" dirty="0" smtClean="0">
                <a:ea typeface="Times New Roman" panose="02020603050405020304" pitchFamily="18" charset="0"/>
              </a:rPr>
              <a:t>يُعد من العظام غير المنتظمة؟</a:t>
            </a:r>
            <a:endParaRPr lang="en-US" altLang="en-US" dirty="0"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674" y="3413497"/>
            <a:ext cx="1768642" cy="1166414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sp>
        <p:nvSpPr>
          <p:cNvPr id="33" name="Footer Placeholder 3"/>
          <p:cNvSpPr txBox="1">
            <a:spLocks/>
          </p:cNvSpPr>
          <p:nvPr/>
        </p:nvSpPr>
        <p:spPr>
          <a:xfrm>
            <a:off x="0" y="6526925"/>
            <a:ext cx="2902280" cy="331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الأحياء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(حيا 211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215،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حيا 803) الجهاز الهيكلي</a:t>
            </a:r>
            <a:endParaRPr lang="en-US" sz="1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623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21" grpId="0" animBg="1"/>
      <p:bldP spid="16" grpId="0" animBg="1"/>
      <p:bldP spid="20" grpId="0" animBg="1"/>
      <p:bldP spid="18" grpId="0" animBg="1"/>
      <p:bldP spid="22" grpId="0" animBg="1"/>
      <p:bldP spid="26" grpId="0" animBg="1"/>
      <p:bldP spid="19" grpId="0" animBg="1"/>
      <p:bldP spid="28" grpId="0" animBg="1"/>
      <p:bldP spid="29" grpId="0" animBg="1"/>
      <p:bldP spid="32" grpId="0" animBg="1"/>
    </p:bldLst>
  </p:timing>
</p:sld>
</file>

<file path=ppt/theme/theme1.xml><?xml version="1.0" encoding="utf-8"?>
<a:theme xmlns:a="http://schemas.openxmlformats.org/drawingml/2006/main" name="MO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E" id="{44433112-DBB3-4342-982C-136A43432DC9}" vid="{69FF5121-D53B-43BC-B60F-2410F4A2BC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MOE</Template>
  <TotalTime>3395</TotalTime>
  <Words>1922</Words>
  <Application>Microsoft Office PowerPoint</Application>
  <PresentationFormat>Widescreen</PresentationFormat>
  <Paragraphs>269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Sakkal Majalla</vt:lpstr>
      <vt:lpstr>Times New Roman</vt:lpstr>
      <vt:lpstr>Wingdings</vt:lpstr>
      <vt:lpstr>MOE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Hossam  Ismail Mashali</cp:lastModifiedBy>
  <cp:revision>172</cp:revision>
  <dcterms:created xsi:type="dcterms:W3CDTF">2021-01-20T12:02:14Z</dcterms:created>
  <dcterms:modified xsi:type="dcterms:W3CDTF">2021-09-08T05:55:54Z</dcterms:modified>
</cp:coreProperties>
</file>