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337" r:id="rId2"/>
    <p:sldId id="271" r:id="rId3"/>
    <p:sldId id="305" r:id="rId4"/>
    <p:sldId id="306" r:id="rId5"/>
    <p:sldId id="307" r:id="rId6"/>
    <p:sldId id="308" r:id="rId7"/>
    <p:sldId id="309" r:id="rId8"/>
    <p:sldId id="322" r:id="rId9"/>
    <p:sldId id="324" r:id="rId10"/>
    <p:sldId id="325" r:id="rId11"/>
    <p:sldId id="323" r:id="rId12"/>
    <p:sldId id="314" r:id="rId13"/>
    <p:sldId id="318" r:id="rId14"/>
    <p:sldId id="339" r:id="rId15"/>
    <p:sldId id="328" r:id="rId16"/>
    <p:sldId id="334" r:id="rId17"/>
    <p:sldId id="330" r:id="rId18"/>
    <p:sldId id="331" r:id="rId19"/>
    <p:sldId id="33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DBC6"/>
    <a:srgbClr val="F5F9FD"/>
    <a:srgbClr val="AFF0FF"/>
    <a:srgbClr val="F1F8EC"/>
    <a:srgbClr val="D9F8FF"/>
    <a:srgbClr val="F2A36E"/>
    <a:srgbClr val="F6FBF3"/>
    <a:srgbClr val="D1E3F3"/>
    <a:srgbClr val="F6BA92"/>
    <a:srgbClr val="C5DC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74" autoAdjust="0"/>
    <p:restoredTop sz="94660"/>
  </p:normalViewPr>
  <p:slideViewPr>
    <p:cSldViewPr snapToGrid="0">
      <p:cViewPr varScale="1">
        <p:scale>
          <a:sx n="67" d="100"/>
          <a:sy n="67" d="100"/>
        </p:scale>
        <p:origin x="53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C5CFA5-823C-4FB3-9629-77367C5A2776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F6877F-104A-492A-8CE8-444E23E5C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28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19797-F8D9-41E1-90CB-C3EEE10BE7E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632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19797-F8D9-41E1-90CB-C3EEE10BE7E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085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8E690-29BB-4887-9268-A1B063D3683F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BB291-2DBB-4139-9358-0F6C02EA5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431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8E690-29BB-4887-9268-A1B063D3683F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BB291-2DBB-4139-9358-0F6C02EA5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684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8E690-29BB-4887-9268-A1B063D3683F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BB291-2DBB-4139-9358-0F6C02EA5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970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2E3AB2-3300-4531-BE7A-C28357CAF7B4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9217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8E690-29BB-4887-9268-A1B063D3683F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BB291-2DBB-4139-9358-0F6C02EA5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41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8E690-29BB-4887-9268-A1B063D3683F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BB291-2DBB-4139-9358-0F6C02EA5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797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8E690-29BB-4887-9268-A1B063D3683F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BB291-2DBB-4139-9358-0F6C02EA5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511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8E690-29BB-4887-9268-A1B063D3683F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BB291-2DBB-4139-9358-0F6C02EA5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612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8E690-29BB-4887-9268-A1B063D3683F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BB291-2DBB-4139-9358-0F6C02EA5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226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8E690-29BB-4887-9268-A1B063D3683F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BB291-2DBB-4139-9358-0F6C02EA5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463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8E690-29BB-4887-9268-A1B063D3683F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BB291-2DBB-4139-9358-0F6C02EA5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49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8E690-29BB-4887-9268-A1B063D3683F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BB291-2DBB-4139-9358-0F6C02EA5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84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8E690-29BB-4887-9268-A1B063D3683F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BB291-2DBB-4139-9358-0F6C02EA5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2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487872"/>
              </p:ext>
            </p:extLst>
          </p:nvPr>
        </p:nvGraphicFramePr>
        <p:xfrm>
          <a:off x="3593432" y="1608742"/>
          <a:ext cx="7652084" cy="45995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267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253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299746">
                <a:tc>
                  <a:txBody>
                    <a:bodyPr/>
                    <a:lstStyle/>
                    <a:p>
                      <a:pPr marL="0" marR="0" indent="0" algn="ctr" defTabSz="6858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3600" b="1" dirty="0" smtClean="0">
                          <a:solidFill>
                            <a:schemeClr val="bg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الجهاز العضلي</a:t>
                      </a:r>
                      <a:endParaRPr lang="en-US" sz="3600" b="1" dirty="0" smtClean="0">
                        <a:solidFill>
                          <a:schemeClr val="bg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  <a:p>
                      <a:pPr marL="0" marR="0" indent="0" algn="ctr" defTabSz="6858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Sakkal Majalla" panose="02000000000000000000" pitchFamily="2" charset="-78"/>
                        </a:rPr>
                        <a:t>The Muscular System</a:t>
                      </a:r>
                      <a:r>
                        <a:rPr lang="ar-BH" sz="2400" b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Sakkal Majalla" panose="02000000000000000000" pitchFamily="2" charset="-78"/>
                        </a:rPr>
                        <a:t>  </a:t>
                      </a:r>
                      <a:endParaRPr lang="en-US" sz="2400" b="1" dirty="0" smtClean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3600" b="1" kern="1200" dirty="0" smtClean="0">
                          <a:solidFill>
                            <a:schemeClr val="bg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عنوان الدرس</a:t>
                      </a:r>
                      <a:endParaRPr lang="en-US" sz="3600" b="1" kern="1200" dirty="0" smtClean="0">
                        <a:solidFill>
                          <a:schemeClr val="bg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99761">
                <a:tc>
                  <a:txBody>
                    <a:bodyPr/>
                    <a:lstStyle/>
                    <a:p>
                      <a:pPr marL="0" marR="0" indent="0" algn="ctr" defTabSz="6858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3600" b="1" kern="1200" dirty="0" smtClean="0">
                          <a:solidFill>
                            <a:srgbClr val="002060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الأحياء2</a:t>
                      </a:r>
                      <a:r>
                        <a:rPr lang="ar-BH" sz="3600" b="1" kern="1200" baseline="0" dirty="0" smtClean="0">
                          <a:solidFill>
                            <a:srgbClr val="002060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 </a:t>
                      </a:r>
                    </a:p>
                    <a:p>
                      <a:pPr marL="0" marR="0" indent="0" algn="ctr" defTabSz="6858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3600" b="1" kern="1200" baseline="0" dirty="0" smtClean="0">
                          <a:solidFill>
                            <a:srgbClr val="002060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(</a:t>
                      </a:r>
                      <a:r>
                        <a:rPr lang="ar-BH" sz="3600" b="1" kern="1200" dirty="0" smtClean="0">
                          <a:solidFill>
                            <a:srgbClr val="002060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حيا 215/211- حيا 803)</a:t>
                      </a:r>
                      <a:endParaRPr lang="en-US" sz="3600" b="1" kern="1200" dirty="0" smtClean="0">
                        <a:solidFill>
                          <a:srgbClr val="002060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3600" b="1" kern="1200" dirty="0" smtClean="0">
                          <a:solidFill>
                            <a:srgbClr val="002060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اسم المقرر ورمزه</a:t>
                      </a:r>
                      <a:endParaRPr lang="en-US" sz="3600" b="1" kern="1200" dirty="0" smtClean="0">
                        <a:solidFill>
                          <a:srgbClr val="002060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 marL="91441" marR="91441" marT="45727" marB="45727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47428">
                <a:tc>
                  <a:txBody>
                    <a:bodyPr/>
                    <a:lstStyle/>
                    <a:p>
                      <a:pPr marL="0" marR="0" indent="0" algn="ctr" defTabSz="6858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3600" b="1" kern="1200" dirty="0" smtClean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الثاني الثانوي</a:t>
                      </a:r>
                      <a:endParaRPr lang="en-US" sz="3600" b="1" kern="1200" dirty="0" smtClean="0">
                        <a:solidFill>
                          <a:schemeClr val="dk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3600" b="1" kern="1200" dirty="0" smtClean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الصف</a:t>
                      </a:r>
                      <a:endParaRPr lang="en-US" sz="3600" b="1" kern="1200" dirty="0" smtClean="0">
                        <a:solidFill>
                          <a:schemeClr val="dk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 marL="91441" marR="91441" marT="45727" marB="45727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52618">
                <a:tc>
                  <a:txBody>
                    <a:bodyPr/>
                    <a:lstStyle/>
                    <a:p>
                      <a:pPr algn="ctr" rtl="1"/>
                      <a:r>
                        <a:rPr lang="ar-BH" sz="3600" b="1" kern="1200" dirty="0" smtClean="0">
                          <a:solidFill>
                            <a:srgbClr val="7030A0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الأول</a:t>
                      </a:r>
                    </a:p>
                    <a:p>
                      <a:pPr algn="ctr" rtl="1"/>
                      <a:r>
                        <a:rPr lang="ar-BH" sz="3600" b="1" kern="1200" dirty="0" smtClean="0">
                          <a:solidFill>
                            <a:srgbClr val="7030A0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الجلد والجهازان الهيكلي والعضلي</a:t>
                      </a:r>
                      <a:endParaRPr lang="en-US" sz="3600" b="1" kern="1200" dirty="0">
                        <a:solidFill>
                          <a:srgbClr val="7030A0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3600" b="1" kern="1200" dirty="0" smtClean="0">
                          <a:solidFill>
                            <a:srgbClr val="7030A0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الفصل</a:t>
                      </a:r>
                      <a:endParaRPr lang="en-US" sz="3600" b="1" kern="1200" dirty="0" smtClean="0">
                        <a:solidFill>
                          <a:srgbClr val="7030A0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 marL="91441" marR="91441" marT="45727" marB="4572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95" y="1911104"/>
            <a:ext cx="2690333" cy="3994827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27727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372"/>
            <a:ext cx="12192000" cy="75386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099" rtl="1" fontAlgn="base">
              <a:spcBef>
                <a:spcPct val="0"/>
              </a:spcBef>
              <a:spcAft>
                <a:spcPct val="0"/>
              </a:spcAft>
            </a:pPr>
            <a:r>
              <a:rPr lang="ar-BH" sz="4000" b="1" dirty="0" smtClean="0">
                <a:solidFill>
                  <a:srgbClr val="FFC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النشـــــــــــــــــــــــــــــــــــــــــــاط </a:t>
            </a:r>
            <a:r>
              <a:rPr lang="ar-BH" sz="4000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(2)</a:t>
            </a:r>
            <a:endParaRPr lang="ar-BH" sz="4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 3"/>
          <p:cNvSpPr/>
          <p:nvPr/>
        </p:nvSpPr>
        <p:spPr>
          <a:xfrm>
            <a:off x="596504" y="832239"/>
            <a:ext cx="11042725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Low" rtl="1" fontAlgn="base">
              <a:spcBef>
                <a:spcPct val="0"/>
              </a:spcBef>
              <a:spcAft>
                <a:spcPct val="0"/>
              </a:spcAft>
            </a:pPr>
            <a:r>
              <a:rPr lang="ar-BH" sz="32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4. </a:t>
            </a:r>
            <a:r>
              <a:rPr lang="ar-BH" sz="32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قارن بين </a:t>
            </a:r>
            <a:r>
              <a:rPr lang="ar-SA" altLang="ja-JP" sz="32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أنواع العضل</a:t>
            </a:r>
            <a:r>
              <a:rPr lang="ar-BH" altLang="ja-JP" sz="32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ات الهيكلية </a:t>
            </a:r>
            <a:r>
              <a:rPr lang="ar-BH" altLang="ja-JP" sz="32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</a:t>
            </a:r>
            <a:r>
              <a:rPr lang="ar-SA" altLang="ja-JP" sz="32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العضل</a:t>
            </a:r>
            <a:r>
              <a:rPr lang="ar-BH" altLang="ja-JP" sz="32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ات </a:t>
            </a:r>
            <a:r>
              <a:rPr lang="ar-BH" altLang="ja-JP" sz="32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الملساء </a:t>
            </a:r>
            <a:r>
              <a:rPr lang="ar-BH" sz="32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كما في الجدول الآتي</a:t>
            </a:r>
            <a:r>
              <a:rPr lang="ar-BH" sz="32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؟</a:t>
            </a:r>
            <a:endParaRPr lang="en-US" sz="32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8012997"/>
              </p:ext>
            </p:extLst>
          </p:nvPr>
        </p:nvGraphicFramePr>
        <p:xfrm>
          <a:off x="588937" y="1532048"/>
          <a:ext cx="11050292" cy="3414054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5011763">
                  <a:extLst>
                    <a:ext uri="{9D8B030D-6E8A-4147-A177-3AD203B41FA5}">
                      <a16:colId xmlns="" xmlns:a16="http://schemas.microsoft.com/office/drawing/2014/main" val="4193106438"/>
                    </a:ext>
                  </a:extLst>
                </a:gridCol>
                <a:gridCol w="4310743">
                  <a:extLst>
                    <a:ext uri="{9D8B030D-6E8A-4147-A177-3AD203B41FA5}">
                      <a16:colId xmlns="" xmlns:a16="http://schemas.microsoft.com/office/drawing/2014/main" val="1010104895"/>
                    </a:ext>
                  </a:extLst>
                </a:gridCol>
                <a:gridCol w="1727786">
                  <a:extLst>
                    <a:ext uri="{9D8B030D-6E8A-4147-A177-3AD203B41FA5}">
                      <a16:colId xmlns="" xmlns:a16="http://schemas.microsoft.com/office/drawing/2014/main" val="1286940045"/>
                    </a:ext>
                  </a:extLst>
                </a:gridCol>
              </a:tblGrid>
              <a:tr h="802938"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ar-BH" sz="3600" dirty="0" smtClean="0">
                          <a:solidFill>
                            <a:srgbClr val="0070C0"/>
                          </a:solidFill>
                          <a:effectLst/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العضلات</a:t>
                      </a:r>
                      <a:r>
                        <a:rPr lang="ar-BH" sz="3600" baseline="0" dirty="0" smtClean="0">
                          <a:solidFill>
                            <a:srgbClr val="0070C0"/>
                          </a:solidFill>
                          <a:effectLst/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 الملساء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Sakkal Majalla" panose="02000000000000000000" pitchFamily="2" charset="-78"/>
                        <a:ea typeface="Times New Roman" panose="02020603050405020304" pitchFamily="18" charset="0"/>
                        <a:cs typeface="Sakkal Majalla" panose="02000000000000000000" pitchFamily="2" charset="-78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ar-BH" sz="3600" b="1" kern="1200" dirty="0" smtClean="0">
                          <a:solidFill>
                            <a:srgbClr val="0070C0"/>
                          </a:solidFill>
                          <a:effectLst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العضلات الهيكلية</a:t>
                      </a:r>
                      <a:endParaRPr lang="en-US" sz="3600" b="1" kern="1200" dirty="0">
                        <a:solidFill>
                          <a:srgbClr val="0070C0"/>
                        </a:solidFill>
                        <a:effectLst/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3600" b="1" kern="1200" dirty="0" smtClean="0">
                          <a:solidFill>
                            <a:srgbClr val="0070C0"/>
                          </a:solidFill>
                          <a:effectLst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المقارنة </a:t>
                      </a:r>
                      <a:endParaRPr lang="en-US" sz="3600" b="1" kern="1200" dirty="0" smtClean="0">
                        <a:solidFill>
                          <a:srgbClr val="0070C0"/>
                        </a:solidFill>
                        <a:effectLst/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65229232"/>
                  </a:ext>
                </a:extLst>
              </a:tr>
              <a:tr h="1240971">
                <a:tc>
                  <a:txBody>
                    <a:bodyPr/>
                    <a:lstStyle/>
                    <a:p>
                      <a:pPr marL="0" indent="0" algn="justLow" rtl="1">
                        <a:buFontTx/>
                        <a:buNone/>
                      </a:pP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Low" defTabSz="6858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3F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3600" b="1" kern="1200" dirty="0" smtClean="0">
                          <a:solidFill>
                            <a:srgbClr val="7030A0"/>
                          </a:solidFill>
                          <a:effectLst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سبب التسمية</a:t>
                      </a:r>
                      <a:endParaRPr lang="en-US" sz="3600" b="1" kern="1200" dirty="0">
                        <a:solidFill>
                          <a:srgbClr val="7030A0"/>
                        </a:solidFill>
                        <a:effectLst/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3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70145">
                <a:tc>
                  <a:txBody>
                    <a:bodyPr/>
                    <a:lstStyle/>
                    <a:p>
                      <a:pPr marL="0" indent="0" algn="justLow" rtl="1">
                        <a:buFontTx/>
                        <a:buNone/>
                      </a:pP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DB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Low" defTabSz="6858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DB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3600" b="1" kern="1200" dirty="0" smtClean="0">
                          <a:solidFill>
                            <a:srgbClr val="7030A0"/>
                          </a:solidFill>
                          <a:effectLst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مكانها في الجسم</a:t>
                      </a:r>
                      <a:endParaRPr lang="en-US" sz="3600" b="1" kern="1200" dirty="0" smtClean="0">
                        <a:solidFill>
                          <a:srgbClr val="7030A0"/>
                        </a:solidFill>
                        <a:effectLst/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DB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5917312" y="2402654"/>
            <a:ext cx="3373091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BH" sz="28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أنها </a:t>
            </a:r>
            <a:r>
              <a:rPr lang="ar-BH" sz="28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مرتبطة مع عظام الهيكل </a:t>
            </a:r>
            <a:r>
              <a:rPr lang="ar-BH" sz="28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العظمي</a:t>
            </a:r>
            <a:endParaRPr lang="ar-BH" sz="28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74784" y="2395672"/>
            <a:ext cx="3518266" cy="1109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ar-BH" sz="2800" b="1" dirty="0" smtClean="0">
                <a:solidFill>
                  <a:srgbClr val="002060"/>
                </a:solidFill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أنها </a:t>
            </a:r>
            <a:r>
              <a:rPr lang="ar-BH" sz="2800" b="1" dirty="0">
                <a:solidFill>
                  <a:srgbClr val="002060"/>
                </a:solidFill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غير مخططة وليست مرتبة في حزم</a:t>
            </a:r>
            <a:endParaRPr lang="en-US" sz="2800" b="1" dirty="0">
              <a:solidFill>
                <a:srgbClr val="002060"/>
              </a:solidFill>
              <a:latin typeface="Sakkal Majalla" panose="02000000000000000000" pitchFamily="2" charset="-78"/>
              <a:ea typeface="Times New Roman" panose="02020603050405020304" pitchFamily="18" charset="0"/>
              <a:cs typeface="Sakkal Majalla" panose="02000000000000000000" pitchFamily="2" charset="-7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096000" y="3770563"/>
            <a:ext cx="3440626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ar-BH" altLang="en-US" sz="28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تكوِّن معظم عضلات الجسم، وترتبط مع العظام والأوتار. </a:t>
            </a:r>
            <a:endParaRPr lang="en-US" sz="2800" b="1" dirty="0">
              <a:solidFill>
                <a:srgbClr val="002060"/>
              </a:solidFill>
              <a:latin typeface="Sakkal Majalla" panose="02000000000000000000" pitchFamily="2" charset="-78"/>
              <a:ea typeface="Times New Roman" panose="02020603050405020304" pitchFamily="18" charset="0"/>
              <a:cs typeface="Sakkal Majalla" panose="02000000000000000000" pitchFamily="2" charset="-7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43832" y="3752974"/>
            <a:ext cx="4642568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rtl="1">
              <a:lnSpc>
                <a:spcPct val="115000"/>
              </a:lnSpc>
              <a:defRPr/>
            </a:pPr>
            <a:r>
              <a:rPr lang="ar-BH" altLang="en-US" sz="28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تبطن كثير من الأعضاء الداخلية، مثل المريء والمعدة والأمعاء.</a:t>
            </a:r>
          </a:p>
        </p:txBody>
      </p:sp>
      <p:sp>
        <p:nvSpPr>
          <p:cNvPr id="16" name="Footer Placeholder 3"/>
          <p:cNvSpPr txBox="1">
            <a:spLocks/>
          </p:cNvSpPr>
          <p:nvPr/>
        </p:nvSpPr>
        <p:spPr>
          <a:xfrm>
            <a:off x="26126" y="6549394"/>
            <a:ext cx="3007791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الأحياء </a:t>
            </a:r>
            <a:r>
              <a:rPr lang="en-US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(حيا </a:t>
            </a:r>
            <a:r>
              <a:rPr lang="en-US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215/211</a:t>
            </a:r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،</a:t>
            </a:r>
            <a:r>
              <a:rPr lang="en-US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حيا 803) الجهاز العضلي</a:t>
            </a:r>
            <a:endParaRPr lang="en-US" sz="1400" b="1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مستطيل 12"/>
          <p:cNvSpPr/>
          <p:nvPr/>
        </p:nvSpPr>
        <p:spPr>
          <a:xfrm>
            <a:off x="588937" y="5054139"/>
            <a:ext cx="11050292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2" algn="r" rtl="1">
              <a:defRPr/>
            </a:pPr>
            <a:r>
              <a:rPr lang="ar-BH" sz="32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5. لماذا </a:t>
            </a:r>
            <a:r>
              <a:rPr lang="ar-BH" altLang="en-US" sz="32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تترتب </a:t>
            </a:r>
            <a:r>
              <a:rPr lang="ar-BH" altLang="en-US" sz="32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الخلايا العضلية القلبية على هيئة </a:t>
            </a:r>
            <a:r>
              <a:rPr lang="ar-BH" altLang="en-US" sz="32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شبكة</a:t>
            </a:r>
            <a:r>
              <a:rPr lang="ar-BH" sz="32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؟</a:t>
            </a:r>
            <a:endParaRPr lang="ar-SA" sz="32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5" name="مستطيل 9"/>
          <p:cNvSpPr/>
          <p:nvPr/>
        </p:nvSpPr>
        <p:spPr>
          <a:xfrm>
            <a:off x="597962" y="5748338"/>
            <a:ext cx="1105406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spcBef>
                <a:spcPct val="0"/>
              </a:spcBef>
            </a:pPr>
            <a:r>
              <a:rPr lang="ar-BH" altLang="en-US" sz="28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لتسمح </a:t>
            </a:r>
            <a:r>
              <a:rPr lang="ar-BH" altLang="en-US" sz="28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للعضلات بالانقباض بفاعلية وانتظام، مما يعطي القلب قوة.</a:t>
            </a:r>
          </a:p>
        </p:txBody>
      </p:sp>
    </p:spTree>
    <p:extLst>
      <p:ext uri="{BB962C8B-B14F-4D97-AF65-F5344CB8AC3E}">
        <p14:creationId xmlns:p14="http://schemas.microsoft.com/office/powerpoint/2010/main" val="386682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0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5" dur="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utoShape 40"/>
          <p:cNvSpPr>
            <a:spLocks/>
          </p:cNvSpPr>
          <p:nvPr/>
        </p:nvSpPr>
        <p:spPr bwMode="auto">
          <a:xfrm rot="5400000">
            <a:off x="5851892" y="-984447"/>
            <a:ext cx="762713" cy="6398668"/>
          </a:xfrm>
          <a:prstGeom prst="leftBrace">
            <a:avLst>
              <a:gd name="adj1" fmla="val 87500"/>
              <a:gd name="adj2" fmla="val 50000"/>
            </a:avLst>
          </a:prstGeom>
          <a:noFill/>
          <a:ln w="28575">
            <a:solidFill>
              <a:srgbClr val="92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US" sz="240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1"/>
            <a:ext cx="12192000" cy="89890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099" rtl="1" fontAlgn="base">
              <a:spcBef>
                <a:spcPct val="0"/>
              </a:spcBef>
              <a:spcAft>
                <a:spcPct val="0"/>
              </a:spcAft>
            </a:pPr>
            <a:r>
              <a:rPr lang="ar-BH" sz="3800" b="1" dirty="0">
                <a:solidFill>
                  <a:srgbClr val="FFC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الهـدف </a:t>
            </a:r>
            <a:r>
              <a:rPr lang="ar-BH" sz="3800" b="1" dirty="0" smtClean="0">
                <a:solidFill>
                  <a:srgbClr val="FFC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الرابع:</a:t>
            </a:r>
            <a:r>
              <a:rPr lang="ar-BH" sz="3800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altLang="ja-JP" sz="4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altLang="ja-JP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بيان </a:t>
            </a:r>
            <a:r>
              <a:rPr lang="ar-SA" altLang="ja-JP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أنواع العضل</a:t>
            </a:r>
            <a:r>
              <a:rPr lang="ar-BH" altLang="ja-JP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ات من حيث مدى سيطرة الإنسان على حركتها</a:t>
            </a:r>
            <a:r>
              <a:rPr lang="ar-BH" sz="4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ar-BH" sz="4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Footer Placeholder 3"/>
          <p:cNvSpPr txBox="1">
            <a:spLocks/>
          </p:cNvSpPr>
          <p:nvPr/>
        </p:nvSpPr>
        <p:spPr>
          <a:xfrm>
            <a:off x="26126" y="6549394"/>
            <a:ext cx="3007791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الأحياء </a:t>
            </a:r>
            <a:r>
              <a:rPr lang="en-US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(حيا </a:t>
            </a:r>
            <a:r>
              <a:rPr lang="en-US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215/211</a:t>
            </a:r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،</a:t>
            </a:r>
            <a:r>
              <a:rPr lang="en-US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حيا 803) الجهاز العضلي</a:t>
            </a:r>
            <a:endParaRPr lang="en-US" sz="1400" b="1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مستطيل 12"/>
          <p:cNvSpPr/>
          <p:nvPr/>
        </p:nvSpPr>
        <p:spPr>
          <a:xfrm>
            <a:off x="1159330" y="1155339"/>
            <a:ext cx="97155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2"/>
            <a:r>
              <a:rPr lang="ar-BH" sz="3600" b="1" dirty="0">
                <a:solidFill>
                  <a:srgbClr val="FFFF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تصنف العضلات حسب مدى سيطرة الإنسان على حركتها إلى:</a:t>
            </a:r>
            <a:endParaRPr lang="ar-SA" sz="3600" b="1" dirty="0">
              <a:solidFill>
                <a:srgbClr val="FFFF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860137" y="2481943"/>
            <a:ext cx="2888763" cy="92188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عضلات إرادية</a:t>
            </a:r>
            <a:endParaRPr lang="en-US" sz="32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086715" y="3690343"/>
            <a:ext cx="4506571" cy="1086168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altLang="en-US" sz="2800" b="1" dirty="0" smtClean="0">
                <a:solidFill>
                  <a:schemeClr val="accent6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يمكن التحكم في حركتها </a:t>
            </a:r>
            <a:r>
              <a:rPr lang="ar-BH" altLang="en-US" sz="2800" b="1" dirty="0">
                <a:solidFill>
                  <a:schemeClr val="accent6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عند تحريك </a:t>
            </a:r>
            <a:r>
              <a:rPr lang="ar-BH" altLang="en-US" sz="2800" b="1" dirty="0" smtClean="0">
                <a:solidFill>
                  <a:schemeClr val="accent6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العظام.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322203" y="2449287"/>
            <a:ext cx="3144983" cy="97530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عضلات لا إرادية</a:t>
            </a:r>
            <a:endParaRPr lang="en-US" sz="32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20487" y="3677134"/>
            <a:ext cx="4588328" cy="1086168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BH" altLang="en-US" sz="2800" b="1" dirty="0" smtClean="0">
                <a:solidFill>
                  <a:schemeClr val="accent6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لا يمكن </a:t>
            </a:r>
            <a:r>
              <a:rPr lang="ar-BH" altLang="en-US" sz="2800" b="1" dirty="0">
                <a:solidFill>
                  <a:schemeClr val="accent6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التحكم </a:t>
            </a:r>
            <a:r>
              <a:rPr lang="ar-BH" altLang="en-US" sz="2800" b="1" dirty="0" smtClean="0">
                <a:solidFill>
                  <a:schemeClr val="accent6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في حركتها.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8259649" y="4950525"/>
            <a:ext cx="2345868" cy="128427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8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مثل العضلات الهيكلية</a:t>
            </a:r>
            <a:endParaRPr lang="en-US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1493095" y="4950525"/>
            <a:ext cx="2559981" cy="128427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8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مثل العضلات الملساء والقلبية</a:t>
            </a:r>
            <a:endParaRPr lang="en-US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7468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3"/>
          <p:cNvSpPr/>
          <p:nvPr/>
        </p:nvSpPr>
        <p:spPr>
          <a:xfrm>
            <a:off x="7194430" y="1395825"/>
            <a:ext cx="4526427" cy="230832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BH" sz="3200" b="1" dirty="0">
                <a:solidFill>
                  <a:srgbClr val="FFFF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تترتب معظم العضلات الهيكلية في شكل زوجي متضاد، أي تكون إحدى العضلات معاكسة </a:t>
            </a:r>
            <a:r>
              <a:rPr lang="ar-BH" sz="3200" b="1" dirty="0" smtClean="0">
                <a:solidFill>
                  <a:srgbClr val="FFFF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للأخرى.</a:t>
            </a:r>
            <a:endParaRPr lang="en-US" sz="3200" b="1" dirty="0">
              <a:solidFill>
                <a:srgbClr val="FFFF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1999" cy="88827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BH" sz="4000" b="1" dirty="0">
                <a:solidFill>
                  <a:srgbClr val="FFC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الهـدف </a:t>
            </a:r>
            <a:r>
              <a:rPr lang="ar-BH" sz="4000" b="1" dirty="0" smtClean="0">
                <a:solidFill>
                  <a:srgbClr val="FFC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الخامس:</a:t>
            </a:r>
            <a:r>
              <a:rPr lang="en-US" sz="36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EG" sz="3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توضيح آلية انقباض العضلات</a:t>
            </a:r>
            <a:r>
              <a:rPr lang="ar-BH" sz="3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الهيكلية في ضوء </a:t>
            </a:r>
            <a:r>
              <a:rPr lang="ar-EG" sz="3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نظرية الخيوط المنزلق</a:t>
            </a:r>
            <a:r>
              <a:rPr lang="ar-BH" sz="3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</a:t>
            </a:r>
            <a:r>
              <a:rPr lang="ar-BH" sz="3400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ar-BH" sz="3400" b="1" dirty="0">
              <a:solidFill>
                <a:schemeClr val="bg1"/>
              </a:solidFill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2" name="عنصر نائب للمحتوى 5"/>
          <p:cNvSpPr txBox="1">
            <a:spLocks/>
          </p:cNvSpPr>
          <p:nvPr/>
        </p:nvSpPr>
        <p:spPr bwMode="auto">
          <a:xfrm>
            <a:off x="7194430" y="4425846"/>
            <a:ext cx="4526427" cy="13311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BH" sz="28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الشكل </a:t>
            </a:r>
            <a:r>
              <a:rPr lang="ar-BH" sz="28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المقابل </a:t>
            </a:r>
            <a:r>
              <a:rPr lang="ar-BH" sz="28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يوضح </a:t>
            </a:r>
            <a:r>
              <a:rPr lang="ar-BH" sz="28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العضلات </a:t>
            </a:r>
            <a:r>
              <a:rPr lang="ar-BH" sz="28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التي تستعملها عندما ترفع ذراعك أو تخفضه</a:t>
            </a:r>
            <a:endParaRPr lang="en-US" sz="2800" b="1" strike="sngStrike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Footer Placeholder 3"/>
          <p:cNvSpPr txBox="1">
            <a:spLocks/>
          </p:cNvSpPr>
          <p:nvPr/>
        </p:nvSpPr>
        <p:spPr>
          <a:xfrm>
            <a:off x="26126" y="6549394"/>
            <a:ext cx="3007791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الأحياء </a:t>
            </a:r>
            <a:r>
              <a:rPr lang="en-US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(حيا </a:t>
            </a:r>
            <a:r>
              <a:rPr lang="en-US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215/211</a:t>
            </a:r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،</a:t>
            </a:r>
            <a:r>
              <a:rPr lang="en-US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حيا 803) الجهاز العضلي</a:t>
            </a:r>
            <a:endParaRPr lang="en-US" sz="1400" b="1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16" y="1035648"/>
            <a:ext cx="6521159" cy="528569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7201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7" r="4431" b="45714"/>
          <a:stretch/>
        </p:blipFill>
        <p:spPr>
          <a:xfrm>
            <a:off x="336176" y="1006984"/>
            <a:ext cx="6104964" cy="533798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24" name="Rectangle 23"/>
          <p:cNvSpPr/>
          <p:nvPr/>
        </p:nvSpPr>
        <p:spPr>
          <a:xfrm>
            <a:off x="7200803" y="939749"/>
            <a:ext cx="4141907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1"/>
            <a:r>
              <a:rPr lang="ar-BH" sz="36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تركيب الليفة العضلية</a:t>
            </a:r>
            <a:endParaRPr lang="en-US" sz="36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26126" y="6549394"/>
            <a:ext cx="3007791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الأحياء </a:t>
            </a:r>
            <a:r>
              <a:rPr lang="en-US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(حيا </a:t>
            </a:r>
            <a:r>
              <a:rPr lang="en-US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215/211</a:t>
            </a:r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،</a:t>
            </a:r>
            <a:r>
              <a:rPr lang="en-US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حيا 803) الجهاز العضلي</a:t>
            </a:r>
            <a:endParaRPr lang="en-US" sz="1400" b="1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عنصر نائب للمحتوى 5"/>
          <p:cNvSpPr txBox="1">
            <a:spLocks/>
          </p:cNvSpPr>
          <p:nvPr/>
        </p:nvSpPr>
        <p:spPr bwMode="auto">
          <a:xfrm>
            <a:off x="6575612" y="1690341"/>
            <a:ext cx="5243108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ar-BH" sz="24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تتكون الليفة العضلية من وحدات صغيرة تسمى </a:t>
            </a:r>
            <a:r>
              <a:rPr lang="ar-BH" sz="24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اللييفات</a:t>
            </a:r>
            <a:r>
              <a:rPr lang="ar-BH" sz="24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2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العضلية </a:t>
            </a:r>
            <a:r>
              <a:rPr lang="en-US" sz="24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myofibrils</a:t>
            </a:r>
            <a:r>
              <a:rPr lang="ar-BH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:</a:t>
            </a:r>
            <a:r>
              <a:rPr lang="en-US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24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وهي تحتوي </a:t>
            </a:r>
            <a:r>
              <a:rPr lang="ar-BH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على الميوسين </a:t>
            </a:r>
            <a:r>
              <a:rPr lang="en-US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myosin </a:t>
            </a:r>
            <a:r>
              <a:rPr lang="ar-BH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والأكتين </a:t>
            </a:r>
            <a:r>
              <a:rPr lang="en-US" sz="24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actin</a:t>
            </a:r>
            <a:endParaRPr lang="en-US" sz="24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عنصر نائب للمحتوى 5"/>
          <p:cNvSpPr txBox="1">
            <a:spLocks/>
          </p:cNvSpPr>
          <p:nvPr/>
        </p:nvSpPr>
        <p:spPr bwMode="auto">
          <a:xfrm>
            <a:off x="6575612" y="3025870"/>
            <a:ext cx="5243108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BH" sz="24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الميوسين </a:t>
            </a:r>
            <a:r>
              <a:rPr lang="en-US" sz="24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myosin</a:t>
            </a:r>
            <a:r>
              <a:rPr lang="ar-BH" sz="24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: </a:t>
            </a:r>
            <a:r>
              <a:rPr lang="ar-BH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خيوط بروتينية سميكة </a:t>
            </a:r>
            <a:r>
              <a:rPr lang="en-US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24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تعمل مع الأكتين على انقباض العضلات.</a:t>
            </a:r>
            <a:endParaRPr lang="en-US" sz="24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عنصر نائب للمحتوى 5"/>
          <p:cNvSpPr txBox="1">
            <a:spLocks/>
          </p:cNvSpPr>
          <p:nvPr/>
        </p:nvSpPr>
        <p:spPr bwMode="auto">
          <a:xfrm>
            <a:off x="6603045" y="3969069"/>
            <a:ext cx="5243108" cy="830997"/>
          </a:xfrm>
          <a:prstGeom prst="rect">
            <a:avLst/>
          </a:prstGeom>
          <a:solidFill>
            <a:srgbClr val="D9F8FF"/>
          </a:solidFill>
          <a:ln>
            <a:solidFill>
              <a:srgbClr val="00206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BH" sz="24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الأكتين </a:t>
            </a:r>
            <a:r>
              <a:rPr lang="en-US" sz="2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actin</a:t>
            </a:r>
            <a:r>
              <a:rPr lang="en-US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24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: </a:t>
            </a:r>
            <a:r>
              <a:rPr lang="ar-BH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خيوط بروتينية </a:t>
            </a:r>
            <a:r>
              <a:rPr lang="ar-BH" sz="24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رفيعة </a:t>
            </a:r>
            <a:r>
              <a:rPr lang="en-US" sz="24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24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تعمل مع الميوسين على انقباض العضلات.</a:t>
            </a:r>
            <a:endParaRPr lang="en-US" sz="24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عنصر نائب للمحتوى 5"/>
          <p:cNvSpPr txBox="1">
            <a:spLocks/>
          </p:cNvSpPr>
          <p:nvPr/>
        </p:nvSpPr>
        <p:spPr bwMode="auto">
          <a:xfrm>
            <a:off x="6575612" y="4925715"/>
            <a:ext cx="527054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r" rtl="1">
              <a:defRPr sz="2400" b="1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</a:lstStyle>
          <a:p>
            <a:r>
              <a:rPr lang="ar-BH" dirty="0" smtClean="0"/>
              <a:t>تتألف </a:t>
            </a:r>
            <a:r>
              <a:rPr lang="ar-BH" dirty="0"/>
              <a:t>وحدات البناء في اللييف </a:t>
            </a:r>
            <a:r>
              <a:rPr lang="ar-BH" dirty="0" smtClean="0"/>
              <a:t>العضلي من </a:t>
            </a:r>
            <a:r>
              <a:rPr lang="ar-BH" dirty="0" smtClean="0">
                <a:solidFill>
                  <a:srgbClr val="C00000"/>
                </a:solidFill>
              </a:rPr>
              <a:t>قطع عضلية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" name="عنصر نائب للمحتوى 5"/>
          <p:cNvSpPr txBox="1">
            <a:spLocks/>
          </p:cNvSpPr>
          <p:nvPr/>
        </p:nvSpPr>
        <p:spPr bwMode="auto">
          <a:xfrm>
            <a:off x="6603045" y="5503910"/>
            <a:ext cx="5243108" cy="830997"/>
          </a:xfrm>
          <a:prstGeom prst="rect">
            <a:avLst/>
          </a:prstGeom>
          <a:solidFill>
            <a:srgbClr val="F1F8EC"/>
          </a:solidFill>
          <a:ln>
            <a:solidFill>
              <a:srgbClr val="002060"/>
            </a:solidFill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BH" sz="2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القطعة </a:t>
            </a:r>
            <a:r>
              <a:rPr lang="ar-BH" sz="24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العضلية</a:t>
            </a:r>
            <a:r>
              <a:rPr lang="en-US" sz="24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sarcomere </a:t>
            </a:r>
            <a:r>
              <a:rPr lang="ar-BH" sz="24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: </a:t>
            </a:r>
            <a:r>
              <a:rPr lang="ar-BH" sz="24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هي </a:t>
            </a:r>
            <a:r>
              <a:rPr lang="ar-BH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وحدة الوظيفة والجزء الذي ينقبض من </a:t>
            </a:r>
            <a:r>
              <a:rPr lang="ar-BH" sz="24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العضلة.</a:t>
            </a:r>
            <a:endParaRPr lang="en-US" sz="24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2191999" cy="88827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BH" sz="4000" b="1" dirty="0">
                <a:solidFill>
                  <a:srgbClr val="FFC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الهـدف </a:t>
            </a:r>
            <a:r>
              <a:rPr lang="ar-BH" sz="4000" b="1" dirty="0" smtClean="0">
                <a:solidFill>
                  <a:srgbClr val="FFC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الخامس:</a:t>
            </a:r>
            <a:r>
              <a:rPr lang="en-US" sz="36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EG" sz="3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توضيح آلية انقباض العضلات</a:t>
            </a:r>
            <a:r>
              <a:rPr lang="ar-BH" sz="3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الهيكلية في ضوء </a:t>
            </a:r>
            <a:r>
              <a:rPr lang="ar-EG" sz="3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نظرية الخيوط المنزلق</a:t>
            </a:r>
            <a:r>
              <a:rPr lang="ar-BH" sz="3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</a:t>
            </a:r>
            <a:r>
              <a:rPr lang="ar-BH" sz="3400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ar-BH" sz="3400" b="1" dirty="0">
              <a:solidFill>
                <a:schemeClr val="bg1"/>
              </a:solidFill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8291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71" y="992413"/>
            <a:ext cx="5741894" cy="394084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2" name="مستطيل 3"/>
          <p:cNvSpPr/>
          <p:nvPr/>
        </p:nvSpPr>
        <p:spPr>
          <a:xfrm>
            <a:off x="6261508" y="1005860"/>
            <a:ext cx="5524005" cy="830997"/>
          </a:xfrm>
          <a:prstGeom prst="rect">
            <a:avLst/>
          </a:prstGeom>
          <a:solidFill>
            <a:srgbClr val="F5F9FD"/>
          </a:solidFill>
          <a:ln>
            <a:solidFill>
              <a:schemeClr val="accent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ar-BH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ويظهر التخطيط في العضلات بسبب القطع العضلية </a:t>
            </a:r>
            <a:r>
              <a:rPr lang="ar-BH" sz="24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التي تمتد من</a:t>
            </a:r>
            <a:r>
              <a:rPr lang="ar-BH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24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خط </a:t>
            </a:r>
            <a:r>
              <a:rPr lang="en-US" sz="2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Z </a:t>
            </a:r>
            <a:r>
              <a:rPr lang="ar-BH" sz="24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24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وتنتهي </a:t>
            </a:r>
            <a:r>
              <a:rPr lang="ar-BH" sz="24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بخط </a:t>
            </a:r>
            <a:r>
              <a:rPr lang="en-US" sz="24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Z</a:t>
            </a:r>
            <a:r>
              <a:rPr lang="ar-BH" sz="24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24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آخر.</a:t>
            </a:r>
            <a:endParaRPr lang="ar-BH" sz="24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1999" cy="88827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BH" sz="4000" b="1" dirty="0">
                <a:solidFill>
                  <a:srgbClr val="FFC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الهـدف </a:t>
            </a:r>
            <a:r>
              <a:rPr lang="ar-BH" sz="4000" b="1" dirty="0" smtClean="0">
                <a:solidFill>
                  <a:srgbClr val="FFC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الخامس:</a:t>
            </a:r>
            <a:r>
              <a:rPr lang="en-US" sz="36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EG" sz="3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توضيح آلية انقباض العضلات</a:t>
            </a:r>
            <a:r>
              <a:rPr lang="ar-BH" sz="3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الهيكلية في ضوء </a:t>
            </a:r>
            <a:r>
              <a:rPr lang="ar-EG" sz="3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نظرية الخيوط المنزلق</a:t>
            </a:r>
            <a:r>
              <a:rPr lang="ar-BH" sz="3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</a:t>
            </a:r>
            <a:r>
              <a:rPr lang="ar-BH" sz="3400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ar-BH" sz="3400" b="1" dirty="0">
              <a:solidFill>
                <a:schemeClr val="bg1"/>
              </a:solidFill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2" name="عنصر نائب للمحتوى 5"/>
          <p:cNvSpPr txBox="1">
            <a:spLocks/>
          </p:cNvSpPr>
          <p:nvPr/>
        </p:nvSpPr>
        <p:spPr bwMode="auto">
          <a:xfrm>
            <a:off x="6261508" y="1917507"/>
            <a:ext cx="5531563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r" rtl="1">
              <a:defRPr sz="2400" b="1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</a:lstStyle>
          <a:p>
            <a:r>
              <a:rPr lang="ar-BH" dirty="0"/>
              <a:t>ويبدأ </a:t>
            </a:r>
            <a:r>
              <a:rPr lang="ar-BH" dirty="0">
                <a:solidFill>
                  <a:srgbClr val="C00000"/>
                </a:solidFill>
              </a:rPr>
              <a:t>خط </a:t>
            </a:r>
            <a:r>
              <a:rPr lang="en-US" dirty="0">
                <a:solidFill>
                  <a:srgbClr val="C00000"/>
                </a:solidFill>
              </a:rPr>
              <a:t>Z</a:t>
            </a:r>
            <a:r>
              <a:rPr lang="ar-BH" dirty="0"/>
              <a:t> في المكان الذي ترتبط معه خيوط الأكتين الرفيعة داخل اللييف العضلي.</a:t>
            </a:r>
          </a:p>
        </p:txBody>
      </p:sp>
      <p:sp>
        <p:nvSpPr>
          <p:cNvPr id="13" name="عنصر نائب للمحتوى 5"/>
          <p:cNvSpPr txBox="1">
            <a:spLocks/>
          </p:cNvSpPr>
          <p:nvPr/>
        </p:nvSpPr>
        <p:spPr bwMode="auto">
          <a:xfrm>
            <a:off x="6261508" y="2848343"/>
            <a:ext cx="5524005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BH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كما ينتج عن </a:t>
            </a:r>
            <a:r>
              <a:rPr lang="ar-BH" sz="24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تداخل ألياف الأكتين </a:t>
            </a:r>
            <a:r>
              <a:rPr lang="ar-BH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والميوسين حزمة (شريط) داكنة اللون </a:t>
            </a:r>
            <a:r>
              <a:rPr lang="ar-BH" sz="24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تسمى </a:t>
            </a:r>
            <a:r>
              <a:rPr lang="ar-BH" sz="24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الحزمة </a:t>
            </a:r>
            <a:r>
              <a:rPr lang="en-US" sz="2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</a:t>
            </a:r>
            <a:r>
              <a:rPr lang="ar-BH" sz="2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24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r>
              <a:rPr lang="ar-BH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24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أما الخط </a:t>
            </a:r>
            <a:r>
              <a:rPr lang="en-US" sz="24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M</a:t>
            </a:r>
            <a:r>
              <a:rPr lang="ar-BH" sz="24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فيتكون من ألياف الميوسين فقط</a:t>
            </a:r>
            <a:endParaRPr lang="ar-BH" sz="24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عنصر نائب للمحتوى 5"/>
          <p:cNvSpPr txBox="1">
            <a:spLocks/>
          </p:cNvSpPr>
          <p:nvPr/>
        </p:nvSpPr>
        <p:spPr bwMode="auto">
          <a:xfrm>
            <a:off x="363072" y="5054281"/>
            <a:ext cx="11430000" cy="830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lvl="0" algn="ctr" rtl="1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r"/>
            <a:r>
              <a:rPr lang="ar-BH" sz="2400" dirty="0"/>
              <a:t>نظرية الخيوط المنزلقة </a:t>
            </a:r>
            <a:r>
              <a:rPr lang="en-US" sz="2400" dirty="0"/>
              <a:t>filament theory</a:t>
            </a:r>
            <a:r>
              <a:rPr lang="ar-BH" sz="2400" dirty="0"/>
              <a:t> </a:t>
            </a:r>
            <a:r>
              <a:rPr lang="en-US" sz="2400" dirty="0"/>
              <a:t>Sliding</a:t>
            </a:r>
            <a:r>
              <a:rPr lang="ar-BH" sz="2400" dirty="0"/>
              <a:t>: </a:t>
            </a:r>
            <a:r>
              <a:rPr lang="ar-BH" sz="2400" dirty="0">
                <a:solidFill>
                  <a:srgbClr val="002060"/>
                </a:solidFill>
              </a:rPr>
              <a:t>تنص هذه النظرية على أنه عند وصول الإشارة العصبية إلى العضلة تنزلق خيوط الأكتين بعضها في اتجاه بعض، مسبّبةً انقباض العضلة. </a:t>
            </a:r>
          </a:p>
        </p:txBody>
      </p:sp>
      <p:sp>
        <p:nvSpPr>
          <p:cNvPr id="15" name="عنصر نائب للمحتوى 5"/>
          <p:cNvSpPr txBox="1">
            <a:spLocks/>
          </p:cNvSpPr>
          <p:nvPr/>
        </p:nvSpPr>
        <p:spPr bwMode="auto">
          <a:xfrm>
            <a:off x="363071" y="5952513"/>
            <a:ext cx="114300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r" rtl="1">
              <a:defRPr sz="2000" b="1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BH" sz="2400" dirty="0" smtClean="0"/>
              <a:t>لاحظ </a:t>
            </a:r>
            <a:r>
              <a:rPr lang="ar-BH" sz="2400" dirty="0"/>
              <a:t>أن خيوط الميوسين ثابتة لا تتحرك. وتتدخل عدة عضلات </a:t>
            </a:r>
            <a:r>
              <a:rPr lang="ar-BH" sz="2400" dirty="0" smtClean="0"/>
              <a:t>هيكلية أحيانًا لإنجاز </a:t>
            </a:r>
            <a:r>
              <a:rPr lang="ar-BH" sz="2400" dirty="0"/>
              <a:t>حركة </a:t>
            </a:r>
            <a:r>
              <a:rPr lang="ar-BH" sz="2400" dirty="0" smtClean="0"/>
              <a:t>يسيرة</a:t>
            </a:r>
            <a:r>
              <a:rPr lang="ar-BH" sz="2400" dirty="0"/>
              <a:t>.</a:t>
            </a:r>
          </a:p>
        </p:txBody>
      </p:sp>
      <p:sp>
        <p:nvSpPr>
          <p:cNvPr id="17" name="Footer Placeholder 3"/>
          <p:cNvSpPr txBox="1">
            <a:spLocks/>
          </p:cNvSpPr>
          <p:nvPr/>
        </p:nvSpPr>
        <p:spPr>
          <a:xfrm>
            <a:off x="26126" y="6549394"/>
            <a:ext cx="3007791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الأحياء </a:t>
            </a:r>
            <a:r>
              <a:rPr lang="en-US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(حيا </a:t>
            </a:r>
            <a:r>
              <a:rPr lang="en-US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215/211</a:t>
            </a:r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،</a:t>
            </a:r>
            <a:r>
              <a:rPr lang="en-US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حيا 803) الجهاز العضلي</a:t>
            </a:r>
            <a:endParaRPr lang="en-US" sz="1400" b="1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9" name="عنصر نائب للمحتوى 5"/>
          <p:cNvSpPr txBox="1">
            <a:spLocks/>
          </p:cNvSpPr>
          <p:nvPr/>
        </p:nvSpPr>
        <p:spPr bwMode="auto">
          <a:xfrm>
            <a:off x="6261508" y="4148511"/>
            <a:ext cx="552400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ar-BH" sz="24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إن </a:t>
            </a:r>
            <a:r>
              <a:rPr lang="ar-BH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ترتيب مكونات القطعة </a:t>
            </a:r>
            <a:r>
              <a:rPr lang="ar-BH" sz="24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العضلية بهذا الشكل </a:t>
            </a:r>
            <a:r>
              <a:rPr lang="ar-BH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يجعل العضلة تنقبض، ثم تنبسط</a:t>
            </a:r>
            <a:r>
              <a:rPr lang="ar-BH" sz="24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 </a:t>
            </a:r>
            <a:endParaRPr lang="ar-BH" sz="2400" b="1" strike="sngStrike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6921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528661" y="2160446"/>
            <a:ext cx="4397431" cy="398341"/>
          </a:xfrm>
          <a:prstGeom prst="rect">
            <a:avLst/>
          </a:prstGeom>
          <a:solidFill>
            <a:srgbClr val="FDF0E7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d</a:t>
            </a:r>
            <a:r>
              <a:rPr lang="ar-BH" dirty="0" smtClean="0"/>
              <a:t>. </a:t>
            </a:r>
            <a:r>
              <a:rPr lang="ar-BH" altLang="en-US" dirty="0"/>
              <a:t>عضلات </a:t>
            </a:r>
            <a:r>
              <a:rPr lang="ar-BH" altLang="en-US" dirty="0" smtClean="0"/>
              <a:t>ملساء</a:t>
            </a:r>
            <a:r>
              <a:rPr lang="ar-BH" dirty="0" smtClean="0"/>
              <a:t>.</a:t>
            </a:r>
            <a:endParaRPr lang="ar-BH" dirty="0"/>
          </a:p>
        </p:txBody>
      </p:sp>
      <p:sp>
        <p:nvSpPr>
          <p:cNvPr id="16" name="Oval 15"/>
          <p:cNvSpPr/>
          <p:nvPr/>
        </p:nvSpPr>
        <p:spPr>
          <a:xfrm>
            <a:off x="4637848" y="2166373"/>
            <a:ext cx="332163" cy="34290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Box 13"/>
          <p:cNvSpPr txBox="1">
            <a:spLocks noChangeArrowheads="1"/>
          </p:cNvSpPr>
          <p:nvPr/>
        </p:nvSpPr>
        <p:spPr bwMode="auto">
          <a:xfrm>
            <a:off x="7236287" y="5990343"/>
            <a:ext cx="4399904" cy="398341"/>
          </a:xfrm>
          <a:prstGeom prst="rect">
            <a:avLst/>
          </a:prstGeom>
          <a:solidFill>
            <a:srgbClr val="FDF0E7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</a:t>
            </a:r>
            <a:r>
              <a:rPr lang="ar-BH" dirty="0" smtClean="0"/>
              <a:t>.</a:t>
            </a:r>
            <a:r>
              <a:rPr lang="ar-BH" altLang="en-US" dirty="0"/>
              <a:t> الانقباض الإرادي</a:t>
            </a:r>
            <a:r>
              <a:rPr lang="ar-BH" altLang="en-US" dirty="0" smtClean="0">
                <a:ea typeface="Times New Roman" panose="02020603050405020304" pitchFamily="18" charset="0"/>
              </a:rPr>
              <a:t>.</a:t>
            </a:r>
            <a:endParaRPr lang="ar-BH" dirty="0"/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532058" y="5408763"/>
            <a:ext cx="4401967" cy="387325"/>
          </a:xfrm>
          <a:prstGeom prst="rect">
            <a:avLst/>
          </a:prstGeom>
          <a:solidFill>
            <a:srgbClr val="F4EED8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vert="horz" lIns="68580" tIns="34290" rIns="68580" bIns="34290" rtlCol="0" anchor="ctr">
            <a:noAutofit/>
          </a:bodyPr>
          <a:lstStyle/>
          <a:p>
            <a:pPr algn="r" rtl="1"/>
            <a:r>
              <a:rPr lang="en-US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b</a:t>
            </a:r>
            <a:r>
              <a:rPr lang="ar-BH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 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الانقباض </a:t>
            </a:r>
            <a:r>
              <a:rPr lang="ar-BH" altLang="en-US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السريع</a:t>
            </a:r>
            <a:r>
              <a:rPr lang="ar-BH" sz="24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ar-BH" sz="24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524125" y="1555405"/>
            <a:ext cx="4401967" cy="423348"/>
          </a:xfrm>
          <a:prstGeom prst="rect">
            <a:avLst/>
          </a:prstGeom>
          <a:solidFill>
            <a:srgbClr val="F4EED8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vert="horz" lIns="68580" tIns="34290" rIns="68580" bIns="34290" rtlCol="0" anchor="ctr">
            <a:noAutofit/>
          </a:bodyPr>
          <a:lstStyle/>
          <a:p>
            <a:pPr algn="r" rtl="1"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b</a:t>
            </a:r>
            <a:r>
              <a:rPr lang="ar-BH" sz="24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r>
              <a:rPr lang="ar-BH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altLang="en-US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عضلات إرادية</a:t>
            </a:r>
            <a:r>
              <a:rPr lang="ar-BH" sz="24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ar-BH" sz="24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7241694" y="4175066"/>
            <a:ext cx="4399904" cy="398341"/>
          </a:xfrm>
          <a:prstGeom prst="rect">
            <a:avLst/>
          </a:prstGeom>
          <a:solidFill>
            <a:srgbClr val="FDF0E7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</a:t>
            </a:r>
            <a:r>
              <a:rPr lang="ar-BH" dirty="0" smtClean="0"/>
              <a:t>.</a:t>
            </a:r>
            <a:r>
              <a:rPr lang="ar-BH" dirty="0"/>
              <a:t> الرمز </a:t>
            </a:r>
            <a:r>
              <a:rPr lang="en-US" altLang="en-US" dirty="0">
                <a:solidFill>
                  <a:srgbClr val="7030A0"/>
                </a:solidFill>
              </a:rPr>
              <a:t>A </a:t>
            </a:r>
            <a:r>
              <a:rPr lang="ar-BH" altLang="en-US" dirty="0">
                <a:solidFill>
                  <a:srgbClr val="7030A0"/>
                </a:solidFill>
              </a:rPr>
              <a:t> و </a:t>
            </a:r>
            <a:r>
              <a:rPr lang="en-US" altLang="en-US" dirty="0">
                <a:solidFill>
                  <a:srgbClr val="7030A0"/>
                </a:solidFill>
              </a:rPr>
              <a:t>B</a:t>
            </a:r>
            <a:r>
              <a:rPr lang="ar-BH" altLang="en-US" dirty="0">
                <a:solidFill>
                  <a:srgbClr val="7030A0"/>
                </a:solidFill>
              </a:rPr>
              <a:t> </a:t>
            </a:r>
            <a:r>
              <a:rPr lang="ar-BH" altLang="en-US" dirty="0" smtClean="0">
                <a:solidFill>
                  <a:srgbClr val="7030A0"/>
                </a:solidFill>
              </a:rPr>
              <a:t>معًا</a:t>
            </a:r>
            <a:endParaRPr lang="ar-BH" dirty="0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521257" y="3465150"/>
            <a:ext cx="4401967" cy="387325"/>
          </a:xfrm>
          <a:prstGeom prst="rect">
            <a:avLst/>
          </a:prstGeom>
          <a:solidFill>
            <a:srgbClr val="F4EED8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vert="horz" lIns="68580" tIns="34290" rIns="68580" bIns="34290" rtlCol="0" anchor="ctr">
            <a:noAutofit/>
          </a:bodyPr>
          <a:lstStyle/>
          <a:p>
            <a:pPr algn="r" rtl="1"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b</a:t>
            </a:r>
            <a:r>
              <a:rPr lang="ar-BH" sz="24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 </a:t>
            </a:r>
            <a:r>
              <a:rPr lang="ar-BH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الرمز </a:t>
            </a:r>
            <a:r>
              <a:rPr lang="en-US" altLang="en-US" sz="2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</a:t>
            </a:r>
            <a:r>
              <a:rPr lang="ar-BH" altLang="en-US" sz="2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altLang="en-US" sz="24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فقط</a:t>
            </a:r>
            <a:r>
              <a:rPr lang="ar-BH" sz="24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 </a:t>
            </a:r>
            <a:endParaRPr lang="ar-BH" sz="24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7242204" y="5383541"/>
            <a:ext cx="4399904" cy="396506"/>
          </a:xfrm>
          <a:prstGeom prst="rect">
            <a:avLst/>
          </a:prstGeom>
          <a:solidFill>
            <a:srgbClr val="F4EED8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vert="horz" lIns="68580" tIns="34290" rIns="68580" bIns="34290" rtlCol="0" anchor="ctr">
            <a:noAutofit/>
          </a:bodyPr>
          <a:lstStyle/>
          <a:p>
            <a:pPr algn="r" rtl="1"/>
            <a:r>
              <a:rPr lang="en-US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</a:t>
            </a:r>
            <a:r>
              <a:rPr lang="ar-BH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 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الانقباض برفق</a:t>
            </a:r>
            <a:r>
              <a:rPr lang="ar-BH" sz="24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ar-BH" sz="24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525793" y="4184247"/>
            <a:ext cx="4397431" cy="398341"/>
          </a:xfrm>
          <a:prstGeom prst="rect">
            <a:avLst/>
          </a:prstGeom>
          <a:solidFill>
            <a:srgbClr val="FDF0E7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d</a:t>
            </a:r>
            <a:r>
              <a:rPr lang="ar-BH" dirty="0" smtClean="0"/>
              <a:t>. </a:t>
            </a:r>
            <a:r>
              <a:rPr lang="ar-BH" dirty="0"/>
              <a:t>الرمز  </a:t>
            </a:r>
            <a:r>
              <a:rPr lang="en-US" altLang="en-US" dirty="0">
                <a:solidFill>
                  <a:srgbClr val="7030A0"/>
                </a:solidFill>
              </a:rPr>
              <a:t>B</a:t>
            </a:r>
            <a:r>
              <a:rPr lang="ar-BH" altLang="en-US" dirty="0">
                <a:solidFill>
                  <a:srgbClr val="7030A0"/>
                </a:solidFill>
              </a:rPr>
              <a:t> و</a:t>
            </a:r>
            <a:r>
              <a:rPr lang="en-US" altLang="en-US" dirty="0">
                <a:solidFill>
                  <a:srgbClr val="7030A0"/>
                </a:solidFill>
              </a:rPr>
              <a:t>C</a:t>
            </a:r>
            <a:r>
              <a:rPr lang="ar-BH" altLang="en-US" dirty="0">
                <a:solidFill>
                  <a:srgbClr val="7030A0"/>
                </a:solidFill>
              </a:rPr>
              <a:t> </a:t>
            </a:r>
            <a:r>
              <a:rPr lang="ar-BH" altLang="en-US" dirty="0" smtClean="0">
                <a:solidFill>
                  <a:srgbClr val="7030A0"/>
                </a:solidFill>
              </a:rPr>
              <a:t>معًا</a:t>
            </a:r>
            <a:r>
              <a:rPr lang="ar-BH" dirty="0" smtClean="0"/>
              <a:t>.</a:t>
            </a:r>
            <a:endParaRPr lang="ar-BH" dirty="0"/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7242642" y="2151265"/>
            <a:ext cx="4399904" cy="398341"/>
          </a:xfrm>
          <a:prstGeom prst="rect">
            <a:avLst/>
          </a:prstGeom>
          <a:solidFill>
            <a:srgbClr val="FDF0E7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</a:t>
            </a:r>
            <a:r>
              <a:rPr lang="ar-BH" dirty="0" smtClean="0"/>
              <a:t>.</a:t>
            </a:r>
            <a:r>
              <a:rPr lang="ar-BH" dirty="0"/>
              <a:t> </a:t>
            </a:r>
            <a:r>
              <a:rPr lang="ar-BH" altLang="en-US" dirty="0" smtClean="0"/>
              <a:t>عضلات</a:t>
            </a:r>
            <a:r>
              <a:rPr lang="ar-BH" altLang="en-US" dirty="0"/>
              <a:t> قلبية</a:t>
            </a:r>
            <a:r>
              <a:rPr lang="ar-BH" altLang="en-US" dirty="0" smtClean="0">
                <a:ea typeface="Times New Roman" panose="02020603050405020304" pitchFamily="18" charset="0"/>
              </a:rPr>
              <a:t>.</a:t>
            </a:r>
            <a:endParaRPr lang="ar-BH" dirty="0"/>
          </a:p>
        </p:txBody>
      </p:sp>
      <p:sp>
        <p:nvSpPr>
          <p:cNvPr id="20" name="Oval 19"/>
          <p:cNvSpPr/>
          <p:nvPr/>
        </p:nvSpPr>
        <p:spPr>
          <a:xfrm>
            <a:off x="11348939" y="4216313"/>
            <a:ext cx="332163" cy="34290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7248559" y="1546224"/>
            <a:ext cx="4399904" cy="433383"/>
          </a:xfrm>
          <a:prstGeom prst="rect">
            <a:avLst/>
          </a:prstGeom>
          <a:solidFill>
            <a:srgbClr val="F4EED8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vert="horz" lIns="68580" tIns="34290" rIns="68580" bIns="34290" rtlCol="0" anchor="ctr">
            <a:noAutofit/>
          </a:bodyPr>
          <a:lstStyle/>
          <a:p>
            <a:pPr algn="r" rtl="1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</a:t>
            </a:r>
            <a:r>
              <a:rPr lang="ar-BH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 </a:t>
            </a:r>
            <a:r>
              <a:rPr lang="ar-BH" altLang="en-US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عضلات هيكلية</a:t>
            </a:r>
            <a:r>
              <a:rPr lang="ar-BH" sz="24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ar-BH" sz="24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509556" y="866773"/>
            <a:ext cx="11129709" cy="5156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lvl1pPr indent="0"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9pPr>
          </a:lstStyle>
          <a:p>
            <a:pPr algn="justLow"/>
            <a:r>
              <a:rPr lang="ar-BH" dirty="0">
                <a:ea typeface="Times New Roman" panose="02020603050405020304" pitchFamily="18" charset="0"/>
              </a:rPr>
              <a:t>1. </a:t>
            </a:r>
            <a:r>
              <a:rPr lang="ar-BH" altLang="en-US" dirty="0"/>
              <a:t>ما نوع العضلات ال</a:t>
            </a:r>
            <a:r>
              <a:rPr lang="ar-BH" dirty="0"/>
              <a:t>مبطنة </a:t>
            </a:r>
            <a:r>
              <a:rPr lang="ar-BH" dirty="0" smtClean="0"/>
              <a:t>للأمعاء</a:t>
            </a:r>
            <a:r>
              <a:rPr lang="ar-BH" dirty="0"/>
              <a:t>، </a:t>
            </a:r>
            <a:r>
              <a:rPr lang="ar-BH" dirty="0" smtClean="0"/>
              <a:t>والمثانة؟</a:t>
            </a:r>
            <a:endParaRPr lang="en-US" dirty="0"/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7234989" y="3455970"/>
            <a:ext cx="4426174" cy="396506"/>
          </a:xfrm>
          <a:prstGeom prst="rect">
            <a:avLst/>
          </a:prstGeom>
          <a:solidFill>
            <a:srgbClr val="F4EED8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vert="horz" lIns="68580" tIns="34290" rIns="68580" bIns="34290" rtlCol="0" anchor="ctr">
            <a:noAutofit/>
          </a:bodyPr>
          <a:lstStyle/>
          <a:p>
            <a:pPr algn="r" rtl="1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</a:t>
            </a:r>
            <a:r>
              <a:rPr lang="ar-BH" sz="24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r>
              <a:rPr lang="en-US" sz="24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24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الرمز </a:t>
            </a:r>
            <a:r>
              <a:rPr lang="en-US" altLang="en-US" sz="2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</a:t>
            </a:r>
            <a:r>
              <a:rPr lang="ar-BH" altLang="en-US" sz="2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فقط</a:t>
            </a:r>
            <a:r>
              <a:rPr lang="ar-BH" sz="24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ar-BH" sz="24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522256" y="2720124"/>
            <a:ext cx="11129709" cy="5156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lvl1pPr indent="0"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ar-BH" altLang="en-US" dirty="0" smtClean="0">
                <a:ea typeface="Times New Roman" panose="02020603050405020304" pitchFamily="18" charset="0"/>
              </a:rPr>
              <a:t>2.</a:t>
            </a:r>
            <a:r>
              <a:rPr lang="ar-BH" dirty="0">
                <a:ea typeface="Times New Roman" panose="02020603050405020304" pitchFamily="18" charset="0"/>
              </a:rPr>
              <a:t> </a:t>
            </a:r>
            <a:r>
              <a:rPr lang="ar-SA" altLang="en-US" dirty="0"/>
              <a:t>ما </a:t>
            </a:r>
            <a:r>
              <a:rPr lang="ar-BH" altLang="en-US" dirty="0" smtClean="0"/>
              <a:t>رمز </a:t>
            </a:r>
            <a:r>
              <a:rPr lang="ar-SA" altLang="en-US" dirty="0" smtClean="0"/>
              <a:t>العضلات </a:t>
            </a:r>
            <a:r>
              <a:rPr lang="ar-SA" altLang="en-US" dirty="0"/>
              <a:t>التي ت</a:t>
            </a:r>
            <a:r>
              <a:rPr lang="ar-BH" altLang="en-US" dirty="0"/>
              <a:t>ُ</a:t>
            </a:r>
            <a:r>
              <a:rPr lang="ar-SA" altLang="en-US" dirty="0"/>
              <a:t>صنف على أنها عضلات </a:t>
            </a:r>
            <a:r>
              <a:rPr lang="ar-BH" altLang="en-US" dirty="0"/>
              <a:t>لا </a:t>
            </a:r>
            <a:r>
              <a:rPr lang="ar-SA" altLang="en-US" dirty="0"/>
              <a:t>إرادية في الشك</a:t>
            </a:r>
            <a:r>
              <a:rPr lang="ar-BH" altLang="en-US" dirty="0"/>
              <a:t>ل </a:t>
            </a:r>
            <a:r>
              <a:rPr lang="ar-BH" altLang="en-US" dirty="0" smtClean="0"/>
              <a:t>التالي</a:t>
            </a:r>
            <a:r>
              <a:rPr lang="ar-BH" altLang="en-US" dirty="0" smtClean="0">
                <a:ea typeface="Times New Roman" panose="02020603050405020304" pitchFamily="18" charset="0"/>
              </a:rPr>
              <a:t>؟ </a:t>
            </a:r>
            <a:endParaRPr lang="ar-BH" dirty="0">
              <a:solidFill>
                <a:srgbClr val="00206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3372"/>
            <a:ext cx="12192000" cy="75386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099" rtl="1" fontAlgn="base">
              <a:spcBef>
                <a:spcPct val="0"/>
              </a:spcBef>
              <a:spcAft>
                <a:spcPct val="0"/>
              </a:spcAft>
            </a:pPr>
            <a:r>
              <a:rPr lang="ar-BH" sz="4000" b="1" dirty="0" smtClean="0">
                <a:solidFill>
                  <a:srgbClr val="FFC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النشـــــــــــــــــــــــــــــــــــــــــــاط </a:t>
            </a:r>
            <a:r>
              <a:rPr lang="ar-BH" sz="4000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(3)</a:t>
            </a:r>
            <a:endParaRPr lang="ar-BH" sz="4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536594" y="5999524"/>
            <a:ext cx="4397431" cy="398341"/>
          </a:xfrm>
          <a:prstGeom prst="rect">
            <a:avLst/>
          </a:prstGeom>
          <a:solidFill>
            <a:srgbClr val="FDF0E7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d</a:t>
            </a:r>
            <a:r>
              <a:rPr lang="ar-BH" dirty="0" smtClean="0"/>
              <a:t>. </a:t>
            </a:r>
            <a:r>
              <a:rPr lang="ar-BH" dirty="0"/>
              <a:t>الانقباض بفاعلية وانتظام</a:t>
            </a:r>
            <a:r>
              <a:rPr lang="ar-BH" dirty="0" smtClean="0"/>
              <a:t>.</a:t>
            </a:r>
            <a:endParaRPr lang="ar-BH" dirty="0"/>
          </a:p>
        </p:txBody>
      </p:sp>
      <p:sp>
        <p:nvSpPr>
          <p:cNvPr id="28" name="Oval 27"/>
          <p:cNvSpPr/>
          <p:nvPr/>
        </p:nvSpPr>
        <p:spPr>
          <a:xfrm>
            <a:off x="4659170" y="6018062"/>
            <a:ext cx="332163" cy="34290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531777" y="4776031"/>
            <a:ext cx="11129709" cy="5156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lvl1pPr indent="0"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358775" algn="l"/>
              </a:tabLst>
            </a:pPr>
            <a:r>
              <a:rPr lang="en-US" altLang="en-US" dirty="0" smtClean="0">
                <a:ea typeface="Times New Roman" panose="02020603050405020304" pitchFamily="18" charset="0"/>
              </a:rPr>
              <a:t>3</a:t>
            </a:r>
            <a:r>
              <a:rPr lang="ar-BH" altLang="en-US" dirty="0" smtClean="0">
                <a:ea typeface="Times New Roman" panose="02020603050405020304" pitchFamily="18" charset="0"/>
              </a:rPr>
              <a:t>. </a:t>
            </a:r>
            <a:r>
              <a:rPr lang="ar-BH" dirty="0"/>
              <a:t>تترتب الخلايا العضلية القلبية على هيئة شبكة لتسمح </a:t>
            </a:r>
            <a:r>
              <a:rPr lang="ar-BH" dirty="0" smtClean="0"/>
              <a:t>بـ ............ .</a:t>
            </a:r>
            <a:endParaRPr lang="en-US" altLang="en-US" dirty="0">
              <a:ea typeface="Times New Roman" panose="02020603050405020304" pitchFamily="18" charset="0"/>
            </a:endParaRPr>
          </a:p>
        </p:txBody>
      </p:sp>
      <p:sp>
        <p:nvSpPr>
          <p:cNvPr id="34" name="Footer Placeholder 3"/>
          <p:cNvSpPr txBox="1">
            <a:spLocks/>
          </p:cNvSpPr>
          <p:nvPr/>
        </p:nvSpPr>
        <p:spPr>
          <a:xfrm>
            <a:off x="26126" y="6549394"/>
            <a:ext cx="3007791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الأحياء </a:t>
            </a:r>
            <a:r>
              <a:rPr lang="en-US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(حيا </a:t>
            </a:r>
            <a:r>
              <a:rPr lang="en-US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215/211</a:t>
            </a:r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،</a:t>
            </a:r>
            <a:r>
              <a:rPr lang="en-US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حيا 803) الجهاز العضلي</a:t>
            </a:r>
            <a:endParaRPr lang="en-US" sz="1400" b="1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263" y="3344092"/>
            <a:ext cx="2121398" cy="132269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86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6" grpId="0" animBg="1"/>
      <p:bldP spid="29" grpId="0" animBg="1"/>
      <p:bldP spid="23" grpId="0" animBg="1"/>
      <p:bldP spid="27" grpId="0" animBg="1"/>
      <p:bldP spid="21" grpId="0" animBg="1"/>
      <p:bldP spid="20" grpId="0" animBg="1"/>
      <p:bldP spid="18" grpId="0" animBg="1"/>
      <p:bldP spid="26" grpId="0" animBg="1"/>
      <p:bldP spid="19" grpId="0" animBg="1"/>
      <p:bldP spid="28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8308904" y="5272838"/>
            <a:ext cx="2498094" cy="99876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xtLst/>
        </p:spPr>
        <p:txBody>
          <a:bodyPr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87338" indent="-287338" algn="ctr" eaLnBrk="1" hangingPunct="1"/>
            <a:r>
              <a:rPr lang="ar-SA" altLang="ja-JP" sz="2800" b="1" dirty="0">
                <a:solidFill>
                  <a:schemeClr val="bg1"/>
                </a:solidFill>
                <a:latin typeface="Sakkal Majalla" panose="02000000000000000000" pitchFamily="2" charset="-78"/>
                <a:ea typeface="MS Mincho" panose="02020609040205080304" pitchFamily="49" charset="-128"/>
                <a:cs typeface="Sakkal Majalla" panose="02000000000000000000" pitchFamily="2" charset="-78"/>
              </a:rPr>
              <a:t>التحكم في </a:t>
            </a:r>
            <a:r>
              <a:rPr lang="ar-BH" altLang="ja-JP" sz="2800" b="1" dirty="0">
                <a:solidFill>
                  <a:schemeClr val="bg1"/>
                </a:solidFill>
                <a:latin typeface="Sakkal Majalla" panose="02000000000000000000" pitchFamily="2" charset="-78"/>
                <a:ea typeface="MS Mincho" panose="02020609040205080304" pitchFamily="49" charset="-128"/>
                <a:cs typeface="Sakkal Majalla" panose="02000000000000000000" pitchFamily="2" charset="-78"/>
              </a:rPr>
              <a:t>   </a:t>
            </a:r>
            <a:r>
              <a:rPr lang="ar-SA" altLang="ja-JP" sz="2800" b="1" dirty="0">
                <a:solidFill>
                  <a:schemeClr val="bg1"/>
                </a:solidFill>
                <a:latin typeface="Sakkal Majalla" panose="02000000000000000000" pitchFamily="2" charset="-78"/>
                <a:ea typeface="MS Mincho" panose="02020609040205080304" pitchFamily="49" charset="-128"/>
                <a:cs typeface="Sakkal Majalla" panose="02000000000000000000" pitchFamily="2" charset="-78"/>
              </a:rPr>
              <a:t>العضلات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5921128" y="5280670"/>
            <a:ext cx="2372640" cy="9987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ar-SA" altLang="en-US" sz="28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إرادي</a:t>
            </a:r>
            <a:endParaRPr lang="en-US" altLang="en-US" sz="2800" b="1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3585636" y="5287224"/>
            <a:ext cx="2387987" cy="9916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ar-SA" altLang="en-US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لاإرادي</a:t>
            </a:r>
            <a:endParaRPr lang="en-US" altLang="en-US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1131766" y="5283113"/>
            <a:ext cx="2410097" cy="9987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ar-SA" altLang="en-US" sz="2800" b="1" dirty="0">
                <a:solidFill>
                  <a:srgbClr val="0000FF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لاإرادي</a:t>
            </a:r>
            <a:endParaRPr lang="en-US" altLang="en-US" sz="2800" b="1" dirty="0">
              <a:solidFill>
                <a:srgbClr val="0000FF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8317957" y="4237039"/>
            <a:ext cx="2498094" cy="100031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xtLst/>
        </p:spPr>
        <p:txBody>
          <a:bodyPr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A" altLang="ja-JP" sz="2800" b="1" dirty="0">
                <a:solidFill>
                  <a:schemeClr val="bg1"/>
                </a:solidFill>
                <a:latin typeface="Sakkal Majalla" panose="02000000000000000000" pitchFamily="2" charset="-78"/>
                <a:ea typeface="MS Mincho" panose="02020609040205080304" pitchFamily="49" charset="-128"/>
                <a:cs typeface="Sakkal Majalla" panose="02000000000000000000" pitchFamily="2" charset="-78"/>
              </a:rPr>
              <a:t>عدد الأنوية</a:t>
            </a:r>
            <a:r>
              <a:rPr lang="ar-BH" altLang="ja-JP" sz="2800" b="1" dirty="0">
                <a:solidFill>
                  <a:schemeClr val="bg1"/>
                </a:solidFill>
                <a:latin typeface="Sakkal Majalla" panose="02000000000000000000" pitchFamily="2" charset="-78"/>
                <a:ea typeface="MS Mincho" panose="02020609040205080304" pitchFamily="49" charset="-128"/>
                <a:cs typeface="Sakkal Majalla" panose="02000000000000000000" pitchFamily="2" charset="-78"/>
              </a:rPr>
              <a:t> في الخلية</a:t>
            </a:r>
            <a:r>
              <a:rPr lang="ar-SA" altLang="ja-JP" sz="2800" b="1" dirty="0">
                <a:solidFill>
                  <a:schemeClr val="bg1"/>
                </a:solidFill>
                <a:latin typeface="Sakkal Majalla" panose="02000000000000000000" pitchFamily="2" charset="-78"/>
                <a:ea typeface="MS Mincho" panose="02020609040205080304" pitchFamily="49" charset="-128"/>
                <a:cs typeface="Sakkal Majalla" panose="02000000000000000000" pitchFamily="2" charset="-78"/>
              </a:rPr>
              <a:t> </a:t>
            </a: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5921128" y="4237039"/>
            <a:ext cx="2372640" cy="1000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ar-SA" altLang="en-US" sz="28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عديد من الأنوية</a:t>
            </a:r>
            <a:endParaRPr lang="en-US" altLang="en-US" sz="2800" b="1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3564427" y="4257588"/>
            <a:ext cx="2387987" cy="9662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ar-SA" altLang="en-US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واحدة فقط</a:t>
            </a:r>
            <a:endParaRPr lang="en-US" altLang="en-US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1162588" y="4237039"/>
            <a:ext cx="2410097" cy="10003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ar-SA" altLang="en-US" sz="2800" b="1" dirty="0">
                <a:solidFill>
                  <a:srgbClr val="0000FF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واحدة </a:t>
            </a:r>
            <a:r>
              <a:rPr lang="ar-BH" altLang="en-US" sz="2800" b="1" dirty="0">
                <a:solidFill>
                  <a:srgbClr val="0000FF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عادةً</a:t>
            </a:r>
            <a:endParaRPr lang="en-US" altLang="en-US" sz="2800" b="1" dirty="0">
              <a:solidFill>
                <a:srgbClr val="0000FF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8317957" y="3213101"/>
            <a:ext cx="2498094" cy="99876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xtLst/>
        </p:spPr>
        <p:txBody>
          <a:bodyPr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A" altLang="ja-JP" sz="2800" b="1" dirty="0">
                <a:solidFill>
                  <a:schemeClr val="bg1"/>
                </a:solidFill>
                <a:latin typeface="Sakkal Majalla" panose="02000000000000000000" pitchFamily="2" charset="-78"/>
                <a:ea typeface="MS Mincho" panose="02020609040205080304" pitchFamily="49" charset="-128"/>
                <a:cs typeface="Sakkal Majalla" panose="02000000000000000000" pitchFamily="2" charset="-78"/>
              </a:rPr>
              <a:t>الشكل </a:t>
            </a:r>
          </a:p>
        </p:txBody>
      </p:sp>
      <p:sp>
        <p:nvSpPr>
          <p:cNvPr id="20492" name="Rectangle 12"/>
          <p:cNvSpPr>
            <a:spLocks noChangeArrowheads="1"/>
          </p:cNvSpPr>
          <p:nvPr/>
        </p:nvSpPr>
        <p:spPr bwMode="auto">
          <a:xfrm>
            <a:off x="5921128" y="3213101"/>
            <a:ext cx="2372640" cy="9987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ar-BH" altLang="en-US" sz="2800" b="1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ar-SA" altLang="en-US" sz="28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مخططة</a:t>
            </a:r>
            <a:endParaRPr lang="ar-BH" altLang="en-US" sz="2800" b="1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eaLnBrk="1" hangingPunct="1">
              <a:spcBef>
                <a:spcPct val="20000"/>
              </a:spcBef>
            </a:pPr>
            <a:endParaRPr lang="en-US" altLang="en-US" sz="2800" b="1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493" name="Rectangle 13"/>
          <p:cNvSpPr>
            <a:spLocks noChangeArrowheads="1"/>
          </p:cNvSpPr>
          <p:nvPr/>
        </p:nvSpPr>
        <p:spPr bwMode="auto">
          <a:xfrm>
            <a:off x="3574701" y="3213101"/>
            <a:ext cx="2387987" cy="9987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ar-SA" altLang="en-US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مغزلية</a:t>
            </a:r>
            <a:endParaRPr lang="en-US" altLang="en-US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1162588" y="3213101"/>
            <a:ext cx="2410097" cy="9987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ar-SA" altLang="en-US" sz="2800" b="1" dirty="0">
                <a:solidFill>
                  <a:srgbClr val="0000FF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مخططة</a:t>
            </a:r>
            <a:endParaRPr lang="en-US" altLang="en-US" sz="2800" b="1" dirty="0">
              <a:solidFill>
                <a:srgbClr val="0000FF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8321699" y="2027238"/>
            <a:ext cx="2494352" cy="115670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xtLst/>
        </p:spPr>
        <p:txBody>
          <a:bodyPr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A" altLang="ja-JP" sz="2800" b="1" dirty="0">
                <a:solidFill>
                  <a:schemeClr val="bg1"/>
                </a:solidFill>
                <a:latin typeface="Sakkal Majalla" panose="02000000000000000000" pitchFamily="2" charset="-78"/>
                <a:ea typeface="MS Mincho" panose="02020609040205080304" pitchFamily="49" charset="-128"/>
                <a:cs typeface="Sakkal Majalla" panose="02000000000000000000" pitchFamily="2" charset="-78"/>
              </a:rPr>
              <a:t>مكان وجودها في الجسم</a:t>
            </a:r>
            <a:endParaRPr lang="ar-SA" altLang="ja-JP" sz="2800" dirty="0">
              <a:solidFill>
                <a:schemeClr val="bg1"/>
              </a:solidFill>
              <a:latin typeface="Sakkal Majalla" panose="02000000000000000000" pitchFamily="2" charset="-78"/>
              <a:ea typeface="MS Mincho" panose="02020609040205080304" pitchFamily="49" charset="-128"/>
              <a:cs typeface="Sakkal Majalla" panose="02000000000000000000" pitchFamily="2" charset="-78"/>
            </a:endParaRPr>
          </a:p>
        </p:txBody>
      </p:sp>
      <p:sp>
        <p:nvSpPr>
          <p:cNvPr id="20496" name="Rectangle 16"/>
          <p:cNvSpPr>
            <a:spLocks noChangeArrowheads="1"/>
          </p:cNvSpPr>
          <p:nvPr/>
        </p:nvSpPr>
        <p:spPr bwMode="auto">
          <a:xfrm>
            <a:off x="5921128" y="2027238"/>
            <a:ext cx="2372640" cy="11567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ar-SA" altLang="en-US" sz="28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متصلة بعظام الهيكل</a:t>
            </a:r>
            <a:endParaRPr lang="en-US" altLang="en-US" sz="2800" b="1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497" name="Rectangle 17"/>
          <p:cNvSpPr>
            <a:spLocks noChangeArrowheads="1"/>
          </p:cNvSpPr>
          <p:nvPr/>
        </p:nvSpPr>
        <p:spPr bwMode="auto">
          <a:xfrm>
            <a:off x="3541863" y="2048609"/>
            <a:ext cx="2422995" cy="11426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ar-BH" altLang="en-US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تبطن تجاويف </a:t>
            </a:r>
            <a:r>
              <a:rPr lang="ar-SA" altLang="en-US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الجهاز الهضمي والبولي والتنفسي</a:t>
            </a:r>
            <a:endParaRPr lang="en-US" altLang="en-US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498" name="Rectangle 18"/>
          <p:cNvSpPr>
            <a:spLocks noChangeArrowheads="1"/>
          </p:cNvSpPr>
          <p:nvPr/>
        </p:nvSpPr>
        <p:spPr bwMode="auto">
          <a:xfrm>
            <a:off x="1162588" y="2027238"/>
            <a:ext cx="2410097" cy="11567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ar-SA" altLang="en-US" sz="2800" b="1" dirty="0">
                <a:solidFill>
                  <a:srgbClr val="0000FF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القلب</a:t>
            </a:r>
            <a:endParaRPr lang="en-US" altLang="en-US" sz="2800" b="1" dirty="0">
              <a:solidFill>
                <a:srgbClr val="0000FF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499" name="Rectangle 19"/>
          <p:cNvSpPr>
            <a:spLocks noChangeArrowheads="1"/>
          </p:cNvSpPr>
          <p:nvPr/>
        </p:nvSpPr>
        <p:spPr bwMode="auto">
          <a:xfrm>
            <a:off x="8349799" y="1484314"/>
            <a:ext cx="2410097" cy="52957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A" altLang="ja-JP" sz="2800" b="1" dirty="0">
                <a:solidFill>
                  <a:srgbClr val="002060"/>
                </a:solidFill>
                <a:latin typeface="Sakkal Majalla" panose="02000000000000000000" pitchFamily="2" charset="-78"/>
                <a:ea typeface="MS Mincho" panose="02020609040205080304" pitchFamily="49" charset="-128"/>
                <a:cs typeface="Sakkal Majalla" panose="02000000000000000000" pitchFamily="2" charset="-78"/>
              </a:rPr>
              <a:t>وجه المقارنة</a:t>
            </a:r>
            <a:endParaRPr lang="ar-SA" altLang="ja-JP" sz="4800" dirty="0">
              <a:solidFill>
                <a:srgbClr val="002060"/>
              </a:solidFill>
              <a:latin typeface="Sakkal Majalla" panose="02000000000000000000" pitchFamily="2" charset="-78"/>
              <a:ea typeface="MS Mincho" panose="02020609040205080304" pitchFamily="49" charset="-128"/>
              <a:cs typeface="Sakkal Majalla" panose="02000000000000000000" pitchFamily="2" charset="-78"/>
            </a:endParaRPr>
          </a:p>
        </p:txBody>
      </p:sp>
      <p:sp>
        <p:nvSpPr>
          <p:cNvPr id="20500" name="Rectangle 20"/>
          <p:cNvSpPr>
            <a:spLocks noChangeArrowheads="1"/>
          </p:cNvSpPr>
          <p:nvPr/>
        </p:nvSpPr>
        <p:spPr bwMode="auto">
          <a:xfrm>
            <a:off x="5891350" y="1484314"/>
            <a:ext cx="2363344" cy="52957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A" altLang="ja-JP" sz="2800" b="1" dirty="0">
                <a:solidFill>
                  <a:srgbClr val="002060"/>
                </a:solidFill>
                <a:latin typeface="Sakkal Majalla" panose="02000000000000000000" pitchFamily="2" charset="-78"/>
                <a:ea typeface="MS Mincho" panose="02020609040205080304" pitchFamily="49" charset="-128"/>
                <a:cs typeface="Sakkal Majalla" panose="02000000000000000000" pitchFamily="2" charset="-78"/>
              </a:rPr>
              <a:t>العضلات الهيكلية</a:t>
            </a:r>
          </a:p>
        </p:txBody>
      </p:sp>
      <p:sp>
        <p:nvSpPr>
          <p:cNvPr id="20501" name="Rectangle 21"/>
          <p:cNvSpPr>
            <a:spLocks noChangeArrowheads="1"/>
          </p:cNvSpPr>
          <p:nvPr/>
        </p:nvSpPr>
        <p:spPr bwMode="auto">
          <a:xfrm>
            <a:off x="3561235" y="1484314"/>
            <a:ext cx="2410097" cy="52957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A" altLang="ja-JP" sz="2800" b="1" dirty="0">
                <a:solidFill>
                  <a:srgbClr val="002060"/>
                </a:solidFill>
                <a:latin typeface="Sakkal Majalla" panose="02000000000000000000" pitchFamily="2" charset="-78"/>
                <a:ea typeface="MS Mincho" panose="02020609040205080304" pitchFamily="49" charset="-128"/>
                <a:cs typeface="Sakkal Majalla" panose="02000000000000000000" pitchFamily="2" charset="-78"/>
              </a:rPr>
              <a:t>العضلات الملساء</a:t>
            </a:r>
          </a:p>
        </p:txBody>
      </p:sp>
      <p:sp>
        <p:nvSpPr>
          <p:cNvPr id="20502" name="Rectangle 22"/>
          <p:cNvSpPr>
            <a:spLocks noChangeArrowheads="1"/>
          </p:cNvSpPr>
          <p:nvPr/>
        </p:nvSpPr>
        <p:spPr bwMode="auto">
          <a:xfrm>
            <a:off x="1162588" y="1484314"/>
            <a:ext cx="2410097" cy="52957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A" altLang="ja-JP" sz="2800" b="1" dirty="0">
                <a:solidFill>
                  <a:srgbClr val="002060"/>
                </a:solidFill>
                <a:latin typeface="Sakkal Majalla" panose="02000000000000000000" pitchFamily="2" charset="-78"/>
                <a:ea typeface="MS Mincho" panose="02020609040205080304" pitchFamily="49" charset="-128"/>
                <a:cs typeface="Sakkal Majalla" panose="02000000000000000000" pitchFamily="2" charset="-78"/>
              </a:rPr>
              <a:t>العضلات القلبية</a:t>
            </a:r>
          </a:p>
        </p:txBody>
      </p:sp>
      <p:sp>
        <p:nvSpPr>
          <p:cNvPr id="8215" name="Line 23"/>
          <p:cNvSpPr>
            <a:spLocks noChangeShapeType="1"/>
          </p:cNvSpPr>
          <p:nvPr/>
        </p:nvSpPr>
        <p:spPr bwMode="auto">
          <a:xfrm>
            <a:off x="1162596" y="1484313"/>
            <a:ext cx="9640388" cy="0"/>
          </a:xfrm>
          <a:prstGeom prst="line">
            <a:avLst/>
          </a:prstGeom>
          <a:noFill/>
          <a:ln w="25400" cap="rnd">
            <a:solidFill>
              <a:srgbClr val="00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ctr"/>
            <a:endParaRPr lang="en-US" sz="260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216" name="Line 24"/>
          <p:cNvSpPr>
            <a:spLocks noChangeShapeType="1"/>
          </p:cNvSpPr>
          <p:nvPr/>
        </p:nvSpPr>
        <p:spPr bwMode="auto">
          <a:xfrm flipV="1">
            <a:off x="1122332" y="6301211"/>
            <a:ext cx="9688110" cy="12447"/>
          </a:xfrm>
          <a:prstGeom prst="line">
            <a:avLst/>
          </a:prstGeom>
          <a:noFill/>
          <a:ln w="25400" cap="rnd">
            <a:solidFill>
              <a:srgbClr val="00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ctr"/>
            <a:endParaRPr lang="en-US" sz="260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217" name="Line 25"/>
          <p:cNvSpPr>
            <a:spLocks noChangeShapeType="1"/>
          </p:cNvSpPr>
          <p:nvPr/>
        </p:nvSpPr>
        <p:spPr bwMode="auto">
          <a:xfrm flipH="1">
            <a:off x="1130113" y="1484314"/>
            <a:ext cx="5303" cy="4825951"/>
          </a:xfrm>
          <a:prstGeom prst="line">
            <a:avLst/>
          </a:prstGeom>
          <a:noFill/>
          <a:ln w="25400" cap="rnd">
            <a:solidFill>
              <a:srgbClr val="00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ctr"/>
            <a:endParaRPr lang="en-US" sz="260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218" name="Line 26"/>
          <p:cNvSpPr>
            <a:spLocks noChangeShapeType="1"/>
          </p:cNvSpPr>
          <p:nvPr/>
        </p:nvSpPr>
        <p:spPr bwMode="auto">
          <a:xfrm>
            <a:off x="10810442" y="1476088"/>
            <a:ext cx="5303" cy="4816898"/>
          </a:xfrm>
          <a:prstGeom prst="line">
            <a:avLst/>
          </a:prstGeom>
          <a:noFill/>
          <a:ln w="25400" cap="rnd">
            <a:solidFill>
              <a:srgbClr val="00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ctr"/>
            <a:endParaRPr lang="en-US" sz="260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219" name="Line 27"/>
          <p:cNvSpPr>
            <a:spLocks noChangeShapeType="1"/>
          </p:cNvSpPr>
          <p:nvPr/>
        </p:nvSpPr>
        <p:spPr bwMode="auto">
          <a:xfrm>
            <a:off x="1162596" y="2027238"/>
            <a:ext cx="9640388" cy="0"/>
          </a:xfrm>
          <a:prstGeom prst="line">
            <a:avLst/>
          </a:prstGeom>
          <a:noFill/>
          <a:ln w="25400" cap="rnd">
            <a:solidFill>
              <a:srgbClr val="00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220" name="Line 28"/>
          <p:cNvSpPr>
            <a:spLocks noChangeShapeType="1"/>
          </p:cNvSpPr>
          <p:nvPr/>
        </p:nvSpPr>
        <p:spPr bwMode="auto">
          <a:xfrm>
            <a:off x="8305239" y="1484314"/>
            <a:ext cx="4437" cy="4789737"/>
          </a:xfrm>
          <a:prstGeom prst="line">
            <a:avLst/>
          </a:prstGeom>
          <a:noFill/>
          <a:ln w="25400" cap="rnd">
            <a:solidFill>
              <a:srgbClr val="00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ctr"/>
            <a:endParaRPr lang="en-US" sz="260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221" name="Line 29"/>
          <p:cNvSpPr>
            <a:spLocks noChangeShapeType="1"/>
          </p:cNvSpPr>
          <p:nvPr/>
        </p:nvSpPr>
        <p:spPr bwMode="auto">
          <a:xfrm>
            <a:off x="5941305" y="1494588"/>
            <a:ext cx="15491" cy="4815677"/>
          </a:xfrm>
          <a:prstGeom prst="line">
            <a:avLst/>
          </a:prstGeom>
          <a:noFill/>
          <a:ln w="25400" cap="rnd">
            <a:solidFill>
              <a:srgbClr val="00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ctr"/>
            <a:endParaRPr lang="en-US" sz="260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222" name="Line 30"/>
          <p:cNvSpPr>
            <a:spLocks noChangeShapeType="1"/>
          </p:cNvSpPr>
          <p:nvPr/>
        </p:nvSpPr>
        <p:spPr bwMode="auto">
          <a:xfrm flipH="1">
            <a:off x="3546387" y="1484314"/>
            <a:ext cx="18560" cy="4798791"/>
          </a:xfrm>
          <a:prstGeom prst="line">
            <a:avLst/>
          </a:prstGeom>
          <a:noFill/>
          <a:ln w="25400" cap="rnd">
            <a:solidFill>
              <a:srgbClr val="00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ctr"/>
            <a:endParaRPr lang="en-US" sz="260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223" name="Line 31"/>
          <p:cNvSpPr>
            <a:spLocks noChangeShapeType="1"/>
          </p:cNvSpPr>
          <p:nvPr/>
        </p:nvSpPr>
        <p:spPr bwMode="auto">
          <a:xfrm>
            <a:off x="1162596" y="3213100"/>
            <a:ext cx="9640388" cy="0"/>
          </a:xfrm>
          <a:prstGeom prst="line">
            <a:avLst/>
          </a:prstGeom>
          <a:noFill/>
          <a:ln w="25400" cap="rnd">
            <a:solidFill>
              <a:srgbClr val="00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ctr"/>
            <a:endParaRPr lang="en-US" sz="260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224" name="Line 32"/>
          <p:cNvSpPr>
            <a:spLocks noChangeShapeType="1"/>
          </p:cNvSpPr>
          <p:nvPr/>
        </p:nvSpPr>
        <p:spPr bwMode="auto">
          <a:xfrm>
            <a:off x="1162596" y="4237038"/>
            <a:ext cx="9640388" cy="0"/>
          </a:xfrm>
          <a:prstGeom prst="line">
            <a:avLst/>
          </a:prstGeom>
          <a:noFill/>
          <a:ln w="25400" cap="rnd">
            <a:solidFill>
              <a:srgbClr val="00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ctr"/>
            <a:endParaRPr lang="en-US" sz="260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225" name="Line 33"/>
          <p:cNvSpPr>
            <a:spLocks noChangeShapeType="1"/>
          </p:cNvSpPr>
          <p:nvPr/>
        </p:nvSpPr>
        <p:spPr bwMode="auto">
          <a:xfrm>
            <a:off x="1162596" y="5262563"/>
            <a:ext cx="9640388" cy="0"/>
          </a:xfrm>
          <a:prstGeom prst="line">
            <a:avLst/>
          </a:prstGeom>
          <a:noFill/>
          <a:ln w="25400" cap="rnd">
            <a:solidFill>
              <a:srgbClr val="00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ctr"/>
            <a:endParaRPr lang="en-US" sz="260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108939" y="883078"/>
            <a:ext cx="3714009" cy="5057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rtl="1"/>
            <a:r>
              <a:rPr lang="ar-BH" sz="3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أكمل الجدول التالي:</a:t>
            </a:r>
            <a:endParaRPr lang="en-US" sz="32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0" y="3372"/>
            <a:ext cx="12192000" cy="75386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099" rtl="1" fontAlgn="base">
              <a:spcBef>
                <a:spcPct val="0"/>
              </a:spcBef>
              <a:spcAft>
                <a:spcPct val="0"/>
              </a:spcAft>
            </a:pPr>
            <a:r>
              <a:rPr lang="ar-BH" sz="4000" b="1" dirty="0" smtClean="0">
                <a:solidFill>
                  <a:srgbClr val="FFC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النشـــــــــــــــــــــــــــــــــــــــــــاط </a:t>
            </a:r>
            <a:r>
              <a:rPr lang="ar-BH" sz="4000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</a:t>
            </a:r>
            <a:r>
              <a:rPr lang="en-US" sz="4000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</a:t>
            </a:r>
            <a:r>
              <a:rPr lang="ar-BH" sz="4000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endParaRPr lang="ar-BH" sz="4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0" name="Footer Placeholder 3"/>
          <p:cNvSpPr txBox="1">
            <a:spLocks/>
          </p:cNvSpPr>
          <p:nvPr/>
        </p:nvSpPr>
        <p:spPr>
          <a:xfrm>
            <a:off x="26126" y="6549394"/>
            <a:ext cx="3007791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الأحياء </a:t>
            </a:r>
            <a:r>
              <a:rPr lang="en-US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(حيا </a:t>
            </a:r>
            <a:r>
              <a:rPr lang="en-US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215/211</a:t>
            </a:r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،</a:t>
            </a:r>
            <a:r>
              <a:rPr lang="en-US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حيا 803) الجهاز العضلي</a:t>
            </a:r>
            <a:endParaRPr lang="en-US" sz="1400" b="1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3662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205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48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48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4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4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4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4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4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4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4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9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1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1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 tmFilter="0,0; .5, 1; 1, 1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770" decel="1000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770" decel="100000"/>
                                        <p:tgtEl>
                                          <p:spTgt spid="2048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7" dur="77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9" dur="77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 nodeType="clickPar">
                      <p:stCondLst>
                        <p:cond delay="indefinite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 tmFilter="0,0; .5, 1; 1, 1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animBg="1"/>
      <p:bldP spid="20484" grpId="0" animBg="1"/>
      <p:bldP spid="20485" grpId="0" animBg="1"/>
      <p:bldP spid="20486" grpId="0" animBg="1"/>
      <p:bldP spid="20487" grpId="0" uiExpand="1" build="allAtOnce" animBg="1"/>
      <p:bldP spid="20488" grpId="0" animBg="1"/>
      <p:bldP spid="20489" grpId="0" animBg="1"/>
      <p:bldP spid="20490" grpId="0" animBg="1"/>
      <p:bldP spid="20491" grpId="0" animBg="1"/>
      <p:bldP spid="20492" grpId="0" animBg="1"/>
      <p:bldP spid="20493" grpId="0" animBg="1"/>
      <p:bldP spid="20494" grpId="0" animBg="1"/>
      <p:bldP spid="20495" grpId="0" animBg="1"/>
      <p:bldP spid="20496" grpId="0" animBg="1"/>
      <p:bldP spid="20497" grpId="0" animBg="1"/>
      <p:bldP spid="20498" grpId="0" animBg="1"/>
      <p:bldP spid="20499" grpId="0" animBg="1"/>
      <p:bldP spid="20500" grpId="0" animBg="1"/>
      <p:bldP spid="20501" grpId="0" animBg="1"/>
      <p:bldP spid="2050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"/>
            <a:ext cx="12192000" cy="71437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099" rtl="1" fontAlgn="base">
              <a:spcBef>
                <a:spcPct val="0"/>
              </a:spcBef>
              <a:spcAft>
                <a:spcPct val="0"/>
              </a:spcAft>
            </a:pPr>
            <a:r>
              <a:rPr lang="ar-BH" sz="4000" b="1" dirty="0">
                <a:solidFill>
                  <a:srgbClr val="FFFF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النَشَاطُ </a:t>
            </a:r>
            <a:r>
              <a:rPr lang="ar-BH" sz="4000" b="1" dirty="0" smtClean="0">
                <a:solidFill>
                  <a:srgbClr val="FFFF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التَقْيِيمِيُ 1</a:t>
            </a:r>
            <a:endParaRPr lang="ar-BH" sz="4000" b="1" dirty="0">
              <a:solidFill>
                <a:srgbClr val="FFFF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مستطيل 3"/>
          <p:cNvSpPr/>
          <p:nvPr/>
        </p:nvSpPr>
        <p:spPr>
          <a:xfrm>
            <a:off x="528330" y="887058"/>
            <a:ext cx="1120190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ar-BH" sz="32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1. </a:t>
            </a:r>
            <a:r>
              <a:rPr lang="ar-BH" altLang="en-US" sz="32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لماذا </a:t>
            </a:r>
            <a:r>
              <a:rPr lang="ar-BH" altLang="en-US" sz="32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تُعد العضلات الهيكلية </a:t>
            </a:r>
            <a:r>
              <a:rPr lang="ar-BH" sz="32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عضلات </a:t>
            </a:r>
            <a:r>
              <a:rPr lang="ar-BH" sz="32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إرادية؟</a:t>
            </a:r>
            <a:endParaRPr lang="ar-BH" sz="32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عنصر نائب للمحتوى 5"/>
          <p:cNvSpPr txBox="1">
            <a:spLocks/>
          </p:cNvSpPr>
          <p:nvPr/>
        </p:nvSpPr>
        <p:spPr bwMode="auto">
          <a:xfrm>
            <a:off x="545026" y="1581188"/>
            <a:ext cx="1116942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ar-BH" sz="28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لأن الإنسان يمكنه التحكم في حركتها عند تحريك </a:t>
            </a:r>
            <a:r>
              <a:rPr lang="ar-BH" sz="28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العظام.</a:t>
            </a:r>
            <a:endParaRPr lang="en-US" sz="28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3" name="عنصر نائب للمحتوى 5"/>
          <p:cNvSpPr txBox="1">
            <a:spLocks/>
          </p:cNvSpPr>
          <p:nvPr/>
        </p:nvSpPr>
        <p:spPr bwMode="auto">
          <a:xfrm>
            <a:off x="545431" y="2326125"/>
            <a:ext cx="11149264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BH" altLang="en-US" dirty="0" smtClean="0"/>
              <a:t>2. </a:t>
            </a:r>
            <a:r>
              <a:rPr lang="ar-BH" altLang="en-US" dirty="0"/>
              <a:t>ماذا يحدث إذا كان للعضلات القلبية والملساء نفس تركيب العضلات الهيكلية؟ </a:t>
            </a:r>
            <a:endParaRPr lang="ar-BH" altLang="en-US" dirty="0" smtClean="0"/>
          </a:p>
          <a:p>
            <a:r>
              <a:rPr lang="ar-BH" altLang="en-US" dirty="0" smtClean="0"/>
              <a:t>فسر </a:t>
            </a:r>
            <a:r>
              <a:rPr lang="ar-BH" altLang="en-US" dirty="0"/>
              <a:t>إجابتك</a:t>
            </a:r>
            <a:r>
              <a:rPr lang="ar-BH" altLang="en-US" dirty="0" smtClean="0"/>
              <a:t>.</a:t>
            </a:r>
            <a:endParaRPr lang="ar-SA" altLang="en-US" dirty="0"/>
          </a:p>
        </p:txBody>
      </p:sp>
      <p:sp>
        <p:nvSpPr>
          <p:cNvPr id="24" name="عنصر نائب للمحتوى 5"/>
          <p:cNvSpPr txBox="1">
            <a:spLocks/>
          </p:cNvSpPr>
          <p:nvPr/>
        </p:nvSpPr>
        <p:spPr bwMode="auto">
          <a:xfrm>
            <a:off x="548883" y="3505951"/>
            <a:ext cx="11149263" cy="12926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r" rtl="1"/>
            <a:r>
              <a:rPr lang="ar-BH" sz="26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يحدث خلل كبير </a:t>
            </a:r>
            <a:r>
              <a:rPr lang="ar-BH" sz="26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، لأن </a:t>
            </a:r>
            <a:r>
              <a:rPr lang="ar-BH" sz="26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العضلات القلبية تتكون من شبكة من الألياف لتعمل كمدمج خلوي متعدد النوى للتنسيق والعمل </a:t>
            </a:r>
            <a:r>
              <a:rPr lang="ar-BH" sz="2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اللاإرادي</a:t>
            </a:r>
            <a:r>
              <a:rPr lang="ar-BH" sz="26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المستمر، كما أن خلايا العضلات الملساء تترتب على شكل صفائح أو طبقات تُمكن الأعضاء من التمدد لا إراديًا.</a:t>
            </a:r>
            <a:endParaRPr lang="ar-SA" altLang="en-US" sz="26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6" name="عنصر نائب للمحتوى 5"/>
          <p:cNvSpPr txBox="1">
            <a:spLocks/>
          </p:cNvSpPr>
          <p:nvPr/>
        </p:nvSpPr>
        <p:spPr bwMode="auto">
          <a:xfrm>
            <a:off x="521368" y="5061298"/>
            <a:ext cx="1114926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BH" altLang="en-US" dirty="0" smtClean="0"/>
              <a:t>3. فسر: لماذا تستطيع العضلات الانقباض لكنها لا تستطيع زيادة طولها؟</a:t>
            </a:r>
            <a:endParaRPr lang="ar-SA" altLang="en-US" dirty="0"/>
          </a:p>
        </p:txBody>
      </p:sp>
      <p:sp>
        <p:nvSpPr>
          <p:cNvPr id="27" name="عنصر نائب للمحتوى 5"/>
          <p:cNvSpPr txBox="1">
            <a:spLocks/>
          </p:cNvSpPr>
          <p:nvPr/>
        </p:nvSpPr>
        <p:spPr bwMode="auto">
          <a:xfrm>
            <a:off x="521367" y="5810985"/>
            <a:ext cx="11149263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r" rtl="1">
              <a:defRPr sz="2600" b="1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</a:lstStyle>
          <a:p>
            <a:r>
              <a:rPr lang="ar-BH" altLang="en-US" sz="2400" dirty="0" smtClean="0"/>
              <a:t>لأن الألياف العضلية مصمّمة بحيث تستطيع رؤوس خيوط الميوسين سحب خيوط الأكتين فقط بعضها نحو بعض</a:t>
            </a:r>
            <a:r>
              <a:rPr lang="ar-BH" sz="2400" dirty="0" smtClean="0"/>
              <a:t>.</a:t>
            </a:r>
            <a:endParaRPr lang="ar-SA" altLang="en-US" sz="2400" dirty="0"/>
          </a:p>
        </p:txBody>
      </p:sp>
      <p:sp>
        <p:nvSpPr>
          <p:cNvPr id="10" name="Footer Placeholder 3"/>
          <p:cNvSpPr txBox="1">
            <a:spLocks/>
          </p:cNvSpPr>
          <p:nvPr/>
        </p:nvSpPr>
        <p:spPr>
          <a:xfrm>
            <a:off x="26126" y="6549394"/>
            <a:ext cx="3007791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الأحياء </a:t>
            </a:r>
            <a:r>
              <a:rPr lang="en-US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(حيا </a:t>
            </a:r>
            <a:r>
              <a:rPr lang="en-US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215/211</a:t>
            </a:r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،</a:t>
            </a:r>
            <a:r>
              <a:rPr lang="en-US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حيا 803) الجهاز العضلي</a:t>
            </a:r>
            <a:endParaRPr lang="en-US" sz="1400" b="1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8648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  <p:bldP spid="24" grpId="0" animBg="1"/>
      <p:bldP spid="26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12"/>
          <p:cNvSpPr/>
          <p:nvPr/>
        </p:nvSpPr>
        <p:spPr>
          <a:xfrm>
            <a:off x="602427" y="2762930"/>
            <a:ext cx="11080625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anchor="t">
            <a:spAutoFit/>
          </a:bodyPr>
          <a:lstStyle/>
          <a:p>
            <a:pPr marL="228600" indent="-228600" algn="r" rtl="1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ar-BH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altLang="en-US" sz="2400" b="1" dirty="0">
                <a:solidFill>
                  <a:schemeClr val="accent6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تترتب الخلايا فيها على هيئة شبكة تسمح للعضلات بالانقباض بفاعلية وانتظام</a:t>
            </a:r>
            <a:r>
              <a:rPr lang="ar-BH" sz="24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ar-BH" altLang="en-US" sz="24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602427" y="3370308"/>
            <a:ext cx="11080625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anchor="t">
            <a:spAutoFit/>
          </a:bodyPr>
          <a:lstStyle/>
          <a:p>
            <a:pPr marL="228600" indent="-228600" algn="r" rtl="1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ar-BH" altLang="en-US" sz="2400" b="1" dirty="0" smtClean="0">
                <a:solidFill>
                  <a:schemeClr val="accent6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عضلات يمكن </a:t>
            </a:r>
            <a:r>
              <a:rPr lang="ar-BH" altLang="en-US" sz="2400" b="1" dirty="0">
                <a:solidFill>
                  <a:schemeClr val="accent6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التحكم في حركتها عند تحريك </a:t>
            </a:r>
            <a:r>
              <a:rPr lang="ar-BH" altLang="en-US" sz="2400" b="1" dirty="0" smtClean="0">
                <a:solidFill>
                  <a:schemeClr val="accent6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العظام</a:t>
            </a:r>
            <a:r>
              <a:rPr lang="ar-BH" sz="24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en-US" sz="24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ستطيل 12"/>
          <p:cNvSpPr/>
          <p:nvPr/>
        </p:nvSpPr>
        <p:spPr>
          <a:xfrm>
            <a:off x="592267" y="3992611"/>
            <a:ext cx="11080625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anchor="t">
            <a:spAutoFit/>
          </a:bodyPr>
          <a:lstStyle/>
          <a:p>
            <a:pPr marL="228600" indent="-228600" algn="r" rtl="1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ar-BH" altLang="en-US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تُبطن الكثير من الأعضاء الداخلية، مثل المريء والمعدة والأمعاء، والمثانة، والرحم</a:t>
            </a:r>
            <a:r>
              <a:rPr lang="ar-BH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en-US" altLang="en-US" sz="24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مستطيل 12"/>
          <p:cNvSpPr/>
          <p:nvPr/>
        </p:nvSpPr>
        <p:spPr>
          <a:xfrm>
            <a:off x="592267" y="4605369"/>
            <a:ext cx="11080625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anchor="t">
            <a:spAutoFit/>
          </a:bodyPr>
          <a:lstStyle/>
          <a:p>
            <a:pPr marL="228600" indent="-228600" algn="r" rtl="1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ar-BH" sz="24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حزم </a:t>
            </a:r>
            <a:r>
              <a:rPr lang="ar-BH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من نسيج ضام صلب يربط العضلات مع العظام</a:t>
            </a:r>
            <a:r>
              <a:rPr lang="ar-BH" sz="2400" b="1" dirty="0" smtClean="0">
                <a:solidFill>
                  <a:srgbClr val="002060"/>
                </a:solidFill>
                <a:latin typeface="Sakkal Majalla" panose="02000000000000000000" pitchFamily="2" charset="-78"/>
                <a:ea typeface="Times New Roman" pitchFamily="18" charset="0"/>
                <a:cs typeface="Sakkal Majalla" panose="02000000000000000000" pitchFamily="2" charset="-78"/>
              </a:rPr>
              <a:t>.</a:t>
            </a:r>
            <a:r>
              <a:rPr lang="ar-JO" altLang="en-US" sz="2400" b="1" dirty="0" smtClean="0">
                <a:solidFill>
                  <a:srgbClr val="002060"/>
                </a:solidFill>
                <a:latin typeface="Sakkal Majalla" panose="02000000000000000000" pitchFamily="2" charset="-78"/>
                <a:ea typeface="Times New Roman" pitchFamily="18" charset="0"/>
                <a:cs typeface="Sakkal Majalla" panose="02000000000000000000" pitchFamily="2" charset="-78"/>
              </a:rPr>
              <a:t>  </a:t>
            </a:r>
            <a:endParaRPr lang="ar-BH" altLang="en-US" sz="2400" b="1" dirty="0">
              <a:solidFill>
                <a:srgbClr val="002060"/>
              </a:solidFill>
              <a:latin typeface="Sakkal Majalla" panose="02000000000000000000" pitchFamily="2" charset="-78"/>
              <a:ea typeface="Times New Roman" pitchFamily="18" charset="0"/>
              <a:cs typeface="Sakkal Majalla" panose="02000000000000000000" pitchFamily="2" charset="-78"/>
            </a:endParaRPr>
          </a:p>
        </p:txBody>
      </p:sp>
      <p:sp>
        <p:nvSpPr>
          <p:cNvPr id="16" name="مستطيل 12"/>
          <p:cNvSpPr/>
          <p:nvPr/>
        </p:nvSpPr>
        <p:spPr>
          <a:xfrm>
            <a:off x="592267" y="5236241"/>
            <a:ext cx="11080625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anchor="t">
            <a:spAutoFit/>
          </a:bodyPr>
          <a:lstStyle/>
          <a:p>
            <a:pPr marL="228600" indent="-228600" algn="r" rtl="1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ar-BH" altLang="en-US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ترتبط مع العظام والأوتار لتسبب الحركة عندما تنقبض أو تنبسط</a:t>
            </a:r>
            <a:r>
              <a:rPr lang="ar-BH" sz="2400" b="1" dirty="0" smtClean="0">
                <a:solidFill>
                  <a:srgbClr val="002060"/>
                </a:solidFill>
                <a:latin typeface="Sakkal Majalla" panose="02000000000000000000" pitchFamily="2" charset="-78"/>
                <a:ea typeface="Times New Roman" pitchFamily="18" charset="0"/>
                <a:cs typeface="Sakkal Majalla" panose="02000000000000000000" pitchFamily="2" charset="-78"/>
              </a:rPr>
              <a:t>.</a:t>
            </a:r>
            <a:endParaRPr lang="en-US" sz="2400" b="1" dirty="0">
              <a:solidFill>
                <a:srgbClr val="002060"/>
              </a:solidFill>
              <a:latin typeface="Sakkal Majalla" panose="02000000000000000000" pitchFamily="2" charset="-78"/>
              <a:ea typeface="Times New Roman" pitchFamily="18" charset="0"/>
              <a:cs typeface="Sakkal Majalla" panose="020000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2"/>
            <a:ext cx="12192000" cy="79987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099" rtl="1" fontAlgn="base">
              <a:spcBef>
                <a:spcPct val="0"/>
              </a:spcBef>
              <a:spcAft>
                <a:spcPct val="0"/>
              </a:spcAft>
            </a:pPr>
            <a:r>
              <a:rPr lang="ar-BH" sz="4000" b="1" dirty="0">
                <a:solidFill>
                  <a:srgbClr val="FFFF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النَشَاطُ التَقْيِيمِيُ </a:t>
            </a:r>
            <a:r>
              <a:rPr lang="ar-BH" sz="4000" b="1" dirty="0" smtClean="0">
                <a:solidFill>
                  <a:srgbClr val="FFFF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endParaRPr lang="ar-BH" sz="4000" b="1" dirty="0">
              <a:solidFill>
                <a:srgbClr val="FFFF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5" name="Flowchart: Terminator 24"/>
          <p:cNvSpPr/>
          <p:nvPr/>
        </p:nvSpPr>
        <p:spPr>
          <a:xfrm>
            <a:off x="1870966" y="869510"/>
            <a:ext cx="8426015" cy="536730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BH" altLang="en-US" sz="32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4. اختر </a:t>
            </a:r>
            <a:r>
              <a:rPr lang="ar-BH" altLang="en-US" sz="32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الرقم المناسب لكل عبارة من العبارات الآتية: </a:t>
            </a:r>
            <a:endParaRPr lang="en-US" altLang="en-US" sz="32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588303" y="4068929"/>
            <a:ext cx="600387" cy="317080"/>
          </a:xfrm>
          <a:prstGeom prst="ellipse">
            <a:avLst/>
          </a:prstGeom>
          <a:ln w="28575">
            <a:solidFill>
              <a:srgbClr val="7B233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b="1" dirty="0"/>
              <a:t>5</a:t>
            </a:r>
            <a:endParaRPr lang="en-US" b="1" dirty="0"/>
          </a:p>
        </p:txBody>
      </p:sp>
      <p:sp>
        <p:nvSpPr>
          <p:cNvPr id="36" name="Oval 35"/>
          <p:cNvSpPr/>
          <p:nvPr/>
        </p:nvSpPr>
        <p:spPr>
          <a:xfrm>
            <a:off x="588303" y="4701093"/>
            <a:ext cx="600387" cy="317080"/>
          </a:xfrm>
          <a:prstGeom prst="ellipse">
            <a:avLst/>
          </a:prstGeom>
          <a:ln w="28575">
            <a:solidFill>
              <a:srgbClr val="7B233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b="1" dirty="0" smtClean="0"/>
              <a:t>7</a:t>
            </a:r>
            <a:endParaRPr lang="en-US" b="1" dirty="0"/>
          </a:p>
        </p:txBody>
      </p:sp>
      <p:sp>
        <p:nvSpPr>
          <p:cNvPr id="38" name="Oval 37"/>
          <p:cNvSpPr/>
          <p:nvPr/>
        </p:nvSpPr>
        <p:spPr>
          <a:xfrm>
            <a:off x="578010" y="5322560"/>
            <a:ext cx="600387" cy="317080"/>
          </a:xfrm>
          <a:prstGeom prst="ellipse">
            <a:avLst/>
          </a:prstGeom>
          <a:ln w="28575">
            <a:solidFill>
              <a:srgbClr val="7B233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b="1" dirty="0" smtClean="0"/>
              <a:t>4</a:t>
            </a:r>
            <a:endParaRPr lang="en-US" b="1" dirty="0"/>
          </a:p>
        </p:txBody>
      </p:sp>
      <p:sp>
        <p:nvSpPr>
          <p:cNvPr id="39" name="Oval 38"/>
          <p:cNvSpPr/>
          <p:nvPr/>
        </p:nvSpPr>
        <p:spPr>
          <a:xfrm>
            <a:off x="598024" y="3446668"/>
            <a:ext cx="600387" cy="317080"/>
          </a:xfrm>
          <a:prstGeom prst="ellipse">
            <a:avLst/>
          </a:prstGeom>
          <a:ln w="28575">
            <a:solidFill>
              <a:srgbClr val="7B233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b="1" dirty="0"/>
              <a:t>1</a:t>
            </a:r>
            <a:endParaRPr lang="en-US" b="1" dirty="0"/>
          </a:p>
        </p:txBody>
      </p:sp>
      <p:sp>
        <p:nvSpPr>
          <p:cNvPr id="40" name="Oval 39"/>
          <p:cNvSpPr/>
          <p:nvPr/>
        </p:nvSpPr>
        <p:spPr>
          <a:xfrm>
            <a:off x="608718" y="2834663"/>
            <a:ext cx="600387" cy="317080"/>
          </a:xfrm>
          <a:prstGeom prst="ellipse">
            <a:avLst/>
          </a:prstGeom>
          <a:ln w="28575">
            <a:solidFill>
              <a:srgbClr val="7B233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b="1" dirty="0"/>
              <a:t>3</a:t>
            </a:r>
            <a:endParaRPr lang="en-US" b="1" dirty="0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0640351"/>
              </p:ext>
            </p:extLst>
          </p:nvPr>
        </p:nvGraphicFramePr>
        <p:xfrm>
          <a:off x="613611" y="1510759"/>
          <a:ext cx="11032957" cy="11476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88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847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4550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37382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94969">
                <a:tc>
                  <a:txBody>
                    <a:bodyPr/>
                    <a:lstStyle/>
                    <a:p>
                      <a:pPr algn="r" rtl="1"/>
                      <a:r>
                        <a:rPr lang="ar-BH" sz="2800" b="1" strike="noStrike" kern="1200" dirty="0" smtClean="0">
                          <a:solidFill>
                            <a:srgbClr val="0070C0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4.</a:t>
                      </a:r>
                      <a:r>
                        <a:rPr lang="ar-BH" sz="2800" b="1" dirty="0" smtClean="0">
                          <a:solidFill>
                            <a:srgbClr val="0070C0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 </a:t>
                      </a:r>
                      <a:r>
                        <a:rPr lang="ar-BH" altLang="en-US" sz="2800" b="1" dirty="0" smtClean="0">
                          <a:solidFill>
                            <a:srgbClr val="0070C0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العضلات الهيكلية </a:t>
                      </a:r>
                      <a:endParaRPr lang="en-US" sz="2800" b="1" strike="noStrike" kern="1200" dirty="0">
                        <a:solidFill>
                          <a:srgbClr val="0070C0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BH" sz="2800" b="1" strike="noStrike" kern="1200" dirty="0" smtClean="0">
                          <a:solidFill>
                            <a:srgbClr val="0070C0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3. </a:t>
                      </a:r>
                      <a:r>
                        <a:rPr lang="ar-BH" altLang="en-US" sz="2800" b="1" dirty="0" smtClean="0">
                          <a:solidFill>
                            <a:srgbClr val="0070C0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العضلات القلبية </a:t>
                      </a:r>
                      <a:endParaRPr lang="en-US" sz="2800" b="1" strike="noStrike" kern="1200" dirty="0">
                        <a:solidFill>
                          <a:srgbClr val="0070C0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2800" b="1" kern="1200" dirty="0" smtClean="0">
                          <a:solidFill>
                            <a:srgbClr val="0070C0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2. </a:t>
                      </a:r>
                      <a:r>
                        <a:rPr lang="ar-BH" sz="2800" b="1" strike="noStrike" kern="1200" baseline="0" dirty="0" smtClean="0">
                          <a:solidFill>
                            <a:srgbClr val="0070C0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خيوط الأكتين</a:t>
                      </a:r>
                      <a:endParaRPr lang="en-US" sz="2800" b="1" dirty="0" smtClean="0">
                        <a:solidFill>
                          <a:srgbClr val="0070C0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BH" sz="2800" b="1" kern="1200" dirty="0" smtClean="0">
                          <a:solidFill>
                            <a:srgbClr val="0070C0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1. العضلات الإرادية</a:t>
                      </a:r>
                      <a:endParaRPr lang="en-US" sz="2800" b="1" strike="sngStrike" kern="1200" dirty="0">
                        <a:solidFill>
                          <a:srgbClr val="0070C0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29491">
                <a:tc>
                  <a:txBody>
                    <a:bodyPr/>
                    <a:lstStyle/>
                    <a:p>
                      <a:pPr marL="0" indent="0" algn="r" rtl="1">
                        <a:buNone/>
                      </a:pPr>
                      <a:r>
                        <a:rPr lang="ar-BH" sz="2800" b="1" dirty="0" smtClean="0">
                          <a:solidFill>
                            <a:srgbClr val="0070C0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8. العضلات اللاإرادية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rtl="1">
                        <a:buNone/>
                      </a:pPr>
                      <a:r>
                        <a:rPr lang="ar-BH" sz="2800" b="1" dirty="0" smtClean="0">
                          <a:solidFill>
                            <a:srgbClr val="0070C0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7. </a:t>
                      </a:r>
                      <a:r>
                        <a:rPr lang="ar-BH" altLang="en-US" sz="2800" b="1" dirty="0" smtClean="0">
                          <a:solidFill>
                            <a:srgbClr val="0070C0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الأوتار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2800" b="1" strike="noStrike" kern="1200" dirty="0" smtClean="0">
                          <a:solidFill>
                            <a:srgbClr val="0070C0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6.</a:t>
                      </a:r>
                      <a:r>
                        <a:rPr lang="ar-BH" sz="2800" b="1" strike="noStrike" kern="1200" baseline="0" dirty="0" smtClean="0">
                          <a:solidFill>
                            <a:srgbClr val="0070C0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 </a:t>
                      </a:r>
                      <a:r>
                        <a:rPr lang="ar-BH" sz="2800" b="1" dirty="0" smtClean="0">
                          <a:solidFill>
                            <a:srgbClr val="0070C0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القطعة العضلية</a:t>
                      </a:r>
                      <a:endParaRPr lang="en-US" sz="2800" b="1" dirty="0" smtClean="0">
                        <a:solidFill>
                          <a:srgbClr val="0070C0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2800" b="1" kern="1200" dirty="0" smtClean="0">
                          <a:solidFill>
                            <a:srgbClr val="0070C0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5. </a:t>
                      </a:r>
                      <a:r>
                        <a:rPr lang="ar-BH" altLang="en-US" sz="2800" b="1" dirty="0" smtClean="0">
                          <a:solidFill>
                            <a:srgbClr val="0070C0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العضلات الملساء </a:t>
                      </a:r>
                      <a:endParaRPr lang="en-US" sz="2800" b="1" kern="1200" dirty="0" smtClean="0">
                        <a:solidFill>
                          <a:srgbClr val="0070C0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" name="مستطيل 12"/>
          <p:cNvSpPr/>
          <p:nvPr/>
        </p:nvSpPr>
        <p:spPr>
          <a:xfrm>
            <a:off x="601787" y="5860139"/>
            <a:ext cx="11080625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anchor="t">
            <a:spAutoFit/>
          </a:bodyPr>
          <a:lstStyle/>
          <a:p>
            <a:pPr marL="225425" indent="-225425" algn="r" rtl="1">
              <a:buFont typeface="Wingdings" panose="05000000000000000000" pitchFamily="2" charset="2"/>
              <a:buChar char="§"/>
            </a:pPr>
            <a:r>
              <a:rPr lang="ar-BH" sz="24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هي </a:t>
            </a:r>
            <a:r>
              <a:rPr lang="ar-BH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وحدة الوظيفة </a:t>
            </a:r>
            <a:r>
              <a:rPr lang="ar-BH" sz="24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في اللييف العضلي وهي الجزء </a:t>
            </a:r>
            <a:r>
              <a:rPr lang="ar-BH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الذي ينقبض من العضلة</a:t>
            </a:r>
            <a:r>
              <a:rPr lang="ar-BH" sz="24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en-US" sz="24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87530" y="5946458"/>
            <a:ext cx="600387" cy="317080"/>
          </a:xfrm>
          <a:prstGeom prst="ellipse">
            <a:avLst/>
          </a:prstGeom>
          <a:ln w="28575">
            <a:solidFill>
              <a:srgbClr val="7B233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b="1" dirty="0" smtClean="0"/>
              <a:t>6</a:t>
            </a:r>
            <a:endParaRPr lang="en-US" b="1" dirty="0"/>
          </a:p>
        </p:txBody>
      </p:sp>
      <p:sp>
        <p:nvSpPr>
          <p:cNvPr id="18" name="Footer Placeholder 3"/>
          <p:cNvSpPr txBox="1">
            <a:spLocks/>
          </p:cNvSpPr>
          <p:nvPr/>
        </p:nvSpPr>
        <p:spPr>
          <a:xfrm>
            <a:off x="26126" y="6549394"/>
            <a:ext cx="3007791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الأحياء </a:t>
            </a:r>
            <a:r>
              <a:rPr lang="en-US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(حيا </a:t>
            </a:r>
            <a:r>
              <a:rPr lang="en-US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215/211</a:t>
            </a:r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،</a:t>
            </a:r>
            <a:r>
              <a:rPr lang="en-US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حيا 803) الجهاز العضلي</a:t>
            </a:r>
            <a:endParaRPr lang="en-US" sz="1400" b="1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1148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  <p:bldP spid="16" grpId="0" animBg="1"/>
      <p:bldP spid="25" grpId="0" animBg="1"/>
      <p:bldP spid="35" grpId="0" animBg="1"/>
      <p:bldP spid="36" grpId="0" animBg="1"/>
      <p:bldP spid="38" grpId="0" animBg="1"/>
      <p:bldP spid="39" grpId="0" animBg="1"/>
      <p:bldP spid="40" grpId="0" animBg="1"/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723008" y="1151867"/>
            <a:ext cx="6064184" cy="4324473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BH" sz="115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انْتَهَى الدّرْسُ</a:t>
            </a:r>
            <a:endParaRPr lang="en-US" sz="11500" b="1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6126" y="6549394"/>
            <a:ext cx="3007791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الأحياء </a:t>
            </a:r>
            <a:r>
              <a:rPr lang="en-US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(حيا </a:t>
            </a:r>
            <a:r>
              <a:rPr lang="en-US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215/211</a:t>
            </a:r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،</a:t>
            </a:r>
            <a:r>
              <a:rPr lang="en-US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حيا 803) الجهاز العضلي</a:t>
            </a:r>
            <a:endParaRPr lang="en-US" sz="1400" b="1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8687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404475" y="777348"/>
            <a:ext cx="7302673" cy="864219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rtl="1">
              <a:defRPr sz="4800" b="1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ar-BH" dirty="0"/>
              <a:t>أهداف الدرس</a:t>
            </a:r>
            <a:endParaRPr lang="en-US" dirty="0"/>
          </a:p>
        </p:txBody>
      </p:sp>
      <p:sp>
        <p:nvSpPr>
          <p:cNvPr id="8" name="مستطيل 7"/>
          <p:cNvSpPr/>
          <p:nvPr/>
        </p:nvSpPr>
        <p:spPr>
          <a:xfrm>
            <a:off x="562363" y="2843835"/>
            <a:ext cx="10986893" cy="646331"/>
          </a:xfrm>
          <a:prstGeom prst="rect">
            <a:avLst/>
          </a:prstGeom>
          <a:solidFill>
            <a:srgbClr val="D9F8FF"/>
          </a:solidFill>
          <a:ln>
            <a:solidFill>
              <a:srgbClr val="00206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2" algn="r" rtl="1">
              <a:buFont typeface="Wingdings" pitchFamily="2" charset="2"/>
              <a:buChar char="Ø"/>
              <a:defRPr/>
            </a:pPr>
            <a:r>
              <a:rPr lang="ar-BH" sz="36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3600" b="1" dirty="0">
                <a:solidFill>
                  <a:schemeClr val="dk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تمييز </a:t>
            </a:r>
            <a:r>
              <a:rPr lang="ar-SA" altLang="ja-JP" sz="3600" b="1" dirty="0">
                <a:solidFill>
                  <a:schemeClr val="dk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أنواع العضل</a:t>
            </a:r>
            <a:r>
              <a:rPr lang="ar-BH" altLang="ja-JP" sz="3600" b="1" dirty="0">
                <a:solidFill>
                  <a:schemeClr val="dk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ات </a:t>
            </a:r>
            <a:r>
              <a:rPr lang="ar-SA" altLang="ja-JP" sz="3600" b="1" dirty="0">
                <a:solidFill>
                  <a:schemeClr val="dk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الثلاثة</a:t>
            </a:r>
            <a:r>
              <a:rPr lang="ar-BH" altLang="ja-JP" sz="3600" b="1" dirty="0">
                <a:solidFill>
                  <a:schemeClr val="dk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من حيث شكلها </a:t>
            </a:r>
            <a:r>
              <a:rPr lang="ar-BH" sz="3600" b="1" dirty="0">
                <a:solidFill>
                  <a:schemeClr val="dk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تحت المجهر</a:t>
            </a:r>
            <a:r>
              <a:rPr lang="ar-BH" sz="36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ar-SA" sz="36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9"/>
          <p:cNvSpPr/>
          <p:nvPr/>
        </p:nvSpPr>
        <p:spPr>
          <a:xfrm>
            <a:off x="594782" y="1937827"/>
            <a:ext cx="1095447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buFont typeface="Wingdings" pitchFamily="2" charset="2"/>
              <a:buChar char="Ø"/>
            </a:pPr>
            <a:r>
              <a:rPr lang="ar-BH" sz="36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3600" b="1" dirty="0">
                <a:solidFill>
                  <a:schemeClr val="dk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تحديد تركيب العضلات </a:t>
            </a:r>
            <a:r>
              <a:rPr lang="ar-BH" sz="3600" b="1" dirty="0" smtClean="0">
                <a:solidFill>
                  <a:schemeClr val="dk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وأنواعها</a:t>
            </a:r>
            <a:r>
              <a:rPr lang="ar-SA" sz="36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ar-SA" sz="36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مستطيل 7"/>
          <p:cNvSpPr/>
          <p:nvPr/>
        </p:nvSpPr>
        <p:spPr>
          <a:xfrm>
            <a:off x="562364" y="3768468"/>
            <a:ext cx="10986893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buFont typeface="Wingdings" pitchFamily="2" charset="2"/>
              <a:buChar char="Ø"/>
            </a:pPr>
            <a:r>
              <a:rPr lang="en-US" sz="36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36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المقارنة </a:t>
            </a:r>
            <a:r>
              <a:rPr lang="ar-BH" sz="36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بين </a:t>
            </a:r>
            <a:r>
              <a:rPr lang="ar-SA" altLang="ja-JP" sz="36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أنواع العضل</a:t>
            </a:r>
            <a:r>
              <a:rPr lang="ar-BH" altLang="ja-JP" sz="36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ات </a:t>
            </a:r>
            <a:r>
              <a:rPr lang="ar-SA" altLang="ja-JP" sz="36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الثلاثة</a:t>
            </a:r>
            <a:r>
              <a:rPr lang="ar-BH" altLang="ja-JP" sz="36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من </a:t>
            </a:r>
            <a:r>
              <a:rPr lang="ar-BH" altLang="ja-JP" sz="36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حيث التركيب</a:t>
            </a:r>
            <a:r>
              <a:rPr lang="ar-BH" sz="36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ar-BH" sz="36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Footer Placeholder 3"/>
          <p:cNvSpPr txBox="1">
            <a:spLocks/>
          </p:cNvSpPr>
          <p:nvPr/>
        </p:nvSpPr>
        <p:spPr>
          <a:xfrm>
            <a:off x="26126" y="6549394"/>
            <a:ext cx="3007791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الأحياء </a:t>
            </a:r>
            <a:r>
              <a:rPr lang="en-US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(حيا </a:t>
            </a:r>
            <a:r>
              <a:rPr lang="en-US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215/211</a:t>
            </a:r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،</a:t>
            </a:r>
            <a:r>
              <a:rPr lang="en-US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حيا 803) الجهاز العضلي</a:t>
            </a:r>
            <a:endParaRPr lang="en-US" sz="1400" b="1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ستطيل 7"/>
          <p:cNvSpPr/>
          <p:nvPr/>
        </p:nvSpPr>
        <p:spPr>
          <a:xfrm>
            <a:off x="562364" y="4748194"/>
            <a:ext cx="10986893" cy="646331"/>
          </a:xfrm>
          <a:prstGeom prst="rect">
            <a:avLst/>
          </a:prstGeom>
          <a:solidFill>
            <a:srgbClr val="F2A36E"/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buFont typeface="Wingdings" pitchFamily="2" charset="2"/>
              <a:buChar char="Ø"/>
            </a:pPr>
            <a:r>
              <a:rPr lang="ar-BH" altLang="ja-JP" sz="36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altLang="ja-JP" sz="36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بيان </a:t>
            </a:r>
            <a:r>
              <a:rPr lang="ar-SA" altLang="ja-JP" sz="36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أنواع </a:t>
            </a:r>
            <a:r>
              <a:rPr lang="ar-SA" altLang="ja-JP" sz="36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العضل</a:t>
            </a:r>
            <a:r>
              <a:rPr lang="ar-BH" altLang="ja-JP" sz="36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ات </a:t>
            </a:r>
            <a:r>
              <a:rPr lang="ar-BH" altLang="ja-JP" sz="36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من حيث مدى </a:t>
            </a:r>
            <a:r>
              <a:rPr lang="ar-BH" altLang="ja-JP" sz="36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سيطرة الإنسان على حركتها</a:t>
            </a:r>
            <a:r>
              <a:rPr lang="ar-BH" sz="36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</a:p>
        </p:txBody>
      </p:sp>
      <p:sp>
        <p:nvSpPr>
          <p:cNvPr id="17" name="مستطيل 7"/>
          <p:cNvSpPr/>
          <p:nvPr/>
        </p:nvSpPr>
        <p:spPr>
          <a:xfrm>
            <a:off x="562362" y="5624761"/>
            <a:ext cx="10986893" cy="646331"/>
          </a:xfrm>
          <a:prstGeom prst="rect">
            <a:avLst/>
          </a:prstGeom>
          <a:solidFill>
            <a:srgbClr val="AFF0FF"/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buFont typeface="Wingdings" pitchFamily="2" charset="2"/>
              <a:buChar char="Ø"/>
            </a:pPr>
            <a:r>
              <a:rPr lang="en-US" sz="36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EG" sz="36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توضيح آلية </a:t>
            </a:r>
            <a:r>
              <a:rPr lang="ar-EG" sz="36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انقباض </a:t>
            </a:r>
            <a:r>
              <a:rPr lang="ar-EG" sz="36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العضلات</a:t>
            </a:r>
            <a:r>
              <a:rPr lang="ar-BH" sz="36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الهيكلية في ضوء </a:t>
            </a:r>
            <a:r>
              <a:rPr lang="ar-EG" sz="36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نظرية </a:t>
            </a:r>
            <a:r>
              <a:rPr lang="ar-EG" sz="36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الخيوط </a:t>
            </a:r>
            <a:r>
              <a:rPr lang="ar-EG" sz="36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المنزلق</a:t>
            </a:r>
            <a:r>
              <a:rPr lang="ar-BH" sz="36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ة.</a:t>
            </a:r>
            <a:endParaRPr lang="ar-BH" sz="36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0685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AutoShape 40"/>
          <p:cNvSpPr>
            <a:spLocks/>
          </p:cNvSpPr>
          <p:nvPr/>
        </p:nvSpPr>
        <p:spPr bwMode="auto">
          <a:xfrm rot="5400000">
            <a:off x="5743460" y="1731437"/>
            <a:ext cx="546893" cy="5551284"/>
          </a:xfrm>
          <a:prstGeom prst="leftBrace">
            <a:avLst>
              <a:gd name="adj1" fmla="val 87500"/>
              <a:gd name="adj2" fmla="val 50000"/>
            </a:avLst>
          </a:prstGeom>
          <a:noFill/>
          <a:ln w="28575">
            <a:solidFill>
              <a:srgbClr val="92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US" sz="240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1999" cy="8458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BH" sz="4000" b="1" dirty="0" smtClean="0">
                <a:solidFill>
                  <a:srgbClr val="FFC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الهـدف </a:t>
            </a:r>
            <a:r>
              <a:rPr lang="ar-BH" sz="4000" b="1" dirty="0">
                <a:solidFill>
                  <a:srgbClr val="FFC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الأول: </a:t>
            </a:r>
            <a:r>
              <a:rPr lang="ar-BH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تحديد تركيب العضلات </a:t>
            </a:r>
            <a:r>
              <a:rPr lang="ar-BH" sz="3600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وأنواعها.</a:t>
            </a:r>
            <a:endParaRPr lang="ar-BH" sz="36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01687" y="3576452"/>
            <a:ext cx="5432080" cy="5945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600" b="1" dirty="0" smtClean="0">
                <a:solidFill>
                  <a:srgbClr val="CC0066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هناك ثلاثة أنواع من العضلات هي: </a:t>
            </a:r>
            <a:endParaRPr lang="en-US" sz="3600" b="1" dirty="0">
              <a:solidFill>
                <a:srgbClr val="CC0066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35555" y="2611523"/>
            <a:ext cx="10337247" cy="70644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تتكون العضلات من </a:t>
            </a:r>
            <a:r>
              <a:rPr lang="ar-BH" sz="32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مجموعة ألياف أو </a:t>
            </a:r>
            <a:r>
              <a:rPr lang="ar-BH" sz="32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خلايا عضلية </a:t>
            </a:r>
            <a:r>
              <a:rPr lang="ar-BH" sz="32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متماسكة بعضها مع بعض</a:t>
            </a:r>
            <a:r>
              <a:rPr lang="ar-BH" sz="32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en-US" sz="32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7645465" y="4715209"/>
            <a:ext cx="2164742" cy="150271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عضلات هيكلية</a:t>
            </a:r>
            <a:endParaRPr lang="en-US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4409038" y="1015375"/>
            <a:ext cx="2830213" cy="73004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000" b="1" dirty="0" smtClean="0">
                <a:solidFill>
                  <a:srgbClr val="FFFF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العضلات</a:t>
            </a:r>
            <a:endParaRPr lang="ar-BH" sz="4000" b="1" dirty="0">
              <a:solidFill>
                <a:srgbClr val="FFFF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4928823" y="4659380"/>
            <a:ext cx="2164742" cy="151628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عضلات ملساء</a:t>
            </a:r>
            <a:endParaRPr lang="en-US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2054390" y="4652827"/>
            <a:ext cx="2164742" cy="151628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عضلات قلبية</a:t>
            </a:r>
            <a:endParaRPr lang="en-US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7027817" y="1900713"/>
            <a:ext cx="4534965" cy="5945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600" b="1" dirty="0" smtClean="0">
                <a:solidFill>
                  <a:srgbClr val="CC0066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مما تتكون العضلات؟</a:t>
            </a:r>
            <a:endParaRPr lang="en-US" sz="3600" b="1" dirty="0">
              <a:solidFill>
                <a:srgbClr val="CC0066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1" name="Footer Placeholder 3"/>
          <p:cNvSpPr txBox="1">
            <a:spLocks/>
          </p:cNvSpPr>
          <p:nvPr/>
        </p:nvSpPr>
        <p:spPr>
          <a:xfrm>
            <a:off x="26126" y="6549394"/>
            <a:ext cx="3007791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الأحياء </a:t>
            </a:r>
            <a:r>
              <a:rPr lang="en-US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(حيا </a:t>
            </a:r>
            <a:r>
              <a:rPr lang="en-US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215/211</a:t>
            </a:r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،</a:t>
            </a:r>
            <a:r>
              <a:rPr lang="en-US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حيا 803) الجهاز العضلي</a:t>
            </a:r>
            <a:endParaRPr lang="en-US" sz="1400" b="1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021982" y="4269003"/>
            <a:ext cx="1" cy="394439"/>
          </a:xfrm>
          <a:prstGeom prst="line">
            <a:avLst/>
          </a:prstGeom>
          <a:noFill/>
          <a:ln w="28575">
            <a:solidFill>
              <a:srgbClr val="92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36466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23" grpId="0" animBg="1"/>
      <p:bldP spid="27" grpId="0" animBg="1"/>
      <p:bldP spid="31" grpId="0" animBg="1"/>
      <p:bldP spid="33" grpId="0" animBg="1"/>
      <p:bldP spid="38" grpId="0" animBg="1"/>
      <p:bldP spid="39" grpId="0" animBg="1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099" rtl="1" fontAlgn="base">
              <a:spcBef>
                <a:spcPct val="0"/>
              </a:spcBef>
              <a:spcAft>
                <a:spcPct val="0"/>
              </a:spcAft>
            </a:pPr>
            <a:r>
              <a:rPr lang="ar-BH" sz="4000" b="1" dirty="0">
                <a:solidFill>
                  <a:srgbClr val="FFC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الهـدف الثاني: </a:t>
            </a:r>
            <a:r>
              <a:rPr lang="ar-BH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</a:t>
            </a:r>
            <a:r>
              <a:rPr lang="ar-SA" altLang="ja-JP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</a:t>
            </a:r>
            <a:r>
              <a:rPr lang="ar-BH" altLang="ja-JP" sz="3600" b="1" dirty="0" err="1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ييز</a:t>
            </a:r>
            <a:r>
              <a:rPr lang="ar-SA" altLang="ja-JP" sz="3600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altLang="ja-JP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أنواع العضل</a:t>
            </a:r>
            <a:r>
              <a:rPr lang="ar-BH" altLang="ja-JP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ات </a:t>
            </a:r>
            <a:r>
              <a:rPr lang="ar-SA" altLang="ja-JP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الثلاثة</a:t>
            </a:r>
            <a:r>
              <a:rPr lang="ar-BH" altLang="ja-JP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من خلال شكلها</a:t>
            </a:r>
            <a:r>
              <a:rPr lang="ar-BH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ar-SA" sz="36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Footer Placeholder 3"/>
          <p:cNvSpPr txBox="1">
            <a:spLocks/>
          </p:cNvSpPr>
          <p:nvPr/>
        </p:nvSpPr>
        <p:spPr>
          <a:xfrm>
            <a:off x="26126" y="6549394"/>
            <a:ext cx="3007791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الأحياء </a:t>
            </a:r>
            <a:r>
              <a:rPr lang="en-US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(حيا </a:t>
            </a:r>
            <a:r>
              <a:rPr lang="en-US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215/211</a:t>
            </a:r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،</a:t>
            </a:r>
            <a:r>
              <a:rPr lang="en-US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حيا 803) الجهاز العضلي</a:t>
            </a:r>
            <a:endParaRPr lang="en-US" sz="1400" b="1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13017" y="1029273"/>
            <a:ext cx="6387737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BH" sz="36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أنواع العضلات حسب شكلها تحت المجهر</a:t>
            </a:r>
            <a:endParaRPr lang="en-US" sz="36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1" name="Chevron 20"/>
          <p:cNvSpPr/>
          <p:nvPr/>
        </p:nvSpPr>
        <p:spPr>
          <a:xfrm rot="16200000" flipH="1">
            <a:off x="9746749" y="1804682"/>
            <a:ext cx="400053" cy="571504"/>
          </a:xfrm>
          <a:prstGeom prst="chevro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BH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815339" y="2318403"/>
            <a:ext cx="244329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rtl="1">
              <a:defRPr/>
            </a:pPr>
            <a:r>
              <a:rPr lang="ar-BH" sz="3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العضلات الملساء</a:t>
            </a:r>
            <a:endParaRPr lang="en-US" sz="36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3" name="Chevron 22"/>
          <p:cNvSpPr/>
          <p:nvPr/>
        </p:nvSpPr>
        <p:spPr>
          <a:xfrm rot="16200000" flipH="1">
            <a:off x="5882779" y="1810145"/>
            <a:ext cx="400053" cy="571504"/>
          </a:xfrm>
          <a:prstGeom prst="chevro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BH">
              <a:solidFill>
                <a:schemeClr val="tx1"/>
              </a:solidFill>
            </a:endParaRPr>
          </a:p>
        </p:txBody>
      </p:sp>
      <p:sp>
        <p:nvSpPr>
          <p:cNvPr id="24" name="Chevron 23"/>
          <p:cNvSpPr/>
          <p:nvPr/>
        </p:nvSpPr>
        <p:spPr>
          <a:xfrm rot="16200000" flipH="1">
            <a:off x="2122732" y="1813698"/>
            <a:ext cx="400053" cy="571504"/>
          </a:xfrm>
          <a:prstGeom prst="chevro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BH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37100" y="2358480"/>
            <a:ext cx="248016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rtl="1">
              <a:defRPr/>
            </a:pPr>
            <a:r>
              <a:rPr lang="ar-BH" sz="3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العضلات القلبية</a:t>
            </a:r>
            <a:endParaRPr lang="en-US" sz="36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626218" y="2336202"/>
            <a:ext cx="261161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rtl="1">
              <a:defRPr/>
            </a:pPr>
            <a:r>
              <a:rPr lang="ar-BH" sz="3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العضلات الهيكلية</a:t>
            </a:r>
            <a:endParaRPr lang="en-US" sz="36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3" name="Picture 2" descr="F:\اباب 001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41"/>
          <a:stretch>
            <a:fillRect/>
          </a:stretch>
        </p:blipFill>
        <p:spPr bwMode="auto">
          <a:xfrm rot="17407219">
            <a:off x="4444864" y="4296050"/>
            <a:ext cx="2745224" cy="1259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" descr="F:\اباب 00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D"/>
              </a:clrFrom>
              <a:clrTo>
                <a:srgbClr val="FE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13" b="36346"/>
          <a:stretch>
            <a:fillRect/>
          </a:stretch>
        </p:blipFill>
        <p:spPr bwMode="auto">
          <a:xfrm rot="17825812">
            <a:off x="514222" y="4340967"/>
            <a:ext cx="2689779" cy="1016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" descr="F:\اباب 00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0" b="77644"/>
          <a:stretch>
            <a:fillRect/>
          </a:stretch>
        </p:blipFill>
        <p:spPr bwMode="auto">
          <a:xfrm rot="18681848">
            <a:off x="7845531" y="4264255"/>
            <a:ext cx="3157843" cy="132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8483153" y="2993347"/>
            <a:ext cx="2848858" cy="523220"/>
          </a:xfrm>
          <a:prstGeom prst="rect">
            <a:avLst/>
          </a:prstGeom>
          <a:solidFill>
            <a:srgbClr val="671D2D"/>
          </a:solidFill>
        </p:spPr>
        <p:txBody>
          <a:bodyPr wrap="none">
            <a:spAutoFit/>
          </a:bodyPr>
          <a:lstStyle/>
          <a:p>
            <a:pPr algn="ctr" rtl="1"/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تبدو تحت المجهر مخططة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656891" y="2960812"/>
            <a:ext cx="2749471" cy="523220"/>
          </a:xfrm>
          <a:prstGeom prst="rect">
            <a:avLst/>
          </a:prstGeom>
          <a:solidFill>
            <a:srgbClr val="671D2D"/>
          </a:solidFill>
        </p:spPr>
        <p:txBody>
          <a:bodyPr wrap="none">
            <a:spAutoFit/>
          </a:bodyPr>
          <a:lstStyle/>
          <a:p>
            <a:pPr algn="ctr" rtl="1"/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تبدو مغزلية غير مخططة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94067" y="2977741"/>
            <a:ext cx="2848858" cy="523220"/>
          </a:xfrm>
          <a:prstGeom prst="rect">
            <a:avLst/>
          </a:prstGeom>
          <a:solidFill>
            <a:srgbClr val="671D2D"/>
          </a:solidFill>
        </p:spPr>
        <p:txBody>
          <a:bodyPr wrap="none">
            <a:spAutoFit/>
          </a:bodyPr>
          <a:lstStyle/>
          <a:p>
            <a:pPr algn="ctr" rtl="1"/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تبدو تحت المجهر مخططة</a:t>
            </a:r>
          </a:p>
        </p:txBody>
      </p:sp>
    </p:spTree>
    <p:extLst>
      <p:ext uri="{BB962C8B-B14F-4D97-AF65-F5344CB8AC3E}">
        <p14:creationId xmlns:p14="http://schemas.microsoft.com/office/powerpoint/2010/main" val="173169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/>
      <p:bldP spid="23" grpId="0" animBg="1"/>
      <p:bldP spid="24" grpId="0" animBg="1"/>
      <p:bldP spid="25" grpId="0"/>
      <p:bldP spid="26" grpId="0"/>
      <p:bldP spid="36" grpId="0" animBg="1"/>
      <p:bldP spid="37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099" rtl="1" fontAlgn="base">
              <a:spcBef>
                <a:spcPct val="0"/>
              </a:spcBef>
              <a:spcAft>
                <a:spcPct val="0"/>
              </a:spcAft>
            </a:pPr>
            <a:r>
              <a:rPr lang="ar-BH" sz="4000" b="1" dirty="0">
                <a:solidFill>
                  <a:srgbClr val="FFC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الهـدف الثالث: 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المقارنة بين </a:t>
            </a:r>
            <a:r>
              <a:rPr lang="ar-SA" altLang="ja-JP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أنواع </a:t>
            </a:r>
            <a:r>
              <a:rPr lang="ar-SA" altLang="ja-JP" sz="3600" b="1">
                <a:latin typeface="Sakkal Majalla" panose="02000000000000000000" pitchFamily="2" charset="-78"/>
                <a:cs typeface="Sakkal Majalla" panose="02000000000000000000" pitchFamily="2" charset="-78"/>
              </a:rPr>
              <a:t>العضل</a:t>
            </a:r>
            <a:r>
              <a:rPr lang="ar-BH" altLang="ja-JP" sz="3600" b="1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ات </a:t>
            </a:r>
            <a:r>
              <a:rPr lang="ar-BH" altLang="ja-JP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من حيث التركيب</a:t>
            </a:r>
            <a:r>
              <a:rPr lang="ar-BH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</a:p>
        </p:txBody>
      </p:sp>
      <p:sp>
        <p:nvSpPr>
          <p:cNvPr id="32" name="Footer Placeholder 3"/>
          <p:cNvSpPr txBox="1">
            <a:spLocks/>
          </p:cNvSpPr>
          <p:nvPr/>
        </p:nvSpPr>
        <p:spPr>
          <a:xfrm>
            <a:off x="26126" y="6549394"/>
            <a:ext cx="3007791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الأحياء </a:t>
            </a:r>
            <a:r>
              <a:rPr lang="en-US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(حيا </a:t>
            </a:r>
            <a:r>
              <a:rPr lang="en-US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215/211</a:t>
            </a:r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،</a:t>
            </a:r>
            <a:r>
              <a:rPr lang="en-US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حيا 803) الجهاز العضلي</a:t>
            </a:r>
            <a:endParaRPr lang="en-US" sz="1400" b="1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3" name="العضلات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3954" y="1371600"/>
            <a:ext cx="10933612" cy="4674199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2986969" y="880130"/>
            <a:ext cx="5960239" cy="46166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ar-BH" sz="2400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شاهد الفيديو التالي لتتعرف أكثر على تركيب وأنواع العضلات </a:t>
            </a:r>
            <a:endParaRPr lang="ar-BH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206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vol="100000">
                <p:cTn id="16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  <p:bldLst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"/>
            <a:ext cx="12192000" cy="9016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099" rtl="1" fontAlgn="base">
              <a:spcBef>
                <a:spcPct val="0"/>
              </a:spcBef>
              <a:spcAft>
                <a:spcPct val="0"/>
              </a:spcAft>
            </a:pPr>
            <a:r>
              <a:rPr lang="ar-BH" sz="4000" b="1">
                <a:solidFill>
                  <a:srgbClr val="FFC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الهـدف الثالث: </a:t>
            </a:r>
            <a:r>
              <a:rPr lang="ar-BH" sz="3600" b="1">
                <a:latin typeface="Sakkal Majalla" panose="02000000000000000000" pitchFamily="2" charset="-78"/>
                <a:cs typeface="Sakkal Majalla" panose="02000000000000000000" pitchFamily="2" charset="-78"/>
              </a:rPr>
              <a:t>المقارنة بين </a:t>
            </a:r>
            <a:r>
              <a:rPr lang="ar-SA" altLang="ja-JP" sz="3600" b="1">
                <a:latin typeface="Sakkal Majalla" panose="02000000000000000000" pitchFamily="2" charset="-78"/>
                <a:cs typeface="Sakkal Majalla" panose="02000000000000000000" pitchFamily="2" charset="-78"/>
              </a:rPr>
              <a:t>أنواع العضل</a:t>
            </a:r>
            <a:r>
              <a:rPr lang="ar-BH" altLang="ja-JP" sz="3600" b="1">
                <a:latin typeface="Sakkal Majalla" panose="02000000000000000000" pitchFamily="2" charset="-78"/>
                <a:cs typeface="Sakkal Majalla" panose="02000000000000000000" pitchFamily="2" charset="-78"/>
              </a:rPr>
              <a:t>ات </a:t>
            </a:r>
            <a:r>
              <a:rPr lang="ar-SA" altLang="ja-JP" sz="3600" b="1">
                <a:latin typeface="Sakkal Majalla" panose="02000000000000000000" pitchFamily="2" charset="-78"/>
                <a:cs typeface="Sakkal Majalla" panose="02000000000000000000" pitchFamily="2" charset="-78"/>
              </a:rPr>
              <a:t>الثلاثة</a:t>
            </a:r>
            <a:r>
              <a:rPr lang="ar-BH" altLang="ja-JP" sz="3600" b="1">
                <a:latin typeface="Sakkal Majalla" panose="02000000000000000000" pitchFamily="2" charset="-78"/>
                <a:cs typeface="Sakkal Majalla" panose="02000000000000000000" pitchFamily="2" charset="-78"/>
              </a:rPr>
              <a:t> من حيث التركيب</a:t>
            </a:r>
            <a:r>
              <a:rPr lang="ar-BH" sz="3600" b="1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ar-BH" sz="36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3" name="Footer Placeholder 3"/>
          <p:cNvSpPr txBox="1">
            <a:spLocks/>
          </p:cNvSpPr>
          <p:nvPr/>
        </p:nvSpPr>
        <p:spPr>
          <a:xfrm>
            <a:off x="26126" y="6549394"/>
            <a:ext cx="3007791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الأحياء </a:t>
            </a:r>
            <a:r>
              <a:rPr lang="en-US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(حيا </a:t>
            </a:r>
            <a:r>
              <a:rPr lang="en-US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215/211</a:t>
            </a:r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،</a:t>
            </a:r>
            <a:r>
              <a:rPr lang="en-US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حيا 803) الجهاز العضلي</a:t>
            </a:r>
            <a:endParaRPr lang="en-US" sz="1400" b="1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021065" y="952277"/>
            <a:ext cx="414987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BH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العضلات الهيكلية</a:t>
            </a:r>
          </a:p>
        </p:txBody>
      </p:sp>
      <p:sp>
        <p:nvSpPr>
          <p:cNvPr id="31" name="TextBox 2"/>
          <p:cNvSpPr txBox="1">
            <a:spLocks noChangeArrowheads="1"/>
          </p:cNvSpPr>
          <p:nvPr/>
        </p:nvSpPr>
        <p:spPr bwMode="auto">
          <a:xfrm>
            <a:off x="505676" y="1793920"/>
            <a:ext cx="11143200" cy="95410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  <a:cs typeface="Tahoma" panose="020B060403050404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  <a:cs typeface="Tahoma" panose="020B060403050404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  <a:cs typeface="Tahoma" panose="020B060403050404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  <a:cs typeface="Tahoma" panose="020B060403050404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rgbClr val="FF90B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  <a:cs typeface="Tahoma" panose="020B060403050404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  <a:cs typeface="Tahoma" panose="020B060403050404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  <a:cs typeface="Tahoma" panose="020B060403050404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  <a:cs typeface="Tahoma" panose="020B060403050404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ar-BH" altLang="en-US" sz="28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معظم عضلات الجسم </a:t>
            </a:r>
            <a:r>
              <a:rPr lang="ar-BH" altLang="en-US" sz="2800" b="1" dirty="0" smtClean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هيكلية، وترتبط </a:t>
            </a:r>
            <a:r>
              <a:rPr lang="ar-BH" altLang="en-US" sz="28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العضلات الهيكلية مع العظام والأوتار لتسبب الحركة عندما </a:t>
            </a:r>
            <a:r>
              <a:rPr lang="ar-BH" altLang="en-US" sz="2800" b="1" dirty="0" smtClean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تنقبض أو تنبسط، وتبدو </a:t>
            </a:r>
            <a:r>
              <a:rPr lang="ar-BH" altLang="en-US" sz="28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العضلات الهيكلية </a:t>
            </a:r>
            <a:r>
              <a:rPr lang="ar-SA" altLang="en-US" sz="28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مخططة</a:t>
            </a:r>
            <a:r>
              <a:rPr lang="ar-BH" altLang="en-US" sz="28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تحت المجهر.</a:t>
            </a:r>
          </a:p>
        </p:txBody>
      </p:sp>
      <p:sp>
        <p:nvSpPr>
          <p:cNvPr id="32" name="Cloud 31"/>
          <p:cNvSpPr/>
          <p:nvPr/>
        </p:nvSpPr>
        <p:spPr>
          <a:xfrm>
            <a:off x="10232564" y="5450359"/>
            <a:ext cx="1416312" cy="862931"/>
          </a:xfrm>
          <a:prstGeom prst="cloud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  <a:hlinkClick r:id="rId2" action="ppaction://hlinksldjump"/>
              </a:rPr>
              <a:t>عودة</a:t>
            </a:r>
            <a:endParaRPr lang="ar-BH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4" name="TextBox 2"/>
          <p:cNvSpPr txBox="1">
            <a:spLocks noChangeArrowheads="1"/>
          </p:cNvSpPr>
          <p:nvPr/>
        </p:nvSpPr>
        <p:spPr bwMode="auto">
          <a:xfrm>
            <a:off x="502482" y="2896194"/>
            <a:ext cx="11146394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  <a:cs typeface="Tahoma" panose="020B060403050404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  <a:cs typeface="Tahoma" panose="020B060403050404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  <a:cs typeface="Tahoma" panose="020B060403050404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  <a:cs typeface="Tahoma" panose="020B060403050404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rgbClr val="FF90B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  <a:cs typeface="Tahoma" panose="020B060403050404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  <a:cs typeface="Tahoma" panose="020B060403050404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  <a:cs typeface="Tahoma" panose="020B060403050404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  <a:cs typeface="Tahoma" panose="020B060403050404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  <a:cs typeface="Tahoma" panose="020B0604030504040204" pitchFamily="34" charset="0"/>
              </a:defRPr>
            </a:lvl9pPr>
          </a:lstStyle>
          <a:p>
            <a:pPr>
              <a:buNone/>
            </a:pPr>
            <a:r>
              <a:rPr lang="ar-BH" altLang="en-US" sz="32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الأوتار: </a:t>
            </a:r>
            <a:r>
              <a:rPr lang="ar-BH" sz="28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حزم من نسيج ضام صلب يربط </a:t>
            </a:r>
            <a:r>
              <a:rPr lang="ar-BH" sz="28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العضلات </a:t>
            </a:r>
            <a:r>
              <a:rPr lang="ar-BH" sz="28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مع العظام.</a:t>
            </a:r>
            <a:r>
              <a:rPr lang="ar-BH" altLang="en-US" sz="28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ar-BH" altLang="en-US" sz="28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2709" y="3611391"/>
            <a:ext cx="2316681" cy="27556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27" y="3588594"/>
            <a:ext cx="4651651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14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32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3"/>
          <p:cNvSpPr txBox="1">
            <a:spLocks/>
          </p:cNvSpPr>
          <p:nvPr/>
        </p:nvSpPr>
        <p:spPr>
          <a:xfrm>
            <a:off x="26126" y="6549394"/>
            <a:ext cx="3007791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الأحياء </a:t>
            </a:r>
            <a:r>
              <a:rPr lang="en-US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(حيا </a:t>
            </a:r>
            <a:r>
              <a:rPr lang="en-US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215/211</a:t>
            </a:r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،</a:t>
            </a:r>
            <a:r>
              <a:rPr lang="en-US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حيا 803) الجهاز العضلي</a:t>
            </a:r>
            <a:endParaRPr lang="en-US" sz="1400" b="1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1"/>
            <a:ext cx="12192000" cy="9016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099" rtl="1" fontAlgn="base">
              <a:spcBef>
                <a:spcPct val="0"/>
              </a:spcBef>
              <a:spcAft>
                <a:spcPct val="0"/>
              </a:spcAft>
            </a:pPr>
            <a:r>
              <a:rPr lang="ar-BH" sz="4000" b="1">
                <a:solidFill>
                  <a:srgbClr val="FFC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الهـدف الثالث: </a:t>
            </a:r>
            <a:r>
              <a:rPr lang="ar-BH" sz="3600" b="1">
                <a:latin typeface="Sakkal Majalla" panose="02000000000000000000" pitchFamily="2" charset="-78"/>
                <a:cs typeface="Sakkal Majalla" panose="02000000000000000000" pitchFamily="2" charset="-78"/>
              </a:rPr>
              <a:t>المقارنة بين </a:t>
            </a:r>
            <a:r>
              <a:rPr lang="ar-SA" altLang="ja-JP" sz="3600" b="1">
                <a:latin typeface="Sakkal Majalla" panose="02000000000000000000" pitchFamily="2" charset="-78"/>
                <a:cs typeface="Sakkal Majalla" panose="02000000000000000000" pitchFamily="2" charset="-78"/>
              </a:rPr>
              <a:t>أنواع العضل</a:t>
            </a:r>
            <a:r>
              <a:rPr lang="ar-BH" altLang="ja-JP" sz="3600" b="1">
                <a:latin typeface="Sakkal Majalla" panose="02000000000000000000" pitchFamily="2" charset="-78"/>
                <a:cs typeface="Sakkal Majalla" panose="02000000000000000000" pitchFamily="2" charset="-78"/>
              </a:rPr>
              <a:t>ات </a:t>
            </a:r>
            <a:r>
              <a:rPr lang="ar-SA" altLang="ja-JP" sz="3600" b="1">
                <a:latin typeface="Sakkal Majalla" panose="02000000000000000000" pitchFamily="2" charset="-78"/>
                <a:cs typeface="Sakkal Majalla" panose="02000000000000000000" pitchFamily="2" charset="-78"/>
              </a:rPr>
              <a:t>الثلاثة</a:t>
            </a:r>
            <a:r>
              <a:rPr lang="ar-BH" altLang="ja-JP" sz="3600" b="1">
                <a:latin typeface="Sakkal Majalla" panose="02000000000000000000" pitchFamily="2" charset="-78"/>
                <a:cs typeface="Sakkal Majalla" panose="02000000000000000000" pitchFamily="2" charset="-78"/>
              </a:rPr>
              <a:t> من حيث التركيب</a:t>
            </a:r>
            <a:r>
              <a:rPr lang="ar-BH" sz="3600" b="1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ar-BH" sz="36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Cloud 17"/>
          <p:cNvSpPr/>
          <p:nvPr/>
        </p:nvSpPr>
        <p:spPr>
          <a:xfrm>
            <a:off x="9914905" y="5148121"/>
            <a:ext cx="1473744" cy="862931"/>
          </a:xfrm>
          <a:prstGeom prst="cloud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  <a:hlinkClick r:id="rId2" action="ppaction://hlinksldjump"/>
              </a:rPr>
              <a:t>عودة</a:t>
            </a:r>
            <a:endParaRPr lang="ar-BH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127" y="2638845"/>
            <a:ext cx="3231530" cy="372301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0" name="Rectangle 19"/>
          <p:cNvSpPr/>
          <p:nvPr/>
        </p:nvSpPr>
        <p:spPr>
          <a:xfrm>
            <a:off x="3789802" y="4924301"/>
            <a:ext cx="8758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BH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الأمعاء</a:t>
            </a:r>
          </a:p>
        </p:txBody>
      </p:sp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571500" y="1970560"/>
            <a:ext cx="11080569" cy="55399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  <a:cs typeface="Tahoma" panose="020B060403050404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  <a:cs typeface="Tahoma" panose="020B060403050404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  <a:cs typeface="Tahoma" panose="020B060403050404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  <a:cs typeface="Tahoma" panose="020B060403050404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rgbClr val="FF90B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  <a:cs typeface="Tahoma" panose="020B060403050404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  <a:cs typeface="Tahoma" panose="020B060403050404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  <a:cs typeface="Tahoma" panose="020B060403050404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  <a:cs typeface="Tahoma" panose="020B060403050404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ar-BH" altLang="en-US" b="1" dirty="0" smtClean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تُبطن </a:t>
            </a:r>
            <a:r>
              <a:rPr lang="ar-BH" altLang="en-US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العضلات الملساء الكثير من الأعضاء الداخلية، مثل المريء والمعدة والأمعاء، والمثانة، والرحم.</a:t>
            </a:r>
          </a:p>
        </p:txBody>
      </p:sp>
      <p:sp>
        <p:nvSpPr>
          <p:cNvPr id="22" name="TextBox 2"/>
          <p:cNvSpPr txBox="1">
            <a:spLocks noChangeArrowheads="1"/>
          </p:cNvSpPr>
          <p:nvPr/>
        </p:nvSpPr>
        <p:spPr bwMode="auto">
          <a:xfrm>
            <a:off x="7331529" y="3151980"/>
            <a:ext cx="4320540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  <a:cs typeface="Tahoma" panose="020B060403050404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  <a:cs typeface="Tahoma" panose="020B060403050404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  <a:cs typeface="Tahoma" panose="020B060403050404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  <a:cs typeface="Tahoma" panose="020B060403050404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rgbClr val="FF90B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  <a:cs typeface="Tahoma" panose="020B060403050404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  <a:cs typeface="Tahoma" panose="020B060403050404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  <a:cs typeface="Tahoma" panose="020B060403050404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  <a:cs typeface="Tahoma" panose="020B060403050404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  <a:cs typeface="Tahoma" panose="020B0604030504040204" pitchFamily="34" charset="0"/>
              </a:defRPr>
            </a:lvl9pPr>
          </a:lstStyle>
          <a:p>
            <a:pPr>
              <a:buNone/>
            </a:pPr>
            <a:r>
              <a:rPr lang="ar-BH" altLang="en-US" sz="28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وتبدو العضلات </a:t>
            </a:r>
            <a:r>
              <a:rPr lang="ar-BH" altLang="en-US" sz="28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الملساء تحت المجهر </a:t>
            </a:r>
            <a:r>
              <a:rPr lang="ar-BH" altLang="en-US" sz="28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غير </a:t>
            </a:r>
            <a:r>
              <a:rPr lang="ar-SA" altLang="en-US" sz="28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مخططة</a:t>
            </a:r>
            <a:r>
              <a:rPr lang="ar-BH" altLang="en-US" sz="28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وليست مرتبة في حزم، وفي كل خلية نواة واحدة. </a:t>
            </a:r>
            <a:endParaRPr lang="ar-BH" altLang="en-US" sz="28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617429" y="2802136"/>
            <a:ext cx="2323736" cy="3372206"/>
            <a:chOff x="4617429" y="3941726"/>
            <a:chExt cx="1695236" cy="2160587"/>
          </a:xfrm>
        </p:grpSpPr>
        <p:pic>
          <p:nvPicPr>
            <p:cNvPr id="24" name="Picture 2" descr="F:\الال 00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83"/>
            <a:stretch>
              <a:fillRect/>
            </a:stretch>
          </p:blipFill>
          <p:spPr bwMode="auto">
            <a:xfrm>
              <a:off x="4617429" y="3941726"/>
              <a:ext cx="1695236" cy="2160587"/>
            </a:xfrm>
            <a:prstGeom prst="rect">
              <a:avLst/>
            </a:prstGeom>
            <a:noFill/>
            <a:ln w="12700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5574537" y="4823315"/>
              <a:ext cx="583894" cy="31203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16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نواة</a:t>
              </a:r>
              <a:endParaRPr lang="en-US" sz="16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H="1">
              <a:off x="5277081" y="4979624"/>
              <a:ext cx="407623" cy="2203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7" name="Straight Connector 26"/>
          <p:cNvCxnSpPr/>
          <p:nvPr/>
        </p:nvCxnSpPr>
        <p:spPr>
          <a:xfrm flipH="1">
            <a:off x="2476963" y="5045725"/>
            <a:ext cx="1400974" cy="14138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789802" y="981930"/>
            <a:ext cx="414987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BH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العضلات </a:t>
            </a:r>
            <a:r>
              <a:rPr lang="ar-BH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الملساء</a:t>
            </a:r>
            <a:endParaRPr lang="ar-BH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6082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21" grpId="0" animBg="1"/>
      <p:bldP spid="22" grpId="0" animBg="1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3"/>
          <p:cNvSpPr txBox="1">
            <a:spLocks/>
          </p:cNvSpPr>
          <p:nvPr/>
        </p:nvSpPr>
        <p:spPr>
          <a:xfrm>
            <a:off x="26126" y="6549394"/>
            <a:ext cx="3007791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الأحياء </a:t>
            </a:r>
            <a:r>
              <a:rPr lang="en-US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(حيا </a:t>
            </a:r>
            <a:r>
              <a:rPr lang="en-US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215/211</a:t>
            </a:r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،</a:t>
            </a:r>
            <a:r>
              <a:rPr lang="en-US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حيا 803) الجهاز العضلي</a:t>
            </a:r>
            <a:endParaRPr lang="en-US" sz="1400" b="1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1"/>
            <a:ext cx="12192000" cy="9016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099" rtl="1" fontAlgn="base">
              <a:spcBef>
                <a:spcPct val="0"/>
              </a:spcBef>
              <a:spcAft>
                <a:spcPct val="0"/>
              </a:spcAft>
            </a:pPr>
            <a:r>
              <a:rPr lang="ar-BH" sz="4000" b="1">
                <a:solidFill>
                  <a:srgbClr val="FFC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الهـدف الثالث: </a:t>
            </a:r>
            <a:r>
              <a:rPr lang="ar-BH" sz="3600" b="1">
                <a:latin typeface="Sakkal Majalla" panose="02000000000000000000" pitchFamily="2" charset="-78"/>
                <a:cs typeface="Sakkal Majalla" panose="02000000000000000000" pitchFamily="2" charset="-78"/>
              </a:rPr>
              <a:t>المقارنة بين </a:t>
            </a:r>
            <a:r>
              <a:rPr lang="ar-SA" altLang="ja-JP" sz="3600" b="1">
                <a:latin typeface="Sakkal Majalla" panose="02000000000000000000" pitchFamily="2" charset="-78"/>
                <a:cs typeface="Sakkal Majalla" panose="02000000000000000000" pitchFamily="2" charset="-78"/>
              </a:rPr>
              <a:t>أنواع العضل</a:t>
            </a:r>
            <a:r>
              <a:rPr lang="ar-BH" altLang="ja-JP" sz="3600" b="1">
                <a:latin typeface="Sakkal Majalla" panose="02000000000000000000" pitchFamily="2" charset="-78"/>
                <a:cs typeface="Sakkal Majalla" panose="02000000000000000000" pitchFamily="2" charset="-78"/>
              </a:rPr>
              <a:t>ات </a:t>
            </a:r>
            <a:r>
              <a:rPr lang="ar-SA" altLang="ja-JP" sz="3600" b="1">
                <a:latin typeface="Sakkal Majalla" panose="02000000000000000000" pitchFamily="2" charset="-78"/>
                <a:cs typeface="Sakkal Majalla" panose="02000000000000000000" pitchFamily="2" charset="-78"/>
              </a:rPr>
              <a:t>الثلاثة</a:t>
            </a:r>
            <a:r>
              <a:rPr lang="ar-BH" altLang="ja-JP" sz="3600" b="1">
                <a:latin typeface="Sakkal Majalla" panose="02000000000000000000" pitchFamily="2" charset="-78"/>
                <a:cs typeface="Sakkal Majalla" panose="02000000000000000000" pitchFamily="2" charset="-78"/>
              </a:rPr>
              <a:t> من حيث التركيب</a:t>
            </a:r>
            <a:r>
              <a:rPr lang="ar-BH" sz="3600" b="1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ar-BH" sz="36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89802" y="981930"/>
            <a:ext cx="414987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BH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العضلات </a:t>
            </a:r>
            <a:r>
              <a:rPr lang="ar-BH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القلبية</a:t>
            </a:r>
            <a:endParaRPr lang="ar-BH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TextBox 2"/>
          <p:cNvSpPr txBox="1">
            <a:spLocks noChangeArrowheads="1"/>
          </p:cNvSpPr>
          <p:nvPr/>
        </p:nvSpPr>
        <p:spPr bwMode="auto">
          <a:xfrm>
            <a:off x="500755" y="1810893"/>
            <a:ext cx="11255815" cy="89255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  <a:cs typeface="Tahoma" panose="020B060403050404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  <a:cs typeface="Tahoma" panose="020B060403050404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  <a:cs typeface="Tahoma" panose="020B060403050404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  <a:cs typeface="Tahoma" panose="020B060403050404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rgbClr val="FF90B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  <a:cs typeface="Tahoma" panose="020B060403050404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  <a:cs typeface="Tahoma" panose="020B060403050404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  <a:cs typeface="Tahoma" panose="020B060403050404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  <a:cs typeface="Tahoma" panose="020B060403050404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ar-BH" altLang="en-US" sz="26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توجد هذه العضلات في القلب فقط؛ ولذا تسمى العضلات القلبية.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ar-BH" altLang="en-US" sz="26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تترتب الخلايا العضلية القلبية على هيئة شبكة تسمح للعضلات بالانقباض بفاعلية وانتظام، مما يعطي القلب قوة.</a:t>
            </a:r>
          </a:p>
        </p:txBody>
      </p:sp>
      <p:sp>
        <p:nvSpPr>
          <p:cNvPr id="19" name="Cloud 18"/>
          <p:cNvSpPr/>
          <p:nvPr/>
        </p:nvSpPr>
        <p:spPr>
          <a:xfrm>
            <a:off x="9492893" y="5211361"/>
            <a:ext cx="1415692" cy="862931"/>
          </a:xfrm>
          <a:prstGeom prst="cloud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  <a:hlinkClick r:id="rId2" action="ppaction://hlinksldjump"/>
              </a:rPr>
              <a:t>عودة</a:t>
            </a:r>
            <a:endParaRPr lang="ar-BH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51" y="2824819"/>
            <a:ext cx="3024211" cy="356706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7367096" y="3094449"/>
            <a:ext cx="4251595" cy="16927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00B0F0"/>
            </a:solidFill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  <a:cs typeface="Tahoma" panose="020B060403050404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  <a:cs typeface="Tahoma" panose="020B060403050404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  <a:cs typeface="Tahoma" panose="020B060403050404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  <a:cs typeface="Tahoma" panose="020B060403050404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rgbClr val="FF90B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  <a:cs typeface="Tahoma" panose="020B060403050404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  <a:cs typeface="Tahoma" panose="020B060403050404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  <a:cs typeface="Tahoma" panose="020B060403050404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  <a:cs typeface="Tahoma" panose="020B060403050404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  <a:cs typeface="Tahoma" panose="020B0604030504040204" pitchFamily="34" charset="0"/>
              </a:defRPr>
            </a:lvl9pPr>
          </a:lstStyle>
          <a:p>
            <a:pPr marL="61913" lvl="5" indent="0">
              <a:buNone/>
            </a:pPr>
            <a:r>
              <a:rPr lang="ar-BH" altLang="en-US" sz="2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</a:t>
            </a:r>
            <a:r>
              <a:rPr lang="ar-SA" altLang="en-US" sz="2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</a:t>
            </a:r>
            <a:r>
              <a:rPr lang="ar-BH" altLang="en-US" sz="2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</a:t>
            </a:r>
            <a:r>
              <a:rPr lang="ar-SA" altLang="en-US" sz="2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altLang="en-US" sz="2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بعض صفات العضلات الهيكلية فهي </a:t>
            </a:r>
            <a:r>
              <a:rPr lang="ar-SA" altLang="en-US" sz="2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مخططة</a:t>
            </a:r>
            <a:r>
              <a:rPr lang="ar-BH" altLang="en-US" sz="2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، ومكونة من حزمة من الخلايا لونها فاتحٌ أو داكنٌ،</a:t>
            </a:r>
            <a:r>
              <a:rPr lang="ar-SA" altLang="en-US" sz="2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altLang="en-US" sz="2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وبداخلها العديد من النوى، </a:t>
            </a:r>
            <a:r>
              <a:rPr lang="ar-SA" altLang="en-US" sz="2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وخلاياها</a:t>
            </a:r>
            <a:r>
              <a:rPr lang="ar-BH" altLang="en-US" sz="2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عادة</a:t>
            </a:r>
            <a:r>
              <a:rPr lang="ar-SA" altLang="en-US" sz="2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altLang="en-US" sz="2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وحيدة النواة</a:t>
            </a:r>
            <a:r>
              <a:rPr lang="ar-SA" altLang="en-US" sz="2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en-US" altLang="en-US" sz="26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5854" y="2913516"/>
            <a:ext cx="2194750" cy="338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31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524125" y="1555405"/>
            <a:ext cx="4401967" cy="423348"/>
          </a:xfrm>
          <a:prstGeom prst="rect">
            <a:avLst/>
          </a:prstGeom>
          <a:solidFill>
            <a:srgbClr val="F4EED8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vert="horz" lIns="68580" tIns="34290" rIns="68580" bIns="34290" rtlCol="0" anchor="ctr">
            <a:noAutofit/>
          </a:bodyPr>
          <a:lstStyle/>
          <a:p>
            <a:pPr algn="r" rtl="1"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b</a:t>
            </a:r>
            <a:r>
              <a:rPr lang="ar-BH" sz="24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r>
              <a:rPr lang="ar-BH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24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لا ت</a:t>
            </a:r>
            <a:r>
              <a:rPr lang="ar-BH" altLang="en-US" sz="24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نقبض بانتظام</a:t>
            </a:r>
            <a:r>
              <a:rPr lang="ar-BH" sz="24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ar-BH" sz="24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7241694" y="4070794"/>
            <a:ext cx="4399904" cy="398341"/>
          </a:xfrm>
          <a:prstGeom prst="rect">
            <a:avLst/>
          </a:prstGeom>
          <a:solidFill>
            <a:srgbClr val="FDF0E7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</a:t>
            </a:r>
            <a:r>
              <a:rPr lang="ar-BH" dirty="0" smtClean="0"/>
              <a:t>.</a:t>
            </a:r>
            <a:r>
              <a:rPr lang="ar-BH" dirty="0"/>
              <a:t> </a:t>
            </a:r>
            <a:r>
              <a:rPr lang="ar-BH" dirty="0" smtClean="0"/>
              <a:t>العضلات المرتبطة بعظم العضد</a:t>
            </a:r>
            <a:r>
              <a:rPr lang="ar-BH" altLang="en-US" dirty="0" smtClean="0">
                <a:ea typeface="Times New Roman" panose="02020603050405020304" pitchFamily="18" charset="0"/>
              </a:rPr>
              <a:t>.</a:t>
            </a:r>
            <a:endParaRPr lang="ar-BH" dirty="0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521257" y="3465150"/>
            <a:ext cx="4401967" cy="387325"/>
          </a:xfrm>
          <a:prstGeom prst="rect">
            <a:avLst/>
          </a:prstGeom>
          <a:solidFill>
            <a:srgbClr val="F4EED8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vert="horz" lIns="68580" tIns="34290" rIns="68580" bIns="34290" rtlCol="0" anchor="ctr">
            <a:noAutofit/>
          </a:bodyPr>
          <a:lstStyle/>
          <a:p>
            <a:pPr algn="r" rtl="1"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b</a:t>
            </a:r>
            <a:r>
              <a:rPr lang="ar-BH" sz="24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 </a:t>
            </a:r>
            <a:r>
              <a:rPr lang="ar-BH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العضلات المرتبطة بعظم </a:t>
            </a:r>
            <a:r>
              <a:rPr lang="ar-BH" sz="24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الفخذ. </a:t>
            </a:r>
            <a:endParaRPr lang="ar-BH" sz="24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7242204" y="5351457"/>
            <a:ext cx="4399904" cy="396506"/>
          </a:xfrm>
          <a:prstGeom prst="rect">
            <a:avLst/>
          </a:prstGeom>
          <a:solidFill>
            <a:srgbClr val="F4EED8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vert="horz" lIns="68580" tIns="34290" rIns="68580" bIns="34290" rtlCol="0" anchor="ctr">
            <a:noAutofit/>
          </a:bodyPr>
          <a:lstStyle/>
          <a:p>
            <a:pPr algn="r" rtl="1"/>
            <a:r>
              <a:rPr lang="en-US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</a:t>
            </a:r>
            <a:r>
              <a:rPr lang="ar-BH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 </a:t>
            </a:r>
            <a:r>
              <a:rPr lang="ar-BH" altLang="en-US" sz="2400" b="1" dirty="0">
                <a:solidFill>
                  <a:srgbClr val="002060"/>
                </a:solidFill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عضلات مخططة</a:t>
            </a:r>
            <a:r>
              <a:rPr lang="ar-BH" sz="24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ar-BH" sz="24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525793" y="4055911"/>
            <a:ext cx="4397431" cy="398341"/>
          </a:xfrm>
          <a:prstGeom prst="rect">
            <a:avLst/>
          </a:prstGeom>
          <a:solidFill>
            <a:srgbClr val="FDF0E7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d</a:t>
            </a:r>
            <a:r>
              <a:rPr lang="ar-BH" dirty="0" smtClean="0"/>
              <a:t>. </a:t>
            </a:r>
            <a:r>
              <a:rPr lang="ar-BH" dirty="0" smtClean="0">
                <a:ea typeface="Times New Roman" panose="02020603050405020304" pitchFamily="18" charset="0"/>
              </a:rPr>
              <a:t>العضلات المكونة للقلب</a:t>
            </a:r>
            <a:r>
              <a:rPr lang="ar-BH" dirty="0" smtClean="0"/>
              <a:t>.</a:t>
            </a:r>
            <a:endParaRPr lang="ar-BH" dirty="0"/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7242642" y="2151265"/>
            <a:ext cx="4399904" cy="398341"/>
          </a:xfrm>
          <a:prstGeom prst="rect">
            <a:avLst/>
          </a:prstGeom>
          <a:solidFill>
            <a:srgbClr val="FDF0E7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</a:t>
            </a:r>
            <a:r>
              <a:rPr lang="ar-BH" dirty="0" smtClean="0"/>
              <a:t>.</a:t>
            </a:r>
            <a:r>
              <a:rPr lang="ar-BH" dirty="0"/>
              <a:t> </a:t>
            </a:r>
            <a:r>
              <a:rPr lang="ar-BH" dirty="0" smtClean="0"/>
              <a:t>توجد في القلب فقط</a:t>
            </a:r>
            <a:r>
              <a:rPr lang="ar-BH" altLang="en-US" dirty="0" smtClean="0">
                <a:ea typeface="Times New Roman" panose="02020603050405020304" pitchFamily="18" charset="0"/>
              </a:rPr>
              <a:t>.</a:t>
            </a:r>
            <a:endParaRPr lang="ar-BH" dirty="0"/>
          </a:p>
        </p:txBody>
      </p:sp>
      <p:sp>
        <p:nvSpPr>
          <p:cNvPr id="16" name="Oval 15"/>
          <p:cNvSpPr/>
          <p:nvPr/>
        </p:nvSpPr>
        <p:spPr>
          <a:xfrm>
            <a:off x="4635885" y="1595962"/>
            <a:ext cx="332163" cy="34290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7248559" y="1555405"/>
            <a:ext cx="4399904" cy="423348"/>
          </a:xfrm>
          <a:prstGeom prst="rect">
            <a:avLst/>
          </a:prstGeom>
          <a:solidFill>
            <a:srgbClr val="F4EED8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vert="horz" lIns="68580" tIns="34290" rIns="68580" bIns="34290" rtlCol="0" anchor="ctr">
            <a:noAutofit/>
          </a:bodyPr>
          <a:lstStyle/>
          <a:p>
            <a:pPr algn="r" rtl="1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</a:t>
            </a:r>
            <a:r>
              <a:rPr lang="ar-BH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 </a:t>
            </a:r>
            <a:r>
              <a:rPr lang="ar-BH" altLang="en-US" sz="2400" b="1" dirty="0" smtClean="0">
                <a:solidFill>
                  <a:srgbClr val="002060"/>
                </a:solidFill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تترتب على هيئة شبكة</a:t>
            </a:r>
            <a:r>
              <a:rPr lang="ar-BH" sz="24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ar-BH" sz="24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509556" y="866773"/>
            <a:ext cx="11129709" cy="5156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lvl1pPr indent="0"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9pPr>
          </a:lstStyle>
          <a:p>
            <a:pPr algn="justLow"/>
            <a:r>
              <a:rPr lang="ar-BH" dirty="0">
                <a:ea typeface="Times New Roman" panose="02020603050405020304" pitchFamily="18" charset="0"/>
              </a:rPr>
              <a:t>1. </a:t>
            </a:r>
            <a:r>
              <a:rPr lang="ar-BH" altLang="en-US" dirty="0" smtClean="0">
                <a:ea typeface="Times New Roman" panose="02020603050405020304" pitchFamily="18" charset="0"/>
              </a:rPr>
              <a:t>أي </a:t>
            </a:r>
            <a:r>
              <a:rPr lang="ar-BH" altLang="en-US" dirty="0">
                <a:ea typeface="Times New Roman" panose="02020603050405020304" pitchFamily="18" charset="0"/>
              </a:rPr>
              <a:t>مما </a:t>
            </a:r>
            <a:r>
              <a:rPr lang="ar-BH" altLang="en-US" dirty="0" smtClean="0">
                <a:ea typeface="Times New Roman" panose="02020603050405020304" pitchFamily="18" charset="0"/>
              </a:rPr>
              <a:t>يلي</a:t>
            </a:r>
            <a:r>
              <a:rPr lang="ar-BH" dirty="0" smtClean="0"/>
              <a:t> لا </a:t>
            </a:r>
            <a:r>
              <a:rPr lang="ar-BH" altLang="en-US" dirty="0" smtClean="0">
                <a:ea typeface="Times New Roman" panose="02020603050405020304" pitchFamily="18" charset="0"/>
              </a:rPr>
              <a:t>يُعَد من خصائص العضلات القلبية</a:t>
            </a:r>
            <a:r>
              <a:rPr lang="ar-BH" dirty="0" smtClean="0"/>
              <a:t>؟</a:t>
            </a:r>
            <a:endParaRPr lang="en-US" dirty="0"/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528661" y="2160446"/>
            <a:ext cx="4397431" cy="398341"/>
          </a:xfrm>
          <a:prstGeom prst="rect">
            <a:avLst/>
          </a:prstGeom>
          <a:solidFill>
            <a:srgbClr val="FDF0E7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d</a:t>
            </a:r>
            <a:r>
              <a:rPr lang="ar-BH" dirty="0" smtClean="0"/>
              <a:t>. </a:t>
            </a:r>
            <a:r>
              <a:rPr lang="ar-BH" altLang="en-US" dirty="0" smtClean="0">
                <a:ea typeface="Times New Roman" panose="02020603050405020304" pitchFamily="18" charset="0"/>
              </a:rPr>
              <a:t>عضلات مخططة</a:t>
            </a:r>
            <a:r>
              <a:rPr lang="ar-BH" dirty="0" smtClean="0"/>
              <a:t>.</a:t>
            </a:r>
            <a:endParaRPr lang="ar-BH" dirty="0"/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7261259" y="3455970"/>
            <a:ext cx="4399904" cy="396506"/>
          </a:xfrm>
          <a:prstGeom prst="rect">
            <a:avLst/>
          </a:prstGeom>
          <a:solidFill>
            <a:srgbClr val="F4EED8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vert="horz" lIns="68580" tIns="34290" rIns="68580" bIns="34290" rtlCol="0" anchor="ctr">
            <a:noAutofit/>
          </a:bodyPr>
          <a:lstStyle/>
          <a:p>
            <a:pPr algn="r" rtl="1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</a:t>
            </a:r>
            <a:r>
              <a:rPr lang="ar-BH" sz="24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r>
              <a:rPr lang="ar-BH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24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العضلات المبطنة للأمعاء.</a:t>
            </a:r>
            <a:endParaRPr lang="ar-BH" sz="24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522256" y="2800334"/>
            <a:ext cx="11129709" cy="5156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lvl1pPr indent="0"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ar-BH" altLang="en-US" dirty="0" smtClean="0">
                <a:ea typeface="Times New Roman" panose="02020603050405020304" pitchFamily="18" charset="0"/>
              </a:rPr>
              <a:t>2.</a:t>
            </a:r>
            <a:r>
              <a:rPr lang="ar-BH" dirty="0">
                <a:ea typeface="Times New Roman" panose="02020603050405020304" pitchFamily="18" charset="0"/>
              </a:rPr>
              <a:t> أي </a:t>
            </a:r>
            <a:r>
              <a:rPr lang="ar-BH" dirty="0" smtClean="0">
                <a:ea typeface="Times New Roman" panose="02020603050405020304" pitchFamily="18" charset="0"/>
              </a:rPr>
              <a:t>من العضلات التالية </a:t>
            </a:r>
            <a:r>
              <a:rPr lang="ar-BH" altLang="en-US" dirty="0" smtClean="0"/>
              <a:t>ليست </a:t>
            </a:r>
            <a:r>
              <a:rPr lang="ar-BH" altLang="en-US" dirty="0"/>
              <a:t>مرتبة في حزم</a:t>
            </a:r>
            <a:r>
              <a:rPr lang="ar-BH" altLang="en-US" dirty="0" smtClean="0">
                <a:ea typeface="Times New Roman" panose="02020603050405020304" pitchFamily="18" charset="0"/>
              </a:rPr>
              <a:t>؟ </a:t>
            </a:r>
            <a:endParaRPr lang="ar-BH" dirty="0">
              <a:solidFill>
                <a:srgbClr val="00206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3372"/>
            <a:ext cx="12192000" cy="75386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099" rtl="1" fontAlgn="base">
              <a:spcBef>
                <a:spcPct val="0"/>
              </a:spcBef>
              <a:spcAft>
                <a:spcPct val="0"/>
              </a:spcAft>
            </a:pPr>
            <a:r>
              <a:rPr lang="ar-BH" sz="4000" b="1" dirty="0" smtClean="0">
                <a:solidFill>
                  <a:srgbClr val="FFC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النشـــــــــــــــــــــــــــــــــــــــــــاط </a:t>
            </a:r>
            <a:r>
              <a:rPr lang="ar-BH" sz="4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(1)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536594" y="5951398"/>
            <a:ext cx="4397431" cy="398341"/>
          </a:xfrm>
          <a:prstGeom prst="rect">
            <a:avLst/>
          </a:prstGeom>
          <a:solidFill>
            <a:srgbClr val="FDF0E7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d</a:t>
            </a:r>
            <a:r>
              <a:rPr lang="ar-BH" dirty="0" smtClean="0"/>
              <a:t>. </a:t>
            </a:r>
            <a:r>
              <a:rPr lang="ar-BH" altLang="en-US" dirty="0">
                <a:ea typeface="Times New Roman" panose="02020603050405020304" pitchFamily="18" charset="0"/>
              </a:rPr>
              <a:t>عضلات </a:t>
            </a:r>
            <a:r>
              <a:rPr lang="ar-BH" altLang="en-US" dirty="0" smtClean="0">
                <a:ea typeface="Times New Roman" panose="02020603050405020304" pitchFamily="18" charset="0"/>
              </a:rPr>
              <a:t>ملساء</a:t>
            </a:r>
            <a:r>
              <a:rPr lang="ar-BH" dirty="0" smtClean="0"/>
              <a:t>.</a:t>
            </a:r>
            <a:endParaRPr lang="ar-BH" dirty="0"/>
          </a:p>
        </p:txBody>
      </p:sp>
      <p:sp>
        <p:nvSpPr>
          <p:cNvPr id="28" name="Oval 27"/>
          <p:cNvSpPr/>
          <p:nvPr/>
        </p:nvSpPr>
        <p:spPr>
          <a:xfrm>
            <a:off x="4648892" y="5963979"/>
            <a:ext cx="332163" cy="34290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Box 13"/>
          <p:cNvSpPr txBox="1">
            <a:spLocks noChangeArrowheads="1"/>
          </p:cNvSpPr>
          <p:nvPr/>
        </p:nvSpPr>
        <p:spPr bwMode="auto">
          <a:xfrm>
            <a:off x="7236287" y="5942217"/>
            <a:ext cx="4399904" cy="398341"/>
          </a:xfrm>
          <a:prstGeom prst="rect">
            <a:avLst/>
          </a:prstGeom>
          <a:solidFill>
            <a:srgbClr val="FDF0E7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</a:t>
            </a:r>
            <a:r>
              <a:rPr lang="ar-BH" dirty="0" smtClean="0"/>
              <a:t>.</a:t>
            </a:r>
            <a:r>
              <a:rPr lang="ar-BH" dirty="0"/>
              <a:t> </a:t>
            </a:r>
            <a:r>
              <a:rPr lang="ar-BH" altLang="en-US" dirty="0">
                <a:ea typeface="Times New Roman" panose="02020603050405020304" pitchFamily="18" charset="0"/>
              </a:rPr>
              <a:t>عضلات </a:t>
            </a:r>
            <a:r>
              <a:rPr lang="ar-BH" altLang="en-US" dirty="0" smtClean="0">
                <a:ea typeface="Times New Roman" panose="02020603050405020304" pitchFamily="18" charset="0"/>
              </a:rPr>
              <a:t>قلبية.</a:t>
            </a:r>
            <a:endParaRPr lang="ar-BH" dirty="0"/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532058" y="5360637"/>
            <a:ext cx="4401967" cy="387325"/>
          </a:xfrm>
          <a:prstGeom prst="rect">
            <a:avLst/>
          </a:prstGeom>
          <a:solidFill>
            <a:srgbClr val="F4EED8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vert="horz" lIns="68580" tIns="34290" rIns="68580" bIns="34290" rtlCol="0" anchor="ctr">
            <a:noAutofit/>
          </a:bodyPr>
          <a:lstStyle/>
          <a:p>
            <a:pPr algn="r" rtl="1">
              <a:spcBef>
                <a:spcPts val="1000"/>
              </a:spcBef>
            </a:pPr>
            <a:r>
              <a:rPr lang="en-US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b</a:t>
            </a:r>
            <a:r>
              <a:rPr lang="ar-BH" sz="24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r>
              <a:rPr lang="ar-BH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altLang="en-US" sz="2400" b="1" dirty="0">
                <a:solidFill>
                  <a:srgbClr val="002060"/>
                </a:solidFill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عضلات </a:t>
            </a:r>
            <a:r>
              <a:rPr lang="ar-BH" altLang="en-US" sz="2400" b="1" dirty="0" smtClean="0">
                <a:solidFill>
                  <a:srgbClr val="002060"/>
                </a:solidFill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هيكلية</a:t>
            </a:r>
            <a:r>
              <a:rPr lang="ar-BH" sz="24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ar-BH" sz="24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531777" y="4695821"/>
            <a:ext cx="11129709" cy="5156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lvl1pPr indent="0"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358775" algn="l"/>
              </a:tabLst>
            </a:pPr>
            <a:r>
              <a:rPr lang="en-US" altLang="en-US" dirty="0" smtClean="0">
                <a:ea typeface="Times New Roman" panose="02020603050405020304" pitchFamily="18" charset="0"/>
              </a:rPr>
              <a:t>3</a:t>
            </a:r>
            <a:r>
              <a:rPr lang="ar-BH" altLang="en-US" dirty="0" smtClean="0">
                <a:ea typeface="Times New Roman" panose="02020603050405020304" pitchFamily="18" charset="0"/>
              </a:rPr>
              <a:t>. </a:t>
            </a:r>
            <a:r>
              <a:rPr lang="ar-BH" altLang="en-US" dirty="0">
                <a:ea typeface="Times New Roman" panose="02020603050405020304" pitchFamily="18" charset="0"/>
              </a:rPr>
              <a:t>أي </a:t>
            </a:r>
            <a:r>
              <a:rPr lang="ar-BH" dirty="0">
                <a:ea typeface="Times New Roman" panose="02020603050405020304" pitchFamily="18" charset="0"/>
              </a:rPr>
              <a:t>من العضلات التالية </a:t>
            </a:r>
            <a:r>
              <a:rPr lang="ar-BH" altLang="en-US" dirty="0" smtClean="0"/>
              <a:t>تبطن جدار الرحم</a:t>
            </a:r>
            <a:r>
              <a:rPr lang="ar-BH" altLang="en-US" dirty="0" smtClean="0">
                <a:ea typeface="Times New Roman" panose="02020603050405020304" pitchFamily="18" charset="0"/>
              </a:rPr>
              <a:t>؟</a:t>
            </a:r>
            <a:endParaRPr lang="en-US" altLang="en-US" dirty="0">
              <a:ea typeface="Times New Roman" panose="02020603050405020304" pitchFamily="18" charset="0"/>
            </a:endParaRPr>
          </a:p>
        </p:txBody>
      </p:sp>
      <p:sp>
        <p:nvSpPr>
          <p:cNvPr id="34" name="Footer Placeholder 3"/>
          <p:cNvSpPr txBox="1">
            <a:spLocks/>
          </p:cNvSpPr>
          <p:nvPr/>
        </p:nvSpPr>
        <p:spPr>
          <a:xfrm>
            <a:off x="26126" y="6549394"/>
            <a:ext cx="3007791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الأحياء </a:t>
            </a:r>
            <a:r>
              <a:rPr lang="en-US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(حيا </a:t>
            </a:r>
            <a:r>
              <a:rPr lang="en-US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215/211</a:t>
            </a:r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،</a:t>
            </a:r>
            <a:r>
              <a:rPr lang="en-US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1400" b="1" dirty="0" smtClean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حيا 803) الجهاز العضلي</a:t>
            </a:r>
            <a:endParaRPr lang="en-US" sz="1400" b="1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1375279" y="3499354"/>
            <a:ext cx="332163" cy="34290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23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1" grpId="0" animBg="1"/>
      <p:bldP spid="16" grpId="0" animBg="1"/>
      <p:bldP spid="18" grpId="0" animBg="1"/>
      <p:bldP spid="22" grpId="0" animBg="1"/>
      <p:bldP spid="26" grpId="0" animBg="1"/>
      <p:bldP spid="19" grpId="0" animBg="1"/>
      <p:bldP spid="28" grpId="0" animBg="1"/>
      <p:bldP spid="29" grpId="0" animBg="1"/>
      <p:bldP spid="32" grpId="0" animBg="1"/>
      <p:bldP spid="20" grpId="0" animBg="1"/>
    </p:bldLst>
  </p:timing>
</p:sld>
</file>

<file path=ppt/theme/theme1.xml><?xml version="1.0" encoding="utf-8"?>
<a:theme xmlns:a="http://schemas.openxmlformats.org/drawingml/2006/main" name="MO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E" id="{44433112-DBB3-4342-982C-136A43432DC9}" vid="{69FF5121-D53B-43BC-B60F-2410F4A2BC7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MOE</Template>
  <TotalTime>3991</TotalTime>
  <Words>1467</Words>
  <Application>Microsoft Office PowerPoint</Application>
  <PresentationFormat>Widescreen</PresentationFormat>
  <Paragraphs>197</Paragraphs>
  <Slides>19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MS Mincho</vt:lpstr>
      <vt:lpstr>ＭＳ Ｐゴシック</vt:lpstr>
      <vt:lpstr>Arial</vt:lpstr>
      <vt:lpstr>Calibri</vt:lpstr>
      <vt:lpstr>Calibri Light</vt:lpstr>
      <vt:lpstr>Century Gothic</vt:lpstr>
      <vt:lpstr>Sakkal Majalla</vt:lpstr>
      <vt:lpstr>Times New Roman</vt:lpstr>
      <vt:lpstr>Wingdings</vt:lpstr>
      <vt:lpstr>Wingdings 2</vt:lpstr>
      <vt:lpstr>MOE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Hossam  Ismail Mashali</cp:lastModifiedBy>
  <cp:revision>210</cp:revision>
  <dcterms:created xsi:type="dcterms:W3CDTF">2021-01-20T12:02:14Z</dcterms:created>
  <dcterms:modified xsi:type="dcterms:W3CDTF">2021-09-08T05:49:41Z</dcterms:modified>
</cp:coreProperties>
</file>