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82" r:id="rId2"/>
    <p:sldId id="263"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83"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0" autoAdjust="0"/>
    <p:restoredTop sz="94660"/>
  </p:normalViewPr>
  <p:slideViewPr>
    <p:cSldViewPr snapToGrid="0">
      <p:cViewPr varScale="1">
        <p:scale>
          <a:sx n="71" d="100"/>
          <a:sy n="71" d="100"/>
        </p:scale>
        <p:origin x="6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92EE8-EE5E-4C08-9A52-759FFC92CD8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98980402-69D4-408D-8F11-D8056302E143}">
      <dgm:prSet phldrT="[Text]" custT="1"/>
      <dgm:spPr>
        <a:solidFill>
          <a:srgbClr val="FFFF00"/>
        </a:solidFill>
      </dgm:spPr>
      <dgm:t>
        <a:bodyPr/>
        <a:lstStyle/>
        <a:p>
          <a:r>
            <a:rPr lang="ar-BH" sz="3600" b="1" dirty="0" smtClean="0">
              <a:solidFill>
                <a:srgbClr val="FF0000"/>
              </a:solidFill>
              <a:latin typeface="Sakkal Majalla" panose="02000000000000000000" pitchFamily="2" charset="-78"/>
              <a:cs typeface="Sakkal Majalla" panose="02000000000000000000" pitchFamily="2" charset="-78"/>
            </a:rPr>
            <a:t>أجزاء الخلية </a:t>
          </a:r>
          <a:r>
            <a:rPr lang="ar-BH" sz="3600" b="1" dirty="0">
              <a:solidFill>
                <a:srgbClr val="FF0000"/>
              </a:solidFill>
              <a:latin typeface="Sakkal Majalla" panose="02000000000000000000" pitchFamily="2" charset="-78"/>
              <a:cs typeface="Sakkal Majalla" panose="02000000000000000000" pitchFamily="2" charset="-78"/>
            </a:rPr>
            <a:t>العصبية</a:t>
          </a:r>
          <a:endParaRPr lang="en-US" sz="3600" b="1" dirty="0">
            <a:solidFill>
              <a:srgbClr val="FF0000"/>
            </a:solidFill>
            <a:latin typeface="Sakkal Majalla" panose="02000000000000000000" pitchFamily="2" charset="-78"/>
            <a:cs typeface="Sakkal Majalla" panose="02000000000000000000" pitchFamily="2" charset="-78"/>
          </a:endParaRPr>
        </a:p>
      </dgm:t>
    </dgm:pt>
    <dgm:pt modelId="{56720A8E-A5BB-451A-AF4F-F5F10817938A}" type="parTrans" cxnId="{3841E924-F5D1-44F5-84D0-DAC3BB6D57C3}">
      <dgm:prSet/>
      <dgm:spPr/>
      <dgm:t>
        <a:bodyPr/>
        <a:lstStyle/>
        <a:p>
          <a:endParaRPr lang="en-US"/>
        </a:p>
      </dgm:t>
    </dgm:pt>
    <dgm:pt modelId="{5DE8794E-5970-4FD1-9BF6-9F8F5C8BD410}" type="sibTrans" cxnId="{3841E924-F5D1-44F5-84D0-DAC3BB6D57C3}">
      <dgm:prSet/>
      <dgm:spPr/>
      <dgm:t>
        <a:bodyPr/>
        <a:lstStyle/>
        <a:p>
          <a:endParaRPr lang="en-US"/>
        </a:p>
      </dgm:t>
    </dgm:pt>
    <dgm:pt modelId="{9A52DA79-A012-4779-8BC7-BF2B5B522C9A}">
      <dgm:prSet phldrT="[Text]" custT="1"/>
      <dgm:spPr/>
      <dgm:t>
        <a:bodyPr/>
        <a:lstStyle/>
        <a:p>
          <a:r>
            <a:rPr lang="ar-BH" sz="3200" b="1" dirty="0" smtClean="0">
              <a:solidFill>
                <a:srgbClr val="0070C0"/>
              </a:solidFill>
              <a:latin typeface="Sakkal Majalla" panose="02000000000000000000" pitchFamily="2" charset="-78"/>
              <a:cs typeface="Sakkal Majalla" panose="02000000000000000000" pitchFamily="2" charset="-78"/>
            </a:rPr>
            <a:t>محور الخلية</a:t>
          </a:r>
          <a:endParaRPr lang="en-US" sz="3200" b="1" dirty="0">
            <a:solidFill>
              <a:srgbClr val="0070C0"/>
            </a:solidFill>
            <a:latin typeface="Sakkal Majalla" panose="02000000000000000000" pitchFamily="2" charset="-78"/>
            <a:cs typeface="Sakkal Majalla" panose="02000000000000000000" pitchFamily="2" charset="-78"/>
          </a:endParaRPr>
        </a:p>
      </dgm:t>
    </dgm:pt>
    <dgm:pt modelId="{3FA3DC5B-538A-48FF-BD5E-BCC196ADCDF3}" type="parTrans" cxnId="{27684CF2-AAFF-4FE1-A01A-70EB227689BF}">
      <dgm:prSet/>
      <dgm:spPr/>
      <dgm:t>
        <a:bodyPr/>
        <a:lstStyle/>
        <a:p>
          <a:endParaRPr lang="en-US"/>
        </a:p>
      </dgm:t>
    </dgm:pt>
    <dgm:pt modelId="{536E3996-09FE-45C3-A6EC-80E27131D0D5}" type="sibTrans" cxnId="{27684CF2-AAFF-4FE1-A01A-70EB227689BF}">
      <dgm:prSet/>
      <dgm:spPr/>
      <dgm:t>
        <a:bodyPr/>
        <a:lstStyle/>
        <a:p>
          <a:endParaRPr lang="en-US"/>
        </a:p>
      </dgm:t>
    </dgm:pt>
    <dgm:pt modelId="{4FED83F8-4625-439B-B4E3-456FDEDF1701}">
      <dgm:prSet phldrT="[Text]" custT="1"/>
      <dgm:spPr/>
      <dgm:t>
        <a:bodyPr/>
        <a:lstStyle/>
        <a:p>
          <a:r>
            <a:rPr lang="ar-BH" sz="2800" b="1" dirty="0" smtClean="0">
              <a:solidFill>
                <a:srgbClr val="7030A0"/>
              </a:solidFill>
              <a:latin typeface="Sakkal Majalla" panose="02000000000000000000" pitchFamily="2" charset="-78"/>
              <a:cs typeface="Sakkal Majalla" panose="02000000000000000000" pitchFamily="2" charset="-78"/>
            </a:rPr>
            <a:t>الزوائد الشجيرية</a:t>
          </a:r>
          <a:endParaRPr lang="en-US" sz="2800" b="1" dirty="0">
            <a:solidFill>
              <a:srgbClr val="7030A0"/>
            </a:solidFill>
            <a:latin typeface="Sakkal Majalla" panose="02000000000000000000" pitchFamily="2" charset="-78"/>
            <a:cs typeface="Sakkal Majalla" panose="02000000000000000000" pitchFamily="2" charset="-78"/>
          </a:endParaRPr>
        </a:p>
      </dgm:t>
    </dgm:pt>
    <dgm:pt modelId="{9E96AC9D-8544-4B47-BF4B-39F8AD98F5C9}" type="parTrans" cxnId="{4B771ED3-BE09-4496-BD64-1580EC136B40}">
      <dgm:prSet/>
      <dgm:spPr/>
      <dgm:t>
        <a:bodyPr/>
        <a:lstStyle/>
        <a:p>
          <a:endParaRPr lang="en-US"/>
        </a:p>
      </dgm:t>
    </dgm:pt>
    <dgm:pt modelId="{5CD49904-9690-4357-8EBC-7B9D653C53C8}" type="sibTrans" cxnId="{4B771ED3-BE09-4496-BD64-1580EC136B40}">
      <dgm:prSet/>
      <dgm:spPr/>
      <dgm:t>
        <a:bodyPr/>
        <a:lstStyle/>
        <a:p>
          <a:endParaRPr lang="en-US"/>
        </a:p>
      </dgm:t>
    </dgm:pt>
    <dgm:pt modelId="{92E5F9A0-9355-4329-94B6-A2B0873578E3}">
      <dgm:prSet phldrT="[Text]" custT="1"/>
      <dgm:spPr/>
      <dgm:t>
        <a:bodyPr/>
        <a:lstStyle/>
        <a:p>
          <a:r>
            <a:rPr lang="ar-BH" sz="3200" b="1" dirty="0">
              <a:solidFill>
                <a:srgbClr val="002060"/>
              </a:solidFill>
              <a:latin typeface="Sakkal Majalla" panose="02000000000000000000" pitchFamily="2" charset="-78"/>
              <a:cs typeface="Sakkal Majalla" panose="02000000000000000000" pitchFamily="2" charset="-78"/>
            </a:rPr>
            <a:t>جسم الخلية</a:t>
          </a:r>
          <a:endParaRPr lang="en-US" sz="3200" b="1" dirty="0">
            <a:solidFill>
              <a:srgbClr val="002060"/>
            </a:solidFill>
            <a:latin typeface="Sakkal Majalla" panose="02000000000000000000" pitchFamily="2" charset="-78"/>
            <a:cs typeface="Sakkal Majalla" panose="02000000000000000000" pitchFamily="2" charset="-78"/>
          </a:endParaRPr>
        </a:p>
      </dgm:t>
    </dgm:pt>
    <dgm:pt modelId="{64FDE651-C603-42A3-AD4D-DEA9AD50CB98}" type="parTrans" cxnId="{53673661-3A56-4386-9256-A88D21F3E915}">
      <dgm:prSet/>
      <dgm:spPr/>
      <dgm:t>
        <a:bodyPr/>
        <a:lstStyle/>
        <a:p>
          <a:endParaRPr lang="en-US"/>
        </a:p>
      </dgm:t>
    </dgm:pt>
    <dgm:pt modelId="{D2E52D1C-42B7-436F-B45C-BC2595F288CE}" type="sibTrans" cxnId="{53673661-3A56-4386-9256-A88D21F3E915}">
      <dgm:prSet/>
      <dgm:spPr/>
      <dgm:t>
        <a:bodyPr/>
        <a:lstStyle/>
        <a:p>
          <a:endParaRPr lang="en-US"/>
        </a:p>
      </dgm:t>
    </dgm:pt>
    <dgm:pt modelId="{21F4A92C-E698-42D3-B06A-6A32592187AA}" type="pres">
      <dgm:prSet presAssocID="{63592EE8-EE5E-4C08-9A52-759FFC92CD86}" presName="Name0" presStyleCnt="0">
        <dgm:presLayoutVars>
          <dgm:orgChart val="1"/>
          <dgm:chPref val="1"/>
          <dgm:dir/>
          <dgm:animOne val="branch"/>
          <dgm:animLvl val="lvl"/>
          <dgm:resizeHandles/>
        </dgm:presLayoutVars>
      </dgm:prSet>
      <dgm:spPr/>
      <dgm:t>
        <a:bodyPr/>
        <a:lstStyle/>
        <a:p>
          <a:endParaRPr lang="en-US"/>
        </a:p>
      </dgm:t>
    </dgm:pt>
    <dgm:pt modelId="{2630E195-7B4F-4562-954C-F16D86533643}" type="pres">
      <dgm:prSet presAssocID="{98980402-69D4-408D-8F11-D8056302E143}" presName="hierRoot1" presStyleCnt="0">
        <dgm:presLayoutVars>
          <dgm:hierBranch val="init"/>
        </dgm:presLayoutVars>
      </dgm:prSet>
      <dgm:spPr/>
    </dgm:pt>
    <dgm:pt modelId="{7A168B03-B724-4E8C-B18E-DC8B3BA7646C}" type="pres">
      <dgm:prSet presAssocID="{98980402-69D4-408D-8F11-D8056302E143}" presName="rootComposite1" presStyleCnt="0"/>
      <dgm:spPr/>
    </dgm:pt>
    <dgm:pt modelId="{F87904BC-9C76-4FD6-B260-28D8AD8A0750}" type="pres">
      <dgm:prSet presAssocID="{98980402-69D4-408D-8F11-D8056302E143}" presName="rootText1" presStyleLbl="alignAcc1" presStyleIdx="0" presStyleCnt="0" custScaleX="227852">
        <dgm:presLayoutVars>
          <dgm:chPref val="3"/>
        </dgm:presLayoutVars>
      </dgm:prSet>
      <dgm:spPr/>
      <dgm:t>
        <a:bodyPr/>
        <a:lstStyle/>
        <a:p>
          <a:endParaRPr lang="en-US"/>
        </a:p>
      </dgm:t>
    </dgm:pt>
    <dgm:pt modelId="{A1F69775-E051-4DBA-B7B4-04DAC7829F5D}" type="pres">
      <dgm:prSet presAssocID="{98980402-69D4-408D-8F11-D8056302E143}" presName="topArc1" presStyleLbl="parChTrans1D1" presStyleIdx="0" presStyleCnt="8"/>
      <dgm:spPr/>
    </dgm:pt>
    <dgm:pt modelId="{B93110E9-F26D-471A-8AD4-40DCB853E9D3}" type="pres">
      <dgm:prSet presAssocID="{98980402-69D4-408D-8F11-D8056302E143}" presName="bottomArc1" presStyleLbl="parChTrans1D1" presStyleIdx="1" presStyleCnt="8"/>
      <dgm:spPr/>
    </dgm:pt>
    <dgm:pt modelId="{474AB86A-E930-4847-A34E-B069299508AE}" type="pres">
      <dgm:prSet presAssocID="{98980402-69D4-408D-8F11-D8056302E143}" presName="topConnNode1" presStyleLbl="node1" presStyleIdx="0" presStyleCnt="0"/>
      <dgm:spPr/>
      <dgm:t>
        <a:bodyPr/>
        <a:lstStyle/>
        <a:p>
          <a:endParaRPr lang="en-US"/>
        </a:p>
      </dgm:t>
    </dgm:pt>
    <dgm:pt modelId="{8C5D4D34-46B7-4BA5-BBD7-66C55E0BA1C7}" type="pres">
      <dgm:prSet presAssocID="{98980402-69D4-408D-8F11-D8056302E143}" presName="hierChild2" presStyleCnt="0"/>
      <dgm:spPr/>
    </dgm:pt>
    <dgm:pt modelId="{1930182E-FCE2-4EBE-BADD-539E025276AD}" type="pres">
      <dgm:prSet presAssocID="{3FA3DC5B-538A-48FF-BD5E-BCC196ADCDF3}" presName="Name28" presStyleLbl="parChTrans1D2" presStyleIdx="0" presStyleCnt="3"/>
      <dgm:spPr/>
      <dgm:t>
        <a:bodyPr/>
        <a:lstStyle/>
        <a:p>
          <a:endParaRPr lang="en-US"/>
        </a:p>
      </dgm:t>
    </dgm:pt>
    <dgm:pt modelId="{AEC8E64F-C83A-4279-B1E1-DD393976CF21}" type="pres">
      <dgm:prSet presAssocID="{9A52DA79-A012-4779-8BC7-BF2B5B522C9A}" presName="hierRoot2" presStyleCnt="0">
        <dgm:presLayoutVars>
          <dgm:hierBranch val="init"/>
        </dgm:presLayoutVars>
      </dgm:prSet>
      <dgm:spPr/>
    </dgm:pt>
    <dgm:pt modelId="{35B7EBA9-E1CE-4CA9-821B-17BEE0E6B72A}" type="pres">
      <dgm:prSet presAssocID="{9A52DA79-A012-4779-8BC7-BF2B5B522C9A}" presName="rootComposite2" presStyleCnt="0"/>
      <dgm:spPr/>
    </dgm:pt>
    <dgm:pt modelId="{9500AA5A-E46C-428C-812C-B51F97DE2D73}" type="pres">
      <dgm:prSet presAssocID="{9A52DA79-A012-4779-8BC7-BF2B5B522C9A}" presName="rootText2" presStyleLbl="alignAcc1" presStyleIdx="0" presStyleCnt="0">
        <dgm:presLayoutVars>
          <dgm:chPref val="3"/>
        </dgm:presLayoutVars>
      </dgm:prSet>
      <dgm:spPr/>
      <dgm:t>
        <a:bodyPr/>
        <a:lstStyle/>
        <a:p>
          <a:endParaRPr lang="en-US"/>
        </a:p>
      </dgm:t>
    </dgm:pt>
    <dgm:pt modelId="{B23C4295-4619-478E-8655-D3B8D30608B6}" type="pres">
      <dgm:prSet presAssocID="{9A52DA79-A012-4779-8BC7-BF2B5B522C9A}" presName="topArc2" presStyleLbl="parChTrans1D1" presStyleIdx="2" presStyleCnt="8"/>
      <dgm:spPr/>
    </dgm:pt>
    <dgm:pt modelId="{D8FBE31D-CF2E-4B3A-9391-51B69E0C596F}" type="pres">
      <dgm:prSet presAssocID="{9A52DA79-A012-4779-8BC7-BF2B5B522C9A}" presName="bottomArc2" presStyleLbl="parChTrans1D1" presStyleIdx="3" presStyleCnt="8"/>
      <dgm:spPr/>
    </dgm:pt>
    <dgm:pt modelId="{1D8DAFAE-8716-4FD0-A4C6-951A3D794C89}" type="pres">
      <dgm:prSet presAssocID="{9A52DA79-A012-4779-8BC7-BF2B5B522C9A}" presName="topConnNode2" presStyleLbl="node2" presStyleIdx="0" presStyleCnt="0"/>
      <dgm:spPr/>
      <dgm:t>
        <a:bodyPr/>
        <a:lstStyle/>
        <a:p>
          <a:endParaRPr lang="en-US"/>
        </a:p>
      </dgm:t>
    </dgm:pt>
    <dgm:pt modelId="{003108D4-9B8A-40E1-BF59-A6FD85292AB6}" type="pres">
      <dgm:prSet presAssocID="{9A52DA79-A012-4779-8BC7-BF2B5B522C9A}" presName="hierChild4" presStyleCnt="0"/>
      <dgm:spPr/>
    </dgm:pt>
    <dgm:pt modelId="{351733B2-FC7C-4726-A7F7-B63EEAADBF76}" type="pres">
      <dgm:prSet presAssocID="{9A52DA79-A012-4779-8BC7-BF2B5B522C9A}" presName="hierChild5" presStyleCnt="0"/>
      <dgm:spPr/>
    </dgm:pt>
    <dgm:pt modelId="{28A99D15-242C-4F0D-95BF-24FBE772F96B}" type="pres">
      <dgm:prSet presAssocID="{9E96AC9D-8544-4B47-BF4B-39F8AD98F5C9}" presName="Name28" presStyleLbl="parChTrans1D2" presStyleIdx="1" presStyleCnt="3"/>
      <dgm:spPr/>
      <dgm:t>
        <a:bodyPr/>
        <a:lstStyle/>
        <a:p>
          <a:endParaRPr lang="en-US"/>
        </a:p>
      </dgm:t>
    </dgm:pt>
    <dgm:pt modelId="{85D8B42D-F7AD-400D-993F-489C02CDD407}" type="pres">
      <dgm:prSet presAssocID="{4FED83F8-4625-439B-B4E3-456FDEDF1701}" presName="hierRoot2" presStyleCnt="0">
        <dgm:presLayoutVars>
          <dgm:hierBranch val="init"/>
        </dgm:presLayoutVars>
      </dgm:prSet>
      <dgm:spPr/>
    </dgm:pt>
    <dgm:pt modelId="{C872EA0A-C9DC-46D7-86A5-070AC0C842D9}" type="pres">
      <dgm:prSet presAssocID="{4FED83F8-4625-439B-B4E3-456FDEDF1701}" presName="rootComposite2" presStyleCnt="0"/>
      <dgm:spPr/>
    </dgm:pt>
    <dgm:pt modelId="{E2DC4150-DA4B-426C-88A4-14BEB17B83A8}" type="pres">
      <dgm:prSet presAssocID="{4FED83F8-4625-439B-B4E3-456FDEDF1701}" presName="rootText2" presStyleLbl="alignAcc1" presStyleIdx="0" presStyleCnt="0">
        <dgm:presLayoutVars>
          <dgm:chPref val="3"/>
        </dgm:presLayoutVars>
      </dgm:prSet>
      <dgm:spPr/>
      <dgm:t>
        <a:bodyPr/>
        <a:lstStyle/>
        <a:p>
          <a:endParaRPr lang="en-US"/>
        </a:p>
      </dgm:t>
    </dgm:pt>
    <dgm:pt modelId="{B96F7085-FD40-4AC9-80E6-8878CBE6338E}" type="pres">
      <dgm:prSet presAssocID="{4FED83F8-4625-439B-B4E3-456FDEDF1701}" presName="topArc2" presStyleLbl="parChTrans1D1" presStyleIdx="4" presStyleCnt="8"/>
      <dgm:spPr/>
    </dgm:pt>
    <dgm:pt modelId="{28857D98-2000-410E-ADA7-31AFF5ECD13A}" type="pres">
      <dgm:prSet presAssocID="{4FED83F8-4625-439B-B4E3-456FDEDF1701}" presName="bottomArc2" presStyleLbl="parChTrans1D1" presStyleIdx="5" presStyleCnt="8"/>
      <dgm:spPr/>
    </dgm:pt>
    <dgm:pt modelId="{D4937704-7B45-44B3-9437-9597CF94314E}" type="pres">
      <dgm:prSet presAssocID="{4FED83F8-4625-439B-B4E3-456FDEDF1701}" presName="topConnNode2" presStyleLbl="node2" presStyleIdx="0" presStyleCnt="0"/>
      <dgm:spPr/>
      <dgm:t>
        <a:bodyPr/>
        <a:lstStyle/>
        <a:p>
          <a:endParaRPr lang="en-US"/>
        </a:p>
      </dgm:t>
    </dgm:pt>
    <dgm:pt modelId="{63434622-1699-43E3-A4B8-DB47B2C51461}" type="pres">
      <dgm:prSet presAssocID="{4FED83F8-4625-439B-B4E3-456FDEDF1701}" presName="hierChild4" presStyleCnt="0"/>
      <dgm:spPr/>
    </dgm:pt>
    <dgm:pt modelId="{52F1240C-31A3-4A53-B04D-450CD7E05FC0}" type="pres">
      <dgm:prSet presAssocID="{4FED83F8-4625-439B-B4E3-456FDEDF1701}" presName="hierChild5" presStyleCnt="0"/>
      <dgm:spPr/>
    </dgm:pt>
    <dgm:pt modelId="{431CBB9F-DBED-4F6A-93C8-41EF4043E91C}" type="pres">
      <dgm:prSet presAssocID="{64FDE651-C603-42A3-AD4D-DEA9AD50CB98}" presName="Name28" presStyleLbl="parChTrans1D2" presStyleIdx="2" presStyleCnt="3"/>
      <dgm:spPr/>
      <dgm:t>
        <a:bodyPr/>
        <a:lstStyle/>
        <a:p>
          <a:endParaRPr lang="en-US"/>
        </a:p>
      </dgm:t>
    </dgm:pt>
    <dgm:pt modelId="{EA7C2083-E8AA-4912-892A-3DB3EB869644}" type="pres">
      <dgm:prSet presAssocID="{92E5F9A0-9355-4329-94B6-A2B0873578E3}" presName="hierRoot2" presStyleCnt="0">
        <dgm:presLayoutVars>
          <dgm:hierBranch val="init"/>
        </dgm:presLayoutVars>
      </dgm:prSet>
      <dgm:spPr/>
    </dgm:pt>
    <dgm:pt modelId="{BB128670-1598-4E6D-8585-805DD9B20824}" type="pres">
      <dgm:prSet presAssocID="{92E5F9A0-9355-4329-94B6-A2B0873578E3}" presName="rootComposite2" presStyleCnt="0"/>
      <dgm:spPr/>
    </dgm:pt>
    <dgm:pt modelId="{368BBE23-4ED0-4E79-A19C-FAC8BB1EF1D6}" type="pres">
      <dgm:prSet presAssocID="{92E5F9A0-9355-4329-94B6-A2B0873578E3}" presName="rootText2" presStyleLbl="alignAcc1" presStyleIdx="0" presStyleCnt="0">
        <dgm:presLayoutVars>
          <dgm:chPref val="3"/>
        </dgm:presLayoutVars>
      </dgm:prSet>
      <dgm:spPr/>
      <dgm:t>
        <a:bodyPr/>
        <a:lstStyle/>
        <a:p>
          <a:endParaRPr lang="en-US"/>
        </a:p>
      </dgm:t>
    </dgm:pt>
    <dgm:pt modelId="{F163FC42-58C9-4BD5-A25E-C410B9DF49A2}" type="pres">
      <dgm:prSet presAssocID="{92E5F9A0-9355-4329-94B6-A2B0873578E3}" presName="topArc2" presStyleLbl="parChTrans1D1" presStyleIdx="6" presStyleCnt="8"/>
      <dgm:spPr/>
    </dgm:pt>
    <dgm:pt modelId="{9B244583-BC64-4F59-94AF-B808619B142B}" type="pres">
      <dgm:prSet presAssocID="{92E5F9A0-9355-4329-94B6-A2B0873578E3}" presName="bottomArc2" presStyleLbl="parChTrans1D1" presStyleIdx="7" presStyleCnt="8"/>
      <dgm:spPr/>
    </dgm:pt>
    <dgm:pt modelId="{7FF564E6-962D-444F-BA23-853C0C9BD4EF}" type="pres">
      <dgm:prSet presAssocID="{92E5F9A0-9355-4329-94B6-A2B0873578E3}" presName="topConnNode2" presStyleLbl="node2" presStyleIdx="0" presStyleCnt="0"/>
      <dgm:spPr/>
      <dgm:t>
        <a:bodyPr/>
        <a:lstStyle/>
        <a:p>
          <a:endParaRPr lang="en-US"/>
        </a:p>
      </dgm:t>
    </dgm:pt>
    <dgm:pt modelId="{0D1D2981-3B9B-43CF-8792-4DB824513ADA}" type="pres">
      <dgm:prSet presAssocID="{92E5F9A0-9355-4329-94B6-A2B0873578E3}" presName="hierChild4" presStyleCnt="0"/>
      <dgm:spPr/>
    </dgm:pt>
    <dgm:pt modelId="{19271CD2-CB46-4746-9B4C-EC10A05215E8}" type="pres">
      <dgm:prSet presAssocID="{92E5F9A0-9355-4329-94B6-A2B0873578E3}" presName="hierChild5" presStyleCnt="0"/>
      <dgm:spPr/>
    </dgm:pt>
    <dgm:pt modelId="{D16EBC5E-7545-4718-B8E0-0AF7972776EF}" type="pres">
      <dgm:prSet presAssocID="{98980402-69D4-408D-8F11-D8056302E143}" presName="hierChild3" presStyleCnt="0"/>
      <dgm:spPr/>
    </dgm:pt>
  </dgm:ptLst>
  <dgm:cxnLst>
    <dgm:cxn modelId="{6E8ECE1B-8EF5-4D32-80F6-F7A30D472963}" type="presOf" srcId="{4FED83F8-4625-439B-B4E3-456FDEDF1701}" destId="{E2DC4150-DA4B-426C-88A4-14BEB17B83A8}" srcOrd="0" destOrd="0" presId="urn:microsoft.com/office/officeart/2008/layout/HalfCircleOrganizationChart"/>
    <dgm:cxn modelId="{3841E924-F5D1-44F5-84D0-DAC3BB6D57C3}" srcId="{63592EE8-EE5E-4C08-9A52-759FFC92CD86}" destId="{98980402-69D4-408D-8F11-D8056302E143}" srcOrd="0" destOrd="0" parTransId="{56720A8E-A5BB-451A-AF4F-F5F10817938A}" sibTransId="{5DE8794E-5970-4FD1-9BF6-9F8F5C8BD410}"/>
    <dgm:cxn modelId="{8B911D8B-72ED-44F2-A15E-21327DD248D5}" type="presOf" srcId="{4FED83F8-4625-439B-B4E3-456FDEDF1701}" destId="{D4937704-7B45-44B3-9437-9597CF94314E}" srcOrd="1" destOrd="0" presId="urn:microsoft.com/office/officeart/2008/layout/HalfCircleOrganizationChart"/>
    <dgm:cxn modelId="{53673661-3A56-4386-9256-A88D21F3E915}" srcId="{98980402-69D4-408D-8F11-D8056302E143}" destId="{92E5F9A0-9355-4329-94B6-A2B0873578E3}" srcOrd="2" destOrd="0" parTransId="{64FDE651-C603-42A3-AD4D-DEA9AD50CB98}" sibTransId="{D2E52D1C-42B7-436F-B45C-BC2595F288CE}"/>
    <dgm:cxn modelId="{C9D4113C-287E-4DC3-9249-FD03F515A63D}" type="presOf" srcId="{63592EE8-EE5E-4C08-9A52-759FFC92CD86}" destId="{21F4A92C-E698-42D3-B06A-6A32592187AA}" srcOrd="0" destOrd="0" presId="urn:microsoft.com/office/officeart/2008/layout/HalfCircleOrganizationChart"/>
    <dgm:cxn modelId="{5E1CE7B3-EB25-405F-B103-AE1110BF9D72}" type="presOf" srcId="{9A52DA79-A012-4779-8BC7-BF2B5B522C9A}" destId="{9500AA5A-E46C-428C-812C-B51F97DE2D73}" srcOrd="0" destOrd="0" presId="urn:microsoft.com/office/officeart/2008/layout/HalfCircleOrganizationChart"/>
    <dgm:cxn modelId="{5C171F25-D79E-4E83-A6F5-E661DCE9044B}" type="presOf" srcId="{92E5F9A0-9355-4329-94B6-A2B0873578E3}" destId="{368BBE23-4ED0-4E79-A19C-FAC8BB1EF1D6}" srcOrd="0" destOrd="0" presId="urn:microsoft.com/office/officeart/2008/layout/HalfCircleOrganizationChart"/>
    <dgm:cxn modelId="{4B771ED3-BE09-4496-BD64-1580EC136B40}" srcId="{98980402-69D4-408D-8F11-D8056302E143}" destId="{4FED83F8-4625-439B-B4E3-456FDEDF1701}" srcOrd="1" destOrd="0" parTransId="{9E96AC9D-8544-4B47-BF4B-39F8AD98F5C9}" sibTransId="{5CD49904-9690-4357-8EBC-7B9D653C53C8}"/>
    <dgm:cxn modelId="{5C65EE3E-D4E2-4B95-ABC7-A936A9C3700F}" type="presOf" srcId="{3FA3DC5B-538A-48FF-BD5E-BCC196ADCDF3}" destId="{1930182E-FCE2-4EBE-BADD-539E025276AD}" srcOrd="0" destOrd="0" presId="urn:microsoft.com/office/officeart/2008/layout/HalfCircleOrganizationChart"/>
    <dgm:cxn modelId="{27684CF2-AAFF-4FE1-A01A-70EB227689BF}" srcId="{98980402-69D4-408D-8F11-D8056302E143}" destId="{9A52DA79-A012-4779-8BC7-BF2B5B522C9A}" srcOrd="0" destOrd="0" parTransId="{3FA3DC5B-538A-48FF-BD5E-BCC196ADCDF3}" sibTransId="{536E3996-09FE-45C3-A6EC-80E27131D0D5}"/>
    <dgm:cxn modelId="{F4E3CA25-8A99-47A2-9FC1-90060FE8F42B}" type="presOf" srcId="{9A52DA79-A012-4779-8BC7-BF2B5B522C9A}" destId="{1D8DAFAE-8716-4FD0-A4C6-951A3D794C89}" srcOrd="1" destOrd="0" presId="urn:microsoft.com/office/officeart/2008/layout/HalfCircleOrganizationChart"/>
    <dgm:cxn modelId="{B58FFA29-CCCB-4255-976F-5739437F63B9}" type="presOf" srcId="{98980402-69D4-408D-8F11-D8056302E143}" destId="{F87904BC-9C76-4FD6-B260-28D8AD8A0750}" srcOrd="0" destOrd="0" presId="urn:microsoft.com/office/officeart/2008/layout/HalfCircleOrganizationChart"/>
    <dgm:cxn modelId="{13F37D1D-CA5C-4900-A392-F2F7AB063024}" type="presOf" srcId="{9E96AC9D-8544-4B47-BF4B-39F8AD98F5C9}" destId="{28A99D15-242C-4F0D-95BF-24FBE772F96B}" srcOrd="0" destOrd="0" presId="urn:microsoft.com/office/officeart/2008/layout/HalfCircleOrganizationChart"/>
    <dgm:cxn modelId="{AB7D8066-E9F3-4483-BB0F-42472AE44FFD}" type="presOf" srcId="{92E5F9A0-9355-4329-94B6-A2B0873578E3}" destId="{7FF564E6-962D-444F-BA23-853C0C9BD4EF}" srcOrd="1" destOrd="0" presId="urn:microsoft.com/office/officeart/2008/layout/HalfCircleOrganizationChart"/>
    <dgm:cxn modelId="{0AFAD81B-AFEE-483D-8ED4-9D790379BB35}" type="presOf" srcId="{98980402-69D4-408D-8F11-D8056302E143}" destId="{474AB86A-E930-4847-A34E-B069299508AE}" srcOrd="1" destOrd="0" presId="urn:microsoft.com/office/officeart/2008/layout/HalfCircleOrganizationChart"/>
    <dgm:cxn modelId="{FC59EEE3-D456-4435-A574-3D13F8DA1BCD}" type="presOf" srcId="{64FDE651-C603-42A3-AD4D-DEA9AD50CB98}" destId="{431CBB9F-DBED-4F6A-93C8-41EF4043E91C}" srcOrd="0" destOrd="0" presId="urn:microsoft.com/office/officeart/2008/layout/HalfCircleOrganizationChart"/>
    <dgm:cxn modelId="{4AB2691E-8A0B-40C1-A72F-EE34CB11BC11}" type="presParOf" srcId="{21F4A92C-E698-42D3-B06A-6A32592187AA}" destId="{2630E195-7B4F-4562-954C-F16D86533643}" srcOrd="0" destOrd="0" presId="urn:microsoft.com/office/officeart/2008/layout/HalfCircleOrganizationChart"/>
    <dgm:cxn modelId="{B41E01AA-78E5-489F-BE9D-FE72697D1ED6}" type="presParOf" srcId="{2630E195-7B4F-4562-954C-F16D86533643}" destId="{7A168B03-B724-4E8C-B18E-DC8B3BA7646C}" srcOrd="0" destOrd="0" presId="urn:microsoft.com/office/officeart/2008/layout/HalfCircleOrganizationChart"/>
    <dgm:cxn modelId="{101A0A48-14D3-401B-8E79-419566126411}" type="presParOf" srcId="{7A168B03-B724-4E8C-B18E-DC8B3BA7646C}" destId="{F87904BC-9C76-4FD6-B260-28D8AD8A0750}" srcOrd="0" destOrd="0" presId="urn:microsoft.com/office/officeart/2008/layout/HalfCircleOrganizationChart"/>
    <dgm:cxn modelId="{1B43F7E3-DA84-467C-918E-2EDC6AFCEA14}" type="presParOf" srcId="{7A168B03-B724-4E8C-B18E-DC8B3BA7646C}" destId="{A1F69775-E051-4DBA-B7B4-04DAC7829F5D}" srcOrd="1" destOrd="0" presId="urn:microsoft.com/office/officeart/2008/layout/HalfCircleOrganizationChart"/>
    <dgm:cxn modelId="{B8463A85-2BAE-4355-BCDE-1AE52AA33B35}" type="presParOf" srcId="{7A168B03-B724-4E8C-B18E-DC8B3BA7646C}" destId="{B93110E9-F26D-471A-8AD4-40DCB853E9D3}" srcOrd="2" destOrd="0" presId="urn:microsoft.com/office/officeart/2008/layout/HalfCircleOrganizationChart"/>
    <dgm:cxn modelId="{329A62F1-45D9-41FD-B12F-4F4032A0ABBF}" type="presParOf" srcId="{7A168B03-B724-4E8C-B18E-DC8B3BA7646C}" destId="{474AB86A-E930-4847-A34E-B069299508AE}" srcOrd="3" destOrd="0" presId="urn:microsoft.com/office/officeart/2008/layout/HalfCircleOrganizationChart"/>
    <dgm:cxn modelId="{6E6B3046-9781-4347-BA60-84BFB174B8B1}" type="presParOf" srcId="{2630E195-7B4F-4562-954C-F16D86533643}" destId="{8C5D4D34-46B7-4BA5-BBD7-66C55E0BA1C7}" srcOrd="1" destOrd="0" presId="urn:microsoft.com/office/officeart/2008/layout/HalfCircleOrganizationChart"/>
    <dgm:cxn modelId="{5BAC5E60-1F32-4CB8-86A5-8D8176797AE9}" type="presParOf" srcId="{8C5D4D34-46B7-4BA5-BBD7-66C55E0BA1C7}" destId="{1930182E-FCE2-4EBE-BADD-539E025276AD}" srcOrd="0" destOrd="0" presId="urn:microsoft.com/office/officeart/2008/layout/HalfCircleOrganizationChart"/>
    <dgm:cxn modelId="{2C3EF1EF-6EA1-4657-8710-C2F1657BB22A}" type="presParOf" srcId="{8C5D4D34-46B7-4BA5-BBD7-66C55E0BA1C7}" destId="{AEC8E64F-C83A-4279-B1E1-DD393976CF21}" srcOrd="1" destOrd="0" presId="urn:microsoft.com/office/officeart/2008/layout/HalfCircleOrganizationChart"/>
    <dgm:cxn modelId="{D212819B-01F3-4EA8-93B7-3256B9CF57F0}" type="presParOf" srcId="{AEC8E64F-C83A-4279-B1E1-DD393976CF21}" destId="{35B7EBA9-E1CE-4CA9-821B-17BEE0E6B72A}" srcOrd="0" destOrd="0" presId="urn:microsoft.com/office/officeart/2008/layout/HalfCircleOrganizationChart"/>
    <dgm:cxn modelId="{4FBBB7E3-CA81-445A-AD97-41695554F906}" type="presParOf" srcId="{35B7EBA9-E1CE-4CA9-821B-17BEE0E6B72A}" destId="{9500AA5A-E46C-428C-812C-B51F97DE2D73}" srcOrd="0" destOrd="0" presId="urn:microsoft.com/office/officeart/2008/layout/HalfCircleOrganizationChart"/>
    <dgm:cxn modelId="{9B8625ED-7872-46E2-AD84-8AD6BC05801E}" type="presParOf" srcId="{35B7EBA9-E1CE-4CA9-821B-17BEE0E6B72A}" destId="{B23C4295-4619-478E-8655-D3B8D30608B6}" srcOrd="1" destOrd="0" presId="urn:microsoft.com/office/officeart/2008/layout/HalfCircleOrganizationChart"/>
    <dgm:cxn modelId="{0FD0CCB2-6668-4A7A-96F8-64245416BBE8}" type="presParOf" srcId="{35B7EBA9-E1CE-4CA9-821B-17BEE0E6B72A}" destId="{D8FBE31D-CF2E-4B3A-9391-51B69E0C596F}" srcOrd="2" destOrd="0" presId="urn:microsoft.com/office/officeart/2008/layout/HalfCircleOrganizationChart"/>
    <dgm:cxn modelId="{6C92FC72-7EC7-4737-9257-259FE5A9FE32}" type="presParOf" srcId="{35B7EBA9-E1CE-4CA9-821B-17BEE0E6B72A}" destId="{1D8DAFAE-8716-4FD0-A4C6-951A3D794C89}" srcOrd="3" destOrd="0" presId="urn:microsoft.com/office/officeart/2008/layout/HalfCircleOrganizationChart"/>
    <dgm:cxn modelId="{FBE77627-DAF4-4D84-85BD-197C4791B434}" type="presParOf" srcId="{AEC8E64F-C83A-4279-B1E1-DD393976CF21}" destId="{003108D4-9B8A-40E1-BF59-A6FD85292AB6}" srcOrd="1" destOrd="0" presId="urn:microsoft.com/office/officeart/2008/layout/HalfCircleOrganizationChart"/>
    <dgm:cxn modelId="{31146233-A674-4B22-BBF1-2FE8B5C78678}" type="presParOf" srcId="{AEC8E64F-C83A-4279-B1E1-DD393976CF21}" destId="{351733B2-FC7C-4726-A7F7-B63EEAADBF76}" srcOrd="2" destOrd="0" presId="urn:microsoft.com/office/officeart/2008/layout/HalfCircleOrganizationChart"/>
    <dgm:cxn modelId="{8352A4F9-4D78-4860-826B-0FF357B0243D}" type="presParOf" srcId="{8C5D4D34-46B7-4BA5-BBD7-66C55E0BA1C7}" destId="{28A99D15-242C-4F0D-95BF-24FBE772F96B}" srcOrd="2" destOrd="0" presId="urn:microsoft.com/office/officeart/2008/layout/HalfCircleOrganizationChart"/>
    <dgm:cxn modelId="{BA228554-73D5-4DB0-9F1D-6D12F12F6D45}" type="presParOf" srcId="{8C5D4D34-46B7-4BA5-BBD7-66C55E0BA1C7}" destId="{85D8B42D-F7AD-400D-993F-489C02CDD407}" srcOrd="3" destOrd="0" presId="urn:microsoft.com/office/officeart/2008/layout/HalfCircleOrganizationChart"/>
    <dgm:cxn modelId="{6B209AC8-5A03-468A-9920-50E243EA7FB5}" type="presParOf" srcId="{85D8B42D-F7AD-400D-993F-489C02CDD407}" destId="{C872EA0A-C9DC-46D7-86A5-070AC0C842D9}" srcOrd="0" destOrd="0" presId="urn:microsoft.com/office/officeart/2008/layout/HalfCircleOrganizationChart"/>
    <dgm:cxn modelId="{1B81999F-7DC5-438E-998E-83EA4E771F4D}" type="presParOf" srcId="{C872EA0A-C9DC-46D7-86A5-070AC0C842D9}" destId="{E2DC4150-DA4B-426C-88A4-14BEB17B83A8}" srcOrd="0" destOrd="0" presId="urn:microsoft.com/office/officeart/2008/layout/HalfCircleOrganizationChart"/>
    <dgm:cxn modelId="{5B87A562-DED0-444D-A893-1375FE362145}" type="presParOf" srcId="{C872EA0A-C9DC-46D7-86A5-070AC0C842D9}" destId="{B96F7085-FD40-4AC9-80E6-8878CBE6338E}" srcOrd="1" destOrd="0" presId="urn:microsoft.com/office/officeart/2008/layout/HalfCircleOrganizationChart"/>
    <dgm:cxn modelId="{BA49084A-9933-4506-94EE-18E0D0FDBF16}" type="presParOf" srcId="{C872EA0A-C9DC-46D7-86A5-070AC0C842D9}" destId="{28857D98-2000-410E-ADA7-31AFF5ECD13A}" srcOrd="2" destOrd="0" presId="urn:microsoft.com/office/officeart/2008/layout/HalfCircleOrganizationChart"/>
    <dgm:cxn modelId="{D56747A1-F636-4B92-B6D4-A0AD01DA7104}" type="presParOf" srcId="{C872EA0A-C9DC-46D7-86A5-070AC0C842D9}" destId="{D4937704-7B45-44B3-9437-9597CF94314E}" srcOrd="3" destOrd="0" presId="urn:microsoft.com/office/officeart/2008/layout/HalfCircleOrganizationChart"/>
    <dgm:cxn modelId="{BE75E4FD-078C-413C-BEA9-A774312C70D9}" type="presParOf" srcId="{85D8B42D-F7AD-400D-993F-489C02CDD407}" destId="{63434622-1699-43E3-A4B8-DB47B2C51461}" srcOrd="1" destOrd="0" presId="urn:microsoft.com/office/officeart/2008/layout/HalfCircleOrganizationChart"/>
    <dgm:cxn modelId="{5E3A3B52-08B8-40FB-828E-57CDF2A9B22A}" type="presParOf" srcId="{85D8B42D-F7AD-400D-993F-489C02CDD407}" destId="{52F1240C-31A3-4A53-B04D-450CD7E05FC0}" srcOrd="2" destOrd="0" presId="urn:microsoft.com/office/officeart/2008/layout/HalfCircleOrganizationChart"/>
    <dgm:cxn modelId="{470C0855-6709-4CE1-A848-9E714A10587D}" type="presParOf" srcId="{8C5D4D34-46B7-4BA5-BBD7-66C55E0BA1C7}" destId="{431CBB9F-DBED-4F6A-93C8-41EF4043E91C}" srcOrd="4" destOrd="0" presId="urn:microsoft.com/office/officeart/2008/layout/HalfCircleOrganizationChart"/>
    <dgm:cxn modelId="{9A32E9FB-5DDD-45D9-A7BA-898A49C061D7}" type="presParOf" srcId="{8C5D4D34-46B7-4BA5-BBD7-66C55E0BA1C7}" destId="{EA7C2083-E8AA-4912-892A-3DB3EB869644}" srcOrd="5" destOrd="0" presId="urn:microsoft.com/office/officeart/2008/layout/HalfCircleOrganizationChart"/>
    <dgm:cxn modelId="{060315B1-C232-4DD7-B513-816CE2E08340}" type="presParOf" srcId="{EA7C2083-E8AA-4912-892A-3DB3EB869644}" destId="{BB128670-1598-4E6D-8585-805DD9B20824}" srcOrd="0" destOrd="0" presId="urn:microsoft.com/office/officeart/2008/layout/HalfCircleOrganizationChart"/>
    <dgm:cxn modelId="{21E10829-D1F6-4EDD-AA6B-1078FC970432}" type="presParOf" srcId="{BB128670-1598-4E6D-8585-805DD9B20824}" destId="{368BBE23-4ED0-4E79-A19C-FAC8BB1EF1D6}" srcOrd="0" destOrd="0" presId="urn:microsoft.com/office/officeart/2008/layout/HalfCircleOrganizationChart"/>
    <dgm:cxn modelId="{5EAB4447-BE12-4F46-BE17-2787AE53A265}" type="presParOf" srcId="{BB128670-1598-4E6D-8585-805DD9B20824}" destId="{F163FC42-58C9-4BD5-A25E-C410B9DF49A2}" srcOrd="1" destOrd="0" presId="urn:microsoft.com/office/officeart/2008/layout/HalfCircleOrganizationChart"/>
    <dgm:cxn modelId="{C7CAF65E-8522-488D-8893-2E2B34FE5BE2}" type="presParOf" srcId="{BB128670-1598-4E6D-8585-805DD9B20824}" destId="{9B244583-BC64-4F59-94AF-B808619B142B}" srcOrd="2" destOrd="0" presId="urn:microsoft.com/office/officeart/2008/layout/HalfCircleOrganizationChart"/>
    <dgm:cxn modelId="{5D5C7FDC-B671-4ED7-882F-A3AEDB5EA06B}" type="presParOf" srcId="{BB128670-1598-4E6D-8585-805DD9B20824}" destId="{7FF564E6-962D-444F-BA23-853C0C9BD4EF}" srcOrd="3" destOrd="0" presId="urn:microsoft.com/office/officeart/2008/layout/HalfCircleOrganizationChart"/>
    <dgm:cxn modelId="{310D822D-0EAF-4E7B-A60B-AE01A6FAB0D2}" type="presParOf" srcId="{EA7C2083-E8AA-4912-892A-3DB3EB869644}" destId="{0D1D2981-3B9B-43CF-8792-4DB824513ADA}" srcOrd="1" destOrd="0" presId="urn:microsoft.com/office/officeart/2008/layout/HalfCircleOrganizationChart"/>
    <dgm:cxn modelId="{C7BAC206-90A8-4D0F-AA91-7D667DCBB7EE}" type="presParOf" srcId="{EA7C2083-E8AA-4912-892A-3DB3EB869644}" destId="{19271CD2-CB46-4746-9B4C-EC10A05215E8}" srcOrd="2" destOrd="0" presId="urn:microsoft.com/office/officeart/2008/layout/HalfCircleOrganizationChart"/>
    <dgm:cxn modelId="{08F05C82-EB07-44BB-B4B9-5D363737F584}" type="presParOf" srcId="{2630E195-7B4F-4562-954C-F16D86533643}" destId="{D16EBC5E-7545-4718-B8E0-0AF7972776EF}"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CBB9F-DBED-4F6A-93C8-41EF4043E91C}">
      <dsp:nvSpPr>
        <dsp:cNvPr id="0" name=""/>
        <dsp:cNvSpPr/>
      </dsp:nvSpPr>
      <dsp:spPr>
        <a:xfrm>
          <a:off x="3618089" y="1311604"/>
          <a:ext cx="2559824" cy="444267"/>
        </a:xfrm>
        <a:custGeom>
          <a:avLst/>
          <a:gdLst/>
          <a:ahLst/>
          <a:cxnLst/>
          <a:rect l="0" t="0" r="0" b="0"/>
          <a:pathLst>
            <a:path>
              <a:moveTo>
                <a:pt x="0" y="0"/>
              </a:moveTo>
              <a:lnTo>
                <a:pt x="0" y="222133"/>
              </a:lnTo>
              <a:lnTo>
                <a:pt x="2559824" y="222133"/>
              </a:lnTo>
              <a:lnTo>
                <a:pt x="2559824" y="444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A99D15-242C-4F0D-95BF-24FBE772F96B}">
      <dsp:nvSpPr>
        <dsp:cNvPr id="0" name=""/>
        <dsp:cNvSpPr/>
      </dsp:nvSpPr>
      <dsp:spPr>
        <a:xfrm>
          <a:off x="3572368" y="1311604"/>
          <a:ext cx="91440" cy="444267"/>
        </a:xfrm>
        <a:custGeom>
          <a:avLst/>
          <a:gdLst/>
          <a:ahLst/>
          <a:cxnLst/>
          <a:rect l="0" t="0" r="0" b="0"/>
          <a:pathLst>
            <a:path>
              <a:moveTo>
                <a:pt x="45720" y="0"/>
              </a:moveTo>
              <a:lnTo>
                <a:pt x="45720" y="444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30182E-FCE2-4EBE-BADD-539E025276AD}">
      <dsp:nvSpPr>
        <dsp:cNvPr id="0" name=""/>
        <dsp:cNvSpPr/>
      </dsp:nvSpPr>
      <dsp:spPr>
        <a:xfrm>
          <a:off x="1058264" y="1311604"/>
          <a:ext cx="2559824" cy="444267"/>
        </a:xfrm>
        <a:custGeom>
          <a:avLst/>
          <a:gdLst/>
          <a:ahLst/>
          <a:cxnLst/>
          <a:rect l="0" t="0" r="0" b="0"/>
          <a:pathLst>
            <a:path>
              <a:moveTo>
                <a:pt x="2559824" y="0"/>
              </a:moveTo>
              <a:lnTo>
                <a:pt x="2559824" y="222133"/>
              </a:lnTo>
              <a:lnTo>
                <a:pt x="0" y="222133"/>
              </a:lnTo>
              <a:lnTo>
                <a:pt x="0" y="444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F69775-E051-4DBA-B7B4-04DAC7829F5D}">
      <dsp:nvSpPr>
        <dsp:cNvPr id="0" name=""/>
        <dsp:cNvSpPr/>
      </dsp:nvSpPr>
      <dsp:spPr>
        <a:xfrm>
          <a:off x="2413004" y="253826"/>
          <a:ext cx="2410169" cy="105777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110E9-F26D-471A-8AD4-40DCB853E9D3}">
      <dsp:nvSpPr>
        <dsp:cNvPr id="0" name=""/>
        <dsp:cNvSpPr/>
      </dsp:nvSpPr>
      <dsp:spPr>
        <a:xfrm>
          <a:off x="2413004" y="253826"/>
          <a:ext cx="2410169" cy="105777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7904BC-9C76-4FD6-B260-28D8AD8A0750}">
      <dsp:nvSpPr>
        <dsp:cNvPr id="0" name=""/>
        <dsp:cNvSpPr/>
      </dsp:nvSpPr>
      <dsp:spPr>
        <a:xfrm>
          <a:off x="1207919" y="444226"/>
          <a:ext cx="4820339" cy="6769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BH" sz="3600" b="1" kern="1200" dirty="0" smtClean="0">
              <a:solidFill>
                <a:srgbClr val="FF0000"/>
              </a:solidFill>
              <a:latin typeface="Sakkal Majalla" panose="02000000000000000000" pitchFamily="2" charset="-78"/>
              <a:cs typeface="Sakkal Majalla" panose="02000000000000000000" pitchFamily="2" charset="-78"/>
            </a:rPr>
            <a:t>أجزاء الخلية </a:t>
          </a:r>
          <a:r>
            <a:rPr lang="ar-BH" sz="3600" b="1" kern="1200" dirty="0">
              <a:solidFill>
                <a:srgbClr val="FF0000"/>
              </a:solidFill>
              <a:latin typeface="Sakkal Majalla" panose="02000000000000000000" pitchFamily="2" charset="-78"/>
              <a:cs typeface="Sakkal Majalla" panose="02000000000000000000" pitchFamily="2" charset="-78"/>
            </a:rPr>
            <a:t>العصبية</a:t>
          </a:r>
          <a:endParaRPr lang="en-US" sz="3600" b="1" kern="1200" dirty="0">
            <a:solidFill>
              <a:srgbClr val="FF0000"/>
            </a:solidFill>
            <a:latin typeface="Sakkal Majalla" panose="02000000000000000000" pitchFamily="2" charset="-78"/>
            <a:cs typeface="Sakkal Majalla" panose="02000000000000000000" pitchFamily="2" charset="-78"/>
          </a:endParaRPr>
        </a:p>
      </dsp:txBody>
      <dsp:txXfrm>
        <a:off x="1207919" y="444226"/>
        <a:ext cx="4820339" cy="676978"/>
      </dsp:txXfrm>
    </dsp:sp>
    <dsp:sp modelId="{B23C4295-4619-478E-8655-D3B8D30608B6}">
      <dsp:nvSpPr>
        <dsp:cNvPr id="0" name=""/>
        <dsp:cNvSpPr/>
      </dsp:nvSpPr>
      <dsp:spPr>
        <a:xfrm>
          <a:off x="529375" y="1755872"/>
          <a:ext cx="1057778" cy="105777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FBE31D-CF2E-4B3A-9391-51B69E0C596F}">
      <dsp:nvSpPr>
        <dsp:cNvPr id="0" name=""/>
        <dsp:cNvSpPr/>
      </dsp:nvSpPr>
      <dsp:spPr>
        <a:xfrm>
          <a:off x="529375" y="1755872"/>
          <a:ext cx="1057778" cy="105777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0AA5A-E46C-428C-812C-B51F97DE2D73}">
      <dsp:nvSpPr>
        <dsp:cNvPr id="0" name=""/>
        <dsp:cNvSpPr/>
      </dsp:nvSpPr>
      <dsp:spPr>
        <a:xfrm>
          <a:off x="485" y="1946272"/>
          <a:ext cx="2115557" cy="6769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BH" sz="3200" b="1" kern="1200" dirty="0" smtClean="0">
              <a:solidFill>
                <a:srgbClr val="0070C0"/>
              </a:solidFill>
              <a:latin typeface="Sakkal Majalla" panose="02000000000000000000" pitchFamily="2" charset="-78"/>
              <a:cs typeface="Sakkal Majalla" panose="02000000000000000000" pitchFamily="2" charset="-78"/>
            </a:rPr>
            <a:t>محور الخلية</a:t>
          </a:r>
          <a:endParaRPr lang="en-US" sz="3200" b="1" kern="1200" dirty="0">
            <a:solidFill>
              <a:srgbClr val="0070C0"/>
            </a:solidFill>
            <a:latin typeface="Sakkal Majalla" panose="02000000000000000000" pitchFamily="2" charset="-78"/>
            <a:cs typeface="Sakkal Majalla" panose="02000000000000000000" pitchFamily="2" charset="-78"/>
          </a:endParaRPr>
        </a:p>
      </dsp:txBody>
      <dsp:txXfrm>
        <a:off x="485" y="1946272"/>
        <a:ext cx="2115557" cy="676978"/>
      </dsp:txXfrm>
    </dsp:sp>
    <dsp:sp modelId="{B96F7085-FD40-4AC9-80E6-8878CBE6338E}">
      <dsp:nvSpPr>
        <dsp:cNvPr id="0" name=""/>
        <dsp:cNvSpPr/>
      </dsp:nvSpPr>
      <dsp:spPr>
        <a:xfrm>
          <a:off x="3089199" y="1755872"/>
          <a:ext cx="1057778" cy="105777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857D98-2000-410E-ADA7-31AFF5ECD13A}">
      <dsp:nvSpPr>
        <dsp:cNvPr id="0" name=""/>
        <dsp:cNvSpPr/>
      </dsp:nvSpPr>
      <dsp:spPr>
        <a:xfrm>
          <a:off x="3089199" y="1755872"/>
          <a:ext cx="1057778" cy="105777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C4150-DA4B-426C-88A4-14BEB17B83A8}">
      <dsp:nvSpPr>
        <dsp:cNvPr id="0" name=""/>
        <dsp:cNvSpPr/>
      </dsp:nvSpPr>
      <dsp:spPr>
        <a:xfrm>
          <a:off x="2560310" y="1946272"/>
          <a:ext cx="2115557" cy="6769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BH" sz="2800" b="1" kern="1200" dirty="0" smtClean="0">
              <a:solidFill>
                <a:srgbClr val="7030A0"/>
              </a:solidFill>
              <a:latin typeface="Sakkal Majalla" panose="02000000000000000000" pitchFamily="2" charset="-78"/>
              <a:cs typeface="Sakkal Majalla" panose="02000000000000000000" pitchFamily="2" charset="-78"/>
            </a:rPr>
            <a:t>الزوائد الشجيرية</a:t>
          </a:r>
          <a:endParaRPr lang="en-US" sz="2800" b="1" kern="1200" dirty="0">
            <a:solidFill>
              <a:srgbClr val="7030A0"/>
            </a:solidFill>
            <a:latin typeface="Sakkal Majalla" panose="02000000000000000000" pitchFamily="2" charset="-78"/>
            <a:cs typeface="Sakkal Majalla" panose="02000000000000000000" pitchFamily="2" charset="-78"/>
          </a:endParaRPr>
        </a:p>
      </dsp:txBody>
      <dsp:txXfrm>
        <a:off x="2560310" y="1946272"/>
        <a:ext cx="2115557" cy="676978"/>
      </dsp:txXfrm>
    </dsp:sp>
    <dsp:sp modelId="{F163FC42-58C9-4BD5-A25E-C410B9DF49A2}">
      <dsp:nvSpPr>
        <dsp:cNvPr id="0" name=""/>
        <dsp:cNvSpPr/>
      </dsp:nvSpPr>
      <dsp:spPr>
        <a:xfrm>
          <a:off x="5649024" y="1755872"/>
          <a:ext cx="1057778" cy="105777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244583-BC64-4F59-94AF-B808619B142B}">
      <dsp:nvSpPr>
        <dsp:cNvPr id="0" name=""/>
        <dsp:cNvSpPr/>
      </dsp:nvSpPr>
      <dsp:spPr>
        <a:xfrm>
          <a:off x="5649024" y="1755872"/>
          <a:ext cx="1057778" cy="105777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8BBE23-4ED0-4E79-A19C-FAC8BB1EF1D6}">
      <dsp:nvSpPr>
        <dsp:cNvPr id="0" name=""/>
        <dsp:cNvSpPr/>
      </dsp:nvSpPr>
      <dsp:spPr>
        <a:xfrm>
          <a:off x="5120134" y="1946272"/>
          <a:ext cx="2115557" cy="6769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BH" sz="3200" b="1" kern="1200" dirty="0">
              <a:solidFill>
                <a:srgbClr val="002060"/>
              </a:solidFill>
              <a:latin typeface="Sakkal Majalla" panose="02000000000000000000" pitchFamily="2" charset="-78"/>
              <a:cs typeface="Sakkal Majalla" panose="02000000000000000000" pitchFamily="2" charset="-78"/>
            </a:rPr>
            <a:t>جسم الخلية</a:t>
          </a:r>
          <a:endParaRPr lang="en-US" sz="3200" b="1" kern="1200" dirty="0">
            <a:solidFill>
              <a:srgbClr val="002060"/>
            </a:solidFill>
            <a:latin typeface="Sakkal Majalla" panose="02000000000000000000" pitchFamily="2" charset="-78"/>
            <a:cs typeface="Sakkal Majalla" panose="02000000000000000000" pitchFamily="2" charset="-78"/>
          </a:endParaRPr>
        </a:p>
      </dsp:txBody>
      <dsp:txXfrm>
        <a:off x="5120134" y="1946272"/>
        <a:ext cx="2115557" cy="676978"/>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B0062-6237-4651-AEBF-E5BDEBD1DE92}"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DDB86-F765-4C33-95FD-F4CAF156E26D}" type="slidenum">
              <a:rPr lang="en-US" smtClean="0"/>
              <a:t>‹#›</a:t>
            </a:fld>
            <a:endParaRPr lang="en-US"/>
          </a:p>
        </p:txBody>
      </p:sp>
    </p:spTree>
    <p:extLst>
      <p:ext uri="{BB962C8B-B14F-4D97-AF65-F5344CB8AC3E}">
        <p14:creationId xmlns:p14="http://schemas.microsoft.com/office/powerpoint/2010/main" val="130553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DDB86-F765-4C33-95FD-F4CAF156E26D}" type="slidenum">
              <a:rPr lang="en-US" smtClean="0"/>
              <a:t>14</a:t>
            </a:fld>
            <a:endParaRPr lang="en-US"/>
          </a:p>
        </p:txBody>
      </p:sp>
    </p:spTree>
    <p:extLst>
      <p:ext uri="{BB962C8B-B14F-4D97-AF65-F5344CB8AC3E}">
        <p14:creationId xmlns:p14="http://schemas.microsoft.com/office/powerpoint/2010/main" val="8580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144D04-978E-4C79-805C-90C707BEC4EB}"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30199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144D04-978E-4C79-805C-90C707BEC4EB}"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399266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144D04-978E-4C79-805C-90C707BEC4EB}"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69402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144D04-978E-4C79-805C-90C707BEC4EB}"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3433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144D04-978E-4C79-805C-90C707BEC4EB}"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81415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144D04-978E-4C79-805C-90C707BEC4EB}"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293070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144D04-978E-4C79-805C-90C707BEC4EB}"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163299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144D04-978E-4C79-805C-90C707BEC4EB}"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422049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44D04-978E-4C79-805C-90C707BEC4EB}"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412942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144D04-978E-4C79-805C-90C707BEC4EB}"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119152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144D04-978E-4C79-805C-90C707BEC4EB}"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38E08-007F-458A-9939-0861FDEA3A63}" type="slidenum">
              <a:rPr lang="en-US" smtClean="0"/>
              <a:t>‹#›</a:t>
            </a:fld>
            <a:endParaRPr lang="en-US"/>
          </a:p>
        </p:txBody>
      </p:sp>
    </p:spTree>
    <p:extLst>
      <p:ext uri="{BB962C8B-B14F-4D97-AF65-F5344CB8AC3E}">
        <p14:creationId xmlns:p14="http://schemas.microsoft.com/office/powerpoint/2010/main" val="35324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44D04-978E-4C79-805C-90C707BEC4EB}"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38E08-007F-458A-9939-0861FDEA3A63}" type="slidenum">
              <a:rPr lang="en-US" smtClean="0"/>
              <a:t>‹#›</a:t>
            </a:fld>
            <a:endParaRPr lang="en-US"/>
          </a:p>
        </p:txBody>
      </p:sp>
    </p:spTree>
    <p:extLst>
      <p:ext uri="{BB962C8B-B14F-4D97-AF65-F5344CB8AC3E}">
        <p14:creationId xmlns:p14="http://schemas.microsoft.com/office/powerpoint/2010/main" val="2591025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18617717"/>
              </p:ext>
            </p:extLst>
          </p:nvPr>
        </p:nvGraphicFramePr>
        <p:xfrm>
          <a:off x="4090220" y="1712388"/>
          <a:ext cx="6814000" cy="4446539"/>
        </p:xfrm>
        <a:graphic>
          <a:graphicData uri="http://schemas.openxmlformats.org/drawingml/2006/table">
            <a:tbl>
              <a:tblPr firstRow="1" bandRow="1">
                <a:tableStyleId>{5C22544A-7EE6-4342-B048-85BDC9FD1C3A}</a:tableStyleId>
              </a:tblPr>
              <a:tblGrid>
                <a:gridCol w="516808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tblGrid>
              <a:tr h="1000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kern="1200" dirty="0" smtClean="0">
                          <a:solidFill>
                            <a:schemeClr val="bg1"/>
                          </a:solidFill>
                          <a:latin typeface="Sakkal Majalla" panose="02000000000000000000" pitchFamily="2" charset="-78"/>
                          <a:ea typeface="+mn-ea"/>
                          <a:cs typeface="Sakkal Majalla" panose="02000000000000000000" pitchFamily="2" charset="-78"/>
                        </a:rPr>
                        <a:t> </a:t>
                      </a:r>
                      <a:r>
                        <a:rPr lang="ar-BH" sz="3600" b="1" dirty="0" smtClean="0">
                          <a:solidFill>
                            <a:schemeClr val="bg1"/>
                          </a:solidFill>
                          <a:latin typeface="Sakkal Majalla" panose="02000000000000000000" pitchFamily="2" charset="-78"/>
                          <a:cs typeface="Sakkal Majalla" panose="02000000000000000000" pitchFamily="2" charset="-78"/>
                        </a:rPr>
                        <a:t>تركيب الجهاز العصبي</a:t>
                      </a:r>
                      <a:endParaRPr lang="en-US" sz="3600" b="1" dirty="0" smtClean="0">
                        <a:solidFill>
                          <a:schemeClr val="bg1"/>
                        </a:solidFill>
                        <a:latin typeface="Sakkal Majalla" panose="02000000000000000000" pitchFamily="2" charset="-78"/>
                        <a:cs typeface="Sakkal Majalla" panose="02000000000000000000" pitchFamily="2" charset="-78"/>
                      </a:endParaRPr>
                    </a:p>
                    <a:p>
                      <a:pPr algn="ctr"/>
                      <a:r>
                        <a:rPr lang="en-US" sz="1800" b="1" kern="1200" dirty="0" smtClean="0">
                          <a:solidFill>
                            <a:schemeClr val="bg1"/>
                          </a:solidFill>
                          <a:latin typeface="Century Gothic" panose="020B0502020202020204" pitchFamily="34" charset="0"/>
                          <a:ea typeface="+mn-ea"/>
                          <a:cs typeface="Sakkal Majalla" panose="02000000000000000000" pitchFamily="2" charset="-78"/>
                        </a:rPr>
                        <a:t>Structure of the Nervous System</a:t>
                      </a:r>
                    </a:p>
                  </a:txBody>
                  <a:tcPr anchor="ctr">
                    <a:solidFill>
                      <a:srgbClr val="C00000"/>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bg1"/>
                          </a:solidFill>
                          <a:latin typeface="Sakkal Majalla" panose="02000000000000000000" pitchFamily="2" charset="-78"/>
                          <a:ea typeface="+mn-ea"/>
                          <a:cs typeface="Sakkal Majalla" panose="02000000000000000000" pitchFamily="2" charset="-78"/>
                        </a:rPr>
                        <a:t>عنوان الدرس</a:t>
                      </a:r>
                      <a:endParaRPr lang="en-US" sz="3600" b="1" kern="1200" dirty="0" smtClean="0">
                        <a:solidFill>
                          <a:schemeClr val="bg1"/>
                        </a:solidFill>
                        <a:latin typeface="Sakkal Majalla" panose="02000000000000000000" pitchFamily="2" charset="-78"/>
                        <a:ea typeface="+mn-ea"/>
                        <a:cs typeface="Sakkal Majalla" panose="02000000000000000000" pitchFamily="2" charset="-78"/>
                      </a:endParaRPr>
                    </a:p>
                  </a:txBody>
                  <a:tcPr anchor="ctr">
                    <a:solidFill>
                      <a:srgbClr val="C00000"/>
                    </a:solidFill>
                  </a:tcPr>
                </a:tc>
                <a:extLst>
                  <a:ext uri="{0D108BD9-81ED-4DB2-BD59-A6C34878D82A}">
                    <a16:rowId xmlns:a16="http://schemas.microsoft.com/office/drawing/2014/main" xmlns="" val="10000"/>
                  </a:ext>
                </a:extLst>
              </a:tr>
              <a:tr h="100017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الأحياء2</a:t>
                      </a:r>
                      <a:r>
                        <a:rPr lang="ar-BH" sz="3600" b="1" kern="1200" baseline="0" dirty="0" smtClean="0">
                          <a:solidFill>
                            <a:srgbClr val="002060"/>
                          </a:solidFill>
                          <a:latin typeface="Sakkal Majalla" panose="02000000000000000000" pitchFamily="2" charset="-78"/>
                          <a:ea typeface="+mn-ea"/>
                          <a:cs typeface="Sakkal Majalla" panose="02000000000000000000" pitchFamily="2" charset="-78"/>
                        </a:rPr>
                        <a:t> </a:t>
                      </a:r>
                    </a:p>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baseline="0" dirty="0" smtClean="0">
                          <a:solidFill>
                            <a:srgbClr val="002060"/>
                          </a:solidFill>
                          <a:latin typeface="Sakkal Majalla" panose="02000000000000000000" pitchFamily="2" charset="-78"/>
                          <a:ea typeface="+mn-ea"/>
                          <a:cs typeface="Sakkal Majalla" panose="02000000000000000000" pitchFamily="2" charset="-78"/>
                        </a:rPr>
                        <a:t>(</a:t>
                      </a:r>
                      <a:r>
                        <a:rPr lang="ar-BH" sz="3600" b="1" kern="1200" dirty="0" smtClean="0">
                          <a:solidFill>
                            <a:srgbClr val="002060"/>
                          </a:solidFill>
                          <a:latin typeface="Sakkal Majalla" panose="02000000000000000000" pitchFamily="2" charset="-78"/>
                          <a:ea typeface="+mn-ea"/>
                          <a:cs typeface="Sakkal Majalla" panose="02000000000000000000" pitchFamily="2" charset="-78"/>
                        </a:rPr>
                        <a:t>حيا 215/211- حيا 803)</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2">
                        <a:lumMod val="60000"/>
                        <a:lumOff val="4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اسم المقرر ورمزه</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2">
                        <a:lumMod val="60000"/>
                        <a:lumOff val="40000"/>
                      </a:schemeClr>
                    </a:solidFill>
                  </a:tcPr>
                </a:tc>
                <a:extLst>
                  <a:ext uri="{0D108BD9-81ED-4DB2-BD59-A6C34878D82A}">
                    <a16:rowId xmlns:a16="http://schemas.microsoft.com/office/drawing/2014/main" xmlns="" val="10001"/>
                  </a:ext>
                </a:extLst>
              </a:tr>
              <a:tr h="880365">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dk1"/>
                          </a:solidFill>
                          <a:latin typeface="Sakkal Majalla" panose="02000000000000000000" pitchFamily="2" charset="-78"/>
                          <a:ea typeface="+mn-ea"/>
                          <a:cs typeface="Sakkal Majalla" panose="02000000000000000000" pitchFamily="2" charset="-78"/>
                        </a:rPr>
                        <a:t>الثاني الثانوي</a:t>
                      </a:r>
                      <a:endParaRPr lang="en-US" sz="36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dk1"/>
                          </a:solidFill>
                          <a:latin typeface="Sakkal Majalla" panose="02000000000000000000" pitchFamily="2" charset="-78"/>
                          <a:ea typeface="+mn-ea"/>
                          <a:cs typeface="Sakkal Majalla" panose="02000000000000000000" pitchFamily="2" charset="-78"/>
                        </a:rPr>
                        <a:t>الصف</a:t>
                      </a:r>
                      <a:endParaRPr lang="en-US" sz="3600" b="1" kern="1200" dirty="0" smtClean="0">
                        <a:solidFill>
                          <a:schemeClr val="dk1"/>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6">
                        <a:lumMod val="20000"/>
                        <a:lumOff val="80000"/>
                      </a:schemeClr>
                    </a:solidFill>
                  </a:tcPr>
                </a:tc>
                <a:extLst>
                  <a:ext uri="{0D108BD9-81ED-4DB2-BD59-A6C34878D82A}">
                    <a16:rowId xmlns:a16="http://schemas.microsoft.com/office/drawing/2014/main" xmlns="" val="10002"/>
                  </a:ext>
                </a:extLst>
              </a:tr>
              <a:tr h="1185844">
                <a:tc>
                  <a:txBody>
                    <a:bodyPr/>
                    <a:lstStyle/>
                    <a:p>
                      <a:pPr algn="ctr" rtl="1"/>
                      <a:r>
                        <a:rPr lang="ar-BH" sz="3600" b="1" kern="1200" dirty="0" smtClean="0">
                          <a:solidFill>
                            <a:srgbClr val="7030A0"/>
                          </a:solidFill>
                          <a:latin typeface="Sakkal Majalla" panose="02000000000000000000" pitchFamily="2" charset="-78"/>
                          <a:ea typeface="+mn-ea"/>
                          <a:cs typeface="Sakkal Majalla" panose="02000000000000000000" pitchFamily="2" charset="-78"/>
                        </a:rPr>
                        <a:t>الثاني</a:t>
                      </a:r>
                    </a:p>
                    <a:p>
                      <a:pPr algn="ctr" rtl="1"/>
                      <a:r>
                        <a:rPr lang="ar-BH" sz="3600" b="1" kern="1200" dirty="0" smtClean="0">
                          <a:solidFill>
                            <a:srgbClr val="7030A0"/>
                          </a:solidFill>
                          <a:latin typeface="Sakkal Majalla" panose="02000000000000000000" pitchFamily="2" charset="-78"/>
                          <a:ea typeface="+mn-ea"/>
                          <a:cs typeface="Sakkal Majalla" panose="02000000000000000000" pitchFamily="2" charset="-78"/>
                        </a:rPr>
                        <a:t>الجهاز العصبي</a:t>
                      </a:r>
                    </a:p>
                  </a:txBody>
                  <a:tcPr anchor="ctr">
                    <a:solidFill>
                      <a:schemeClr val="accent1">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7030A0"/>
                          </a:solidFill>
                          <a:latin typeface="Sakkal Majalla" panose="02000000000000000000" pitchFamily="2" charset="-78"/>
                          <a:ea typeface="+mn-ea"/>
                          <a:cs typeface="Sakkal Majalla" panose="02000000000000000000" pitchFamily="2" charset="-78"/>
                        </a:rPr>
                        <a:t>الفصل</a:t>
                      </a:r>
                      <a:endParaRPr lang="en-US" sz="3600" b="1" kern="1200" dirty="0" smtClean="0">
                        <a:solidFill>
                          <a:srgbClr val="7030A0"/>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pic>
        <p:nvPicPr>
          <p:cNvPr id="16" name="Picture 15"/>
          <p:cNvPicPr>
            <a:picLocks noChangeAspect="1"/>
          </p:cNvPicPr>
          <p:nvPr/>
        </p:nvPicPr>
        <p:blipFill>
          <a:blip r:embed="rId3"/>
          <a:stretch>
            <a:fillRect/>
          </a:stretch>
        </p:blipFill>
        <p:spPr>
          <a:xfrm rot="5400000">
            <a:off x="180898" y="2831918"/>
            <a:ext cx="4309196" cy="2207477"/>
          </a:xfrm>
          <a:prstGeom prst="rect">
            <a:avLst/>
          </a:prstGeom>
          <a:solidFill>
            <a:srgbClr val="FFFFFF">
              <a:shade val="85000"/>
            </a:srgbClr>
          </a:solidFill>
          <a:ln w="127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16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9"/>
          <p:cNvSpPr/>
          <p:nvPr/>
        </p:nvSpPr>
        <p:spPr>
          <a:xfrm>
            <a:off x="560443" y="1555049"/>
            <a:ext cx="11061286" cy="89255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BH" sz="2600" b="1" dirty="0">
                <a:latin typeface="Sakkal Majalla" panose="02000000000000000000" pitchFamily="2" charset="-78"/>
                <a:cs typeface="Sakkal Majalla" panose="02000000000000000000" pitchFamily="2" charset="-78"/>
              </a:rPr>
              <a:t>1- عندما يصل المنبه (لمس أو صوت) إلى عتبة التنبيه تُفتح قنوات في الغشاء البلازمي لتدخل أيونات الصوديوم سريعاً داخل الخلية العصبية مسببةً إنعكاسًا مؤقتًا للشحنات الكهربية، ويصبح داخل الخلية موجب الشحنة.</a:t>
            </a:r>
          </a:p>
        </p:txBody>
      </p:sp>
      <p:sp>
        <p:nvSpPr>
          <p:cNvPr id="7" name="مستطيل 12"/>
          <p:cNvSpPr/>
          <p:nvPr/>
        </p:nvSpPr>
        <p:spPr>
          <a:xfrm>
            <a:off x="1866901" y="875814"/>
            <a:ext cx="848380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3200" b="1" dirty="0">
                <a:solidFill>
                  <a:srgbClr val="FFFF00"/>
                </a:solidFill>
                <a:latin typeface="Sakkal Majalla" panose="02000000000000000000" pitchFamily="2" charset="-78"/>
                <a:cs typeface="Sakkal Majalla" panose="02000000000000000000" pitchFamily="2" charset="-78"/>
              </a:rPr>
              <a:t>خطوات انتقال جهد الفعل عبر محور الخلية العصبية.</a:t>
            </a:r>
            <a:endParaRPr lang="ar-SA" sz="3200" b="1" dirty="0">
              <a:solidFill>
                <a:srgbClr val="FFFF00"/>
              </a:solidFill>
              <a:latin typeface="Sakkal Majalla" panose="02000000000000000000" pitchFamily="2" charset="-78"/>
              <a:cs typeface="Sakkal Majalla" panose="02000000000000000000" pitchFamily="2" charset="-78"/>
            </a:endParaRPr>
          </a:p>
        </p:txBody>
      </p:sp>
      <p:sp>
        <p:nvSpPr>
          <p:cNvPr id="12" name="مستطيل 12">
            <a:extLst>
              <a:ext uri="{FF2B5EF4-FFF2-40B4-BE49-F238E27FC236}">
                <a16:creationId xmlns:a16="http://schemas.microsoft.com/office/drawing/2014/main" xmlns="" id="{624170B1-2640-4B36-AE92-A113047EDFF1}"/>
              </a:ext>
            </a:extLst>
          </p:cNvPr>
          <p:cNvSpPr/>
          <p:nvPr/>
        </p:nvSpPr>
        <p:spPr>
          <a:xfrm>
            <a:off x="8511992" y="2785198"/>
            <a:ext cx="3109741" cy="1692771"/>
          </a:xfrm>
          <a:prstGeom prst="rect">
            <a:avLst/>
          </a:prstGeom>
          <a:solidFill>
            <a:schemeClr val="tx2"/>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2600" b="1" dirty="0">
                <a:solidFill>
                  <a:srgbClr val="FFFF00"/>
                </a:solidFill>
                <a:latin typeface="Sakkal Majalla" panose="02000000000000000000" pitchFamily="2" charset="-78"/>
                <a:cs typeface="Sakkal Majalla" panose="02000000000000000000" pitchFamily="2" charset="-78"/>
              </a:rPr>
              <a:t>2- تفتح قنوات أخرى لتنتقل أيونات البوتاسيوم عبر هذه القنوات فيصبح خارج الخلية ذا شحنة كهربية سالبة.</a:t>
            </a:r>
          </a:p>
        </p:txBody>
      </p:sp>
      <p:sp>
        <p:nvSpPr>
          <p:cNvPr id="14" name="مستطيل 12">
            <a:extLst>
              <a:ext uri="{FF2B5EF4-FFF2-40B4-BE49-F238E27FC236}">
                <a16:creationId xmlns:a16="http://schemas.microsoft.com/office/drawing/2014/main" xmlns="" id="{4AEAEB6D-BABC-461A-A97B-3BF721D21776}"/>
              </a:ext>
            </a:extLst>
          </p:cNvPr>
          <p:cNvSpPr/>
          <p:nvPr/>
        </p:nvSpPr>
        <p:spPr>
          <a:xfrm>
            <a:off x="8511993" y="4788400"/>
            <a:ext cx="3109740" cy="1292662"/>
          </a:xfrm>
          <a:prstGeom prst="rect">
            <a:avLst/>
          </a:prstGeom>
          <a:solidFill>
            <a:schemeClr val="accent5">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2600" b="1" dirty="0">
                <a:solidFill>
                  <a:srgbClr val="002060"/>
                </a:solidFill>
                <a:latin typeface="Sakkal Majalla" panose="02000000000000000000" pitchFamily="2" charset="-78"/>
                <a:cs typeface="Sakkal Majalla" panose="02000000000000000000" pitchFamily="2" charset="-78"/>
              </a:rPr>
              <a:t>3- إن هذا التغير في الشحنات ينتقل على شكل موجات على طول محور الخلية العصبية.</a:t>
            </a:r>
          </a:p>
        </p:txBody>
      </p:sp>
      <p:sp>
        <p:nvSpPr>
          <p:cNvPr id="13" name="Rectangle 12"/>
          <p:cNvSpPr/>
          <p:nvPr/>
        </p:nvSpPr>
        <p:spPr>
          <a:xfrm>
            <a:off x="0" y="1"/>
            <a:ext cx="12192000" cy="79508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099" rtl="1" fontAlgn="base">
              <a:spcBef>
                <a:spcPct val="0"/>
              </a:spcBef>
              <a:spcAft>
                <a:spcPct val="0"/>
              </a:spcAft>
            </a:pPr>
            <a:r>
              <a:rPr lang="ar-BH" sz="4000" b="1" dirty="0">
                <a:solidFill>
                  <a:srgbClr val="FFC000"/>
                </a:solidFill>
                <a:latin typeface="Sakkal Majalla" panose="02000000000000000000" pitchFamily="2" charset="-78"/>
                <a:cs typeface="Sakkal Majalla" panose="02000000000000000000" pitchFamily="2" charset="-78"/>
              </a:rPr>
              <a:t>الهـدف الرابع: </a:t>
            </a:r>
            <a:r>
              <a:rPr lang="ar-BH" sz="3600" b="1" dirty="0">
                <a:solidFill>
                  <a:schemeClr val="bg1"/>
                </a:solidFill>
                <a:latin typeface="Sakkal Majalla" panose="02000000000000000000" pitchFamily="2" charset="-78"/>
                <a:cs typeface="Sakkal Majalla" panose="02000000000000000000" pitchFamily="2" charset="-78"/>
              </a:rPr>
              <a:t>شرح طريقة انتقال السيال العصبي في الخلية العصبية</a:t>
            </a:r>
            <a:r>
              <a:rPr lang="ar-BH" sz="3200" b="1" dirty="0">
                <a:solidFill>
                  <a:schemeClr val="bg1"/>
                </a:solidFill>
                <a:latin typeface="Sakkal Majalla" panose="02000000000000000000" pitchFamily="2" charset="-78"/>
                <a:cs typeface="Sakkal Majalla" panose="02000000000000000000" pitchFamily="2" charset="-78"/>
              </a:rPr>
              <a:t>.</a:t>
            </a:r>
          </a:p>
        </p:txBody>
      </p:sp>
      <p:pic>
        <p:nvPicPr>
          <p:cNvPr id="16" name="Picture 15" descr="حيا 211 طبعة ثانية  BH.Bi11.SE1.2014.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9050" t="15043" r="39492" b="43248"/>
          <a:stretch/>
        </p:blipFill>
        <p:spPr>
          <a:xfrm>
            <a:off x="560443" y="2571558"/>
            <a:ext cx="7757652" cy="3784996"/>
          </a:xfrm>
          <a:prstGeom prst="rect">
            <a:avLst/>
          </a:prstGeom>
          <a:ln w="19050">
            <a:solidFill>
              <a:srgbClr val="C00000"/>
            </a:solidFill>
          </a:ln>
        </p:spPr>
      </p:pic>
      <p:sp>
        <p:nvSpPr>
          <p:cNvPr id="10"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826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to="" calcmode="lin" valueType="num">
                                      <p:cBhvr>
                                        <p:cTn id="32" dur="1" fill="hold"/>
                                        <p:tgtEl>
                                          <p:spTgt spid="12"/>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to="" calcmode="lin" valueType="num">
                                      <p:cBhvr>
                                        <p:cTn id="37"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12"/>
          <p:cNvSpPr/>
          <p:nvPr/>
        </p:nvSpPr>
        <p:spPr>
          <a:xfrm>
            <a:off x="2564476" y="982783"/>
            <a:ext cx="6816437"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ctr" rtl="1">
              <a:defRPr/>
            </a:pPr>
            <a:r>
              <a:rPr lang="ar-BH" sz="3200" b="1" dirty="0">
                <a:solidFill>
                  <a:srgbClr val="FFFF00"/>
                </a:solidFill>
                <a:latin typeface="Sakkal Majalla" panose="02000000000000000000" pitchFamily="2" charset="-78"/>
                <a:cs typeface="Sakkal Majalla" panose="02000000000000000000" pitchFamily="2" charset="-78"/>
              </a:rPr>
              <a:t>طريقتا انتقال جهد الفعل عبر محور الخلية العصبية</a:t>
            </a:r>
            <a:endParaRPr lang="ar-SA" sz="3200" b="1" dirty="0">
              <a:solidFill>
                <a:srgbClr val="FFFF00"/>
              </a:solidFill>
              <a:latin typeface="Sakkal Majalla" panose="02000000000000000000" pitchFamily="2" charset="-78"/>
              <a:cs typeface="Sakkal Majalla" panose="02000000000000000000" pitchFamily="2" charset="-78"/>
            </a:endParaRPr>
          </a:p>
        </p:txBody>
      </p:sp>
      <p:pic>
        <p:nvPicPr>
          <p:cNvPr id="2" name="Picture 1" descr="حيا 211 طبعة ثانية  BH.Bi11.SE1.2014.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3750" t="23693" r="15469" b="60650"/>
          <a:stretch/>
        </p:blipFill>
        <p:spPr>
          <a:xfrm>
            <a:off x="279515" y="1934347"/>
            <a:ext cx="7115695" cy="4257433"/>
          </a:xfrm>
          <a:prstGeom prst="rect">
            <a:avLst/>
          </a:prstGeom>
          <a:ln w="28575">
            <a:solidFill>
              <a:srgbClr val="C00000"/>
            </a:solidFill>
          </a:ln>
        </p:spPr>
      </p:pic>
      <p:sp>
        <p:nvSpPr>
          <p:cNvPr id="9" name="مستطيل 9"/>
          <p:cNvSpPr/>
          <p:nvPr/>
        </p:nvSpPr>
        <p:spPr>
          <a:xfrm>
            <a:off x="7543800" y="1875251"/>
            <a:ext cx="4215966" cy="169277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BH" sz="2600" b="1" dirty="0">
                <a:latin typeface="Sakkal Majalla" panose="02000000000000000000" pitchFamily="2" charset="-78"/>
                <a:cs typeface="Sakkal Majalla" panose="02000000000000000000" pitchFamily="2" charset="-78"/>
              </a:rPr>
              <a:t>1- ينتقل جهد الفعل عبر المحاور غير الميلينية على هيئة موجات من الشحنات الكهربية على طول المحور، ولذا تكون حركته بطيئة.</a:t>
            </a:r>
          </a:p>
        </p:txBody>
      </p:sp>
      <p:sp>
        <p:nvSpPr>
          <p:cNvPr id="11" name="مستطيل 12">
            <a:extLst>
              <a:ext uri="{FF2B5EF4-FFF2-40B4-BE49-F238E27FC236}">
                <a16:creationId xmlns:a16="http://schemas.microsoft.com/office/drawing/2014/main" xmlns="" id="{624170B1-2640-4B36-AE92-A113047EDFF1}"/>
              </a:ext>
            </a:extLst>
          </p:cNvPr>
          <p:cNvSpPr/>
          <p:nvPr/>
        </p:nvSpPr>
        <p:spPr>
          <a:xfrm>
            <a:off x="7543800" y="3698791"/>
            <a:ext cx="4215966" cy="249299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rtl="1"/>
            <a:r>
              <a:rPr lang="ar-BH" sz="2600" b="1" dirty="0">
                <a:solidFill>
                  <a:srgbClr val="7030A0"/>
                </a:solidFill>
                <a:latin typeface="Sakkal Majalla" panose="02000000000000000000" pitchFamily="2" charset="-78"/>
                <a:cs typeface="Sakkal Majalla" panose="02000000000000000000" pitchFamily="2" charset="-78"/>
              </a:rPr>
              <a:t>2- لا تستطيع أيونات الصوديوم والبوتاسيوم الانتشار عبر الغلاف الميليني، ولكن تستطيع أن تصل إلى الغشاء البلازمي عند هذه العقد. ويسمح هذا الأمر لجهد الفعل بالانتقال الوثبي من عقدة إلى </a:t>
            </a:r>
            <a:r>
              <a:rPr lang="ar-BH" sz="2600" b="1" dirty="0" smtClean="0">
                <a:solidFill>
                  <a:srgbClr val="7030A0"/>
                </a:solidFill>
                <a:latin typeface="Sakkal Majalla" panose="02000000000000000000" pitchFamily="2" charset="-78"/>
                <a:cs typeface="Sakkal Majalla" panose="02000000000000000000" pitchFamily="2" charset="-78"/>
              </a:rPr>
              <a:t>أخرى</a:t>
            </a:r>
            <a:r>
              <a:rPr lang="ar-BH" sz="2600" b="1" dirty="0">
                <a:solidFill>
                  <a:srgbClr val="7030A0"/>
                </a:solidFill>
                <a:latin typeface="Sakkal Majalla" panose="02000000000000000000" pitchFamily="2" charset="-78"/>
                <a:cs typeface="Sakkal Majalla" panose="02000000000000000000" pitchFamily="2" charset="-78"/>
              </a:rPr>
              <a:t>، مما يُزيد من سرعة السيال.</a:t>
            </a:r>
          </a:p>
        </p:txBody>
      </p:sp>
      <p:sp>
        <p:nvSpPr>
          <p:cNvPr id="13" name="Rectangle 12"/>
          <p:cNvSpPr/>
          <p:nvPr/>
        </p:nvSpPr>
        <p:spPr>
          <a:xfrm>
            <a:off x="0" y="2"/>
            <a:ext cx="12192000" cy="83042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099" rtl="1" fontAlgn="base">
              <a:spcBef>
                <a:spcPct val="0"/>
              </a:spcBef>
              <a:spcAft>
                <a:spcPct val="0"/>
              </a:spcAft>
            </a:pPr>
            <a:r>
              <a:rPr lang="ar-BH" sz="4000" b="1" dirty="0">
                <a:solidFill>
                  <a:srgbClr val="FFC000"/>
                </a:solidFill>
                <a:latin typeface="Sakkal Majalla" panose="02000000000000000000" pitchFamily="2" charset="-78"/>
                <a:cs typeface="Sakkal Majalla" panose="02000000000000000000" pitchFamily="2" charset="-78"/>
              </a:rPr>
              <a:t>الهـدف الرابع: </a:t>
            </a:r>
            <a:r>
              <a:rPr lang="ar-BH" sz="3600" b="1" dirty="0">
                <a:solidFill>
                  <a:schemeClr val="bg1"/>
                </a:solidFill>
                <a:latin typeface="Sakkal Majalla" panose="02000000000000000000" pitchFamily="2" charset="-78"/>
                <a:cs typeface="Sakkal Majalla" panose="02000000000000000000" pitchFamily="2" charset="-78"/>
              </a:rPr>
              <a:t>شرح طريقة انتقال السيال العصبي في الخلية العصبية.</a:t>
            </a:r>
          </a:p>
        </p:txBody>
      </p:sp>
      <p:sp>
        <p:nvSpPr>
          <p:cNvPr id="10"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20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12"/>
          <p:cNvSpPr/>
          <p:nvPr/>
        </p:nvSpPr>
        <p:spPr>
          <a:xfrm>
            <a:off x="752168" y="1014355"/>
            <a:ext cx="10382864" cy="584775"/>
          </a:xfrm>
          <a:prstGeom prst="rect">
            <a:avLst/>
          </a:prstGeom>
          <a:solidFill>
            <a:schemeClr val="accent6">
              <a:lumMod val="20000"/>
              <a:lumOff val="8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r" defTabSz="914099" rtl="1" fontAlgn="base">
              <a:spcBef>
                <a:spcPct val="0"/>
              </a:spcBef>
              <a:spcAft>
                <a:spcPct val="0"/>
              </a:spcAft>
            </a:pPr>
            <a:r>
              <a:rPr lang="ar-BH" sz="3200" b="1" dirty="0">
                <a:solidFill>
                  <a:srgbClr val="7030A0"/>
                </a:solidFill>
                <a:latin typeface="Sakkal Majalla" panose="02000000000000000000" pitchFamily="2" charset="-78"/>
                <a:cs typeface="Sakkal Majalla" panose="02000000000000000000" pitchFamily="2" charset="-78"/>
              </a:rPr>
              <a:t>قارن بين الخلايا العصبية الميلينية والخلايا العصبية غير  الميلينية.</a:t>
            </a:r>
          </a:p>
        </p:txBody>
      </p:sp>
      <p:sp>
        <p:nvSpPr>
          <p:cNvPr id="10" name="Rectangle 9"/>
          <p:cNvSpPr/>
          <p:nvPr/>
        </p:nvSpPr>
        <p:spPr>
          <a:xfrm>
            <a:off x="0" y="1"/>
            <a:ext cx="12192000" cy="81403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099" rtl="1" fontAlgn="base">
              <a:spcBef>
                <a:spcPct val="0"/>
              </a:spcBef>
              <a:spcAft>
                <a:spcPct val="0"/>
              </a:spcAft>
            </a:pPr>
            <a:r>
              <a:rPr lang="ar-BH" sz="4000" b="1" dirty="0">
                <a:solidFill>
                  <a:srgbClr val="FFC000"/>
                </a:solidFill>
                <a:latin typeface="Sakkal Majalla" panose="02000000000000000000" pitchFamily="2" charset="-78"/>
                <a:cs typeface="Sakkal Majalla" panose="02000000000000000000" pitchFamily="2" charset="-78"/>
              </a:rPr>
              <a:t>الهـدف الخامس: </a:t>
            </a:r>
            <a:r>
              <a:rPr lang="ar-BH" sz="3600" b="1" dirty="0">
                <a:solidFill>
                  <a:schemeClr val="bg1"/>
                </a:solidFill>
                <a:latin typeface="Sakkal Majalla" panose="02000000000000000000" pitchFamily="2" charset="-78"/>
                <a:cs typeface="Sakkal Majalla" panose="02000000000000000000" pitchFamily="2" charset="-78"/>
              </a:rPr>
              <a:t>مقارنة بين الخلايا العصبية الميلينية وغير الميلينية.</a:t>
            </a:r>
            <a:endParaRPr lang="ar-BH"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8" name="Table 7">
            <a:extLst>
              <a:ext uri="{FF2B5EF4-FFF2-40B4-BE49-F238E27FC236}">
                <a16:creationId xmlns:a16="http://schemas.microsoft.com/office/drawing/2014/main" xmlns="" id="{953DF531-D91C-4915-A7A3-67214D380AB3}"/>
              </a:ext>
            </a:extLst>
          </p:cNvPr>
          <p:cNvGraphicFramePr>
            <a:graphicFrameLocks noGrp="1"/>
          </p:cNvGraphicFramePr>
          <p:nvPr>
            <p:extLst>
              <p:ext uri="{D42A27DB-BD31-4B8C-83A1-F6EECF244321}">
                <p14:modId xmlns:p14="http://schemas.microsoft.com/office/powerpoint/2010/main" val="989962069"/>
              </p:ext>
            </p:extLst>
          </p:nvPr>
        </p:nvGraphicFramePr>
        <p:xfrm>
          <a:off x="750127" y="1787170"/>
          <a:ext cx="10382865" cy="1596568"/>
        </p:xfrm>
        <a:graphic>
          <a:graphicData uri="http://schemas.openxmlformats.org/drawingml/2006/table">
            <a:tbl>
              <a:tblPr firstRow="1" bandRow="1">
                <a:tableStyleId>{5C22544A-7EE6-4342-B048-85BDC9FD1C3A}</a:tableStyleId>
              </a:tblPr>
              <a:tblGrid>
                <a:gridCol w="3755131">
                  <a:extLst>
                    <a:ext uri="{9D8B030D-6E8A-4147-A177-3AD203B41FA5}">
                      <a16:colId xmlns:a16="http://schemas.microsoft.com/office/drawing/2014/main" xmlns="" val="2981158269"/>
                    </a:ext>
                  </a:extLst>
                </a:gridCol>
                <a:gridCol w="4018692">
                  <a:extLst>
                    <a:ext uri="{9D8B030D-6E8A-4147-A177-3AD203B41FA5}">
                      <a16:colId xmlns:a16="http://schemas.microsoft.com/office/drawing/2014/main" xmlns="" val="455027412"/>
                    </a:ext>
                  </a:extLst>
                </a:gridCol>
                <a:gridCol w="2609042">
                  <a:extLst>
                    <a:ext uri="{9D8B030D-6E8A-4147-A177-3AD203B41FA5}">
                      <a16:colId xmlns:a16="http://schemas.microsoft.com/office/drawing/2014/main" xmlns="" val="317709636"/>
                    </a:ext>
                  </a:extLst>
                </a:gridCol>
              </a:tblGrid>
              <a:tr h="653140">
                <a:tc>
                  <a:txBody>
                    <a:bodyPr/>
                    <a:lstStyle/>
                    <a:p>
                      <a:pPr marL="0" marR="0" lvl="0" indent="0" algn="ctr" defTabSz="685800" rtl="1" eaLnBrk="1" fontAlgn="auto" latinLnBrk="0" hangingPunct="1">
                        <a:lnSpc>
                          <a:spcPct val="115000"/>
                        </a:lnSpc>
                        <a:spcBef>
                          <a:spcPts val="0"/>
                        </a:spcBef>
                        <a:spcAft>
                          <a:spcPts val="0"/>
                        </a:spcAft>
                        <a:buClrTx/>
                        <a:buSzTx/>
                        <a:buFontTx/>
                        <a:buNone/>
                        <a:tabLst/>
                        <a:defRPr/>
                      </a:pPr>
                      <a:r>
                        <a:rPr lang="ar-BH" sz="2200" b="1" kern="1200" dirty="0">
                          <a:solidFill>
                            <a:srgbClr val="FFFF00"/>
                          </a:solidFill>
                          <a:effectLst/>
                          <a:latin typeface="+mn-lt"/>
                          <a:ea typeface="+mn-ea"/>
                          <a:cs typeface="+mn-cs"/>
                        </a:rPr>
                        <a:t>الخلايا العصبية </a:t>
                      </a:r>
                      <a:r>
                        <a:rPr lang="ar-BH" sz="2200" b="1" kern="1200" dirty="0" smtClean="0">
                          <a:solidFill>
                            <a:srgbClr val="FFFF00"/>
                          </a:solidFill>
                          <a:effectLst/>
                          <a:latin typeface="+mn-lt"/>
                          <a:ea typeface="+mn-ea"/>
                          <a:cs typeface="+mn-cs"/>
                        </a:rPr>
                        <a:t>غير الميلينية</a:t>
                      </a:r>
                      <a:endParaRPr lang="en-US" sz="2200" b="1" kern="1200" dirty="0">
                        <a:solidFill>
                          <a:srgbClr val="FFFF00"/>
                        </a:solidFill>
                        <a:effectLst/>
                        <a:latin typeface="+mn-lt"/>
                        <a:ea typeface="+mn-ea"/>
                        <a:cs typeface="+mn-cs"/>
                      </a:endParaRPr>
                    </a:p>
                  </a:txBody>
                  <a:tcPr marL="68580" marR="68580" marT="0" marB="0" anchor="ctr"/>
                </a:tc>
                <a:tc>
                  <a:txBody>
                    <a:bodyPr/>
                    <a:lstStyle/>
                    <a:p>
                      <a:pPr algn="ctr" rtl="1">
                        <a:lnSpc>
                          <a:spcPct val="115000"/>
                        </a:lnSpc>
                        <a:spcAft>
                          <a:spcPts val="0"/>
                        </a:spcAft>
                      </a:pPr>
                      <a:r>
                        <a:rPr lang="ar-BH" sz="2400" b="1" kern="1200" dirty="0">
                          <a:solidFill>
                            <a:srgbClr val="FFFF00"/>
                          </a:solidFill>
                          <a:effectLst/>
                          <a:latin typeface="+mn-lt"/>
                          <a:ea typeface="+mn-ea"/>
                          <a:cs typeface="+mn-cs"/>
                        </a:rPr>
                        <a:t>الخلايا العصبية الميلينية </a:t>
                      </a:r>
                      <a:endParaRPr lang="en-US" sz="2400" b="1" kern="1200" dirty="0">
                        <a:solidFill>
                          <a:srgbClr val="FFFF00"/>
                        </a:solidFill>
                        <a:effectLst/>
                        <a:latin typeface="+mn-lt"/>
                        <a:ea typeface="+mn-ea"/>
                        <a:cs typeface="+mn-cs"/>
                      </a:endParaRPr>
                    </a:p>
                  </a:txBody>
                  <a:tcPr marL="68580" marR="68580" marT="0" marB="0" anchor="ctr"/>
                </a:tc>
                <a:tc>
                  <a:txBody>
                    <a:bodyPr/>
                    <a:lstStyle/>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dirty="0">
                          <a:solidFill>
                            <a:srgbClr val="FFFF00"/>
                          </a:solidFill>
                          <a:effectLst/>
                        </a:rPr>
                        <a:t>وجه المقارنة </a:t>
                      </a:r>
                      <a:endParaRPr lang="en-US" sz="2400"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266702589"/>
                  </a:ext>
                </a:extLst>
              </a:tr>
              <a:tr h="943428">
                <a:tc>
                  <a:txBody>
                    <a:bodyPr/>
                    <a:lstStyle/>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b="1" dirty="0" smtClean="0">
                          <a:solidFill>
                            <a:srgbClr val="002060"/>
                          </a:solidFill>
                          <a:effectLst/>
                          <a:latin typeface="Sakkal Majalla" panose="02000000000000000000" pitchFamily="2" charset="-78"/>
                          <a:cs typeface="Sakkal Majalla" panose="02000000000000000000" pitchFamily="2" charset="-78"/>
                        </a:rPr>
                        <a:t>محاورها غير مغلفة</a:t>
                      </a:r>
                      <a:r>
                        <a:rPr lang="ar-BH" sz="2400" b="1" baseline="0" dirty="0" smtClean="0">
                          <a:solidFill>
                            <a:srgbClr val="002060"/>
                          </a:solidFill>
                          <a:effectLst/>
                          <a:latin typeface="Sakkal Majalla" panose="02000000000000000000" pitchFamily="2" charset="-78"/>
                          <a:cs typeface="Sakkal Majalla" panose="02000000000000000000" pitchFamily="2" charset="-78"/>
                        </a:rPr>
                        <a:t> </a:t>
                      </a:r>
                      <a:r>
                        <a:rPr lang="ar-BH" sz="2400" b="1" dirty="0" smtClean="0">
                          <a:solidFill>
                            <a:srgbClr val="002060"/>
                          </a:solidFill>
                          <a:effectLst/>
                          <a:latin typeface="Sakkal Majalla" panose="02000000000000000000" pitchFamily="2" charset="-78"/>
                          <a:cs typeface="Sakkal Majalla" panose="02000000000000000000" pitchFamily="2" charset="-78"/>
                        </a:rPr>
                        <a:t>بمادة الميلين.</a:t>
                      </a:r>
                      <a:endParaRPr lang="en-US" sz="2400" b="1" dirty="0">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c>
                  <a:txBody>
                    <a:bodyPr/>
                    <a:lstStyle/>
                    <a:p>
                      <a:pPr marL="0" marR="0" indent="0" algn="ctr" defTabSz="685800" rtl="1" eaLnBrk="1" fontAlgn="auto" latinLnBrk="0" hangingPunct="1">
                        <a:lnSpc>
                          <a:spcPct val="115000"/>
                        </a:lnSpc>
                        <a:spcBef>
                          <a:spcPts val="0"/>
                        </a:spcBef>
                        <a:spcAft>
                          <a:spcPts val="0"/>
                        </a:spcAft>
                        <a:buClrTx/>
                        <a:buSzTx/>
                        <a:buFontTx/>
                        <a:buNone/>
                        <a:tabLst/>
                        <a:defRPr/>
                      </a:pPr>
                      <a:r>
                        <a:rPr lang="ar-BH" sz="2400" b="1" dirty="0" smtClean="0">
                          <a:solidFill>
                            <a:srgbClr val="002060"/>
                          </a:solidFill>
                          <a:effectLst/>
                          <a:latin typeface="Sakkal Majalla" panose="02000000000000000000" pitchFamily="2" charset="-78"/>
                          <a:cs typeface="Sakkal Majalla" panose="02000000000000000000" pitchFamily="2" charset="-78"/>
                        </a:rPr>
                        <a:t>محاورها مغلفة </a:t>
                      </a:r>
                      <a:r>
                        <a:rPr lang="ar-BH" sz="2400" b="1" dirty="0">
                          <a:solidFill>
                            <a:srgbClr val="002060"/>
                          </a:solidFill>
                          <a:effectLst/>
                          <a:latin typeface="Sakkal Majalla" panose="02000000000000000000" pitchFamily="2" charset="-78"/>
                          <a:cs typeface="Sakkal Majalla" panose="02000000000000000000" pitchFamily="2" charset="-78"/>
                        </a:rPr>
                        <a:t>بمادة </a:t>
                      </a:r>
                      <a:r>
                        <a:rPr lang="ar-BH" sz="2400" b="1" dirty="0" smtClean="0">
                          <a:solidFill>
                            <a:srgbClr val="002060"/>
                          </a:solidFill>
                          <a:effectLst/>
                          <a:latin typeface="Sakkal Majalla" panose="02000000000000000000" pitchFamily="2" charset="-78"/>
                          <a:cs typeface="Sakkal Majalla" panose="02000000000000000000" pitchFamily="2" charset="-78"/>
                        </a:rPr>
                        <a:t>الميلين</a:t>
                      </a:r>
                      <a:r>
                        <a:rPr lang="ar-BH" sz="2400" b="1" baseline="0" dirty="0">
                          <a:solidFill>
                            <a:srgbClr val="002060"/>
                          </a:solidFill>
                          <a:effectLst/>
                          <a:latin typeface="Sakkal Majalla" panose="02000000000000000000" pitchFamily="2" charset="-78"/>
                          <a:cs typeface="Sakkal Majalla" panose="02000000000000000000" pitchFamily="2" charset="-78"/>
                        </a:rPr>
                        <a:t>.</a:t>
                      </a:r>
                      <a:endParaRPr lang="en-US" sz="2400" b="1" dirty="0">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c>
                  <a:txBody>
                    <a:bodyPr/>
                    <a:lstStyle/>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b="1" kern="1200" baseline="0" dirty="0" smtClean="0">
                          <a:solidFill>
                            <a:srgbClr val="C00000"/>
                          </a:solidFill>
                          <a:effectLst/>
                          <a:latin typeface="Sakkal Majalla" panose="02000000000000000000" pitchFamily="2" charset="-78"/>
                          <a:ea typeface="+mn-ea"/>
                          <a:cs typeface="Sakkal Majalla" panose="02000000000000000000" pitchFamily="2" charset="-78"/>
                        </a:rPr>
                        <a:t>وجود مادة </a:t>
                      </a:r>
                      <a:r>
                        <a:rPr lang="ar-BH" sz="2400" b="1" kern="1200" baseline="0" dirty="0" smtClean="0">
                          <a:solidFill>
                            <a:srgbClr val="C00000"/>
                          </a:solidFill>
                          <a:effectLst/>
                          <a:latin typeface="Sakkal Majalla" panose="02000000000000000000" pitchFamily="2" charset="-78"/>
                          <a:ea typeface="+mn-ea"/>
                          <a:cs typeface="Sakkal Majalla" panose="02000000000000000000" pitchFamily="2" charset="-78"/>
                        </a:rPr>
                        <a:t>الميلين</a:t>
                      </a:r>
                      <a:endParaRPr lang="ar-BH" sz="2400" b="1" kern="1200" baseline="0" dirty="0" smtClean="0">
                        <a:solidFill>
                          <a:srgbClr val="C00000"/>
                        </a:solidFill>
                        <a:effectLst/>
                        <a:latin typeface="Sakkal Majalla" panose="02000000000000000000" pitchFamily="2" charset="-78"/>
                        <a:ea typeface="+mn-ea"/>
                        <a:cs typeface="Sakkal Majalla" panose="02000000000000000000" pitchFamily="2" charset="-78"/>
                      </a:endParaRPr>
                    </a:p>
                  </a:txBody>
                  <a:tcPr marL="68580" marR="68580" marT="0" marB="0" anchor="ctr"/>
                </a:tc>
                <a:extLst>
                  <a:ext uri="{0D108BD9-81ED-4DB2-BD59-A6C34878D82A}">
                    <a16:rowId xmlns:a16="http://schemas.microsoft.com/office/drawing/2014/main" xmlns="" val="2668018107"/>
                  </a:ext>
                </a:extLst>
              </a:tr>
            </a:tbl>
          </a:graphicData>
        </a:graphic>
      </p:graphicFrame>
      <p:graphicFrame>
        <p:nvGraphicFramePr>
          <p:cNvPr id="9" name="Table 8">
            <a:extLst>
              <a:ext uri="{FF2B5EF4-FFF2-40B4-BE49-F238E27FC236}">
                <a16:creationId xmlns:a16="http://schemas.microsoft.com/office/drawing/2014/main" xmlns="" id="{953DF531-D91C-4915-A7A3-67214D380AB3}"/>
              </a:ext>
            </a:extLst>
          </p:cNvPr>
          <p:cNvGraphicFramePr>
            <a:graphicFrameLocks noGrp="1"/>
          </p:cNvGraphicFramePr>
          <p:nvPr>
            <p:extLst>
              <p:ext uri="{D42A27DB-BD31-4B8C-83A1-F6EECF244321}">
                <p14:modId xmlns:p14="http://schemas.microsoft.com/office/powerpoint/2010/main" val="3727801611"/>
              </p:ext>
            </p:extLst>
          </p:nvPr>
        </p:nvGraphicFramePr>
        <p:xfrm>
          <a:off x="752167" y="3358022"/>
          <a:ext cx="10382865" cy="1843313"/>
        </p:xfrm>
        <a:graphic>
          <a:graphicData uri="http://schemas.openxmlformats.org/drawingml/2006/table">
            <a:tbl>
              <a:tblPr firstRow="1" bandRow="1">
                <a:tableStyleId>{5C22544A-7EE6-4342-B048-85BDC9FD1C3A}</a:tableStyleId>
              </a:tblPr>
              <a:tblGrid>
                <a:gridCol w="3755131">
                  <a:extLst>
                    <a:ext uri="{9D8B030D-6E8A-4147-A177-3AD203B41FA5}">
                      <a16:colId xmlns:a16="http://schemas.microsoft.com/office/drawing/2014/main" xmlns="" val="2981158269"/>
                    </a:ext>
                  </a:extLst>
                </a:gridCol>
                <a:gridCol w="4018692">
                  <a:extLst>
                    <a:ext uri="{9D8B030D-6E8A-4147-A177-3AD203B41FA5}">
                      <a16:colId xmlns:a16="http://schemas.microsoft.com/office/drawing/2014/main" xmlns="" val="455027412"/>
                    </a:ext>
                  </a:extLst>
                </a:gridCol>
                <a:gridCol w="2609042">
                  <a:extLst>
                    <a:ext uri="{9D8B030D-6E8A-4147-A177-3AD203B41FA5}">
                      <a16:colId xmlns:a16="http://schemas.microsoft.com/office/drawing/2014/main" xmlns="" val="317709636"/>
                    </a:ext>
                  </a:extLst>
                </a:gridCol>
              </a:tblGrid>
              <a:tr h="370840">
                <a:tc>
                  <a:txBody>
                    <a:bodyPr/>
                    <a:lstStyle/>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b="1" kern="1200" dirty="0" smtClean="0">
                          <a:solidFill>
                            <a:srgbClr val="002060"/>
                          </a:solidFill>
                          <a:effectLst/>
                          <a:latin typeface="Sakkal Majalla" panose="02000000000000000000" pitchFamily="2" charset="-78"/>
                          <a:ea typeface="+mn-ea"/>
                          <a:cs typeface="Sakkal Majalla" panose="02000000000000000000" pitchFamily="2" charset="-78"/>
                        </a:rPr>
                        <a:t>لا توجد العقد</a:t>
                      </a:r>
                      <a:endParaRPr lang="en-US" sz="2400" b="1" kern="1200" dirty="0">
                        <a:solidFill>
                          <a:srgbClr val="002060"/>
                        </a:solidFill>
                        <a:effectLst/>
                        <a:latin typeface="Sakkal Majalla" panose="02000000000000000000" pitchFamily="2" charset="-78"/>
                        <a:ea typeface="+mn-ea"/>
                        <a:cs typeface="Sakkal Majalla" panose="02000000000000000000" pitchFamily="2" charset="-78"/>
                      </a:endParaRPr>
                    </a:p>
                  </a:txBody>
                  <a:tcPr marL="68580" marR="68580" marT="0" marB="0" anchor="ctr">
                    <a:solidFill>
                      <a:schemeClr val="accent1">
                        <a:lumMod val="20000"/>
                        <a:lumOff val="80000"/>
                      </a:schemeClr>
                    </a:solidFill>
                  </a:tcPr>
                </a:tc>
                <a:tc>
                  <a:txBody>
                    <a:bodyPr/>
                    <a:lstStyle/>
                    <a:p>
                      <a:pPr algn="ctr" rtl="1">
                        <a:lnSpc>
                          <a:spcPct val="115000"/>
                        </a:lnSpc>
                        <a:spcAft>
                          <a:spcPts val="0"/>
                        </a:spcAft>
                      </a:pPr>
                      <a:r>
                        <a:rPr lang="ar-BH" sz="2400" b="1" kern="1200" dirty="0">
                          <a:solidFill>
                            <a:srgbClr val="002060"/>
                          </a:solidFill>
                          <a:effectLst/>
                          <a:latin typeface="Sakkal Majalla" panose="02000000000000000000" pitchFamily="2" charset="-78"/>
                          <a:ea typeface="+mn-ea"/>
                          <a:cs typeface="Sakkal Majalla" panose="02000000000000000000" pitchFamily="2" charset="-78"/>
                        </a:rPr>
                        <a:t>يوجد العديد من الإختناقات على طول </a:t>
                      </a:r>
                      <a:r>
                        <a:rPr lang="ar-BH" sz="2400" b="1" kern="1200" dirty="0" smtClean="0">
                          <a:solidFill>
                            <a:srgbClr val="002060"/>
                          </a:solidFill>
                          <a:effectLst/>
                          <a:latin typeface="Sakkal Majalla" panose="02000000000000000000" pitchFamily="2" charset="-78"/>
                          <a:ea typeface="+mn-ea"/>
                          <a:cs typeface="Sakkal Majalla" panose="02000000000000000000" pitchFamily="2" charset="-78"/>
                        </a:rPr>
                        <a:t>المحور.</a:t>
                      </a:r>
                      <a:endParaRPr lang="en-US" sz="2400" b="1" kern="1200" dirty="0">
                        <a:solidFill>
                          <a:srgbClr val="002060"/>
                        </a:solidFill>
                        <a:effectLst/>
                        <a:latin typeface="Sakkal Majalla" panose="02000000000000000000" pitchFamily="2" charset="-78"/>
                        <a:ea typeface="+mn-ea"/>
                        <a:cs typeface="Sakkal Majalla" panose="02000000000000000000" pitchFamily="2" charset="-78"/>
                      </a:endParaRPr>
                    </a:p>
                  </a:txBody>
                  <a:tcPr marL="68580" marR="68580" marT="0" marB="0" anchor="ctr">
                    <a:solidFill>
                      <a:schemeClr val="accent1">
                        <a:lumMod val="20000"/>
                        <a:lumOff val="80000"/>
                      </a:schemeClr>
                    </a:solidFill>
                  </a:tcPr>
                </a:tc>
                <a:tc>
                  <a:txBody>
                    <a:bodyPr/>
                    <a:lstStyle/>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b="1" kern="1200" baseline="0" dirty="0" smtClean="0">
                          <a:solidFill>
                            <a:srgbClr val="C00000"/>
                          </a:solidFill>
                          <a:effectLst/>
                          <a:latin typeface="Sakkal Majalla" panose="02000000000000000000" pitchFamily="2" charset="-78"/>
                          <a:ea typeface="+mn-ea"/>
                          <a:cs typeface="Sakkal Majalla" panose="02000000000000000000" pitchFamily="2" charset="-78"/>
                        </a:rPr>
                        <a:t>وجود العقد (الاختناقات)</a:t>
                      </a:r>
                      <a:endParaRPr lang="en-US" sz="2400" b="1" kern="1200" baseline="0" dirty="0">
                        <a:solidFill>
                          <a:srgbClr val="C00000"/>
                        </a:solidFill>
                        <a:effectLst/>
                        <a:latin typeface="Sakkal Majalla" panose="02000000000000000000" pitchFamily="2" charset="-78"/>
                        <a:ea typeface="+mn-ea"/>
                        <a:cs typeface="Sakkal Majalla" panose="020000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688345499"/>
                  </a:ext>
                </a:extLst>
              </a:tr>
              <a:tr h="1002065">
                <a:tc>
                  <a:txBody>
                    <a:bodyPr/>
                    <a:lstStyle/>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b="1" kern="1200" dirty="0">
                          <a:solidFill>
                            <a:srgbClr val="002060"/>
                          </a:solidFill>
                          <a:effectLst/>
                          <a:latin typeface="Sakkal Majalla" panose="02000000000000000000" pitchFamily="2" charset="-78"/>
                          <a:ea typeface="+mn-ea"/>
                          <a:cs typeface="Sakkal Majalla" panose="02000000000000000000" pitchFamily="2" charset="-78"/>
                        </a:rPr>
                        <a:t>ينتقل </a:t>
                      </a:r>
                      <a:r>
                        <a:rPr lang="ar-BH" sz="2400" b="1" kern="1200" dirty="0" smtClean="0">
                          <a:solidFill>
                            <a:srgbClr val="002060"/>
                          </a:solidFill>
                          <a:effectLst/>
                          <a:latin typeface="Sakkal Majalla" panose="02000000000000000000" pitchFamily="2" charset="-78"/>
                          <a:ea typeface="+mn-ea"/>
                          <a:cs typeface="Sakkal Majalla" panose="02000000000000000000" pitchFamily="2" charset="-78"/>
                        </a:rPr>
                        <a:t>ببطء</a:t>
                      </a:r>
                    </a:p>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b="1" kern="1200" dirty="0" smtClean="0">
                          <a:solidFill>
                            <a:srgbClr val="002060"/>
                          </a:solidFill>
                          <a:effectLst/>
                          <a:latin typeface="Sakkal Majalla" panose="02000000000000000000" pitchFamily="2" charset="-78"/>
                          <a:ea typeface="+mn-ea"/>
                          <a:cs typeface="Sakkal Majalla" panose="02000000000000000000" pitchFamily="2" charset="-78"/>
                        </a:rPr>
                        <a:t> </a:t>
                      </a:r>
                      <a:r>
                        <a:rPr lang="ar-BH" sz="2400" b="1" kern="1200" dirty="0">
                          <a:solidFill>
                            <a:srgbClr val="002060"/>
                          </a:solidFill>
                          <a:effectLst/>
                          <a:latin typeface="Sakkal Majalla" panose="02000000000000000000" pitchFamily="2" charset="-78"/>
                          <a:ea typeface="+mn-ea"/>
                          <a:cs typeface="Sakkal Majalla" panose="02000000000000000000" pitchFamily="2" charset="-78"/>
                        </a:rPr>
                        <a:t>على طول المحور</a:t>
                      </a:r>
                      <a:r>
                        <a:rPr lang="ar-BH" sz="2400" b="1" kern="1200" dirty="0" smtClean="0">
                          <a:solidFill>
                            <a:srgbClr val="002060"/>
                          </a:solidFill>
                          <a:effectLst/>
                          <a:latin typeface="Sakkal Majalla" panose="02000000000000000000" pitchFamily="2" charset="-78"/>
                          <a:ea typeface="+mn-ea"/>
                          <a:cs typeface="Sakkal Majalla" panose="02000000000000000000" pitchFamily="2" charset="-78"/>
                        </a:rPr>
                        <a:t>.</a:t>
                      </a:r>
                      <a:endParaRPr lang="en-US" sz="2400" b="1" kern="1200" dirty="0">
                        <a:solidFill>
                          <a:srgbClr val="002060"/>
                        </a:solidFill>
                        <a:effectLst/>
                        <a:latin typeface="Sakkal Majalla" panose="02000000000000000000" pitchFamily="2" charset="-78"/>
                        <a:ea typeface="+mn-ea"/>
                        <a:cs typeface="Sakkal Majalla" panose="02000000000000000000" pitchFamily="2" charset="-78"/>
                      </a:endParaRPr>
                    </a:p>
                  </a:txBody>
                  <a:tcPr marL="68580" marR="68580" marT="0" marB="0" anchor="ctr"/>
                </a:tc>
                <a:tc>
                  <a:txBody>
                    <a:bodyPr/>
                    <a:lstStyle/>
                    <a:p>
                      <a:pPr marL="0" marR="0" indent="0" algn="ctr" defTabSz="685800" rtl="1" eaLnBrk="1" fontAlgn="auto" latinLnBrk="0" hangingPunct="1">
                        <a:lnSpc>
                          <a:spcPct val="115000"/>
                        </a:lnSpc>
                        <a:spcBef>
                          <a:spcPts val="0"/>
                        </a:spcBef>
                        <a:spcAft>
                          <a:spcPts val="0"/>
                        </a:spcAft>
                        <a:buClrTx/>
                        <a:buSzTx/>
                        <a:buFontTx/>
                        <a:buNone/>
                        <a:tabLst/>
                        <a:defRPr/>
                      </a:pPr>
                      <a:r>
                        <a:rPr lang="ar-BH" sz="2400" b="1" kern="1200" dirty="0">
                          <a:solidFill>
                            <a:srgbClr val="002060"/>
                          </a:solidFill>
                          <a:effectLst/>
                          <a:latin typeface="Sakkal Majalla" panose="02000000000000000000" pitchFamily="2" charset="-78"/>
                          <a:ea typeface="+mn-ea"/>
                          <a:cs typeface="Sakkal Majalla" panose="02000000000000000000" pitchFamily="2" charset="-78"/>
                        </a:rPr>
                        <a:t>ينتقل </a:t>
                      </a:r>
                      <a:r>
                        <a:rPr lang="ar-BH" sz="2400" b="1" kern="1200" dirty="0" smtClean="0">
                          <a:solidFill>
                            <a:srgbClr val="002060"/>
                          </a:solidFill>
                          <a:effectLst/>
                          <a:latin typeface="Sakkal Majalla" panose="02000000000000000000" pitchFamily="2" charset="-78"/>
                          <a:ea typeface="+mn-ea"/>
                          <a:cs typeface="Sakkal Majalla" panose="02000000000000000000" pitchFamily="2" charset="-78"/>
                        </a:rPr>
                        <a:t>بسرعة </a:t>
                      </a:r>
                      <a:r>
                        <a:rPr lang="ar-BH" sz="2400" b="1" kern="1200" dirty="0">
                          <a:solidFill>
                            <a:srgbClr val="002060"/>
                          </a:solidFill>
                          <a:effectLst/>
                          <a:latin typeface="Sakkal Majalla" panose="02000000000000000000" pitchFamily="2" charset="-78"/>
                          <a:ea typeface="+mn-ea"/>
                          <a:cs typeface="Sakkal Majalla" panose="02000000000000000000" pitchFamily="2" charset="-78"/>
                        </a:rPr>
                        <a:t>عن طريق الإنتقال الوثبي من عقدة إلى أخرى.</a:t>
                      </a:r>
                      <a:endParaRPr lang="en-US" sz="2400" b="1" kern="1200" dirty="0">
                        <a:solidFill>
                          <a:srgbClr val="002060"/>
                        </a:solidFill>
                        <a:effectLst/>
                        <a:latin typeface="Sakkal Majalla" panose="02000000000000000000" pitchFamily="2" charset="-78"/>
                        <a:ea typeface="+mn-ea"/>
                        <a:cs typeface="Sakkal Majalla" panose="02000000000000000000" pitchFamily="2" charset="-78"/>
                      </a:endParaRPr>
                    </a:p>
                  </a:txBody>
                  <a:tcPr marL="68580" marR="68580" marT="0" marB="0" anchor="ctr"/>
                </a:tc>
                <a:tc>
                  <a:txBody>
                    <a:bodyPr/>
                    <a:lstStyle/>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b="1" kern="1200" baseline="0" dirty="0" smtClean="0">
                          <a:solidFill>
                            <a:srgbClr val="C00000"/>
                          </a:solidFill>
                          <a:effectLst/>
                          <a:latin typeface="Sakkal Majalla" panose="02000000000000000000" pitchFamily="2" charset="-78"/>
                          <a:ea typeface="+mn-ea"/>
                          <a:cs typeface="Sakkal Majalla" panose="02000000000000000000" pitchFamily="2" charset="-78"/>
                        </a:rPr>
                        <a:t>سرعة انتقال</a:t>
                      </a:r>
                    </a:p>
                    <a:p>
                      <a:pPr marL="0" marR="0" lvl="0" indent="0" algn="ctr" defTabSz="685800" rtl="1" eaLnBrk="1" fontAlgn="auto" latinLnBrk="0" hangingPunct="1">
                        <a:lnSpc>
                          <a:spcPct val="115000"/>
                        </a:lnSpc>
                        <a:spcBef>
                          <a:spcPts val="0"/>
                        </a:spcBef>
                        <a:spcAft>
                          <a:spcPts val="0"/>
                        </a:spcAft>
                        <a:buClrTx/>
                        <a:buSzTx/>
                        <a:buFontTx/>
                        <a:buNone/>
                        <a:tabLst/>
                        <a:defRPr/>
                      </a:pPr>
                      <a:r>
                        <a:rPr lang="ar-BH" sz="2400" b="1" kern="1200" baseline="0" dirty="0" smtClean="0">
                          <a:solidFill>
                            <a:srgbClr val="C00000"/>
                          </a:solidFill>
                          <a:effectLst/>
                          <a:latin typeface="Sakkal Majalla" panose="02000000000000000000" pitchFamily="2" charset="-78"/>
                          <a:ea typeface="+mn-ea"/>
                          <a:cs typeface="Sakkal Majalla" panose="02000000000000000000" pitchFamily="2" charset="-78"/>
                        </a:rPr>
                        <a:t>جهد </a:t>
                      </a:r>
                      <a:r>
                        <a:rPr lang="ar-BH" sz="2400" b="1" kern="1200" baseline="0" dirty="0">
                          <a:solidFill>
                            <a:srgbClr val="C00000"/>
                          </a:solidFill>
                          <a:effectLst/>
                          <a:latin typeface="Sakkal Majalla" panose="02000000000000000000" pitchFamily="2" charset="-78"/>
                          <a:ea typeface="+mn-ea"/>
                          <a:cs typeface="Sakkal Majalla" panose="02000000000000000000" pitchFamily="2" charset="-78"/>
                        </a:rPr>
                        <a:t>الفعل</a:t>
                      </a:r>
                      <a:endParaRPr lang="en-US" sz="2400" b="1" kern="1200" baseline="0" dirty="0">
                        <a:solidFill>
                          <a:srgbClr val="C00000"/>
                        </a:solidFill>
                        <a:effectLst/>
                        <a:latin typeface="Sakkal Majalla" panose="02000000000000000000" pitchFamily="2" charset="-78"/>
                        <a:ea typeface="+mn-ea"/>
                        <a:cs typeface="Sakkal Majalla" panose="02000000000000000000" pitchFamily="2" charset="-78"/>
                      </a:endParaRPr>
                    </a:p>
                  </a:txBody>
                  <a:tcPr marL="68580" marR="68580" marT="0" marB="0" anchor="ctr"/>
                </a:tc>
                <a:extLst>
                  <a:ext uri="{0D108BD9-81ED-4DB2-BD59-A6C34878D82A}">
                    <a16:rowId xmlns:a16="http://schemas.microsoft.com/office/drawing/2014/main" xmlns="" val="3549618389"/>
                  </a:ext>
                </a:extLst>
              </a:tr>
            </a:tbl>
          </a:graphicData>
        </a:graphic>
      </p:graphicFrame>
      <p:graphicFrame>
        <p:nvGraphicFramePr>
          <p:cNvPr id="12" name="Table 11">
            <a:extLst>
              <a:ext uri="{FF2B5EF4-FFF2-40B4-BE49-F238E27FC236}">
                <a16:creationId xmlns:a16="http://schemas.microsoft.com/office/drawing/2014/main" xmlns="" id="{953DF531-D91C-4915-A7A3-67214D380AB3}"/>
              </a:ext>
            </a:extLst>
          </p:cNvPr>
          <p:cNvGraphicFramePr>
            <a:graphicFrameLocks noGrp="1"/>
          </p:cNvGraphicFramePr>
          <p:nvPr>
            <p:extLst>
              <p:ext uri="{D42A27DB-BD31-4B8C-83A1-F6EECF244321}">
                <p14:modId xmlns:p14="http://schemas.microsoft.com/office/powerpoint/2010/main" val="791671621"/>
              </p:ext>
            </p:extLst>
          </p:nvPr>
        </p:nvGraphicFramePr>
        <p:xfrm>
          <a:off x="752078" y="5215394"/>
          <a:ext cx="10382865" cy="1029932"/>
        </p:xfrm>
        <a:graphic>
          <a:graphicData uri="http://schemas.openxmlformats.org/drawingml/2006/table">
            <a:tbl>
              <a:tblPr firstRow="1" bandRow="1">
                <a:tableStyleId>{5C22544A-7EE6-4342-B048-85BDC9FD1C3A}</a:tableStyleId>
              </a:tblPr>
              <a:tblGrid>
                <a:gridCol w="3755131">
                  <a:extLst>
                    <a:ext uri="{9D8B030D-6E8A-4147-A177-3AD203B41FA5}">
                      <a16:colId xmlns:a16="http://schemas.microsoft.com/office/drawing/2014/main" xmlns="" val="2981158269"/>
                    </a:ext>
                  </a:extLst>
                </a:gridCol>
                <a:gridCol w="4018692">
                  <a:extLst>
                    <a:ext uri="{9D8B030D-6E8A-4147-A177-3AD203B41FA5}">
                      <a16:colId xmlns:a16="http://schemas.microsoft.com/office/drawing/2014/main" xmlns="" val="455027412"/>
                    </a:ext>
                  </a:extLst>
                </a:gridCol>
                <a:gridCol w="2609042">
                  <a:extLst>
                    <a:ext uri="{9D8B030D-6E8A-4147-A177-3AD203B41FA5}">
                      <a16:colId xmlns:a16="http://schemas.microsoft.com/office/drawing/2014/main" xmlns="" val="317709636"/>
                    </a:ext>
                  </a:extLst>
                </a:gridCol>
              </a:tblGrid>
              <a:tr h="1029932">
                <a:tc>
                  <a:txBody>
                    <a:bodyPr/>
                    <a:lstStyle/>
                    <a:p>
                      <a:pPr algn="ctr" rtl="1">
                        <a:lnSpc>
                          <a:spcPct val="115000"/>
                        </a:lnSpc>
                        <a:spcAft>
                          <a:spcPts val="0"/>
                        </a:spcAft>
                      </a:pPr>
                      <a:r>
                        <a:rPr lang="ar-BH" sz="2400" b="1" kern="1200" dirty="0">
                          <a:solidFill>
                            <a:srgbClr val="002060"/>
                          </a:solidFill>
                          <a:effectLst/>
                          <a:latin typeface="Sakkal Majalla" panose="02000000000000000000" pitchFamily="2" charset="-78"/>
                          <a:ea typeface="+mn-ea"/>
                          <a:cs typeface="Sakkal Majalla" panose="02000000000000000000" pitchFamily="2" charset="-78"/>
                        </a:rPr>
                        <a:t>تنقل السيال العصبي المتعلق بالألم </a:t>
                      </a:r>
                      <a:r>
                        <a:rPr lang="ar-BH" sz="2400" b="1" kern="1200" dirty="0" smtClean="0">
                          <a:solidFill>
                            <a:srgbClr val="002060"/>
                          </a:solidFill>
                          <a:effectLst/>
                          <a:latin typeface="Sakkal Majalla" panose="02000000000000000000" pitchFamily="2" charset="-78"/>
                          <a:ea typeface="+mn-ea"/>
                          <a:cs typeface="Sakkal Majalla" panose="02000000000000000000" pitchFamily="2" charset="-78"/>
                        </a:rPr>
                        <a:t>الخفيف.</a:t>
                      </a:r>
                      <a:endParaRPr lang="en-US" sz="2400" b="1" kern="1200" dirty="0">
                        <a:solidFill>
                          <a:srgbClr val="002060"/>
                        </a:solidFill>
                        <a:effectLst/>
                        <a:latin typeface="Sakkal Majalla" panose="02000000000000000000" pitchFamily="2" charset="-78"/>
                        <a:ea typeface="+mn-ea"/>
                        <a:cs typeface="Sakkal Majalla" panose="02000000000000000000" pitchFamily="2" charset="-78"/>
                      </a:endParaRPr>
                    </a:p>
                  </a:txBody>
                  <a:tcPr marL="68580" marR="68580" marT="0" marB="0" anchor="ctr">
                    <a:solidFill>
                      <a:schemeClr val="accent1">
                        <a:lumMod val="20000"/>
                        <a:lumOff val="80000"/>
                      </a:schemeClr>
                    </a:solidFill>
                  </a:tcPr>
                </a:tc>
                <a:tc>
                  <a:txBody>
                    <a:bodyPr/>
                    <a:lstStyle/>
                    <a:p>
                      <a:pPr algn="ctr" rtl="1">
                        <a:lnSpc>
                          <a:spcPct val="115000"/>
                        </a:lnSpc>
                        <a:spcAft>
                          <a:spcPts val="0"/>
                        </a:spcAft>
                      </a:pPr>
                      <a:r>
                        <a:rPr lang="ar-BH" sz="2400" b="1" kern="1200" dirty="0">
                          <a:solidFill>
                            <a:srgbClr val="002060"/>
                          </a:solidFill>
                          <a:effectLst/>
                          <a:latin typeface="Sakkal Majalla" panose="02000000000000000000" pitchFamily="2" charset="-78"/>
                          <a:ea typeface="+mn-ea"/>
                          <a:cs typeface="Sakkal Majalla" panose="02000000000000000000" pitchFamily="2" charset="-78"/>
                        </a:rPr>
                        <a:t>تنقل السيال العصبي المتعلق بالألم الحاد.</a:t>
                      </a:r>
                      <a:endParaRPr lang="en-US" sz="2400" b="1" kern="1200" dirty="0">
                        <a:solidFill>
                          <a:srgbClr val="002060"/>
                        </a:solidFill>
                        <a:effectLst/>
                        <a:latin typeface="Sakkal Majalla" panose="02000000000000000000" pitchFamily="2" charset="-78"/>
                        <a:ea typeface="+mn-ea"/>
                        <a:cs typeface="Sakkal Majalla" panose="02000000000000000000" pitchFamily="2" charset="-78"/>
                      </a:endParaRPr>
                    </a:p>
                  </a:txBody>
                  <a:tcPr marL="68580" marR="68580" marT="0" marB="0" anchor="ctr">
                    <a:solidFill>
                      <a:schemeClr val="accent1">
                        <a:lumMod val="20000"/>
                        <a:lumOff val="80000"/>
                      </a:schemeClr>
                    </a:solidFill>
                  </a:tcPr>
                </a:tc>
                <a:tc>
                  <a:txBody>
                    <a:bodyPr/>
                    <a:lstStyle/>
                    <a:p>
                      <a:pPr algn="ctr" rtl="1">
                        <a:lnSpc>
                          <a:spcPct val="115000"/>
                        </a:lnSpc>
                        <a:spcAft>
                          <a:spcPts val="0"/>
                        </a:spcAft>
                      </a:pPr>
                      <a:r>
                        <a:rPr lang="ar-BH" sz="2400" b="1" kern="1200" baseline="0" dirty="0">
                          <a:solidFill>
                            <a:srgbClr val="C00000"/>
                          </a:solidFill>
                          <a:effectLst/>
                          <a:latin typeface="Sakkal Majalla" panose="02000000000000000000" pitchFamily="2" charset="-78"/>
                          <a:ea typeface="+mn-ea"/>
                          <a:cs typeface="Sakkal Majalla" panose="02000000000000000000" pitchFamily="2" charset="-78"/>
                        </a:rPr>
                        <a:t>نوع السيال العصبي الذي تنقله.</a:t>
                      </a:r>
                      <a:endParaRPr lang="en-US" sz="2400" b="1" kern="1200" baseline="0" dirty="0">
                        <a:solidFill>
                          <a:srgbClr val="C00000"/>
                        </a:solidFill>
                        <a:effectLst/>
                        <a:latin typeface="Sakkal Majalla" panose="02000000000000000000" pitchFamily="2" charset="-78"/>
                        <a:ea typeface="+mn-ea"/>
                        <a:cs typeface="Sakkal Majalla" panose="02000000000000000000" pitchFamily="2"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2644716503"/>
                  </a:ext>
                </a:extLst>
              </a:tr>
            </a:tbl>
          </a:graphicData>
        </a:graphic>
      </p:graphicFrame>
      <p:sp>
        <p:nvSpPr>
          <p:cNvPr id="11"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706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12"/>
          <p:cNvSpPr/>
          <p:nvPr/>
        </p:nvSpPr>
        <p:spPr>
          <a:xfrm>
            <a:off x="683881" y="2693252"/>
            <a:ext cx="9551778" cy="433965"/>
          </a:xfrm>
          <a:prstGeom prst="rect">
            <a:avLst/>
          </a:prstGeom>
          <a:solidFill>
            <a:schemeClr val="accent1">
              <a:lumMod val="20000"/>
              <a:lumOff val="80000"/>
            </a:schemeClr>
          </a:solidFill>
          <a:ln>
            <a:solidFill>
              <a:srgbClr val="002060"/>
            </a:solidFill>
          </a:ln>
        </p:spPr>
        <p:txBody>
          <a:bodyPr vert="horz" lIns="91440" tIns="45720" rIns="91440" bIns="45720" rtlCol="0" anchor="ctr">
            <a:noAutofit/>
          </a:bodyPr>
          <a:lstStyle/>
          <a:p>
            <a:pPr algn="r" rtl="1">
              <a:lnSpc>
                <a:spcPct val="90000"/>
              </a:lnSpc>
              <a:spcBef>
                <a:spcPct val="0"/>
              </a:spcBef>
            </a:pPr>
            <a:r>
              <a:rPr lang="ar-BH" sz="2400" b="1" dirty="0">
                <a:solidFill>
                  <a:srgbClr val="002060"/>
                </a:solidFill>
                <a:latin typeface="Sakkal Majalla" panose="02000000000000000000" pitchFamily="2" charset="-78"/>
                <a:cs typeface="Sakkal Majalla" panose="02000000000000000000" pitchFamily="2" charset="-78"/>
              </a:rPr>
              <a:t>لأن السيال العصبي ينتقل بواسطة الانتقال الوثبي من عقدة إلى أخرى.</a:t>
            </a:r>
          </a:p>
        </p:txBody>
      </p:sp>
      <p:sp>
        <p:nvSpPr>
          <p:cNvPr id="11" name="Rectangle 10"/>
          <p:cNvSpPr/>
          <p:nvPr/>
        </p:nvSpPr>
        <p:spPr>
          <a:xfrm>
            <a:off x="0" y="1"/>
            <a:ext cx="12192000" cy="94210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000" b="1" dirty="0">
                <a:solidFill>
                  <a:srgbClr val="FFC000"/>
                </a:solidFill>
                <a:latin typeface="Sakkal Majalla" panose="02000000000000000000" pitchFamily="2" charset="-78"/>
                <a:cs typeface="Sakkal Majalla" panose="02000000000000000000" pitchFamily="2" charset="-78"/>
              </a:rPr>
              <a:t>النشـــــــــــــــــــــــــــــــــــــــــــاط </a:t>
            </a:r>
            <a:r>
              <a:rPr lang="ar-BH" sz="4000" b="1" dirty="0" smtClean="0">
                <a:solidFill>
                  <a:schemeClr val="bg1"/>
                </a:solidFill>
                <a:latin typeface="Sakkal Majalla" panose="02000000000000000000" pitchFamily="2" charset="-78"/>
                <a:cs typeface="Sakkal Majalla" panose="02000000000000000000" pitchFamily="2" charset="-78"/>
              </a:rPr>
              <a:t>(</a:t>
            </a:r>
            <a:r>
              <a:rPr lang="en-US" sz="4000" b="1" dirty="0" smtClean="0">
                <a:solidFill>
                  <a:schemeClr val="bg1"/>
                </a:solidFill>
                <a:latin typeface="Sakkal Majalla" panose="02000000000000000000" pitchFamily="2" charset="-78"/>
                <a:cs typeface="Sakkal Majalla" panose="02000000000000000000" pitchFamily="2" charset="-78"/>
              </a:rPr>
              <a:t>2</a:t>
            </a:r>
            <a:r>
              <a:rPr lang="ar-BH" sz="4000" b="1" dirty="0" smtClean="0">
                <a:solidFill>
                  <a:schemeClr val="bg1"/>
                </a:solidFill>
                <a:latin typeface="Sakkal Majalla" panose="02000000000000000000" pitchFamily="2" charset="-78"/>
                <a:cs typeface="Sakkal Majalla" panose="02000000000000000000" pitchFamily="2" charset="-78"/>
              </a:rPr>
              <a:t>)</a:t>
            </a:r>
            <a:endParaRPr lang="ar-BH" sz="4000" b="1" dirty="0">
              <a:solidFill>
                <a:schemeClr val="bg1"/>
              </a:solidFill>
              <a:latin typeface="Sakkal Majalla" panose="02000000000000000000" pitchFamily="2" charset="-78"/>
              <a:cs typeface="Sakkal Majalla" panose="02000000000000000000" pitchFamily="2" charset="-78"/>
            </a:endParaRPr>
          </a:p>
        </p:txBody>
      </p:sp>
      <p:sp>
        <p:nvSpPr>
          <p:cNvPr id="21" name="Oval 20"/>
          <p:cNvSpPr/>
          <p:nvPr/>
        </p:nvSpPr>
        <p:spPr>
          <a:xfrm>
            <a:off x="4195275" y="1032105"/>
            <a:ext cx="3693030" cy="66644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solidFill>
                  <a:srgbClr val="C00000"/>
                </a:solidFill>
                <a:latin typeface="Sakkal Majalla" panose="02000000000000000000" pitchFamily="2" charset="-78"/>
                <a:cs typeface="Sakkal Majalla" panose="02000000000000000000" pitchFamily="2" charset="-78"/>
              </a:rPr>
              <a:t>فسر ما يلي:</a:t>
            </a:r>
            <a:endParaRPr lang="en-US" sz="4000" b="1" dirty="0">
              <a:solidFill>
                <a:srgbClr val="C00000"/>
              </a:solidFill>
              <a:latin typeface="Sakkal Majalla" panose="02000000000000000000" pitchFamily="2" charset="-78"/>
              <a:cs typeface="Sakkal Majalla" panose="02000000000000000000" pitchFamily="2" charset="-78"/>
            </a:endParaRPr>
          </a:p>
        </p:txBody>
      </p:sp>
      <p:sp>
        <p:nvSpPr>
          <p:cNvPr id="3" name="Rounded Rectangle 2"/>
          <p:cNvSpPr/>
          <p:nvPr/>
        </p:nvSpPr>
        <p:spPr>
          <a:xfrm>
            <a:off x="639357" y="1794008"/>
            <a:ext cx="11085611"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fontAlgn="base">
              <a:spcBef>
                <a:spcPct val="0"/>
              </a:spcBef>
              <a:spcAft>
                <a:spcPct val="0"/>
              </a:spcAft>
            </a:pPr>
            <a:r>
              <a:rPr lang="ar-BH" sz="2800" b="1" dirty="0">
                <a:solidFill>
                  <a:srgbClr val="C00000"/>
                </a:solidFill>
                <a:latin typeface="Sakkal Majalla" panose="02000000000000000000" pitchFamily="2" charset="-78"/>
                <a:cs typeface="Sakkal Majalla" panose="02000000000000000000" pitchFamily="2" charset="-78"/>
              </a:rPr>
              <a:t>1. سرعة السيال العصبي في محور الخلية العصبية الميلينية أكبر منه في الخلية العصبية غير الميلينية.</a:t>
            </a:r>
            <a:endParaRPr lang="en-US" sz="2800" b="1" dirty="0">
              <a:solidFill>
                <a:srgbClr val="C00000"/>
              </a:solidFill>
              <a:latin typeface="Sakkal Majalla" panose="02000000000000000000" pitchFamily="2" charset="-78"/>
              <a:cs typeface="Sakkal Majalla" panose="02000000000000000000" pitchFamily="2" charset="-78"/>
            </a:endParaRPr>
          </a:p>
        </p:txBody>
      </p:sp>
      <p:sp>
        <p:nvSpPr>
          <p:cNvPr id="23" name="Title 1"/>
          <p:cNvSpPr>
            <a:spLocks noGrp="1"/>
          </p:cNvSpPr>
          <p:nvPr>
            <p:ph type="title"/>
          </p:nvPr>
        </p:nvSpPr>
        <p:spPr>
          <a:xfrm>
            <a:off x="683881" y="5669664"/>
            <a:ext cx="9551777" cy="665921"/>
          </a:xfrm>
          <a:solidFill>
            <a:schemeClr val="accent1">
              <a:lumMod val="20000"/>
              <a:lumOff val="80000"/>
            </a:schemeClr>
          </a:solidFill>
          <a:ln>
            <a:solidFill>
              <a:srgbClr val="002060"/>
            </a:solidFill>
          </a:ln>
        </p:spPr>
        <p:txBody>
          <a:bodyPr>
            <a:noAutofit/>
          </a:bodyPr>
          <a:lstStyle/>
          <a:p>
            <a:pPr algn="r" rtl="1"/>
            <a:r>
              <a:rPr lang="ar-BH" sz="2800" b="1" dirty="0">
                <a:solidFill>
                  <a:srgbClr val="002060"/>
                </a:solidFill>
                <a:latin typeface="Sakkal Majalla" panose="02000000000000000000" pitchFamily="2" charset="-78"/>
                <a:ea typeface="+mn-ea"/>
                <a:cs typeface="Sakkal Majalla" panose="02000000000000000000" pitchFamily="2" charset="-78"/>
              </a:rPr>
              <a:t>لعدم اشتراك الدماغ في استجابة رد الفعل المنعكس.</a:t>
            </a:r>
            <a:endParaRPr lang="en-US" sz="2800" b="1" dirty="0">
              <a:solidFill>
                <a:srgbClr val="002060"/>
              </a:solidFill>
              <a:latin typeface="Sakkal Majalla" panose="02000000000000000000" pitchFamily="2" charset="-78"/>
              <a:ea typeface="+mn-ea"/>
              <a:cs typeface="Sakkal Majalla" panose="02000000000000000000" pitchFamily="2" charset="-78"/>
            </a:endParaRPr>
          </a:p>
        </p:txBody>
      </p:sp>
      <p:sp>
        <p:nvSpPr>
          <p:cNvPr id="24" name="Rounded Rectangle 23"/>
          <p:cNvSpPr/>
          <p:nvPr/>
        </p:nvSpPr>
        <p:spPr>
          <a:xfrm>
            <a:off x="639357" y="4784295"/>
            <a:ext cx="11100033" cy="60275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fontAlgn="base">
              <a:spcBef>
                <a:spcPct val="0"/>
              </a:spcBef>
              <a:spcAft>
                <a:spcPct val="0"/>
              </a:spcAft>
            </a:pPr>
            <a:r>
              <a:rPr lang="en-US" sz="2800" b="1" dirty="0">
                <a:solidFill>
                  <a:srgbClr val="C00000"/>
                </a:solidFill>
                <a:latin typeface="Sakkal Majalla" panose="02000000000000000000" pitchFamily="2" charset="-78"/>
                <a:cs typeface="Sakkal Majalla" panose="02000000000000000000" pitchFamily="2" charset="-78"/>
              </a:rPr>
              <a:t>2</a:t>
            </a:r>
            <a:r>
              <a:rPr lang="ar-BH" sz="2800" b="1" dirty="0">
                <a:solidFill>
                  <a:srgbClr val="C00000"/>
                </a:solidFill>
                <a:latin typeface="Sakkal Majalla" panose="02000000000000000000" pitchFamily="2" charset="-78"/>
                <a:cs typeface="Sakkal Majalla" panose="02000000000000000000" pitchFamily="2" charset="-78"/>
              </a:rPr>
              <a:t>. يمكن أن يكتمل رد الفعل المنعكس قبل أن يتمكن الدماغ من تفسير الحدث.</a:t>
            </a:r>
            <a:endParaRPr lang="en-US" altLang="en-US" sz="2800" b="1" dirty="0">
              <a:solidFill>
                <a:srgbClr val="C00000"/>
              </a:solidFill>
              <a:latin typeface="Sakkal Majalla" panose="02000000000000000000" pitchFamily="2" charset="-78"/>
              <a:cs typeface="Sakkal Majalla" panose="02000000000000000000" pitchFamily="2" charset="-78"/>
            </a:endParaRPr>
          </a:p>
        </p:txBody>
      </p:sp>
      <p:sp>
        <p:nvSpPr>
          <p:cNvPr id="30" name="Oval 29"/>
          <p:cNvSpPr/>
          <p:nvPr/>
        </p:nvSpPr>
        <p:spPr>
          <a:xfrm>
            <a:off x="10442821" y="2931334"/>
            <a:ext cx="1282147" cy="833961"/>
          </a:xfrm>
          <a:prstGeom prst="ellipse">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الإجابة</a:t>
            </a:r>
            <a:endParaRPr lang="en-US" b="1" dirty="0">
              <a:latin typeface="Sakkal Majalla" panose="02000000000000000000" pitchFamily="2" charset="-78"/>
              <a:cs typeface="Sakkal Majalla" panose="02000000000000000000" pitchFamily="2" charset="-78"/>
            </a:endParaRPr>
          </a:p>
        </p:txBody>
      </p:sp>
      <p:sp>
        <p:nvSpPr>
          <p:cNvPr id="35" name="Oval 34"/>
          <p:cNvSpPr/>
          <p:nvPr/>
        </p:nvSpPr>
        <p:spPr>
          <a:xfrm>
            <a:off x="10442820" y="5503557"/>
            <a:ext cx="1282147" cy="891611"/>
          </a:xfrm>
          <a:prstGeom prst="ellipse">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الإجابة</a:t>
            </a:r>
            <a:endParaRPr lang="en-US" b="1" dirty="0">
              <a:latin typeface="Sakkal Majalla" panose="02000000000000000000" pitchFamily="2" charset="-78"/>
              <a:cs typeface="Sakkal Majalla" panose="02000000000000000000" pitchFamily="2" charset="-78"/>
            </a:endParaRPr>
          </a:p>
        </p:txBody>
      </p:sp>
      <p:sp>
        <p:nvSpPr>
          <p:cNvPr id="14" name="مستطيل 12"/>
          <p:cNvSpPr/>
          <p:nvPr/>
        </p:nvSpPr>
        <p:spPr>
          <a:xfrm>
            <a:off x="683881" y="3380339"/>
            <a:ext cx="9551778" cy="766364"/>
          </a:xfrm>
          <a:prstGeom prst="rect">
            <a:avLst/>
          </a:prstGeom>
          <a:solidFill>
            <a:schemeClr val="accent1">
              <a:lumMod val="20000"/>
              <a:lumOff val="80000"/>
            </a:schemeClr>
          </a:solidFill>
          <a:ln>
            <a:solidFill>
              <a:srgbClr val="002060"/>
            </a:solidFill>
          </a:ln>
        </p:spPr>
        <p:txBody>
          <a:bodyPr vert="horz" lIns="91440" tIns="45720" rIns="91440" bIns="45720" rtlCol="0" anchor="ctr">
            <a:noAutofit/>
          </a:bodyPr>
          <a:lstStyle/>
          <a:p>
            <a:pPr algn="r" rtl="1">
              <a:lnSpc>
                <a:spcPct val="90000"/>
              </a:lnSpc>
              <a:spcBef>
                <a:spcPct val="0"/>
              </a:spcBef>
            </a:pPr>
            <a:r>
              <a:rPr lang="ar-BH" sz="2400" b="1" dirty="0">
                <a:solidFill>
                  <a:srgbClr val="002060"/>
                </a:solidFill>
                <a:latin typeface="Sakkal Majalla" panose="02000000000000000000" pitchFamily="2" charset="-78"/>
                <a:cs typeface="Sakkal Majalla" panose="02000000000000000000" pitchFamily="2" charset="-78"/>
              </a:rPr>
              <a:t>لأن أيونات الصوديوم والبوتاسيوم لا تستطيع الانتشار عبر الغمد الميليني وتنتقل من عقدة إلى أخري بالانتقال الوثبي.</a:t>
            </a:r>
            <a:endParaRPr lang="ar-BH" altLang="en-US" sz="2400" b="1" dirty="0">
              <a:solidFill>
                <a:srgbClr val="002060"/>
              </a:solidFill>
              <a:latin typeface="Sakkal Majalla" panose="02000000000000000000" pitchFamily="2" charset="-78"/>
              <a:cs typeface="Sakkal Majalla" panose="02000000000000000000" pitchFamily="2" charset="-78"/>
            </a:endParaRPr>
          </a:p>
        </p:txBody>
      </p:sp>
      <p:sp>
        <p:nvSpPr>
          <p:cNvPr id="17"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6001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 calcmode="lin" valueType="num">
                                      <p:cBhvr>
                                        <p:cTn id="42" dur="1000" fill="hold"/>
                                        <p:tgtEl>
                                          <p:spTgt spid="24"/>
                                        </p:tgtEl>
                                        <p:attrNameLst>
                                          <p:attrName>style.rotation</p:attrName>
                                        </p:attrNameLst>
                                      </p:cBhvr>
                                      <p:tavLst>
                                        <p:tav tm="0">
                                          <p:val>
                                            <p:fltVal val="90"/>
                                          </p:val>
                                        </p:tav>
                                        <p:tav tm="100000">
                                          <p:val>
                                            <p:fltVal val="0"/>
                                          </p:val>
                                        </p:tav>
                                      </p:tavLst>
                                    </p:anim>
                                    <p:animEffect transition="in" filter="fade">
                                      <p:cBhvr>
                                        <p:cTn id="43" dur="1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3" grpId="0" animBg="1"/>
      <p:bldP spid="23" grpId="0" animBg="1"/>
      <p:bldP spid="24" grpId="0" animBg="1"/>
      <p:bldP spid="30" grpId="0" animBg="1"/>
      <p:bldP spid="35"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97971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rgbClr val="FFC000"/>
                </a:solidFill>
                <a:latin typeface="Sakkal Majalla" panose="02000000000000000000" pitchFamily="2" charset="-78"/>
                <a:cs typeface="Sakkal Majalla" panose="02000000000000000000" pitchFamily="2" charset="-78"/>
              </a:rPr>
              <a:t>النشـــــــــــــــــــــــــــــــــــــــــــاط </a:t>
            </a:r>
            <a:r>
              <a:rPr lang="ar-BH" sz="3600" b="1" dirty="0" smtClean="0">
                <a:solidFill>
                  <a:schemeClr val="bg1"/>
                </a:solidFill>
                <a:latin typeface="Sakkal Majalla" panose="02000000000000000000" pitchFamily="2" charset="-78"/>
                <a:cs typeface="Sakkal Majalla" panose="02000000000000000000" pitchFamily="2" charset="-78"/>
              </a:rPr>
              <a:t>(</a:t>
            </a:r>
            <a:r>
              <a:rPr lang="en-US" sz="3600" b="1" dirty="0" smtClean="0">
                <a:solidFill>
                  <a:schemeClr val="bg1"/>
                </a:solidFill>
                <a:latin typeface="Sakkal Majalla" panose="02000000000000000000" pitchFamily="2" charset="-78"/>
                <a:cs typeface="Sakkal Majalla" panose="02000000000000000000" pitchFamily="2" charset="-78"/>
              </a:rPr>
              <a:t>3</a:t>
            </a:r>
            <a:r>
              <a:rPr lang="ar-BH" sz="3600" b="1" dirty="0" smtClean="0">
                <a:solidFill>
                  <a:schemeClr val="bg1"/>
                </a:solidFill>
                <a:latin typeface="Sakkal Majalla" panose="02000000000000000000" pitchFamily="2" charset="-78"/>
                <a:cs typeface="Sakkal Majalla" panose="02000000000000000000" pitchFamily="2" charset="-78"/>
              </a:rPr>
              <a:t>)</a:t>
            </a:r>
            <a:endParaRPr lang="ar-BH" sz="3600" b="1" dirty="0">
              <a:solidFill>
                <a:schemeClr val="bg1"/>
              </a:solidFill>
              <a:latin typeface="Sakkal Majalla" panose="02000000000000000000" pitchFamily="2" charset="-78"/>
              <a:cs typeface="Sakkal Majalla" panose="02000000000000000000" pitchFamily="2" charset="-78"/>
            </a:endParaRPr>
          </a:p>
        </p:txBody>
      </p:sp>
      <p:sp>
        <p:nvSpPr>
          <p:cNvPr id="6" name="مستطيل 11"/>
          <p:cNvSpPr>
            <a:spLocks noChangeArrowheads="1"/>
          </p:cNvSpPr>
          <p:nvPr/>
        </p:nvSpPr>
        <p:spPr bwMode="auto">
          <a:xfrm>
            <a:off x="532263" y="1770374"/>
            <a:ext cx="11071339" cy="523220"/>
          </a:xfrm>
          <a:prstGeom prst="rect">
            <a:avLst/>
          </a:prstGeom>
          <a:solidFill>
            <a:schemeClr val="accent1">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dirty="0">
                <a:latin typeface="Sakkal Majalla" panose="02000000000000000000" pitchFamily="2" charset="-78"/>
                <a:cs typeface="Sakkal Majalla" panose="02000000000000000000" pitchFamily="2" charset="-78"/>
              </a:rPr>
              <a:t>a</a:t>
            </a:r>
            <a:r>
              <a:rPr lang="ar-BH" altLang="en-US" sz="2800" b="1" dirty="0">
                <a:latin typeface="Sakkal Majalla" panose="02000000000000000000" pitchFamily="2" charset="-78"/>
                <a:cs typeface="Sakkal Majalla" panose="02000000000000000000" pitchFamily="2" charset="-78"/>
              </a:rPr>
              <a:t>. خلية عصبية حركية</a:t>
            </a:r>
            <a:r>
              <a:rPr lang="en-US" altLang="en-US" sz="2800" b="1" dirty="0">
                <a:latin typeface="Sakkal Majalla" panose="02000000000000000000" pitchFamily="2" charset="-78"/>
                <a:cs typeface="Sakkal Majalla" panose="02000000000000000000" pitchFamily="2" charset="-78"/>
              </a:rPr>
              <a:t>  </a:t>
            </a:r>
            <a:r>
              <a:rPr lang="ar-BH" altLang="en-US" sz="2800" b="1" dirty="0">
                <a:latin typeface="Sakkal Majalla" panose="02000000000000000000" pitchFamily="2" charset="-78"/>
                <a:cs typeface="Sakkal Majalla" panose="02000000000000000000" pitchFamily="2" charset="-78"/>
              </a:rPr>
              <a:t>-  خلية عصبية بينية  -</a:t>
            </a:r>
            <a:r>
              <a:rPr lang="en-US" altLang="en-US" sz="2800" b="1" dirty="0">
                <a:latin typeface="Sakkal Majalla" panose="02000000000000000000" pitchFamily="2" charset="-78"/>
                <a:cs typeface="Sakkal Majalla" panose="02000000000000000000" pitchFamily="2" charset="-78"/>
              </a:rPr>
              <a:t>  </a:t>
            </a:r>
            <a:r>
              <a:rPr lang="ar-BH" altLang="en-US" sz="2800" b="1" dirty="0">
                <a:latin typeface="Sakkal Majalla" panose="02000000000000000000" pitchFamily="2" charset="-78"/>
                <a:cs typeface="Sakkal Majalla" panose="02000000000000000000" pitchFamily="2" charset="-78"/>
              </a:rPr>
              <a:t>خلية عصبية حسية.</a:t>
            </a:r>
          </a:p>
        </p:txBody>
      </p:sp>
      <p:sp>
        <p:nvSpPr>
          <p:cNvPr id="4" name="Rounded Rectangle 3"/>
          <p:cNvSpPr/>
          <p:nvPr/>
        </p:nvSpPr>
        <p:spPr>
          <a:xfrm>
            <a:off x="532670" y="1042226"/>
            <a:ext cx="11060006"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fontAlgn="base">
              <a:spcBef>
                <a:spcPct val="0"/>
              </a:spcBef>
              <a:spcAft>
                <a:spcPct val="0"/>
              </a:spcAft>
            </a:pPr>
            <a:r>
              <a:rPr lang="en-US" altLang="en-US" sz="2800" b="1" dirty="0">
                <a:solidFill>
                  <a:srgbClr val="C00000"/>
                </a:solidFill>
                <a:latin typeface="Sakkal Majalla" panose="02000000000000000000" pitchFamily="2" charset="-78"/>
                <a:cs typeface="Sakkal Majalla" panose="02000000000000000000" pitchFamily="2" charset="-78"/>
              </a:rPr>
              <a:t>3</a:t>
            </a:r>
            <a:r>
              <a:rPr lang="ar-BH" altLang="en-US" sz="2800" b="1" dirty="0">
                <a:solidFill>
                  <a:srgbClr val="C00000"/>
                </a:solidFill>
                <a:latin typeface="Sakkal Majalla" panose="02000000000000000000" pitchFamily="2" charset="-78"/>
                <a:cs typeface="Sakkal Majalla" panose="02000000000000000000" pitchFamily="2" charset="-78"/>
              </a:rPr>
              <a:t>. أي مما يلي هو المسار الصحيح للسيال العصبي في حالة رد الفعل المنعكس</a:t>
            </a:r>
            <a:r>
              <a:rPr lang="ar-SA" altLang="en-US" sz="2800" b="1" dirty="0">
                <a:solidFill>
                  <a:srgbClr val="C00000"/>
                </a:solidFill>
                <a:latin typeface="Sakkal Majalla" panose="02000000000000000000" pitchFamily="2" charset="-78"/>
                <a:cs typeface="Sakkal Majalla" panose="02000000000000000000" pitchFamily="2" charset="-78"/>
              </a:rPr>
              <a:t>؟</a:t>
            </a:r>
          </a:p>
        </p:txBody>
      </p:sp>
      <p:sp>
        <p:nvSpPr>
          <p:cNvPr id="10" name="مستطيل 11"/>
          <p:cNvSpPr>
            <a:spLocks noChangeArrowheads="1"/>
          </p:cNvSpPr>
          <p:nvPr/>
        </p:nvSpPr>
        <p:spPr bwMode="auto">
          <a:xfrm>
            <a:off x="532263" y="2422318"/>
            <a:ext cx="11071339" cy="523220"/>
          </a:xfrm>
          <a:prstGeom prst="rect">
            <a:avLst/>
          </a:prstGeom>
          <a:solidFill>
            <a:schemeClr val="accent1">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dirty="0">
                <a:latin typeface="Sakkal Majalla" panose="02000000000000000000" pitchFamily="2" charset="-78"/>
                <a:cs typeface="Sakkal Majalla" panose="02000000000000000000" pitchFamily="2" charset="-78"/>
              </a:rPr>
              <a:t>b</a:t>
            </a:r>
            <a:r>
              <a:rPr lang="ar-BH" altLang="en-US" sz="2800" b="1" dirty="0">
                <a:latin typeface="Sakkal Majalla" panose="02000000000000000000" pitchFamily="2" charset="-78"/>
                <a:cs typeface="Sakkal Majalla" panose="02000000000000000000" pitchFamily="2" charset="-78"/>
              </a:rPr>
              <a:t>. خلية عصبية بينية  -  خلية عصبية حركية -</a:t>
            </a:r>
            <a:r>
              <a:rPr lang="ar-SA" altLang="en-US" sz="2800" b="1" dirty="0">
                <a:latin typeface="Sakkal Majalla" panose="02000000000000000000" pitchFamily="2" charset="-78"/>
                <a:cs typeface="Sakkal Majalla" panose="02000000000000000000" pitchFamily="2" charset="-78"/>
              </a:rPr>
              <a:t> </a:t>
            </a:r>
            <a:r>
              <a:rPr lang="ar-BH" altLang="en-US" sz="2800" b="1" dirty="0">
                <a:latin typeface="Sakkal Majalla" panose="02000000000000000000" pitchFamily="2" charset="-78"/>
                <a:cs typeface="Sakkal Majalla" panose="02000000000000000000" pitchFamily="2" charset="-78"/>
              </a:rPr>
              <a:t>خلية عصبية حسية.</a:t>
            </a:r>
            <a:endParaRPr lang="ar-SA" altLang="en-US" sz="2800" b="1" dirty="0">
              <a:latin typeface="Sakkal Majalla" panose="02000000000000000000" pitchFamily="2" charset="-78"/>
              <a:cs typeface="Sakkal Majalla" panose="02000000000000000000" pitchFamily="2" charset="-78"/>
            </a:endParaRPr>
          </a:p>
        </p:txBody>
      </p:sp>
      <p:sp>
        <p:nvSpPr>
          <p:cNvPr id="11" name="مستطيل 11"/>
          <p:cNvSpPr>
            <a:spLocks noChangeArrowheads="1"/>
          </p:cNvSpPr>
          <p:nvPr/>
        </p:nvSpPr>
        <p:spPr bwMode="auto">
          <a:xfrm>
            <a:off x="532264" y="3083596"/>
            <a:ext cx="11071338" cy="523220"/>
          </a:xfrm>
          <a:prstGeom prst="rect">
            <a:avLst/>
          </a:prstGeom>
          <a:solidFill>
            <a:schemeClr val="accent1">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dirty="0">
                <a:latin typeface="Sakkal Majalla" panose="02000000000000000000" pitchFamily="2" charset="-78"/>
                <a:cs typeface="Sakkal Majalla" panose="02000000000000000000" pitchFamily="2" charset="-78"/>
              </a:rPr>
              <a:t>c</a:t>
            </a:r>
            <a:r>
              <a:rPr lang="ar-BH" altLang="en-US" sz="2800" b="1" dirty="0">
                <a:latin typeface="Sakkal Majalla" panose="02000000000000000000" pitchFamily="2" charset="-78"/>
                <a:cs typeface="Sakkal Majalla" panose="02000000000000000000" pitchFamily="2" charset="-78"/>
              </a:rPr>
              <a:t>. خلية عصبية حركية - خلية عصبية حسية -</a:t>
            </a:r>
            <a:r>
              <a:rPr lang="ar-SA" altLang="en-US" sz="2800" b="1" dirty="0">
                <a:latin typeface="Sakkal Majalla" panose="02000000000000000000" pitchFamily="2" charset="-78"/>
                <a:cs typeface="Sakkal Majalla" panose="02000000000000000000" pitchFamily="2" charset="-78"/>
              </a:rPr>
              <a:t> </a:t>
            </a:r>
            <a:r>
              <a:rPr lang="ar-BH" altLang="en-US" sz="2800" b="1" dirty="0">
                <a:latin typeface="Sakkal Majalla" panose="02000000000000000000" pitchFamily="2" charset="-78"/>
                <a:cs typeface="Sakkal Majalla" panose="02000000000000000000" pitchFamily="2" charset="-78"/>
              </a:rPr>
              <a:t>خلية عصبية بينية.</a:t>
            </a:r>
          </a:p>
        </p:txBody>
      </p:sp>
      <p:sp>
        <p:nvSpPr>
          <p:cNvPr id="12" name="مستطيل 11"/>
          <p:cNvSpPr>
            <a:spLocks noChangeArrowheads="1"/>
          </p:cNvSpPr>
          <p:nvPr/>
        </p:nvSpPr>
        <p:spPr bwMode="auto">
          <a:xfrm>
            <a:off x="532263" y="3763535"/>
            <a:ext cx="11071338" cy="523220"/>
          </a:xfrm>
          <a:prstGeom prst="rect">
            <a:avLst/>
          </a:prstGeom>
          <a:solidFill>
            <a:schemeClr val="accent1">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dirty="0">
                <a:latin typeface="Sakkal Majalla" panose="02000000000000000000" pitchFamily="2" charset="-78"/>
                <a:cs typeface="Sakkal Majalla" panose="02000000000000000000" pitchFamily="2" charset="-78"/>
              </a:rPr>
              <a:t>d</a:t>
            </a:r>
            <a:r>
              <a:rPr lang="ar-BH" altLang="en-US" sz="2800" b="1" dirty="0">
                <a:latin typeface="Sakkal Majalla" panose="02000000000000000000" pitchFamily="2" charset="-78"/>
                <a:cs typeface="Sakkal Majalla" panose="02000000000000000000" pitchFamily="2" charset="-78"/>
              </a:rPr>
              <a:t>. خلية عصبية حسية - خلية عصبية بينية -</a:t>
            </a:r>
            <a:r>
              <a:rPr lang="ar-SA" altLang="en-US" sz="2800" b="1" dirty="0">
                <a:latin typeface="Sakkal Majalla" panose="02000000000000000000" pitchFamily="2" charset="-78"/>
                <a:cs typeface="Sakkal Majalla" panose="02000000000000000000" pitchFamily="2" charset="-78"/>
              </a:rPr>
              <a:t> </a:t>
            </a:r>
            <a:r>
              <a:rPr lang="ar-BH" altLang="en-US" sz="2800" b="1" dirty="0">
                <a:latin typeface="Sakkal Majalla" panose="02000000000000000000" pitchFamily="2" charset="-78"/>
                <a:cs typeface="Sakkal Majalla" panose="02000000000000000000" pitchFamily="2" charset="-78"/>
              </a:rPr>
              <a:t> خلية عصبية حركية.</a:t>
            </a:r>
          </a:p>
        </p:txBody>
      </p:sp>
      <p:sp>
        <p:nvSpPr>
          <p:cNvPr id="13" name="Oval 12"/>
          <p:cNvSpPr/>
          <p:nvPr/>
        </p:nvSpPr>
        <p:spPr>
          <a:xfrm>
            <a:off x="11193431" y="3789112"/>
            <a:ext cx="439666" cy="4617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6" name="مستطيل 12">
            <a:extLst>
              <a:ext uri="{FF2B5EF4-FFF2-40B4-BE49-F238E27FC236}">
                <a16:creationId xmlns:a16="http://schemas.microsoft.com/office/drawing/2014/main" xmlns="" id="{5AE7C42C-B304-47F4-951C-37283121E1F7}"/>
              </a:ext>
            </a:extLst>
          </p:cNvPr>
          <p:cNvSpPr/>
          <p:nvPr/>
        </p:nvSpPr>
        <p:spPr>
          <a:xfrm>
            <a:off x="531164" y="5475845"/>
            <a:ext cx="11101931" cy="892552"/>
          </a:xfrm>
          <a:prstGeom prst="rect">
            <a:avLst/>
          </a:prstGeom>
          <a:solidFill>
            <a:schemeClr val="accent6">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2600" b="1" dirty="0">
                <a:solidFill>
                  <a:srgbClr val="002060"/>
                </a:solidFill>
                <a:latin typeface="Sakkal Majalla" panose="02000000000000000000" pitchFamily="2" charset="-78"/>
                <a:cs typeface="Sakkal Majalla" panose="02000000000000000000" pitchFamily="2" charset="-78"/>
              </a:rPr>
              <a:t>تُعيق البروتينات الموجودة في الغشاء البلازمي حركة أيونات الصوديوم والبوتاسيوم، حيث تُنقل أيونات الصوديوم خارج الخلية وتُنقل أيونات البوتاسيوم داخل الخلية بواسطة النقل النشط.</a:t>
            </a:r>
          </a:p>
        </p:txBody>
      </p:sp>
      <p:sp>
        <p:nvSpPr>
          <p:cNvPr id="17" name="مستطيل 12">
            <a:extLst>
              <a:ext uri="{FF2B5EF4-FFF2-40B4-BE49-F238E27FC236}">
                <a16:creationId xmlns:a16="http://schemas.microsoft.com/office/drawing/2014/main" xmlns="" id="{73C968E1-CCD1-4C27-AA32-70D558D344EF}"/>
              </a:ext>
            </a:extLst>
          </p:cNvPr>
          <p:cNvSpPr/>
          <p:nvPr/>
        </p:nvSpPr>
        <p:spPr>
          <a:xfrm>
            <a:off x="531164" y="4452579"/>
            <a:ext cx="11101933"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7338" lvl="2" indent="-287338" algn="r" rtl="1"/>
            <a:r>
              <a:rPr lang="ar-BH" sz="2800" b="1" dirty="0">
                <a:solidFill>
                  <a:srgbClr val="C00000"/>
                </a:solidFill>
                <a:latin typeface="Sakkal Majalla" panose="02000000000000000000" pitchFamily="2" charset="-78"/>
                <a:cs typeface="Sakkal Majalla" panose="02000000000000000000" pitchFamily="2" charset="-78"/>
              </a:rPr>
              <a:t>4. ما الدور الذي تقوم به بروتينات الغشاء البلازمي </a:t>
            </a:r>
            <a:r>
              <a:rPr lang="ar-BH" sz="2800" b="1" dirty="0">
                <a:solidFill>
                  <a:srgbClr val="002060"/>
                </a:solidFill>
                <a:latin typeface="Sakkal Majalla" panose="02000000000000000000" pitchFamily="2" charset="-78"/>
                <a:cs typeface="Sakkal Majalla" panose="02000000000000000000" pitchFamily="2" charset="-78"/>
              </a:rPr>
              <a:t>(مضخة الصوديوم والبوتاسيوم) </a:t>
            </a:r>
            <a:r>
              <a:rPr lang="ar-BH" sz="2800" b="1" dirty="0">
                <a:solidFill>
                  <a:srgbClr val="C00000"/>
                </a:solidFill>
                <a:latin typeface="Sakkal Majalla" panose="02000000000000000000" pitchFamily="2" charset="-78"/>
                <a:cs typeface="Sakkal Majalla" panose="02000000000000000000" pitchFamily="2" charset="-78"/>
              </a:rPr>
              <a:t>في </a:t>
            </a:r>
            <a:r>
              <a:rPr lang="ar-BH" sz="2800" b="1" dirty="0" smtClean="0">
                <a:solidFill>
                  <a:srgbClr val="C00000"/>
                </a:solidFill>
                <a:latin typeface="Sakkal Majalla" panose="02000000000000000000" pitchFamily="2" charset="-78"/>
                <a:cs typeface="Sakkal Majalla" panose="02000000000000000000" pitchFamily="2" charset="-78"/>
              </a:rPr>
              <a:t>نقل أيونات الصوديوم </a:t>
            </a:r>
            <a:r>
              <a:rPr lang="ar-BH" sz="2800" b="1" dirty="0">
                <a:solidFill>
                  <a:srgbClr val="C00000"/>
                </a:solidFill>
                <a:latin typeface="Sakkal Majalla" panose="02000000000000000000" pitchFamily="2" charset="-78"/>
                <a:cs typeface="Sakkal Majalla" panose="02000000000000000000" pitchFamily="2" charset="-78"/>
              </a:rPr>
              <a:t>والبوتاسيوم؟</a:t>
            </a:r>
            <a:endParaRPr lang="ar-SA" sz="28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6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p:cTn id="42"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43"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to="" calcmode="lin" valueType="num">
                                      <p:cBhvr>
                                        <p:cTn id="49" dur="1" fill="hold"/>
                                        <p:tgtEl>
                                          <p:spTgt spid="11"/>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box(in)">
                                      <p:cBhvr>
                                        <p:cTn id="54" dur="2000"/>
                                        <p:tgtEl>
                                          <p:spTgt spid="1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 calcmode="lin" valueType="num">
                                      <p:cBhvr>
                                        <p:cTn id="59"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60"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61" dur="1000"/>
                                        <p:tgtEl>
                                          <p:spTgt spid="1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to="" calcmode="lin" valueType="num">
                                      <p:cBhvr>
                                        <p:cTn id="66" dur="1" fill="hold"/>
                                        <p:tgtEl>
                                          <p:spTgt spid="12"/>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43" presetClass="entr" presetSubtype="0" fill="hold" nodeType="click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Effect transition="in" filter="fade">
                                      <p:cBhvr>
                                        <p:cTn id="71" dur="100"/>
                                        <p:tgtEl>
                                          <p:spTgt spid="12">
                                            <p:txEl>
                                              <p:pRg st="0" end="0"/>
                                            </p:txEl>
                                          </p:spTgt>
                                        </p:tgtEl>
                                      </p:cBhvr>
                                    </p:animEffect>
                                    <p:anim calcmode="lin" valueType="num">
                                      <p:cBhvr>
                                        <p:cTn id="72" dur="4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3" dur="400" fill="hold"/>
                                        <p:tgtEl>
                                          <p:spTgt spid="12">
                                            <p:txEl>
                                              <p:pRg st="0" end="0"/>
                                            </p:tx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1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1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80">
                                          <p:stCondLst>
                                            <p:cond delay="0"/>
                                          </p:stCondLst>
                                        </p:cTn>
                                        <p:tgtEl>
                                          <p:spTgt spid="13"/>
                                        </p:tgtEl>
                                      </p:cBhvr>
                                    </p:animEffect>
                                    <p:anim calcmode="lin" valueType="num">
                                      <p:cBhvr>
                                        <p:cTn id="8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6" dur="26">
                                          <p:stCondLst>
                                            <p:cond delay="650"/>
                                          </p:stCondLst>
                                        </p:cTn>
                                        <p:tgtEl>
                                          <p:spTgt spid="13"/>
                                        </p:tgtEl>
                                      </p:cBhvr>
                                      <p:to x="100000" y="60000"/>
                                    </p:animScale>
                                    <p:animScale>
                                      <p:cBhvr>
                                        <p:cTn id="87" dur="166" decel="50000">
                                          <p:stCondLst>
                                            <p:cond delay="676"/>
                                          </p:stCondLst>
                                        </p:cTn>
                                        <p:tgtEl>
                                          <p:spTgt spid="13"/>
                                        </p:tgtEl>
                                      </p:cBhvr>
                                      <p:to x="100000" y="100000"/>
                                    </p:animScale>
                                    <p:animScale>
                                      <p:cBhvr>
                                        <p:cTn id="88" dur="26">
                                          <p:stCondLst>
                                            <p:cond delay="1312"/>
                                          </p:stCondLst>
                                        </p:cTn>
                                        <p:tgtEl>
                                          <p:spTgt spid="13"/>
                                        </p:tgtEl>
                                      </p:cBhvr>
                                      <p:to x="100000" y="80000"/>
                                    </p:animScale>
                                    <p:animScale>
                                      <p:cBhvr>
                                        <p:cTn id="89" dur="166" decel="50000">
                                          <p:stCondLst>
                                            <p:cond delay="1338"/>
                                          </p:stCondLst>
                                        </p:cTn>
                                        <p:tgtEl>
                                          <p:spTgt spid="13"/>
                                        </p:tgtEl>
                                      </p:cBhvr>
                                      <p:to x="100000" y="100000"/>
                                    </p:animScale>
                                    <p:animScale>
                                      <p:cBhvr>
                                        <p:cTn id="90" dur="26">
                                          <p:stCondLst>
                                            <p:cond delay="1642"/>
                                          </p:stCondLst>
                                        </p:cTn>
                                        <p:tgtEl>
                                          <p:spTgt spid="13"/>
                                        </p:tgtEl>
                                      </p:cBhvr>
                                      <p:to x="100000" y="90000"/>
                                    </p:animScale>
                                    <p:animScale>
                                      <p:cBhvr>
                                        <p:cTn id="91" dur="166" decel="50000">
                                          <p:stCondLst>
                                            <p:cond delay="1668"/>
                                          </p:stCondLst>
                                        </p:cTn>
                                        <p:tgtEl>
                                          <p:spTgt spid="13"/>
                                        </p:tgtEl>
                                      </p:cBhvr>
                                      <p:to x="100000" y="100000"/>
                                    </p:animScale>
                                    <p:animScale>
                                      <p:cBhvr>
                                        <p:cTn id="92" dur="26">
                                          <p:stCondLst>
                                            <p:cond delay="1808"/>
                                          </p:stCondLst>
                                        </p:cTn>
                                        <p:tgtEl>
                                          <p:spTgt spid="13"/>
                                        </p:tgtEl>
                                      </p:cBhvr>
                                      <p:to x="100000" y="95000"/>
                                    </p:animScale>
                                    <p:animScale>
                                      <p:cBhvr>
                                        <p:cTn id="93" dur="166" decel="50000">
                                          <p:stCondLst>
                                            <p:cond delay="1834"/>
                                          </p:stCondLst>
                                        </p:cTn>
                                        <p:tgtEl>
                                          <p:spTgt spid="13"/>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4" presetClass="entr" presetSubtype="0" fill="hold" nodeType="clickEffect">
                                  <p:stCondLst>
                                    <p:cond delay="0"/>
                                  </p:stCondLst>
                                  <p:childTnLst>
                                    <p:set>
                                      <p:cBhvr>
                                        <p:cTn id="97" dur="1" fill="hold">
                                          <p:stCondLst>
                                            <p:cond delay="0"/>
                                          </p:stCondLst>
                                        </p:cTn>
                                        <p:tgtEl>
                                          <p:spTgt spid="17"/>
                                        </p:tgtEl>
                                        <p:attrNameLst>
                                          <p:attrName>style.visibility</p:attrName>
                                        </p:attrNameLst>
                                      </p:cBhvr>
                                      <p:to>
                                        <p:strVal val="visible"/>
                                      </p:to>
                                    </p:set>
                                    <p:anim to="" calcmode="lin" valueType="num">
                                      <p:cBhvr>
                                        <p:cTn id="98" dur="1" fill="hold"/>
                                        <p:tgtEl>
                                          <p:spTgt spid="17"/>
                                        </p:tgtEl>
                                        <p:attrNameLst>
                                          <p:attrName/>
                                        </p:attrNameLst>
                                      </p:cBhvr>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nodeType="clickEffect">
                                  <p:stCondLst>
                                    <p:cond delay="0"/>
                                  </p:stCondLst>
                                  <p:childTnLst>
                                    <p:set>
                                      <p:cBhvr>
                                        <p:cTn id="102" dur="1" fill="hold">
                                          <p:stCondLst>
                                            <p:cond delay="0"/>
                                          </p:stCondLst>
                                        </p:cTn>
                                        <p:tgtEl>
                                          <p:spTgt spid="16"/>
                                        </p:tgtEl>
                                        <p:attrNameLst>
                                          <p:attrName>style.visibility</p:attrName>
                                        </p:attrNameLst>
                                      </p:cBhvr>
                                      <p:to>
                                        <p:strVal val="visible"/>
                                      </p:to>
                                    </p:set>
                                    <p:anim to="" calcmode="lin" valueType="num">
                                      <p:cBhvr>
                                        <p:cTn id="103"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5"/>
            <a:ext cx="12192000" cy="79636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000" b="1" dirty="0">
                <a:solidFill>
                  <a:srgbClr val="FFFF00"/>
                </a:solidFill>
                <a:latin typeface="Sakkal Majalla" panose="02000000000000000000" pitchFamily="2" charset="-78"/>
                <a:cs typeface="Sakkal Majalla" panose="02000000000000000000" pitchFamily="2" charset="-78"/>
              </a:rPr>
              <a:t>النَشَاطُ </a:t>
            </a:r>
            <a:r>
              <a:rPr lang="ar-BH" sz="4000" b="1" dirty="0" smtClean="0">
                <a:solidFill>
                  <a:srgbClr val="FFFF00"/>
                </a:solidFill>
                <a:latin typeface="Sakkal Majalla" panose="02000000000000000000" pitchFamily="2" charset="-78"/>
                <a:cs typeface="Sakkal Majalla" panose="02000000000000000000" pitchFamily="2" charset="-78"/>
              </a:rPr>
              <a:t>التَقْيِيمِيُ 1</a:t>
            </a:r>
            <a:endParaRPr lang="ar-BH" sz="4000" b="1" dirty="0">
              <a:solidFill>
                <a:srgbClr val="FFFF00"/>
              </a:solidFill>
              <a:latin typeface="Sakkal Majalla" panose="02000000000000000000" pitchFamily="2" charset="-78"/>
              <a:cs typeface="Sakkal Majalla" panose="02000000000000000000" pitchFamily="2" charset="-78"/>
            </a:endParaRPr>
          </a:p>
        </p:txBody>
      </p:sp>
      <p:sp>
        <p:nvSpPr>
          <p:cNvPr id="13" name="مستطيل 3"/>
          <p:cNvSpPr/>
          <p:nvPr/>
        </p:nvSpPr>
        <p:spPr>
          <a:xfrm>
            <a:off x="557057" y="944039"/>
            <a:ext cx="1114926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fontAlgn="base">
              <a:spcBef>
                <a:spcPct val="0"/>
              </a:spcBef>
              <a:spcAft>
                <a:spcPct val="0"/>
              </a:spcAft>
            </a:pPr>
            <a:r>
              <a:rPr lang="ar-BH" sz="2800" b="1" dirty="0">
                <a:solidFill>
                  <a:srgbClr val="C00000"/>
                </a:solidFill>
                <a:latin typeface="Sakkal Majalla" panose="02000000000000000000" pitchFamily="2" charset="-78"/>
                <a:cs typeface="Sakkal Majalla" panose="02000000000000000000" pitchFamily="2" charset="-78"/>
              </a:rPr>
              <a:t>1. فسر: </a:t>
            </a:r>
            <a:r>
              <a:rPr lang="ar-BH" altLang="en-US" sz="2800" b="1" dirty="0">
                <a:solidFill>
                  <a:srgbClr val="C00000"/>
                </a:solidFill>
                <a:latin typeface="Sakkal Majalla" panose="02000000000000000000" pitchFamily="2" charset="-78"/>
                <a:cs typeface="Sakkal Majalla" panose="02000000000000000000" pitchFamily="2" charset="-78"/>
              </a:rPr>
              <a:t>لماذا تُعد الطاقة ضرورية لتَعَاكس انتشار أيونات الصوديوم والبوتاسيوم عبر الغشاء البلازمي للخلية العصبية؟</a:t>
            </a:r>
            <a:endParaRPr lang="ar-BH" sz="2800" b="1" dirty="0">
              <a:solidFill>
                <a:srgbClr val="C00000"/>
              </a:solidFill>
              <a:latin typeface="Sakkal Majalla" panose="02000000000000000000" pitchFamily="2" charset="-78"/>
              <a:cs typeface="Sakkal Majalla" panose="02000000000000000000" pitchFamily="2" charset="-78"/>
            </a:endParaRPr>
          </a:p>
        </p:txBody>
      </p:sp>
      <p:sp>
        <p:nvSpPr>
          <p:cNvPr id="14" name="عنصر نائب للمحتوى 5"/>
          <p:cNvSpPr txBox="1">
            <a:spLocks/>
          </p:cNvSpPr>
          <p:nvPr/>
        </p:nvSpPr>
        <p:spPr bwMode="auto">
          <a:xfrm>
            <a:off x="557057" y="2168929"/>
            <a:ext cx="11149263" cy="1292662"/>
          </a:xfrm>
          <a:prstGeom prst="rect">
            <a:avLst/>
          </a:prstGeom>
          <a:solidFill>
            <a:schemeClr val="accent1">
              <a:lumMod val="20000"/>
              <a:lumOff val="80000"/>
            </a:schemeClr>
          </a:solidFill>
          <a:ln>
            <a:solidFill>
              <a:srgbClr val="002060"/>
            </a:solidFill>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BH" sz="2600" b="1" dirty="0">
                <a:solidFill>
                  <a:srgbClr val="002060"/>
                </a:solidFill>
                <a:latin typeface="Sakkal Majalla" panose="02000000000000000000" pitchFamily="2" charset="-78"/>
                <a:cs typeface="Sakkal Majalla" panose="02000000000000000000" pitchFamily="2" charset="-78"/>
              </a:rPr>
              <a:t>تنتقل الأيونات بشكل طبيعي من المناطق الأكثر تركيزًا إلى المناطق الأقل تركيزًا.</a:t>
            </a:r>
          </a:p>
          <a:p>
            <a:pPr algn="r" rtl="1"/>
            <a:r>
              <a:rPr lang="ar-BH" sz="2600" b="1" dirty="0">
                <a:solidFill>
                  <a:srgbClr val="002060"/>
                </a:solidFill>
                <a:latin typeface="Sakkal Majalla" panose="02000000000000000000" pitchFamily="2" charset="-78"/>
                <a:cs typeface="Sakkal Majalla" panose="02000000000000000000" pitchFamily="2" charset="-78"/>
              </a:rPr>
              <a:t>وما يحدث عبر غشاء الخلية العصبية هو عكس ذلك، إذ تحتاج الأيونات إلى الطاقة حتى تتجمع في جانب واحد من الغشاء الخلوي بالنقل النشط</a:t>
            </a:r>
            <a:r>
              <a:rPr lang="ar-BH" sz="2600" b="1" dirty="0" smtClean="0">
                <a:solidFill>
                  <a:srgbClr val="002060"/>
                </a:solidFill>
                <a:latin typeface="Sakkal Majalla" panose="02000000000000000000" pitchFamily="2" charset="-78"/>
                <a:cs typeface="Sakkal Majalla" panose="02000000000000000000" pitchFamily="2" charset="-78"/>
              </a:rPr>
              <a:t>.</a:t>
            </a:r>
            <a:endParaRPr lang="en-US" sz="2600" b="1" dirty="0">
              <a:solidFill>
                <a:srgbClr val="002060"/>
              </a:solidFill>
              <a:latin typeface="Sakkal Majalla" panose="02000000000000000000" pitchFamily="2" charset="-78"/>
              <a:cs typeface="Sakkal Majalla" panose="02000000000000000000" pitchFamily="2" charset="-78"/>
            </a:endParaRPr>
          </a:p>
        </p:txBody>
      </p:sp>
      <p:sp>
        <p:nvSpPr>
          <p:cNvPr id="15" name="عنصر نائب للمحتوى 5"/>
          <p:cNvSpPr txBox="1">
            <a:spLocks/>
          </p:cNvSpPr>
          <p:nvPr/>
        </p:nvSpPr>
        <p:spPr bwMode="auto">
          <a:xfrm>
            <a:off x="557057" y="4019442"/>
            <a:ext cx="1114926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r" rtl="1" fontAlgn="base">
              <a:spcBef>
                <a:spcPct val="0"/>
              </a:spcBef>
              <a:spcAft>
                <a:spcPct val="0"/>
              </a:spcAft>
              <a:defRPr sz="3200" b="1">
                <a:solidFill>
                  <a:srgbClr val="C00000"/>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lvl="2" algn="r" rtl="1">
              <a:defRPr/>
            </a:pPr>
            <a:r>
              <a:rPr lang="ar-BH" altLang="en-US" sz="2800" b="1" dirty="0" smtClean="0">
                <a:solidFill>
                  <a:srgbClr val="C00000"/>
                </a:solidFill>
                <a:latin typeface="Sakkal Majalla" panose="02000000000000000000" pitchFamily="2" charset="-78"/>
                <a:cs typeface="Sakkal Majalla" panose="02000000000000000000" pitchFamily="2" charset="-78"/>
              </a:rPr>
              <a:t>2. </a:t>
            </a:r>
            <a:r>
              <a:rPr lang="ar-BH" sz="2800" b="1" dirty="0">
                <a:solidFill>
                  <a:srgbClr val="C00000"/>
                </a:solidFill>
                <a:latin typeface="Sakkal Majalla" panose="02000000000000000000" pitchFamily="2" charset="-78"/>
                <a:cs typeface="Sakkal Majalla" panose="02000000000000000000" pitchFamily="2" charset="-78"/>
              </a:rPr>
              <a:t>اذكر السبب: في وقت الراحة، يكون غشاء الخلية العصبية مشحون بشحنة موجبة من الخارج، بينما السيتوبلازم داخلها مشحون بشحنة سالبة.</a:t>
            </a:r>
            <a:endParaRPr lang="ar-SA" altLang="en-US" sz="2800" b="1" dirty="0">
              <a:solidFill>
                <a:srgbClr val="C00000"/>
              </a:solidFill>
              <a:latin typeface="Sakkal Majalla" panose="02000000000000000000" pitchFamily="2" charset="-78"/>
              <a:cs typeface="Sakkal Majalla" panose="02000000000000000000" pitchFamily="2" charset="-78"/>
            </a:endParaRPr>
          </a:p>
        </p:txBody>
      </p:sp>
      <p:sp>
        <p:nvSpPr>
          <p:cNvPr id="16" name="عنصر نائب للمحتوى 5"/>
          <p:cNvSpPr txBox="1">
            <a:spLocks/>
          </p:cNvSpPr>
          <p:nvPr/>
        </p:nvSpPr>
        <p:spPr bwMode="auto">
          <a:xfrm>
            <a:off x="557058" y="5253748"/>
            <a:ext cx="11149263" cy="954107"/>
          </a:xfrm>
          <a:prstGeom prst="rect">
            <a:avLst/>
          </a:prstGeom>
          <a:solidFill>
            <a:schemeClr val="accent1">
              <a:lumMod val="20000"/>
              <a:lumOff val="80000"/>
            </a:schemeClr>
          </a:solidFill>
          <a:ln>
            <a:solidFill>
              <a:srgbClr val="002060"/>
            </a:solidFill>
            <a:headEnd/>
            <a:tailEnd/>
          </a:ln>
        </p:spPr>
        <p:style>
          <a:lnRef idx="0">
            <a:schemeClr val="accent5"/>
          </a:lnRef>
          <a:fillRef idx="3">
            <a:schemeClr val="accent5"/>
          </a:fillRef>
          <a:effectRef idx="3">
            <a:schemeClr val="accent5"/>
          </a:effectRef>
          <a:fontRef idx="minor">
            <a:schemeClr val="lt1"/>
          </a:fontRef>
        </p:style>
        <p:txBody>
          <a:bodyPr wrap="square" anchor="ctr">
            <a:spAutoFit/>
          </a:bodyPr>
          <a:lstStyle/>
          <a:p>
            <a:pPr marL="0" lvl="2" algn="r" rtl="1">
              <a:defRPr/>
            </a:pPr>
            <a:r>
              <a:rPr lang="ar-BH" sz="2800" b="1" dirty="0">
                <a:solidFill>
                  <a:srgbClr val="002060"/>
                </a:solidFill>
                <a:latin typeface="Sakkal Majalla" panose="02000000000000000000" pitchFamily="2" charset="-78"/>
                <a:cs typeface="Sakkal Majalla" panose="02000000000000000000" pitchFamily="2" charset="-78"/>
              </a:rPr>
              <a:t>لأن كل أيونين من البوتاسيوم </a:t>
            </a:r>
            <a:r>
              <a:rPr lang="en-US" sz="2800" b="1" dirty="0">
                <a:solidFill>
                  <a:srgbClr val="C00000"/>
                </a:solidFill>
                <a:latin typeface="Sakkal Majalla" panose="02000000000000000000" pitchFamily="2" charset="-78"/>
                <a:cs typeface="Sakkal Majalla" panose="02000000000000000000" pitchFamily="2" charset="-78"/>
              </a:rPr>
              <a:t>(K</a:t>
            </a:r>
            <a:r>
              <a:rPr lang="en-US" sz="2800" b="1" baseline="30000" dirty="0">
                <a:solidFill>
                  <a:srgbClr val="C00000"/>
                </a:solidFill>
                <a:latin typeface="Sakkal Majalla" panose="02000000000000000000" pitchFamily="2" charset="-78"/>
                <a:cs typeface="Sakkal Majalla" panose="02000000000000000000" pitchFamily="2" charset="-78"/>
              </a:rPr>
              <a:t>+</a:t>
            </a:r>
            <a:r>
              <a:rPr lang="en-US" sz="2800" b="1" dirty="0">
                <a:solidFill>
                  <a:srgbClr val="C00000"/>
                </a:solidFill>
                <a:latin typeface="Sakkal Majalla" panose="02000000000000000000" pitchFamily="2" charset="-78"/>
                <a:cs typeface="Sakkal Majalla" panose="02000000000000000000" pitchFamily="2" charset="-78"/>
              </a:rPr>
              <a:t>)</a:t>
            </a:r>
            <a:r>
              <a:rPr lang="ar-BH" sz="2800" b="1" dirty="0">
                <a:solidFill>
                  <a:srgbClr val="002060"/>
                </a:solidFill>
                <a:latin typeface="Sakkal Majalla" panose="02000000000000000000" pitchFamily="2" charset="-78"/>
                <a:cs typeface="Sakkal Majalla" panose="02000000000000000000" pitchFamily="2" charset="-78"/>
              </a:rPr>
              <a:t> يُضخَان إلى داخل الخلية العصبية يُقابلهما ضخ ثلاثة أيونات صوديوم </a:t>
            </a:r>
            <a:r>
              <a:rPr lang="en-US" sz="2800" b="1" dirty="0">
                <a:solidFill>
                  <a:srgbClr val="C00000"/>
                </a:solidFill>
                <a:latin typeface="Sakkal Majalla" panose="02000000000000000000" pitchFamily="2" charset="-78"/>
                <a:cs typeface="Sakkal Majalla" panose="02000000000000000000" pitchFamily="2" charset="-78"/>
              </a:rPr>
              <a:t>(Na</a:t>
            </a:r>
            <a:r>
              <a:rPr lang="en-US" sz="2800" b="1" baseline="30000" dirty="0">
                <a:solidFill>
                  <a:srgbClr val="C00000"/>
                </a:solidFill>
                <a:latin typeface="Sakkal Majalla" panose="02000000000000000000" pitchFamily="2" charset="-78"/>
                <a:cs typeface="Sakkal Majalla" panose="02000000000000000000" pitchFamily="2" charset="-78"/>
              </a:rPr>
              <a:t>+</a:t>
            </a:r>
            <a:r>
              <a:rPr lang="en-US" sz="2800" b="1" dirty="0">
                <a:solidFill>
                  <a:srgbClr val="C00000"/>
                </a:solidFill>
                <a:latin typeface="Sakkal Majalla" panose="02000000000000000000" pitchFamily="2" charset="-78"/>
                <a:cs typeface="Sakkal Majalla" panose="02000000000000000000" pitchFamily="2" charset="-78"/>
              </a:rPr>
              <a:t>) </a:t>
            </a:r>
            <a:r>
              <a:rPr lang="ar-BH" sz="2800" b="1" dirty="0">
                <a:solidFill>
                  <a:srgbClr val="002060"/>
                </a:solidFill>
                <a:latin typeface="Sakkal Majalla" panose="02000000000000000000" pitchFamily="2" charset="-78"/>
                <a:cs typeface="Sakkal Majalla" panose="02000000000000000000" pitchFamily="2" charset="-78"/>
              </a:rPr>
              <a:t>إلى خارجها مما يؤدي إلى عدم توازن توزيع الأيونات.</a:t>
            </a:r>
          </a:p>
        </p:txBody>
      </p:sp>
    </p:spTree>
    <p:extLst>
      <p:ext uri="{BB962C8B-B14F-4D97-AF65-F5344CB8AC3E}">
        <p14:creationId xmlns:p14="http://schemas.microsoft.com/office/powerpoint/2010/main" val="324306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p:cTn id="31"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p:cTn id="44"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p:cTn id="58"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60"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61"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12"/>
          <p:cNvSpPr/>
          <p:nvPr/>
        </p:nvSpPr>
        <p:spPr>
          <a:xfrm>
            <a:off x="602427" y="2762930"/>
            <a:ext cx="11080625" cy="461665"/>
          </a:xfrm>
          <a:prstGeom prst="rect">
            <a:avLst/>
          </a:prstGeom>
          <a:solidFill>
            <a:schemeClr val="accent6">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nchor="t">
            <a:spAutoFit/>
          </a:bodyPr>
          <a:lstStyle/>
          <a:p>
            <a:pPr marL="228600" lvl="2" indent="-228600" algn="r" rtl="1">
              <a:buFont typeface="Wingdings" panose="05000000000000000000" pitchFamily="2" charset="2"/>
              <a:buChar char="§"/>
            </a:pPr>
            <a:r>
              <a:rPr lang="ar-BH" sz="2400" b="1" dirty="0" smtClean="0">
                <a:solidFill>
                  <a:srgbClr val="002060"/>
                </a:solidFill>
                <a:latin typeface="Sakkal Majalla" panose="02000000000000000000" pitchFamily="2" charset="-78"/>
                <a:cs typeface="Sakkal Majalla" panose="02000000000000000000" pitchFamily="2" charset="-78"/>
              </a:rPr>
              <a:t>أن </a:t>
            </a:r>
            <a:r>
              <a:rPr lang="ar-BH" sz="2400" b="1" dirty="0">
                <a:solidFill>
                  <a:srgbClr val="002060"/>
                </a:solidFill>
                <a:latin typeface="Sakkal Majalla" panose="02000000000000000000" pitchFamily="2" charset="-78"/>
                <a:cs typeface="Sakkal Majalla" panose="02000000000000000000" pitchFamily="2" charset="-78"/>
              </a:rPr>
              <a:t>يكون السيال العصبي قويًّا لدرجة تكفي لينتقل عبر المحور، أو لا يكون كذلك.</a:t>
            </a:r>
            <a:endParaRPr lang="ar-BH" altLang="en-US" sz="2400" b="1" dirty="0">
              <a:solidFill>
                <a:srgbClr val="002060"/>
              </a:solidFill>
              <a:latin typeface="Sakkal Majalla" panose="02000000000000000000" pitchFamily="2" charset="-78"/>
              <a:cs typeface="Sakkal Majalla" panose="02000000000000000000" pitchFamily="2" charset="-78"/>
            </a:endParaRPr>
          </a:p>
        </p:txBody>
      </p:sp>
      <p:sp>
        <p:nvSpPr>
          <p:cNvPr id="13" name="مستطيل 12"/>
          <p:cNvSpPr/>
          <p:nvPr/>
        </p:nvSpPr>
        <p:spPr>
          <a:xfrm>
            <a:off x="602427" y="3370308"/>
            <a:ext cx="11080625" cy="461665"/>
          </a:xfrm>
          <a:prstGeom prst="rect">
            <a:avLst/>
          </a:prstGeom>
          <a:solidFill>
            <a:schemeClr val="accent6">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nchor="t">
            <a:spAutoFit/>
          </a:bodyPr>
          <a:lstStyle/>
          <a:p>
            <a:pPr marL="228600" indent="-228600" algn="r" rtl="1" eaLnBrk="0" fontAlgn="base" hangingPunct="0">
              <a:spcBef>
                <a:spcPct val="0"/>
              </a:spcBef>
              <a:spcAft>
                <a:spcPct val="0"/>
              </a:spcAft>
              <a:buFont typeface="Wingdings" panose="05000000000000000000" pitchFamily="2" charset="2"/>
              <a:buChar char="§"/>
            </a:pPr>
            <a:r>
              <a:rPr lang="ar-BH" sz="2400" b="1" dirty="0">
                <a:solidFill>
                  <a:srgbClr val="002060"/>
                </a:solidFill>
                <a:latin typeface="Sakkal Majalla" panose="02000000000000000000" pitchFamily="2" charset="-78"/>
                <a:cs typeface="Sakkal Majalla" panose="02000000000000000000" pitchFamily="2" charset="-78"/>
              </a:rPr>
              <a:t>ترسل إشارات من المستقبلات الموجودة في الجلد وأعضاء الحس إلى الخلايا البينية في الدماغ والحبل الشوكي.</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14" name="مستطيل 12"/>
          <p:cNvSpPr/>
          <p:nvPr/>
        </p:nvSpPr>
        <p:spPr>
          <a:xfrm>
            <a:off x="592267" y="3992611"/>
            <a:ext cx="11080625" cy="461665"/>
          </a:xfrm>
          <a:prstGeom prst="rect">
            <a:avLst/>
          </a:prstGeom>
          <a:solidFill>
            <a:schemeClr val="accent6">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nchor="t">
            <a:spAutoFit/>
          </a:bodyPr>
          <a:lstStyle/>
          <a:p>
            <a:pPr marL="228600" indent="-228600" algn="r" rtl="1" eaLnBrk="0" fontAlgn="base" hangingPunct="0">
              <a:spcBef>
                <a:spcPct val="0"/>
              </a:spcBef>
              <a:spcAft>
                <a:spcPct val="0"/>
              </a:spcAft>
              <a:buFont typeface="Wingdings" panose="05000000000000000000" pitchFamily="2" charset="2"/>
              <a:buChar char="§"/>
            </a:pPr>
            <a:r>
              <a:rPr lang="ar-BH" sz="2400" b="1" dirty="0" smtClean="0">
                <a:solidFill>
                  <a:srgbClr val="002060"/>
                </a:solidFill>
                <a:latin typeface="Sakkal Majalla" panose="02000000000000000000" pitchFamily="2" charset="-78"/>
                <a:cs typeface="Sakkal Majalla" panose="02000000000000000000" pitchFamily="2" charset="-78"/>
              </a:rPr>
              <a:t>مسار </a:t>
            </a:r>
            <a:r>
              <a:rPr lang="ar-BH" sz="2400" b="1" dirty="0">
                <a:solidFill>
                  <a:srgbClr val="002060"/>
                </a:solidFill>
                <a:latin typeface="Sakkal Majalla" panose="02000000000000000000" pitchFamily="2" charset="-78"/>
                <a:cs typeface="Sakkal Majalla" panose="02000000000000000000" pitchFamily="2" charset="-78"/>
              </a:rPr>
              <a:t>عصبي لا إرادي دون تفكير، يتكون من خلايا عصبية حسية، وأخرى بينية، وثالثة حركية.</a:t>
            </a:r>
            <a:endParaRPr lang="en-US" altLang="en-US" sz="2400" b="1" dirty="0">
              <a:solidFill>
                <a:srgbClr val="002060"/>
              </a:solidFill>
              <a:latin typeface="Sakkal Majalla" panose="02000000000000000000" pitchFamily="2" charset="-78"/>
              <a:cs typeface="Sakkal Majalla" panose="02000000000000000000" pitchFamily="2" charset="-78"/>
            </a:endParaRPr>
          </a:p>
        </p:txBody>
      </p:sp>
      <p:sp>
        <p:nvSpPr>
          <p:cNvPr id="15" name="مستطيل 12"/>
          <p:cNvSpPr/>
          <p:nvPr/>
        </p:nvSpPr>
        <p:spPr>
          <a:xfrm>
            <a:off x="592267" y="4605369"/>
            <a:ext cx="11080625" cy="461665"/>
          </a:xfrm>
          <a:prstGeom prst="rect">
            <a:avLst/>
          </a:prstGeom>
          <a:solidFill>
            <a:schemeClr val="accent6">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nchor="t">
            <a:spAutoFit/>
          </a:bodyPr>
          <a:lstStyle/>
          <a:p>
            <a:pPr marL="228600" indent="-228600" algn="r" rtl="1" eaLnBrk="0" fontAlgn="base" hangingPunct="0">
              <a:spcBef>
                <a:spcPct val="0"/>
              </a:spcBef>
              <a:spcAft>
                <a:spcPct val="0"/>
              </a:spcAft>
              <a:buFont typeface="Wingdings" panose="05000000000000000000" pitchFamily="2" charset="2"/>
              <a:buChar char="§"/>
            </a:pPr>
            <a:r>
              <a:rPr lang="ar-BH" sz="2400" b="1" dirty="0" smtClean="0">
                <a:solidFill>
                  <a:srgbClr val="002060"/>
                </a:solidFill>
                <a:latin typeface="Sakkal Majalla" panose="02000000000000000000" pitchFamily="2" charset="-78"/>
                <a:cs typeface="Sakkal Majalla" panose="02000000000000000000" pitchFamily="2" charset="-78"/>
              </a:rPr>
              <a:t>شحنة </a:t>
            </a:r>
            <a:r>
              <a:rPr lang="ar-BH" sz="2400" b="1" dirty="0">
                <a:solidFill>
                  <a:srgbClr val="002060"/>
                </a:solidFill>
                <a:latin typeface="Sakkal Majalla" panose="02000000000000000000" pitchFamily="2" charset="-78"/>
                <a:cs typeface="Sakkal Majalla" panose="02000000000000000000" pitchFamily="2" charset="-78"/>
              </a:rPr>
              <a:t>كهربائية تنتقل على طول الخلية العصبية، وينتج عن مثير كاللمس، أو الصوت.</a:t>
            </a:r>
          </a:p>
        </p:txBody>
      </p:sp>
      <p:sp>
        <p:nvSpPr>
          <p:cNvPr id="16" name="مستطيل 12"/>
          <p:cNvSpPr/>
          <p:nvPr/>
        </p:nvSpPr>
        <p:spPr>
          <a:xfrm>
            <a:off x="592267" y="5236241"/>
            <a:ext cx="11080625" cy="461665"/>
          </a:xfrm>
          <a:prstGeom prst="rect">
            <a:avLst/>
          </a:prstGeom>
          <a:solidFill>
            <a:schemeClr val="accent6">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nchor="t">
            <a:spAutoFit/>
          </a:bodyPr>
          <a:lstStyle/>
          <a:p>
            <a:pPr marL="228600" lvl="2" indent="-228600" algn="r" rtl="1">
              <a:buFont typeface="Wingdings" panose="05000000000000000000" pitchFamily="2" charset="2"/>
              <a:buChar char="§"/>
              <a:defRPr/>
            </a:pPr>
            <a:r>
              <a:rPr lang="ar-BH" sz="2400" b="1" dirty="0">
                <a:solidFill>
                  <a:srgbClr val="002060"/>
                </a:solidFill>
                <a:latin typeface="Sakkal Majalla" panose="02000000000000000000" pitchFamily="2" charset="-78"/>
                <a:cs typeface="Sakkal Majalla" panose="02000000000000000000" pitchFamily="2" charset="-78"/>
              </a:rPr>
              <a:t>ينقل السيالات العصبية من خلية إلى أخرى </a:t>
            </a:r>
            <a:r>
              <a:rPr lang="ar-BH" sz="2400" b="1" dirty="0" smtClean="0">
                <a:solidFill>
                  <a:srgbClr val="002060"/>
                </a:solidFill>
                <a:latin typeface="Sakkal Majalla" panose="02000000000000000000" pitchFamily="2" charset="-78"/>
                <a:cs typeface="Sakkal Majalla" panose="02000000000000000000" pitchFamily="2" charset="-78"/>
              </a:rPr>
              <a:t>وإلى </a:t>
            </a:r>
            <a:r>
              <a:rPr lang="ar-BH" sz="2400" b="1" dirty="0">
                <a:solidFill>
                  <a:srgbClr val="002060"/>
                </a:solidFill>
                <a:latin typeface="Sakkal Majalla" panose="02000000000000000000" pitchFamily="2" charset="-78"/>
                <a:cs typeface="Sakkal Majalla" panose="02000000000000000000" pitchFamily="2" charset="-78"/>
              </a:rPr>
              <a:t>خلايا العضلات </a:t>
            </a:r>
            <a:r>
              <a:rPr lang="ar-BH" sz="2400" b="1" dirty="0" smtClean="0">
                <a:solidFill>
                  <a:srgbClr val="002060"/>
                </a:solidFill>
                <a:latin typeface="Sakkal Majalla" panose="02000000000000000000" pitchFamily="2" charset="-78"/>
                <a:cs typeface="Sakkal Majalla" panose="02000000000000000000" pitchFamily="2" charset="-78"/>
              </a:rPr>
              <a:t>والغدد</a:t>
            </a:r>
            <a:r>
              <a:rPr lang="ar-BH" sz="2400" b="1" dirty="0" smtClean="0">
                <a:solidFill>
                  <a:srgbClr val="002060"/>
                </a:solidFill>
                <a:latin typeface="Sakkal Majalla" panose="02000000000000000000" pitchFamily="2" charset="-78"/>
                <a:ea typeface="Times New Roman" pitchFamily="18" charset="0"/>
                <a:cs typeface="Sakkal Majalla" panose="02000000000000000000" pitchFamily="2" charset="-78"/>
              </a:rPr>
              <a:t>.</a:t>
            </a:r>
            <a:endParaRPr lang="en-US" sz="2400" b="1" dirty="0">
              <a:solidFill>
                <a:srgbClr val="002060"/>
              </a:solidFill>
              <a:latin typeface="Sakkal Majalla" panose="02000000000000000000" pitchFamily="2" charset="-78"/>
              <a:ea typeface="Times New Roman" pitchFamily="18" charset="0"/>
              <a:cs typeface="Sakkal Majalla" panose="02000000000000000000" pitchFamily="2" charset="-78"/>
            </a:endParaRPr>
          </a:p>
        </p:txBody>
      </p:sp>
      <p:sp>
        <p:nvSpPr>
          <p:cNvPr id="11" name="Rectangle 10"/>
          <p:cNvSpPr/>
          <p:nvPr/>
        </p:nvSpPr>
        <p:spPr>
          <a:xfrm>
            <a:off x="0" y="2"/>
            <a:ext cx="12192000" cy="7998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000" b="1" dirty="0">
                <a:solidFill>
                  <a:srgbClr val="FFFF00"/>
                </a:solidFill>
                <a:latin typeface="Sakkal Majalla" panose="02000000000000000000" pitchFamily="2" charset="-78"/>
                <a:cs typeface="Sakkal Majalla" panose="02000000000000000000" pitchFamily="2" charset="-78"/>
              </a:rPr>
              <a:t>النَشَاطُ التَقْيِيمِيُ </a:t>
            </a:r>
            <a:r>
              <a:rPr lang="ar-BH" sz="4000" b="1" dirty="0" smtClean="0">
                <a:solidFill>
                  <a:srgbClr val="FFFF00"/>
                </a:solidFill>
                <a:latin typeface="Sakkal Majalla" panose="02000000000000000000" pitchFamily="2" charset="-78"/>
                <a:cs typeface="Sakkal Majalla" panose="02000000000000000000" pitchFamily="2" charset="-78"/>
              </a:rPr>
              <a:t>2</a:t>
            </a:r>
            <a:endParaRPr lang="ar-BH" sz="4000" b="1" dirty="0">
              <a:solidFill>
                <a:srgbClr val="FFFF00"/>
              </a:solidFill>
              <a:latin typeface="Sakkal Majalla" panose="02000000000000000000" pitchFamily="2" charset="-78"/>
              <a:cs typeface="Sakkal Majalla" panose="02000000000000000000" pitchFamily="2" charset="-78"/>
            </a:endParaRPr>
          </a:p>
        </p:txBody>
      </p:sp>
      <p:sp>
        <p:nvSpPr>
          <p:cNvPr id="25" name="Flowchart: Terminator 24"/>
          <p:cNvSpPr/>
          <p:nvPr/>
        </p:nvSpPr>
        <p:spPr>
          <a:xfrm>
            <a:off x="1870966" y="869510"/>
            <a:ext cx="8426015" cy="536730"/>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eaLnBrk="0" fontAlgn="base" hangingPunct="0">
              <a:spcBef>
                <a:spcPct val="0"/>
              </a:spcBef>
              <a:spcAft>
                <a:spcPct val="0"/>
              </a:spcAft>
            </a:pPr>
            <a:r>
              <a:rPr lang="ar-BH" altLang="en-US" sz="3200" b="1" dirty="0" smtClean="0">
                <a:solidFill>
                  <a:srgbClr val="C00000"/>
                </a:solidFill>
                <a:latin typeface="Sakkal Majalla" panose="02000000000000000000" pitchFamily="2" charset="-78"/>
                <a:cs typeface="Sakkal Majalla" panose="02000000000000000000" pitchFamily="2" charset="-78"/>
              </a:rPr>
              <a:t>4. اختر </a:t>
            </a:r>
            <a:r>
              <a:rPr lang="ar-BH" altLang="en-US" sz="3200" b="1" dirty="0">
                <a:solidFill>
                  <a:srgbClr val="C00000"/>
                </a:solidFill>
                <a:latin typeface="Sakkal Majalla" panose="02000000000000000000" pitchFamily="2" charset="-78"/>
                <a:cs typeface="Sakkal Majalla" panose="02000000000000000000" pitchFamily="2" charset="-78"/>
              </a:rPr>
              <a:t>الرقم المناسب لكل عبارة من العبارات الآتية: </a:t>
            </a:r>
            <a:endParaRPr lang="en-US" altLang="en-US" sz="3200" b="1" dirty="0">
              <a:solidFill>
                <a:srgbClr val="C00000"/>
              </a:solidFill>
              <a:latin typeface="Sakkal Majalla" panose="02000000000000000000" pitchFamily="2" charset="-78"/>
              <a:cs typeface="Sakkal Majalla" panose="02000000000000000000" pitchFamily="2" charset="-78"/>
            </a:endParaRPr>
          </a:p>
        </p:txBody>
      </p:sp>
      <p:sp>
        <p:nvSpPr>
          <p:cNvPr id="35" name="Oval 34"/>
          <p:cNvSpPr/>
          <p:nvPr/>
        </p:nvSpPr>
        <p:spPr>
          <a:xfrm>
            <a:off x="588303" y="4068929"/>
            <a:ext cx="600387" cy="317080"/>
          </a:xfrm>
          <a:prstGeom prst="ellipse">
            <a:avLst/>
          </a:prstGeom>
          <a:ln w="28575">
            <a:solidFill>
              <a:srgbClr val="7B233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a:t>5</a:t>
            </a:r>
            <a:endParaRPr lang="en-US" b="1" dirty="0"/>
          </a:p>
        </p:txBody>
      </p:sp>
      <p:sp>
        <p:nvSpPr>
          <p:cNvPr id="36" name="Oval 35"/>
          <p:cNvSpPr/>
          <p:nvPr/>
        </p:nvSpPr>
        <p:spPr>
          <a:xfrm>
            <a:off x="588303" y="4701093"/>
            <a:ext cx="600387" cy="317080"/>
          </a:xfrm>
          <a:prstGeom prst="ellipse">
            <a:avLst/>
          </a:prstGeom>
          <a:ln w="28575">
            <a:solidFill>
              <a:srgbClr val="7B233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t>7</a:t>
            </a:r>
            <a:endParaRPr lang="en-US" b="1" dirty="0"/>
          </a:p>
        </p:txBody>
      </p:sp>
      <p:sp>
        <p:nvSpPr>
          <p:cNvPr id="38" name="Oval 37"/>
          <p:cNvSpPr/>
          <p:nvPr/>
        </p:nvSpPr>
        <p:spPr>
          <a:xfrm>
            <a:off x="578010" y="5322560"/>
            <a:ext cx="600387" cy="317080"/>
          </a:xfrm>
          <a:prstGeom prst="ellipse">
            <a:avLst/>
          </a:prstGeom>
          <a:ln w="28575">
            <a:solidFill>
              <a:srgbClr val="7B233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t>4</a:t>
            </a:r>
            <a:endParaRPr lang="en-US" b="1" dirty="0"/>
          </a:p>
        </p:txBody>
      </p:sp>
      <p:sp>
        <p:nvSpPr>
          <p:cNvPr id="39" name="Oval 38"/>
          <p:cNvSpPr/>
          <p:nvPr/>
        </p:nvSpPr>
        <p:spPr>
          <a:xfrm>
            <a:off x="598024" y="3446668"/>
            <a:ext cx="600387" cy="317080"/>
          </a:xfrm>
          <a:prstGeom prst="ellipse">
            <a:avLst/>
          </a:prstGeom>
          <a:ln w="28575">
            <a:solidFill>
              <a:srgbClr val="7B233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a:t>1</a:t>
            </a:r>
            <a:endParaRPr lang="en-US" b="1" dirty="0"/>
          </a:p>
        </p:txBody>
      </p:sp>
      <p:sp>
        <p:nvSpPr>
          <p:cNvPr id="40" name="Oval 39"/>
          <p:cNvSpPr/>
          <p:nvPr/>
        </p:nvSpPr>
        <p:spPr>
          <a:xfrm>
            <a:off x="608718" y="2834663"/>
            <a:ext cx="600387" cy="317080"/>
          </a:xfrm>
          <a:prstGeom prst="ellipse">
            <a:avLst/>
          </a:prstGeom>
          <a:ln w="28575">
            <a:solidFill>
              <a:srgbClr val="7B233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a:t>3</a:t>
            </a:r>
            <a:endParaRPr lang="en-US" b="1" dirty="0"/>
          </a:p>
        </p:txBody>
      </p:sp>
      <p:graphicFrame>
        <p:nvGraphicFramePr>
          <p:cNvPr id="17" name="Table 16"/>
          <p:cNvGraphicFramePr>
            <a:graphicFrameLocks noGrp="1"/>
          </p:cNvGraphicFramePr>
          <p:nvPr>
            <p:extLst>
              <p:ext uri="{D42A27DB-BD31-4B8C-83A1-F6EECF244321}">
                <p14:modId xmlns:p14="http://schemas.microsoft.com/office/powerpoint/2010/main" val="924318778"/>
              </p:ext>
            </p:extLst>
          </p:nvPr>
        </p:nvGraphicFramePr>
        <p:xfrm>
          <a:off x="613611" y="1510759"/>
          <a:ext cx="11032957" cy="1147651"/>
        </p:xfrm>
        <a:graphic>
          <a:graphicData uri="http://schemas.openxmlformats.org/drawingml/2006/table">
            <a:tbl>
              <a:tblPr firstRow="1" bandRow="1">
                <a:tableStyleId>{5C22544A-7EE6-4342-B048-85BDC9FD1C3A}</a:tableStyleId>
              </a:tblPr>
              <a:tblGrid>
                <a:gridCol w="2609649">
                  <a:extLst>
                    <a:ext uri="{9D8B030D-6E8A-4147-A177-3AD203B41FA5}">
                      <a16:colId xmlns:a16="http://schemas.microsoft.com/office/drawing/2014/main" xmlns="" val="20000"/>
                    </a:ext>
                  </a:extLst>
                </a:gridCol>
                <a:gridCol w="2686050">
                  <a:extLst>
                    <a:ext uri="{9D8B030D-6E8A-4147-A177-3AD203B41FA5}">
                      <a16:colId xmlns:a16="http://schemas.microsoft.com/office/drawing/2014/main" xmlns="" val="20001"/>
                    </a:ext>
                  </a:extLst>
                </a:gridCol>
                <a:gridCol w="2503170">
                  <a:extLst>
                    <a:ext uri="{9D8B030D-6E8A-4147-A177-3AD203B41FA5}">
                      <a16:colId xmlns:a16="http://schemas.microsoft.com/office/drawing/2014/main" xmlns="" val="20002"/>
                    </a:ext>
                  </a:extLst>
                </a:gridCol>
                <a:gridCol w="3234088">
                  <a:extLst>
                    <a:ext uri="{9D8B030D-6E8A-4147-A177-3AD203B41FA5}">
                      <a16:colId xmlns:a16="http://schemas.microsoft.com/office/drawing/2014/main" xmlns="" val="20003"/>
                    </a:ext>
                  </a:extLst>
                </a:gridCol>
              </a:tblGrid>
              <a:tr h="494969">
                <a:tc>
                  <a:txBody>
                    <a:bodyPr/>
                    <a:lstStyle/>
                    <a:p>
                      <a:pPr algn="r" rtl="1"/>
                      <a:r>
                        <a:rPr lang="ar-BH" sz="2800" b="1" kern="1200" dirty="0" smtClean="0">
                          <a:solidFill>
                            <a:srgbClr val="0070C0"/>
                          </a:solidFill>
                          <a:latin typeface="Sakkal Majalla" panose="02000000000000000000" pitchFamily="2" charset="-78"/>
                          <a:ea typeface="+mn-ea"/>
                          <a:cs typeface="Sakkal Majalla" panose="02000000000000000000" pitchFamily="2" charset="-78"/>
                        </a:rPr>
                        <a:t>4. محور الخلية</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rtl="1"/>
                      <a:r>
                        <a:rPr lang="ar-BH" sz="2800" b="1" kern="1200" dirty="0" smtClean="0">
                          <a:solidFill>
                            <a:srgbClr val="0070C0"/>
                          </a:solidFill>
                          <a:latin typeface="Sakkal Majalla" panose="02000000000000000000" pitchFamily="2" charset="-78"/>
                          <a:ea typeface="+mn-ea"/>
                          <a:cs typeface="Sakkal Majalla" panose="02000000000000000000" pitchFamily="2" charset="-78"/>
                        </a:rPr>
                        <a:t>3. قانون الكل أو العدم</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rtl="1"/>
                      <a:r>
                        <a:rPr lang="ar-BH" sz="2800" b="1" kern="1200" dirty="0" smtClean="0">
                          <a:solidFill>
                            <a:srgbClr val="0070C0"/>
                          </a:solidFill>
                          <a:latin typeface="Sakkal Majalla" panose="02000000000000000000" pitchFamily="2" charset="-78"/>
                          <a:ea typeface="+mn-ea"/>
                          <a:cs typeface="Sakkal Majalla" panose="02000000000000000000" pitchFamily="2" charset="-78"/>
                        </a:rPr>
                        <a:t>2. الخلايا الحركية</a:t>
                      </a:r>
                      <a:endParaRPr lang="ar-BH" sz="2800" b="1" kern="1200" dirty="0">
                        <a:solidFill>
                          <a:srgbClr val="0070C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rtl="1"/>
                      <a:r>
                        <a:rPr lang="ar-BH" sz="2800" b="1" kern="1200" dirty="0" smtClean="0">
                          <a:solidFill>
                            <a:srgbClr val="0070C0"/>
                          </a:solidFill>
                          <a:latin typeface="Sakkal Majalla" panose="02000000000000000000" pitchFamily="2" charset="-78"/>
                          <a:ea typeface="+mn-ea"/>
                          <a:cs typeface="Sakkal Majalla" panose="02000000000000000000" pitchFamily="2" charset="-78"/>
                        </a:rPr>
                        <a:t>1. الخلايا الحسية</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r h="629491">
                <a:tc>
                  <a:txBody>
                    <a:bodyPr/>
                    <a:lstStyle/>
                    <a:p>
                      <a:pPr marL="0" indent="0" algn="r" rtl="1">
                        <a:buNone/>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8. الخلايا البينية</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7. السيال العصبي</a:t>
                      </a:r>
                      <a:endParaRPr lang="en-US" sz="2800" b="1" kern="1200" dirty="0" smtClean="0">
                        <a:solidFill>
                          <a:srgbClr val="0070C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6. الخلايا العصبية</a:t>
                      </a:r>
                      <a:endParaRPr lang="en-US" sz="2800" b="1" kern="1200" dirty="0" smtClean="0">
                        <a:solidFill>
                          <a:srgbClr val="0070C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5. الفعل المنعكس</a:t>
                      </a:r>
                      <a:r>
                        <a:rPr lang="ar-BH" altLang="en-US" sz="2800" b="1" kern="1200" dirty="0" smtClean="0">
                          <a:solidFill>
                            <a:srgbClr val="0070C0"/>
                          </a:solidFill>
                          <a:latin typeface="Sakkal Majalla" panose="02000000000000000000" pitchFamily="2" charset="-78"/>
                          <a:ea typeface="+mn-ea"/>
                          <a:cs typeface="Sakkal Majalla" panose="02000000000000000000" pitchFamily="2" charset="-78"/>
                        </a:rPr>
                        <a:t> </a:t>
                      </a:r>
                      <a:endParaRPr lang="en-US" sz="2800" b="1" kern="1200" dirty="0" smtClean="0">
                        <a:solidFill>
                          <a:srgbClr val="0070C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19" name="مستطيل 12"/>
          <p:cNvSpPr/>
          <p:nvPr/>
        </p:nvSpPr>
        <p:spPr>
          <a:xfrm>
            <a:off x="601787" y="5860139"/>
            <a:ext cx="11080625" cy="461665"/>
          </a:xfrm>
          <a:prstGeom prst="rect">
            <a:avLst/>
          </a:prstGeom>
          <a:solidFill>
            <a:schemeClr val="accent6">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nchor="t">
            <a:spAutoFit/>
          </a:bodyPr>
          <a:lstStyle/>
          <a:p>
            <a:pPr marL="225425" indent="-225425" algn="r" rtl="1">
              <a:buFont typeface="Wingdings" panose="05000000000000000000" pitchFamily="2" charset="2"/>
              <a:buChar char="§"/>
            </a:pPr>
            <a:r>
              <a:rPr lang="ar-BH" sz="2400" b="1" dirty="0">
                <a:solidFill>
                  <a:srgbClr val="002060"/>
                </a:solidFill>
                <a:latin typeface="Sakkal Majalla" panose="02000000000000000000" pitchFamily="2" charset="-78"/>
                <a:cs typeface="Sakkal Majalla" panose="02000000000000000000" pitchFamily="2" charset="-78"/>
              </a:rPr>
              <a:t>خلايا متخصصة تساعد على جمع المعلومات من البيئة، وتفسيرها، والاستجابة </a:t>
            </a:r>
            <a:r>
              <a:rPr lang="ar-BH" sz="2400" b="1" dirty="0" smtClean="0">
                <a:solidFill>
                  <a:srgbClr val="002060"/>
                </a:solidFill>
                <a:latin typeface="Sakkal Majalla" panose="02000000000000000000" pitchFamily="2" charset="-78"/>
                <a:cs typeface="Sakkal Majalla" panose="02000000000000000000" pitchFamily="2" charset="-78"/>
              </a:rPr>
              <a:t>لها.</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0" name="Oval 19"/>
          <p:cNvSpPr/>
          <p:nvPr/>
        </p:nvSpPr>
        <p:spPr>
          <a:xfrm>
            <a:off x="587530" y="5946458"/>
            <a:ext cx="600387" cy="317080"/>
          </a:xfrm>
          <a:prstGeom prst="ellipse">
            <a:avLst/>
          </a:prstGeom>
          <a:ln w="28575">
            <a:solidFill>
              <a:srgbClr val="7B233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t>6</a:t>
            </a:r>
            <a:endParaRPr lang="en-US" b="1" dirty="0"/>
          </a:p>
        </p:txBody>
      </p:sp>
      <p:sp>
        <p:nvSpPr>
          <p:cNvPr id="18" name="Footer Placeholder 3"/>
          <p:cNvSpPr txBox="1">
            <a:spLocks/>
          </p:cNvSpPr>
          <p:nvPr/>
        </p:nvSpPr>
        <p:spPr>
          <a:xfrm>
            <a:off x="26126" y="6549394"/>
            <a:ext cx="3007791" cy="271463"/>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smtClean="0">
                <a:solidFill>
                  <a:srgbClr val="7030A0"/>
                </a:solidFill>
                <a:latin typeface="Sakkal Majalla" panose="02000000000000000000" pitchFamily="2" charset="-78"/>
                <a:cs typeface="Sakkal Majalla" panose="02000000000000000000" pitchFamily="2" charset="-78"/>
              </a:rPr>
              <a:t>الأحياء </a:t>
            </a:r>
            <a:r>
              <a:rPr lang="en-US" sz="1400" b="1" dirty="0" smtClean="0">
                <a:solidFill>
                  <a:srgbClr val="7030A0"/>
                </a:solidFill>
                <a:latin typeface="Sakkal Majalla" panose="02000000000000000000" pitchFamily="2" charset="-78"/>
                <a:cs typeface="Sakkal Majalla" panose="02000000000000000000" pitchFamily="2" charset="-78"/>
              </a:rPr>
              <a:t>2</a:t>
            </a:r>
            <a:r>
              <a:rPr lang="ar-BH" sz="1400" b="1" dirty="0" smtClean="0">
                <a:solidFill>
                  <a:srgbClr val="7030A0"/>
                </a:solidFill>
                <a:latin typeface="Sakkal Majalla" panose="02000000000000000000" pitchFamily="2" charset="-78"/>
                <a:cs typeface="Sakkal Majalla" panose="02000000000000000000" pitchFamily="2" charset="-78"/>
              </a:rPr>
              <a:t> (حيا </a:t>
            </a:r>
            <a:r>
              <a:rPr lang="en-US" sz="1400" b="1" dirty="0" smtClean="0">
                <a:solidFill>
                  <a:srgbClr val="7030A0"/>
                </a:solidFill>
                <a:latin typeface="Sakkal Majalla" panose="02000000000000000000" pitchFamily="2" charset="-78"/>
                <a:cs typeface="Sakkal Majalla" panose="02000000000000000000" pitchFamily="2" charset="-78"/>
              </a:rPr>
              <a:t>215/211</a:t>
            </a:r>
            <a:r>
              <a:rPr lang="ar-BH" sz="1400" b="1" dirty="0" smtClean="0">
                <a:solidFill>
                  <a:srgbClr val="7030A0"/>
                </a:solidFill>
                <a:latin typeface="Sakkal Majalla" panose="02000000000000000000" pitchFamily="2" charset="-78"/>
                <a:cs typeface="Sakkal Majalla" panose="02000000000000000000" pitchFamily="2" charset="-78"/>
              </a:rPr>
              <a:t>،</a:t>
            </a:r>
            <a:r>
              <a:rPr lang="en-US" sz="1400" b="1" dirty="0" smtClean="0">
                <a:solidFill>
                  <a:srgbClr val="7030A0"/>
                </a:solidFill>
                <a:latin typeface="Sakkal Majalla" panose="02000000000000000000" pitchFamily="2" charset="-78"/>
                <a:cs typeface="Sakkal Majalla" panose="02000000000000000000" pitchFamily="2" charset="-78"/>
              </a:rPr>
              <a:t> </a:t>
            </a:r>
            <a:r>
              <a:rPr lang="ar-BH" sz="1400" b="1" dirty="0" smtClean="0">
                <a:solidFill>
                  <a:srgbClr val="7030A0"/>
                </a:solidFill>
                <a:latin typeface="Sakkal Majalla" panose="02000000000000000000" pitchFamily="2" charset="-78"/>
                <a:cs typeface="Sakkal Majalla" panose="02000000000000000000" pitchFamily="2" charset="-78"/>
              </a:rPr>
              <a:t>حيا 803) الجهاز العضلي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9933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anim calcmode="lin" valueType="num">
                                      <p:cBhvr>
                                        <p:cTn id="36" dur="2000" fill="hold"/>
                                        <p:tgtEl>
                                          <p:spTgt spid="13"/>
                                        </p:tgtEl>
                                        <p:attrNameLst>
                                          <p:attrName>ppt_w</p:attrName>
                                        </p:attrNameLst>
                                      </p:cBhvr>
                                      <p:tavLst>
                                        <p:tav tm="0" fmla="#ppt_w*sin(2.5*pi*$)">
                                          <p:val>
                                            <p:fltVal val="0"/>
                                          </p:val>
                                        </p:tav>
                                        <p:tav tm="100000">
                                          <p:val>
                                            <p:fltVal val="1"/>
                                          </p:val>
                                        </p:tav>
                                      </p:tavLst>
                                    </p:anim>
                                    <p:anim calcmode="lin" valueType="num">
                                      <p:cBhvr>
                                        <p:cTn id="3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1000"/>
                                        <p:tgtEl>
                                          <p:spTgt spid="13">
                                            <p:txEl>
                                              <p:pRg st="0" end="0"/>
                                            </p:txEl>
                                          </p:spTgt>
                                        </p:tgtEl>
                                      </p:cBhvr>
                                    </p:animEffect>
                                    <p:anim calcmode="lin" valueType="num">
                                      <p:cBhvr>
                                        <p:cTn id="4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anim calcmode="lin" valueType="num">
                                      <p:cBhvr>
                                        <p:cTn id="50" dur="2000" fill="hold"/>
                                        <p:tgtEl>
                                          <p:spTgt spid="14"/>
                                        </p:tgtEl>
                                        <p:attrNameLst>
                                          <p:attrName>ppt_w</p:attrName>
                                        </p:attrNameLst>
                                      </p:cBhvr>
                                      <p:tavLst>
                                        <p:tav tm="0" fmla="#ppt_w*sin(2.5*pi*$)">
                                          <p:val>
                                            <p:fltVal val="0"/>
                                          </p:val>
                                        </p:tav>
                                        <p:tav tm="100000">
                                          <p:val>
                                            <p:fltVal val="1"/>
                                          </p:val>
                                        </p:tav>
                                      </p:tavLst>
                                    </p:anim>
                                    <p:anim calcmode="lin" valueType="num">
                                      <p:cBhvr>
                                        <p:cTn id="5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 calcmode="lin" valueType="num">
                                      <p:cBhvr>
                                        <p:cTn id="56"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1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2000"/>
                                        <p:tgtEl>
                                          <p:spTgt spid="15"/>
                                        </p:tgtEl>
                                      </p:cBhvr>
                                    </p:animEffect>
                                    <p:anim calcmode="lin" valueType="num">
                                      <p:cBhvr>
                                        <p:cTn id="65" dur="2000" fill="hold"/>
                                        <p:tgtEl>
                                          <p:spTgt spid="15"/>
                                        </p:tgtEl>
                                        <p:attrNameLst>
                                          <p:attrName>ppt_w</p:attrName>
                                        </p:attrNameLst>
                                      </p:cBhvr>
                                      <p:tavLst>
                                        <p:tav tm="0" fmla="#ppt_w*sin(2.5*pi*$)">
                                          <p:val>
                                            <p:fltVal val="0"/>
                                          </p:val>
                                        </p:tav>
                                        <p:tav tm="100000">
                                          <p:val>
                                            <p:fltVal val="1"/>
                                          </p:val>
                                        </p:tav>
                                      </p:tavLst>
                                    </p:anim>
                                    <p:anim calcmode="lin" valueType="num">
                                      <p:cBhvr>
                                        <p:cTn id="6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 calcmode="lin" valueType="num">
                                      <p:cBhvr>
                                        <p:cTn id="7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1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2000"/>
                                        <p:tgtEl>
                                          <p:spTgt spid="16"/>
                                        </p:tgtEl>
                                      </p:cBhvr>
                                    </p:animEffect>
                                    <p:anim calcmode="lin" valueType="num">
                                      <p:cBhvr>
                                        <p:cTn id="79" dur="2000" fill="hold"/>
                                        <p:tgtEl>
                                          <p:spTgt spid="16"/>
                                        </p:tgtEl>
                                        <p:attrNameLst>
                                          <p:attrName>ppt_w</p:attrName>
                                        </p:attrNameLst>
                                      </p:cBhvr>
                                      <p:tavLst>
                                        <p:tav tm="0" fmla="#ppt_w*sin(2.5*pi*$)">
                                          <p:val>
                                            <p:fltVal val="0"/>
                                          </p:val>
                                        </p:tav>
                                        <p:tav tm="100000">
                                          <p:val>
                                            <p:fltVal val="1"/>
                                          </p:val>
                                        </p:tav>
                                      </p:tavLst>
                                    </p:anim>
                                    <p:anim calcmode="lin" valueType="num">
                                      <p:cBhvr>
                                        <p:cTn id="80"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16">
                                            <p:txEl>
                                              <p:pRg st="0" end="0"/>
                                            </p:txEl>
                                          </p:spTgt>
                                        </p:tgtEl>
                                        <p:attrNameLst>
                                          <p:attrName>style.visibility</p:attrName>
                                        </p:attrNameLst>
                                      </p:cBhvr>
                                      <p:to>
                                        <p:strVal val="visible"/>
                                      </p:to>
                                    </p:set>
                                    <p:animEffect transition="in" filter="wheel(1)">
                                      <p:cBhvr>
                                        <p:cTn id="85" dur="2000"/>
                                        <p:tgtEl>
                                          <p:spTgt spid="16">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5"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2000"/>
                                        <p:tgtEl>
                                          <p:spTgt spid="19"/>
                                        </p:tgtEl>
                                      </p:cBhvr>
                                    </p:animEffect>
                                    <p:anim calcmode="lin" valueType="num">
                                      <p:cBhvr>
                                        <p:cTn id="91" dur="2000" fill="hold"/>
                                        <p:tgtEl>
                                          <p:spTgt spid="19"/>
                                        </p:tgtEl>
                                        <p:attrNameLst>
                                          <p:attrName>ppt_w</p:attrName>
                                        </p:attrNameLst>
                                      </p:cBhvr>
                                      <p:tavLst>
                                        <p:tav tm="0" fmla="#ppt_w*sin(2.5*pi*$)">
                                          <p:val>
                                            <p:fltVal val="0"/>
                                          </p:val>
                                        </p:tav>
                                        <p:tav tm="100000">
                                          <p:val>
                                            <p:fltVal val="1"/>
                                          </p:val>
                                        </p:tav>
                                      </p:tavLst>
                                    </p:anim>
                                    <p:anim calcmode="lin" valueType="num">
                                      <p:cBhvr>
                                        <p:cTn id="9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nodeType="click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Effect transition="in" filter="wheel(1)">
                                      <p:cBhvr>
                                        <p:cTn id="97" dur="2000"/>
                                        <p:tgtEl>
                                          <p:spTgt spid="19">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heel(1)">
                                      <p:cBhvr>
                                        <p:cTn id="102" dur="20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3" presetClass="entr" presetSubtype="16"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plus(in)">
                                      <p:cBhvr>
                                        <p:cTn id="107" dur="20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down)">
                                      <p:cBhvr>
                                        <p:cTn id="112" dur="580">
                                          <p:stCondLst>
                                            <p:cond delay="0"/>
                                          </p:stCondLst>
                                        </p:cTn>
                                        <p:tgtEl>
                                          <p:spTgt spid="35"/>
                                        </p:tgtEl>
                                      </p:cBhvr>
                                    </p:animEffect>
                                    <p:anim calcmode="lin" valueType="num">
                                      <p:cBhvr>
                                        <p:cTn id="11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18" dur="26">
                                          <p:stCondLst>
                                            <p:cond delay="650"/>
                                          </p:stCondLst>
                                        </p:cTn>
                                        <p:tgtEl>
                                          <p:spTgt spid="35"/>
                                        </p:tgtEl>
                                      </p:cBhvr>
                                      <p:to x="100000" y="60000"/>
                                    </p:animScale>
                                    <p:animScale>
                                      <p:cBhvr>
                                        <p:cTn id="119" dur="166" decel="50000">
                                          <p:stCondLst>
                                            <p:cond delay="676"/>
                                          </p:stCondLst>
                                        </p:cTn>
                                        <p:tgtEl>
                                          <p:spTgt spid="35"/>
                                        </p:tgtEl>
                                      </p:cBhvr>
                                      <p:to x="100000" y="100000"/>
                                    </p:animScale>
                                    <p:animScale>
                                      <p:cBhvr>
                                        <p:cTn id="120" dur="26">
                                          <p:stCondLst>
                                            <p:cond delay="1312"/>
                                          </p:stCondLst>
                                        </p:cTn>
                                        <p:tgtEl>
                                          <p:spTgt spid="35"/>
                                        </p:tgtEl>
                                      </p:cBhvr>
                                      <p:to x="100000" y="80000"/>
                                    </p:animScale>
                                    <p:animScale>
                                      <p:cBhvr>
                                        <p:cTn id="121" dur="166" decel="50000">
                                          <p:stCondLst>
                                            <p:cond delay="1338"/>
                                          </p:stCondLst>
                                        </p:cTn>
                                        <p:tgtEl>
                                          <p:spTgt spid="35"/>
                                        </p:tgtEl>
                                      </p:cBhvr>
                                      <p:to x="100000" y="100000"/>
                                    </p:animScale>
                                    <p:animScale>
                                      <p:cBhvr>
                                        <p:cTn id="122" dur="26">
                                          <p:stCondLst>
                                            <p:cond delay="1642"/>
                                          </p:stCondLst>
                                        </p:cTn>
                                        <p:tgtEl>
                                          <p:spTgt spid="35"/>
                                        </p:tgtEl>
                                      </p:cBhvr>
                                      <p:to x="100000" y="90000"/>
                                    </p:animScale>
                                    <p:animScale>
                                      <p:cBhvr>
                                        <p:cTn id="123" dur="166" decel="50000">
                                          <p:stCondLst>
                                            <p:cond delay="1668"/>
                                          </p:stCondLst>
                                        </p:cTn>
                                        <p:tgtEl>
                                          <p:spTgt spid="35"/>
                                        </p:tgtEl>
                                      </p:cBhvr>
                                      <p:to x="100000" y="100000"/>
                                    </p:animScale>
                                    <p:animScale>
                                      <p:cBhvr>
                                        <p:cTn id="124" dur="26">
                                          <p:stCondLst>
                                            <p:cond delay="1808"/>
                                          </p:stCondLst>
                                        </p:cTn>
                                        <p:tgtEl>
                                          <p:spTgt spid="35"/>
                                        </p:tgtEl>
                                      </p:cBhvr>
                                      <p:to x="100000" y="95000"/>
                                    </p:animScale>
                                    <p:animScale>
                                      <p:cBhvr>
                                        <p:cTn id="125" dur="166" decel="50000">
                                          <p:stCondLst>
                                            <p:cond delay="1834"/>
                                          </p:stCondLst>
                                        </p:cTn>
                                        <p:tgtEl>
                                          <p:spTgt spid="35"/>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wipe(down)">
                                      <p:cBhvr>
                                        <p:cTn id="137" dur="580">
                                          <p:stCondLst>
                                            <p:cond delay="0"/>
                                          </p:stCondLst>
                                        </p:cTn>
                                        <p:tgtEl>
                                          <p:spTgt spid="38"/>
                                        </p:tgtEl>
                                      </p:cBhvr>
                                    </p:animEffect>
                                    <p:anim calcmode="lin" valueType="num">
                                      <p:cBhvr>
                                        <p:cTn id="13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43" dur="26">
                                          <p:stCondLst>
                                            <p:cond delay="650"/>
                                          </p:stCondLst>
                                        </p:cTn>
                                        <p:tgtEl>
                                          <p:spTgt spid="38"/>
                                        </p:tgtEl>
                                      </p:cBhvr>
                                      <p:to x="100000" y="60000"/>
                                    </p:animScale>
                                    <p:animScale>
                                      <p:cBhvr>
                                        <p:cTn id="144" dur="166" decel="50000">
                                          <p:stCondLst>
                                            <p:cond delay="676"/>
                                          </p:stCondLst>
                                        </p:cTn>
                                        <p:tgtEl>
                                          <p:spTgt spid="38"/>
                                        </p:tgtEl>
                                      </p:cBhvr>
                                      <p:to x="100000" y="100000"/>
                                    </p:animScale>
                                    <p:animScale>
                                      <p:cBhvr>
                                        <p:cTn id="145" dur="26">
                                          <p:stCondLst>
                                            <p:cond delay="1312"/>
                                          </p:stCondLst>
                                        </p:cTn>
                                        <p:tgtEl>
                                          <p:spTgt spid="38"/>
                                        </p:tgtEl>
                                      </p:cBhvr>
                                      <p:to x="100000" y="80000"/>
                                    </p:animScale>
                                    <p:animScale>
                                      <p:cBhvr>
                                        <p:cTn id="146" dur="166" decel="50000">
                                          <p:stCondLst>
                                            <p:cond delay="1338"/>
                                          </p:stCondLst>
                                        </p:cTn>
                                        <p:tgtEl>
                                          <p:spTgt spid="38"/>
                                        </p:tgtEl>
                                      </p:cBhvr>
                                      <p:to x="100000" y="100000"/>
                                    </p:animScale>
                                    <p:animScale>
                                      <p:cBhvr>
                                        <p:cTn id="147" dur="26">
                                          <p:stCondLst>
                                            <p:cond delay="1642"/>
                                          </p:stCondLst>
                                        </p:cTn>
                                        <p:tgtEl>
                                          <p:spTgt spid="38"/>
                                        </p:tgtEl>
                                      </p:cBhvr>
                                      <p:to x="100000" y="90000"/>
                                    </p:animScale>
                                    <p:animScale>
                                      <p:cBhvr>
                                        <p:cTn id="148" dur="166" decel="50000">
                                          <p:stCondLst>
                                            <p:cond delay="1668"/>
                                          </p:stCondLst>
                                        </p:cTn>
                                        <p:tgtEl>
                                          <p:spTgt spid="38"/>
                                        </p:tgtEl>
                                      </p:cBhvr>
                                      <p:to x="100000" y="100000"/>
                                    </p:animScale>
                                    <p:animScale>
                                      <p:cBhvr>
                                        <p:cTn id="149" dur="26">
                                          <p:stCondLst>
                                            <p:cond delay="1808"/>
                                          </p:stCondLst>
                                        </p:cTn>
                                        <p:tgtEl>
                                          <p:spTgt spid="38"/>
                                        </p:tgtEl>
                                      </p:cBhvr>
                                      <p:to x="100000" y="95000"/>
                                    </p:animScale>
                                    <p:animScale>
                                      <p:cBhvr>
                                        <p:cTn id="150" dur="166" decel="50000">
                                          <p:stCondLst>
                                            <p:cond delay="1834"/>
                                          </p:stCondLst>
                                        </p:cTn>
                                        <p:tgtEl>
                                          <p:spTgt spid="38"/>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20"/>
                                        </p:tgtEl>
                                        <p:attrNameLst>
                                          <p:attrName>style.visibility</p:attrName>
                                        </p:attrNameLst>
                                      </p:cBhvr>
                                      <p:to>
                                        <p:strVal val="visible"/>
                                      </p:to>
                                    </p:set>
                                    <p:animEffect transition="in" filter="wipe(down)">
                                      <p:cBhvr>
                                        <p:cTn id="155" dur="580">
                                          <p:stCondLst>
                                            <p:cond delay="0"/>
                                          </p:stCondLst>
                                        </p:cTn>
                                        <p:tgtEl>
                                          <p:spTgt spid="20"/>
                                        </p:tgtEl>
                                      </p:cBhvr>
                                    </p:animEffect>
                                    <p:anim calcmode="lin" valueType="num">
                                      <p:cBhvr>
                                        <p:cTn id="15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61" dur="26">
                                          <p:stCondLst>
                                            <p:cond delay="650"/>
                                          </p:stCondLst>
                                        </p:cTn>
                                        <p:tgtEl>
                                          <p:spTgt spid="20"/>
                                        </p:tgtEl>
                                      </p:cBhvr>
                                      <p:to x="100000" y="60000"/>
                                    </p:animScale>
                                    <p:animScale>
                                      <p:cBhvr>
                                        <p:cTn id="162" dur="166" decel="50000">
                                          <p:stCondLst>
                                            <p:cond delay="676"/>
                                          </p:stCondLst>
                                        </p:cTn>
                                        <p:tgtEl>
                                          <p:spTgt spid="20"/>
                                        </p:tgtEl>
                                      </p:cBhvr>
                                      <p:to x="100000" y="100000"/>
                                    </p:animScale>
                                    <p:animScale>
                                      <p:cBhvr>
                                        <p:cTn id="163" dur="26">
                                          <p:stCondLst>
                                            <p:cond delay="1312"/>
                                          </p:stCondLst>
                                        </p:cTn>
                                        <p:tgtEl>
                                          <p:spTgt spid="20"/>
                                        </p:tgtEl>
                                      </p:cBhvr>
                                      <p:to x="100000" y="80000"/>
                                    </p:animScale>
                                    <p:animScale>
                                      <p:cBhvr>
                                        <p:cTn id="164" dur="166" decel="50000">
                                          <p:stCondLst>
                                            <p:cond delay="1338"/>
                                          </p:stCondLst>
                                        </p:cTn>
                                        <p:tgtEl>
                                          <p:spTgt spid="20"/>
                                        </p:tgtEl>
                                      </p:cBhvr>
                                      <p:to x="100000" y="100000"/>
                                    </p:animScale>
                                    <p:animScale>
                                      <p:cBhvr>
                                        <p:cTn id="165" dur="26">
                                          <p:stCondLst>
                                            <p:cond delay="1642"/>
                                          </p:stCondLst>
                                        </p:cTn>
                                        <p:tgtEl>
                                          <p:spTgt spid="20"/>
                                        </p:tgtEl>
                                      </p:cBhvr>
                                      <p:to x="100000" y="90000"/>
                                    </p:animScale>
                                    <p:animScale>
                                      <p:cBhvr>
                                        <p:cTn id="166" dur="166" decel="50000">
                                          <p:stCondLst>
                                            <p:cond delay="1668"/>
                                          </p:stCondLst>
                                        </p:cTn>
                                        <p:tgtEl>
                                          <p:spTgt spid="20"/>
                                        </p:tgtEl>
                                      </p:cBhvr>
                                      <p:to x="100000" y="100000"/>
                                    </p:animScale>
                                    <p:animScale>
                                      <p:cBhvr>
                                        <p:cTn id="167" dur="26">
                                          <p:stCondLst>
                                            <p:cond delay="1808"/>
                                          </p:stCondLst>
                                        </p:cTn>
                                        <p:tgtEl>
                                          <p:spTgt spid="20"/>
                                        </p:tgtEl>
                                      </p:cBhvr>
                                      <p:to x="100000" y="95000"/>
                                    </p:animScale>
                                    <p:animScale>
                                      <p:cBhvr>
                                        <p:cTn id="168"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25" grpId="0" animBg="1"/>
      <p:bldP spid="35" grpId="0" animBg="1"/>
      <p:bldP spid="36" grpId="0" animBg="1"/>
      <p:bldP spid="38" grpId="0" animBg="1"/>
      <p:bldP spid="39" grpId="0" animBg="1"/>
      <p:bldP spid="40"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23008" y="1151867"/>
            <a:ext cx="6064184" cy="432447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BH" sz="11500" b="1" dirty="0">
                <a:solidFill>
                  <a:srgbClr val="7030A0"/>
                </a:solidFill>
                <a:latin typeface="Sakkal Majalla" panose="02000000000000000000" pitchFamily="2" charset="-78"/>
                <a:cs typeface="Sakkal Majalla" panose="02000000000000000000" pitchFamily="2" charset="-78"/>
              </a:rPr>
              <a:t>انْتَهَى الدّرْسُ</a:t>
            </a:r>
            <a:endParaRPr lang="en-US" sz="11500" b="1" dirty="0">
              <a:solidFill>
                <a:srgbClr val="7030A0"/>
              </a:solidFill>
              <a:latin typeface="Sakkal Majalla" panose="02000000000000000000" pitchFamily="2" charset="-78"/>
              <a:cs typeface="Sakkal Majalla" panose="02000000000000000000" pitchFamily="2" charset="-78"/>
            </a:endParaRPr>
          </a:p>
        </p:txBody>
      </p:sp>
      <p:sp>
        <p:nvSpPr>
          <p:cNvPr id="6"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857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9023" y="444824"/>
            <a:ext cx="4724400" cy="852925"/>
          </a:xfr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Aft>
                <a:spcPct val="0"/>
              </a:spcAft>
            </a:pPr>
            <a:r>
              <a:rPr lang="ar-BH" altLang="en-US" b="1" dirty="0">
                <a:solidFill>
                  <a:schemeClr val="bg1"/>
                </a:solidFill>
                <a:latin typeface="Sakkal Majalla" panose="02000000000000000000" pitchFamily="2" charset="-78"/>
                <a:cs typeface="Sakkal Majalla" panose="02000000000000000000" pitchFamily="2" charset="-78"/>
              </a:rPr>
              <a:t>أهداف الدرس</a:t>
            </a:r>
            <a:endParaRPr lang="en-US" altLang="en-US" b="1" dirty="0">
              <a:solidFill>
                <a:schemeClr val="bg1"/>
              </a:solidFill>
              <a:latin typeface="Sakkal Majalla" panose="02000000000000000000" pitchFamily="2" charset="-78"/>
              <a:cs typeface="Sakkal Majalla" panose="02000000000000000000" pitchFamily="2" charset="-78"/>
            </a:endParaRPr>
          </a:p>
        </p:txBody>
      </p:sp>
      <p:sp>
        <p:nvSpPr>
          <p:cNvPr id="3" name="مستطيل 7"/>
          <p:cNvSpPr/>
          <p:nvPr/>
        </p:nvSpPr>
        <p:spPr>
          <a:xfrm>
            <a:off x="811161" y="1600107"/>
            <a:ext cx="10643023" cy="553998"/>
          </a:xfrm>
          <a:prstGeom prst="rect">
            <a:avLst/>
          </a:prstGeom>
          <a:solidFill>
            <a:schemeClr val="accent4">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r" rtl="1">
              <a:buFont typeface="Wingdings" pitchFamily="2" charset="2"/>
              <a:buChar char="Ø"/>
              <a:defRPr/>
            </a:pPr>
            <a:r>
              <a:rPr lang="en-US" sz="3000" b="1" dirty="0">
                <a:solidFill>
                  <a:srgbClr val="002060"/>
                </a:solidFill>
                <a:latin typeface="Sakkal Majalla" panose="02000000000000000000" pitchFamily="2" charset="-78"/>
                <a:cs typeface="Sakkal Majalla" panose="02000000000000000000" pitchFamily="2" charset="-78"/>
              </a:rPr>
              <a:t> </a:t>
            </a:r>
            <a:r>
              <a:rPr lang="ar-BH" sz="3000" b="1" dirty="0">
                <a:solidFill>
                  <a:srgbClr val="002060"/>
                </a:solidFill>
                <a:latin typeface="Sakkal Majalla" panose="02000000000000000000" pitchFamily="2" charset="-78"/>
                <a:cs typeface="Sakkal Majalla" panose="02000000000000000000" pitchFamily="2" charset="-78"/>
              </a:rPr>
              <a:t>تحديد الأجزاء الرئيسة للخلية العصبية ووصف وظيفة كل جزء. </a:t>
            </a:r>
            <a:endParaRPr lang="ar-SA" sz="3000" b="1" dirty="0">
              <a:solidFill>
                <a:srgbClr val="002060"/>
              </a:solidFill>
              <a:latin typeface="Sakkal Majalla" panose="02000000000000000000" pitchFamily="2" charset="-78"/>
              <a:cs typeface="Sakkal Majalla" panose="02000000000000000000" pitchFamily="2" charset="-78"/>
            </a:endParaRPr>
          </a:p>
        </p:txBody>
      </p:sp>
      <p:sp>
        <p:nvSpPr>
          <p:cNvPr id="4" name="مستطيل 12"/>
          <p:cNvSpPr/>
          <p:nvPr/>
        </p:nvSpPr>
        <p:spPr>
          <a:xfrm>
            <a:off x="739958" y="3304287"/>
            <a:ext cx="10708816" cy="5539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rtl="1">
              <a:buFont typeface="Wingdings" pitchFamily="2" charset="2"/>
              <a:buChar char="Ø"/>
              <a:defRPr/>
            </a:pPr>
            <a:r>
              <a:rPr lang="ar-BH" sz="3000" b="1" dirty="0">
                <a:solidFill>
                  <a:srgbClr val="7030A0"/>
                </a:solidFill>
                <a:latin typeface="Sakkal Majalla" panose="02000000000000000000" pitchFamily="2" charset="-78"/>
                <a:cs typeface="Sakkal Majalla" panose="02000000000000000000" pitchFamily="2" charset="-78"/>
              </a:rPr>
              <a:t>  </a:t>
            </a:r>
            <a:r>
              <a:rPr lang="ar-BH" sz="3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تحديد مكونات رد الفعل المنعكس.</a:t>
            </a:r>
            <a:r>
              <a:rPr lang="ar-BH" sz="3000" b="1" dirty="0">
                <a:solidFill>
                  <a:srgbClr val="7030A0"/>
                </a:solidFill>
                <a:latin typeface="Sakkal Majalla" panose="02000000000000000000" pitchFamily="2" charset="-78"/>
                <a:cs typeface="Sakkal Majalla" panose="02000000000000000000" pitchFamily="2" charset="-78"/>
              </a:rPr>
              <a:t> </a:t>
            </a:r>
          </a:p>
        </p:txBody>
      </p:sp>
      <p:sp>
        <p:nvSpPr>
          <p:cNvPr id="5" name="مستطيل 14"/>
          <p:cNvSpPr/>
          <p:nvPr/>
        </p:nvSpPr>
        <p:spPr>
          <a:xfrm>
            <a:off x="736332" y="4215242"/>
            <a:ext cx="10716632" cy="553998"/>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r" rtl="1">
              <a:buFont typeface="Wingdings" pitchFamily="2" charset="2"/>
              <a:buChar char="Ø"/>
              <a:defRPr/>
            </a:pPr>
            <a:r>
              <a:rPr lang="ar-BH" sz="3000" b="1" dirty="0">
                <a:solidFill>
                  <a:srgbClr val="002060"/>
                </a:solidFill>
                <a:latin typeface="Sakkal Majalla" panose="02000000000000000000" pitchFamily="2" charset="-78"/>
                <a:cs typeface="Sakkal Majalla" panose="02000000000000000000" pitchFamily="2" charset="-78"/>
              </a:rPr>
              <a:t> شرح طريقة انتقال السيال العصبي في الخلية العصبية.</a:t>
            </a:r>
            <a:endParaRPr lang="en-US" sz="3000" b="1" dirty="0">
              <a:solidFill>
                <a:srgbClr val="002060"/>
              </a:solidFill>
              <a:latin typeface="Sakkal Majalla" panose="02000000000000000000" pitchFamily="2" charset="-78"/>
              <a:cs typeface="Sakkal Majalla" panose="02000000000000000000" pitchFamily="2" charset="-78"/>
            </a:endParaRPr>
          </a:p>
        </p:txBody>
      </p:sp>
      <p:sp>
        <p:nvSpPr>
          <p:cNvPr id="6" name="مستطيل 14"/>
          <p:cNvSpPr/>
          <p:nvPr/>
        </p:nvSpPr>
        <p:spPr>
          <a:xfrm>
            <a:off x="725863" y="5117088"/>
            <a:ext cx="1073408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buFont typeface="Wingdings" pitchFamily="2" charset="2"/>
              <a:buChar char="Ø"/>
              <a:defRPr/>
            </a:pPr>
            <a:r>
              <a:rPr lang="ar-BH" sz="3200" b="1" dirty="0">
                <a:solidFill>
                  <a:srgbClr val="002060"/>
                </a:solidFill>
                <a:latin typeface="Sakkal Majalla" panose="02000000000000000000" pitchFamily="2" charset="-78"/>
                <a:cs typeface="Sakkal Majalla" panose="02000000000000000000" pitchFamily="2" charset="-78"/>
              </a:rPr>
              <a:t> </a:t>
            </a:r>
            <a:r>
              <a:rPr lang="ar-BH" sz="3000" b="1" dirty="0">
                <a:solidFill>
                  <a:srgbClr val="002060"/>
                </a:solidFill>
                <a:latin typeface="Sakkal Majalla" panose="02000000000000000000" pitchFamily="2" charset="-78"/>
                <a:cs typeface="Sakkal Majalla" panose="02000000000000000000" pitchFamily="2" charset="-78"/>
              </a:rPr>
              <a:t>المقارنة بين الخلية العصبية الميلينية والخلية العصبية غير الميلينية.</a:t>
            </a:r>
            <a:endParaRPr lang="en-US" sz="3000" b="1" dirty="0">
              <a:solidFill>
                <a:srgbClr val="FF0000"/>
              </a:solidFill>
              <a:latin typeface="Sakkal Majalla" panose="02000000000000000000" pitchFamily="2" charset="-78"/>
              <a:cs typeface="Sakkal Majalla" panose="02000000000000000000" pitchFamily="2" charset="-78"/>
            </a:endParaRPr>
          </a:p>
        </p:txBody>
      </p:sp>
      <p:sp>
        <p:nvSpPr>
          <p:cNvPr id="7" name="مستطيل 7"/>
          <p:cNvSpPr/>
          <p:nvPr/>
        </p:nvSpPr>
        <p:spPr>
          <a:xfrm>
            <a:off x="755602" y="2469958"/>
            <a:ext cx="10674397" cy="553998"/>
          </a:xfrm>
          <a:prstGeom prst="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r" rtl="1">
              <a:buFont typeface="Wingdings" pitchFamily="2" charset="2"/>
              <a:buChar char="Ø"/>
              <a:defRPr/>
            </a:pPr>
            <a:r>
              <a:rPr lang="ar-BH" sz="3000" b="1" dirty="0">
                <a:solidFill>
                  <a:srgbClr val="002060"/>
                </a:solidFill>
                <a:latin typeface="Sakkal Majalla" panose="02000000000000000000" pitchFamily="2" charset="-78"/>
                <a:cs typeface="Sakkal Majalla" panose="02000000000000000000" pitchFamily="2" charset="-78"/>
              </a:rPr>
              <a:t>  المقارنة بين الأنواع الثلاثة من الخلايا العصبية.</a:t>
            </a:r>
            <a:endParaRPr lang="ar-SA" sz="3000" b="1" dirty="0">
              <a:solidFill>
                <a:srgbClr val="002060"/>
              </a:solidFill>
              <a:latin typeface="Sakkal Majalla" panose="02000000000000000000" pitchFamily="2" charset="-78"/>
              <a:cs typeface="Sakkal Majalla" panose="02000000000000000000" pitchFamily="2" charset="-78"/>
            </a:endParaRPr>
          </a:p>
        </p:txBody>
      </p:sp>
      <p:sp>
        <p:nvSpPr>
          <p:cNvPr id="9"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023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82519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smtClean="0">
                <a:solidFill>
                  <a:srgbClr val="FFC000"/>
                </a:solidFill>
                <a:latin typeface="Sakkal Majalla" panose="02000000000000000000" pitchFamily="2" charset="-78"/>
                <a:cs typeface="Sakkal Majalla" panose="02000000000000000000" pitchFamily="2" charset="-78"/>
              </a:rPr>
              <a:t>الهـدف </a:t>
            </a:r>
            <a:r>
              <a:rPr lang="ar-BH" sz="3600" b="1" dirty="0">
                <a:solidFill>
                  <a:srgbClr val="FFC000"/>
                </a:solidFill>
                <a:latin typeface="Sakkal Majalla" panose="02000000000000000000" pitchFamily="2" charset="-78"/>
                <a:cs typeface="Sakkal Majalla" panose="02000000000000000000" pitchFamily="2" charset="-78"/>
              </a:rPr>
              <a:t>الأول: </a:t>
            </a:r>
            <a:r>
              <a:rPr lang="ar-BH" sz="3600" b="1" dirty="0">
                <a:solidFill>
                  <a:schemeClr val="bg1"/>
                </a:solidFill>
                <a:latin typeface="Sakkal Majalla" panose="02000000000000000000" pitchFamily="2" charset="-78"/>
                <a:cs typeface="Sakkal Majalla" panose="02000000000000000000" pitchFamily="2" charset="-78"/>
              </a:rPr>
              <a:t>تحديد الأجزاء الرئيسة للخلية العصبية ووصف وظيفة كل جزء</a:t>
            </a:r>
            <a:r>
              <a:rPr lang="ar-BH" sz="28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p>
        </p:txBody>
      </p:sp>
      <p:sp>
        <p:nvSpPr>
          <p:cNvPr id="5" name="Rounded Rectangle 4"/>
          <p:cNvSpPr/>
          <p:nvPr/>
        </p:nvSpPr>
        <p:spPr>
          <a:xfrm>
            <a:off x="3301639" y="2310987"/>
            <a:ext cx="8213339" cy="7236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dirty="0">
                <a:solidFill>
                  <a:srgbClr val="C00000"/>
                </a:solidFill>
                <a:latin typeface="Sakkal Majalla" panose="02000000000000000000" pitchFamily="2" charset="-78"/>
                <a:cs typeface="Sakkal Majalla" panose="02000000000000000000" pitchFamily="2" charset="-78"/>
              </a:rPr>
              <a:t>الخلايا العصبية بالغة التخصص، ومنظمة لتُكوِّن شبكات معقدة</a:t>
            </a:r>
            <a:r>
              <a:rPr lang="ar-BH" sz="3200" b="1" dirty="0">
                <a:solidFill>
                  <a:srgbClr val="C00000"/>
                </a:solidFill>
                <a:latin typeface="Sakkal Majalla" panose="02000000000000000000" pitchFamily="2" charset="-78"/>
                <a:cs typeface="Sakkal Majalla" panose="02000000000000000000" pitchFamily="2" charset="-78"/>
              </a:rPr>
              <a:t>.</a:t>
            </a:r>
            <a:endParaRPr lang="en-US" sz="3200" dirty="0">
              <a:solidFill>
                <a:srgbClr val="C00000"/>
              </a:solidFill>
              <a:latin typeface="Sakkal Majalla" panose="02000000000000000000" pitchFamily="2" charset="-78"/>
              <a:cs typeface="Sakkal Majalla" panose="02000000000000000000" pitchFamily="2" charset="-78"/>
            </a:endParaRPr>
          </a:p>
        </p:txBody>
      </p:sp>
      <p:graphicFrame>
        <p:nvGraphicFramePr>
          <p:cNvPr id="8" name="Diagram 7">
            <a:extLst>
              <a:ext uri="{FF2B5EF4-FFF2-40B4-BE49-F238E27FC236}">
                <a16:creationId xmlns:a16="http://schemas.microsoft.com/office/drawing/2014/main" xmlns="" id="{96E3980A-39F3-4928-BF5D-9B12726698D8}"/>
              </a:ext>
            </a:extLst>
          </p:cNvPr>
          <p:cNvGraphicFramePr/>
          <p:nvPr>
            <p:extLst/>
          </p:nvPr>
        </p:nvGraphicFramePr>
        <p:xfrm>
          <a:off x="3120571" y="3034603"/>
          <a:ext cx="7236178" cy="3067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rot="5400000">
            <a:off x="-395147" y="3572170"/>
            <a:ext cx="3824437" cy="174433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505944" y="1045506"/>
            <a:ext cx="7384443" cy="884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800" b="1" dirty="0">
                <a:solidFill>
                  <a:srgbClr val="002060"/>
                </a:solidFill>
                <a:latin typeface="Sakkal Majalla" panose="02000000000000000000" pitchFamily="2" charset="-78"/>
                <a:cs typeface="Sakkal Majalla" panose="02000000000000000000" pitchFamily="2" charset="-78"/>
              </a:rPr>
              <a:t>خلايا متخصصة تساعد على جمع المعلومات من البيئة، وتفسيرها، والاستجابة لها.</a:t>
            </a:r>
          </a:p>
        </p:txBody>
      </p:sp>
      <p:sp>
        <p:nvSpPr>
          <p:cNvPr id="6" name="Oval 5"/>
          <p:cNvSpPr/>
          <p:nvPr/>
        </p:nvSpPr>
        <p:spPr>
          <a:xfrm>
            <a:off x="8111613" y="965868"/>
            <a:ext cx="3524865" cy="9640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solidFill>
                  <a:srgbClr val="C00000"/>
                </a:solidFill>
                <a:latin typeface="Sakkal Majalla" panose="02000000000000000000" pitchFamily="2" charset="-78"/>
                <a:cs typeface="Sakkal Majalla" panose="02000000000000000000" pitchFamily="2" charset="-78"/>
              </a:rPr>
              <a:t> </a:t>
            </a:r>
            <a:r>
              <a:rPr lang="ar-BH" sz="2800" b="1" dirty="0">
                <a:solidFill>
                  <a:srgbClr val="C00000"/>
                </a:solidFill>
                <a:latin typeface="Sakkal Majalla" panose="02000000000000000000" pitchFamily="2" charset="-78"/>
                <a:cs typeface="Sakkal Majalla" panose="02000000000000000000" pitchFamily="2" charset="-78"/>
              </a:rPr>
              <a:t>الخلايا العصبية:</a:t>
            </a:r>
            <a:endParaRPr lang="en-US" sz="2800" b="1" dirty="0">
              <a:solidFill>
                <a:srgbClr val="C00000"/>
              </a:solidFill>
              <a:latin typeface="Sakkal Majalla" panose="02000000000000000000" pitchFamily="2" charset="-78"/>
              <a:cs typeface="Sakkal Majalla" panose="02000000000000000000" pitchFamily="2" charset="-78"/>
            </a:endParaRPr>
          </a:p>
        </p:txBody>
      </p:sp>
      <p:sp>
        <p:nvSpPr>
          <p:cNvPr id="10"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2238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8" grpId="0">
        <p:bldAsOne/>
      </p:bldGraphic>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
            <a:ext cx="12192000" cy="79173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smtClean="0">
                <a:solidFill>
                  <a:srgbClr val="FFC000"/>
                </a:solidFill>
                <a:latin typeface="Sakkal Majalla" panose="02000000000000000000" pitchFamily="2" charset="-78"/>
                <a:cs typeface="Sakkal Majalla" panose="02000000000000000000" pitchFamily="2" charset="-78"/>
              </a:rPr>
              <a:t>الهـدف </a:t>
            </a:r>
            <a:r>
              <a:rPr lang="ar-BH" sz="3600" b="1" dirty="0">
                <a:solidFill>
                  <a:srgbClr val="FFC000"/>
                </a:solidFill>
                <a:latin typeface="Sakkal Majalla" panose="02000000000000000000" pitchFamily="2" charset="-78"/>
                <a:cs typeface="Sakkal Majalla" panose="02000000000000000000" pitchFamily="2" charset="-78"/>
              </a:rPr>
              <a:t>الأول: </a:t>
            </a:r>
            <a:r>
              <a:rPr lang="ar-BH" sz="3600" b="1" dirty="0">
                <a:solidFill>
                  <a:schemeClr val="bg1"/>
                </a:solidFill>
                <a:latin typeface="Sakkal Majalla" panose="02000000000000000000" pitchFamily="2" charset="-78"/>
                <a:cs typeface="Sakkal Majalla" panose="02000000000000000000" pitchFamily="2" charset="-78"/>
              </a:rPr>
              <a:t>تحديد الأجزاء الرئيسة للخلية العصبية ووصف وظيفة كل جزء</a:t>
            </a:r>
            <a:r>
              <a:rPr lang="ar-BH" sz="28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p>
        </p:txBody>
      </p:sp>
      <p:sp>
        <p:nvSpPr>
          <p:cNvPr id="5" name="مستطيل 9"/>
          <p:cNvSpPr/>
          <p:nvPr/>
        </p:nvSpPr>
        <p:spPr>
          <a:xfrm>
            <a:off x="5628223" y="3830755"/>
            <a:ext cx="5581871"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BH" sz="2800" b="1" dirty="0">
                <a:latin typeface="Sakkal Majalla" panose="02000000000000000000" pitchFamily="2" charset="-78"/>
                <a:cs typeface="Sakkal Majalla" panose="02000000000000000000" pitchFamily="2" charset="-78"/>
              </a:rPr>
              <a:t>تستقبل إشارات (سيالات) من الخلايا العصبية.</a:t>
            </a:r>
          </a:p>
        </p:txBody>
      </p:sp>
      <p:sp>
        <p:nvSpPr>
          <p:cNvPr id="6" name="مستطيل 12"/>
          <p:cNvSpPr/>
          <p:nvPr/>
        </p:nvSpPr>
        <p:spPr>
          <a:xfrm>
            <a:off x="8750125" y="1687253"/>
            <a:ext cx="2732274" cy="584775"/>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marL="0" lvl="2" algn="r" rtl="1">
              <a:defRPr/>
            </a:pPr>
            <a:r>
              <a:rPr lang="ar-BH" sz="3200" b="1" dirty="0">
                <a:solidFill>
                  <a:srgbClr val="C00000"/>
                </a:solidFill>
                <a:latin typeface="Sakkal Majalla" panose="02000000000000000000" pitchFamily="2" charset="-78"/>
                <a:cs typeface="Sakkal Majalla" panose="02000000000000000000" pitchFamily="2" charset="-78"/>
              </a:rPr>
              <a:t>1. جسم الخلية:</a:t>
            </a:r>
            <a:endParaRPr lang="ar-SA" sz="3200" b="1" dirty="0">
              <a:solidFill>
                <a:srgbClr val="C00000"/>
              </a:solidFill>
              <a:latin typeface="Sakkal Majalla" panose="02000000000000000000" pitchFamily="2" charset="-78"/>
              <a:cs typeface="Sakkal Majalla" panose="02000000000000000000" pitchFamily="2" charset="-78"/>
            </a:endParaRPr>
          </a:p>
        </p:txBody>
      </p:sp>
      <p:sp>
        <p:nvSpPr>
          <p:cNvPr id="8" name="مستطيل 9"/>
          <p:cNvSpPr/>
          <p:nvPr/>
        </p:nvSpPr>
        <p:spPr>
          <a:xfrm>
            <a:off x="5628223" y="2344247"/>
            <a:ext cx="5612014" cy="5232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r" rtl="1"/>
            <a:r>
              <a:rPr lang="ar-BH" sz="2800" b="1" dirty="0">
                <a:solidFill>
                  <a:srgbClr val="002060"/>
                </a:solidFill>
                <a:latin typeface="Sakkal Majalla" panose="02000000000000000000" pitchFamily="2" charset="-78"/>
                <a:cs typeface="Sakkal Majalla" panose="02000000000000000000" pitchFamily="2" charset="-78"/>
              </a:rPr>
              <a:t>يحوي النواة والكثير من العضيات.</a:t>
            </a:r>
          </a:p>
        </p:txBody>
      </p:sp>
      <p:sp>
        <p:nvSpPr>
          <p:cNvPr id="11" name="مستطيل 12">
            <a:extLst>
              <a:ext uri="{FF2B5EF4-FFF2-40B4-BE49-F238E27FC236}">
                <a16:creationId xmlns:a16="http://schemas.microsoft.com/office/drawing/2014/main" xmlns="" id="{E3E6BB15-01F6-4791-B54C-1CBCD0BA1D9C}"/>
              </a:ext>
            </a:extLst>
          </p:cNvPr>
          <p:cNvSpPr/>
          <p:nvPr/>
        </p:nvSpPr>
        <p:spPr>
          <a:xfrm>
            <a:off x="5628223" y="5332905"/>
            <a:ext cx="5560087" cy="954107"/>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0" lvl="2" algn="r" rtl="1">
              <a:defRPr/>
            </a:pPr>
            <a:r>
              <a:rPr lang="ar-BH" sz="2800" b="1" dirty="0">
                <a:solidFill>
                  <a:srgbClr val="002060"/>
                </a:solidFill>
                <a:latin typeface="Sakkal Majalla" panose="02000000000000000000" pitchFamily="2" charset="-78"/>
                <a:cs typeface="Sakkal Majalla" panose="02000000000000000000" pitchFamily="2" charset="-78"/>
              </a:rPr>
              <a:t>ينقل السيالات العصبية من خلية إلى أخرى وإلى</a:t>
            </a:r>
          </a:p>
          <a:p>
            <a:pPr marL="0" lvl="2" algn="r" rtl="1">
              <a:defRPr/>
            </a:pPr>
            <a:r>
              <a:rPr lang="ar-BH" sz="2800" b="1" dirty="0">
                <a:solidFill>
                  <a:srgbClr val="002060"/>
                </a:solidFill>
                <a:latin typeface="Sakkal Majalla" panose="02000000000000000000" pitchFamily="2" charset="-78"/>
                <a:cs typeface="Sakkal Majalla" panose="02000000000000000000" pitchFamily="2" charset="-78"/>
              </a:rPr>
              <a:t> خلايا العضلات والغدد.</a:t>
            </a:r>
            <a:endParaRPr lang="ar-SA" sz="2800" b="1" dirty="0">
              <a:solidFill>
                <a:srgbClr val="002060"/>
              </a:solidFill>
              <a:latin typeface="Sakkal Majalla" panose="02000000000000000000" pitchFamily="2" charset="-78"/>
              <a:cs typeface="Sakkal Majalla" panose="02000000000000000000" pitchFamily="2" charset="-78"/>
            </a:endParaRPr>
          </a:p>
        </p:txBody>
      </p:sp>
      <p:sp>
        <p:nvSpPr>
          <p:cNvPr id="20" name="مستطيل 12"/>
          <p:cNvSpPr/>
          <p:nvPr/>
        </p:nvSpPr>
        <p:spPr>
          <a:xfrm>
            <a:off x="8750125" y="3171225"/>
            <a:ext cx="2713852" cy="584775"/>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marL="0" lvl="2" algn="r" rtl="1">
              <a:defRPr/>
            </a:pPr>
            <a:r>
              <a:rPr lang="ar-BH" sz="3200" b="1" dirty="0">
                <a:solidFill>
                  <a:srgbClr val="C00000"/>
                </a:solidFill>
                <a:latin typeface="Sakkal Majalla" panose="02000000000000000000" pitchFamily="2" charset="-78"/>
                <a:cs typeface="Sakkal Majalla" panose="02000000000000000000" pitchFamily="2" charset="-78"/>
              </a:rPr>
              <a:t>2. الزوائد الشجيرية:</a:t>
            </a:r>
            <a:endParaRPr lang="ar-SA" sz="3200" b="1" dirty="0">
              <a:solidFill>
                <a:srgbClr val="C00000"/>
              </a:solidFill>
              <a:latin typeface="Sakkal Majalla" panose="02000000000000000000" pitchFamily="2" charset="-78"/>
              <a:cs typeface="Sakkal Majalla" panose="02000000000000000000" pitchFamily="2" charset="-78"/>
            </a:endParaRPr>
          </a:p>
        </p:txBody>
      </p:sp>
      <p:sp>
        <p:nvSpPr>
          <p:cNvPr id="21" name="مستطيل 12"/>
          <p:cNvSpPr/>
          <p:nvPr/>
        </p:nvSpPr>
        <p:spPr>
          <a:xfrm>
            <a:off x="8803914" y="4662765"/>
            <a:ext cx="2672464" cy="584775"/>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marL="0" lvl="2" algn="r" rtl="1">
              <a:defRPr/>
            </a:pPr>
            <a:r>
              <a:rPr lang="ar-BH" sz="3200" b="1" dirty="0">
                <a:solidFill>
                  <a:srgbClr val="C00000"/>
                </a:solidFill>
                <a:latin typeface="Sakkal Majalla" panose="02000000000000000000" pitchFamily="2" charset="-78"/>
                <a:cs typeface="Sakkal Majalla" panose="02000000000000000000" pitchFamily="2" charset="-78"/>
              </a:rPr>
              <a:t>3. محور الخلية:</a:t>
            </a:r>
            <a:endParaRPr lang="ar-SA" sz="3200" b="1" dirty="0">
              <a:solidFill>
                <a:srgbClr val="C00000"/>
              </a:solidFill>
              <a:latin typeface="Sakkal Majalla" panose="02000000000000000000" pitchFamily="2" charset="-78"/>
              <a:cs typeface="Sakkal Majalla" panose="02000000000000000000" pitchFamily="2" charset="-78"/>
            </a:endParaRPr>
          </a:p>
        </p:txBody>
      </p:sp>
      <p:sp>
        <p:nvSpPr>
          <p:cNvPr id="22" name="مستطيل 12">
            <a:extLst>
              <a:ext uri="{FF2B5EF4-FFF2-40B4-BE49-F238E27FC236}">
                <a16:creationId xmlns:a16="http://schemas.microsoft.com/office/drawing/2014/main" xmlns="" id="{E3E6BB15-01F6-4791-B54C-1CBCD0BA1D9C}"/>
              </a:ext>
            </a:extLst>
          </p:cNvPr>
          <p:cNvSpPr/>
          <p:nvPr/>
        </p:nvSpPr>
        <p:spPr>
          <a:xfrm>
            <a:off x="3412672" y="974271"/>
            <a:ext cx="8033721" cy="52322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BH" sz="2800" dirty="0">
                <a:latin typeface="Sakkal Majalla" panose="02000000000000000000" pitchFamily="2" charset="-78"/>
                <a:cs typeface="Sakkal Majalla" panose="02000000000000000000" pitchFamily="2" charset="-78"/>
              </a:rPr>
              <a:t>هناك ثلاثة أجزاء للخلية العصبية: جسم الخلية، والزوائد الشجيرية والمحور. </a:t>
            </a:r>
          </a:p>
        </p:txBody>
      </p:sp>
      <p:sp>
        <p:nvSpPr>
          <p:cNvPr id="23"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2"/>
          <a:stretch>
            <a:fillRect/>
          </a:stretch>
        </p:blipFill>
        <p:spPr>
          <a:xfrm>
            <a:off x="737484" y="1463705"/>
            <a:ext cx="3036071" cy="4584589"/>
          </a:xfrm>
          <a:prstGeom prst="rect">
            <a:avLst/>
          </a:prstGeom>
        </p:spPr>
      </p:pic>
    </p:spTree>
    <p:extLst>
      <p:ext uri="{BB962C8B-B14F-4D97-AF65-F5344CB8AC3E}">
        <p14:creationId xmlns:p14="http://schemas.microsoft.com/office/powerpoint/2010/main" val="167296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to="" calcmode="lin" valueType="num">
                                      <p:cBhvr>
                                        <p:cTn id="7" dur="1" fill="hold"/>
                                        <p:tgtEl>
                                          <p:spTgt spid="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to="" calcmode="lin" valueType="num">
                                      <p:cBhvr>
                                        <p:cTn id="35" dur="1" fill="hold"/>
                                        <p:tgtEl>
                                          <p:spTgt spid="20"/>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to="" calcmode="lin" valueType="num">
                                      <p:cBhvr>
                                        <p:cTn id="40" dur="1" fill="hold"/>
                                        <p:tgtEl>
                                          <p:spTgt spid="5"/>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p:cTn id="4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to="" calcmode="lin" valueType="num">
                                      <p:cBhvr>
                                        <p:cTn id="52" dur="1" fill="hold"/>
                                        <p:tgtEl>
                                          <p:spTgt spid="21"/>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to="" calcmode="lin" valueType="num">
                                      <p:cBhvr>
                                        <p:cTn id="5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12"/>
          <p:cNvSpPr/>
          <p:nvPr/>
        </p:nvSpPr>
        <p:spPr>
          <a:xfrm>
            <a:off x="4239125" y="970892"/>
            <a:ext cx="3880455" cy="646331"/>
          </a:xfrm>
          <a:prstGeom prst="rect">
            <a:avLst/>
          </a:prstGeom>
          <a:solidFill>
            <a:schemeClr val="accent4">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ctr" rtl="1">
              <a:defRPr/>
            </a:pPr>
            <a:r>
              <a:rPr lang="ar-BH" sz="3600" b="1" dirty="0">
                <a:solidFill>
                  <a:srgbClr val="7030A0"/>
                </a:solidFill>
                <a:latin typeface="Sakkal Majalla" panose="02000000000000000000" pitchFamily="2" charset="-78"/>
                <a:cs typeface="Sakkal Majalla" panose="02000000000000000000" pitchFamily="2" charset="-78"/>
              </a:rPr>
              <a:t>أنواع الخلايا العصبية</a:t>
            </a:r>
            <a:endParaRPr lang="ar-SA" sz="3600" b="1" dirty="0">
              <a:solidFill>
                <a:srgbClr val="7030A0"/>
              </a:solidFill>
              <a:latin typeface="Sakkal Majalla" panose="02000000000000000000" pitchFamily="2" charset="-78"/>
              <a:cs typeface="Sakkal Majalla" panose="02000000000000000000" pitchFamily="2" charset="-78"/>
            </a:endParaRPr>
          </a:p>
        </p:txBody>
      </p:sp>
      <p:sp>
        <p:nvSpPr>
          <p:cNvPr id="13" name="Rectangle 12"/>
          <p:cNvSpPr/>
          <p:nvPr/>
        </p:nvSpPr>
        <p:spPr>
          <a:xfrm>
            <a:off x="0" y="-14333"/>
            <a:ext cx="12192000" cy="817222"/>
          </a:xfrm>
          <a:prstGeom prst="rect">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099" rtl="1" fontAlgn="base">
              <a:spcBef>
                <a:spcPct val="0"/>
              </a:spcBef>
              <a:spcAft>
                <a:spcPct val="0"/>
              </a:spcAft>
            </a:pPr>
            <a:r>
              <a:rPr lang="ar-BH" sz="4400" b="1" dirty="0">
                <a:solidFill>
                  <a:srgbClr val="FFC000"/>
                </a:solidFill>
                <a:latin typeface="Sakkal Majalla" panose="02000000000000000000" pitchFamily="2" charset="-78"/>
                <a:cs typeface="Sakkal Majalla" panose="02000000000000000000" pitchFamily="2" charset="-78"/>
              </a:rPr>
              <a:t>الهـدف الثاني: </a:t>
            </a:r>
            <a:r>
              <a:rPr lang="ar-SA" sz="4000" b="1" dirty="0">
                <a:solidFill>
                  <a:srgbClr val="002060"/>
                </a:solidFill>
                <a:latin typeface="Sakkal Majalla" panose="02000000000000000000" pitchFamily="2" charset="-78"/>
                <a:cs typeface="Sakkal Majalla" panose="02000000000000000000" pitchFamily="2" charset="-78"/>
              </a:rPr>
              <a:t> </a:t>
            </a:r>
            <a:r>
              <a:rPr lang="ar-BH" sz="3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المقارنة بين الأنواع الثلاثة من الخلايا العصبية</a:t>
            </a:r>
            <a:r>
              <a:rPr lang="ar-BH" sz="4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endParaRPr lang="ar-BH" sz="4400" b="1" dirty="0">
              <a:solidFill>
                <a:schemeClr val="bg1"/>
              </a:solidFill>
              <a:latin typeface="Sakkal Majalla" panose="02000000000000000000" pitchFamily="2" charset="-78"/>
              <a:cs typeface="Sakkal Majalla" panose="02000000000000000000" pitchFamily="2" charset="-78"/>
            </a:endParaRPr>
          </a:p>
        </p:txBody>
      </p:sp>
      <p:sp>
        <p:nvSpPr>
          <p:cNvPr id="2" name="Flowchart: Terminator 1"/>
          <p:cNvSpPr/>
          <p:nvPr/>
        </p:nvSpPr>
        <p:spPr>
          <a:xfrm>
            <a:off x="8512272" y="1972640"/>
            <a:ext cx="2902980" cy="595901"/>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C00000"/>
                </a:solidFill>
                <a:latin typeface="Sakkal Majalla" panose="02000000000000000000" pitchFamily="2" charset="-78"/>
                <a:cs typeface="Sakkal Majalla" panose="02000000000000000000" pitchFamily="2" charset="-78"/>
              </a:rPr>
              <a:t>خلية عصبية حسية</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5" name="Flowchart: Terminator 14"/>
          <p:cNvSpPr/>
          <p:nvPr/>
        </p:nvSpPr>
        <p:spPr>
          <a:xfrm>
            <a:off x="4806378" y="1945905"/>
            <a:ext cx="3068420" cy="595901"/>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C00000"/>
                </a:solidFill>
                <a:latin typeface="Sakkal Majalla" panose="02000000000000000000" pitchFamily="2" charset="-78"/>
                <a:cs typeface="Sakkal Majalla" panose="02000000000000000000" pitchFamily="2" charset="-78"/>
              </a:rPr>
              <a:t>خلية عصبية بينية</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8" name="Flowchart: Terminator 17"/>
          <p:cNvSpPr/>
          <p:nvPr/>
        </p:nvSpPr>
        <p:spPr>
          <a:xfrm>
            <a:off x="945891" y="1930544"/>
            <a:ext cx="3122902" cy="595901"/>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C00000"/>
                </a:solidFill>
                <a:latin typeface="Sakkal Majalla" panose="02000000000000000000" pitchFamily="2" charset="-78"/>
                <a:cs typeface="Sakkal Majalla" panose="02000000000000000000" pitchFamily="2" charset="-78"/>
              </a:rPr>
              <a:t>خلية عصبية حركية</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3" name="Rounded Rectangle 2"/>
          <p:cNvSpPr/>
          <p:nvPr/>
        </p:nvSpPr>
        <p:spPr>
          <a:xfrm>
            <a:off x="8537670" y="2691831"/>
            <a:ext cx="2877581" cy="357540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rtl="1"/>
            <a:r>
              <a:rPr lang="ar-BH" sz="3200" b="1" dirty="0">
                <a:solidFill>
                  <a:schemeClr val="bg1"/>
                </a:solidFill>
                <a:latin typeface="Sakkal Majalla" panose="02000000000000000000" pitchFamily="2" charset="-78"/>
                <a:cs typeface="Sakkal Majalla" panose="02000000000000000000" pitchFamily="2" charset="-78"/>
              </a:rPr>
              <a:t>ترسل إشارات من المستقبلات الموجودة في الجلد وأعضاء الحس إلى الخلايا البينية في الدماغ والحبل الشوكي.</a:t>
            </a:r>
            <a:endParaRPr lang="ar-SA" sz="3200" b="1" dirty="0">
              <a:solidFill>
                <a:schemeClr val="bg1"/>
              </a:solidFill>
              <a:latin typeface="Sakkal Majalla" panose="02000000000000000000" pitchFamily="2" charset="-78"/>
              <a:cs typeface="Sakkal Majalla" panose="02000000000000000000" pitchFamily="2" charset="-78"/>
            </a:endParaRPr>
          </a:p>
        </p:txBody>
      </p:sp>
      <p:sp>
        <p:nvSpPr>
          <p:cNvPr id="19" name="Rounded Rectangle 18"/>
          <p:cNvSpPr/>
          <p:nvPr/>
        </p:nvSpPr>
        <p:spPr>
          <a:xfrm>
            <a:off x="4830920" y="2671995"/>
            <a:ext cx="2862974" cy="357540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rtl="1"/>
            <a:r>
              <a:rPr lang="ar-BH" sz="2800" b="1" dirty="0">
                <a:solidFill>
                  <a:srgbClr val="7030A0"/>
                </a:solidFill>
                <a:latin typeface="Sakkal Majalla" panose="02000000000000000000" pitchFamily="2" charset="-78"/>
                <a:cs typeface="Sakkal Majalla" panose="02000000000000000000" pitchFamily="2" charset="-78"/>
              </a:rPr>
              <a:t>توجد في الدماغ والحبل الشوكي، وتستقبل رسائل من الخلايا الحسية، ثم تنقل إشارات مناسبة للخلايا العصبية الحركية.</a:t>
            </a:r>
            <a:endParaRPr lang="ar-SA" sz="2800" b="1" dirty="0">
              <a:solidFill>
                <a:srgbClr val="7030A0"/>
              </a:solidFill>
              <a:latin typeface="Sakkal Majalla" panose="02000000000000000000" pitchFamily="2" charset="-78"/>
              <a:cs typeface="Sakkal Majalla" panose="02000000000000000000" pitchFamily="2" charset="-78"/>
            </a:endParaRPr>
          </a:p>
        </p:txBody>
      </p:sp>
      <p:sp>
        <p:nvSpPr>
          <p:cNvPr id="20" name="Rounded Rectangle 19"/>
          <p:cNvSpPr/>
          <p:nvPr/>
        </p:nvSpPr>
        <p:spPr>
          <a:xfrm>
            <a:off x="956327" y="2691831"/>
            <a:ext cx="2968832" cy="35946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rtl="1"/>
            <a:r>
              <a:rPr lang="ar-BH" sz="3200" b="1" dirty="0">
                <a:solidFill>
                  <a:srgbClr val="002060"/>
                </a:solidFill>
                <a:latin typeface="Sakkal Majalla" panose="02000000000000000000" pitchFamily="2" charset="-78"/>
                <a:cs typeface="Sakkal Majalla" panose="02000000000000000000" pitchFamily="2" charset="-78"/>
              </a:rPr>
              <a:t>تنقل الإشارات إلى الغدد والعضلات، بعيدًا عن الدماغ والحبل الشوكي، لتتم الاستجابة لها. </a:t>
            </a:r>
            <a:endParaRPr lang="ar-SA" sz="3200" b="1" dirty="0">
              <a:solidFill>
                <a:srgbClr val="002060"/>
              </a:solidFill>
              <a:latin typeface="Sakkal Majalla" panose="02000000000000000000" pitchFamily="2" charset="-78"/>
              <a:cs typeface="Sakkal Majalla" panose="02000000000000000000" pitchFamily="2" charset="-78"/>
            </a:endParaRPr>
          </a:p>
        </p:txBody>
      </p:sp>
      <p:sp>
        <p:nvSpPr>
          <p:cNvPr id="12"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787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style.rotation</p:attrName>
                                        </p:attrNameLst>
                                      </p:cBhvr>
                                      <p:tavLst>
                                        <p:tav tm="0">
                                          <p:val>
                                            <p:fltVal val="90"/>
                                          </p:val>
                                        </p:tav>
                                        <p:tav tm="100000">
                                          <p:val>
                                            <p:fltVal val="0"/>
                                          </p:val>
                                        </p:tav>
                                      </p:tavLst>
                                    </p:anim>
                                    <p:animEffect transition="in" filter="fade">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style.rotation</p:attrName>
                                        </p:attrNameLst>
                                      </p:cBhvr>
                                      <p:tavLst>
                                        <p:tav tm="0">
                                          <p:val>
                                            <p:fltVal val="90"/>
                                          </p:val>
                                        </p:tav>
                                        <p:tav tm="100000">
                                          <p:val>
                                            <p:fltVal val="0"/>
                                          </p:val>
                                        </p:tav>
                                      </p:tavLst>
                                    </p:anim>
                                    <p:animEffect transition="in" filter="fade">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8" grpId="0" animBg="1"/>
      <p:bldP spid="3"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12"/>
          <p:cNvSpPr/>
          <p:nvPr/>
        </p:nvSpPr>
        <p:spPr>
          <a:xfrm>
            <a:off x="3868107" y="1967405"/>
            <a:ext cx="7540199" cy="1977464"/>
          </a:xfrm>
          <a:prstGeom prst="rect">
            <a:avLst/>
          </a:prstGeom>
          <a:solidFill>
            <a:schemeClr val="accent6">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228600" indent="-228600" algn="r" rtl="1" eaLnBrk="0" fontAlgn="base" hangingPunct="0">
              <a:lnSpc>
                <a:spcPct val="150000"/>
              </a:lnSpc>
              <a:spcBef>
                <a:spcPct val="0"/>
              </a:spcBef>
              <a:spcAft>
                <a:spcPct val="0"/>
              </a:spcAft>
              <a:buFont typeface="Wingdings" panose="05000000000000000000" pitchFamily="2" charset="2"/>
              <a:buChar char="§"/>
            </a:pPr>
            <a:r>
              <a:rPr lang="ar-BH" altLang="en-US" sz="2800" b="1" dirty="0">
                <a:solidFill>
                  <a:srgbClr val="002060"/>
                </a:solidFill>
                <a:latin typeface="Sakkal Majalla" panose="02000000000000000000" pitchFamily="2" charset="-78"/>
                <a:cs typeface="Sakkal Majalla" panose="02000000000000000000" pitchFamily="2" charset="-78"/>
              </a:rPr>
              <a:t>التركيب رقم 1 يمثل: </a:t>
            </a:r>
            <a:r>
              <a:rPr lang="ar-BH" altLang="en-US" sz="2800" b="1" dirty="0">
                <a:solidFill>
                  <a:srgbClr val="7030A0"/>
                </a:solidFill>
                <a:latin typeface="Sakkal Majalla" panose="02000000000000000000" pitchFamily="2" charset="-78"/>
                <a:cs typeface="Sakkal Majalla" panose="02000000000000000000" pitchFamily="2" charset="-78"/>
              </a:rPr>
              <a:t>.............................</a:t>
            </a:r>
          </a:p>
          <a:p>
            <a:pPr marL="228600" indent="-228600" algn="r" rtl="1" eaLnBrk="0" fontAlgn="base" hangingPunct="0">
              <a:lnSpc>
                <a:spcPct val="150000"/>
              </a:lnSpc>
              <a:spcBef>
                <a:spcPct val="0"/>
              </a:spcBef>
              <a:spcAft>
                <a:spcPct val="0"/>
              </a:spcAft>
              <a:buFont typeface="Wingdings" panose="05000000000000000000" pitchFamily="2" charset="2"/>
              <a:buChar char="§"/>
            </a:pPr>
            <a:r>
              <a:rPr lang="ar-BH" altLang="en-US" sz="2800" b="1" dirty="0">
                <a:solidFill>
                  <a:srgbClr val="002060"/>
                </a:solidFill>
                <a:latin typeface="Sakkal Majalla" panose="02000000000000000000" pitchFamily="2" charset="-78"/>
                <a:cs typeface="Sakkal Majalla" panose="02000000000000000000" pitchFamily="2" charset="-78"/>
              </a:rPr>
              <a:t>التركيب رقم 2 يمثل: </a:t>
            </a:r>
            <a:r>
              <a:rPr lang="ar-BH" altLang="en-US" sz="2800" b="1" dirty="0">
                <a:solidFill>
                  <a:srgbClr val="7030A0"/>
                </a:solidFill>
                <a:latin typeface="Sakkal Majalla" panose="02000000000000000000" pitchFamily="2" charset="-78"/>
                <a:cs typeface="Sakkal Majalla" panose="02000000000000000000" pitchFamily="2" charset="-78"/>
              </a:rPr>
              <a:t>................................</a:t>
            </a:r>
          </a:p>
          <a:p>
            <a:pPr marL="228600" indent="-228600" algn="r" rtl="1" eaLnBrk="0" fontAlgn="base" hangingPunct="0">
              <a:lnSpc>
                <a:spcPct val="150000"/>
              </a:lnSpc>
              <a:spcBef>
                <a:spcPct val="0"/>
              </a:spcBef>
              <a:spcAft>
                <a:spcPct val="0"/>
              </a:spcAft>
              <a:buFont typeface="Wingdings" panose="05000000000000000000" pitchFamily="2" charset="2"/>
              <a:buChar char="§"/>
            </a:pPr>
            <a:r>
              <a:rPr lang="ar-BH" altLang="en-US" sz="2800" b="1" dirty="0">
                <a:solidFill>
                  <a:srgbClr val="002060"/>
                </a:solidFill>
                <a:latin typeface="Sakkal Majalla" panose="02000000000000000000" pitchFamily="2" charset="-78"/>
                <a:cs typeface="Sakkal Majalla" panose="02000000000000000000" pitchFamily="2" charset="-78"/>
              </a:rPr>
              <a:t>التركيب رقم 3 يمثل: ..................................</a:t>
            </a:r>
            <a:endParaRPr lang="ar-BH" altLang="en-US" sz="2800" b="1" dirty="0">
              <a:solidFill>
                <a:srgbClr val="7030A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1"/>
            <a:ext cx="12192000" cy="94210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000" b="1" dirty="0">
                <a:solidFill>
                  <a:srgbClr val="FFC000"/>
                </a:solidFill>
                <a:latin typeface="Sakkal Majalla" panose="02000000000000000000" pitchFamily="2" charset="-78"/>
                <a:cs typeface="Sakkal Majalla" panose="02000000000000000000" pitchFamily="2" charset="-78"/>
              </a:rPr>
              <a:t>النشـــــــــــــــــــــــــــــــــــــــــــاط </a:t>
            </a:r>
            <a:r>
              <a:rPr lang="ar-BH" sz="4000" b="1" dirty="0">
                <a:solidFill>
                  <a:schemeClr val="bg1"/>
                </a:solidFill>
                <a:latin typeface="Sakkal Majalla" panose="02000000000000000000" pitchFamily="2" charset="-78"/>
                <a:cs typeface="Sakkal Majalla" panose="02000000000000000000" pitchFamily="2" charset="-78"/>
              </a:rPr>
              <a:t>(1)</a:t>
            </a:r>
          </a:p>
        </p:txBody>
      </p:sp>
      <p:sp>
        <p:nvSpPr>
          <p:cNvPr id="25" name="Flowchart: Terminator 24"/>
          <p:cNvSpPr/>
          <p:nvPr/>
        </p:nvSpPr>
        <p:spPr>
          <a:xfrm>
            <a:off x="3868107" y="1089590"/>
            <a:ext cx="7540199" cy="762431"/>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eaLnBrk="0" fontAlgn="base" hangingPunct="0">
              <a:spcBef>
                <a:spcPct val="0"/>
              </a:spcBef>
              <a:spcAft>
                <a:spcPct val="0"/>
              </a:spcAft>
            </a:pPr>
            <a:r>
              <a:rPr lang="ar-BH" altLang="en-US" sz="2800" b="1" dirty="0">
                <a:solidFill>
                  <a:srgbClr val="C00000"/>
                </a:solidFill>
                <a:latin typeface="Sakkal Majalla" panose="02000000000000000000" pitchFamily="2" charset="-78"/>
                <a:cs typeface="Sakkal Majalla" panose="02000000000000000000" pitchFamily="2" charset="-78"/>
              </a:rPr>
              <a:t>1. حدد أسماء التراكيب رقم 1 و 2 و 3 بالشكل التالي: </a:t>
            </a:r>
            <a:endParaRPr lang="en-US" altLang="en-US" sz="2800" b="1" dirty="0">
              <a:solidFill>
                <a:srgbClr val="C00000"/>
              </a:solidFill>
              <a:latin typeface="Sakkal Majalla" panose="02000000000000000000" pitchFamily="2" charset="-78"/>
              <a:cs typeface="Sakkal Majalla" panose="02000000000000000000" pitchFamily="2" charset="-78"/>
            </a:endParaRPr>
          </a:p>
        </p:txBody>
      </p:sp>
      <p:sp>
        <p:nvSpPr>
          <p:cNvPr id="48" name="Flowchart: Terminator 47"/>
          <p:cNvSpPr/>
          <p:nvPr/>
        </p:nvSpPr>
        <p:spPr>
          <a:xfrm>
            <a:off x="3868107" y="4263029"/>
            <a:ext cx="7540199" cy="946905"/>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2550" algn="r" rtl="1" eaLnBrk="0" fontAlgn="base" hangingPunct="0">
              <a:spcBef>
                <a:spcPct val="0"/>
              </a:spcBef>
              <a:spcAft>
                <a:spcPct val="0"/>
              </a:spcAft>
            </a:pPr>
            <a:r>
              <a:rPr lang="ar-BH" altLang="en-US" sz="2800" b="1" dirty="0">
                <a:solidFill>
                  <a:srgbClr val="C00000"/>
                </a:solidFill>
                <a:latin typeface="Sakkal Majalla" panose="02000000000000000000" pitchFamily="2" charset="-78"/>
                <a:cs typeface="Sakkal Majalla" panose="02000000000000000000" pitchFamily="2" charset="-78"/>
              </a:rPr>
              <a:t>2. </a:t>
            </a:r>
            <a:r>
              <a:rPr lang="ar-SA" altLang="en-US" sz="2800" b="1" dirty="0">
                <a:solidFill>
                  <a:srgbClr val="C00000"/>
                </a:solidFill>
                <a:latin typeface="Sakkal Majalla" panose="02000000000000000000" pitchFamily="2" charset="-78"/>
                <a:cs typeface="Sakkal Majalla" panose="02000000000000000000" pitchFamily="2" charset="-78"/>
              </a:rPr>
              <a:t>الخلايا العصبية المختصة بنقل الإشارات من الحبل الشوكي والدماغ إلى الغدد والعضلات</a:t>
            </a:r>
            <a:r>
              <a:rPr lang="ar-BH" altLang="en-US" sz="2800" b="1" dirty="0">
                <a:solidFill>
                  <a:srgbClr val="C00000"/>
                </a:solidFill>
                <a:latin typeface="Sakkal Majalla" panose="02000000000000000000" pitchFamily="2" charset="-78"/>
                <a:cs typeface="Sakkal Majalla" panose="02000000000000000000" pitchFamily="2" charset="-78"/>
              </a:rPr>
              <a:t> </a:t>
            </a:r>
            <a:r>
              <a:rPr lang="ar-SA" altLang="en-US" sz="2800" b="1" dirty="0">
                <a:solidFill>
                  <a:srgbClr val="C00000"/>
                </a:solidFill>
                <a:latin typeface="Sakkal Majalla" panose="02000000000000000000" pitchFamily="2" charset="-78"/>
                <a:cs typeface="Sakkal Majalla" panose="02000000000000000000" pitchFamily="2" charset="-78"/>
              </a:rPr>
              <a:t>هي:</a:t>
            </a:r>
            <a:endParaRPr lang="en-US" altLang="en-US" sz="2800" b="1" dirty="0">
              <a:solidFill>
                <a:srgbClr val="C00000"/>
              </a:solidFill>
              <a:latin typeface="Sakkal Majalla" panose="02000000000000000000" pitchFamily="2" charset="-78"/>
              <a:cs typeface="Sakkal Majalla" panose="02000000000000000000" pitchFamily="2" charset="-78"/>
            </a:endParaRPr>
          </a:p>
        </p:txBody>
      </p:sp>
      <p:sp>
        <p:nvSpPr>
          <p:cNvPr id="49" name="Rectangle 3"/>
          <p:cNvSpPr>
            <a:spLocks noChangeArrowheads="1"/>
          </p:cNvSpPr>
          <p:nvPr/>
        </p:nvSpPr>
        <p:spPr bwMode="auto">
          <a:xfrm>
            <a:off x="8441004" y="5261117"/>
            <a:ext cx="2914578" cy="461665"/>
          </a:xfrm>
          <a:prstGeom prst="rect">
            <a:avLst/>
          </a:prstGeom>
          <a:solidFill>
            <a:schemeClr val="accent2">
              <a:lumMod val="20000"/>
              <a:lumOff val="80000"/>
            </a:schemeClr>
          </a:solidFill>
          <a:ln>
            <a:solidFill>
              <a:srgbClr val="002060"/>
            </a:solid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eaLnBrk="0" fontAlgn="base" hangingPunct="0">
              <a:spcBef>
                <a:spcPct val="0"/>
              </a:spcBef>
              <a:spcAft>
                <a:spcPct val="0"/>
              </a:spcAft>
              <a:tabLst>
                <a:tab pos="358775" algn="l"/>
              </a:tabLst>
              <a:defRPr>
                <a:solidFill>
                  <a:schemeClr val="tx1"/>
                </a:solidFill>
                <a:latin typeface="Arial" panose="020B0604020202020204" pitchFamily="34" charset="0"/>
              </a:defRPr>
            </a:lvl2pPr>
            <a:lvl3pPr eaLnBrk="0" fontAlgn="base" hangingPunct="0">
              <a:spcBef>
                <a:spcPct val="0"/>
              </a:spcBef>
              <a:spcAft>
                <a:spcPct val="0"/>
              </a:spcAft>
              <a:tabLst>
                <a:tab pos="358775" algn="l"/>
              </a:tabLst>
              <a:defRPr>
                <a:solidFill>
                  <a:schemeClr val="tx1"/>
                </a:solidFill>
                <a:latin typeface="Arial" panose="020B0604020202020204" pitchFamily="34" charset="0"/>
              </a:defRPr>
            </a:lvl3pPr>
            <a:lvl4pPr eaLnBrk="0" fontAlgn="base" hangingPunct="0">
              <a:spcBef>
                <a:spcPct val="0"/>
              </a:spcBef>
              <a:spcAft>
                <a:spcPct val="0"/>
              </a:spcAft>
              <a:tabLst>
                <a:tab pos="358775" algn="l"/>
              </a:tabLst>
              <a:defRPr>
                <a:solidFill>
                  <a:schemeClr val="tx1"/>
                </a:solidFill>
                <a:latin typeface="Arial" panose="020B0604020202020204" pitchFamily="34" charset="0"/>
              </a:defRPr>
            </a:lvl4pPr>
            <a:lvl5pPr eaLnBrk="0" fontAlgn="base" hangingPunct="0">
              <a:spcBef>
                <a:spcPct val="0"/>
              </a:spcBef>
              <a:spcAft>
                <a:spcPct val="0"/>
              </a:spcAft>
              <a:tabLst>
                <a:tab pos="358775" algn="l"/>
              </a:tabLst>
              <a:defRPr>
                <a:solidFill>
                  <a:schemeClr val="tx1"/>
                </a:solidFill>
                <a:latin typeface="Arial" panose="020B0604020202020204" pitchFamily="34" charset="0"/>
              </a:defRPr>
            </a:lvl5pPr>
            <a:lvl6pPr eaLnBrk="0" fontAlgn="base" hangingPunct="0">
              <a:spcBef>
                <a:spcPct val="0"/>
              </a:spcBef>
              <a:spcAft>
                <a:spcPct val="0"/>
              </a:spcAft>
              <a:tabLst>
                <a:tab pos="358775" algn="l"/>
              </a:tabLst>
              <a:defRPr>
                <a:solidFill>
                  <a:schemeClr val="tx1"/>
                </a:solidFill>
                <a:latin typeface="Arial" panose="020B0604020202020204" pitchFamily="34" charset="0"/>
              </a:defRPr>
            </a:lvl6pPr>
            <a:lvl7pPr eaLnBrk="0" fontAlgn="base" hangingPunct="0">
              <a:spcBef>
                <a:spcPct val="0"/>
              </a:spcBef>
              <a:spcAft>
                <a:spcPct val="0"/>
              </a:spcAft>
              <a:tabLst>
                <a:tab pos="358775" algn="l"/>
              </a:tabLst>
              <a:defRPr>
                <a:solidFill>
                  <a:schemeClr val="tx1"/>
                </a:solidFill>
                <a:latin typeface="Arial" panose="020B0604020202020204" pitchFamily="34" charset="0"/>
              </a:defRPr>
            </a:lvl7pPr>
            <a:lvl8pPr eaLnBrk="0" fontAlgn="base" hangingPunct="0">
              <a:spcBef>
                <a:spcPct val="0"/>
              </a:spcBef>
              <a:spcAft>
                <a:spcPct val="0"/>
              </a:spcAft>
              <a:tabLst>
                <a:tab pos="358775" algn="l"/>
              </a:tabLst>
              <a:defRPr>
                <a:solidFill>
                  <a:schemeClr val="tx1"/>
                </a:solidFill>
                <a:latin typeface="Arial" panose="020B0604020202020204" pitchFamily="34" charset="0"/>
              </a:defRPr>
            </a:lvl8pPr>
            <a:lvl9pPr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indent="82550" algn="r" rtl="1">
              <a:tabLst>
                <a:tab pos="60325" algn="l"/>
                <a:tab pos="358775" algn="l"/>
              </a:tabLst>
            </a:pPr>
            <a:r>
              <a:rPr lang="en-US" altLang="en-US" sz="2400" b="1" dirty="0">
                <a:latin typeface="Sakkal Majalla" panose="02000000000000000000" pitchFamily="2" charset="-78"/>
                <a:ea typeface="+mj-ea"/>
                <a:cs typeface="Sakkal Majalla" panose="02000000000000000000" pitchFamily="2" charset="-78"/>
              </a:rPr>
              <a:t>a</a:t>
            </a:r>
            <a:r>
              <a:rPr lang="ar-BH" altLang="en-US" sz="2400" b="1" dirty="0">
                <a:latin typeface="Sakkal Majalla" panose="02000000000000000000" pitchFamily="2" charset="-78"/>
                <a:ea typeface="+mj-ea"/>
                <a:cs typeface="Sakkal Majalla" panose="02000000000000000000" pitchFamily="2" charset="-78"/>
              </a:rPr>
              <a:t>. الخلايا الحسية</a:t>
            </a:r>
            <a:r>
              <a:rPr lang="ar-BH" altLang="en-US" sz="2400" b="1" dirty="0" smtClean="0">
                <a:latin typeface="Sakkal Majalla" panose="02000000000000000000" pitchFamily="2" charset="-78"/>
                <a:ea typeface="+mj-ea"/>
                <a:cs typeface="Sakkal Majalla" panose="02000000000000000000" pitchFamily="2" charset="-78"/>
              </a:rPr>
              <a:t>.  </a:t>
            </a:r>
            <a:endParaRPr lang="ar-BH" altLang="en-US" sz="2400" b="1" dirty="0">
              <a:latin typeface="Sakkal Majalla" panose="02000000000000000000" pitchFamily="2" charset="-78"/>
              <a:ea typeface="+mj-ea"/>
              <a:cs typeface="Sakkal Majalla" panose="02000000000000000000" pitchFamily="2" charset="-78"/>
            </a:endParaRPr>
          </a:p>
        </p:txBody>
      </p:sp>
      <p:sp>
        <p:nvSpPr>
          <p:cNvPr id="51" name="TextBox 50"/>
          <p:cNvSpPr txBox="1"/>
          <p:nvPr/>
        </p:nvSpPr>
        <p:spPr>
          <a:xfrm>
            <a:off x="6120582" y="2147381"/>
            <a:ext cx="2594858" cy="461665"/>
          </a:xfrm>
          <a:prstGeom prst="rect">
            <a:avLst/>
          </a:prstGeom>
          <a:noFill/>
        </p:spPr>
        <p:txBody>
          <a:bodyPr wrap="square" rtlCol="0">
            <a:spAutoFit/>
          </a:bodyPr>
          <a:lstStyle/>
          <a:p>
            <a:pPr lvl="0" algn="ctr" rtl="1"/>
            <a:r>
              <a:rPr lang="ar-BH" altLang="en-US" sz="2400" b="1" dirty="0">
                <a:solidFill>
                  <a:srgbClr val="7030A0"/>
                </a:solidFill>
                <a:latin typeface="Sakkal Majalla" panose="02000000000000000000" pitchFamily="2" charset="-78"/>
                <a:cs typeface="Sakkal Majalla" panose="02000000000000000000" pitchFamily="2" charset="-78"/>
              </a:rPr>
              <a:t>الزوائد</a:t>
            </a:r>
            <a:r>
              <a:rPr lang="ar-BH" altLang="en-US" sz="2400" b="1" dirty="0">
                <a:solidFill>
                  <a:srgbClr val="002060"/>
                </a:solidFill>
                <a:latin typeface="Sakkal Majalla" panose="02000000000000000000" pitchFamily="2" charset="-78"/>
                <a:cs typeface="Sakkal Majalla" panose="02000000000000000000" pitchFamily="2" charset="-78"/>
              </a:rPr>
              <a:t> </a:t>
            </a:r>
            <a:r>
              <a:rPr lang="ar-BH" altLang="en-US" sz="2400" b="1" dirty="0">
                <a:solidFill>
                  <a:srgbClr val="7030A0"/>
                </a:solidFill>
                <a:latin typeface="Sakkal Majalla" panose="02000000000000000000" pitchFamily="2" charset="-78"/>
                <a:cs typeface="Sakkal Majalla" panose="02000000000000000000" pitchFamily="2" charset="-78"/>
              </a:rPr>
              <a:t>الشجيرية</a:t>
            </a:r>
          </a:p>
        </p:txBody>
      </p:sp>
      <p:sp>
        <p:nvSpPr>
          <p:cNvPr id="52" name="TextBox 51"/>
          <p:cNvSpPr txBox="1"/>
          <p:nvPr/>
        </p:nvSpPr>
        <p:spPr>
          <a:xfrm>
            <a:off x="5458065" y="2804169"/>
            <a:ext cx="3396522" cy="461665"/>
          </a:xfrm>
          <a:prstGeom prst="rect">
            <a:avLst/>
          </a:prstGeom>
          <a:noFill/>
        </p:spPr>
        <p:txBody>
          <a:bodyPr wrap="square" rtlCol="0">
            <a:spAutoFit/>
          </a:bodyPr>
          <a:lstStyle/>
          <a:p>
            <a:pPr lvl="0" algn="ctr" rtl="1"/>
            <a:r>
              <a:rPr lang="ar-BH" altLang="en-US" sz="2400" b="1" dirty="0">
                <a:solidFill>
                  <a:srgbClr val="7030A0"/>
                </a:solidFill>
                <a:latin typeface="Sakkal Majalla" panose="02000000000000000000" pitchFamily="2" charset="-78"/>
                <a:cs typeface="Sakkal Majalla" panose="02000000000000000000" pitchFamily="2" charset="-78"/>
              </a:rPr>
              <a:t>محور الخلية العصبية</a:t>
            </a:r>
          </a:p>
        </p:txBody>
      </p:sp>
      <p:sp>
        <p:nvSpPr>
          <p:cNvPr id="53" name="TextBox 52"/>
          <p:cNvSpPr txBox="1"/>
          <p:nvPr/>
        </p:nvSpPr>
        <p:spPr>
          <a:xfrm>
            <a:off x="5966220" y="3443801"/>
            <a:ext cx="2600134" cy="461665"/>
          </a:xfrm>
          <a:prstGeom prst="rect">
            <a:avLst/>
          </a:prstGeom>
          <a:noFill/>
        </p:spPr>
        <p:txBody>
          <a:bodyPr wrap="square" rtlCol="0" anchor="ctr">
            <a:spAutoFit/>
          </a:bodyPr>
          <a:lstStyle/>
          <a:p>
            <a:pPr lvl="0" algn="ctr" rtl="1" eaLnBrk="0" fontAlgn="base" hangingPunct="0">
              <a:spcBef>
                <a:spcPct val="0"/>
              </a:spcBef>
              <a:spcAft>
                <a:spcPct val="0"/>
              </a:spcAft>
            </a:pPr>
            <a:r>
              <a:rPr lang="ar-BH" altLang="en-US" sz="2400" b="1" dirty="0">
                <a:solidFill>
                  <a:srgbClr val="7030A0"/>
                </a:solidFill>
                <a:latin typeface="Sakkal Majalla" panose="02000000000000000000" pitchFamily="2" charset="-78"/>
                <a:cs typeface="Sakkal Majalla" panose="02000000000000000000" pitchFamily="2" charset="-78"/>
              </a:rPr>
              <a:t>نواة</a:t>
            </a:r>
            <a:r>
              <a:rPr lang="ar-BH" altLang="en-US" sz="2400" b="1" dirty="0">
                <a:solidFill>
                  <a:srgbClr val="002060"/>
                </a:solidFill>
                <a:latin typeface="Sakkal Majalla" panose="02000000000000000000" pitchFamily="2" charset="-78"/>
                <a:cs typeface="Sakkal Majalla" panose="02000000000000000000" pitchFamily="2" charset="-78"/>
              </a:rPr>
              <a:t> </a:t>
            </a:r>
            <a:r>
              <a:rPr lang="ar-BH" altLang="en-US" sz="2400" b="1" dirty="0">
                <a:solidFill>
                  <a:srgbClr val="7030A0"/>
                </a:solidFill>
                <a:latin typeface="Sakkal Majalla" panose="02000000000000000000" pitchFamily="2" charset="-78"/>
                <a:cs typeface="Sakkal Majalla" panose="02000000000000000000" pitchFamily="2" charset="-78"/>
              </a:rPr>
              <a:t>الخلية</a:t>
            </a:r>
            <a:r>
              <a:rPr lang="ar-BH" altLang="en-US" sz="2400" b="1" dirty="0">
                <a:solidFill>
                  <a:srgbClr val="002060"/>
                </a:solidFill>
                <a:latin typeface="Sakkal Majalla" panose="02000000000000000000" pitchFamily="2" charset="-78"/>
                <a:cs typeface="Sakkal Majalla" panose="02000000000000000000" pitchFamily="2" charset="-78"/>
              </a:rPr>
              <a:t> </a:t>
            </a:r>
            <a:r>
              <a:rPr lang="ar-BH" altLang="en-US" sz="2400" b="1" dirty="0">
                <a:solidFill>
                  <a:srgbClr val="7030A0"/>
                </a:solidFill>
                <a:latin typeface="Sakkal Majalla" panose="02000000000000000000" pitchFamily="2" charset="-78"/>
                <a:cs typeface="Sakkal Majalla" panose="02000000000000000000" pitchFamily="2" charset="-78"/>
              </a:rPr>
              <a:t>العصبية</a:t>
            </a:r>
          </a:p>
        </p:txBody>
      </p:sp>
      <p:sp>
        <p:nvSpPr>
          <p:cNvPr id="21"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23" name="Rectangle 3"/>
          <p:cNvSpPr>
            <a:spLocks noChangeArrowheads="1"/>
          </p:cNvSpPr>
          <p:nvPr/>
        </p:nvSpPr>
        <p:spPr bwMode="auto">
          <a:xfrm>
            <a:off x="3868107" y="5267766"/>
            <a:ext cx="2926452" cy="461665"/>
          </a:xfrm>
          <a:prstGeom prst="rect">
            <a:avLst/>
          </a:prstGeom>
          <a:solidFill>
            <a:schemeClr val="accent2">
              <a:lumMod val="20000"/>
              <a:lumOff val="80000"/>
            </a:schemeClr>
          </a:solidFill>
          <a:ln>
            <a:solidFill>
              <a:srgbClr val="002060"/>
            </a:solid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eaLnBrk="0" fontAlgn="base" hangingPunct="0">
              <a:spcBef>
                <a:spcPct val="0"/>
              </a:spcBef>
              <a:spcAft>
                <a:spcPct val="0"/>
              </a:spcAft>
              <a:tabLst>
                <a:tab pos="358775" algn="l"/>
              </a:tabLst>
              <a:defRPr>
                <a:solidFill>
                  <a:schemeClr val="tx1"/>
                </a:solidFill>
                <a:latin typeface="Arial" panose="020B0604020202020204" pitchFamily="34" charset="0"/>
              </a:defRPr>
            </a:lvl2pPr>
            <a:lvl3pPr eaLnBrk="0" fontAlgn="base" hangingPunct="0">
              <a:spcBef>
                <a:spcPct val="0"/>
              </a:spcBef>
              <a:spcAft>
                <a:spcPct val="0"/>
              </a:spcAft>
              <a:tabLst>
                <a:tab pos="358775" algn="l"/>
              </a:tabLst>
              <a:defRPr>
                <a:solidFill>
                  <a:schemeClr val="tx1"/>
                </a:solidFill>
                <a:latin typeface="Arial" panose="020B0604020202020204" pitchFamily="34" charset="0"/>
              </a:defRPr>
            </a:lvl3pPr>
            <a:lvl4pPr eaLnBrk="0" fontAlgn="base" hangingPunct="0">
              <a:spcBef>
                <a:spcPct val="0"/>
              </a:spcBef>
              <a:spcAft>
                <a:spcPct val="0"/>
              </a:spcAft>
              <a:tabLst>
                <a:tab pos="358775" algn="l"/>
              </a:tabLst>
              <a:defRPr>
                <a:solidFill>
                  <a:schemeClr val="tx1"/>
                </a:solidFill>
                <a:latin typeface="Arial" panose="020B0604020202020204" pitchFamily="34" charset="0"/>
              </a:defRPr>
            </a:lvl4pPr>
            <a:lvl5pPr eaLnBrk="0" fontAlgn="base" hangingPunct="0">
              <a:spcBef>
                <a:spcPct val="0"/>
              </a:spcBef>
              <a:spcAft>
                <a:spcPct val="0"/>
              </a:spcAft>
              <a:tabLst>
                <a:tab pos="358775" algn="l"/>
              </a:tabLst>
              <a:defRPr>
                <a:solidFill>
                  <a:schemeClr val="tx1"/>
                </a:solidFill>
                <a:latin typeface="Arial" panose="020B0604020202020204" pitchFamily="34" charset="0"/>
              </a:defRPr>
            </a:lvl5pPr>
            <a:lvl6pPr eaLnBrk="0" fontAlgn="base" hangingPunct="0">
              <a:spcBef>
                <a:spcPct val="0"/>
              </a:spcBef>
              <a:spcAft>
                <a:spcPct val="0"/>
              </a:spcAft>
              <a:tabLst>
                <a:tab pos="358775" algn="l"/>
              </a:tabLst>
              <a:defRPr>
                <a:solidFill>
                  <a:schemeClr val="tx1"/>
                </a:solidFill>
                <a:latin typeface="Arial" panose="020B0604020202020204" pitchFamily="34" charset="0"/>
              </a:defRPr>
            </a:lvl6pPr>
            <a:lvl7pPr eaLnBrk="0" fontAlgn="base" hangingPunct="0">
              <a:spcBef>
                <a:spcPct val="0"/>
              </a:spcBef>
              <a:spcAft>
                <a:spcPct val="0"/>
              </a:spcAft>
              <a:tabLst>
                <a:tab pos="358775" algn="l"/>
              </a:tabLst>
              <a:defRPr>
                <a:solidFill>
                  <a:schemeClr val="tx1"/>
                </a:solidFill>
                <a:latin typeface="Arial" panose="020B0604020202020204" pitchFamily="34" charset="0"/>
              </a:defRPr>
            </a:lvl7pPr>
            <a:lvl8pPr eaLnBrk="0" fontAlgn="base" hangingPunct="0">
              <a:spcBef>
                <a:spcPct val="0"/>
              </a:spcBef>
              <a:spcAft>
                <a:spcPct val="0"/>
              </a:spcAft>
              <a:tabLst>
                <a:tab pos="358775" algn="l"/>
              </a:tabLst>
              <a:defRPr>
                <a:solidFill>
                  <a:schemeClr val="tx1"/>
                </a:solidFill>
                <a:latin typeface="Arial" panose="020B0604020202020204" pitchFamily="34" charset="0"/>
              </a:defRPr>
            </a:lvl8pPr>
            <a:lvl9pPr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indent="82550" algn="r" rtl="1">
              <a:tabLst>
                <a:tab pos="60325" algn="l"/>
                <a:tab pos="358775" algn="l"/>
              </a:tabLst>
            </a:pPr>
            <a:r>
              <a:rPr lang="en-US" altLang="en-US" sz="2400" b="1" dirty="0" smtClean="0">
                <a:latin typeface="Sakkal Majalla" panose="02000000000000000000" pitchFamily="2" charset="-78"/>
                <a:ea typeface="+mj-ea"/>
                <a:cs typeface="Sakkal Majalla" panose="02000000000000000000" pitchFamily="2" charset="-78"/>
              </a:rPr>
              <a:t>b</a:t>
            </a:r>
            <a:r>
              <a:rPr lang="ar-BH" altLang="en-US" sz="2400" b="1" dirty="0">
                <a:latin typeface="Sakkal Majalla" panose="02000000000000000000" pitchFamily="2" charset="-78"/>
                <a:ea typeface="+mj-ea"/>
                <a:cs typeface="Sakkal Majalla" panose="02000000000000000000" pitchFamily="2" charset="-78"/>
              </a:rPr>
              <a:t>. الخلايا </a:t>
            </a:r>
            <a:r>
              <a:rPr lang="ar-BH" altLang="en-US" sz="2400" b="1" dirty="0" smtClean="0">
                <a:latin typeface="Sakkal Majalla" panose="02000000000000000000" pitchFamily="2" charset="-78"/>
                <a:ea typeface="+mj-ea"/>
                <a:cs typeface="Sakkal Majalla" panose="02000000000000000000" pitchFamily="2" charset="-78"/>
              </a:rPr>
              <a:t>الحركية.  </a:t>
            </a:r>
            <a:endParaRPr lang="ar-BH" altLang="en-US" sz="2400" b="1" dirty="0">
              <a:latin typeface="Sakkal Majalla" panose="02000000000000000000" pitchFamily="2" charset="-78"/>
              <a:ea typeface="+mj-ea"/>
              <a:cs typeface="Sakkal Majalla" panose="02000000000000000000" pitchFamily="2" charset="-78"/>
            </a:endParaRPr>
          </a:p>
        </p:txBody>
      </p:sp>
      <p:sp>
        <p:nvSpPr>
          <p:cNvPr id="24" name="Rectangle 3"/>
          <p:cNvSpPr>
            <a:spLocks noChangeArrowheads="1"/>
          </p:cNvSpPr>
          <p:nvPr/>
        </p:nvSpPr>
        <p:spPr bwMode="auto">
          <a:xfrm>
            <a:off x="8441003" y="5917776"/>
            <a:ext cx="2914578" cy="461665"/>
          </a:xfrm>
          <a:prstGeom prst="rect">
            <a:avLst/>
          </a:prstGeom>
          <a:solidFill>
            <a:schemeClr val="accent2">
              <a:lumMod val="20000"/>
              <a:lumOff val="80000"/>
            </a:schemeClr>
          </a:solidFill>
          <a:ln>
            <a:solidFill>
              <a:srgbClr val="002060"/>
            </a:solid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eaLnBrk="0" fontAlgn="base" hangingPunct="0">
              <a:spcBef>
                <a:spcPct val="0"/>
              </a:spcBef>
              <a:spcAft>
                <a:spcPct val="0"/>
              </a:spcAft>
              <a:tabLst>
                <a:tab pos="358775" algn="l"/>
              </a:tabLst>
              <a:defRPr>
                <a:solidFill>
                  <a:schemeClr val="tx1"/>
                </a:solidFill>
                <a:latin typeface="Arial" panose="020B0604020202020204" pitchFamily="34" charset="0"/>
              </a:defRPr>
            </a:lvl2pPr>
            <a:lvl3pPr eaLnBrk="0" fontAlgn="base" hangingPunct="0">
              <a:spcBef>
                <a:spcPct val="0"/>
              </a:spcBef>
              <a:spcAft>
                <a:spcPct val="0"/>
              </a:spcAft>
              <a:tabLst>
                <a:tab pos="358775" algn="l"/>
              </a:tabLst>
              <a:defRPr>
                <a:solidFill>
                  <a:schemeClr val="tx1"/>
                </a:solidFill>
                <a:latin typeface="Arial" panose="020B0604020202020204" pitchFamily="34" charset="0"/>
              </a:defRPr>
            </a:lvl3pPr>
            <a:lvl4pPr eaLnBrk="0" fontAlgn="base" hangingPunct="0">
              <a:spcBef>
                <a:spcPct val="0"/>
              </a:spcBef>
              <a:spcAft>
                <a:spcPct val="0"/>
              </a:spcAft>
              <a:tabLst>
                <a:tab pos="358775" algn="l"/>
              </a:tabLst>
              <a:defRPr>
                <a:solidFill>
                  <a:schemeClr val="tx1"/>
                </a:solidFill>
                <a:latin typeface="Arial" panose="020B0604020202020204" pitchFamily="34" charset="0"/>
              </a:defRPr>
            </a:lvl4pPr>
            <a:lvl5pPr eaLnBrk="0" fontAlgn="base" hangingPunct="0">
              <a:spcBef>
                <a:spcPct val="0"/>
              </a:spcBef>
              <a:spcAft>
                <a:spcPct val="0"/>
              </a:spcAft>
              <a:tabLst>
                <a:tab pos="358775" algn="l"/>
              </a:tabLst>
              <a:defRPr>
                <a:solidFill>
                  <a:schemeClr val="tx1"/>
                </a:solidFill>
                <a:latin typeface="Arial" panose="020B0604020202020204" pitchFamily="34" charset="0"/>
              </a:defRPr>
            </a:lvl5pPr>
            <a:lvl6pPr eaLnBrk="0" fontAlgn="base" hangingPunct="0">
              <a:spcBef>
                <a:spcPct val="0"/>
              </a:spcBef>
              <a:spcAft>
                <a:spcPct val="0"/>
              </a:spcAft>
              <a:tabLst>
                <a:tab pos="358775" algn="l"/>
              </a:tabLst>
              <a:defRPr>
                <a:solidFill>
                  <a:schemeClr val="tx1"/>
                </a:solidFill>
                <a:latin typeface="Arial" panose="020B0604020202020204" pitchFamily="34" charset="0"/>
              </a:defRPr>
            </a:lvl6pPr>
            <a:lvl7pPr eaLnBrk="0" fontAlgn="base" hangingPunct="0">
              <a:spcBef>
                <a:spcPct val="0"/>
              </a:spcBef>
              <a:spcAft>
                <a:spcPct val="0"/>
              </a:spcAft>
              <a:tabLst>
                <a:tab pos="358775" algn="l"/>
              </a:tabLst>
              <a:defRPr>
                <a:solidFill>
                  <a:schemeClr val="tx1"/>
                </a:solidFill>
                <a:latin typeface="Arial" panose="020B0604020202020204" pitchFamily="34" charset="0"/>
              </a:defRPr>
            </a:lvl7pPr>
            <a:lvl8pPr eaLnBrk="0" fontAlgn="base" hangingPunct="0">
              <a:spcBef>
                <a:spcPct val="0"/>
              </a:spcBef>
              <a:spcAft>
                <a:spcPct val="0"/>
              </a:spcAft>
              <a:tabLst>
                <a:tab pos="358775" algn="l"/>
              </a:tabLst>
              <a:defRPr>
                <a:solidFill>
                  <a:schemeClr val="tx1"/>
                </a:solidFill>
                <a:latin typeface="Arial" panose="020B0604020202020204" pitchFamily="34" charset="0"/>
              </a:defRPr>
            </a:lvl8pPr>
            <a:lvl9pPr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indent="82550" algn="r" rtl="1">
              <a:tabLst>
                <a:tab pos="60325" algn="l"/>
                <a:tab pos="358775" algn="l"/>
              </a:tabLst>
            </a:pPr>
            <a:r>
              <a:rPr lang="en-US" altLang="en-US" sz="2400" b="1" dirty="0" smtClean="0">
                <a:latin typeface="Sakkal Majalla" panose="02000000000000000000" pitchFamily="2" charset="-78"/>
                <a:ea typeface="+mj-ea"/>
                <a:cs typeface="Sakkal Majalla" panose="02000000000000000000" pitchFamily="2" charset="-78"/>
              </a:rPr>
              <a:t>c</a:t>
            </a:r>
            <a:r>
              <a:rPr lang="ar-BH" altLang="en-US" sz="2400" b="1" dirty="0">
                <a:latin typeface="Sakkal Majalla" panose="02000000000000000000" pitchFamily="2" charset="-78"/>
                <a:ea typeface="+mj-ea"/>
                <a:cs typeface="Sakkal Majalla" panose="02000000000000000000" pitchFamily="2" charset="-78"/>
              </a:rPr>
              <a:t>. الخلايا الموصلة.               </a:t>
            </a:r>
          </a:p>
        </p:txBody>
      </p:sp>
      <p:sp>
        <p:nvSpPr>
          <p:cNvPr id="26" name="Rectangle 3"/>
          <p:cNvSpPr>
            <a:spLocks noChangeArrowheads="1"/>
          </p:cNvSpPr>
          <p:nvPr/>
        </p:nvSpPr>
        <p:spPr bwMode="auto">
          <a:xfrm>
            <a:off x="3868107" y="5865641"/>
            <a:ext cx="2926452" cy="461665"/>
          </a:xfrm>
          <a:prstGeom prst="rect">
            <a:avLst/>
          </a:prstGeom>
          <a:solidFill>
            <a:schemeClr val="accent2">
              <a:lumMod val="20000"/>
              <a:lumOff val="80000"/>
            </a:schemeClr>
          </a:solidFill>
          <a:ln>
            <a:solidFill>
              <a:srgbClr val="002060"/>
            </a:solid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eaLnBrk="0" fontAlgn="base" hangingPunct="0">
              <a:spcBef>
                <a:spcPct val="0"/>
              </a:spcBef>
              <a:spcAft>
                <a:spcPct val="0"/>
              </a:spcAft>
              <a:tabLst>
                <a:tab pos="358775" algn="l"/>
              </a:tabLst>
              <a:defRPr>
                <a:solidFill>
                  <a:schemeClr val="tx1"/>
                </a:solidFill>
                <a:latin typeface="Arial" panose="020B0604020202020204" pitchFamily="34" charset="0"/>
              </a:defRPr>
            </a:lvl2pPr>
            <a:lvl3pPr eaLnBrk="0" fontAlgn="base" hangingPunct="0">
              <a:spcBef>
                <a:spcPct val="0"/>
              </a:spcBef>
              <a:spcAft>
                <a:spcPct val="0"/>
              </a:spcAft>
              <a:tabLst>
                <a:tab pos="358775" algn="l"/>
              </a:tabLst>
              <a:defRPr>
                <a:solidFill>
                  <a:schemeClr val="tx1"/>
                </a:solidFill>
                <a:latin typeface="Arial" panose="020B0604020202020204" pitchFamily="34" charset="0"/>
              </a:defRPr>
            </a:lvl3pPr>
            <a:lvl4pPr eaLnBrk="0" fontAlgn="base" hangingPunct="0">
              <a:spcBef>
                <a:spcPct val="0"/>
              </a:spcBef>
              <a:spcAft>
                <a:spcPct val="0"/>
              </a:spcAft>
              <a:tabLst>
                <a:tab pos="358775" algn="l"/>
              </a:tabLst>
              <a:defRPr>
                <a:solidFill>
                  <a:schemeClr val="tx1"/>
                </a:solidFill>
                <a:latin typeface="Arial" panose="020B0604020202020204" pitchFamily="34" charset="0"/>
              </a:defRPr>
            </a:lvl4pPr>
            <a:lvl5pPr eaLnBrk="0" fontAlgn="base" hangingPunct="0">
              <a:spcBef>
                <a:spcPct val="0"/>
              </a:spcBef>
              <a:spcAft>
                <a:spcPct val="0"/>
              </a:spcAft>
              <a:tabLst>
                <a:tab pos="358775" algn="l"/>
              </a:tabLst>
              <a:defRPr>
                <a:solidFill>
                  <a:schemeClr val="tx1"/>
                </a:solidFill>
                <a:latin typeface="Arial" panose="020B0604020202020204" pitchFamily="34" charset="0"/>
              </a:defRPr>
            </a:lvl5pPr>
            <a:lvl6pPr eaLnBrk="0" fontAlgn="base" hangingPunct="0">
              <a:spcBef>
                <a:spcPct val="0"/>
              </a:spcBef>
              <a:spcAft>
                <a:spcPct val="0"/>
              </a:spcAft>
              <a:tabLst>
                <a:tab pos="358775" algn="l"/>
              </a:tabLst>
              <a:defRPr>
                <a:solidFill>
                  <a:schemeClr val="tx1"/>
                </a:solidFill>
                <a:latin typeface="Arial" panose="020B0604020202020204" pitchFamily="34" charset="0"/>
              </a:defRPr>
            </a:lvl6pPr>
            <a:lvl7pPr eaLnBrk="0" fontAlgn="base" hangingPunct="0">
              <a:spcBef>
                <a:spcPct val="0"/>
              </a:spcBef>
              <a:spcAft>
                <a:spcPct val="0"/>
              </a:spcAft>
              <a:tabLst>
                <a:tab pos="358775" algn="l"/>
              </a:tabLst>
              <a:defRPr>
                <a:solidFill>
                  <a:schemeClr val="tx1"/>
                </a:solidFill>
                <a:latin typeface="Arial" panose="020B0604020202020204" pitchFamily="34" charset="0"/>
              </a:defRPr>
            </a:lvl7pPr>
            <a:lvl8pPr eaLnBrk="0" fontAlgn="base" hangingPunct="0">
              <a:spcBef>
                <a:spcPct val="0"/>
              </a:spcBef>
              <a:spcAft>
                <a:spcPct val="0"/>
              </a:spcAft>
              <a:tabLst>
                <a:tab pos="358775" algn="l"/>
              </a:tabLst>
              <a:defRPr>
                <a:solidFill>
                  <a:schemeClr val="tx1"/>
                </a:solidFill>
                <a:latin typeface="Arial" panose="020B0604020202020204" pitchFamily="34" charset="0"/>
              </a:defRPr>
            </a:lvl8pPr>
            <a:lvl9pPr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indent="82550" algn="r" rtl="1">
              <a:tabLst>
                <a:tab pos="60325" algn="l"/>
                <a:tab pos="358775" algn="l"/>
              </a:tabLst>
            </a:pPr>
            <a:r>
              <a:rPr lang="en-US" altLang="en-US" sz="2400" b="1" dirty="0" smtClean="0">
                <a:latin typeface="Sakkal Majalla" panose="02000000000000000000" pitchFamily="2" charset="-78"/>
                <a:ea typeface="+mj-ea"/>
                <a:cs typeface="Sakkal Majalla" panose="02000000000000000000" pitchFamily="2" charset="-78"/>
              </a:rPr>
              <a:t>c</a:t>
            </a:r>
            <a:r>
              <a:rPr lang="ar-BH" altLang="en-US" sz="2400" b="1" dirty="0">
                <a:latin typeface="Sakkal Majalla" panose="02000000000000000000" pitchFamily="2" charset="-78"/>
                <a:ea typeface="+mj-ea"/>
                <a:cs typeface="Sakkal Majalla" panose="02000000000000000000" pitchFamily="2" charset="-78"/>
              </a:rPr>
              <a:t>. الخلايا </a:t>
            </a:r>
            <a:r>
              <a:rPr lang="ar-BH" altLang="en-US" sz="2400" b="1" dirty="0" smtClean="0">
                <a:latin typeface="Sakkal Majalla" panose="02000000000000000000" pitchFamily="2" charset="-78"/>
                <a:ea typeface="+mj-ea"/>
                <a:cs typeface="Sakkal Majalla" panose="02000000000000000000" pitchFamily="2" charset="-78"/>
              </a:rPr>
              <a:t>البينية.                </a:t>
            </a:r>
            <a:endParaRPr lang="ar-BH" altLang="en-US" sz="2400" b="1" dirty="0">
              <a:latin typeface="Sakkal Majalla" panose="02000000000000000000" pitchFamily="2" charset="-78"/>
              <a:ea typeface="+mj-ea"/>
              <a:cs typeface="Sakkal Majalla" panose="02000000000000000000" pitchFamily="2" charset="-78"/>
            </a:endParaRPr>
          </a:p>
        </p:txBody>
      </p:sp>
      <p:sp>
        <p:nvSpPr>
          <p:cNvPr id="50" name="Oval 49"/>
          <p:cNvSpPr/>
          <p:nvPr/>
        </p:nvSpPr>
        <p:spPr>
          <a:xfrm>
            <a:off x="6381430" y="5278297"/>
            <a:ext cx="339173" cy="399222"/>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b="1" dirty="0"/>
          </a:p>
        </p:txBody>
      </p:sp>
      <p:pic>
        <p:nvPicPr>
          <p:cNvPr id="3" name="Picture 2"/>
          <p:cNvPicPr>
            <a:picLocks noChangeAspect="1"/>
          </p:cNvPicPr>
          <p:nvPr/>
        </p:nvPicPr>
        <p:blipFill>
          <a:blip r:embed="rId2"/>
          <a:stretch>
            <a:fillRect/>
          </a:stretch>
        </p:blipFill>
        <p:spPr>
          <a:xfrm>
            <a:off x="593302" y="1431302"/>
            <a:ext cx="2847079" cy="4590686"/>
          </a:xfrm>
          <a:prstGeom prst="rect">
            <a:avLst/>
          </a:prstGeom>
        </p:spPr>
      </p:pic>
    </p:spTree>
    <p:extLst>
      <p:ext uri="{BB962C8B-B14F-4D97-AF65-F5344CB8AC3E}">
        <p14:creationId xmlns:p14="http://schemas.microsoft.com/office/powerpoint/2010/main" val="269471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000"/>
                                        <p:tgtEl>
                                          <p:spTgt spid="7">
                                            <p:txEl>
                                              <p:pRg st="0" end="0"/>
                                            </p:txEl>
                                          </p:spTgt>
                                        </p:tgtEl>
                                      </p:cBhvr>
                                    </p:animEffect>
                                    <p:anim calcmode="lin" valueType="num">
                                      <p:cBhvr>
                                        <p:cTn id="31"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heel(1)">
                                      <p:cBhvr>
                                        <p:cTn id="43" dur="20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1000"/>
                                        <p:tgtEl>
                                          <p:spTgt spid="51"/>
                                        </p:tgtEl>
                                      </p:cBhvr>
                                    </p:animEffect>
                                    <p:anim calcmode="lin" valueType="num">
                                      <p:cBhvr>
                                        <p:cTn id="49" dur="1000" fill="hold"/>
                                        <p:tgtEl>
                                          <p:spTgt spid="51"/>
                                        </p:tgtEl>
                                        <p:attrNameLst>
                                          <p:attrName>ppt_x</p:attrName>
                                        </p:attrNameLst>
                                      </p:cBhvr>
                                      <p:tavLst>
                                        <p:tav tm="0">
                                          <p:val>
                                            <p:strVal val="#ppt_x"/>
                                          </p:val>
                                        </p:tav>
                                        <p:tav tm="100000">
                                          <p:val>
                                            <p:strVal val="#ppt_x"/>
                                          </p:val>
                                        </p:tav>
                                      </p:tavLst>
                                    </p:anim>
                                    <p:anim calcmode="lin" valueType="num">
                                      <p:cBhvr>
                                        <p:cTn id="5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1000" fill="hold"/>
                                        <p:tgtEl>
                                          <p:spTgt spid="53"/>
                                        </p:tgtEl>
                                        <p:attrNameLst>
                                          <p:attrName>ppt_w</p:attrName>
                                        </p:attrNameLst>
                                      </p:cBhvr>
                                      <p:tavLst>
                                        <p:tav tm="0">
                                          <p:val>
                                            <p:fltVal val="0"/>
                                          </p:val>
                                        </p:tav>
                                        <p:tav tm="100000">
                                          <p:val>
                                            <p:strVal val="#ppt_w"/>
                                          </p:val>
                                        </p:tav>
                                      </p:tavLst>
                                    </p:anim>
                                    <p:anim calcmode="lin" valueType="num">
                                      <p:cBhvr>
                                        <p:cTn id="63" dur="1000" fill="hold"/>
                                        <p:tgtEl>
                                          <p:spTgt spid="53"/>
                                        </p:tgtEl>
                                        <p:attrNameLst>
                                          <p:attrName>ppt_h</p:attrName>
                                        </p:attrNameLst>
                                      </p:cBhvr>
                                      <p:tavLst>
                                        <p:tav tm="0">
                                          <p:val>
                                            <p:fltVal val="0"/>
                                          </p:val>
                                        </p:tav>
                                        <p:tav tm="100000">
                                          <p:val>
                                            <p:strVal val="#ppt_h"/>
                                          </p:val>
                                        </p:tav>
                                      </p:tavLst>
                                    </p:anim>
                                    <p:anim calcmode="lin" valueType="num">
                                      <p:cBhvr>
                                        <p:cTn id="64" dur="1000" fill="hold"/>
                                        <p:tgtEl>
                                          <p:spTgt spid="53"/>
                                        </p:tgtEl>
                                        <p:attrNameLst>
                                          <p:attrName>style.rotation</p:attrName>
                                        </p:attrNameLst>
                                      </p:cBhvr>
                                      <p:tavLst>
                                        <p:tav tm="0">
                                          <p:val>
                                            <p:fltVal val="90"/>
                                          </p:val>
                                        </p:tav>
                                        <p:tav tm="100000">
                                          <p:val>
                                            <p:fltVal val="0"/>
                                          </p:val>
                                        </p:tav>
                                      </p:tavLst>
                                    </p:anim>
                                    <p:animEffect transition="in" filter="fade">
                                      <p:cBhvr>
                                        <p:cTn id="65" dur="10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3" presetClass="entr" presetSubtype="16"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plus(in)">
                                      <p:cBhvr>
                                        <p:cTn id="70" dur="20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1000" fill="hold"/>
                                        <p:tgtEl>
                                          <p:spTgt spid="49"/>
                                        </p:tgtEl>
                                        <p:attrNameLst>
                                          <p:attrName>ppt_w</p:attrName>
                                        </p:attrNameLst>
                                      </p:cBhvr>
                                      <p:tavLst>
                                        <p:tav tm="0">
                                          <p:val>
                                            <p:strVal val="#ppt_w*0.70"/>
                                          </p:val>
                                        </p:tav>
                                        <p:tav tm="100000">
                                          <p:val>
                                            <p:strVal val="#ppt_w"/>
                                          </p:val>
                                        </p:tav>
                                      </p:tavLst>
                                    </p:anim>
                                    <p:anim calcmode="lin" valueType="num">
                                      <p:cBhvr>
                                        <p:cTn id="76" dur="1000" fill="hold"/>
                                        <p:tgtEl>
                                          <p:spTgt spid="49"/>
                                        </p:tgtEl>
                                        <p:attrNameLst>
                                          <p:attrName>ppt_h</p:attrName>
                                        </p:attrNameLst>
                                      </p:cBhvr>
                                      <p:tavLst>
                                        <p:tav tm="0">
                                          <p:val>
                                            <p:strVal val="#ppt_h"/>
                                          </p:val>
                                        </p:tav>
                                        <p:tav tm="100000">
                                          <p:val>
                                            <p:strVal val="#ppt_h"/>
                                          </p:val>
                                        </p:tav>
                                      </p:tavLst>
                                    </p:anim>
                                    <p:animEffect transition="in" filter="fade">
                                      <p:cBhvr>
                                        <p:cTn id="77" dur="10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strVal val="#ppt_w*0.70"/>
                                          </p:val>
                                        </p:tav>
                                        <p:tav tm="100000">
                                          <p:val>
                                            <p:strVal val="#ppt_w"/>
                                          </p:val>
                                        </p:tav>
                                      </p:tavLst>
                                    </p:anim>
                                    <p:anim calcmode="lin" valueType="num">
                                      <p:cBhvr>
                                        <p:cTn id="83" dur="1000" fill="hold"/>
                                        <p:tgtEl>
                                          <p:spTgt spid="23"/>
                                        </p:tgtEl>
                                        <p:attrNameLst>
                                          <p:attrName>ppt_h</p:attrName>
                                        </p:attrNameLst>
                                      </p:cBhvr>
                                      <p:tavLst>
                                        <p:tav tm="0">
                                          <p:val>
                                            <p:strVal val="#ppt_h"/>
                                          </p:val>
                                        </p:tav>
                                        <p:tav tm="100000">
                                          <p:val>
                                            <p:strVal val="#ppt_h"/>
                                          </p:val>
                                        </p:tav>
                                      </p:tavLst>
                                    </p:anim>
                                    <p:animEffect transition="in" filter="fade">
                                      <p:cBhvr>
                                        <p:cTn id="84" dur="10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1000" fill="hold"/>
                                        <p:tgtEl>
                                          <p:spTgt spid="24"/>
                                        </p:tgtEl>
                                        <p:attrNameLst>
                                          <p:attrName>ppt_w</p:attrName>
                                        </p:attrNameLst>
                                      </p:cBhvr>
                                      <p:tavLst>
                                        <p:tav tm="0">
                                          <p:val>
                                            <p:strVal val="#ppt_w*0.70"/>
                                          </p:val>
                                        </p:tav>
                                        <p:tav tm="100000">
                                          <p:val>
                                            <p:strVal val="#ppt_w"/>
                                          </p:val>
                                        </p:tav>
                                      </p:tavLst>
                                    </p:anim>
                                    <p:anim calcmode="lin" valueType="num">
                                      <p:cBhvr>
                                        <p:cTn id="90" dur="1000" fill="hold"/>
                                        <p:tgtEl>
                                          <p:spTgt spid="24"/>
                                        </p:tgtEl>
                                        <p:attrNameLst>
                                          <p:attrName>ppt_h</p:attrName>
                                        </p:attrNameLst>
                                      </p:cBhvr>
                                      <p:tavLst>
                                        <p:tav tm="0">
                                          <p:val>
                                            <p:strVal val="#ppt_h"/>
                                          </p:val>
                                        </p:tav>
                                        <p:tav tm="100000">
                                          <p:val>
                                            <p:strVal val="#ppt_h"/>
                                          </p:val>
                                        </p:tav>
                                      </p:tavLst>
                                    </p:anim>
                                    <p:animEffect transition="in" filter="fade">
                                      <p:cBhvr>
                                        <p:cTn id="91" dur="10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1000" fill="hold"/>
                                        <p:tgtEl>
                                          <p:spTgt spid="26"/>
                                        </p:tgtEl>
                                        <p:attrNameLst>
                                          <p:attrName>ppt_w</p:attrName>
                                        </p:attrNameLst>
                                      </p:cBhvr>
                                      <p:tavLst>
                                        <p:tav tm="0">
                                          <p:val>
                                            <p:strVal val="#ppt_w*0.70"/>
                                          </p:val>
                                        </p:tav>
                                        <p:tav tm="100000">
                                          <p:val>
                                            <p:strVal val="#ppt_w"/>
                                          </p:val>
                                        </p:tav>
                                      </p:tavLst>
                                    </p:anim>
                                    <p:anim calcmode="lin" valueType="num">
                                      <p:cBhvr>
                                        <p:cTn id="97" dur="1000" fill="hold"/>
                                        <p:tgtEl>
                                          <p:spTgt spid="26"/>
                                        </p:tgtEl>
                                        <p:attrNameLst>
                                          <p:attrName>ppt_h</p:attrName>
                                        </p:attrNameLst>
                                      </p:cBhvr>
                                      <p:tavLst>
                                        <p:tav tm="0">
                                          <p:val>
                                            <p:strVal val="#ppt_h"/>
                                          </p:val>
                                        </p:tav>
                                        <p:tav tm="100000">
                                          <p:val>
                                            <p:strVal val="#ppt_h"/>
                                          </p:val>
                                        </p:tav>
                                      </p:tavLst>
                                    </p:anim>
                                    <p:animEffect transition="in" filter="fade">
                                      <p:cBhvr>
                                        <p:cTn id="98" dur="10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down)">
                                      <p:cBhvr>
                                        <p:cTn id="103" dur="580">
                                          <p:stCondLst>
                                            <p:cond delay="0"/>
                                          </p:stCondLst>
                                        </p:cTn>
                                        <p:tgtEl>
                                          <p:spTgt spid="50"/>
                                        </p:tgtEl>
                                      </p:cBhvr>
                                    </p:animEffect>
                                    <p:anim calcmode="lin" valueType="num">
                                      <p:cBhvr>
                                        <p:cTn id="10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9" dur="26">
                                          <p:stCondLst>
                                            <p:cond delay="650"/>
                                          </p:stCondLst>
                                        </p:cTn>
                                        <p:tgtEl>
                                          <p:spTgt spid="50"/>
                                        </p:tgtEl>
                                      </p:cBhvr>
                                      <p:to x="100000" y="60000"/>
                                    </p:animScale>
                                    <p:animScale>
                                      <p:cBhvr>
                                        <p:cTn id="110" dur="166" decel="50000">
                                          <p:stCondLst>
                                            <p:cond delay="676"/>
                                          </p:stCondLst>
                                        </p:cTn>
                                        <p:tgtEl>
                                          <p:spTgt spid="50"/>
                                        </p:tgtEl>
                                      </p:cBhvr>
                                      <p:to x="100000" y="100000"/>
                                    </p:animScale>
                                    <p:animScale>
                                      <p:cBhvr>
                                        <p:cTn id="111" dur="26">
                                          <p:stCondLst>
                                            <p:cond delay="1312"/>
                                          </p:stCondLst>
                                        </p:cTn>
                                        <p:tgtEl>
                                          <p:spTgt spid="50"/>
                                        </p:tgtEl>
                                      </p:cBhvr>
                                      <p:to x="100000" y="80000"/>
                                    </p:animScale>
                                    <p:animScale>
                                      <p:cBhvr>
                                        <p:cTn id="112" dur="166" decel="50000">
                                          <p:stCondLst>
                                            <p:cond delay="1338"/>
                                          </p:stCondLst>
                                        </p:cTn>
                                        <p:tgtEl>
                                          <p:spTgt spid="50"/>
                                        </p:tgtEl>
                                      </p:cBhvr>
                                      <p:to x="100000" y="100000"/>
                                    </p:animScale>
                                    <p:animScale>
                                      <p:cBhvr>
                                        <p:cTn id="113" dur="26">
                                          <p:stCondLst>
                                            <p:cond delay="1642"/>
                                          </p:stCondLst>
                                        </p:cTn>
                                        <p:tgtEl>
                                          <p:spTgt spid="50"/>
                                        </p:tgtEl>
                                      </p:cBhvr>
                                      <p:to x="100000" y="90000"/>
                                    </p:animScale>
                                    <p:animScale>
                                      <p:cBhvr>
                                        <p:cTn id="114" dur="166" decel="50000">
                                          <p:stCondLst>
                                            <p:cond delay="1668"/>
                                          </p:stCondLst>
                                        </p:cTn>
                                        <p:tgtEl>
                                          <p:spTgt spid="50"/>
                                        </p:tgtEl>
                                      </p:cBhvr>
                                      <p:to x="100000" y="100000"/>
                                    </p:animScale>
                                    <p:animScale>
                                      <p:cBhvr>
                                        <p:cTn id="115" dur="26">
                                          <p:stCondLst>
                                            <p:cond delay="1808"/>
                                          </p:stCondLst>
                                        </p:cTn>
                                        <p:tgtEl>
                                          <p:spTgt spid="50"/>
                                        </p:tgtEl>
                                      </p:cBhvr>
                                      <p:to x="100000" y="95000"/>
                                    </p:animScale>
                                    <p:animScale>
                                      <p:cBhvr>
                                        <p:cTn id="116" dur="166" decel="50000">
                                          <p:stCondLst>
                                            <p:cond delay="1834"/>
                                          </p:stCondLst>
                                        </p:cTn>
                                        <p:tgtEl>
                                          <p:spTgt spid="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48" grpId="0" animBg="1"/>
      <p:bldP spid="49" grpId="0" animBg="1"/>
      <p:bldP spid="51" grpId="0"/>
      <p:bldP spid="52" grpId="0"/>
      <p:bldP spid="53" grpId="0"/>
      <p:bldP spid="23" grpId="0" animBg="1"/>
      <p:bldP spid="24" grpId="0" animBg="1"/>
      <p:bldP spid="26"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82519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099" rtl="1" fontAlgn="base">
              <a:spcBef>
                <a:spcPct val="0"/>
              </a:spcBef>
              <a:spcAft>
                <a:spcPct val="0"/>
              </a:spcAft>
            </a:pPr>
            <a:r>
              <a:rPr lang="ar-BH" sz="3600" b="1" dirty="0">
                <a:solidFill>
                  <a:srgbClr val="FFC000"/>
                </a:solidFill>
                <a:latin typeface="Sakkal Majalla" panose="02000000000000000000" pitchFamily="2" charset="-78"/>
                <a:cs typeface="Sakkal Majalla" panose="02000000000000000000" pitchFamily="2" charset="-78"/>
              </a:rPr>
              <a:t> الهـدف الثالث: </a:t>
            </a:r>
            <a:r>
              <a:rPr lang="ar-BH" sz="3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تحديد مكونات رد الفعل المنعكس.</a:t>
            </a:r>
            <a:endParaRPr lang="en-US" sz="3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Rectangle 11"/>
          <p:cNvSpPr/>
          <p:nvPr/>
        </p:nvSpPr>
        <p:spPr>
          <a:xfrm>
            <a:off x="5973097" y="2900526"/>
            <a:ext cx="5585101" cy="332398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rtl="1">
              <a:lnSpc>
                <a:spcPct val="150000"/>
              </a:lnSpc>
            </a:pPr>
            <a:r>
              <a:rPr lang="ar-BH" sz="2800" b="1" dirty="0">
                <a:latin typeface="Sakkal Majalla" panose="02000000000000000000" pitchFamily="2" charset="-78"/>
                <a:cs typeface="Sakkal Majalla" panose="02000000000000000000" pitchFamily="2" charset="-78"/>
              </a:rPr>
              <a:t>ويُعد رد الفعل المنعكس تركيبًا رئيسًا في الجهاز العصبي، حيث أن العديد من الحركات نتعلمها على المستوى الإرادي كتعلم قيادة السيارة مثلًا، ثم بعد فترة تُصبح بعض هذه الحركات أفعال منعكسة تتم بشكل تلقائي.</a:t>
            </a:r>
            <a:endParaRPr lang="ar-BH" sz="2800" b="1" dirty="0">
              <a:solidFill>
                <a:srgbClr val="7030A0"/>
              </a:solidFill>
              <a:latin typeface="Sakkal Majalla" panose="02000000000000000000" pitchFamily="2" charset="-78"/>
              <a:cs typeface="Sakkal Majalla" panose="02000000000000000000" pitchFamily="2" charset="-78"/>
            </a:endParaRPr>
          </a:p>
        </p:txBody>
      </p:sp>
      <p:sp>
        <p:nvSpPr>
          <p:cNvPr id="13" name="Rectangle 12"/>
          <p:cNvSpPr/>
          <p:nvPr/>
        </p:nvSpPr>
        <p:spPr>
          <a:xfrm>
            <a:off x="5973097" y="2158550"/>
            <a:ext cx="5585101" cy="523220"/>
          </a:xfrm>
          <a:prstGeom prst="rect">
            <a:avLst/>
          </a:prstGeo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r" rtl="1"/>
            <a:r>
              <a:rPr lang="ar-BH" sz="2800" b="1" dirty="0">
                <a:solidFill>
                  <a:srgbClr val="7030A0"/>
                </a:solidFill>
                <a:latin typeface="Sakkal Majalla" panose="02000000000000000000" pitchFamily="2" charset="-78"/>
                <a:cs typeface="Sakkal Majalla" panose="02000000000000000000" pitchFamily="2" charset="-78"/>
              </a:rPr>
              <a:t>ويلاحظ عدم اشتراك الدماغ في رد الفعل المنعكس</a:t>
            </a:r>
          </a:p>
        </p:txBody>
      </p:sp>
      <p:sp>
        <p:nvSpPr>
          <p:cNvPr id="7" name="Rounded Rectangle 6"/>
          <p:cNvSpPr/>
          <p:nvPr/>
        </p:nvSpPr>
        <p:spPr>
          <a:xfrm>
            <a:off x="589935" y="1054384"/>
            <a:ext cx="8339363" cy="884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800" b="1" dirty="0">
                <a:solidFill>
                  <a:srgbClr val="7030A0"/>
                </a:solidFill>
                <a:latin typeface="Sakkal Majalla" panose="02000000000000000000" pitchFamily="2" charset="-78"/>
                <a:cs typeface="Sakkal Majalla" panose="02000000000000000000" pitchFamily="2" charset="-78"/>
              </a:rPr>
              <a:t>هو مسار عصبي لا إرادي دون تفكير، يتكون من خلايا عصبية حسية، وأخرى بينية، وثالثة حركية.</a:t>
            </a:r>
            <a:endParaRPr lang="ar-BH" sz="3200" b="1" dirty="0">
              <a:solidFill>
                <a:srgbClr val="7030A0"/>
              </a:solidFill>
              <a:latin typeface="Sakkal Majalla" panose="02000000000000000000" pitchFamily="2" charset="-78"/>
              <a:cs typeface="Sakkal Majalla" panose="02000000000000000000" pitchFamily="2" charset="-78"/>
            </a:endParaRPr>
          </a:p>
        </p:txBody>
      </p:sp>
      <p:sp>
        <p:nvSpPr>
          <p:cNvPr id="8" name="Oval 7"/>
          <p:cNvSpPr/>
          <p:nvPr/>
        </p:nvSpPr>
        <p:spPr>
          <a:xfrm>
            <a:off x="8929299" y="952592"/>
            <a:ext cx="2628900" cy="94578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C00000"/>
                </a:solidFill>
                <a:latin typeface="Sakkal Majalla" panose="02000000000000000000" pitchFamily="2" charset="-78"/>
                <a:cs typeface="Sakkal Majalla" panose="02000000000000000000" pitchFamily="2" charset="-78"/>
              </a:rPr>
              <a:t>الفعل المنعكس:</a:t>
            </a:r>
            <a:endParaRPr lang="en-US" sz="2800" b="1" dirty="0">
              <a:solidFill>
                <a:srgbClr val="C00000"/>
              </a:solidFill>
              <a:latin typeface="Sakkal Majalla" panose="02000000000000000000" pitchFamily="2" charset="-78"/>
              <a:cs typeface="Sakkal Majalla" panose="02000000000000000000" pitchFamily="2" charset="-78"/>
            </a:endParaRPr>
          </a:p>
        </p:txBody>
      </p:sp>
      <p:pic>
        <p:nvPicPr>
          <p:cNvPr id="9" name="Picture 8" descr="حيا 211 طبعة ثانية  BH.Bi11.SE1.2014.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7639" t="25185" r="20833" b="23658"/>
          <a:stretch/>
        </p:blipFill>
        <p:spPr>
          <a:xfrm>
            <a:off x="569949" y="2040566"/>
            <a:ext cx="5211420" cy="4360378"/>
          </a:xfrm>
          <a:prstGeom prst="rect">
            <a:avLst/>
          </a:prstGeom>
          <a:ln w="19050">
            <a:solidFill>
              <a:srgbClr val="C00000"/>
            </a:solidFill>
          </a:ln>
        </p:spPr>
      </p:pic>
      <p:sp>
        <p:nvSpPr>
          <p:cNvPr id="11" name="TextBox 10"/>
          <p:cNvSpPr txBox="1"/>
          <p:nvPr/>
        </p:nvSpPr>
        <p:spPr>
          <a:xfrm>
            <a:off x="616477" y="6002073"/>
            <a:ext cx="2677187" cy="369332"/>
          </a:xfrm>
          <a:prstGeom prst="rect">
            <a:avLst/>
          </a:prstGeom>
          <a:solidFill>
            <a:schemeClr val="accent4">
              <a:lumMod val="20000"/>
              <a:lumOff val="80000"/>
            </a:schemeClr>
          </a:solidFill>
        </p:spPr>
        <p:txBody>
          <a:bodyPr wrap="square" rtlCol="0" anchor="ctr">
            <a:spAutoFit/>
          </a:bodyPr>
          <a:lstStyle/>
          <a:p>
            <a:pPr algn="ctr" rtl="1"/>
            <a:r>
              <a:rPr lang="ar-BH" b="1" dirty="0">
                <a:solidFill>
                  <a:srgbClr val="7030A0"/>
                </a:solidFill>
                <a:latin typeface="Sakkal Majalla" panose="02000000000000000000" pitchFamily="2" charset="-78"/>
                <a:cs typeface="Sakkal Majalla" panose="02000000000000000000" pitchFamily="2" charset="-78"/>
              </a:rPr>
              <a:t>تتبع مسار السيال العصبي مع الأسهم</a:t>
            </a:r>
            <a:endParaRPr lang="en-US" b="1" dirty="0">
              <a:solidFill>
                <a:srgbClr val="7030A0"/>
              </a:solidFill>
              <a:latin typeface="Sakkal Majalla" panose="02000000000000000000" pitchFamily="2" charset="-78"/>
              <a:cs typeface="Sakkal Majalla" panose="02000000000000000000" pitchFamily="2" charset="-78"/>
            </a:endParaRPr>
          </a:p>
        </p:txBody>
      </p:sp>
      <p:sp>
        <p:nvSpPr>
          <p:cNvPr id="14"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3916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80">
                                          <p:stCondLst>
                                            <p:cond delay="0"/>
                                          </p:stCondLst>
                                        </p:cTn>
                                        <p:tgtEl>
                                          <p:spTgt spid="11"/>
                                        </p:tgtEl>
                                      </p:cBhvr>
                                    </p:animEffect>
                                    <p:anim calcmode="lin" valueType="num">
                                      <p:cBhvr>
                                        <p:cTn id="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9" dur="26">
                                          <p:stCondLst>
                                            <p:cond delay="650"/>
                                          </p:stCondLst>
                                        </p:cTn>
                                        <p:tgtEl>
                                          <p:spTgt spid="11"/>
                                        </p:tgtEl>
                                      </p:cBhvr>
                                      <p:to x="100000" y="60000"/>
                                    </p:animScale>
                                    <p:animScale>
                                      <p:cBhvr>
                                        <p:cTn id="40" dur="166" decel="50000">
                                          <p:stCondLst>
                                            <p:cond delay="676"/>
                                          </p:stCondLst>
                                        </p:cTn>
                                        <p:tgtEl>
                                          <p:spTgt spid="11"/>
                                        </p:tgtEl>
                                      </p:cBhvr>
                                      <p:to x="100000" y="100000"/>
                                    </p:animScale>
                                    <p:animScale>
                                      <p:cBhvr>
                                        <p:cTn id="41" dur="26">
                                          <p:stCondLst>
                                            <p:cond delay="1312"/>
                                          </p:stCondLst>
                                        </p:cTn>
                                        <p:tgtEl>
                                          <p:spTgt spid="11"/>
                                        </p:tgtEl>
                                      </p:cBhvr>
                                      <p:to x="100000" y="80000"/>
                                    </p:animScale>
                                    <p:animScale>
                                      <p:cBhvr>
                                        <p:cTn id="42" dur="166" decel="50000">
                                          <p:stCondLst>
                                            <p:cond delay="1338"/>
                                          </p:stCondLst>
                                        </p:cTn>
                                        <p:tgtEl>
                                          <p:spTgt spid="11"/>
                                        </p:tgtEl>
                                      </p:cBhvr>
                                      <p:to x="100000" y="100000"/>
                                    </p:animScale>
                                    <p:animScale>
                                      <p:cBhvr>
                                        <p:cTn id="43" dur="26">
                                          <p:stCondLst>
                                            <p:cond delay="1642"/>
                                          </p:stCondLst>
                                        </p:cTn>
                                        <p:tgtEl>
                                          <p:spTgt spid="11"/>
                                        </p:tgtEl>
                                      </p:cBhvr>
                                      <p:to x="100000" y="90000"/>
                                    </p:animScale>
                                    <p:animScale>
                                      <p:cBhvr>
                                        <p:cTn id="44" dur="166" decel="50000">
                                          <p:stCondLst>
                                            <p:cond delay="1668"/>
                                          </p:stCondLst>
                                        </p:cTn>
                                        <p:tgtEl>
                                          <p:spTgt spid="11"/>
                                        </p:tgtEl>
                                      </p:cBhvr>
                                      <p:to x="100000" y="100000"/>
                                    </p:animScale>
                                    <p:animScale>
                                      <p:cBhvr>
                                        <p:cTn id="45" dur="26">
                                          <p:stCondLst>
                                            <p:cond delay="1808"/>
                                          </p:stCondLst>
                                        </p:cTn>
                                        <p:tgtEl>
                                          <p:spTgt spid="11"/>
                                        </p:tgtEl>
                                      </p:cBhvr>
                                      <p:to x="100000" y="95000"/>
                                    </p:animScale>
                                    <p:animScale>
                                      <p:cBhvr>
                                        <p:cTn id="46" dur="166" decel="50000">
                                          <p:stCondLst>
                                            <p:cond delay="1834"/>
                                          </p:stCondLst>
                                        </p:cTn>
                                        <p:tgtEl>
                                          <p:spTgt spid="1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12"/>
          <p:cNvSpPr/>
          <p:nvPr/>
        </p:nvSpPr>
        <p:spPr>
          <a:xfrm>
            <a:off x="1356852" y="2034686"/>
            <a:ext cx="945371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ctr" rtl="1">
              <a:defRPr/>
            </a:pPr>
            <a:r>
              <a:rPr lang="ar-BH" sz="3200" b="1" dirty="0">
                <a:solidFill>
                  <a:srgbClr val="FFFF00"/>
                </a:solidFill>
                <a:latin typeface="Sakkal Majalla" panose="02000000000000000000" pitchFamily="2" charset="-78"/>
                <a:cs typeface="Sakkal Majalla" panose="02000000000000000000" pitchFamily="2" charset="-78"/>
              </a:rPr>
              <a:t>للخلية العصبية حالتان من حيث وجود سيال عصبي.</a:t>
            </a:r>
            <a:endParaRPr lang="ar-SA" sz="3200" b="1" dirty="0">
              <a:solidFill>
                <a:srgbClr val="FFFF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1"/>
            <a:ext cx="12192000" cy="889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099" rtl="1" fontAlgn="base">
              <a:spcBef>
                <a:spcPct val="0"/>
              </a:spcBef>
              <a:spcAft>
                <a:spcPct val="0"/>
              </a:spcAft>
            </a:pPr>
            <a:r>
              <a:rPr lang="ar-BH" sz="4000" b="1" dirty="0">
                <a:solidFill>
                  <a:srgbClr val="FFC000"/>
                </a:solidFill>
                <a:latin typeface="Sakkal Majalla" panose="02000000000000000000" pitchFamily="2" charset="-78"/>
                <a:cs typeface="Sakkal Majalla" panose="02000000000000000000" pitchFamily="2" charset="-78"/>
              </a:rPr>
              <a:t>الهـدف الرابع: </a:t>
            </a:r>
            <a:r>
              <a:rPr lang="ar-BH" sz="3600" b="1" dirty="0">
                <a:solidFill>
                  <a:schemeClr val="bg1"/>
                </a:solidFill>
                <a:latin typeface="Sakkal Majalla" panose="02000000000000000000" pitchFamily="2" charset="-78"/>
                <a:cs typeface="Sakkal Majalla" panose="02000000000000000000" pitchFamily="2" charset="-78"/>
              </a:rPr>
              <a:t>شرح طريقة انتقال السيال العصبي في الخلية العصبية</a:t>
            </a:r>
            <a:r>
              <a:rPr lang="ar-BH" sz="3200" b="1" dirty="0">
                <a:solidFill>
                  <a:schemeClr val="bg1"/>
                </a:solidFill>
                <a:latin typeface="Sakkal Majalla" panose="02000000000000000000" pitchFamily="2" charset="-78"/>
                <a:cs typeface="Sakkal Majalla" panose="02000000000000000000" pitchFamily="2" charset="-78"/>
              </a:rPr>
              <a:t>.</a:t>
            </a:r>
          </a:p>
        </p:txBody>
      </p:sp>
      <p:sp>
        <p:nvSpPr>
          <p:cNvPr id="12" name="Rounded Rectangle 11"/>
          <p:cNvSpPr/>
          <p:nvPr/>
        </p:nvSpPr>
        <p:spPr>
          <a:xfrm>
            <a:off x="722671" y="1054384"/>
            <a:ext cx="7521678" cy="884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800" b="1" dirty="0">
                <a:latin typeface="Sakkal Majalla" panose="02000000000000000000" pitchFamily="2" charset="-78"/>
                <a:cs typeface="Sakkal Majalla" panose="02000000000000000000" pitchFamily="2" charset="-78"/>
              </a:rPr>
              <a:t>هو شحنة كهربائية تنتقل على طول الخلية العصبية، وينتج عن مثير كاللمس، أو الصوت.</a:t>
            </a:r>
          </a:p>
        </p:txBody>
      </p:sp>
      <p:sp>
        <p:nvSpPr>
          <p:cNvPr id="13" name="Oval 12"/>
          <p:cNvSpPr/>
          <p:nvPr/>
        </p:nvSpPr>
        <p:spPr>
          <a:xfrm>
            <a:off x="8244349" y="1106377"/>
            <a:ext cx="3355990" cy="79448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C00000"/>
                </a:solidFill>
                <a:latin typeface="Sakkal Majalla" panose="02000000000000000000" pitchFamily="2" charset="-78"/>
                <a:cs typeface="Sakkal Majalla" panose="02000000000000000000" pitchFamily="2" charset="-78"/>
              </a:rPr>
              <a:t> السيال العصبي:</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4" name="Flowchart: Terminator 13"/>
          <p:cNvSpPr/>
          <p:nvPr/>
        </p:nvSpPr>
        <p:spPr>
          <a:xfrm>
            <a:off x="6678132" y="2720113"/>
            <a:ext cx="4515894" cy="638857"/>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C00000"/>
                </a:solidFill>
                <a:latin typeface="Sakkal Majalla" panose="02000000000000000000" pitchFamily="2" charset="-78"/>
                <a:cs typeface="Sakkal Majalla" panose="02000000000000000000" pitchFamily="2" charset="-78"/>
              </a:rPr>
              <a:t>الخلية العصبية وقت الراحة</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5" name="Flowchart: Terminator 14"/>
          <p:cNvSpPr/>
          <p:nvPr/>
        </p:nvSpPr>
        <p:spPr>
          <a:xfrm>
            <a:off x="691537" y="2722697"/>
            <a:ext cx="4749366" cy="637034"/>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C00000"/>
                </a:solidFill>
                <a:latin typeface="Sakkal Majalla" panose="02000000000000000000" pitchFamily="2" charset="-78"/>
                <a:cs typeface="Sakkal Majalla" panose="02000000000000000000" pitchFamily="2" charset="-78"/>
              </a:rPr>
              <a:t>الخلية العصبية عند جهد الفعل</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6" name="Rounded Rectangle 15"/>
          <p:cNvSpPr/>
          <p:nvPr/>
        </p:nvSpPr>
        <p:spPr>
          <a:xfrm>
            <a:off x="6695768" y="3419228"/>
            <a:ext cx="4498257" cy="29373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2" algn="ctr" rtl="1"/>
            <a:r>
              <a:rPr lang="ar-BH" sz="2800" b="1" dirty="0">
                <a:solidFill>
                  <a:srgbClr val="002060"/>
                </a:solidFill>
                <a:latin typeface="Sakkal Majalla" panose="02000000000000000000" pitchFamily="2" charset="-78"/>
                <a:cs typeface="Sakkal Majalla" panose="02000000000000000000" pitchFamily="2" charset="-78"/>
              </a:rPr>
              <a:t>لا يتم خلاله توصيل سيال عصبي،</a:t>
            </a:r>
          </a:p>
          <a:p>
            <a:pPr marL="0" lvl="2" algn="justLow" rtl="1"/>
            <a:r>
              <a:rPr lang="ar-BH" sz="2800" b="1" dirty="0">
                <a:solidFill>
                  <a:srgbClr val="002060"/>
                </a:solidFill>
                <a:latin typeface="Sakkal Majalla" panose="02000000000000000000" pitchFamily="2" charset="-78"/>
                <a:cs typeface="Sakkal Majalla" panose="02000000000000000000" pitchFamily="2" charset="-78"/>
              </a:rPr>
              <a:t>ويكون غشاء الخلية العصبية موجبًا من الخارج، وسالبًا من الداخل، وذلك بسبب عدم التوازن في توزيع أيونات الصوديوم </a:t>
            </a:r>
            <a:r>
              <a:rPr lang="en-US" sz="2800" b="1" dirty="0">
                <a:solidFill>
                  <a:srgbClr val="C00000"/>
                </a:solidFill>
                <a:latin typeface="Sakkal Majalla" panose="02000000000000000000" pitchFamily="2" charset="-78"/>
                <a:cs typeface="Sakkal Majalla" panose="02000000000000000000" pitchFamily="2" charset="-78"/>
              </a:rPr>
              <a:t>(Na</a:t>
            </a:r>
            <a:r>
              <a:rPr lang="en-US" sz="2800" b="1" baseline="30000" dirty="0">
                <a:solidFill>
                  <a:srgbClr val="C00000"/>
                </a:solidFill>
                <a:latin typeface="Sakkal Majalla" panose="02000000000000000000" pitchFamily="2" charset="-78"/>
                <a:cs typeface="Sakkal Majalla" panose="02000000000000000000" pitchFamily="2" charset="-78"/>
              </a:rPr>
              <a:t>+</a:t>
            </a:r>
            <a:r>
              <a:rPr lang="en-US" sz="2800" b="1" dirty="0">
                <a:solidFill>
                  <a:srgbClr val="C00000"/>
                </a:solidFill>
                <a:latin typeface="Sakkal Majalla" panose="02000000000000000000" pitchFamily="2" charset="-78"/>
                <a:cs typeface="Sakkal Majalla" panose="02000000000000000000" pitchFamily="2" charset="-78"/>
              </a:rPr>
              <a:t>)</a:t>
            </a:r>
            <a:r>
              <a:rPr lang="ar-BH" sz="2800" b="1" dirty="0">
                <a:solidFill>
                  <a:srgbClr val="C00000"/>
                </a:solidFill>
                <a:latin typeface="Sakkal Majalla" panose="02000000000000000000" pitchFamily="2" charset="-78"/>
                <a:cs typeface="Sakkal Majalla" panose="02000000000000000000" pitchFamily="2" charset="-78"/>
              </a:rPr>
              <a:t> </a:t>
            </a:r>
            <a:r>
              <a:rPr lang="ar-BH" sz="2800" b="1" dirty="0">
                <a:solidFill>
                  <a:srgbClr val="002060"/>
                </a:solidFill>
                <a:latin typeface="Sakkal Majalla" panose="02000000000000000000" pitchFamily="2" charset="-78"/>
                <a:cs typeface="Sakkal Majalla" panose="02000000000000000000" pitchFamily="2" charset="-78"/>
              </a:rPr>
              <a:t>وأيونات البوتاسيوم</a:t>
            </a:r>
            <a:r>
              <a:rPr lang="en-US" sz="2800" b="1" dirty="0">
                <a:solidFill>
                  <a:srgbClr val="C00000"/>
                </a:solidFill>
                <a:latin typeface="Sakkal Majalla" panose="02000000000000000000" pitchFamily="2" charset="-78"/>
                <a:cs typeface="Sakkal Majalla" panose="02000000000000000000" pitchFamily="2" charset="-78"/>
              </a:rPr>
              <a:t> (K</a:t>
            </a:r>
            <a:r>
              <a:rPr lang="en-US" sz="2800" b="1" baseline="30000" dirty="0">
                <a:solidFill>
                  <a:srgbClr val="C00000"/>
                </a:solidFill>
                <a:latin typeface="Sakkal Majalla" panose="02000000000000000000" pitchFamily="2" charset="-78"/>
                <a:cs typeface="Sakkal Majalla" panose="02000000000000000000" pitchFamily="2" charset="-78"/>
              </a:rPr>
              <a:t>+</a:t>
            </a:r>
            <a:r>
              <a:rPr lang="en-US" sz="2800" b="1" dirty="0">
                <a:solidFill>
                  <a:srgbClr val="C00000"/>
                </a:solidFill>
                <a:latin typeface="Sakkal Majalla" panose="02000000000000000000" pitchFamily="2" charset="-78"/>
                <a:cs typeface="Sakkal Majalla" panose="02000000000000000000" pitchFamily="2" charset="-78"/>
              </a:rPr>
              <a:t>) </a:t>
            </a:r>
            <a:r>
              <a:rPr lang="ar-BH" sz="2800" b="1" dirty="0">
                <a:solidFill>
                  <a:srgbClr val="002060"/>
                </a:solidFill>
                <a:latin typeface="Sakkal Majalla" panose="02000000000000000000" pitchFamily="2" charset="-78"/>
                <a:cs typeface="Sakkal Majalla" panose="02000000000000000000" pitchFamily="2" charset="-78"/>
              </a:rPr>
              <a:t>داخل وخارج غشاء الخلية.</a:t>
            </a:r>
          </a:p>
        </p:txBody>
      </p:sp>
      <p:sp>
        <p:nvSpPr>
          <p:cNvPr id="17" name="Rounded Rectangle 16"/>
          <p:cNvSpPr/>
          <p:nvPr/>
        </p:nvSpPr>
        <p:spPr>
          <a:xfrm>
            <a:off x="691538" y="3432710"/>
            <a:ext cx="4749366" cy="291301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rtl="1"/>
            <a:r>
              <a:rPr lang="ar-BH" sz="2800" b="1" dirty="0">
                <a:solidFill>
                  <a:srgbClr val="002060"/>
                </a:solidFill>
                <a:latin typeface="Sakkal Majalla" panose="02000000000000000000" pitchFamily="2" charset="-78"/>
                <a:cs typeface="Sakkal Majalla" panose="02000000000000000000" pitchFamily="2" charset="-78"/>
              </a:rPr>
              <a:t>يتم خلاله توصيل سيال عصبي،</a:t>
            </a:r>
          </a:p>
          <a:p>
            <a:pPr marL="0" lvl="2" algn="justLow" rtl="1"/>
            <a:r>
              <a:rPr lang="ar-BH" sz="2800" b="1" dirty="0">
                <a:solidFill>
                  <a:srgbClr val="002060"/>
                </a:solidFill>
                <a:latin typeface="Sakkal Majalla" panose="02000000000000000000" pitchFamily="2" charset="-78"/>
                <a:cs typeface="Sakkal Majalla" panose="02000000000000000000" pitchFamily="2" charset="-78"/>
              </a:rPr>
              <a:t>يحدث خلاله انعكاسٌ مؤقتٌ للشحنات الكهربية ويكون غشاء الخلية العصبية سالبًا من الخارج، و موجبًا من الداخل، ويبدأ انتقال السيال العصبي عبر محور الخلية.</a:t>
            </a:r>
            <a:endParaRPr lang="ar-SA" sz="2800" b="1" dirty="0">
              <a:solidFill>
                <a:srgbClr val="002060"/>
              </a:solidFill>
              <a:latin typeface="Sakkal Majalla" panose="02000000000000000000" pitchFamily="2" charset="-78"/>
              <a:cs typeface="Sakkal Majalla" panose="02000000000000000000" pitchFamily="2" charset="-78"/>
            </a:endParaRPr>
          </a:p>
        </p:txBody>
      </p:sp>
      <p:sp>
        <p:nvSpPr>
          <p:cNvPr id="18"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005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style.rotation</p:attrName>
                                        </p:attrNameLst>
                                      </p:cBhvr>
                                      <p:tavLst>
                                        <p:tav tm="0">
                                          <p:val>
                                            <p:fltVal val="90"/>
                                          </p:val>
                                        </p:tav>
                                        <p:tav tm="100000">
                                          <p:val>
                                            <p:fltVal val="0"/>
                                          </p:val>
                                        </p:tav>
                                      </p:tavLst>
                                    </p:anim>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9"/>
          <p:cNvSpPr/>
          <p:nvPr/>
        </p:nvSpPr>
        <p:spPr>
          <a:xfrm>
            <a:off x="707923" y="2341571"/>
            <a:ext cx="806046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هو اسم آخر للسيال العصبي.</a:t>
            </a:r>
          </a:p>
        </p:txBody>
      </p:sp>
      <p:sp>
        <p:nvSpPr>
          <p:cNvPr id="7" name="مستطيل 12"/>
          <p:cNvSpPr/>
          <p:nvPr/>
        </p:nvSpPr>
        <p:spPr>
          <a:xfrm>
            <a:off x="8404201" y="1665652"/>
            <a:ext cx="2968101" cy="584775"/>
          </a:xfrm>
          <a:prstGeom prst="rect">
            <a:avLst/>
          </a:prstGeom>
          <a:solidFill>
            <a:schemeClr val="accent4">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3200" b="1" dirty="0">
                <a:solidFill>
                  <a:srgbClr val="002060"/>
                </a:solidFill>
                <a:latin typeface="Sakkal Majalla" panose="02000000000000000000" pitchFamily="2" charset="-78"/>
                <a:cs typeface="Sakkal Majalla" panose="02000000000000000000" pitchFamily="2" charset="-78"/>
              </a:rPr>
              <a:t>جهد الفعل.</a:t>
            </a:r>
            <a:endParaRPr lang="ar-SA" sz="3200" b="1" dirty="0">
              <a:solidFill>
                <a:srgbClr val="002060"/>
              </a:solidFill>
              <a:latin typeface="Sakkal Majalla" panose="02000000000000000000" pitchFamily="2" charset="-78"/>
              <a:cs typeface="Sakkal Majalla" panose="02000000000000000000" pitchFamily="2" charset="-78"/>
            </a:endParaRPr>
          </a:p>
        </p:txBody>
      </p:sp>
      <p:sp>
        <p:nvSpPr>
          <p:cNvPr id="8" name="مستطيل 12">
            <a:extLst>
              <a:ext uri="{FF2B5EF4-FFF2-40B4-BE49-F238E27FC236}">
                <a16:creationId xmlns:a16="http://schemas.microsoft.com/office/drawing/2014/main" xmlns="" id="{5AE7C42C-B304-47F4-951C-37283121E1F7}"/>
              </a:ext>
            </a:extLst>
          </p:cNvPr>
          <p:cNvSpPr/>
          <p:nvPr/>
        </p:nvSpPr>
        <p:spPr>
          <a:xfrm>
            <a:off x="707923" y="3756216"/>
            <a:ext cx="8064739" cy="584775"/>
          </a:xfrm>
          <a:prstGeom prst="rect">
            <a:avLst/>
          </a:prstGeom>
          <a:solidFill>
            <a:schemeClr val="tx2"/>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3200" b="1" dirty="0">
                <a:solidFill>
                  <a:srgbClr val="FFFF00"/>
                </a:solidFill>
                <a:latin typeface="Sakkal Majalla" panose="02000000000000000000" pitchFamily="2" charset="-78"/>
                <a:cs typeface="Sakkal Majalla" panose="02000000000000000000" pitchFamily="2" charset="-78"/>
              </a:rPr>
              <a:t>أقل شدة للمنبه تسبب إنتاج جهد الفعل.</a:t>
            </a:r>
          </a:p>
        </p:txBody>
      </p:sp>
      <p:sp>
        <p:nvSpPr>
          <p:cNvPr id="9" name="مستطيل 12">
            <a:extLst>
              <a:ext uri="{FF2B5EF4-FFF2-40B4-BE49-F238E27FC236}">
                <a16:creationId xmlns:a16="http://schemas.microsoft.com/office/drawing/2014/main" xmlns="" id="{73C968E1-CCD1-4C27-AA32-70D558D344EF}"/>
              </a:ext>
            </a:extLst>
          </p:cNvPr>
          <p:cNvSpPr/>
          <p:nvPr/>
        </p:nvSpPr>
        <p:spPr>
          <a:xfrm>
            <a:off x="8406581" y="3081547"/>
            <a:ext cx="2953305" cy="584775"/>
          </a:xfrm>
          <a:prstGeom prst="rect">
            <a:avLst/>
          </a:prstGeom>
          <a:solidFill>
            <a:schemeClr val="accent4">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3200" b="1" dirty="0">
                <a:solidFill>
                  <a:srgbClr val="002060"/>
                </a:solidFill>
                <a:latin typeface="Sakkal Majalla" panose="02000000000000000000" pitchFamily="2" charset="-78"/>
                <a:cs typeface="Sakkal Majalla" panose="02000000000000000000" pitchFamily="2" charset="-78"/>
              </a:rPr>
              <a:t>عتبة التنبيه.</a:t>
            </a:r>
            <a:endParaRPr lang="ar-SA" sz="3200" b="1" dirty="0">
              <a:solidFill>
                <a:srgbClr val="002060"/>
              </a:solidFill>
              <a:latin typeface="Sakkal Majalla" panose="02000000000000000000" pitchFamily="2" charset="-78"/>
              <a:cs typeface="Sakkal Majalla" panose="02000000000000000000" pitchFamily="2" charset="-78"/>
            </a:endParaRPr>
          </a:p>
        </p:txBody>
      </p:sp>
      <p:sp>
        <p:nvSpPr>
          <p:cNvPr id="10" name="مستطيل 12">
            <a:extLst>
              <a:ext uri="{FF2B5EF4-FFF2-40B4-BE49-F238E27FC236}">
                <a16:creationId xmlns:a16="http://schemas.microsoft.com/office/drawing/2014/main" xmlns="" id="{7CD7B2B6-86A9-4E0C-AB66-7ED27C31E8AD}"/>
              </a:ext>
            </a:extLst>
          </p:cNvPr>
          <p:cNvSpPr/>
          <p:nvPr/>
        </p:nvSpPr>
        <p:spPr>
          <a:xfrm>
            <a:off x="707923" y="5191171"/>
            <a:ext cx="8048339" cy="1077218"/>
          </a:xfrm>
          <a:prstGeom prst="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3200" b="1" dirty="0">
                <a:solidFill>
                  <a:srgbClr val="002060"/>
                </a:solidFill>
                <a:latin typeface="Sakkal Majalla" panose="02000000000000000000" pitchFamily="2" charset="-78"/>
                <a:cs typeface="Sakkal Majalla" panose="02000000000000000000" pitchFamily="2" charset="-78"/>
              </a:rPr>
              <a:t>ينص على: أن يكون السيال العصبي قويًّا لدرجة تكفي لينتقل عبر المحور، أو لا يكون كذلك.</a:t>
            </a:r>
          </a:p>
        </p:txBody>
      </p:sp>
      <p:sp>
        <p:nvSpPr>
          <p:cNvPr id="13" name="مستطيل 12">
            <a:extLst>
              <a:ext uri="{FF2B5EF4-FFF2-40B4-BE49-F238E27FC236}">
                <a16:creationId xmlns:a16="http://schemas.microsoft.com/office/drawing/2014/main" xmlns="" id="{567936B3-2612-4A98-B682-8ADF0C7E6AD5}"/>
              </a:ext>
            </a:extLst>
          </p:cNvPr>
          <p:cNvSpPr/>
          <p:nvPr/>
        </p:nvSpPr>
        <p:spPr>
          <a:xfrm>
            <a:off x="8404201" y="4502539"/>
            <a:ext cx="2977117" cy="584775"/>
          </a:xfrm>
          <a:prstGeom prst="rect">
            <a:avLst/>
          </a:prstGeom>
          <a:solidFill>
            <a:schemeClr val="accent4">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r" rtl="1">
              <a:defRPr/>
            </a:pPr>
            <a:r>
              <a:rPr lang="ar-BH" sz="3200" b="1" dirty="0">
                <a:solidFill>
                  <a:srgbClr val="002060"/>
                </a:solidFill>
                <a:latin typeface="Sakkal Majalla" panose="02000000000000000000" pitchFamily="2" charset="-78"/>
                <a:cs typeface="Sakkal Majalla" panose="02000000000000000000" pitchFamily="2" charset="-78"/>
              </a:rPr>
              <a:t>قانون (الكل أو العدم).</a:t>
            </a:r>
            <a:endParaRPr lang="ar-SA" sz="3200" b="1" dirty="0">
              <a:solidFill>
                <a:srgbClr val="00206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1"/>
            <a:ext cx="12192000" cy="889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099" rtl="1" fontAlgn="base">
              <a:spcBef>
                <a:spcPct val="0"/>
              </a:spcBef>
              <a:spcAft>
                <a:spcPct val="0"/>
              </a:spcAft>
            </a:pPr>
            <a:r>
              <a:rPr lang="ar-BH" sz="4000" b="1" dirty="0">
                <a:solidFill>
                  <a:srgbClr val="FFC000"/>
                </a:solidFill>
                <a:latin typeface="Sakkal Majalla" panose="02000000000000000000" pitchFamily="2" charset="-78"/>
                <a:cs typeface="Sakkal Majalla" panose="02000000000000000000" pitchFamily="2" charset="-78"/>
              </a:rPr>
              <a:t>الهـدف الرابع: </a:t>
            </a:r>
            <a:r>
              <a:rPr lang="ar-BH" sz="3600" b="1" dirty="0">
                <a:solidFill>
                  <a:schemeClr val="bg1"/>
                </a:solidFill>
                <a:latin typeface="Sakkal Majalla" panose="02000000000000000000" pitchFamily="2" charset="-78"/>
                <a:cs typeface="Sakkal Majalla" panose="02000000000000000000" pitchFamily="2" charset="-78"/>
              </a:rPr>
              <a:t>شرح طريقة انتقال السيال العصبي في الخلية العصبية</a:t>
            </a:r>
            <a:r>
              <a:rPr lang="ar-BH" sz="3200" b="1" dirty="0">
                <a:solidFill>
                  <a:schemeClr val="bg1"/>
                </a:solidFill>
                <a:latin typeface="Sakkal Majalla" panose="02000000000000000000" pitchFamily="2" charset="-78"/>
                <a:cs typeface="Sakkal Majalla" panose="02000000000000000000" pitchFamily="2" charset="-78"/>
              </a:rPr>
              <a:t>.</a:t>
            </a:r>
          </a:p>
        </p:txBody>
      </p:sp>
      <p:sp>
        <p:nvSpPr>
          <p:cNvPr id="14" name="مستطيل 12">
            <a:extLst>
              <a:ext uri="{FF2B5EF4-FFF2-40B4-BE49-F238E27FC236}">
                <a16:creationId xmlns:a16="http://schemas.microsoft.com/office/drawing/2014/main" xmlns="" id="{5AE7C42C-B304-47F4-951C-37283121E1F7}"/>
              </a:ext>
            </a:extLst>
          </p:cNvPr>
          <p:cNvSpPr/>
          <p:nvPr/>
        </p:nvSpPr>
        <p:spPr>
          <a:xfrm>
            <a:off x="1047135" y="974686"/>
            <a:ext cx="8552522" cy="584775"/>
          </a:xfrm>
          <a:prstGeom prst="rect">
            <a:avLst/>
          </a:prstGeom>
          <a:solidFill>
            <a:schemeClr val="tx2"/>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2" algn="ctr" rtl="1">
              <a:defRPr/>
            </a:pPr>
            <a:r>
              <a:rPr lang="ar-BH" sz="3200" b="1" dirty="0">
                <a:solidFill>
                  <a:srgbClr val="FFFF00"/>
                </a:solidFill>
                <a:latin typeface="Sakkal Majalla" panose="02000000000000000000" pitchFamily="2" charset="-78"/>
                <a:cs typeface="Sakkal Majalla" panose="02000000000000000000" pitchFamily="2" charset="-78"/>
              </a:rPr>
              <a:t>وضح المقصود بالمصطلحات الأتية والمتعلقة بالسيال العصبي.</a:t>
            </a:r>
          </a:p>
        </p:txBody>
      </p:sp>
      <p:sp>
        <p:nvSpPr>
          <p:cNvPr id="15" name="Footer Placeholder 3"/>
          <p:cNvSpPr txBox="1">
            <a:spLocks/>
          </p:cNvSpPr>
          <p:nvPr/>
        </p:nvSpPr>
        <p:spPr>
          <a:xfrm>
            <a:off x="0" y="6534221"/>
            <a:ext cx="3272589" cy="2767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1400" b="1" dirty="0">
                <a:solidFill>
                  <a:srgbClr val="7030A0"/>
                </a:solidFill>
                <a:latin typeface="Sakkal Majalla" panose="02000000000000000000" pitchFamily="2" charset="-78"/>
                <a:cs typeface="Sakkal Majalla" panose="02000000000000000000" pitchFamily="2" charset="-78"/>
              </a:rPr>
              <a:t>الأحياء </a:t>
            </a:r>
            <a:r>
              <a:rPr lang="en-US" sz="1400" b="1" dirty="0">
                <a:solidFill>
                  <a:srgbClr val="7030A0"/>
                </a:solidFill>
                <a:latin typeface="Sakkal Majalla" panose="02000000000000000000" pitchFamily="2" charset="-78"/>
                <a:cs typeface="Sakkal Majalla" panose="02000000000000000000" pitchFamily="2" charset="-78"/>
              </a:rPr>
              <a:t>2</a:t>
            </a:r>
            <a:r>
              <a:rPr lang="ar-BH" sz="1400" b="1" dirty="0">
                <a:solidFill>
                  <a:srgbClr val="7030A0"/>
                </a:solidFill>
                <a:latin typeface="Sakkal Majalla" panose="02000000000000000000" pitchFamily="2" charset="-78"/>
                <a:cs typeface="Sakkal Majalla" panose="02000000000000000000" pitchFamily="2" charset="-78"/>
              </a:rPr>
              <a:t> (حيا </a:t>
            </a:r>
            <a:r>
              <a:rPr lang="en-US" sz="1400" b="1" dirty="0">
                <a:solidFill>
                  <a:srgbClr val="7030A0"/>
                </a:solidFill>
                <a:latin typeface="Sakkal Majalla" panose="02000000000000000000" pitchFamily="2" charset="-78"/>
                <a:cs typeface="Sakkal Majalla" panose="02000000000000000000" pitchFamily="2" charset="-78"/>
              </a:rPr>
              <a:t>/211</a:t>
            </a:r>
            <a:r>
              <a:rPr lang="ar-BH" sz="1400" b="1" dirty="0">
                <a:solidFill>
                  <a:srgbClr val="7030A0"/>
                </a:solidFill>
                <a:latin typeface="Sakkal Majalla" panose="02000000000000000000" pitchFamily="2" charset="-78"/>
                <a:cs typeface="Sakkal Majalla" panose="02000000000000000000" pitchFamily="2" charset="-78"/>
              </a:rPr>
              <a:t>215، حيا </a:t>
            </a:r>
            <a:r>
              <a:rPr lang="en-US" sz="1400" b="1" dirty="0">
                <a:solidFill>
                  <a:srgbClr val="7030A0"/>
                </a:solidFill>
                <a:latin typeface="Sakkal Majalla" panose="02000000000000000000" pitchFamily="2" charset="-78"/>
                <a:cs typeface="Sakkal Majalla" panose="02000000000000000000" pitchFamily="2" charset="-78"/>
              </a:rPr>
              <a:t>3</a:t>
            </a:r>
            <a:r>
              <a:rPr lang="ar-BH" sz="1400" b="1" dirty="0">
                <a:solidFill>
                  <a:srgbClr val="7030A0"/>
                </a:solidFill>
                <a:latin typeface="Sakkal Majalla" panose="02000000000000000000" pitchFamily="2" charset="-78"/>
                <a:cs typeface="Sakkal Majalla" panose="02000000000000000000" pitchFamily="2" charset="-78"/>
              </a:rPr>
              <a:t>80) تركيب الجهاز العصبي</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117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to="" calcmode="lin" valueType="num">
                                      <p:cBhvr>
                                        <p:cTn id="29" dur="1" fill="hold"/>
                                        <p:tgtEl>
                                          <p:spTgt spid="9"/>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to="" calcmode="lin" valueType="num">
                                      <p:cBhvr>
                                        <p:cTn id="34" dur="1" fill="hold"/>
                                        <p:tgtEl>
                                          <p:spTgt spid="8"/>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to="" calcmode="lin" valueType="num">
                                      <p:cBhvr>
                                        <p:cTn id="39" dur="1" fill="hold"/>
                                        <p:tgtEl>
                                          <p:spTgt spid="13"/>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to="" calcmode="lin" valueType="num">
                                      <p:cBhvr>
                                        <p:cTn id="44"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1613</Words>
  <Application>Microsoft Office PowerPoint</Application>
  <PresentationFormat>Widescreen</PresentationFormat>
  <Paragraphs>170</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Century Gothic</vt:lpstr>
      <vt:lpstr>Sakkal Majalla</vt:lpstr>
      <vt:lpstr>Times New Roman</vt:lpstr>
      <vt:lpstr>Wingdings</vt:lpstr>
      <vt:lpstr>Office Theme</vt:lpstr>
      <vt:lpstr>PowerPoint Presentation</vt:lpstr>
      <vt:lpstr>أهداف الدرس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لعدم اشتراك الدماغ في استجابة رد الفعل المنعكس.</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Hossam  Ismail Mashali</cp:lastModifiedBy>
  <cp:revision>42</cp:revision>
  <dcterms:created xsi:type="dcterms:W3CDTF">2020-06-12T13:27:08Z</dcterms:created>
  <dcterms:modified xsi:type="dcterms:W3CDTF">2021-09-08T06:05:18Z</dcterms:modified>
</cp:coreProperties>
</file>