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83" r:id="rId6"/>
    <p:sldId id="285" r:id="rId7"/>
    <p:sldId id="301" r:id="rId8"/>
    <p:sldId id="302" r:id="rId9"/>
    <p:sldId id="294" r:id="rId10"/>
    <p:sldId id="298" r:id="rId11"/>
    <p:sldId id="300" r:id="rId12"/>
    <p:sldId id="297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DBFA9966-E3EB-4C9B-A8CC-83BDD5BBB2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496503"/>
              </p:ext>
            </p:extLst>
          </p:nvPr>
        </p:nvGraphicFramePr>
        <p:xfrm>
          <a:off x="4148919" y="1979835"/>
          <a:ext cx="7311944" cy="3500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0520">
                  <a:extLst>
                    <a:ext uri="{9D8B030D-6E8A-4147-A177-3AD203B41FA5}">
                      <a16:colId xmlns:a16="http://schemas.microsoft.com/office/drawing/2014/main" val="147546282"/>
                    </a:ext>
                  </a:extLst>
                </a:gridCol>
                <a:gridCol w="2301424">
                  <a:extLst>
                    <a:ext uri="{9D8B030D-6E8A-4147-A177-3AD203B41FA5}">
                      <a16:colId xmlns:a16="http://schemas.microsoft.com/office/drawing/2014/main" val="1624011049"/>
                    </a:ext>
                  </a:extLst>
                </a:gridCol>
              </a:tblGrid>
              <a:tr h="858899">
                <a:tc>
                  <a:txBody>
                    <a:bodyPr/>
                    <a:lstStyle/>
                    <a:p>
                      <a:pPr algn="ctr" rtl="1" fontAlgn="base"/>
                      <a:r>
                        <a:rPr lang="ar-BH" sz="3200" b="1" i="0" kern="1200" dirty="0">
                          <a:solidFill>
                            <a:srgbClr val="FFFF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ultan bold" pitchFamily="2" charset="-78"/>
                        </a:rPr>
                        <a:t>قانون نيوتن الثالث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dirty="0">
                          <a:solidFill>
                            <a:srgbClr val="FFFF00"/>
                          </a:solidFill>
                          <a:latin typeface="Sakkal Majalla" panose="02000000000000000000" pitchFamily="2" charset="-78"/>
                          <a:ea typeface="+mn-ea"/>
                          <a:cs typeface="Sultan bold" pitchFamily="2" charset="-78"/>
                        </a:rPr>
                        <a:t>عنوان </a:t>
                      </a:r>
                      <a:r>
                        <a:rPr lang="ar-JO" sz="3200" b="1" kern="1200" dirty="0">
                          <a:solidFill>
                            <a:srgbClr val="FFFF00"/>
                          </a:solidFill>
                          <a:latin typeface="Sakkal Majalla" panose="02000000000000000000" pitchFamily="2" charset="-78"/>
                          <a:ea typeface="+mn-ea"/>
                          <a:cs typeface="Sultan bold" pitchFamily="2" charset="-78"/>
                        </a:rPr>
                        <a:t>الدرس</a:t>
                      </a:r>
                      <a:endParaRPr lang="en-US" sz="3200" b="1" kern="1200" dirty="0">
                        <a:solidFill>
                          <a:srgbClr val="FFFF00"/>
                        </a:solidFill>
                        <a:latin typeface="Sakkal Majalla" panose="02000000000000000000" pitchFamily="2" charset="-78"/>
                        <a:ea typeface="+mn-ea"/>
                        <a:cs typeface="Sultan bold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563893"/>
                  </a:ext>
                </a:extLst>
              </a:tr>
              <a:tr h="621918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0" dirty="0">
                          <a:latin typeface="Sakkal Majalla" panose="02000000000000000000" pitchFamily="2" charset="-78"/>
                          <a:cs typeface="Sultan bold" pitchFamily="2" charset="-78"/>
                        </a:rPr>
                        <a:t>1</a:t>
                      </a:r>
                      <a:r>
                        <a:rPr lang="ar-JO" sz="2800" b="0" dirty="0">
                          <a:latin typeface="Sakkal Majalla" panose="02000000000000000000" pitchFamily="2" charset="-78"/>
                          <a:cs typeface="Sultan bold" pitchFamily="2" charset="-78"/>
                        </a:rPr>
                        <a:t> (فيز</a:t>
                      </a:r>
                      <a:r>
                        <a:rPr lang="ar-BH" sz="2800" b="0" dirty="0">
                          <a:latin typeface="Sakkal Majalla" panose="02000000000000000000" pitchFamily="2" charset="-78"/>
                          <a:cs typeface="Sultan bold" pitchFamily="2" charset="-78"/>
                        </a:rPr>
                        <a:t>102</a:t>
                      </a:r>
                      <a:r>
                        <a:rPr lang="ar-JO" sz="2800" b="0" dirty="0">
                          <a:latin typeface="Sakkal Majalla" panose="02000000000000000000" pitchFamily="2" charset="-78"/>
                          <a:cs typeface="Sultan bold" pitchFamily="2" charset="-78"/>
                        </a:rPr>
                        <a:t>)</a:t>
                      </a:r>
                      <a:endParaRPr lang="en-US" sz="2800" b="0" dirty="0">
                        <a:latin typeface="Sakkal Majalla" panose="02000000000000000000" pitchFamily="2" charset="-78"/>
                        <a:cs typeface="Sultan bold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ultan bold" pitchFamily="2" charset="-78"/>
                        </a:rPr>
                        <a:t>المقرر</a:t>
                      </a:r>
                      <a:endParaRPr lang="en-US" sz="32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ultan bold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7529466"/>
                  </a:ext>
                </a:extLst>
              </a:tr>
              <a:tr h="65847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0" dirty="0">
                          <a:latin typeface="Sakkal Majalla" panose="02000000000000000000" pitchFamily="2" charset="-78"/>
                          <a:cs typeface="Sultan bold" pitchFamily="2" charset="-78"/>
                        </a:rPr>
                        <a:t>الأول</a:t>
                      </a:r>
                      <a:endParaRPr lang="en-US" sz="2800" b="0" dirty="0">
                        <a:latin typeface="Sakkal Majalla" panose="02000000000000000000" pitchFamily="2" charset="-78"/>
                        <a:cs typeface="Sultan bold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ultan bold" pitchFamily="2" charset="-78"/>
                        </a:rPr>
                        <a:t>المستوى</a:t>
                      </a:r>
                      <a:endParaRPr lang="en-US" sz="32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ultan bold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551187"/>
                  </a:ext>
                </a:extLst>
              </a:tr>
              <a:tr h="662488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0" dirty="0" err="1">
                          <a:latin typeface="Sakkal Majalla" panose="02000000000000000000" pitchFamily="2" charset="-78"/>
                          <a:cs typeface="Sultan bold" pitchFamily="2" charset="-78"/>
                        </a:rPr>
                        <a:t>الأول+الثاني</a:t>
                      </a:r>
                      <a:endParaRPr lang="ar-BH" sz="2800" b="0" dirty="0">
                        <a:latin typeface="Sakkal Majalla" panose="02000000000000000000" pitchFamily="2" charset="-78"/>
                        <a:cs typeface="Sultan bold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ultan bold" pitchFamily="2" charset="-78"/>
                        </a:rPr>
                        <a:t>الفصل</a:t>
                      </a:r>
                      <a:r>
                        <a:rPr lang="ar-BH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ultan bold" pitchFamily="2" charset="-78"/>
                        </a:rPr>
                        <a:t> الدراسي</a:t>
                      </a:r>
                      <a:endParaRPr lang="en-US" sz="32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ultan bold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605841"/>
                  </a:ext>
                </a:extLst>
              </a:tr>
              <a:tr h="698431"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ultan bold" pitchFamily="2" charset="-78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ultan bold" pitchFamily="2" charset="-78"/>
                        </a:rPr>
                        <a:t>رقم الفصل</a:t>
                      </a:r>
                      <a:endParaRPr lang="en-US" sz="32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ultan bold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95562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CAAA924-D1F5-4701-9CE1-B42DDDA15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74" y="2207421"/>
            <a:ext cx="3543073" cy="3146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5458" y="214495"/>
            <a:ext cx="5138382" cy="604781"/>
          </a:xfrm>
          <a:prstGeom prst="rect">
            <a:avLst/>
          </a:prstGeom>
          <a:solidFill>
            <a:srgbClr val="7030A0"/>
          </a:solidFill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indent="0" algn="ct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Sakkal Majalla" panose="02000000000000000000" pitchFamily="2" charset="-78"/>
                <a:cs typeface="Sultan bold" pitchFamily="2" charset="-7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ar-BH" dirty="0"/>
              <a:t>قوى الشد في الحبال والخيوط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76763" y="1256280"/>
            <a:ext cx="7639334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BH" sz="2800" b="1" dirty="0">
                <a:latin typeface="Sakkal Majalla" panose="02000000000000000000" pitchFamily="2" charset="-78"/>
                <a:cs typeface="Sultan normal" pitchFamily="2" charset="-78"/>
              </a:rPr>
              <a:t>قوة الشد اسم يطلق على القوة التي يؤثر بها خيط </a:t>
            </a:r>
            <a:r>
              <a:rPr lang="ar-BH" sz="2800" b="1">
                <a:latin typeface="Sakkal Majalla" panose="02000000000000000000" pitchFamily="2" charset="-78"/>
                <a:cs typeface="Sultan normal" pitchFamily="2" charset="-78"/>
              </a:rPr>
              <a:t>أو حبل في الجسم المربوط به. </a:t>
            </a:r>
            <a:endParaRPr lang="ar-BH" sz="2800" b="1" dirty="0">
              <a:latin typeface="Sakkal Majalla" panose="02000000000000000000" pitchFamily="2" charset="-78"/>
              <a:cs typeface="Sultan normal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BH" sz="2800" b="1" dirty="0">
                <a:latin typeface="Sakkal Majalla" panose="02000000000000000000" pitchFamily="2" charset="-78"/>
                <a:cs typeface="Sultan normal" pitchFamily="2" charset="-78"/>
              </a:rPr>
              <a:t>عندما يعلق دلو في نهاية حبل مثبت في السقف، تؤثر قوتان في الحبل هما:</a:t>
            </a:r>
            <a:endParaRPr lang="en-US" sz="2800" b="1" dirty="0">
              <a:latin typeface="Sakkal Majalla" panose="02000000000000000000" pitchFamily="2" charset="-78"/>
              <a:cs typeface="Sultan normal" pitchFamily="2" charset="-78"/>
            </a:endParaRPr>
          </a:p>
          <a:p>
            <a:pPr algn="ctr" rtl="1"/>
            <a:r>
              <a:rPr lang="ar-BH" sz="2800" b="1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  <a:r>
              <a:rPr lang="ar-BH" sz="2800" b="1" baseline="-25000" dirty="0">
                <a:ln>
                  <a:solidFill>
                    <a:srgbClr val="FF0000"/>
                  </a:solidFill>
                </a:ln>
                <a:latin typeface="Sakkal Majalla" panose="02000000000000000000" pitchFamily="2" charset="-78"/>
                <a:cs typeface="Sultan normal" pitchFamily="2" charset="-78"/>
              </a:rPr>
              <a:t>العلوي على السفلي</a:t>
            </a:r>
            <a:r>
              <a:rPr lang="en-US" sz="2800" b="1" dirty="0">
                <a:ln>
                  <a:solidFill>
                    <a:srgbClr val="FF0000"/>
                  </a:solidFill>
                </a:ln>
                <a:latin typeface="Sakkal Majalla" panose="02000000000000000000" pitchFamily="2" charset="-78"/>
                <a:cs typeface="Sultan normal" pitchFamily="2" charset="-78"/>
              </a:rPr>
              <a:t>F</a:t>
            </a:r>
            <a:r>
              <a:rPr lang="ar-BH" sz="2800" b="1" dirty="0">
                <a:ln>
                  <a:solidFill>
                    <a:srgbClr val="FF0000"/>
                  </a:solidFill>
                </a:ln>
                <a:latin typeface="Sakkal Majalla" panose="02000000000000000000" pitchFamily="2" charset="-78"/>
                <a:cs typeface="Sultan normal" pitchFamily="2" charset="-78"/>
              </a:rPr>
              <a:t>    و   </a:t>
            </a:r>
            <a:r>
              <a:rPr lang="ar-BH" sz="2800" b="1" baseline="-25000" dirty="0">
                <a:ln>
                  <a:solidFill>
                    <a:srgbClr val="FF0000"/>
                  </a:solidFill>
                </a:ln>
                <a:latin typeface="Sakkal Majalla" panose="02000000000000000000" pitchFamily="2" charset="-78"/>
                <a:cs typeface="Sultan normal" pitchFamily="2" charset="-78"/>
              </a:rPr>
              <a:t>السفلي على العلوي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latin typeface="Sakkal Majalla" panose="02000000000000000000" pitchFamily="2" charset="-78"/>
                <a:cs typeface="Sultan normal" pitchFamily="2" charset="-78"/>
              </a:rPr>
              <a:t>F</a:t>
            </a:r>
            <a:r>
              <a:rPr lang="ar-BH" sz="3200" b="1" dirty="0">
                <a:ln>
                  <a:solidFill>
                    <a:srgbClr val="FF0000"/>
                  </a:solidFill>
                </a:ln>
                <a:latin typeface="Sakkal Majalla" panose="02000000000000000000" pitchFamily="2" charset="-78"/>
                <a:cs typeface="Sultan normal" pitchFamily="2" charset="-78"/>
              </a:rPr>
              <a:t> </a:t>
            </a:r>
            <a:endParaRPr lang="en-US" sz="3200" b="1" dirty="0">
              <a:ln>
                <a:solidFill>
                  <a:srgbClr val="FF0000"/>
                </a:solidFill>
              </a:ln>
              <a:latin typeface="Sakkal Majalla" panose="02000000000000000000" pitchFamily="2" charset="-78"/>
              <a:cs typeface="Sultan normal" pitchFamily="2" charset="-78"/>
            </a:endParaRPr>
          </a:p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ultan normal" pitchFamily="2" charset="-78"/>
              </a:rPr>
              <a:t>وهما بحسب قانون نيوتن الثالث زوجي تأثير متبادل وهاتان القوتان متساويتان في المقدار ومتعاكستان في الاتجاه.</a:t>
            </a:r>
            <a:endParaRPr lang="en-US" sz="2800" b="1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31" y="1500120"/>
            <a:ext cx="3570408" cy="3650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044173" y="4669177"/>
            <a:ext cx="7639334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BH" sz="2800" b="1" dirty="0">
                <a:latin typeface="Sakkal Majalla" panose="02000000000000000000" pitchFamily="2" charset="-78"/>
                <a:cs typeface="Sultan normal" pitchFamily="2" charset="-78"/>
              </a:rPr>
              <a:t>إذا كان الدلو متزنًا فإن قوة وزنه نحو الأسفل يجب أن تساوي في المقدار  وتعاكس في الاتجاه قوة الشد فيه نحو الأعلى. </a:t>
            </a:r>
          </a:p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ultan normal" pitchFamily="2" charset="-78"/>
              </a:rPr>
              <a:t>وينطبق ذلك على أي نقطة في الحبل.</a:t>
            </a:r>
            <a:endParaRPr lang="en-US" sz="2800" b="1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5C7D7B1E-6252-4161-9B5C-A3E85ACF2D64}"/>
              </a:ext>
            </a:extLst>
          </p:cNvPr>
          <p:cNvSpPr txBox="1">
            <a:spLocks/>
          </p:cNvSpPr>
          <p:nvPr/>
        </p:nvSpPr>
        <p:spPr>
          <a:xfrm>
            <a:off x="563880" y="6512086"/>
            <a:ext cx="2579916" cy="31543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قانون نيوتن الثالث- الفيز</a:t>
            </a:r>
            <a:r>
              <a:rPr lang="en-US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ياء1 (فيز102)</a:t>
            </a:r>
            <a:endParaRPr lang="en-US" sz="1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134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uild="p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3796" y="174863"/>
            <a:ext cx="6128982" cy="604781"/>
          </a:xfrm>
          <a:prstGeom prst="rect">
            <a:avLst/>
          </a:prstGeom>
          <a:solidFill>
            <a:srgbClr val="7030A0"/>
          </a:solidFill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indent="0" algn="ct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Sakkal Majalla" panose="02000000000000000000" pitchFamily="2" charset="-78"/>
                <a:cs typeface="Sultan bold" pitchFamily="2" charset="-7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ar-BH" dirty="0"/>
              <a:t>قوى الشد في الحبال والخيوط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59680" y="1378906"/>
            <a:ext cx="6663211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ultan normal" pitchFamily="2" charset="-78"/>
              </a:rPr>
              <a:t>تعمل قوى الشد أيضًا في لعبة شد الحبل، فإذا أثر الفريق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  <a:r>
              <a:rPr lang="ar-BH" sz="2800" b="1" dirty="0">
                <a:latin typeface="Sakkal Majalla" panose="02000000000000000000" pitchFamily="2" charset="-78"/>
                <a:cs typeface="Sultan normal" pitchFamily="2" charset="-78"/>
              </a:rPr>
              <a:t> بقوة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N</a:t>
            </a:r>
            <a:r>
              <a:rPr lang="ar-BH" sz="2800" b="1" dirty="0">
                <a:latin typeface="Sakkal Majalla" panose="02000000000000000000" pitchFamily="2" charset="-78"/>
                <a:cs typeface="Sultan normal" pitchFamily="2" charset="-78"/>
              </a:rPr>
              <a:t> ولم يتحرك الحبل</a:t>
            </a:r>
            <a:r>
              <a:rPr lang="en-US" sz="2800" b="1" dirty="0">
                <a:latin typeface="Sakkal Majalla" panose="02000000000000000000" pitchFamily="2" charset="-78"/>
                <a:cs typeface="Sultan normal" pitchFamily="2" charset="-78"/>
              </a:rPr>
              <a:t>، </a:t>
            </a:r>
            <a:r>
              <a:rPr lang="ar-BH" sz="2800" b="1" dirty="0">
                <a:latin typeface="Sakkal Majalla" panose="02000000000000000000" pitchFamily="2" charset="-78"/>
                <a:cs typeface="Sultan normal" pitchFamily="2" charset="-78"/>
              </a:rPr>
              <a:t>فهذا يعني أن الفريق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  <a:r>
              <a:rPr lang="ar-BH" sz="2800" b="1" dirty="0">
                <a:latin typeface="Sakkal Majalla" panose="02000000000000000000" pitchFamily="2" charset="-78"/>
                <a:cs typeface="Sultan normal" pitchFamily="2" charset="-78"/>
              </a:rPr>
              <a:t> يسحب الحبل أيضًا بقوة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N</a:t>
            </a:r>
            <a:r>
              <a:rPr lang="ar-BH" sz="2800" b="1" dirty="0">
                <a:latin typeface="Sakkal Majalla" panose="02000000000000000000" pitchFamily="2" charset="-78"/>
                <a:cs typeface="Sultan normal" pitchFamily="2" charset="-78"/>
              </a:rPr>
              <a:t> ؛ وتكون القوة المحصلة المؤثر في الحبل تساوي صفرًا، لذلك فإن:</a:t>
            </a:r>
            <a:endParaRPr lang="en-US" sz="2800" b="1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73" y="1246071"/>
            <a:ext cx="4600687" cy="31415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1" y="3429000"/>
            <a:ext cx="6223082" cy="215299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3880" y="5816209"/>
            <a:ext cx="1083897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ultan normal" pitchFamily="2" charset="-78"/>
              </a:rPr>
              <a:t>كل من </a:t>
            </a:r>
            <a:r>
              <a:rPr lang="en-US" sz="2400" b="1" dirty="0">
                <a:latin typeface="Sakkal Majalla" panose="02000000000000000000" pitchFamily="2" charset="-78"/>
                <a:cs typeface="Sultan normal" pitchFamily="2" charset="-78"/>
              </a:rPr>
              <a:t> F </a:t>
            </a:r>
            <a:r>
              <a:rPr lang="en-US" sz="2400" b="1" baseline="-25000" dirty="0">
                <a:latin typeface="Sakkal Majalla" panose="02000000000000000000" pitchFamily="2" charset="-78"/>
                <a:cs typeface="Sultan normal" pitchFamily="2" charset="-78"/>
              </a:rPr>
              <a:t>A/B</a:t>
            </a:r>
            <a:r>
              <a:rPr lang="ar-BH" sz="2400" b="1" dirty="0">
                <a:latin typeface="Sakkal Majalla" panose="02000000000000000000" pitchFamily="2" charset="-78"/>
                <a:cs typeface="Sultan normal" pitchFamily="2" charset="-78"/>
              </a:rPr>
              <a:t> و </a:t>
            </a:r>
            <a:r>
              <a:rPr lang="en-US" sz="2400" b="1" dirty="0">
                <a:latin typeface="Sakkal Majalla" panose="02000000000000000000" pitchFamily="2" charset="-78"/>
                <a:cs typeface="Sultan normal" pitchFamily="2" charset="-78"/>
              </a:rPr>
              <a:t> F</a:t>
            </a:r>
            <a:r>
              <a:rPr lang="en-US" sz="2400" b="1" baseline="-25000" dirty="0">
                <a:latin typeface="Sakkal Majalla" panose="02000000000000000000" pitchFamily="2" charset="-78"/>
                <a:cs typeface="Sultan normal" pitchFamily="2" charset="-78"/>
              </a:rPr>
              <a:t>B/A</a:t>
            </a:r>
            <a:r>
              <a:rPr lang="en-US" sz="2400" b="1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  <a:r>
              <a:rPr lang="ar-BH" sz="2400" b="1" dirty="0">
                <a:latin typeface="Sakkal Majalla" panose="02000000000000000000" pitchFamily="2" charset="-78"/>
                <a:cs typeface="Sultan normal" pitchFamily="2" charset="-78"/>
              </a:rPr>
              <a:t> أحد زوجي التأثير المتبادل فهما متساويتان في المقدار ومتعاكستان في الاتجاه.</a:t>
            </a:r>
            <a:endParaRPr lang="en-US" sz="2400" b="1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CD194819-2F59-4A3C-AC56-3BFADA2A0966}"/>
              </a:ext>
            </a:extLst>
          </p:cNvPr>
          <p:cNvSpPr txBox="1">
            <a:spLocks/>
          </p:cNvSpPr>
          <p:nvPr/>
        </p:nvSpPr>
        <p:spPr>
          <a:xfrm>
            <a:off x="563880" y="6512086"/>
            <a:ext cx="2579916" cy="31543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قانون نيوتن الثالث- الفيز</a:t>
            </a:r>
            <a:r>
              <a:rPr lang="en-US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ياء1 (فيز102)</a:t>
            </a:r>
            <a:endParaRPr lang="en-US" sz="1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149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8" y="40668"/>
            <a:ext cx="11641540" cy="6340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095FFF-D544-4B9E-AA47-961186867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349" y="2265253"/>
            <a:ext cx="7876985" cy="7822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 rtl="1"/>
            <a:r>
              <a:rPr lang="ar-JO" sz="4000" b="1" dirty="0">
                <a:solidFill>
                  <a:schemeClr val="bg1"/>
                </a:solidFill>
                <a:cs typeface="Sultan normal" pitchFamily="2" charset="-78"/>
              </a:rPr>
              <a:t>ا</a:t>
            </a:r>
            <a:r>
              <a:rPr lang="ar-JO" sz="4000" b="1" dirty="0">
                <a:solidFill>
                  <a:schemeClr val="bg1"/>
                </a:solidFill>
                <a:latin typeface="Traditional Arabic" panose="02020603050405020304" pitchFamily="18" charset="-78"/>
                <a:cs typeface="Sultan normal" pitchFamily="2" charset="-78"/>
              </a:rPr>
              <a:t>نتهى مع أطيب الأمنيات بالت</a:t>
            </a:r>
            <a:r>
              <a:rPr lang="ar-BH" sz="4000" b="1" dirty="0">
                <a:solidFill>
                  <a:schemeClr val="bg1"/>
                </a:solidFill>
                <a:latin typeface="Traditional Arabic" panose="02020603050405020304" pitchFamily="18" charset="-78"/>
                <a:cs typeface="Sultan normal" pitchFamily="2" charset="-78"/>
              </a:rPr>
              <a:t>ّ</a:t>
            </a:r>
            <a:r>
              <a:rPr lang="ar-JO" sz="4000" b="1" dirty="0">
                <a:solidFill>
                  <a:schemeClr val="bg1"/>
                </a:solidFill>
                <a:latin typeface="Traditional Arabic" panose="02020603050405020304" pitchFamily="18" charset="-78"/>
                <a:cs typeface="Sultan normal" pitchFamily="2" charset="-78"/>
              </a:rPr>
              <a:t>وفيق</a:t>
            </a:r>
            <a:endParaRPr lang="en-US" sz="4000" b="1" dirty="0">
              <a:solidFill>
                <a:schemeClr val="bg1"/>
              </a:solidFill>
              <a:latin typeface="Traditional Arabic" panose="02020603050405020304" pitchFamily="18" charset="-78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095FFF-D544-4B9E-AA47-9611868670BD}"/>
              </a:ext>
            </a:extLst>
          </p:cNvPr>
          <p:cNvSpPr txBox="1">
            <a:spLocks/>
          </p:cNvSpPr>
          <p:nvPr/>
        </p:nvSpPr>
        <p:spPr>
          <a:xfrm>
            <a:off x="3191349" y="3541042"/>
            <a:ext cx="7876985" cy="7822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solidFill>
                  <a:schemeClr val="bg1"/>
                </a:solidFill>
                <a:cs typeface="Sultan normal" pitchFamily="2" charset="-78"/>
              </a:rPr>
              <a:t>لمزيد من المعلومات ارجع إلى كتاب الطالب</a:t>
            </a:r>
            <a:endParaRPr lang="en-US" sz="4000" b="1" dirty="0">
              <a:solidFill>
                <a:schemeClr val="bg1"/>
              </a:solidFill>
              <a:latin typeface="Traditional Arabic" panose="02020603050405020304" pitchFamily="18" charset="-78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1F31EBD-6E03-469A-9391-BD51192E254F}"/>
              </a:ext>
            </a:extLst>
          </p:cNvPr>
          <p:cNvSpPr txBox="1">
            <a:spLocks/>
          </p:cNvSpPr>
          <p:nvPr/>
        </p:nvSpPr>
        <p:spPr>
          <a:xfrm>
            <a:off x="563880" y="6512086"/>
            <a:ext cx="2579916" cy="31543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قانون نيوتن الثالث- الفيز</a:t>
            </a:r>
            <a:r>
              <a:rPr lang="en-US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ياء1 (فيز102)</a:t>
            </a:r>
            <a:endParaRPr lang="en-US" sz="1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4528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2812" y="1587857"/>
            <a:ext cx="10164170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71500" indent="-5715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BH" sz="3600" b="1" dirty="0">
                <a:latin typeface="Sakkal Majalla" panose="02000000000000000000" pitchFamily="2" charset="-78"/>
                <a:cs typeface="Sultan normal" pitchFamily="2" charset="-78"/>
              </a:rPr>
              <a:t>يوضح المفاهيم المرتبطة بقوى التأثير المتبادل من مثل أزواج التأثير المتبادل، قانون نيوتن الثالث، قوة الشد، القوة العمودية.</a:t>
            </a:r>
          </a:p>
          <a:p>
            <a:pPr marL="571500" indent="-5715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BH" sz="3600" b="1" dirty="0">
                <a:latin typeface="Sakkal Majalla" panose="02000000000000000000" pitchFamily="2" charset="-78"/>
                <a:cs typeface="Sultan normal" pitchFamily="2" charset="-78"/>
              </a:rPr>
              <a:t>يوضح قوى الشد التي تنشأ في الخيوط والحبال من خلال قانون نيوتن الثالث.</a:t>
            </a:r>
          </a:p>
          <a:p>
            <a:pPr marL="571500" indent="-5715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BH" sz="3600" b="1" dirty="0">
                <a:latin typeface="Sakkal Majalla" panose="02000000000000000000" pitchFamily="2" charset="-78"/>
                <a:cs typeface="Sultan normal" pitchFamily="2" charset="-78"/>
              </a:rPr>
              <a:t>يحدد قيمة القوة العمودية من خلال تطبيق قانون نيوتن الثاني.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81699" y="330850"/>
            <a:ext cx="5152543" cy="604781"/>
          </a:xfrm>
          <a:prstGeom prst="rect">
            <a:avLst/>
          </a:prstGeom>
          <a:solidFill>
            <a:srgbClr val="7030A0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ar-BH" altLang="en-US" sz="3600" b="1" dirty="0">
                <a:solidFill>
                  <a:schemeClr val="bg1"/>
                </a:solidFill>
                <a:latin typeface="Sakkal Majalla" panose="02000000000000000000" pitchFamily="2" charset="-78"/>
                <a:cs typeface="Sultan bold" pitchFamily="2" charset="-78"/>
              </a:rPr>
              <a:t>الكفايات التعليمية</a:t>
            </a:r>
            <a:endParaRPr lang="en-US" alt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ultan bold" pitchFamily="2" charset="-78"/>
            </a:endParaRP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1AD534B9-5B6C-4D4F-B5AD-3519A0434592}"/>
              </a:ext>
            </a:extLst>
          </p:cNvPr>
          <p:cNvSpPr txBox="1">
            <a:spLocks/>
          </p:cNvSpPr>
          <p:nvPr/>
        </p:nvSpPr>
        <p:spPr>
          <a:xfrm>
            <a:off x="563880" y="6512086"/>
            <a:ext cx="2579916" cy="31543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قانون نيوتن الثالث- الفيز</a:t>
            </a:r>
            <a:r>
              <a:rPr lang="en-US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ياء1 (فيز102)</a:t>
            </a:r>
            <a:endParaRPr lang="en-US" sz="1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910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19699" y="147970"/>
            <a:ext cx="5152543" cy="604781"/>
          </a:xfrm>
          <a:solidFill>
            <a:srgbClr val="7030A0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ctr" rtl="1">
              <a:buNone/>
            </a:pP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ultan bold" pitchFamily="2" charset="-78"/>
              </a:rPr>
              <a:t>قوى التأثير المتبادل</a:t>
            </a:r>
            <a:endParaRPr lang="en-US" altLang="en-US" sz="3600" b="1" dirty="0">
              <a:solidFill>
                <a:schemeClr val="bg1"/>
              </a:solidFill>
              <a:latin typeface="Sakkal Majalla" panose="02000000000000000000" pitchFamily="2" charset="-78"/>
              <a:cs typeface="Sultan bold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95970" y="1416078"/>
            <a:ext cx="6777849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ultan normal" pitchFamily="2" charset="-78"/>
              </a:rPr>
              <a:t>حين تدفع صديقك تتلامس معه، وتؤثر فيه بقوة تجعله يتحرك إلى الأمام، ونظرًا لأنه في حالة تلامس معك</a:t>
            </a:r>
            <a:r>
              <a:rPr lang="ar-JO" sz="2800" b="1" dirty="0">
                <a:latin typeface="Sakkal Majalla" panose="02000000000000000000" pitchFamily="2" charset="-78"/>
                <a:cs typeface="Sultan normal" pitchFamily="2" charset="-78"/>
              </a:rPr>
              <a:t>،</a:t>
            </a:r>
            <a:r>
              <a:rPr lang="ar-BH" sz="2800" b="1" dirty="0">
                <a:latin typeface="Sakkal Majalla" panose="02000000000000000000" pitchFamily="2" charset="-78"/>
                <a:cs typeface="Sultan normal" pitchFamily="2" charset="-78"/>
              </a:rPr>
              <a:t> فإنه يؤثر فيك بقوة تؤدي إلى تغيّر في حركتك.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16" y="1045791"/>
            <a:ext cx="3181345" cy="2825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343" y="2974921"/>
            <a:ext cx="3411737" cy="1190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5028" y="4471563"/>
                <a:ext cx="10608791" cy="16482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 rtl="1"/>
                <a:r>
                  <a:rPr lang="ar-BH" sz="2400" dirty="0">
                    <a:latin typeface="Sakkal Majalla" panose="02000000000000000000" pitchFamily="2" charset="-78"/>
                    <a:cs typeface="Sultan normal" pitchFamily="2" charset="-78"/>
                  </a:rPr>
                  <a:t>ستلاحظ أن كل نظام يتلقى من النظام الآخر قوة تؤثر فيه</a:t>
                </a:r>
                <a:r>
                  <a:rPr lang="ar-JO" sz="2400" dirty="0">
                    <a:latin typeface="Sakkal Majalla" panose="02000000000000000000" pitchFamily="2" charset="-78"/>
                    <a:cs typeface="Sultan normal" pitchFamily="2" charset="-78"/>
                  </a:rPr>
                  <a:t>،</a:t>
                </a:r>
                <a:r>
                  <a:rPr lang="ar-BH" sz="2400" dirty="0">
                    <a:latin typeface="Sakkal Majalla" panose="02000000000000000000" pitchFamily="2" charset="-78"/>
                    <a:cs typeface="Sultan normal" pitchFamily="2" charset="-78"/>
                  </a:rPr>
                  <a:t> وهما عبارة عن القوتان:</a:t>
                </a:r>
              </a:p>
              <a:p>
                <a:pPr algn="ctr" rt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𝑭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𝑩</m:t>
                        </m:r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 </m:t>
                        </m:r>
                        <m:r>
                          <a:rPr lang="ar-BH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على</m:t>
                        </m:r>
                        <m:r>
                          <a:rPr lang="ar-BH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 </m:t>
                        </m:r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ultan normal" pitchFamily="2" charset="-78"/>
                  </a:rPr>
                  <a:t> </a:t>
                </a:r>
                <a:r>
                  <a:rPr lang="ar-BH" sz="2400" b="1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ultan normal" pitchFamily="2" charset="-78"/>
                  </a:rPr>
                  <a:t>        و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𝑭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𝑨</m:t>
                        </m:r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 </m:t>
                        </m:r>
                        <m:r>
                          <a:rPr lang="ar-BH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على</m:t>
                        </m:r>
                        <m:r>
                          <a:rPr lang="ar-BH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 </m:t>
                        </m:r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ar-BH" sz="2400" b="1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ultan normal" pitchFamily="2" charset="-78"/>
                  </a:rPr>
                  <a:t> </a:t>
                </a:r>
              </a:p>
              <a:p>
                <a:pPr algn="just" rtl="1"/>
                <a:r>
                  <a:rPr lang="ar-BH" sz="2400" dirty="0">
                    <a:latin typeface="Sakkal Majalla" panose="02000000000000000000" pitchFamily="2" charset="-78"/>
                    <a:cs typeface="Sultan normal" pitchFamily="2" charset="-78"/>
                  </a:rPr>
                  <a:t>ونسميهما زوجي الـتأثير المتبادل، وهما قوت</a:t>
                </a:r>
                <a:r>
                  <a:rPr lang="ar-JO" sz="2400" dirty="0">
                    <a:latin typeface="Sakkal Majalla" panose="02000000000000000000" pitchFamily="2" charset="-78"/>
                    <a:cs typeface="Sultan normal" pitchFamily="2" charset="-78"/>
                  </a:rPr>
                  <a:t>ان</a:t>
                </a:r>
                <a:r>
                  <a:rPr lang="ar-BH" sz="2400" dirty="0">
                    <a:latin typeface="Sakkal Majalla" panose="02000000000000000000" pitchFamily="2" charset="-78"/>
                    <a:cs typeface="Sultan normal" pitchFamily="2" charset="-78"/>
                  </a:rPr>
                  <a:t> متساويت</a:t>
                </a:r>
                <a:r>
                  <a:rPr lang="ar-JO" sz="2400" dirty="0">
                    <a:latin typeface="Sakkal Majalla" panose="02000000000000000000" pitchFamily="2" charset="-78"/>
                    <a:cs typeface="Sultan normal" pitchFamily="2" charset="-78"/>
                  </a:rPr>
                  <a:t>ا</a:t>
                </a:r>
                <a:r>
                  <a:rPr lang="ar-BH" sz="2400" dirty="0">
                    <a:latin typeface="Sakkal Majalla" panose="02000000000000000000" pitchFamily="2" charset="-78"/>
                    <a:cs typeface="Sultan normal" pitchFamily="2" charset="-78"/>
                  </a:rPr>
                  <a:t>ن في المقدار ومتعاكست</a:t>
                </a:r>
                <a:r>
                  <a:rPr lang="ar-JO" sz="2400" dirty="0">
                    <a:latin typeface="Sakkal Majalla" panose="02000000000000000000" pitchFamily="2" charset="-78"/>
                    <a:cs typeface="Sultan normal" pitchFamily="2" charset="-78"/>
                  </a:rPr>
                  <a:t>ان</a:t>
                </a:r>
                <a:r>
                  <a:rPr lang="ar-BH" sz="2400" dirty="0">
                    <a:latin typeface="Sakkal Majalla" panose="02000000000000000000" pitchFamily="2" charset="-78"/>
                    <a:cs typeface="Sultan normal" pitchFamily="2" charset="-78"/>
                  </a:rPr>
                  <a:t> في الاتجاه، ويطلق عليهما «قوتا الفعل ورد الفعل».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028" y="4471563"/>
                <a:ext cx="10608791" cy="1648208"/>
              </a:xfrm>
              <a:prstGeom prst="rect">
                <a:avLst/>
              </a:prstGeom>
              <a:blipFill rotWithShape="0">
                <a:blip r:embed="rId4"/>
                <a:stretch>
                  <a:fillRect l="-1322" t="-2963" r="-862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816000" y="3308765"/>
            <a:ext cx="412164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 rtl="1"/>
            <a:r>
              <a:rPr lang="ar-BH" sz="2800" b="1" dirty="0">
                <a:latin typeface="Sakkal Majalla" panose="02000000000000000000" pitchFamily="2" charset="-78"/>
                <a:cs typeface="Sultan normal" pitchFamily="2" charset="-78"/>
              </a:rPr>
              <a:t>تأمل </a:t>
            </a:r>
            <a:r>
              <a:rPr lang="ar-JO" sz="2800" b="1" dirty="0">
                <a:latin typeface="Sakkal Majalla" panose="02000000000000000000" pitchFamily="2" charset="-78"/>
                <a:cs typeface="Sultan normal" pitchFamily="2" charset="-78"/>
              </a:rPr>
              <a:t>م</a:t>
            </a:r>
            <a:r>
              <a:rPr lang="ar-BH" sz="2800" b="1" dirty="0">
                <a:latin typeface="Sakkal Majalla" panose="02000000000000000000" pitchFamily="2" charset="-78"/>
                <a:cs typeface="Sultan normal" pitchFamily="2" charset="-78"/>
              </a:rPr>
              <a:t>خطط الجسم الحر للنظامين</a:t>
            </a: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086DB90F-1F74-4CAC-97BE-A36E759267F9}"/>
              </a:ext>
            </a:extLst>
          </p:cNvPr>
          <p:cNvSpPr txBox="1">
            <a:spLocks/>
          </p:cNvSpPr>
          <p:nvPr/>
        </p:nvSpPr>
        <p:spPr>
          <a:xfrm>
            <a:off x="563880" y="6512086"/>
            <a:ext cx="2579916" cy="31543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قانون نيوتن الثالث- الفيز</a:t>
            </a:r>
            <a:r>
              <a:rPr lang="en-US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ياء1 (فيز102)</a:t>
            </a:r>
            <a:endParaRPr lang="en-US" sz="1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473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nimBg="1"/>
      <p:bldP spid="6" grpId="0" animBg="1"/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8088" y="203793"/>
            <a:ext cx="4640238" cy="604781"/>
          </a:xfrm>
          <a:prstGeom prst="rect">
            <a:avLst/>
          </a:prstGeom>
          <a:solidFill>
            <a:srgbClr val="7030A0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algn="ct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ultan bold" pitchFamily="2" charset="-78"/>
              </a:rPr>
              <a:t>قانون نيوتن الثالث</a:t>
            </a:r>
          </a:p>
        </p:txBody>
      </p:sp>
      <p:sp>
        <p:nvSpPr>
          <p:cNvPr id="4" name="Rectangle 3"/>
          <p:cNvSpPr/>
          <p:nvPr/>
        </p:nvSpPr>
        <p:spPr>
          <a:xfrm>
            <a:off x="151717" y="1327461"/>
            <a:ext cx="11859903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ultan normal" pitchFamily="2" charset="-78"/>
              </a:rPr>
              <a:t>ينص على أن جميع القوى تظهر على شكل أزواج، وتؤثر قوتا كل زوج في جسمين مختلفين، وهما متساويتان في المقدار، ومتضادتان في الاتجاه.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873023" y="2651166"/>
                <a:ext cx="3013004" cy="614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𝐹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𝐵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 </m:t>
                        </m:r>
                        <m:r>
                          <a:rPr lang="ar-BH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على</m:t>
                        </m:r>
                        <m:r>
                          <a:rPr lang="ar-BH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 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ultan normal" pitchFamily="2" charset="-78"/>
                  </a:rPr>
                  <a:t> </a:t>
                </a:r>
                <a:r>
                  <a:rPr lang="ar-BH" sz="28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ultan normal" pitchFamily="2" charset="-78"/>
                  </a:rPr>
                  <a:t>  =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raditional Arabic" panose="02020603050405020304" pitchFamily="18" charset="-78"/>
                      </a:rPr>
                      <m:t>−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𝐹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𝐴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 </m:t>
                        </m:r>
                        <m:r>
                          <a:rPr lang="ar-BH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على</m:t>
                        </m:r>
                        <m:r>
                          <a:rPr lang="ar-BH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 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𝐵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FF0000"/>
                  </a:solidFill>
                  <a:latin typeface="Sakkal Majalla" panose="02000000000000000000" pitchFamily="2" charset="-78"/>
                  <a:cs typeface="Sultan normal" pitchFamily="2" charset="-78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023" y="2651166"/>
                <a:ext cx="3013004" cy="614848"/>
              </a:xfrm>
              <a:prstGeom prst="rect">
                <a:avLst/>
              </a:prstGeom>
              <a:blipFill>
                <a:blip r:embed="rId2"/>
                <a:stretch>
                  <a:fillRect t="-2970" b="-19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616233" y="3916267"/>
            <a:ext cx="748099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ultan normal" pitchFamily="2" charset="-78"/>
              </a:rPr>
              <a:t>عندما تمسك جسمًا بيدك، وترسم مخطط الجسم الحر الخاص بك، ومخططا آخر للجسم، س</a:t>
            </a:r>
            <a:r>
              <a:rPr lang="ar-JO" sz="2400" b="1" dirty="0">
                <a:latin typeface="Sakkal Majalla" panose="02000000000000000000" pitchFamily="2" charset="-78"/>
                <a:cs typeface="Sultan normal" pitchFamily="2" charset="-78"/>
              </a:rPr>
              <a:t>ت</a:t>
            </a:r>
            <a:r>
              <a:rPr lang="ar-BH" sz="2400" b="1" dirty="0">
                <a:latin typeface="Sakkal Majalla" panose="02000000000000000000" pitchFamily="2" charset="-78"/>
                <a:cs typeface="Sultan normal" pitchFamily="2" charset="-78"/>
              </a:rPr>
              <a:t>جد أن كلا</a:t>
            </a:r>
            <a:r>
              <a:rPr lang="ar-JO" sz="2400" b="1" dirty="0">
                <a:latin typeface="Sakkal Majalla" panose="02000000000000000000" pitchFamily="2" charset="-78"/>
                <a:cs typeface="Sultan normal" pitchFamily="2" charset="-78"/>
              </a:rPr>
              <a:t>ً</a:t>
            </a:r>
            <a:r>
              <a:rPr lang="ar-BH" sz="2400" b="1" dirty="0">
                <a:latin typeface="Sakkal Majalla" panose="02000000000000000000" pitchFamily="2" charset="-78"/>
                <a:cs typeface="Sultan normal" pitchFamily="2" charset="-78"/>
              </a:rPr>
              <a:t> منها يؤثر في جسم</a:t>
            </a:r>
            <a:r>
              <a:rPr lang="en-US" sz="2400" b="1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  <a:r>
              <a:rPr lang="ar-BH" sz="2400" b="1" dirty="0">
                <a:latin typeface="Sakkal Majalla" panose="02000000000000000000" pitchFamily="2" charset="-78"/>
                <a:cs typeface="Sultan normal" pitchFamily="2" charset="-78"/>
              </a:rPr>
              <a:t>مختلف</a:t>
            </a:r>
            <a:r>
              <a:rPr lang="ar-JO" sz="2400" b="1" dirty="0">
                <a:latin typeface="Sakkal Majalla" panose="02000000000000000000" pitchFamily="2" charset="-78"/>
                <a:cs typeface="Sultan normal" pitchFamily="2" charset="-78"/>
              </a:rPr>
              <a:t>:</a:t>
            </a:r>
            <a:endParaRPr lang="en-US" sz="2400" b="1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658373" y="4870272"/>
                <a:ext cx="4130554" cy="614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𝐹</m:t>
                        </m:r>
                      </m:e>
                      <m:sub>
                        <m:r>
                          <a:rPr lang="ar-BH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اليد</m:t>
                        </m:r>
                        <m:r>
                          <a:rPr lang="ar-BH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 </m:t>
                        </m:r>
                        <m:r>
                          <a:rPr lang="ar-BH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على</m:t>
                        </m:r>
                        <m:r>
                          <a:rPr lang="ar-BH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 </m:t>
                        </m:r>
                        <m:r>
                          <a:rPr lang="ar-BH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الجسم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ultan normal" pitchFamily="2" charset="-78"/>
                  </a:rPr>
                  <a:t> </a:t>
                </a:r>
                <a:r>
                  <a:rPr lang="ar-BH" sz="28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ultan normal" pitchFamily="2" charset="-78"/>
                  </a:rPr>
                  <a:t>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−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𝐹</m:t>
                        </m:r>
                      </m:e>
                      <m:sub>
                        <m:r>
                          <a:rPr lang="ar-BH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الجسم</m:t>
                        </m:r>
                        <m:r>
                          <a:rPr lang="ar-BH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 </m:t>
                        </m:r>
                        <m:r>
                          <a:rPr lang="ar-BH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على</m:t>
                        </m:r>
                        <m:r>
                          <a:rPr lang="ar-BH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 </m:t>
                        </m:r>
                        <m:r>
                          <a:rPr lang="ar-BH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اليد</m:t>
                        </m:r>
                        <m:r>
                          <a:rPr lang="ar-BH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 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FF0000"/>
                  </a:solidFill>
                  <a:latin typeface="Sakkal Majalla" panose="02000000000000000000" pitchFamily="2" charset="-78"/>
                  <a:cs typeface="Sultan normal" pitchFamily="2" charset="-78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373" y="4870272"/>
                <a:ext cx="4130554" cy="614848"/>
              </a:xfrm>
              <a:prstGeom prst="rect">
                <a:avLst/>
              </a:prstGeom>
              <a:blipFill>
                <a:blip r:embed="rId3"/>
                <a:stretch>
                  <a:fillRect t="-2970" b="-19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" y="2541882"/>
            <a:ext cx="2709469" cy="2205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0CA7E562-042D-45A3-9674-06B83BC5E5E1}"/>
              </a:ext>
            </a:extLst>
          </p:cNvPr>
          <p:cNvSpPr txBox="1">
            <a:spLocks/>
          </p:cNvSpPr>
          <p:nvPr/>
        </p:nvSpPr>
        <p:spPr>
          <a:xfrm>
            <a:off x="563880" y="6512086"/>
            <a:ext cx="2579916" cy="31543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قانون نيوتن الثالث- الفيز</a:t>
            </a:r>
            <a:r>
              <a:rPr lang="en-US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ياء1 (فيز102)</a:t>
            </a:r>
            <a:endParaRPr lang="en-US" sz="1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386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6233" y="187065"/>
            <a:ext cx="5336151" cy="604781"/>
          </a:xfrm>
          <a:solidFill>
            <a:srgbClr val="7030A0"/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algn="ctr" rtl="1">
              <a:spcBef>
                <a:spcPts val="1000"/>
              </a:spcBef>
              <a:buFont typeface="Arial" panose="020B0604020202020204" pitchFamily="34" charset="0"/>
            </a:pP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ea typeface="+mn-ea"/>
                <a:cs typeface="Sultan bold" pitchFamily="2" charset="-78"/>
              </a:rPr>
              <a:t>أزواج قوى ذات تأثير متبادل</a:t>
            </a:r>
            <a:endParaRPr lang="en-US" sz="3600" b="1" dirty="0">
              <a:solidFill>
                <a:schemeClr val="bg1"/>
              </a:solidFill>
              <a:latin typeface="Sakkal Majalla" panose="02000000000000000000" pitchFamily="2" charset="-78"/>
              <a:ea typeface="+mn-ea"/>
              <a:cs typeface="Sultan bol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121" y="5741577"/>
            <a:ext cx="8461857" cy="51293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Low" rtl="1">
              <a:buNone/>
            </a:pPr>
            <a:r>
              <a:rPr lang="ar-B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ultan normal" pitchFamily="2" charset="-78"/>
              </a:rPr>
              <a:t>لا،</a:t>
            </a:r>
            <a:r>
              <a:rPr lang="ar-BH" sz="2400" dirty="0">
                <a:latin typeface="Sakkal Majalla" panose="02000000000000000000" pitchFamily="2" charset="-78"/>
                <a:cs typeface="Sultan normal" pitchFamily="2" charset="-78"/>
              </a:rPr>
              <a:t> على الرغم من أنها متعاكستان في الاتجاه إلا إنهما تؤثران في الجسم نفسه.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11" y="2199953"/>
            <a:ext cx="2480097" cy="2508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926208" y="2148874"/>
                <a:ext cx="4175438" cy="614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𝐹</m:t>
                        </m:r>
                      </m:e>
                      <m:sub>
                        <m:r>
                          <a:rPr lang="ar-BH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الكرة</m:t>
                        </m:r>
                        <m:r>
                          <a:rPr lang="ar-BH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 </m:t>
                        </m:r>
                        <m:r>
                          <a:rPr lang="ar-BH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في</m:t>
                        </m:r>
                        <m:r>
                          <a:rPr lang="ar-BH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 </m:t>
                        </m:r>
                        <m:r>
                          <a:rPr lang="ar-BH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الطاولة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ultan normal" pitchFamily="2" charset="-78"/>
                  </a:rPr>
                  <a:t> </a:t>
                </a:r>
                <a:r>
                  <a:rPr lang="ar-BH" sz="2800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ultan normal" pitchFamily="2" charset="-78"/>
                  </a:rPr>
                  <a:t>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−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𝐹</m:t>
                        </m:r>
                      </m:e>
                      <m:sub>
                        <m:r>
                          <a:rPr lang="ar-BH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الطاولة</m:t>
                        </m:r>
                        <m:r>
                          <a:rPr lang="ar-BH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 </m:t>
                        </m:r>
                        <m:r>
                          <a:rPr lang="ar-BH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في</m:t>
                        </m:r>
                        <m:r>
                          <a:rPr lang="ar-BH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 </m:t>
                        </m:r>
                        <m:r>
                          <a:rPr lang="ar-BH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الكرة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tx1"/>
                  </a:solidFill>
                  <a:latin typeface="Sakkal Majalla" panose="02000000000000000000" pitchFamily="2" charset="-78"/>
                  <a:cs typeface="Sultan normal" pitchFamily="2" charset="-78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208" y="2148874"/>
                <a:ext cx="4175438" cy="614848"/>
              </a:xfrm>
              <a:prstGeom prst="rect">
                <a:avLst/>
              </a:prstGeom>
              <a:blipFill>
                <a:blip r:embed="rId3"/>
                <a:stretch>
                  <a:fillRect t="-3000" b="-2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953659" y="3928452"/>
                <a:ext cx="3598934" cy="54021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𝐹</m:t>
                        </m:r>
                      </m:e>
                      <m:sub>
                        <m:r>
                          <a:rPr lang="ar-BH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الكرة</m:t>
                        </m:r>
                        <m:r>
                          <a:rPr lang="ar-BH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 </m:t>
                        </m:r>
                        <m:r>
                          <a:rPr lang="ar-BH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في</m:t>
                        </m:r>
                        <m:r>
                          <a:rPr lang="ar-BH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 </m:t>
                        </m:r>
                        <m:r>
                          <a:rPr lang="ar-BH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الأرض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ultan normal" pitchFamily="2" charset="-78"/>
                  </a:rPr>
                  <a:t> </a:t>
                </a:r>
                <a:r>
                  <a:rPr lang="ar-BH" sz="2400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ultan normal" pitchFamily="2" charset="-78"/>
                  </a:rPr>
                  <a:t> 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−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𝐹</m:t>
                        </m:r>
                      </m:e>
                      <m:sub>
                        <m:r>
                          <a:rPr lang="ar-BH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ال</m:t>
                        </m:r>
                        <m:r>
                          <a:rPr lang="ar-JO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أ</m:t>
                        </m:r>
                        <m:r>
                          <a:rPr lang="ar-BH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رض</m:t>
                        </m:r>
                        <m:r>
                          <a:rPr lang="ar-BH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 </m:t>
                        </m:r>
                        <m:r>
                          <a:rPr lang="ar-BH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في</m:t>
                        </m:r>
                        <m:r>
                          <a:rPr lang="ar-BH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 </m:t>
                        </m:r>
                        <m:r>
                          <a:rPr lang="ar-BH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الكرة</m:t>
                        </m:r>
                        <m:r>
                          <a:rPr lang="ar-BH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 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latin typeface="Sakkal Majalla" panose="02000000000000000000" pitchFamily="2" charset="-78"/>
                  <a:cs typeface="Sultan normal" pitchFamily="2" charset="-78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659" y="3928452"/>
                <a:ext cx="3598934" cy="540212"/>
              </a:xfrm>
              <a:prstGeom prst="rect">
                <a:avLst/>
              </a:prstGeom>
              <a:blipFill>
                <a:blip r:embed="rId4"/>
                <a:stretch>
                  <a:fillRect l="-508" b="-19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68490" y="1436523"/>
            <a:ext cx="1124652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ultan normal" pitchFamily="2" charset="-78"/>
              </a:rPr>
              <a:t>تؤثر الطاولة في الكرة بقوة نحو الأعلى؛ </a:t>
            </a:r>
            <a:r>
              <a:rPr lang="ar-JO" sz="2800" b="1" dirty="0">
                <a:latin typeface="Sakkal Majalla" panose="02000000000000000000" pitchFamily="2" charset="-78"/>
                <a:cs typeface="Sultan normal" pitchFamily="2" charset="-78"/>
              </a:rPr>
              <a:t>لذا </a:t>
            </a:r>
            <a:r>
              <a:rPr lang="ar-BH" sz="2800" b="1" dirty="0">
                <a:latin typeface="Sakkal Majalla" panose="02000000000000000000" pitchFamily="2" charset="-78"/>
                <a:cs typeface="Sultan normal" pitchFamily="2" charset="-78"/>
              </a:rPr>
              <a:t>فإن الكرة تؤثر في الطاولة بقوة نحو الأسفل.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69844" y="3274388"/>
            <a:ext cx="470513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ultan normal" pitchFamily="2" charset="-78"/>
              </a:rPr>
              <a:t>تشكل الكرة والأرض زوجي تأثير متبادل.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6813" y="5004875"/>
            <a:ext cx="1156579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Low" rtl="1"/>
            <a:r>
              <a:rPr lang="ar-BH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ultan normal" pitchFamily="2" charset="-78"/>
              </a:rPr>
              <a:t>سؤال: </a:t>
            </a:r>
            <a:r>
              <a:rPr lang="ar-BH" sz="2400" b="1" dirty="0">
                <a:latin typeface="Sakkal Majalla" panose="02000000000000000000" pitchFamily="2" charset="-78"/>
                <a:cs typeface="Sultan normal" pitchFamily="2" charset="-78"/>
              </a:rPr>
              <a:t>هل القوة التي تؤثر بها الطاولة في الكرة إلى الأعلى والقوة التي تؤثر بها ال</a:t>
            </a:r>
            <a:r>
              <a:rPr lang="ar-JO" sz="2400" b="1" dirty="0">
                <a:latin typeface="Sakkal Majalla" panose="02000000000000000000" pitchFamily="2" charset="-78"/>
                <a:cs typeface="Sultan normal" pitchFamily="2" charset="-78"/>
              </a:rPr>
              <a:t>أ</a:t>
            </a:r>
            <a:r>
              <a:rPr lang="ar-BH" sz="2400" b="1" dirty="0">
                <a:latin typeface="Sakkal Majalla" panose="02000000000000000000" pitchFamily="2" charset="-78"/>
                <a:cs typeface="Sultan normal" pitchFamily="2" charset="-78"/>
              </a:rPr>
              <a:t>رض في الكرة زوجي تأثير متبادل؟</a:t>
            </a:r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E6DF000B-3FA8-47C7-9C44-88237C318B7B}"/>
              </a:ext>
            </a:extLst>
          </p:cNvPr>
          <p:cNvSpPr txBox="1">
            <a:spLocks/>
          </p:cNvSpPr>
          <p:nvPr/>
        </p:nvSpPr>
        <p:spPr>
          <a:xfrm>
            <a:off x="563880" y="6512086"/>
            <a:ext cx="2579916" cy="31543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قانون نيوتن الثالث- الفيز</a:t>
            </a:r>
            <a:r>
              <a:rPr lang="en-US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ياء1 (فيز102)</a:t>
            </a:r>
            <a:endParaRPr lang="en-US" sz="1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388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1048" y="1418248"/>
            <a:ext cx="1155433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ultan normal" pitchFamily="2" charset="-78"/>
              </a:rPr>
              <a:t>كرة كتلتها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kg</a:t>
            </a:r>
            <a:r>
              <a:rPr lang="ar-BH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BH" sz="2800" b="1" dirty="0">
                <a:latin typeface="Sakkal Majalla" panose="02000000000000000000" pitchFamily="2" charset="-78"/>
                <a:cs typeface="Sultan normal" pitchFamily="2" charset="-78"/>
              </a:rPr>
              <a:t>تسقط سقوطًا حرًا نحو الارض</a:t>
            </a:r>
            <a:r>
              <a:rPr lang="ar-JO" sz="2800" b="1" dirty="0">
                <a:latin typeface="Sakkal Majalla" panose="02000000000000000000" pitchFamily="2" charset="-78"/>
                <a:cs typeface="Sultan normal" pitchFamily="2" charset="-78"/>
              </a:rPr>
              <a:t>،</a:t>
            </a:r>
            <a:r>
              <a:rPr lang="ar-BH" sz="2800" b="1" dirty="0">
                <a:latin typeface="Sakkal Majalla" panose="02000000000000000000" pitchFamily="2" charset="-78"/>
                <a:cs typeface="Sultan normal" pitchFamily="2" charset="-78"/>
              </a:rPr>
              <a:t> ما مقدار القوة التي تؤثر بها الكرة في الأرض؟ وما مقدار القوة التي تؤثر بها الأرض في الكرة؟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16" y="2711578"/>
            <a:ext cx="3710118" cy="2629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308834" y="369768"/>
            <a:ext cx="3966184" cy="604781"/>
          </a:xfrm>
          <a:prstGeom prst="rect">
            <a:avLst/>
          </a:prstGeom>
          <a:solidFill>
            <a:srgbClr val="7030A0"/>
          </a:solidFill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indent="0" algn="ct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Sakkal Majalla" panose="02000000000000000000" pitchFamily="2" charset="-78"/>
                <a:cs typeface="Sultan bold" pitchFamily="2" charset="-7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ar-BH" dirty="0"/>
              <a:t>مسائل تدريبية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58218" y="2996921"/>
                <a:ext cx="4167423" cy="614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𝐹</m:t>
                        </m:r>
                      </m:e>
                      <m:sub>
                        <m:r>
                          <a:rPr lang="ar-BH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الكرة</m:t>
                        </m:r>
                        <m:r>
                          <a:rPr lang="ar-BH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 </m:t>
                        </m:r>
                        <m:r>
                          <a:rPr lang="ar-BH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في</m:t>
                        </m:r>
                        <m:r>
                          <a:rPr lang="ar-BH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 </m:t>
                        </m:r>
                        <m:r>
                          <a:rPr lang="ar-BH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الأرض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ultan normal" pitchFamily="2" charset="-78"/>
                  </a:rPr>
                  <a:t> </a:t>
                </a:r>
                <a:r>
                  <a:rPr lang="ar-BH" sz="2800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ultan normal" pitchFamily="2" charset="-78"/>
                  </a:rPr>
                  <a:t> 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−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𝐹</m:t>
                        </m:r>
                      </m:e>
                      <m:sub>
                        <m:r>
                          <a:rPr lang="ar-BH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الارض</m:t>
                        </m:r>
                        <m:r>
                          <a:rPr lang="ar-BH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 </m:t>
                        </m:r>
                        <m:r>
                          <a:rPr lang="ar-BH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في</m:t>
                        </m:r>
                        <m:r>
                          <a:rPr lang="ar-BH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 </m:t>
                        </m:r>
                        <m:r>
                          <a:rPr lang="ar-BH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الكرة</m:t>
                        </m:r>
                        <m:r>
                          <a:rPr lang="ar-BH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raditional Arabic" panose="02020603050405020304" pitchFamily="18" charset="-78"/>
                          </a:rPr>
                          <m:t> 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tx1"/>
                  </a:solidFill>
                  <a:latin typeface="Sakkal Majalla" panose="02000000000000000000" pitchFamily="2" charset="-78"/>
                  <a:cs typeface="Sultan normal" pitchFamily="2" charset="-78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218" y="2996921"/>
                <a:ext cx="4167423" cy="614848"/>
              </a:xfrm>
              <a:prstGeom prst="rect">
                <a:avLst/>
              </a:prstGeom>
              <a:blipFill>
                <a:blip r:embed="rId3"/>
                <a:stretch>
                  <a:fillRect t="-3000" b="-2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22125" y="3953186"/>
                <a:ext cx="6114197" cy="44788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ar-BH" sz="2400" b="0" i="1" smtClean="0">
                              <a:latin typeface="Cambria Math" panose="02040503050406030204" pitchFamily="18" charset="0"/>
                            </a:rPr>
                            <m:t>الكرة</m:t>
                          </m:r>
                          <m:r>
                            <a:rPr lang="ar-BH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BH" sz="2400" b="0" i="1" smtClean="0">
                              <a:latin typeface="Cambria Math" panose="02040503050406030204" pitchFamily="18" charset="0"/>
                            </a:rPr>
                            <m:t>في</m:t>
                          </m:r>
                          <m:r>
                            <a:rPr lang="ar-BH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BH" sz="2400" b="0" i="1" smtClean="0">
                              <a:latin typeface="Cambria Math" panose="02040503050406030204" pitchFamily="18" charset="0"/>
                            </a:rPr>
                            <m:t>ال</m:t>
                          </m:r>
                          <m:r>
                            <a:rPr lang="ar-JO" sz="2400" b="0" i="1" smtClean="0">
                              <a:latin typeface="Cambria Math" panose="02040503050406030204" pitchFamily="18" charset="0"/>
                            </a:rPr>
                            <m:t>أ</m:t>
                          </m:r>
                          <m:r>
                            <a:rPr lang="ar-BH" sz="2400" b="0" i="1" smtClean="0">
                              <a:latin typeface="Cambria Math" panose="02040503050406030204" pitchFamily="18" charset="0"/>
                            </a:rPr>
                            <m:t>رض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19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latin typeface="Sakkal Majalla" panose="02000000000000000000" pitchFamily="2" charset="-78"/>
                  <a:cs typeface="Sultan normal" pitchFamily="2" charset="-78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125" y="3953186"/>
                <a:ext cx="6114197" cy="447880"/>
              </a:xfrm>
              <a:prstGeom prst="rect">
                <a:avLst/>
              </a:prstGeom>
              <a:blipFill>
                <a:blip r:embed="rId4"/>
                <a:stretch>
                  <a:fillRect b="-3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564627" y="5679791"/>
            <a:ext cx="1027076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ar-BH" sz="2400" b="1" dirty="0">
                <a:latin typeface="Sakkal Majalla" panose="02000000000000000000" pitchFamily="2" charset="-78"/>
                <a:cs typeface="Sultan normal" pitchFamily="2" charset="-78"/>
              </a:rPr>
              <a:t>وهي تساوي مقدار القوة التي تؤثر بها الكرة في الأرض وتعاكسها في الاتجاه</a:t>
            </a:r>
            <a:r>
              <a:rPr lang="ar-JO" sz="2400" b="1" dirty="0">
                <a:latin typeface="Sakkal Majalla" panose="02000000000000000000" pitchFamily="2" charset="-78"/>
                <a:cs typeface="Sultan normal" pitchFamily="2" charset="-78"/>
              </a:rPr>
              <a:t>،</a:t>
            </a:r>
            <a:r>
              <a:rPr lang="ar-BH" sz="2400" b="1" dirty="0">
                <a:latin typeface="Sakkal Majalla" panose="02000000000000000000" pitchFamily="2" charset="-78"/>
                <a:cs typeface="Sultan normal" pitchFamily="2" charset="-78"/>
              </a:rPr>
              <a:t> لانهما قوتا تأثير متبادل.</a:t>
            </a:r>
            <a:endParaRPr lang="en-US" sz="2400" b="1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3E8EBA92-FA7C-4F6C-A2CB-B0C4A0113C98}"/>
              </a:ext>
            </a:extLst>
          </p:cNvPr>
          <p:cNvSpPr txBox="1">
            <a:spLocks/>
          </p:cNvSpPr>
          <p:nvPr/>
        </p:nvSpPr>
        <p:spPr>
          <a:xfrm>
            <a:off x="563880" y="6512086"/>
            <a:ext cx="2579916" cy="31543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قانون نيوتن الثالث- الفيز</a:t>
            </a:r>
            <a:r>
              <a:rPr lang="en-US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ياء1 (فيز102)</a:t>
            </a:r>
            <a:endParaRPr lang="en-US" sz="1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664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animBg="1"/>
      <p:bldP spid="10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14122" y="2975020"/>
            <a:ext cx="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03264" y="1482304"/>
            <a:ext cx="8320162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highlight>
                  <a:srgbClr val="FFFF00"/>
                </a:highlight>
                <a:latin typeface="Sakkal Majalla" panose="02000000000000000000" pitchFamily="2" charset="-78"/>
                <a:cs typeface="Sultan normal" pitchFamily="2" charset="-78"/>
              </a:rPr>
              <a:t>القوة العمودية </a:t>
            </a:r>
            <a:r>
              <a:rPr lang="ar-BH" sz="3200" b="1" dirty="0">
                <a:latin typeface="Sakkal Majalla" panose="02000000000000000000" pitchFamily="2" charset="-78"/>
                <a:cs typeface="Sultan normal" pitchFamily="2" charset="-78"/>
              </a:rPr>
              <a:t>هي قوة تلامس يؤثر بها سطح في جسم آخر، وتكون دائمًا عمودية على مستوى التلامس بين الجسمين.</a:t>
            </a:r>
          </a:p>
          <a:p>
            <a:pPr algn="r" rtl="1"/>
            <a:endParaRPr lang="ar-BH" sz="3200" b="1" dirty="0">
              <a:latin typeface="Sakkal Majalla" panose="02000000000000000000" pitchFamily="2" charset="-78"/>
              <a:cs typeface="Sultan normal" pitchFamily="2" charset="-78"/>
            </a:endParaRPr>
          </a:p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ultan normal" pitchFamily="2" charset="-78"/>
              </a:rPr>
              <a:t>عندما يتلامس جسمان فإن كل منهما يؤثر في الآخر بقوة، </a:t>
            </a:r>
          </a:p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ultan normal" pitchFamily="2" charset="-78"/>
              </a:rPr>
              <a:t>ولأن الصندوق الموضوع على سطح الطاولة متزن، تؤثر فيه الجاذبية الأرضية بقوة في اتجاه الأسفل، وبالمقابل تؤثر فيه الطاولة بقوة في اتجاه الأعلى، وتكون القوة العمودية مساوية لوزن الصندوق.  </a:t>
            </a:r>
          </a:p>
          <a:p>
            <a:pPr algn="ctr" rtl="1"/>
            <a:r>
              <a:rPr lang="en-US" sz="3200" b="1" dirty="0">
                <a:highlight>
                  <a:srgbClr val="FFFF00"/>
                </a:highlight>
                <a:latin typeface="Sakkal Majalla" panose="02000000000000000000" pitchFamily="2" charset="-78"/>
                <a:cs typeface="Sultan normal" pitchFamily="2" charset="-78"/>
              </a:rPr>
              <a:t>F</a:t>
            </a:r>
            <a:r>
              <a:rPr lang="en-US" sz="3200" b="1" baseline="-25000" dirty="0">
                <a:highlight>
                  <a:srgbClr val="FFFF00"/>
                </a:highlight>
                <a:latin typeface="Sakkal Majalla" panose="02000000000000000000" pitchFamily="2" charset="-78"/>
                <a:cs typeface="Sultan normal" pitchFamily="2" charset="-78"/>
              </a:rPr>
              <a:t>N</a:t>
            </a:r>
            <a:r>
              <a:rPr lang="en-US" sz="3200" b="1" dirty="0">
                <a:highlight>
                  <a:srgbClr val="FFFF00"/>
                </a:highlight>
                <a:latin typeface="Sakkal Majalla" panose="02000000000000000000" pitchFamily="2" charset="-78"/>
                <a:cs typeface="Sultan normal" pitchFamily="2" charset="-78"/>
              </a:rPr>
              <a:t> = </a:t>
            </a:r>
            <a:r>
              <a:rPr lang="en-US" sz="3200" b="1" dirty="0" err="1">
                <a:highlight>
                  <a:srgbClr val="FFFF00"/>
                </a:highlight>
                <a:latin typeface="Sakkal Majalla" panose="02000000000000000000" pitchFamily="2" charset="-78"/>
                <a:cs typeface="Sultan normal" pitchFamily="2" charset="-78"/>
              </a:rPr>
              <a:t>F</a:t>
            </a:r>
            <a:r>
              <a:rPr lang="en-US" sz="3200" b="1" baseline="-25000" dirty="0" err="1">
                <a:highlight>
                  <a:srgbClr val="FFFF00"/>
                </a:highlight>
                <a:latin typeface="Sakkal Majalla" panose="02000000000000000000" pitchFamily="2" charset="-78"/>
                <a:cs typeface="Sultan normal" pitchFamily="2" charset="-78"/>
              </a:rPr>
              <a:t>g</a:t>
            </a:r>
            <a:endParaRPr lang="ar-BH" sz="3200" b="1" baseline="-25000" dirty="0">
              <a:highlight>
                <a:srgbClr val="FFFF00"/>
              </a:highlight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063165" y="292436"/>
            <a:ext cx="3145355" cy="733806"/>
          </a:xfrm>
          <a:prstGeom prst="roundRect">
            <a:avLst>
              <a:gd name="adj" fmla="val 34364"/>
            </a:avLst>
          </a:prstGeom>
          <a:solidFill>
            <a:srgbClr val="7030A0"/>
          </a:solidFill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indent="0" algn="ct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Sakkal Majalla" panose="02000000000000000000" pitchFamily="2" charset="-78"/>
                <a:cs typeface="Sultan bold" pitchFamily="2" charset="-7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ar-BH" dirty="0"/>
              <a:t>القوة العمودية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3D1D2B-0F60-4AF4-BDCA-B85BBE75E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2776"/>
            <a:ext cx="3049412" cy="4001485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2F794E1-284A-46B2-81A9-03785F0594E7}"/>
              </a:ext>
            </a:extLst>
          </p:cNvPr>
          <p:cNvSpPr txBox="1">
            <a:spLocks/>
          </p:cNvSpPr>
          <p:nvPr/>
        </p:nvSpPr>
        <p:spPr>
          <a:xfrm>
            <a:off x="563880" y="6512086"/>
            <a:ext cx="2579916" cy="31543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قانون نيوتن الثالث- الفيز</a:t>
            </a:r>
            <a:r>
              <a:rPr lang="en-US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ياء1 (فيز102)</a:t>
            </a:r>
            <a:endParaRPr lang="en-US" sz="1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817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14122" y="2975020"/>
            <a:ext cx="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88301" y="1366580"/>
            <a:ext cx="2902196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ctr" rtl="1">
              <a:buFont typeface="Wingdings" panose="05000000000000000000" pitchFamily="2" charset="2"/>
              <a:buChar char="q"/>
            </a:pPr>
            <a:r>
              <a:rPr lang="ar-BH" sz="2400" b="1" dirty="0">
                <a:latin typeface="Sakkal Majalla" panose="02000000000000000000" pitchFamily="2" charset="-78"/>
                <a:cs typeface="Sultan normal" pitchFamily="2" charset="-78"/>
              </a:rPr>
              <a:t>إذا ربطت الصندوق بخيط وسحبته قليلاً إلى الأعلى بقوة شد لا تكفي لرفعه عن الطاولة، فستصبح القوة العمودية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ultan normal" pitchFamily="2" charset="-78"/>
              </a:rPr>
              <a:t>أقل</a:t>
            </a:r>
            <a:r>
              <a:rPr lang="ar-BH" sz="2400" b="1" dirty="0">
                <a:latin typeface="Sakkal Majalla" panose="02000000000000000000" pitchFamily="2" charset="-78"/>
                <a:cs typeface="Sultan normal" pitchFamily="2" charset="-78"/>
              </a:rPr>
              <a:t> من وزن الصندوق وبتطبيق قانون نيوتن الثاني على الصندوق :</a:t>
            </a:r>
          </a:p>
          <a:p>
            <a:pPr algn="ctr" rtl="1"/>
            <a:r>
              <a:rPr lang="en-US" sz="2400" b="1" dirty="0">
                <a:latin typeface="Sakkal Majalla" panose="02000000000000000000" pitchFamily="2" charset="-78"/>
                <a:cs typeface="Sultan normal" pitchFamily="2" charset="-78"/>
              </a:rPr>
              <a:t>F</a:t>
            </a:r>
            <a:r>
              <a:rPr lang="en-US" sz="2400" b="1" baseline="-25000" dirty="0">
                <a:latin typeface="Sakkal Majalla" panose="02000000000000000000" pitchFamily="2" charset="-78"/>
                <a:cs typeface="Sultan normal" pitchFamily="2" charset="-78"/>
              </a:rPr>
              <a:t>N</a:t>
            </a:r>
            <a:r>
              <a:rPr lang="en-US" sz="2400" b="1" dirty="0">
                <a:latin typeface="Sakkal Majalla" panose="02000000000000000000" pitchFamily="2" charset="-78"/>
                <a:cs typeface="Sultan normal" pitchFamily="2" charset="-78"/>
              </a:rPr>
              <a:t> + F</a:t>
            </a:r>
            <a:r>
              <a:rPr lang="en-US" sz="2400" b="1" baseline="-25000" dirty="0">
                <a:latin typeface="Sakkal Majalla" panose="02000000000000000000" pitchFamily="2" charset="-78"/>
                <a:cs typeface="Sultan normal" pitchFamily="2" charset="-78"/>
              </a:rPr>
              <a:t>T</a:t>
            </a:r>
            <a:r>
              <a:rPr lang="en-US" sz="2400" b="1" dirty="0">
                <a:latin typeface="Sakkal Majalla" panose="02000000000000000000" pitchFamily="2" charset="-78"/>
                <a:cs typeface="Sultan normal" pitchFamily="2" charset="-78"/>
              </a:rPr>
              <a:t> - </a:t>
            </a:r>
            <a:r>
              <a:rPr lang="en-US" sz="2400" b="1" dirty="0" err="1">
                <a:latin typeface="Sakkal Majalla" panose="02000000000000000000" pitchFamily="2" charset="-78"/>
                <a:cs typeface="Sultan normal" pitchFamily="2" charset="-78"/>
              </a:rPr>
              <a:t>F</a:t>
            </a:r>
            <a:r>
              <a:rPr lang="en-US" sz="2400" b="1" baseline="-25000" dirty="0" err="1">
                <a:latin typeface="Sakkal Majalla" panose="02000000000000000000" pitchFamily="2" charset="-78"/>
                <a:cs typeface="Sultan normal" pitchFamily="2" charset="-78"/>
              </a:rPr>
              <a:t>g</a:t>
            </a:r>
            <a:r>
              <a:rPr lang="en-US" sz="2400" b="1" dirty="0">
                <a:latin typeface="Sakkal Majalla" panose="02000000000000000000" pitchFamily="2" charset="-78"/>
                <a:cs typeface="Sultan normal" pitchFamily="2" charset="-78"/>
              </a:rPr>
              <a:t> = ma =0</a:t>
            </a:r>
            <a:endParaRPr lang="ar-BH" sz="2400" b="1" dirty="0">
              <a:latin typeface="Sakkal Majalla" panose="02000000000000000000" pitchFamily="2" charset="-78"/>
              <a:cs typeface="Sultan normal" pitchFamily="2" charset="-78"/>
            </a:endParaRPr>
          </a:p>
          <a:p>
            <a:pPr algn="ctr" rtl="1"/>
            <a:r>
              <a:rPr lang="en-US" sz="2400" b="1" dirty="0">
                <a:highlight>
                  <a:srgbClr val="FFFF00"/>
                </a:highlight>
                <a:latin typeface="Sakkal Majalla" panose="02000000000000000000" pitchFamily="2" charset="-78"/>
                <a:cs typeface="Sultan normal" pitchFamily="2" charset="-78"/>
              </a:rPr>
              <a:t>F</a:t>
            </a:r>
            <a:r>
              <a:rPr lang="en-US" sz="2400" b="1" baseline="-25000" dirty="0">
                <a:highlight>
                  <a:srgbClr val="FFFF00"/>
                </a:highlight>
                <a:latin typeface="Sakkal Majalla" panose="02000000000000000000" pitchFamily="2" charset="-78"/>
                <a:cs typeface="Sultan normal" pitchFamily="2" charset="-78"/>
              </a:rPr>
              <a:t>N</a:t>
            </a:r>
            <a:r>
              <a:rPr lang="en-US" sz="2400" b="1" dirty="0">
                <a:highlight>
                  <a:srgbClr val="FFFF00"/>
                </a:highlight>
                <a:latin typeface="Sakkal Majalla" panose="02000000000000000000" pitchFamily="2" charset="-78"/>
                <a:cs typeface="Sultan normal" pitchFamily="2" charset="-78"/>
              </a:rPr>
              <a:t> = </a:t>
            </a:r>
            <a:r>
              <a:rPr lang="en-US" sz="2400" b="1" dirty="0" err="1">
                <a:highlight>
                  <a:srgbClr val="FFFF00"/>
                </a:highlight>
                <a:latin typeface="Sakkal Majalla" panose="02000000000000000000" pitchFamily="2" charset="-78"/>
                <a:cs typeface="Sultan normal" pitchFamily="2" charset="-78"/>
              </a:rPr>
              <a:t>F</a:t>
            </a:r>
            <a:r>
              <a:rPr lang="en-US" sz="2400" b="1" baseline="-25000" dirty="0" err="1">
                <a:highlight>
                  <a:srgbClr val="FFFF00"/>
                </a:highlight>
                <a:latin typeface="Sakkal Majalla" panose="02000000000000000000" pitchFamily="2" charset="-78"/>
                <a:cs typeface="Sultan normal" pitchFamily="2" charset="-78"/>
              </a:rPr>
              <a:t>g</a:t>
            </a:r>
            <a:r>
              <a:rPr lang="en-US" sz="2400" b="1" dirty="0">
                <a:highlight>
                  <a:srgbClr val="FFFF00"/>
                </a:highlight>
                <a:latin typeface="Sakkal Majalla" panose="02000000000000000000" pitchFamily="2" charset="-78"/>
                <a:cs typeface="Sultan normal" pitchFamily="2" charset="-78"/>
              </a:rPr>
              <a:t> - F</a:t>
            </a:r>
            <a:r>
              <a:rPr lang="en-US" sz="2400" b="1" baseline="-25000" dirty="0">
                <a:highlight>
                  <a:srgbClr val="FFFF00"/>
                </a:highlight>
                <a:latin typeface="Sakkal Majalla" panose="02000000000000000000" pitchFamily="2" charset="-78"/>
                <a:cs typeface="Sultan normal" pitchFamily="2" charset="-78"/>
              </a:rPr>
              <a:t>T</a:t>
            </a:r>
            <a:endParaRPr lang="ar-BH" sz="2400" b="1" baseline="-25000" dirty="0">
              <a:highlight>
                <a:srgbClr val="FFFF00"/>
              </a:highlight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941245" y="295554"/>
            <a:ext cx="3770195" cy="733806"/>
          </a:xfrm>
          <a:prstGeom prst="roundRect">
            <a:avLst>
              <a:gd name="adj" fmla="val 34364"/>
            </a:avLst>
          </a:prstGeom>
          <a:solidFill>
            <a:srgbClr val="7030A0"/>
          </a:solidFill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indent="0" algn="ct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Sakkal Majalla" panose="02000000000000000000" pitchFamily="2" charset="-78"/>
                <a:cs typeface="Sultan bold" pitchFamily="2" charset="-7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ar-BH" dirty="0"/>
              <a:t>القوة العمودية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9999E9-2CD6-4025-8B3A-CFFC3BC8A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342" y="2554719"/>
            <a:ext cx="2973245" cy="3271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39F7AE-C438-4D5B-9640-C2A5E6B62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376" y="3252018"/>
            <a:ext cx="2592946" cy="2795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B96BB7-7E1B-4CD2-884C-92F114D113A3}"/>
              </a:ext>
            </a:extLst>
          </p:cNvPr>
          <p:cNvSpPr txBox="1"/>
          <p:nvPr/>
        </p:nvSpPr>
        <p:spPr>
          <a:xfrm>
            <a:off x="220352" y="1112776"/>
            <a:ext cx="5072994" cy="20005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ctr" rtl="1">
              <a:buFont typeface="Wingdings" panose="05000000000000000000" pitchFamily="2" charset="2"/>
              <a:buChar char="q"/>
            </a:pPr>
            <a:r>
              <a:rPr lang="ar-BH" sz="2400" b="1" dirty="0">
                <a:latin typeface="Sakkal Majalla" panose="02000000000000000000" pitchFamily="2" charset="-78"/>
                <a:cs typeface="Sultan normal" pitchFamily="2" charset="-78"/>
              </a:rPr>
              <a:t>إذا ضغطت على الصندوق باتجاه الأسفل فستصبح القوة العمودية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ultan normal" pitchFamily="2" charset="-78"/>
              </a:rPr>
              <a:t>أكبر</a:t>
            </a:r>
            <a:r>
              <a:rPr lang="ar-BH" sz="2400" b="1" dirty="0">
                <a:latin typeface="Sakkal Majalla" panose="02000000000000000000" pitchFamily="2" charset="-78"/>
                <a:cs typeface="Sultan normal" pitchFamily="2" charset="-78"/>
              </a:rPr>
              <a:t> من وزن الصندوق، وبتطبيق قانون نيوتن الثاني على الصندوق :</a:t>
            </a:r>
          </a:p>
          <a:p>
            <a:pPr algn="ctr" rtl="1"/>
            <a:r>
              <a:rPr lang="en-US" sz="2400" b="1" dirty="0">
                <a:highlight>
                  <a:srgbClr val="FFFF00"/>
                </a:highlight>
                <a:latin typeface="Sakkal Majalla" panose="02000000000000000000" pitchFamily="2" charset="-78"/>
                <a:cs typeface="Sultan normal" pitchFamily="2" charset="-78"/>
              </a:rPr>
              <a:t>F</a:t>
            </a:r>
            <a:r>
              <a:rPr lang="en-US" sz="2400" b="1" baseline="-25000" dirty="0">
                <a:highlight>
                  <a:srgbClr val="FFFF00"/>
                </a:highlight>
                <a:latin typeface="Sakkal Majalla" panose="02000000000000000000" pitchFamily="2" charset="-78"/>
                <a:cs typeface="Sultan normal" pitchFamily="2" charset="-78"/>
              </a:rPr>
              <a:t>N</a:t>
            </a:r>
            <a:r>
              <a:rPr lang="en-US" sz="2400" b="1" dirty="0">
                <a:highlight>
                  <a:srgbClr val="FFFF00"/>
                </a:highlight>
                <a:latin typeface="Sakkal Majalla" panose="02000000000000000000" pitchFamily="2" charset="-78"/>
                <a:cs typeface="Sultan normal" pitchFamily="2" charset="-78"/>
              </a:rPr>
              <a:t> = F + </a:t>
            </a:r>
            <a:r>
              <a:rPr lang="en-US" sz="2400" b="1" dirty="0" err="1">
                <a:highlight>
                  <a:srgbClr val="FFFF00"/>
                </a:highlight>
                <a:latin typeface="Sakkal Majalla" panose="02000000000000000000" pitchFamily="2" charset="-78"/>
                <a:cs typeface="Sultan normal" pitchFamily="2" charset="-78"/>
              </a:rPr>
              <a:t>F</a:t>
            </a:r>
            <a:r>
              <a:rPr lang="en-US" sz="2400" b="1" baseline="-25000" dirty="0" err="1">
                <a:highlight>
                  <a:srgbClr val="FFFF00"/>
                </a:highlight>
                <a:latin typeface="Sakkal Majalla" panose="02000000000000000000" pitchFamily="2" charset="-78"/>
                <a:cs typeface="Sultan normal" pitchFamily="2" charset="-78"/>
              </a:rPr>
              <a:t>g</a:t>
            </a:r>
            <a:endParaRPr lang="ar-BH" sz="2400" b="1" baseline="-25000" dirty="0">
              <a:highlight>
                <a:srgbClr val="FFFF00"/>
              </a:highlight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CCC257E8-3D88-4C2F-BD01-C1CBA3CD0FA0}"/>
              </a:ext>
            </a:extLst>
          </p:cNvPr>
          <p:cNvSpPr txBox="1">
            <a:spLocks/>
          </p:cNvSpPr>
          <p:nvPr/>
        </p:nvSpPr>
        <p:spPr>
          <a:xfrm>
            <a:off x="563880" y="6512086"/>
            <a:ext cx="2579916" cy="31543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قانون نيوتن الثالث- الفيز</a:t>
            </a:r>
            <a:r>
              <a:rPr lang="en-US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ياء1 (فيز102)</a:t>
            </a:r>
            <a:endParaRPr lang="en-US" sz="1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301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38734" y="2768889"/>
                <a:ext cx="7109346" cy="1939590"/>
              </a:xfr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 algn="just" rtl="1">
                  <a:buNone/>
                </a:pPr>
                <a:endParaRPr lang="en-US" i="1" dirty="0">
                  <a:solidFill>
                    <a:schemeClr val="tx1"/>
                  </a:solidFill>
                  <a:latin typeface="Sakkal Majalla" panose="02000000000000000000" pitchFamily="2" charset="-78"/>
                  <a:cs typeface="Sultan normal" pitchFamily="2" charset="-78"/>
                </a:endParaRPr>
              </a:p>
              <a:p>
                <a:pPr marL="0" indent="0" algn="just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raditional Arabic" panose="02020603050405020304" pitchFamily="18" charset="-7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raditional Arabic" panose="02020603050405020304" pitchFamily="18" charset="-78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raditional Arabic" panose="02020603050405020304" pitchFamily="18" charset="-78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raditional Arabic" panose="02020603050405020304" pitchFamily="18" charset="-7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raditional Arabic" panose="02020603050405020304" pitchFamily="18" charset="-78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raditional Arabic" panose="02020603050405020304" pitchFamily="18" charset="-78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𝑔</m:t>
                      </m:r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Sakkal Majalla" panose="02000000000000000000" pitchFamily="2" charset="-78"/>
                  <a:cs typeface="Sultan normal" pitchFamily="2" charset="-78"/>
                </a:endParaRPr>
              </a:p>
              <a:p>
                <a:pPr marL="0" indent="0" algn="just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13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raditional Arabic" panose="02020603050405020304" pitchFamily="18" charset="-78"/>
                            </a:rPr>
                            <m:t>61</m:t>
                          </m:r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Sakkal Majalla" panose="02000000000000000000" pitchFamily="2" charset="-78"/>
                  <a:cs typeface="Sultan normal" pitchFamily="2" charset="-78"/>
                </a:endParaRPr>
              </a:p>
              <a:p>
                <a:pPr marL="0" indent="0" algn="just" rtl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725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raditional Arabic" panose="02020603050405020304" pitchFamily="18" charset="-78"/>
                        </a:rPr>
                        <m:t>𝑁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Sakkal Majalla" panose="02000000000000000000" pitchFamily="2" charset="-78"/>
                  <a:cs typeface="Sultan normal" pitchFamily="2" charset="-78"/>
                </a:endParaRPr>
              </a:p>
              <a:p>
                <a:pPr marL="0" indent="0" algn="just" rtl="1">
                  <a:buNone/>
                </a:pPr>
                <a:endParaRPr lang="en-US" dirty="0">
                  <a:solidFill>
                    <a:schemeClr val="tx1"/>
                  </a:solidFill>
                  <a:latin typeface="Sakkal Majalla" panose="02000000000000000000" pitchFamily="2" charset="-78"/>
                  <a:cs typeface="Sultan normal" pitchFamily="2" charset="-7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8734" y="2768889"/>
                <a:ext cx="7109346" cy="193959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127538" y="360501"/>
            <a:ext cx="3157182" cy="604781"/>
          </a:xfrm>
          <a:prstGeom prst="rect">
            <a:avLst/>
          </a:prstGeom>
          <a:solidFill>
            <a:srgbClr val="7030A0"/>
          </a:solidFill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indent="0" algn="ct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Sakkal Majalla" panose="02000000000000000000" pitchFamily="2" charset="-78"/>
                <a:cs typeface="Sultan bold" pitchFamily="2" charset="-7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ar-BH" dirty="0"/>
              <a:t>مسائل تدريبية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1484881"/>
            <a:ext cx="1086704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ultan normal" pitchFamily="2" charset="-78"/>
              </a:rPr>
              <a:t>يسلم صالح صندوق</a:t>
            </a:r>
            <a:r>
              <a:rPr lang="ar-JO" sz="3200" b="1" dirty="0">
                <a:latin typeface="Sakkal Majalla" panose="02000000000000000000" pitchFamily="2" charset="-78"/>
                <a:cs typeface="Sultan normal" pitchFamily="2" charset="-78"/>
              </a:rPr>
              <a:t>ً</a:t>
            </a:r>
            <a:r>
              <a:rPr lang="ar-BH" sz="3200" b="1" dirty="0">
                <a:latin typeface="Sakkal Majalla" panose="02000000000000000000" pitchFamily="2" charset="-78"/>
                <a:cs typeface="Sultan normal" pitchFamily="2" charset="-78"/>
              </a:rPr>
              <a:t>ا كتلته</a:t>
            </a:r>
            <a:r>
              <a:rPr lang="en-US" sz="3200" b="1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3200" b="1" dirty="0">
                <a:latin typeface="Sakkal Majalla" panose="02000000000000000000" pitchFamily="2" charset="-78"/>
                <a:cs typeface="+mj-cs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en-US" sz="3200" b="1" dirty="0">
                <a:latin typeface="Sakkal Majalla" panose="02000000000000000000" pitchFamily="2" charset="-78"/>
                <a:cs typeface="+mj-cs"/>
              </a:rPr>
              <a:t> </a:t>
            </a:r>
            <a:r>
              <a:rPr lang="ar-BH" sz="3200" b="1" dirty="0">
                <a:latin typeface="Sakkal Majalla" panose="02000000000000000000" pitchFamily="2" charset="-78"/>
                <a:cs typeface="+mj-cs"/>
              </a:rPr>
              <a:t> </a:t>
            </a:r>
            <a:r>
              <a:rPr lang="ar-BH" sz="3200" b="1" dirty="0">
                <a:latin typeface="Sakkal Majalla" panose="02000000000000000000" pitchFamily="2" charset="-78"/>
                <a:cs typeface="Sultan normal" pitchFamily="2" charset="-78"/>
              </a:rPr>
              <a:t>إلى شخص</a:t>
            </a:r>
            <a:r>
              <a:rPr lang="en-US" sz="3200" b="1" dirty="0">
                <a:latin typeface="Sakkal Majalla" panose="02000000000000000000" pitchFamily="2" charset="-78"/>
                <a:cs typeface="Sultan normal" pitchFamily="2" charset="-78"/>
              </a:rPr>
              <a:t> </a:t>
            </a:r>
            <a:r>
              <a:rPr lang="ar-BH" sz="3200" b="1" dirty="0">
                <a:latin typeface="Sakkal Majalla" panose="02000000000000000000" pitchFamily="2" charset="-78"/>
                <a:cs typeface="Sultan normal" pitchFamily="2" charset="-78"/>
              </a:rPr>
              <a:t>كتلته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en-US" sz="3200" b="1" dirty="0">
                <a:latin typeface="Sakkal Majalla" panose="02000000000000000000" pitchFamily="2" charset="-78"/>
                <a:cs typeface="+mj-cs"/>
              </a:rPr>
              <a:t> </a:t>
            </a:r>
            <a:r>
              <a:rPr lang="ar-BH" sz="3200" b="1" dirty="0">
                <a:latin typeface="Sakkal Majalla" panose="02000000000000000000" pitchFamily="2" charset="-78"/>
                <a:cs typeface="+mj-cs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r>
              <a:rPr lang="ar-BH" sz="3200" b="1" dirty="0">
                <a:latin typeface="Sakkal Majalla" panose="02000000000000000000" pitchFamily="2" charset="-78"/>
                <a:cs typeface="Sultan normal" pitchFamily="2" charset="-78"/>
              </a:rPr>
              <a:t> يقف على منصة</a:t>
            </a:r>
            <a:r>
              <a:rPr lang="ar-JO" sz="3200" b="1" dirty="0">
                <a:latin typeface="Sakkal Majalla" panose="02000000000000000000" pitchFamily="2" charset="-78"/>
                <a:cs typeface="Sultan normal" pitchFamily="2" charset="-78"/>
              </a:rPr>
              <a:t>،</a:t>
            </a:r>
            <a:r>
              <a:rPr lang="ar-BH" sz="3200" b="1" dirty="0">
                <a:latin typeface="Sakkal Majalla" panose="02000000000000000000" pitchFamily="2" charset="-78"/>
                <a:cs typeface="Sultan normal" pitchFamily="2" charset="-78"/>
              </a:rPr>
              <a:t> ما القوة العمودية التي تؤثر بها المنصة في هذا الشخص؟</a:t>
            </a:r>
            <a:endParaRPr lang="en-US" sz="3200" b="1" dirty="0">
              <a:latin typeface="Sakkal Majalla" panose="02000000000000000000" pitchFamily="2" charset="-78"/>
              <a:cs typeface="Sultan normal" pitchFamily="2" charset="-78"/>
            </a:endParaRPr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5C921333-3555-4A05-862F-F05D940624DD}"/>
              </a:ext>
            </a:extLst>
          </p:cNvPr>
          <p:cNvSpPr txBox="1">
            <a:spLocks/>
          </p:cNvSpPr>
          <p:nvPr/>
        </p:nvSpPr>
        <p:spPr>
          <a:xfrm>
            <a:off x="563880" y="6512086"/>
            <a:ext cx="2579916" cy="31543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قانون نيوتن الثالث- الفيز</a:t>
            </a:r>
            <a:r>
              <a:rPr lang="en-US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ياء1 (فيز102)</a:t>
            </a:r>
            <a:endParaRPr lang="en-US" sz="1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796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835</TotalTime>
  <Words>808</Words>
  <Application>Microsoft Office PowerPoint</Application>
  <PresentationFormat>Widescreen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Sakkal Majalla</vt:lpstr>
      <vt:lpstr>Times New Roman</vt:lpstr>
      <vt:lpstr>Traditional Arabic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أزواج قوى ذات تأثير متبادل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انتهى مع أطيب الأمنيات بالتّوفيق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Dr. Sameer Abed Salem Alkhraisat</cp:lastModifiedBy>
  <cp:revision>20</cp:revision>
  <cp:lastPrinted>2021-01-17T11:49:49Z</cp:lastPrinted>
  <dcterms:created xsi:type="dcterms:W3CDTF">2020-03-04T10:47:58Z</dcterms:created>
  <dcterms:modified xsi:type="dcterms:W3CDTF">2021-02-03T10:07:14Z</dcterms:modified>
</cp:coreProperties>
</file>