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348" r:id="rId5"/>
    <p:sldId id="350" r:id="rId6"/>
    <p:sldId id="358" r:id="rId7"/>
    <p:sldId id="268" r:id="rId8"/>
    <p:sldId id="361" r:id="rId9"/>
    <p:sldId id="362" r:id="rId10"/>
    <p:sldId id="366" r:id="rId11"/>
    <p:sldId id="360" r:id="rId12"/>
    <p:sldId id="351" r:id="rId13"/>
    <p:sldId id="367" r:id="rId14"/>
    <p:sldId id="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ABOUELYAZID ELTOHAMY MOHAMED" initials="AAEM" lastIdx="2" clrIdx="0">
    <p:extLst>
      <p:ext uri="{19B8F6BF-5375-455C-9EA6-DF929625EA0E}">
        <p15:presenceInfo xmlns:p15="http://schemas.microsoft.com/office/powerpoint/2012/main" userId="S::790155524@moe.bh::52099ac6-86dd-4190-9d5c-80d0f35c6a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C5AD8-B693-4D8A-A5F8-B2EE04059B0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51B07-300B-4BD0-959D-6A289884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9700" y="2843048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العــنـــوان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4F66C6-5DDB-4736-8191-2785A6244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95698"/>
              </p:ext>
            </p:extLst>
          </p:nvPr>
        </p:nvGraphicFramePr>
        <p:xfrm>
          <a:off x="4616388" y="1665044"/>
          <a:ext cx="7240110" cy="4541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1904">
                  <a:extLst>
                    <a:ext uri="{9D8B030D-6E8A-4147-A177-3AD203B41FA5}">
                      <a16:colId xmlns:a16="http://schemas.microsoft.com/office/drawing/2014/main" val="1902435220"/>
                    </a:ext>
                  </a:extLst>
                </a:gridCol>
                <a:gridCol w="2208206">
                  <a:extLst>
                    <a:ext uri="{9D8B030D-6E8A-4147-A177-3AD203B41FA5}">
                      <a16:colId xmlns:a16="http://schemas.microsoft.com/office/drawing/2014/main" val="1982207501"/>
                    </a:ext>
                  </a:extLst>
                </a:gridCol>
              </a:tblGrid>
              <a:tr h="877935">
                <a:tc>
                  <a:txBody>
                    <a:bodyPr/>
                    <a:lstStyle/>
                    <a:p>
                      <a:pPr algn="ctr"/>
                      <a:r>
                        <a:rPr lang="ar-BH" sz="6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الكيـمياء</a:t>
                      </a:r>
                      <a:endParaRPr lang="en-US" sz="66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6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 </a:t>
                      </a:r>
                      <a:endParaRPr lang="en-US" sz="60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81798"/>
                  </a:ext>
                </a:extLst>
              </a:tr>
              <a:tr h="731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kern="120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الجدول الدوري الحديث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BH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الدرس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11713"/>
                  </a:ext>
                </a:extLst>
              </a:tr>
              <a:tr h="673941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كيم</a:t>
                      </a:r>
                      <a:r>
                        <a:rPr lang="ar-BH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211</a:t>
                      </a: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كيم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803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رمــــز المقـــــرر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843614"/>
                  </a:ext>
                </a:extLst>
              </a:tr>
              <a:tr h="673941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الوحدة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9232"/>
                  </a:ext>
                </a:extLst>
              </a:tr>
              <a:tr h="405407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الأوّل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 الدراسي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00835"/>
                  </a:ext>
                </a:extLst>
              </a:tr>
              <a:tr h="6739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</a:t>
                      </a:r>
                      <a:r>
                        <a:rPr lang="ar-BH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الثانوي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</a:t>
                      </a:r>
                      <a:r>
                        <a:rPr lang="ar-BH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الدراسي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8734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F0DE6D4-1B10-4125-9636-4FC49AE425FC}"/>
              </a:ext>
            </a:extLst>
          </p:cNvPr>
          <p:cNvGrpSpPr/>
          <p:nvPr/>
        </p:nvGrpSpPr>
        <p:grpSpPr>
          <a:xfrm>
            <a:off x="257452" y="1665043"/>
            <a:ext cx="4767309" cy="4571999"/>
            <a:chOff x="694055" y="604837"/>
            <a:chExt cx="8388985" cy="56542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E44599-8EE5-4737-99C3-9E5AA69D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055" y="604837"/>
              <a:ext cx="4362450" cy="56483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F714E0-B7C1-4FC4-ACC6-64F55EEC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9972" y="625157"/>
              <a:ext cx="4223068" cy="5633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>
            <a:extLst>
              <a:ext uri="{FF2B5EF4-FFF2-40B4-BE49-F238E27FC236}">
                <a16:creationId xmlns:a16="http://schemas.microsoft.com/office/drawing/2014/main" id="{2CBC352C-6149-4659-95A4-51D3FDD25AA3}"/>
              </a:ext>
            </a:extLst>
          </p:cNvPr>
          <p:cNvSpPr/>
          <p:nvPr/>
        </p:nvSpPr>
        <p:spPr>
          <a:xfrm>
            <a:off x="397954" y="103790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02DFD76-9915-423D-95A3-035FF5F107B4}"/>
              </a:ext>
            </a:extLst>
          </p:cNvPr>
          <p:cNvSpPr txBox="1">
            <a:spLocks noChangeArrowheads="1"/>
          </p:cNvSpPr>
          <p:nvPr/>
        </p:nvSpPr>
        <p:spPr>
          <a:xfrm>
            <a:off x="6299847" y="396674"/>
            <a:ext cx="5129292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المجموعات وسط الجدول : الفلزات الانتقالية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B6538-F980-45D4-994B-C81B6BF0C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11" y="1062166"/>
            <a:ext cx="6231128" cy="4424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7" name="AutoShape 1027">
            <a:extLst>
              <a:ext uri="{FF2B5EF4-FFF2-40B4-BE49-F238E27FC236}">
                <a16:creationId xmlns:a16="http://schemas.microsoft.com/office/drawing/2014/main" id="{0FD23D1E-18D3-4A9B-B03F-7627217F668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71599" y="1638806"/>
            <a:ext cx="1200370" cy="337949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A0099-8E25-460C-8CE7-803D3387F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9" y="1266506"/>
            <a:ext cx="6130514" cy="4324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32ED0793-B694-40CD-BECF-13C63599F892}"/>
              </a:ext>
            </a:extLst>
          </p:cNvPr>
          <p:cNvSpPr txBox="1">
            <a:spLocks noChangeArrowheads="1"/>
          </p:cNvSpPr>
          <p:nvPr/>
        </p:nvSpPr>
        <p:spPr>
          <a:xfrm>
            <a:off x="1810244" y="667625"/>
            <a:ext cx="4116280" cy="1197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المجموعات أسفل الجدول : الفلزات الانتقالية الداخلية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E0A9374-C404-4E68-8758-5CF31BFAD715}"/>
              </a:ext>
            </a:extLst>
          </p:cNvPr>
          <p:cNvSpPr txBox="1">
            <a:spLocks noChangeArrowheads="1"/>
          </p:cNvSpPr>
          <p:nvPr/>
        </p:nvSpPr>
        <p:spPr>
          <a:xfrm>
            <a:off x="878889" y="4883021"/>
            <a:ext cx="10550250" cy="1397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تتكوّن الفلزات الانتقالية الداخلية من مجموعتين: </a:t>
            </a:r>
          </a:p>
          <a:p>
            <a:pPr algn="r" rtl="1"/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اللانثانيدات: وهي عناصر تلي أفقيًّا عنصر اللاّنثانيوم. وهي العناصر التي يبدأ عددها الذري من 58 إلى 71.</a:t>
            </a:r>
          </a:p>
          <a:p>
            <a:pPr algn="r" rtl="1"/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الأكتينيدات: وهي عناصر تلي أفقيًّا عنصر الأكتينيوم. وهي العناصر التي يبدأ عددها الذري من 90 إلى 103.</a:t>
            </a:r>
          </a:p>
        </p:txBody>
      </p:sp>
      <p:sp>
        <p:nvSpPr>
          <p:cNvPr id="21" name="AutoShape 1027">
            <a:extLst>
              <a:ext uri="{FF2B5EF4-FFF2-40B4-BE49-F238E27FC236}">
                <a16:creationId xmlns:a16="http://schemas.microsoft.com/office/drawing/2014/main" id="{95497386-A6FB-44F3-B013-D01FC090B6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62651" y="2993569"/>
            <a:ext cx="1200370" cy="337949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</p:spTree>
    <p:extLst>
      <p:ext uri="{BB962C8B-B14F-4D97-AF65-F5344CB8AC3E}">
        <p14:creationId xmlns:p14="http://schemas.microsoft.com/office/powerpoint/2010/main" val="11641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EA4435A2-D21A-4044-990F-A9EDD0198F42}"/>
              </a:ext>
            </a:extLst>
          </p:cNvPr>
          <p:cNvSpPr/>
          <p:nvPr/>
        </p:nvSpPr>
        <p:spPr>
          <a:xfrm>
            <a:off x="3623569" y="402693"/>
            <a:ext cx="622324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العناصر في الجدول الدوري</a:t>
            </a:r>
            <a:endParaRPr lang="ar-SA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5">
            <a:extLst>
              <a:ext uri="{FF2B5EF4-FFF2-40B4-BE49-F238E27FC236}">
                <a16:creationId xmlns:a16="http://schemas.microsoft.com/office/drawing/2014/main" id="{889AFF80-04D2-4EC9-9E33-2AFCB55086B7}"/>
              </a:ext>
            </a:extLst>
          </p:cNvPr>
          <p:cNvSpPr/>
          <p:nvPr/>
        </p:nvSpPr>
        <p:spPr>
          <a:xfrm>
            <a:off x="1584960" y="1306239"/>
            <a:ext cx="97027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تنقسم العناصر في الجدول الدوري إلى ثلاثة أقسام: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4">
            <a:extLst>
              <a:ext uri="{FF2B5EF4-FFF2-40B4-BE49-F238E27FC236}">
                <a16:creationId xmlns:a16="http://schemas.microsoft.com/office/drawing/2014/main" id="{24243B41-08C5-4985-B7CD-012BB61C7008}"/>
              </a:ext>
            </a:extLst>
          </p:cNvPr>
          <p:cNvSpPr/>
          <p:nvPr/>
        </p:nvSpPr>
        <p:spPr>
          <a:xfrm>
            <a:off x="435004" y="104408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4">
            <a:extLst>
              <a:ext uri="{FF2B5EF4-FFF2-40B4-BE49-F238E27FC236}">
                <a16:creationId xmlns:a16="http://schemas.microsoft.com/office/drawing/2014/main" id="{E55613E8-7691-441C-81C4-02002D413403}"/>
              </a:ext>
            </a:extLst>
          </p:cNvPr>
          <p:cNvSpPr/>
          <p:nvPr/>
        </p:nvSpPr>
        <p:spPr>
          <a:xfrm>
            <a:off x="8226021" y="2096609"/>
            <a:ext cx="322617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الفلزات</a:t>
            </a:r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4">
            <a:extLst>
              <a:ext uri="{FF2B5EF4-FFF2-40B4-BE49-F238E27FC236}">
                <a16:creationId xmlns:a16="http://schemas.microsoft.com/office/drawing/2014/main" id="{E3AE22EC-8B29-4EF9-B8BC-6E885E7ED8D3}"/>
              </a:ext>
            </a:extLst>
          </p:cNvPr>
          <p:cNvSpPr/>
          <p:nvPr/>
        </p:nvSpPr>
        <p:spPr>
          <a:xfrm>
            <a:off x="4276865" y="2129730"/>
            <a:ext cx="358830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اللافلزات</a:t>
            </a:r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4">
            <a:extLst>
              <a:ext uri="{FF2B5EF4-FFF2-40B4-BE49-F238E27FC236}">
                <a16:creationId xmlns:a16="http://schemas.microsoft.com/office/drawing/2014/main" id="{33099301-9993-4A07-A324-C77B778DF5D1}"/>
              </a:ext>
            </a:extLst>
          </p:cNvPr>
          <p:cNvSpPr/>
          <p:nvPr/>
        </p:nvSpPr>
        <p:spPr>
          <a:xfrm>
            <a:off x="594804" y="2124309"/>
            <a:ext cx="332120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أشباه الفلزات</a:t>
            </a:r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6">
            <a:extLst>
              <a:ext uri="{FF2B5EF4-FFF2-40B4-BE49-F238E27FC236}">
                <a16:creationId xmlns:a16="http://schemas.microsoft.com/office/drawing/2014/main" id="{3355FEE0-6188-4689-82E7-E55B011A979D}"/>
              </a:ext>
            </a:extLst>
          </p:cNvPr>
          <p:cNvSpPr/>
          <p:nvPr/>
        </p:nvSpPr>
        <p:spPr>
          <a:xfrm>
            <a:off x="8143909" y="2989571"/>
            <a:ext cx="3308285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-ي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تميز مع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 بالليونة.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صلبة وملساء وناعمة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ماعدا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الزئبق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الفلز السائل الوحيد.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موصل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جي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للحرارة والكهرباء.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قابلة للطرق (تحويلها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 رقائق صغيرة)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قابلة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لسحب (سحبها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سلاك رفيعة)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6">
            <a:extLst>
              <a:ext uri="{FF2B5EF4-FFF2-40B4-BE49-F238E27FC236}">
                <a16:creationId xmlns:a16="http://schemas.microsoft.com/office/drawing/2014/main" id="{2714F201-5D84-4D85-B4B2-4D6301B7F6C2}"/>
              </a:ext>
            </a:extLst>
          </p:cNvPr>
          <p:cNvSpPr/>
          <p:nvPr/>
        </p:nvSpPr>
        <p:spPr>
          <a:xfrm>
            <a:off x="4251883" y="2989571"/>
            <a:ext cx="363826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بعضها صلب و هش و داكن اللون وبعضها سائل (بروم </a:t>
            </a: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Br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و بعضها غاز (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كلور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رديئة التوصيل للحرارة و الكهرباء.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6">
            <a:extLst>
              <a:ext uri="{FF2B5EF4-FFF2-40B4-BE49-F238E27FC236}">
                <a16:creationId xmlns:a16="http://schemas.microsoft.com/office/drawing/2014/main" id="{64F4D675-088C-4EE6-94F6-809320C2B42C}"/>
              </a:ext>
            </a:extLst>
          </p:cNvPr>
          <p:cNvSpPr/>
          <p:nvPr/>
        </p:nvSpPr>
        <p:spPr>
          <a:xfrm>
            <a:off x="594804" y="2989571"/>
            <a:ext cx="3308285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 خواص كيميائية و فيزيائية تشب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الفلزات وا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لافلزات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 </a:t>
            </a:r>
          </a:p>
          <a:p>
            <a:pPr algn="r" rtl="1"/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ه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 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B,Si,Ge,As,Sb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-ت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ستخدم في جراح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التجميل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Si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و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صنع رقائق الحاسوب و اللوائح الشمسية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Si,Ge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80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9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EA4435A2-D21A-4044-990F-A9EDD0198F42}"/>
              </a:ext>
            </a:extLst>
          </p:cNvPr>
          <p:cNvSpPr/>
          <p:nvPr/>
        </p:nvSpPr>
        <p:spPr>
          <a:xfrm>
            <a:off x="4501472" y="414923"/>
            <a:ext cx="447385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6">
            <a:extLst>
              <a:ext uri="{FF2B5EF4-FFF2-40B4-BE49-F238E27FC236}">
                <a16:creationId xmlns:a16="http://schemas.microsoft.com/office/drawing/2014/main" id="{6713BB89-49A8-46DF-8861-CEE9A874A149}"/>
              </a:ext>
            </a:extLst>
          </p:cNvPr>
          <p:cNvSpPr/>
          <p:nvPr/>
        </p:nvSpPr>
        <p:spPr>
          <a:xfrm>
            <a:off x="558800" y="1309607"/>
            <a:ext cx="11213869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بالمجموعات وما هو عددها؟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بالدورات؟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بالعناصر المثالية</a:t>
            </a:r>
            <a:r>
              <a:rPr lang="ar-BH" sz="3200" b="1" dirty="0">
                <a:solidFill>
                  <a:srgbClr val="FF0000"/>
                </a:solidFill>
              </a:rPr>
              <a:t>؟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بالعناصر الانتقالية</a:t>
            </a:r>
            <a:r>
              <a:rPr lang="ar-BH" sz="3200" b="1" dirty="0">
                <a:solidFill>
                  <a:srgbClr val="FF0000"/>
                </a:solidFill>
              </a:rPr>
              <a:t>؟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الفلزات القلوية الأرضية و اذكر  أهم عنصرين فيها مفيدين للصحة.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العناصر الانتقالية و العناصر الانتقالية الداخلية من حيث الموقع في الجدول الدوري.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هو موقع الفلزات القلوية في الجدول الدوري و بماذا تتميّز؟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هو موقع الهالوجينات في الجدول الدوري و بماذا تتميّز؟</a:t>
            </a:r>
          </a:p>
        </p:txBody>
      </p:sp>
      <p:sp>
        <p:nvSpPr>
          <p:cNvPr id="11" name="مستطيل 4">
            <a:extLst>
              <a:ext uri="{FF2B5EF4-FFF2-40B4-BE49-F238E27FC236}">
                <a16:creationId xmlns:a16="http://schemas.microsoft.com/office/drawing/2014/main" id="{00878976-A801-462B-BC3A-A3EA58899C1A}"/>
              </a:ext>
            </a:extLst>
          </p:cNvPr>
          <p:cNvSpPr/>
          <p:nvPr/>
        </p:nvSpPr>
        <p:spPr>
          <a:xfrm>
            <a:off x="558800" y="107146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33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EA4435A2-D21A-4044-990F-A9EDD0198F42}"/>
              </a:ext>
            </a:extLst>
          </p:cNvPr>
          <p:cNvSpPr/>
          <p:nvPr/>
        </p:nvSpPr>
        <p:spPr>
          <a:xfrm>
            <a:off x="4918722" y="317251"/>
            <a:ext cx="51396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التقييمي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6">
            <a:extLst>
              <a:ext uri="{FF2B5EF4-FFF2-40B4-BE49-F238E27FC236}">
                <a16:creationId xmlns:a16="http://schemas.microsoft.com/office/drawing/2014/main" id="{2D88178E-692C-4C5F-BE6B-C7F7F8AC3421}"/>
              </a:ext>
            </a:extLst>
          </p:cNvPr>
          <p:cNvSpPr/>
          <p:nvPr/>
        </p:nvSpPr>
        <p:spPr>
          <a:xfrm>
            <a:off x="557876" y="1170048"/>
            <a:ext cx="11333937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514350" indent="-514350" algn="r" rtl="1">
              <a:buAutoNum type="arabicPeriod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عمدة رأسية تضم عناصر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متشابة في الخواص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الكيميائية و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عددها 18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صفوف 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فقية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الجدول الدوري و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عددها 7.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عناصر المجموع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1-2 و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13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514350" indent="-514350" algn="r" rtl="1">
              <a:buAutoNum type="arabicPeriod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فلزات انتقالية تقع في وسط الجدول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فلزات انتقالية داخلية تقع في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سفل الجدول الدوري وتنقسم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 سلسلتين وهما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نثا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يدات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ني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عناصر المجموعة الثانية - أهمّها: </a:t>
            </a:r>
            <a:r>
              <a:rPr lang="en-US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 -  Ca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فلزات 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نتقالية تقع في وسط الجدول.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أمّا 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فلزات 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نتقالية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داخلية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تقع في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سفل الجدول الدوري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514350" indent="-514350" algn="r" rtl="1">
              <a:buAutoNum type="arabicPeriod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عناصر المجموعة ال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ولى ما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عدا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الهيدروجين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تتميز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بنشاط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ميائي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الشديد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تقع في المجموعة 17 (</a:t>
            </a:r>
            <a:r>
              <a:rPr lang="en-US" sz="3200" b="1" dirty="0" err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F,Cl,Br,I</a:t>
            </a:r>
            <a:r>
              <a:rPr lang="en-US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وتتميّز بنشاطها الشديد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توجد عاد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شكل مركبات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1" name="مستطيل 4">
            <a:extLst>
              <a:ext uri="{FF2B5EF4-FFF2-40B4-BE49-F238E27FC236}">
                <a16:creationId xmlns:a16="http://schemas.microsoft.com/office/drawing/2014/main" id="{00878976-A801-462B-BC3A-A3EA58899C1A}"/>
              </a:ext>
            </a:extLst>
          </p:cNvPr>
          <p:cNvSpPr/>
          <p:nvPr/>
        </p:nvSpPr>
        <p:spPr>
          <a:xfrm>
            <a:off x="470514" y="89391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2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4">
            <a:extLst>
              <a:ext uri="{FF2B5EF4-FFF2-40B4-BE49-F238E27FC236}">
                <a16:creationId xmlns:a16="http://schemas.microsoft.com/office/drawing/2014/main" id="{EA4435A2-D21A-4044-990F-A9EDD0198F42}"/>
              </a:ext>
            </a:extLst>
          </p:cNvPr>
          <p:cNvSpPr/>
          <p:nvPr/>
        </p:nvSpPr>
        <p:spPr>
          <a:xfrm>
            <a:off x="3925408" y="2241789"/>
            <a:ext cx="375866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ar-SA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4">
            <a:extLst>
              <a:ext uri="{FF2B5EF4-FFF2-40B4-BE49-F238E27FC236}">
                <a16:creationId xmlns:a16="http://schemas.microsoft.com/office/drawing/2014/main" id="{DFB68814-3DB1-43E5-B1E0-9FF3BEAC3D0F}"/>
              </a:ext>
            </a:extLst>
          </p:cNvPr>
          <p:cNvSpPr/>
          <p:nvPr/>
        </p:nvSpPr>
        <p:spPr>
          <a:xfrm>
            <a:off x="390616" y="107146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11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5809632-A3F7-449D-B322-4363DA58888F}"/>
              </a:ext>
            </a:extLst>
          </p:cNvPr>
          <p:cNvSpPr txBox="1">
            <a:spLocks noChangeArrowheads="1"/>
          </p:cNvSpPr>
          <p:nvPr/>
        </p:nvSpPr>
        <p:spPr>
          <a:xfrm>
            <a:off x="4005306" y="1322773"/>
            <a:ext cx="4555758" cy="7723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أهداف الدرس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2E91E46-0A86-402A-B1E0-E508CB59370B}"/>
              </a:ext>
            </a:extLst>
          </p:cNvPr>
          <p:cNvSpPr/>
          <p:nvPr/>
        </p:nvSpPr>
        <p:spPr>
          <a:xfrm>
            <a:off x="3051698" y="4462320"/>
            <a:ext cx="608860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وصف الملامح الرئيسية للجدول الدوري.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4">
            <a:extLst>
              <a:ext uri="{FF2B5EF4-FFF2-40B4-BE49-F238E27FC236}">
                <a16:creationId xmlns:a16="http://schemas.microsoft.com/office/drawing/2014/main" id="{8B8CE75C-2A14-47FB-942C-542C33AD4E75}"/>
              </a:ext>
            </a:extLst>
          </p:cNvPr>
          <p:cNvSpPr/>
          <p:nvPr/>
        </p:nvSpPr>
        <p:spPr>
          <a:xfrm>
            <a:off x="3051698" y="3225747"/>
            <a:ext cx="608860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تتبع مراحل تطور الجدول الدوري للعناصر.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4">
            <a:extLst>
              <a:ext uri="{FF2B5EF4-FFF2-40B4-BE49-F238E27FC236}">
                <a16:creationId xmlns:a16="http://schemas.microsoft.com/office/drawing/2014/main" id="{87D9EDD7-47C6-49FF-A1B5-F9D602AF3B98}"/>
              </a:ext>
            </a:extLst>
          </p:cNvPr>
          <p:cNvSpPr/>
          <p:nvPr/>
        </p:nvSpPr>
        <p:spPr>
          <a:xfrm>
            <a:off x="79897" y="89392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EA4435A2-D21A-4044-990F-A9EDD0198F42}"/>
              </a:ext>
            </a:extLst>
          </p:cNvPr>
          <p:cNvSpPr/>
          <p:nvPr/>
        </p:nvSpPr>
        <p:spPr>
          <a:xfrm>
            <a:off x="3388693" y="182585"/>
            <a:ext cx="82131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مقدمة مختصرة حول تطور الجدول الدوري للعناصر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6">
            <a:extLst>
              <a:ext uri="{FF2B5EF4-FFF2-40B4-BE49-F238E27FC236}">
                <a16:creationId xmlns:a16="http://schemas.microsoft.com/office/drawing/2014/main" id="{9BD99000-F79C-4846-A8B4-C3CF9F7FAC7A}"/>
              </a:ext>
            </a:extLst>
          </p:cNvPr>
          <p:cNvSpPr/>
          <p:nvPr/>
        </p:nvSpPr>
        <p:spPr>
          <a:xfrm>
            <a:off x="590172" y="983747"/>
            <a:ext cx="110116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600" b="1" dirty="0">
                <a:solidFill>
                  <a:srgbClr val="0000D2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يضم الجدول الدوري العناصرَ الكيميائيةَ مرتبةً حسب العدد الذري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" name="مستطيل 6">
            <a:extLst>
              <a:ext uri="{FF2B5EF4-FFF2-40B4-BE49-F238E27FC236}">
                <a16:creationId xmlns:a16="http://schemas.microsoft.com/office/drawing/2014/main" id="{1639D849-800E-4830-AEF3-7D696F7BDC09}"/>
              </a:ext>
            </a:extLst>
          </p:cNvPr>
          <p:cNvSpPr/>
          <p:nvPr/>
        </p:nvSpPr>
        <p:spPr>
          <a:xfrm>
            <a:off x="9200640" y="1970751"/>
            <a:ext cx="240118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مساهمة العالم "لافوازيه" في تصنيف العناصر:</a:t>
            </a:r>
          </a:p>
        </p:txBody>
      </p:sp>
      <p:sp>
        <p:nvSpPr>
          <p:cNvPr id="6" name="مستطيل 6">
            <a:extLst>
              <a:ext uri="{FF2B5EF4-FFF2-40B4-BE49-F238E27FC236}">
                <a16:creationId xmlns:a16="http://schemas.microsoft.com/office/drawing/2014/main" id="{0C479DE7-DC42-4A01-A11A-E6ABFB64AF16}"/>
              </a:ext>
            </a:extLst>
          </p:cNvPr>
          <p:cNvSpPr/>
          <p:nvPr/>
        </p:nvSpPr>
        <p:spPr>
          <a:xfrm>
            <a:off x="590172" y="2002354"/>
            <a:ext cx="839403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(33 عنصر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جدول يضم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ربع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فئات هي: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فلزات , لافلزات , عناصر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رضية , غازات.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07181E8-77EB-4F33-A364-E2FE38C6A295}"/>
              </a:ext>
            </a:extLst>
          </p:cNvPr>
          <p:cNvSpPr/>
          <p:nvPr/>
        </p:nvSpPr>
        <p:spPr>
          <a:xfrm>
            <a:off x="9200639" y="3850072"/>
            <a:ext cx="2401187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مساهمة العالم "جون نيولاندز" في تصنيف العناصر:</a:t>
            </a:r>
          </a:p>
          <a:p>
            <a:pPr algn="r" rtl="1"/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6">
            <a:extLst>
              <a:ext uri="{FF2B5EF4-FFF2-40B4-BE49-F238E27FC236}">
                <a16:creationId xmlns:a16="http://schemas.microsoft.com/office/drawing/2014/main" id="{9098E4C9-E8FC-4872-B1C6-1C04B8720F12}"/>
              </a:ext>
            </a:extLst>
          </p:cNvPr>
          <p:cNvSpPr/>
          <p:nvPr/>
        </p:nvSpPr>
        <p:spPr>
          <a:xfrm>
            <a:off x="590172" y="3603851"/>
            <a:ext cx="846462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العناصر على حسب الكتلة الذرية فوجد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الخواص تتكرر كل ثمانية عناصر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طلق على ذلك اسم </a:t>
            </a:r>
            <a:r>
              <a:rPr lang="ar-SA" sz="32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الدورية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التدرج </a:t>
            </a:r>
            <a:r>
              <a:rPr lang="ar-SA" sz="3200" b="1" dirty="0" err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ى هذه العلاقة الدورية بالثمانيات 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تشبه السلم الموسيقي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إلا أنّ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تشبي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الثمانيات بالسلم الموسيقي تشبي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غير علمي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ولا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ينطبق على جميع العناصر .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4">
            <a:extLst>
              <a:ext uri="{FF2B5EF4-FFF2-40B4-BE49-F238E27FC236}">
                <a16:creationId xmlns:a16="http://schemas.microsoft.com/office/drawing/2014/main" id="{29EBAD20-A59F-4013-A7CA-B2FE9B4698DC}"/>
              </a:ext>
            </a:extLst>
          </p:cNvPr>
          <p:cNvSpPr/>
          <p:nvPr/>
        </p:nvSpPr>
        <p:spPr>
          <a:xfrm>
            <a:off x="443882" y="143428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82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6">
            <a:extLst>
              <a:ext uri="{FF2B5EF4-FFF2-40B4-BE49-F238E27FC236}">
                <a16:creationId xmlns:a16="http://schemas.microsoft.com/office/drawing/2014/main" id="{6713BB89-49A8-46DF-8861-CEE9A874A149}"/>
              </a:ext>
            </a:extLst>
          </p:cNvPr>
          <p:cNvSpPr/>
          <p:nvPr/>
        </p:nvSpPr>
        <p:spPr>
          <a:xfrm>
            <a:off x="9473628" y="957296"/>
            <a:ext cx="241638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مساهمة العالمان "ديمتري مندليف" و "لوثر  ماير " في تصنيف العناصر</a:t>
            </a:r>
          </a:p>
        </p:txBody>
      </p:sp>
      <p:sp>
        <p:nvSpPr>
          <p:cNvPr id="13" name="مستطيل 6">
            <a:extLst>
              <a:ext uri="{FF2B5EF4-FFF2-40B4-BE49-F238E27FC236}">
                <a16:creationId xmlns:a16="http://schemas.microsoft.com/office/drawing/2014/main" id="{2D88178E-692C-4C5F-BE6B-C7F7F8AC3421}"/>
              </a:ext>
            </a:extLst>
          </p:cNvPr>
          <p:cNvSpPr/>
          <p:nvPr/>
        </p:nvSpPr>
        <p:spPr>
          <a:xfrm>
            <a:off x="568171" y="371959"/>
            <a:ext cx="8566952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برهن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وجود علاقة بين الكتل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الذرية و خواص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العناصر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 startAt="2"/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العناصر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تصاعديا حسب الكتلة الذرية.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إلاّ أنّ مندليف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تنبأ بعناصر لم 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كتشف و حد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ماكنها و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توقع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خواصها.</a:t>
            </a:r>
            <a:r>
              <a:rPr lang="ar-SA" sz="32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BH" sz="32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BH" sz="3200" b="1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وتعتبر أعماله 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كثر شهرة 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 نشر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قبل ماير.</a:t>
            </a:r>
          </a:p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عيوب جدول مندليف:</a:t>
            </a:r>
          </a:p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اكتشاف العناصر الجديدة و حساب كتلتها ال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رية بدقة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خواصها تختلف عن خواص المجموعة التي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تنتمي إليها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C942463-757D-429E-9786-743672263979}"/>
              </a:ext>
            </a:extLst>
          </p:cNvPr>
          <p:cNvSpPr/>
          <p:nvPr/>
        </p:nvSpPr>
        <p:spPr>
          <a:xfrm>
            <a:off x="275208" y="9492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6">
            <a:extLst>
              <a:ext uri="{FF2B5EF4-FFF2-40B4-BE49-F238E27FC236}">
                <a16:creationId xmlns:a16="http://schemas.microsoft.com/office/drawing/2014/main" id="{9236EF83-7CB7-41F9-94BB-9A51990BE901}"/>
              </a:ext>
            </a:extLst>
          </p:cNvPr>
          <p:cNvSpPr/>
          <p:nvPr/>
        </p:nvSpPr>
        <p:spPr>
          <a:xfrm>
            <a:off x="9473628" y="4553574"/>
            <a:ext cx="236080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مساهمة العالم "موزلي" في تصنيف العناصر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5585EB8-B501-4E13-B405-D5D3680A76B0}"/>
              </a:ext>
            </a:extLst>
          </p:cNvPr>
          <p:cNvSpPr/>
          <p:nvPr/>
        </p:nvSpPr>
        <p:spPr>
          <a:xfrm>
            <a:off x="568171" y="4307352"/>
            <a:ext cx="856695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lvl="0"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اكتشف وجود بروتونات موجبة داخل نواة الذرة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طلق عليها العدد الذري.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العناصر  تصاعديا حسب العدد الذري فوجد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خواص تتكرر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دوريا.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3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EA4435A2-D21A-4044-990F-A9EDD0198F42}"/>
              </a:ext>
            </a:extLst>
          </p:cNvPr>
          <p:cNvSpPr/>
          <p:nvPr/>
        </p:nvSpPr>
        <p:spPr>
          <a:xfrm>
            <a:off x="3878789" y="462339"/>
            <a:ext cx="62232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</a:rPr>
              <a:t>أهمّيّة الجدول الدوري للعناصر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5">
            <a:extLst>
              <a:ext uri="{FF2B5EF4-FFF2-40B4-BE49-F238E27FC236}">
                <a16:creationId xmlns:a16="http://schemas.microsoft.com/office/drawing/2014/main" id="{889AFF80-04D2-4EC9-9E33-2AFCB55086B7}"/>
              </a:ext>
            </a:extLst>
          </p:cNvPr>
          <p:cNvSpPr/>
          <p:nvPr/>
        </p:nvSpPr>
        <p:spPr>
          <a:xfrm>
            <a:off x="1777999" y="1384645"/>
            <a:ext cx="936600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تتمثل أهميّة الجدول الدوري في:</a:t>
            </a:r>
          </a:p>
          <a:p>
            <a:pPr lvl="0"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1-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فهم خواص العناصر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التنب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ّؤ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بها.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2-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نظيم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المعلومات المتعلقة بالترتيب الذري.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6">
            <a:extLst>
              <a:ext uri="{FF2B5EF4-FFF2-40B4-BE49-F238E27FC236}">
                <a16:creationId xmlns:a16="http://schemas.microsoft.com/office/drawing/2014/main" id="{D96B4A30-50A8-416F-867C-731E90ABE3AA}"/>
              </a:ext>
            </a:extLst>
          </p:cNvPr>
          <p:cNvSpPr/>
          <p:nvPr/>
        </p:nvSpPr>
        <p:spPr>
          <a:xfrm>
            <a:off x="2089959" y="4198721"/>
            <a:ext cx="80120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يتكوّن الجدول الدوري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18 مجموعة رأسية و 7 دورات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فقية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4">
            <a:extLst>
              <a:ext uri="{FF2B5EF4-FFF2-40B4-BE49-F238E27FC236}">
                <a16:creationId xmlns:a16="http://schemas.microsoft.com/office/drawing/2014/main" id="{24243B41-08C5-4985-B7CD-012BB61C7008}"/>
              </a:ext>
            </a:extLst>
          </p:cNvPr>
          <p:cNvSpPr/>
          <p:nvPr/>
        </p:nvSpPr>
        <p:spPr>
          <a:xfrm>
            <a:off x="479392" y="118815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4">
            <a:extLst>
              <a:ext uri="{FF2B5EF4-FFF2-40B4-BE49-F238E27FC236}">
                <a16:creationId xmlns:a16="http://schemas.microsoft.com/office/drawing/2014/main" id="{E55613E8-7691-441C-81C4-02002D413403}"/>
              </a:ext>
            </a:extLst>
          </p:cNvPr>
          <p:cNvSpPr/>
          <p:nvPr/>
        </p:nvSpPr>
        <p:spPr>
          <a:xfrm>
            <a:off x="2984375" y="3166260"/>
            <a:ext cx="622324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مكوّنات الجدول الدوري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4">
            <a:extLst>
              <a:ext uri="{FF2B5EF4-FFF2-40B4-BE49-F238E27FC236}">
                <a16:creationId xmlns:a16="http://schemas.microsoft.com/office/drawing/2014/main" id="{24243B41-08C5-4985-B7CD-012BB61C7008}"/>
              </a:ext>
            </a:extLst>
          </p:cNvPr>
          <p:cNvSpPr/>
          <p:nvPr/>
        </p:nvSpPr>
        <p:spPr>
          <a:xfrm>
            <a:off x="446253" y="85554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40756-2175-41E8-AB5A-9A57A335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" y="2198758"/>
            <a:ext cx="5726166" cy="3725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A9E29D0-3519-4A87-B64E-B01B38EC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81" y="785553"/>
            <a:ext cx="5568737" cy="47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خطوط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فقية تس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مّى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دور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 وعددها 7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172DB677-ED76-4A3F-8CC4-7B399D34F2F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9233" y="3641231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13" name="Rectangle 1026">
            <a:extLst>
              <a:ext uri="{FF2B5EF4-FFF2-40B4-BE49-F238E27FC236}">
                <a16:creationId xmlns:a16="http://schemas.microsoft.com/office/drawing/2014/main" id="{4945A92F-DB6E-4D08-B7F6-10F7D95C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657" y="785553"/>
            <a:ext cx="5348399" cy="47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خطوط عمودية تسم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ّى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مجموع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 وعددها 18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A379D8-9AA0-4BA7-AC11-4019792D4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63" y="2188529"/>
            <a:ext cx="5649693" cy="3725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7" name="AutoShape 1027">
            <a:extLst>
              <a:ext uri="{FF2B5EF4-FFF2-40B4-BE49-F238E27FC236}">
                <a16:creationId xmlns:a16="http://schemas.microsoft.com/office/drawing/2014/main" id="{FA79C3F5-AC63-4CD8-B5D5-DAB855CCB2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48816" y="2167998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FAFA17C-D90A-4ABB-A4DE-4752CB18AC03}"/>
              </a:ext>
            </a:extLst>
          </p:cNvPr>
          <p:cNvSpPr txBox="1">
            <a:spLocks noChangeArrowheads="1"/>
          </p:cNvSpPr>
          <p:nvPr/>
        </p:nvSpPr>
        <p:spPr>
          <a:xfrm>
            <a:off x="760028" y="5249102"/>
            <a:ext cx="11065028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ملاحظة: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تسمّى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المجموع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1-2 و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13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المثالية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تتميز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بأن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لها خواص ك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ميائية 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فيزيائية متعددة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8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1D4B5FDB-6518-41BF-AD1F-61105A405960}"/>
              </a:ext>
            </a:extLst>
          </p:cNvPr>
          <p:cNvSpPr/>
          <p:nvPr/>
        </p:nvSpPr>
        <p:spPr>
          <a:xfrm>
            <a:off x="9857253" y="2220573"/>
            <a:ext cx="153416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ملامح الجدول الدوري الحديث</a:t>
            </a:r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376B4C-3C9C-4AF5-AB92-74FA21AACE6B}"/>
              </a:ext>
            </a:extLst>
          </p:cNvPr>
          <p:cNvGrpSpPr/>
          <p:nvPr/>
        </p:nvGrpSpPr>
        <p:grpSpPr>
          <a:xfrm>
            <a:off x="694055" y="604837"/>
            <a:ext cx="8388985" cy="5654255"/>
            <a:chOff x="694055" y="604837"/>
            <a:chExt cx="8388985" cy="56542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93C13-3D78-458C-AFFE-3840B0921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055" y="604837"/>
              <a:ext cx="4362450" cy="56483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5ADABB-6FDD-413E-812C-353C6416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9972" y="625157"/>
              <a:ext cx="4223068" cy="5633935"/>
            </a:xfrm>
            <a:prstGeom prst="rect">
              <a:avLst/>
            </a:prstGeom>
          </p:spPr>
        </p:pic>
      </p:grpSp>
      <p:sp>
        <p:nvSpPr>
          <p:cNvPr id="6" name="مستطيل 4">
            <a:extLst>
              <a:ext uri="{FF2B5EF4-FFF2-40B4-BE49-F238E27FC236}">
                <a16:creationId xmlns:a16="http://schemas.microsoft.com/office/drawing/2014/main" id="{2CBC352C-6149-4659-95A4-51D3FDD25AA3}"/>
              </a:ext>
            </a:extLst>
          </p:cNvPr>
          <p:cNvSpPr/>
          <p:nvPr/>
        </p:nvSpPr>
        <p:spPr>
          <a:xfrm>
            <a:off x="372860" y="98269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59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>
            <a:extLst>
              <a:ext uri="{FF2B5EF4-FFF2-40B4-BE49-F238E27FC236}">
                <a16:creationId xmlns:a16="http://schemas.microsoft.com/office/drawing/2014/main" id="{1D4B5FDB-6518-41BF-AD1F-61105A405960}"/>
              </a:ext>
            </a:extLst>
          </p:cNvPr>
          <p:cNvSpPr/>
          <p:nvPr/>
        </p:nvSpPr>
        <p:spPr>
          <a:xfrm>
            <a:off x="3781986" y="102669"/>
            <a:ext cx="59125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تفصيل مجموعات الجدول الدوري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4">
            <a:extLst>
              <a:ext uri="{FF2B5EF4-FFF2-40B4-BE49-F238E27FC236}">
                <a16:creationId xmlns:a16="http://schemas.microsoft.com/office/drawing/2014/main" id="{2CBC352C-6149-4659-95A4-51D3FDD25AA3}"/>
              </a:ext>
            </a:extLst>
          </p:cNvPr>
          <p:cNvSpPr/>
          <p:nvPr/>
        </p:nvSpPr>
        <p:spPr>
          <a:xfrm>
            <a:off x="405692" y="117455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C59E1-8B38-46CF-BE9B-9D4A25948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91" y="1543909"/>
            <a:ext cx="5241346" cy="3630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849F3-369F-4EDC-A315-5A4662509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2" y="1566251"/>
            <a:ext cx="5580355" cy="3630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1" name="AutoShape 1027">
            <a:extLst>
              <a:ext uri="{FF2B5EF4-FFF2-40B4-BE49-F238E27FC236}">
                <a16:creationId xmlns:a16="http://schemas.microsoft.com/office/drawing/2014/main" id="{FCC9B01B-7FF1-477F-B4ED-3C260A70CE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65237" y="1606160"/>
            <a:ext cx="857364" cy="337948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12" name="AutoShape 1027">
            <a:extLst>
              <a:ext uri="{FF2B5EF4-FFF2-40B4-BE49-F238E27FC236}">
                <a16:creationId xmlns:a16="http://schemas.microsoft.com/office/drawing/2014/main" id="{D3302274-B39D-49C6-8821-C3E976E785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54142" y="1672651"/>
            <a:ext cx="857365" cy="337949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E79CD69-9A03-4815-955F-3E201467C96B}"/>
              </a:ext>
            </a:extLst>
          </p:cNvPr>
          <p:cNvSpPr txBox="1">
            <a:spLocks noChangeArrowheads="1"/>
          </p:cNvSpPr>
          <p:nvPr/>
        </p:nvSpPr>
        <p:spPr>
          <a:xfrm>
            <a:off x="532657" y="868236"/>
            <a:ext cx="5395229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 الثانية: 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 الق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ية ال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رضية </a:t>
            </a:r>
            <a:endParaRPr lang="en-US" alt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EBE457A-B14A-4480-BC77-347EC849E2C2}"/>
              </a:ext>
            </a:extLst>
          </p:cNvPr>
          <p:cNvSpPr txBox="1">
            <a:spLocks noChangeArrowheads="1"/>
          </p:cNvSpPr>
          <p:nvPr/>
        </p:nvSpPr>
        <p:spPr>
          <a:xfrm>
            <a:off x="6264115" y="882684"/>
            <a:ext cx="5241345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 الأولى: 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 الق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ية  </a:t>
            </a:r>
            <a:endParaRPr lang="en-US" alt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B286BB6-B133-4C8A-B277-F2AD50087994}"/>
              </a:ext>
            </a:extLst>
          </p:cNvPr>
          <p:cNvSpPr txBox="1">
            <a:spLocks noChangeArrowheads="1"/>
          </p:cNvSpPr>
          <p:nvPr/>
        </p:nvSpPr>
        <p:spPr>
          <a:xfrm>
            <a:off x="532658" y="3937952"/>
            <a:ext cx="5395227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تبتدأ بعنصر البيريليوم وتنتهي بعنصر الراديوم.</a:t>
            </a:r>
            <a:endParaRPr lang="en-US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7767FFF-EAE0-4C44-B555-122795658EE1}"/>
              </a:ext>
            </a:extLst>
          </p:cNvPr>
          <p:cNvSpPr txBox="1">
            <a:spLocks noChangeArrowheads="1"/>
          </p:cNvSpPr>
          <p:nvPr/>
        </p:nvSpPr>
        <p:spPr>
          <a:xfrm>
            <a:off x="6322944" y="3937951"/>
            <a:ext cx="5271293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تبتدأ بعنصر الليثيوم وتنتهي بعنصر الفرانسيوم</a:t>
            </a:r>
            <a:endParaRPr lang="en-US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082FAA8-BB40-43E3-80FF-A38908BE9687}"/>
              </a:ext>
            </a:extLst>
          </p:cNvPr>
          <p:cNvSpPr txBox="1">
            <a:spLocks noChangeArrowheads="1"/>
          </p:cNvSpPr>
          <p:nvPr/>
        </p:nvSpPr>
        <p:spPr>
          <a:xfrm>
            <a:off x="6325075" y="4593121"/>
            <a:ext cx="5269162" cy="171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تتميّز بنشاط شديد، وسُمّيت بالقلوية لأنّ تفاعلها مع الماء ينتج مركبات ذات خاصية قلوية.</a:t>
            </a:r>
          </a:p>
          <a:p>
            <a:pPr algn="r" rtl="1"/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وُضِع الهيدروجين ضمن هذه المجموعة رغم أنّه لافلز لأنّه العنصر الأول في الجدول الدوري.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8C74932-3E0E-48AD-A367-EACF8B72DF1E}"/>
              </a:ext>
            </a:extLst>
          </p:cNvPr>
          <p:cNvSpPr txBox="1">
            <a:spLocks noChangeArrowheads="1"/>
          </p:cNvSpPr>
          <p:nvPr/>
        </p:nvSpPr>
        <p:spPr>
          <a:xfrm>
            <a:off x="532660" y="4593121"/>
            <a:ext cx="5395226" cy="17445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تتميز  هذه العناصر بنشاطها الكيميائي.مثل :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 -  Ca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يُستخدم الماغنسيوم في تصنيع الأجهزة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لكترونية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مثل الإطار الخارجي للحاسوب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فلز صلب و قوي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خفيف نسبي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2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>
            <a:extLst>
              <a:ext uri="{FF2B5EF4-FFF2-40B4-BE49-F238E27FC236}">
                <a16:creationId xmlns:a16="http://schemas.microsoft.com/office/drawing/2014/main" id="{2CBC352C-6149-4659-95A4-51D3FDD25AA3}"/>
              </a:ext>
            </a:extLst>
          </p:cNvPr>
          <p:cNvSpPr/>
          <p:nvPr/>
        </p:nvSpPr>
        <p:spPr>
          <a:xfrm>
            <a:off x="426126" y="108988"/>
            <a:ext cx="28245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الدوري الحديث            -كيم211/كيم803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61B02-2974-4ACC-9999-51967714F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28" y="949705"/>
            <a:ext cx="5824913" cy="3895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DFB146-6197-4AD5-BEA2-AFFEBB9A4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" y="949706"/>
            <a:ext cx="5580355" cy="3895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1" name="AutoShape 1027">
            <a:extLst>
              <a:ext uri="{FF2B5EF4-FFF2-40B4-BE49-F238E27FC236}">
                <a16:creationId xmlns:a16="http://schemas.microsoft.com/office/drawing/2014/main" id="{6E74A04C-2FE3-406D-BA35-38C6E66E53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23881" y="3267443"/>
            <a:ext cx="857365" cy="337949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F5E9760-2620-4486-BC8E-7DB085EE1D71}"/>
              </a:ext>
            </a:extLst>
          </p:cNvPr>
          <p:cNvSpPr txBox="1">
            <a:spLocks noChangeArrowheads="1"/>
          </p:cNvSpPr>
          <p:nvPr/>
        </p:nvSpPr>
        <p:spPr>
          <a:xfrm>
            <a:off x="1441283" y="692096"/>
            <a:ext cx="4654717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 18: الغازات النبيلة</a:t>
            </a:r>
            <a:endParaRPr lang="en-US" alt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677E181-3523-4B71-BD16-7E472EE40F83}"/>
              </a:ext>
            </a:extLst>
          </p:cNvPr>
          <p:cNvSpPr txBox="1">
            <a:spLocks noChangeArrowheads="1"/>
          </p:cNvSpPr>
          <p:nvPr/>
        </p:nvSpPr>
        <p:spPr>
          <a:xfrm>
            <a:off x="603681" y="4327518"/>
            <a:ext cx="5465733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تبتدأ بعنصر الهيليوم وتنتهي بعنصر الرادون.</a:t>
            </a:r>
            <a:endParaRPr lang="en-US" alt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AutoShape 1027">
            <a:extLst>
              <a:ext uri="{FF2B5EF4-FFF2-40B4-BE49-F238E27FC236}">
                <a16:creationId xmlns:a16="http://schemas.microsoft.com/office/drawing/2014/main" id="{202D29B6-78D4-4C58-B534-D0E80AB548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61514" y="3285553"/>
            <a:ext cx="857365" cy="301729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02DFD76-9915-423D-95A3-035FF5F107B4}"/>
              </a:ext>
            </a:extLst>
          </p:cNvPr>
          <p:cNvSpPr txBox="1">
            <a:spLocks noChangeArrowheads="1"/>
          </p:cNvSpPr>
          <p:nvPr/>
        </p:nvSpPr>
        <p:spPr>
          <a:xfrm>
            <a:off x="6442275" y="683219"/>
            <a:ext cx="5260666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 17: </a:t>
            </a:r>
            <a:r>
              <a:rPr lang="ar-SA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هالوجينات</a:t>
            </a:r>
            <a:endParaRPr lang="en-US" alt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647B017-D8E1-4C47-AD3E-DD0C27B406E0}"/>
              </a:ext>
            </a:extLst>
          </p:cNvPr>
          <p:cNvSpPr txBox="1">
            <a:spLocks noChangeArrowheads="1"/>
          </p:cNvSpPr>
          <p:nvPr/>
        </p:nvSpPr>
        <p:spPr>
          <a:xfrm>
            <a:off x="6122587" y="4327518"/>
            <a:ext cx="5580354" cy="570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altLang="en-US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تبتدأ بعنصر الفلور  وتنتهي بعنصر الأستاتين.</a:t>
            </a:r>
            <a:endParaRPr lang="en-US" alt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5CA0952-5B8B-4EB1-A173-BD00162443C7}"/>
              </a:ext>
            </a:extLst>
          </p:cNvPr>
          <p:cNvSpPr txBox="1">
            <a:spLocks noChangeArrowheads="1"/>
          </p:cNvSpPr>
          <p:nvPr/>
        </p:nvSpPr>
        <p:spPr>
          <a:xfrm>
            <a:off x="603680" y="5140795"/>
            <a:ext cx="5465733" cy="10441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تميز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مستوى الطاقة ال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خير لها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ممتلىء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هي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كثر العناصر استقرارا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DC2CAFC-DAD9-4481-84B4-B61A2F62BA8F}"/>
              </a:ext>
            </a:extLst>
          </p:cNvPr>
          <p:cNvSpPr txBox="1">
            <a:spLocks noChangeArrowheads="1"/>
          </p:cNvSpPr>
          <p:nvPr/>
        </p:nvSpPr>
        <p:spPr>
          <a:xfrm>
            <a:off x="6122587" y="5140795"/>
            <a:ext cx="5580354" cy="1044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تتميّز بنشاطها الشديد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توجد عاد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شكل مركبات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1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1161</TotalTime>
  <Words>1125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Arabic Typesetting</vt:lpstr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Taoufik maraoui</cp:lastModifiedBy>
  <cp:revision>104</cp:revision>
  <dcterms:created xsi:type="dcterms:W3CDTF">2020-03-04T10:47:58Z</dcterms:created>
  <dcterms:modified xsi:type="dcterms:W3CDTF">2020-08-16T01:19:10Z</dcterms:modified>
</cp:coreProperties>
</file>