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2"/>
  </p:notesMasterIdLst>
  <p:sldIdLst>
    <p:sldId id="264" r:id="rId3"/>
    <p:sldId id="284" r:id="rId4"/>
    <p:sldId id="289" r:id="rId5"/>
    <p:sldId id="290" r:id="rId6"/>
    <p:sldId id="291" r:id="rId7"/>
    <p:sldId id="292" r:id="rId8"/>
    <p:sldId id="293" r:id="rId9"/>
    <p:sldId id="294" r:id="rId10"/>
    <p:sldId id="295" r:id="rId11"/>
    <p:sldId id="299" r:id="rId12"/>
    <p:sldId id="296" r:id="rId13"/>
    <p:sldId id="298" r:id="rId14"/>
    <p:sldId id="297" r:id="rId15"/>
    <p:sldId id="300" r:id="rId16"/>
    <p:sldId id="301" r:id="rId17"/>
    <p:sldId id="302" r:id="rId18"/>
    <p:sldId id="303" r:id="rId19"/>
    <p:sldId id="304"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CAF7"/>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83" y="58"/>
      </p:cViewPr>
      <p:guideLst/>
    </p:cSldViewPr>
  </p:slideViewPr>
  <p:notesTextViewPr>
    <p:cViewPr>
      <p:scale>
        <a:sx n="1" d="1"/>
        <a:sy n="1" d="1"/>
      </p:scale>
      <p:origin x="0" y="0"/>
    </p:cViewPr>
  </p:notesTextViewPr>
  <p:sorterViewPr>
    <p:cViewPr>
      <p:scale>
        <a:sx n="50" d="100"/>
        <a:sy n="50" d="100"/>
      </p:scale>
      <p:origin x="0" y="-6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Sameer Abed Salem Alkhraisat" userId="b6cfc744-1338-47a7-b27c-ddffa9998a95" providerId="ADAL" clId="{140909C3-932D-4471-BB4B-71206E666F4C}"/>
    <pc:docChg chg="custSel modSld">
      <pc:chgData name="Dr. Sameer Abed Salem Alkhraisat" userId="b6cfc744-1338-47a7-b27c-ddffa9998a95" providerId="ADAL" clId="{140909C3-932D-4471-BB4B-71206E666F4C}" dt="2021-06-16T06:37:48.020" v="38" actId="27636"/>
      <pc:docMkLst>
        <pc:docMk/>
      </pc:docMkLst>
      <pc:sldChg chg="modSp mod modAnim">
        <pc:chgData name="Dr. Sameer Abed Salem Alkhraisat" userId="b6cfc744-1338-47a7-b27c-ddffa9998a95" providerId="ADAL" clId="{140909C3-932D-4471-BB4B-71206E666F4C}" dt="2021-06-13T07:44:07.036" v="36"/>
        <pc:sldMkLst>
          <pc:docMk/>
          <pc:sldMk cId="3704349749" sldId="284"/>
        </pc:sldMkLst>
        <pc:spChg chg="mod">
          <ac:chgData name="Dr. Sameer Abed Salem Alkhraisat" userId="b6cfc744-1338-47a7-b27c-ddffa9998a95" providerId="ADAL" clId="{140909C3-932D-4471-BB4B-71206E666F4C}" dt="2021-06-11T07:30:08.338" v="0" actId="14100"/>
          <ac:spMkLst>
            <pc:docMk/>
            <pc:sldMk cId="3704349749" sldId="284"/>
            <ac:spMk id="4" creationId="{BB3D6A04-C15E-48D0-A5D1-A18BC492E28E}"/>
          </ac:spMkLst>
        </pc:spChg>
      </pc:sldChg>
      <pc:sldChg chg="modSp">
        <pc:chgData name="Dr. Sameer Abed Salem Alkhraisat" userId="b6cfc744-1338-47a7-b27c-ddffa9998a95" providerId="ADAL" clId="{140909C3-932D-4471-BB4B-71206E666F4C}" dt="2021-06-11T07:31:07.271" v="5" actId="20577"/>
        <pc:sldMkLst>
          <pc:docMk/>
          <pc:sldMk cId="2651886337" sldId="289"/>
        </pc:sldMkLst>
        <pc:spChg chg="mod">
          <ac:chgData name="Dr. Sameer Abed Salem Alkhraisat" userId="b6cfc744-1338-47a7-b27c-ddffa9998a95" providerId="ADAL" clId="{140909C3-932D-4471-BB4B-71206E666F4C}" dt="2021-06-11T07:31:07.271" v="5" actId="20577"/>
          <ac:spMkLst>
            <pc:docMk/>
            <pc:sldMk cId="2651886337" sldId="289"/>
            <ac:spMk id="3" creationId="{00000000-0000-0000-0000-000000000000}"/>
          </ac:spMkLst>
        </pc:spChg>
      </pc:sldChg>
      <pc:sldChg chg="modSp mod">
        <pc:chgData name="Dr. Sameer Abed Salem Alkhraisat" userId="b6cfc744-1338-47a7-b27c-ddffa9998a95" providerId="ADAL" clId="{140909C3-932D-4471-BB4B-71206E666F4C}" dt="2021-06-11T07:31:16.802" v="19" actId="1036"/>
        <pc:sldMkLst>
          <pc:docMk/>
          <pc:sldMk cId="4111086903" sldId="290"/>
        </pc:sldMkLst>
        <pc:spChg chg="mod">
          <ac:chgData name="Dr. Sameer Abed Salem Alkhraisat" userId="b6cfc744-1338-47a7-b27c-ddffa9998a95" providerId="ADAL" clId="{140909C3-932D-4471-BB4B-71206E666F4C}" dt="2021-06-11T07:31:16.802" v="19" actId="1036"/>
          <ac:spMkLst>
            <pc:docMk/>
            <pc:sldMk cId="4111086903" sldId="290"/>
            <ac:spMk id="2" creationId="{00000000-0000-0000-0000-000000000000}"/>
          </ac:spMkLst>
        </pc:spChg>
      </pc:sldChg>
      <pc:sldChg chg="modSp">
        <pc:chgData name="Dr. Sameer Abed Salem Alkhraisat" userId="b6cfc744-1338-47a7-b27c-ddffa9998a95" providerId="ADAL" clId="{140909C3-932D-4471-BB4B-71206E666F4C}" dt="2021-06-11T07:33:44.459" v="22" actId="20577"/>
        <pc:sldMkLst>
          <pc:docMk/>
          <pc:sldMk cId="2251976632" sldId="291"/>
        </pc:sldMkLst>
        <pc:spChg chg="mod">
          <ac:chgData name="Dr. Sameer Abed Salem Alkhraisat" userId="b6cfc744-1338-47a7-b27c-ddffa9998a95" providerId="ADAL" clId="{140909C3-932D-4471-BB4B-71206E666F4C}" dt="2021-06-11T07:33:44.459" v="22" actId="20577"/>
          <ac:spMkLst>
            <pc:docMk/>
            <pc:sldMk cId="2251976632" sldId="291"/>
            <ac:spMk id="8" creationId="{382B65CF-E196-45C1-BE83-CEF31E213B24}"/>
          </ac:spMkLst>
        </pc:spChg>
      </pc:sldChg>
      <pc:sldChg chg="modSp">
        <pc:chgData name="Dr. Sameer Abed Salem Alkhraisat" userId="b6cfc744-1338-47a7-b27c-ddffa9998a95" providerId="ADAL" clId="{140909C3-932D-4471-BB4B-71206E666F4C}" dt="2021-06-11T07:37:05.164" v="24" actId="6549"/>
        <pc:sldMkLst>
          <pc:docMk/>
          <pc:sldMk cId="2863314460" sldId="292"/>
        </pc:sldMkLst>
        <pc:spChg chg="mod">
          <ac:chgData name="Dr. Sameer Abed Salem Alkhraisat" userId="b6cfc744-1338-47a7-b27c-ddffa9998a95" providerId="ADAL" clId="{140909C3-932D-4471-BB4B-71206E666F4C}" dt="2021-06-11T07:37:05.164" v="24" actId="6549"/>
          <ac:spMkLst>
            <pc:docMk/>
            <pc:sldMk cId="2863314460" sldId="292"/>
            <ac:spMk id="3" creationId="{00000000-0000-0000-0000-000000000000}"/>
          </ac:spMkLst>
        </pc:spChg>
      </pc:sldChg>
      <pc:sldChg chg="modSp">
        <pc:chgData name="Dr. Sameer Abed Salem Alkhraisat" userId="b6cfc744-1338-47a7-b27c-ddffa9998a95" providerId="ADAL" clId="{140909C3-932D-4471-BB4B-71206E666F4C}" dt="2021-06-11T07:38:04.910" v="26" actId="20577"/>
        <pc:sldMkLst>
          <pc:docMk/>
          <pc:sldMk cId="1907540553" sldId="293"/>
        </pc:sldMkLst>
        <pc:spChg chg="mod">
          <ac:chgData name="Dr. Sameer Abed Salem Alkhraisat" userId="b6cfc744-1338-47a7-b27c-ddffa9998a95" providerId="ADAL" clId="{140909C3-932D-4471-BB4B-71206E666F4C}" dt="2021-06-11T07:38:04.910" v="26" actId="20577"/>
          <ac:spMkLst>
            <pc:docMk/>
            <pc:sldMk cId="1907540553" sldId="293"/>
            <ac:spMk id="3" creationId="{00000000-0000-0000-0000-000000000000}"/>
          </ac:spMkLst>
        </pc:spChg>
      </pc:sldChg>
      <pc:sldChg chg="modSp mod">
        <pc:chgData name="Dr. Sameer Abed Salem Alkhraisat" userId="b6cfc744-1338-47a7-b27c-ddffa9998a95" providerId="ADAL" clId="{140909C3-932D-4471-BB4B-71206E666F4C}" dt="2021-06-11T07:38:38.798" v="27" actId="14100"/>
        <pc:sldMkLst>
          <pc:docMk/>
          <pc:sldMk cId="698878455" sldId="294"/>
        </pc:sldMkLst>
        <pc:picChg chg="mod">
          <ac:chgData name="Dr. Sameer Abed Salem Alkhraisat" userId="b6cfc744-1338-47a7-b27c-ddffa9998a95" providerId="ADAL" clId="{140909C3-932D-4471-BB4B-71206E666F4C}" dt="2021-06-11T07:38:38.798" v="27" actId="14100"/>
          <ac:picMkLst>
            <pc:docMk/>
            <pc:sldMk cId="698878455" sldId="294"/>
            <ac:picMk id="6" creationId="{00000000-0000-0000-0000-000000000000}"/>
          </ac:picMkLst>
        </pc:picChg>
      </pc:sldChg>
      <pc:sldChg chg="modSp">
        <pc:chgData name="Dr. Sameer Abed Salem Alkhraisat" userId="b6cfc744-1338-47a7-b27c-ddffa9998a95" providerId="ADAL" clId="{140909C3-932D-4471-BB4B-71206E666F4C}" dt="2021-06-11T07:43:07.654" v="28" actId="6549"/>
        <pc:sldMkLst>
          <pc:docMk/>
          <pc:sldMk cId="3045809457" sldId="296"/>
        </pc:sldMkLst>
        <pc:spChg chg="mod">
          <ac:chgData name="Dr. Sameer Abed Salem Alkhraisat" userId="b6cfc744-1338-47a7-b27c-ddffa9998a95" providerId="ADAL" clId="{140909C3-932D-4471-BB4B-71206E666F4C}" dt="2021-06-11T07:43:07.654" v="28" actId="6549"/>
          <ac:spMkLst>
            <pc:docMk/>
            <pc:sldMk cId="3045809457" sldId="296"/>
            <ac:spMk id="8" creationId="{D9B02A2C-3283-4D51-B8DA-ACC0A3AB0E22}"/>
          </ac:spMkLst>
        </pc:spChg>
      </pc:sldChg>
      <pc:sldChg chg="modSp mod">
        <pc:chgData name="Dr. Sameer Abed Salem Alkhraisat" userId="b6cfc744-1338-47a7-b27c-ddffa9998a95" providerId="ADAL" clId="{140909C3-932D-4471-BB4B-71206E666F4C}" dt="2021-06-11T07:43:58.541" v="34" actId="1076"/>
        <pc:sldMkLst>
          <pc:docMk/>
          <pc:sldMk cId="2453439448" sldId="298"/>
        </pc:sldMkLst>
        <pc:spChg chg="mod">
          <ac:chgData name="Dr. Sameer Abed Salem Alkhraisat" userId="b6cfc744-1338-47a7-b27c-ddffa9998a95" providerId="ADAL" clId="{140909C3-932D-4471-BB4B-71206E666F4C}" dt="2021-06-11T07:43:58.541" v="34" actId="1076"/>
          <ac:spMkLst>
            <pc:docMk/>
            <pc:sldMk cId="2453439448" sldId="298"/>
            <ac:spMk id="3" creationId="{00000000-0000-0000-0000-000000000000}"/>
          </ac:spMkLst>
        </pc:spChg>
        <pc:spChg chg="mod">
          <ac:chgData name="Dr. Sameer Abed Salem Alkhraisat" userId="b6cfc744-1338-47a7-b27c-ddffa9998a95" providerId="ADAL" clId="{140909C3-932D-4471-BB4B-71206E666F4C}" dt="2021-06-11T07:43:50.604" v="33" actId="14100"/>
          <ac:spMkLst>
            <pc:docMk/>
            <pc:sldMk cId="2453439448" sldId="298"/>
            <ac:spMk id="10" creationId="{FE5096B1-EF2A-4436-84C0-BAE4369C111F}"/>
          </ac:spMkLst>
        </pc:spChg>
        <pc:picChg chg="mod">
          <ac:chgData name="Dr. Sameer Abed Salem Alkhraisat" userId="b6cfc744-1338-47a7-b27c-ddffa9998a95" providerId="ADAL" clId="{140909C3-932D-4471-BB4B-71206E666F4C}" dt="2021-06-11T07:43:47.917" v="32" actId="1076"/>
          <ac:picMkLst>
            <pc:docMk/>
            <pc:sldMk cId="2453439448" sldId="298"/>
            <ac:picMk id="12" creationId="{59BF0CE1-2AA7-42E9-9640-4B44D68403E6}"/>
          </ac:picMkLst>
        </pc:picChg>
      </pc:sldChg>
      <pc:sldChg chg="modSp">
        <pc:chgData name="Dr. Sameer Abed Salem Alkhraisat" userId="b6cfc744-1338-47a7-b27c-ddffa9998a95" providerId="ADAL" clId="{140909C3-932D-4471-BB4B-71206E666F4C}" dt="2021-06-11T07:46:02.913" v="35" actId="20577"/>
        <pc:sldMkLst>
          <pc:docMk/>
          <pc:sldMk cId="3376411859" sldId="300"/>
        </pc:sldMkLst>
        <pc:spChg chg="mod">
          <ac:chgData name="Dr. Sameer Abed Salem Alkhraisat" userId="b6cfc744-1338-47a7-b27c-ddffa9998a95" providerId="ADAL" clId="{140909C3-932D-4471-BB4B-71206E666F4C}" dt="2021-06-11T07:46:02.913" v="35" actId="20577"/>
          <ac:spMkLst>
            <pc:docMk/>
            <pc:sldMk cId="3376411859" sldId="300"/>
            <ac:spMk id="3" creationId="{00000000-0000-0000-0000-000000000000}"/>
          </ac:spMkLst>
        </pc:spChg>
      </pc:sldChg>
      <pc:sldChg chg="modSp mod">
        <pc:chgData name="Dr. Sameer Abed Salem Alkhraisat" userId="b6cfc744-1338-47a7-b27c-ddffa9998a95" providerId="ADAL" clId="{140909C3-932D-4471-BB4B-71206E666F4C}" dt="2021-06-16T06:37:48.020" v="38" actId="27636"/>
        <pc:sldMkLst>
          <pc:docMk/>
          <pc:sldMk cId="200486611" sldId="304"/>
        </pc:sldMkLst>
        <pc:spChg chg="mod">
          <ac:chgData name="Dr. Sameer Abed Salem Alkhraisat" userId="b6cfc744-1338-47a7-b27c-ddffa9998a95" providerId="ADAL" clId="{140909C3-932D-4471-BB4B-71206E666F4C}" dt="2021-06-16T06:37:48.020" v="38" actId="27636"/>
          <ac:spMkLst>
            <pc:docMk/>
            <pc:sldMk cId="200486611" sldId="304"/>
            <ac:spMk id="3" creationId="{00000000-0000-0000-0000-000000000000}"/>
          </ac:spMkLst>
        </pc:spChg>
      </pc:sldChg>
    </pc:docChg>
  </pc:docChgLst>
  <pc:docChgLst>
    <pc:chgData name="Dr. Sameer Abed Salem Alkhraisat" userId="b6cfc744-1338-47a7-b27c-ddffa9998a95" providerId="ADAL" clId="{716FBDBB-F87F-4FFC-8EF4-81447885021B}"/>
    <pc:docChg chg="modSld">
      <pc:chgData name="Dr. Sameer Abed Salem Alkhraisat" userId="b6cfc744-1338-47a7-b27c-ddffa9998a95" providerId="ADAL" clId="{716FBDBB-F87F-4FFC-8EF4-81447885021B}" dt="2021-05-14T08:54:48.250" v="80" actId="6549"/>
      <pc:docMkLst>
        <pc:docMk/>
      </pc:docMkLst>
      <pc:sldChg chg="addSp modSp mod modAnim">
        <pc:chgData name="Dr. Sameer Abed Salem Alkhraisat" userId="b6cfc744-1338-47a7-b27c-ddffa9998a95" providerId="ADAL" clId="{716FBDBB-F87F-4FFC-8EF4-81447885021B}" dt="2021-05-14T08:54:48.250" v="80" actId="6549"/>
        <pc:sldMkLst>
          <pc:docMk/>
          <pc:sldMk cId="3704349749" sldId="284"/>
        </pc:sldMkLst>
        <pc:spChg chg="add mod">
          <ac:chgData name="Dr. Sameer Abed Salem Alkhraisat" userId="b6cfc744-1338-47a7-b27c-ddffa9998a95" providerId="ADAL" clId="{716FBDBB-F87F-4FFC-8EF4-81447885021B}" dt="2021-05-14T08:53:35.876" v="74"/>
          <ac:spMkLst>
            <pc:docMk/>
            <pc:sldMk cId="3704349749" sldId="284"/>
            <ac:spMk id="4" creationId="{BB3D6A04-C15E-48D0-A5D1-A18BC492E28E}"/>
          </ac:spMkLst>
        </pc:spChg>
        <pc:spChg chg="mod">
          <ac:chgData name="Dr. Sameer Abed Salem Alkhraisat" userId="b6cfc744-1338-47a7-b27c-ddffa9998a95" providerId="ADAL" clId="{716FBDBB-F87F-4FFC-8EF4-81447885021B}" dt="2021-05-14T08:54:48.250" v="80" actId="6549"/>
          <ac:spMkLst>
            <pc:docMk/>
            <pc:sldMk cId="3704349749" sldId="284"/>
            <ac:spMk id="5" creationId="{701BB32C-1B2E-4DD5-B08E-5D84C8DDD5F3}"/>
          </ac:spMkLst>
        </pc:spChg>
      </pc:sldChg>
      <pc:sldChg chg="modSp mod">
        <pc:chgData name="Dr. Sameer Abed Salem Alkhraisat" userId="b6cfc744-1338-47a7-b27c-ddffa9998a95" providerId="ADAL" clId="{716FBDBB-F87F-4FFC-8EF4-81447885021B}" dt="2021-05-14T08:24:29.657" v="0" actId="1076"/>
        <pc:sldMkLst>
          <pc:docMk/>
          <pc:sldMk cId="2651886337" sldId="289"/>
        </pc:sldMkLst>
        <pc:spChg chg="mod">
          <ac:chgData name="Dr. Sameer Abed Salem Alkhraisat" userId="b6cfc744-1338-47a7-b27c-ddffa9998a95" providerId="ADAL" clId="{716FBDBB-F87F-4FFC-8EF4-81447885021B}" dt="2021-05-14T08:24:29.657" v="0" actId="1076"/>
          <ac:spMkLst>
            <pc:docMk/>
            <pc:sldMk cId="2651886337" sldId="289"/>
            <ac:spMk id="2" creationId="{00000000-0000-0000-0000-000000000000}"/>
          </ac:spMkLst>
        </pc:spChg>
      </pc:sldChg>
      <pc:sldChg chg="modSp mod">
        <pc:chgData name="Dr. Sameer Abed Salem Alkhraisat" userId="b6cfc744-1338-47a7-b27c-ddffa9998a95" providerId="ADAL" clId="{716FBDBB-F87F-4FFC-8EF4-81447885021B}" dt="2021-05-14T08:24:46.531" v="2" actId="1076"/>
        <pc:sldMkLst>
          <pc:docMk/>
          <pc:sldMk cId="4111086903" sldId="290"/>
        </pc:sldMkLst>
        <pc:spChg chg="mod">
          <ac:chgData name="Dr. Sameer Abed Salem Alkhraisat" userId="b6cfc744-1338-47a7-b27c-ddffa9998a95" providerId="ADAL" clId="{716FBDBB-F87F-4FFC-8EF4-81447885021B}" dt="2021-05-14T08:24:46.531" v="2" actId="1076"/>
          <ac:spMkLst>
            <pc:docMk/>
            <pc:sldMk cId="4111086903" sldId="290"/>
            <ac:spMk id="2" creationId="{00000000-0000-0000-0000-000000000000}"/>
          </ac:spMkLst>
        </pc:spChg>
        <pc:spChg chg="mod">
          <ac:chgData name="Dr. Sameer Abed Salem Alkhraisat" userId="b6cfc744-1338-47a7-b27c-ddffa9998a95" providerId="ADAL" clId="{716FBDBB-F87F-4FFC-8EF4-81447885021B}" dt="2021-05-14T08:24:35.579" v="1" actId="1076"/>
          <ac:spMkLst>
            <pc:docMk/>
            <pc:sldMk cId="4111086903" sldId="290"/>
            <ac:spMk id="3" creationId="{00000000-0000-0000-0000-000000000000}"/>
          </ac:spMkLst>
        </pc:spChg>
      </pc:sldChg>
      <pc:sldChg chg="modSp mod">
        <pc:chgData name="Dr. Sameer Abed Salem Alkhraisat" userId="b6cfc744-1338-47a7-b27c-ddffa9998a95" providerId="ADAL" clId="{716FBDBB-F87F-4FFC-8EF4-81447885021B}" dt="2021-05-14T08:24:52.469" v="3" actId="1076"/>
        <pc:sldMkLst>
          <pc:docMk/>
          <pc:sldMk cId="2251976632" sldId="291"/>
        </pc:sldMkLst>
        <pc:spChg chg="mod">
          <ac:chgData name="Dr. Sameer Abed Salem Alkhraisat" userId="b6cfc744-1338-47a7-b27c-ddffa9998a95" providerId="ADAL" clId="{716FBDBB-F87F-4FFC-8EF4-81447885021B}" dt="2021-05-14T08:24:52.469" v="3" actId="1076"/>
          <ac:spMkLst>
            <pc:docMk/>
            <pc:sldMk cId="2251976632" sldId="291"/>
            <ac:spMk id="2" creationId="{00000000-0000-0000-0000-000000000000}"/>
          </ac:spMkLst>
        </pc:spChg>
      </pc:sldChg>
      <pc:sldChg chg="modSp mod">
        <pc:chgData name="Dr. Sameer Abed Salem Alkhraisat" userId="b6cfc744-1338-47a7-b27c-ddffa9998a95" providerId="ADAL" clId="{716FBDBB-F87F-4FFC-8EF4-81447885021B}" dt="2021-05-14T08:25:09.608" v="21" actId="1036"/>
        <pc:sldMkLst>
          <pc:docMk/>
          <pc:sldMk cId="2863314460" sldId="292"/>
        </pc:sldMkLst>
        <pc:spChg chg="mod">
          <ac:chgData name="Dr. Sameer Abed Salem Alkhraisat" userId="b6cfc744-1338-47a7-b27c-ddffa9998a95" providerId="ADAL" clId="{716FBDBB-F87F-4FFC-8EF4-81447885021B}" dt="2021-05-14T08:24:57.906" v="4" actId="1076"/>
          <ac:spMkLst>
            <pc:docMk/>
            <pc:sldMk cId="2863314460" sldId="292"/>
            <ac:spMk id="2" creationId="{00000000-0000-0000-0000-000000000000}"/>
          </ac:spMkLst>
        </pc:spChg>
        <pc:spChg chg="mod">
          <ac:chgData name="Dr. Sameer Abed Salem Alkhraisat" userId="b6cfc744-1338-47a7-b27c-ddffa9998a95" providerId="ADAL" clId="{716FBDBB-F87F-4FFC-8EF4-81447885021B}" dt="2021-05-14T08:25:09.608" v="21" actId="1036"/>
          <ac:spMkLst>
            <pc:docMk/>
            <pc:sldMk cId="2863314460" sldId="292"/>
            <ac:spMk id="3" creationId="{00000000-0000-0000-0000-000000000000}"/>
          </ac:spMkLst>
        </pc:spChg>
      </pc:sldChg>
      <pc:sldChg chg="modSp mod">
        <pc:chgData name="Dr. Sameer Abed Salem Alkhraisat" userId="b6cfc744-1338-47a7-b27c-ddffa9998a95" providerId="ADAL" clId="{716FBDBB-F87F-4FFC-8EF4-81447885021B}" dt="2021-05-14T08:25:18.920" v="22" actId="1076"/>
        <pc:sldMkLst>
          <pc:docMk/>
          <pc:sldMk cId="1907540553" sldId="293"/>
        </pc:sldMkLst>
        <pc:spChg chg="mod">
          <ac:chgData name="Dr. Sameer Abed Salem Alkhraisat" userId="b6cfc744-1338-47a7-b27c-ddffa9998a95" providerId="ADAL" clId="{716FBDBB-F87F-4FFC-8EF4-81447885021B}" dt="2021-05-14T08:25:18.920" v="22" actId="1076"/>
          <ac:spMkLst>
            <pc:docMk/>
            <pc:sldMk cId="1907540553" sldId="293"/>
            <ac:spMk id="2" creationId="{00000000-0000-0000-0000-000000000000}"/>
          </ac:spMkLst>
        </pc:spChg>
      </pc:sldChg>
      <pc:sldChg chg="modSp mod">
        <pc:chgData name="Dr. Sameer Abed Salem Alkhraisat" userId="b6cfc744-1338-47a7-b27c-ddffa9998a95" providerId="ADAL" clId="{716FBDBB-F87F-4FFC-8EF4-81447885021B}" dt="2021-05-14T08:25:29.935" v="24" actId="1076"/>
        <pc:sldMkLst>
          <pc:docMk/>
          <pc:sldMk cId="698878455" sldId="294"/>
        </pc:sldMkLst>
        <pc:spChg chg="mod">
          <ac:chgData name="Dr. Sameer Abed Salem Alkhraisat" userId="b6cfc744-1338-47a7-b27c-ddffa9998a95" providerId="ADAL" clId="{716FBDBB-F87F-4FFC-8EF4-81447885021B}" dt="2021-05-14T08:25:29.935" v="24" actId="1076"/>
          <ac:spMkLst>
            <pc:docMk/>
            <pc:sldMk cId="698878455" sldId="294"/>
            <ac:spMk id="2" creationId="{00000000-0000-0000-0000-000000000000}"/>
          </ac:spMkLst>
        </pc:spChg>
        <pc:spChg chg="mod">
          <ac:chgData name="Dr. Sameer Abed Salem Alkhraisat" userId="b6cfc744-1338-47a7-b27c-ddffa9998a95" providerId="ADAL" clId="{716FBDBB-F87F-4FFC-8EF4-81447885021B}" dt="2021-05-14T08:25:24.373" v="23" actId="1076"/>
          <ac:spMkLst>
            <pc:docMk/>
            <pc:sldMk cId="698878455" sldId="294"/>
            <ac:spMk id="3" creationId="{00000000-0000-0000-0000-000000000000}"/>
          </ac:spMkLst>
        </pc:spChg>
      </pc:sldChg>
      <pc:sldChg chg="modSp mod">
        <pc:chgData name="Dr. Sameer Abed Salem Alkhraisat" userId="b6cfc744-1338-47a7-b27c-ddffa9998a95" providerId="ADAL" clId="{716FBDBB-F87F-4FFC-8EF4-81447885021B}" dt="2021-05-14T08:25:38.513" v="25" actId="1076"/>
        <pc:sldMkLst>
          <pc:docMk/>
          <pc:sldMk cId="1795314074" sldId="295"/>
        </pc:sldMkLst>
        <pc:spChg chg="mod">
          <ac:chgData name="Dr. Sameer Abed Salem Alkhraisat" userId="b6cfc744-1338-47a7-b27c-ddffa9998a95" providerId="ADAL" clId="{716FBDBB-F87F-4FFC-8EF4-81447885021B}" dt="2021-05-14T08:25:38.513" v="25" actId="1076"/>
          <ac:spMkLst>
            <pc:docMk/>
            <pc:sldMk cId="1795314074" sldId="295"/>
            <ac:spMk id="2" creationId="{00000000-0000-0000-0000-000000000000}"/>
          </ac:spMkLst>
        </pc:spChg>
      </pc:sldChg>
      <pc:sldChg chg="modSp mod">
        <pc:chgData name="Dr. Sameer Abed Salem Alkhraisat" userId="b6cfc744-1338-47a7-b27c-ddffa9998a95" providerId="ADAL" clId="{716FBDBB-F87F-4FFC-8EF4-81447885021B}" dt="2021-05-14T08:25:48.606" v="27" actId="1076"/>
        <pc:sldMkLst>
          <pc:docMk/>
          <pc:sldMk cId="3045809457" sldId="296"/>
        </pc:sldMkLst>
        <pc:spChg chg="mod">
          <ac:chgData name="Dr. Sameer Abed Salem Alkhraisat" userId="b6cfc744-1338-47a7-b27c-ddffa9998a95" providerId="ADAL" clId="{716FBDBB-F87F-4FFC-8EF4-81447885021B}" dt="2021-05-14T08:25:48.606" v="27" actId="1076"/>
          <ac:spMkLst>
            <pc:docMk/>
            <pc:sldMk cId="3045809457" sldId="296"/>
            <ac:spMk id="2" creationId="{00000000-0000-0000-0000-000000000000}"/>
          </ac:spMkLst>
        </pc:spChg>
      </pc:sldChg>
      <pc:sldChg chg="modSp mod">
        <pc:chgData name="Dr. Sameer Abed Salem Alkhraisat" userId="b6cfc744-1338-47a7-b27c-ddffa9998a95" providerId="ADAL" clId="{716FBDBB-F87F-4FFC-8EF4-81447885021B}" dt="2021-05-14T08:26:03.433" v="30" actId="1076"/>
        <pc:sldMkLst>
          <pc:docMk/>
          <pc:sldMk cId="254281833" sldId="297"/>
        </pc:sldMkLst>
        <pc:spChg chg="mod">
          <ac:chgData name="Dr. Sameer Abed Salem Alkhraisat" userId="b6cfc744-1338-47a7-b27c-ddffa9998a95" providerId="ADAL" clId="{716FBDBB-F87F-4FFC-8EF4-81447885021B}" dt="2021-05-14T08:26:03.433" v="30" actId="1076"/>
          <ac:spMkLst>
            <pc:docMk/>
            <pc:sldMk cId="254281833" sldId="297"/>
            <ac:spMk id="2" creationId="{00000000-0000-0000-0000-000000000000}"/>
          </ac:spMkLst>
        </pc:spChg>
      </pc:sldChg>
      <pc:sldChg chg="modSp mod">
        <pc:chgData name="Dr. Sameer Abed Salem Alkhraisat" userId="b6cfc744-1338-47a7-b27c-ddffa9998a95" providerId="ADAL" clId="{716FBDBB-F87F-4FFC-8EF4-81447885021B}" dt="2021-05-14T08:25:56.652" v="29" actId="122"/>
        <pc:sldMkLst>
          <pc:docMk/>
          <pc:sldMk cId="2453439448" sldId="298"/>
        </pc:sldMkLst>
        <pc:spChg chg="mod">
          <ac:chgData name="Dr. Sameer Abed Salem Alkhraisat" userId="b6cfc744-1338-47a7-b27c-ddffa9998a95" providerId="ADAL" clId="{716FBDBB-F87F-4FFC-8EF4-81447885021B}" dt="2021-05-14T08:25:56.652" v="29" actId="122"/>
          <ac:spMkLst>
            <pc:docMk/>
            <pc:sldMk cId="2453439448" sldId="298"/>
            <ac:spMk id="2" creationId="{00000000-0000-0000-0000-000000000000}"/>
          </ac:spMkLst>
        </pc:spChg>
      </pc:sldChg>
      <pc:sldChg chg="modSp mod">
        <pc:chgData name="Dr. Sameer Abed Salem Alkhraisat" userId="b6cfc744-1338-47a7-b27c-ddffa9998a95" providerId="ADAL" clId="{716FBDBB-F87F-4FFC-8EF4-81447885021B}" dt="2021-05-14T08:25:43.575" v="26" actId="1076"/>
        <pc:sldMkLst>
          <pc:docMk/>
          <pc:sldMk cId="748253449" sldId="299"/>
        </pc:sldMkLst>
        <pc:spChg chg="mod">
          <ac:chgData name="Dr. Sameer Abed Salem Alkhraisat" userId="b6cfc744-1338-47a7-b27c-ddffa9998a95" providerId="ADAL" clId="{716FBDBB-F87F-4FFC-8EF4-81447885021B}" dt="2021-05-14T08:25:43.575" v="26" actId="1076"/>
          <ac:spMkLst>
            <pc:docMk/>
            <pc:sldMk cId="748253449" sldId="299"/>
            <ac:spMk id="2" creationId="{00000000-0000-0000-0000-000000000000}"/>
          </ac:spMkLst>
        </pc:spChg>
      </pc:sldChg>
      <pc:sldChg chg="modSp mod">
        <pc:chgData name="Dr. Sameer Abed Salem Alkhraisat" userId="b6cfc744-1338-47a7-b27c-ddffa9998a95" providerId="ADAL" clId="{716FBDBB-F87F-4FFC-8EF4-81447885021B}" dt="2021-05-14T08:26:06.839" v="31" actId="1076"/>
        <pc:sldMkLst>
          <pc:docMk/>
          <pc:sldMk cId="3376411859" sldId="300"/>
        </pc:sldMkLst>
        <pc:spChg chg="mod">
          <ac:chgData name="Dr. Sameer Abed Salem Alkhraisat" userId="b6cfc744-1338-47a7-b27c-ddffa9998a95" providerId="ADAL" clId="{716FBDBB-F87F-4FFC-8EF4-81447885021B}" dt="2021-05-14T08:26:06.839" v="31" actId="1076"/>
          <ac:spMkLst>
            <pc:docMk/>
            <pc:sldMk cId="3376411859" sldId="300"/>
            <ac:spMk id="2" creationId="{00000000-0000-0000-0000-000000000000}"/>
          </ac:spMkLst>
        </pc:spChg>
      </pc:sldChg>
      <pc:sldChg chg="modSp mod">
        <pc:chgData name="Dr. Sameer Abed Salem Alkhraisat" userId="b6cfc744-1338-47a7-b27c-ddffa9998a95" providerId="ADAL" clId="{716FBDBB-F87F-4FFC-8EF4-81447885021B}" dt="2021-05-14T08:26:59.008" v="70" actId="1076"/>
        <pc:sldMkLst>
          <pc:docMk/>
          <pc:sldMk cId="2568966864" sldId="301"/>
        </pc:sldMkLst>
        <pc:spChg chg="mod">
          <ac:chgData name="Dr. Sameer Abed Salem Alkhraisat" userId="b6cfc744-1338-47a7-b27c-ddffa9998a95" providerId="ADAL" clId="{716FBDBB-F87F-4FFC-8EF4-81447885021B}" dt="2021-05-14T08:26:59.008" v="70" actId="1076"/>
          <ac:spMkLst>
            <pc:docMk/>
            <pc:sldMk cId="2568966864" sldId="301"/>
            <ac:spMk id="2" creationId="{00000000-0000-0000-0000-000000000000}"/>
          </ac:spMkLst>
        </pc:spChg>
        <pc:spChg chg="mod">
          <ac:chgData name="Dr. Sameer Abed Salem Alkhraisat" userId="b6cfc744-1338-47a7-b27c-ddffa9998a95" providerId="ADAL" clId="{716FBDBB-F87F-4FFC-8EF4-81447885021B}" dt="2021-05-14T08:26:54.337" v="69" actId="1036"/>
          <ac:spMkLst>
            <pc:docMk/>
            <pc:sldMk cId="2568966864" sldId="301"/>
            <ac:spMk id="3" creationId="{00000000-0000-0000-0000-000000000000}"/>
          </ac:spMkLst>
        </pc:spChg>
        <pc:spChg chg="mod">
          <ac:chgData name="Dr. Sameer Abed Salem Alkhraisat" userId="b6cfc744-1338-47a7-b27c-ddffa9998a95" providerId="ADAL" clId="{716FBDBB-F87F-4FFC-8EF4-81447885021B}" dt="2021-05-14T08:26:34.244" v="46" actId="1036"/>
          <ac:spMkLst>
            <pc:docMk/>
            <pc:sldMk cId="2568966864" sldId="301"/>
            <ac:spMk id="9" creationId="{79C399E0-0C40-41B8-91AA-FD04DA0BF8BE}"/>
          </ac:spMkLst>
        </pc:spChg>
      </pc:sldChg>
      <pc:sldChg chg="modSp mod">
        <pc:chgData name="Dr. Sameer Abed Salem Alkhraisat" userId="b6cfc744-1338-47a7-b27c-ddffa9998a95" providerId="ADAL" clId="{716FBDBB-F87F-4FFC-8EF4-81447885021B}" dt="2021-05-14T08:27:03.274" v="71" actId="1076"/>
        <pc:sldMkLst>
          <pc:docMk/>
          <pc:sldMk cId="686054623" sldId="302"/>
        </pc:sldMkLst>
        <pc:spChg chg="mod">
          <ac:chgData name="Dr. Sameer Abed Salem Alkhraisat" userId="b6cfc744-1338-47a7-b27c-ddffa9998a95" providerId="ADAL" clId="{716FBDBB-F87F-4FFC-8EF4-81447885021B}" dt="2021-05-14T08:27:03.274" v="71" actId="1076"/>
          <ac:spMkLst>
            <pc:docMk/>
            <pc:sldMk cId="686054623" sldId="302"/>
            <ac:spMk id="2" creationId="{00000000-0000-0000-0000-000000000000}"/>
          </ac:spMkLst>
        </pc:spChg>
      </pc:sldChg>
      <pc:sldChg chg="modSp mod">
        <pc:chgData name="Dr. Sameer Abed Salem Alkhraisat" userId="b6cfc744-1338-47a7-b27c-ddffa9998a95" providerId="ADAL" clId="{716FBDBB-F87F-4FFC-8EF4-81447885021B}" dt="2021-05-14T08:27:08.008" v="72" actId="1076"/>
        <pc:sldMkLst>
          <pc:docMk/>
          <pc:sldMk cId="495532247" sldId="303"/>
        </pc:sldMkLst>
        <pc:spChg chg="mod">
          <ac:chgData name="Dr. Sameer Abed Salem Alkhraisat" userId="b6cfc744-1338-47a7-b27c-ddffa9998a95" providerId="ADAL" clId="{716FBDBB-F87F-4FFC-8EF4-81447885021B}" dt="2021-05-14T08:27:08.008" v="72" actId="1076"/>
          <ac:spMkLst>
            <pc:docMk/>
            <pc:sldMk cId="495532247" sldId="303"/>
            <ac:spMk id="2" creationId="{00000000-0000-0000-0000-000000000000}"/>
          </ac:spMkLst>
        </pc:spChg>
      </pc:sldChg>
      <pc:sldChg chg="modSp mod">
        <pc:chgData name="Dr. Sameer Abed Salem Alkhraisat" userId="b6cfc744-1338-47a7-b27c-ddffa9998a95" providerId="ADAL" clId="{716FBDBB-F87F-4FFC-8EF4-81447885021B}" dt="2021-05-14T08:27:11.648" v="73" actId="1076"/>
        <pc:sldMkLst>
          <pc:docMk/>
          <pc:sldMk cId="200486611" sldId="304"/>
        </pc:sldMkLst>
        <pc:spChg chg="mod">
          <ac:chgData name="Dr. Sameer Abed Salem Alkhraisat" userId="b6cfc744-1338-47a7-b27c-ddffa9998a95" providerId="ADAL" clId="{716FBDBB-F87F-4FFC-8EF4-81447885021B}" dt="2021-05-14T08:27:11.648" v="73" actId="1076"/>
          <ac:spMkLst>
            <pc:docMk/>
            <pc:sldMk cId="200486611" sldId="304"/>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C6CAE-47FD-4027-8649-5EB18567555E}" type="datetimeFigureOut">
              <a:rPr lang="en-US" smtClean="0"/>
              <a:t>6/16/2021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5FAAB-6527-4FBD-AB0E-A3E97187D72D}" type="slidenum">
              <a:rPr lang="en-US" smtClean="0"/>
              <a:t>‹#›</a:t>
            </a:fld>
            <a:endParaRPr lang="en-US"/>
          </a:p>
        </p:txBody>
      </p:sp>
    </p:spTree>
    <p:extLst>
      <p:ext uri="{BB962C8B-B14F-4D97-AF65-F5344CB8AC3E}">
        <p14:creationId xmlns:p14="http://schemas.microsoft.com/office/powerpoint/2010/main" val="188709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7B15AA-2501-4F46-BB01-174A27377778}" type="datetime1">
              <a:rPr lang="en-US" smtClean="0"/>
              <a:t>6/16/2021</a:t>
            </a:fld>
            <a:endParaRPr lang="en-US"/>
          </a:p>
        </p:txBody>
      </p:sp>
      <p:sp>
        <p:nvSpPr>
          <p:cNvPr id="5" name="Footer Placeholder 4"/>
          <p:cNvSpPr>
            <a:spLocks noGrp="1"/>
          </p:cNvSpPr>
          <p:nvPr>
            <p:ph type="ftr" sz="quarter" idx="11"/>
          </p:nvPr>
        </p:nvSpPr>
        <p:spPr/>
        <p:txBody>
          <a:bodyPr/>
          <a:lstStyle/>
          <a:p>
            <a:r>
              <a:rPr lang="ar-JO"/>
              <a:t>الاحتكاك والحركة-الفيزياء2-فيز217/210</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E5BCD2-ECD7-425F-8DFC-364FF610C44F}" type="datetime1">
              <a:rPr lang="en-US" smtClean="0"/>
              <a:t>6/16/2021</a:t>
            </a:fld>
            <a:endParaRPr lang="en-US"/>
          </a:p>
        </p:txBody>
      </p:sp>
      <p:sp>
        <p:nvSpPr>
          <p:cNvPr id="5" name="Footer Placeholder 4"/>
          <p:cNvSpPr>
            <a:spLocks noGrp="1"/>
          </p:cNvSpPr>
          <p:nvPr>
            <p:ph type="ftr" sz="quarter" idx="11"/>
          </p:nvPr>
        </p:nvSpPr>
        <p:spPr/>
        <p:txBody>
          <a:bodyPr/>
          <a:lstStyle/>
          <a:p>
            <a:r>
              <a:rPr lang="ar-JO"/>
              <a:t>الاحتكاك والحركة-الفيزياء2-فيز217/210</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817E91-84CE-486E-B418-21BF6A51E0A1}" type="datetime1">
              <a:rPr lang="en-US" smtClean="0"/>
              <a:t>6/16/2021</a:t>
            </a:fld>
            <a:endParaRPr lang="en-US"/>
          </a:p>
        </p:txBody>
      </p:sp>
      <p:sp>
        <p:nvSpPr>
          <p:cNvPr id="5" name="Footer Placeholder 4"/>
          <p:cNvSpPr>
            <a:spLocks noGrp="1"/>
          </p:cNvSpPr>
          <p:nvPr>
            <p:ph type="ftr" sz="quarter" idx="11"/>
          </p:nvPr>
        </p:nvSpPr>
        <p:spPr/>
        <p:txBody>
          <a:bodyPr/>
          <a:lstStyle/>
          <a:p>
            <a:r>
              <a:rPr lang="ar-JO"/>
              <a:t>الاحتكاك والحركة-الفيزياء2-فيز217/210</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8748D4-5E9E-4091-8AFA-D877928B49D1}" type="datetime1">
              <a:rPr lang="en-US" smtClean="0"/>
              <a:t>6/16/2021</a:t>
            </a:fld>
            <a:endParaRPr lang="en-US"/>
          </a:p>
        </p:txBody>
      </p:sp>
      <p:sp>
        <p:nvSpPr>
          <p:cNvPr id="5" name="Footer Placeholder 4"/>
          <p:cNvSpPr>
            <a:spLocks noGrp="1"/>
          </p:cNvSpPr>
          <p:nvPr>
            <p:ph type="ftr" sz="quarter" idx="11"/>
          </p:nvPr>
        </p:nvSpPr>
        <p:spPr/>
        <p:txBody>
          <a:bodyPr/>
          <a:lstStyle/>
          <a:p>
            <a:r>
              <a:rPr lang="ar-BH"/>
              <a:t>الفيزياء1 (فيز102)  التسارع (العجلة)1</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746898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BCEA1-4F5A-40E1-A8E6-2BDEF50CBF83}" type="datetime1">
              <a:rPr lang="en-US" smtClean="0"/>
              <a:t>6/16/2021</a:t>
            </a:fld>
            <a:endParaRPr lang="en-US"/>
          </a:p>
        </p:txBody>
      </p:sp>
      <p:sp>
        <p:nvSpPr>
          <p:cNvPr id="5" name="Footer Placeholder 4"/>
          <p:cNvSpPr>
            <a:spLocks noGrp="1"/>
          </p:cNvSpPr>
          <p:nvPr>
            <p:ph type="ftr" sz="quarter" idx="11"/>
          </p:nvPr>
        </p:nvSpPr>
        <p:spPr/>
        <p:txBody>
          <a:bodyPr/>
          <a:lstStyle/>
          <a:p>
            <a:r>
              <a:rPr lang="ar-BH"/>
              <a:t>الفيزياء1 (فيز102)  التسارع (العجلة)1</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233079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1A2183-4D76-4E06-A54D-0A37654E1B7C}" type="datetime1">
              <a:rPr lang="en-US" smtClean="0"/>
              <a:t>6/16/2021</a:t>
            </a:fld>
            <a:endParaRPr lang="en-US"/>
          </a:p>
        </p:txBody>
      </p:sp>
      <p:sp>
        <p:nvSpPr>
          <p:cNvPr id="5" name="Footer Placeholder 4"/>
          <p:cNvSpPr>
            <a:spLocks noGrp="1"/>
          </p:cNvSpPr>
          <p:nvPr>
            <p:ph type="ftr" sz="quarter" idx="11"/>
          </p:nvPr>
        </p:nvSpPr>
        <p:spPr/>
        <p:txBody>
          <a:bodyPr/>
          <a:lstStyle/>
          <a:p>
            <a:r>
              <a:rPr lang="ar-BH"/>
              <a:t>الفيزياء1 (فيز102)  التسارع (العجلة)1</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58567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E0A491-022B-4EC9-9D39-E128622EBA68}" type="datetime1">
              <a:rPr lang="en-US" smtClean="0"/>
              <a:t>6/16/2021</a:t>
            </a:fld>
            <a:endParaRPr lang="en-US"/>
          </a:p>
        </p:txBody>
      </p:sp>
      <p:sp>
        <p:nvSpPr>
          <p:cNvPr id="6" name="Footer Placeholder 5"/>
          <p:cNvSpPr>
            <a:spLocks noGrp="1"/>
          </p:cNvSpPr>
          <p:nvPr>
            <p:ph type="ftr" sz="quarter" idx="11"/>
          </p:nvPr>
        </p:nvSpPr>
        <p:spPr/>
        <p:txBody>
          <a:bodyPr/>
          <a:lstStyle/>
          <a:p>
            <a:r>
              <a:rPr lang="ar-BH"/>
              <a:t>الفيزياء1 (فيز102)  التسارع (العجلة)1</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002018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AD4B0B-DB27-4E3E-B6FD-294ECEB61FBB}" type="datetime1">
              <a:rPr lang="en-US" smtClean="0"/>
              <a:t>6/16/2021</a:t>
            </a:fld>
            <a:endParaRPr lang="en-US"/>
          </a:p>
        </p:txBody>
      </p:sp>
      <p:sp>
        <p:nvSpPr>
          <p:cNvPr id="8" name="Footer Placeholder 7"/>
          <p:cNvSpPr>
            <a:spLocks noGrp="1"/>
          </p:cNvSpPr>
          <p:nvPr>
            <p:ph type="ftr" sz="quarter" idx="11"/>
          </p:nvPr>
        </p:nvSpPr>
        <p:spPr/>
        <p:txBody>
          <a:bodyPr/>
          <a:lstStyle/>
          <a:p>
            <a:r>
              <a:rPr lang="ar-BH"/>
              <a:t>الفيزياء1 (فيز102)  التسارع (العجلة)1</a:t>
            </a:r>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701684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B72AE2-49AE-4FFE-86D2-ABF68E9BAB0D}" type="datetime1">
              <a:rPr lang="en-US" smtClean="0"/>
              <a:t>6/16/2021</a:t>
            </a:fld>
            <a:endParaRPr lang="en-US"/>
          </a:p>
        </p:txBody>
      </p:sp>
      <p:sp>
        <p:nvSpPr>
          <p:cNvPr id="4" name="Footer Placeholder 3"/>
          <p:cNvSpPr>
            <a:spLocks noGrp="1"/>
          </p:cNvSpPr>
          <p:nvPr>
            <p:ph type="ftr" sz="quarter" idx="11"/>
          </p:nvPr>
        </p:nvSpPr>
        <p:spPr/>
        <p:txBody>
          <a:bodyPr/>
          <a:lstStyle/>
          <a:p>
            <a:r>
              <a:rPr lang="ar-BH"/>
              <a:t>الفيزياء1 (فيز102)  التسارع (العجلة)1</a:t>
            </a:r>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81808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DFE89-430D-4BE0-B333-2E1B77DEA756}" type="datetime1">
              <a:rPr lang="en-US" smtClean="0"/>
              <a:t>6/16/2021</a:t>
            </a:fld>
            <a:endParaRPr lang="en-US"/>
          </a:p>
        </p:txBody>
      </p:sp>
      <p:sp>
        <p:nvSpPr>
          <p:cNvPr id="3" name="Footer Placeholder 2"/>
          <p:cNvSpPr>
            <a:spLocks noGrp="1"/>
          </p:cNvSpPr>
          <p:nvPr>
            <p:ph type="ftr" sz="quarter" idx="11"/>
          </p:nvPr>
        </p:nvSpPr>
        <p:spPr/>
        <p:txBody>
          <a:bodyPr/>
          <a:lstStyle/>
          <a:p>
            <a:r>
              <a:rPr lang="ar-BH"/>
              <a:t>الفيزياء1 (فيز102)  التسارع (العجلة)1</a:t>
            </a:r>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09591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C72DA3-A18A-425B-A92D-A1F2A1B139CD}" type="datetime1">
              <a:rPr lang="en-US" smtClean="0"/>
              <a:t>6/16/2021</a:t>
            </a:fld>
            <a:endParaRPr lang="en-US"/>
          </a:p>
        </p:txBody>
      </p:sp>
      <p:sp>
        <p:nvSpPr>
          <p:cNvPr id="6" name="Footer Placeholder 5"/>
          <p:cNvSpPr>
            <a:spLocks noGrp="1"/>
          </p:cNvSpPr>
          <p:nvPr>
            <p:ph type="ftr" sz="quarter" idx="11"/>
          </p:nvPr>
        </p:nvSpPr>
        <p:spPr/>
        <p:txBody>
          <a:bodyPr/>
          <a:lstStyle/>
          <a:p>
            <a:r>
              <a:rPr lang="ar-BH"/>
              <a:t>الفيزياء1 (فيز102)  التسارع (العجلة)1</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0076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39A41F-A1C4-4CB9-939B-B701A950A9AA}" type="datetime1">
              <a:rPr lang="en-US" smtClean="0"/>
              <a:t>6/16/2021</a:t>
            </a:fld>
            <a:endParaRPr lang="en-US"/>
          </a:p>
        </p:txBody>
      </p:sp>
      <p:sp>
        <p:nvSpPr>
          <p:cNvPr id="5" name="Footer Placeholder 4"/>
          <p:cNvSpPr>
            <a:spLocks noGrp="1"/>
          </p:cNvSpPr>
          <p:nvPr>
            <p:ph type="ftr" sz="quarter" idx="11"/>
          </p:nvPr>
        </p:nvSpPr>
        <p:spPr/>
        <p:txBody>
          <a:bodyPr/>
          <a:lstStyle/>
          <a:p>
            <a:r>
              <a:rPr lang="ar-JO"/>
              <a:t>الاحتكاك والحركة-الفيزياء2-فيز217/210</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C37E86-7284-4DD3-A5E0-253948E2E539}" type="datetime1">
              <a:rPr lang="en-US" smtClean="0"/>
              <a:t>6/16/2021</a:t>
            </a:fld>
            <a:endParaRPr lang="en-US"/>
          </a:p>
        </p:txBody>
      </p:sp>
      <p:sp>
        <p:nvSpPr>
          <p:cNvPr id="6" name="Footer Placeholder 5"/>
          <p:cNvSpPr>
            <a:spLocks noGrp="1"/>
          </p:cNvSpPr>
          <p:nvPr>
            <p:ph type="ftr" sz="quarter" idx="11"/>
          </p:nvPr>
        </p:nvSpPr>
        <p:spPr/>
        <p:txBody>
          <a:bodyPr/>
          <a:lstStyle/>
          <a:p>
            <a:r>
              <a:rPr lang="ar-BH"/>
              <a:t>الفيزياء1 (فيز102)  التسارع (العجلة)1</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02495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20824D-4BD2-462C-81B9-70CD0ADF0601}" type="datetime1">
              <a:rPr lang="en-US" smtClean="0"/>
              <a:t>6/16/2021</a:t>
            </a:fld>
            <a:endParaRPr lang="en-US"/>
          </a:p>
        </p:txBody>
      </p:sp>
      <p:sp>
        <p:nvSpPr>
          <p:cNvPr id="5" name="Footer Placeholder 4"/>
          <p:cNvSpPr>
            <a:spLocks noGrp="1"/>
          </p:cNvSpPr>
          <p:nvPr>
            <p:ph type="ftr" sz="quarter" idx="11"/>
          </p:nvPr>
        </p:nvSpPr>
        <p:spPr/>
        <p:txBody>
          <a:bodyPr/>
          <a:lstStyle/>
          <a:p>
            <a:r>
              <a:rPr lang="ar-BH"/>
              <a:t>الفيزياء1 (فيز102)  التسارع (العجلة)1</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380312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BCD14C-48AA-4847-A02E-3819B6DDFA27}" type="datetime1">
              <a:rPr lang="en-US" smtClean="0"/>
              <a:t>6/16/2021</a:t>
            </a:fld>
            <a:endParaRPr lang="en-US"/>
          </a:p>
        </p:txBody>
      </p:sp>
      <p:sp>
        <p:nvSpPr>
          <p:cNvPr id="5" name="Footer Placeholder 4"/>
          <p:cNvSpPr>
            <a:spLocks noGrp="1"/>
          </p:cNvSpPr>
          <p:nvPr>
            <p:ph type="ftr" sz="quarter" idx="11"/>
          </p:nvPr>
        </p:nvSpPr>
        <p:spPr/>
        <p:txBody>
          <a:bodyPr/>
          <a:lstStyle/>
          <a:p>
            <a:r>
              <a:rPr lang="ar-BH"/>
              <a:t>الفيزياء1 (فيز102)  التسارع (العجلة)1</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533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869239-1C03-4D7B-9791-C93311291F30}" type="datetime1">
              <a:rPr lang="en-US" smtClean="0"/>
              <a:t>6/16/2021</a:t>
            </a:fld>
            <a:endParaRPr lang="en-US"/>
          </a:p>
        </p:txBody>
      </p:sp>
      <p:sp>
        <p:nvSpPr>
          <p:cNvPr id="5" name="Footer Placeholder 4"/>
          <p:cNvSpPr>
            <a:spLocks noGrp="1"/>
          </p:cNvSpPr>
          <p:nvPr>
            <p:ph type="ftr" sz="quarter" idx="11"/>
          </p:nvPr>
        </p:nvSpPr>
        <p:spPr/>
        <p:txBody>
          <a:bodyPr/>
          <a:lstStyle/>
          <a:p>
            <a:r>
              <a:rPr lang="ar-JO"/>
              <a:t>الاحتكاك والحركة-الفيزياء2-فيز217/210</a:t>
            </a:r>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181B99-7271-48A0-8598-92F4533B0042}" type="datetime1">
              <a:rPr lang="en-US" smtClean="0"/>
              <a:t>6/16/2021</a:t>
            </a:fld>
            <a:endParaRPr lang="en-US"/>
          </a:p>
        </p:txBody>
      </p:sp>
      <p:sp>
        <p:nvSpPr>
          <p:cNvPr id="6" name="Footer Placeholder 5"/>
          <p:cNvSpPr>
            <a:spLocks noGrp="1"/>
          </p:cNvSpPr>
          <p:nvPr>
            <p:ph type="ftr" sz="quarter" idx="11"/>
          </p:nvPr>
        </p:nvSpPr>
        <p:spPr/>
        <p:txBody>
          <a:bodyPr/>
          <a:lstStyle/>
          <a:p>
            <a:r>
              <a:rPr lang="ar-JO"/>
              <a:t>الاحتكاك والحركة-الفيزياء2-فيز217/210</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03F284-4165-49E5-877A-3DD4E826BFC5}" type="datetime1">
              <a:rPr lang="en-US" smtClean="0"/>
              <a:t>6/16/2021</a:t>
            </a:fld>
            <a:endParaRPr lang="en-US"/>
          </a:p>
        </p:txBody>
      </p:sp>
      <p:sp>
        <p:nvSpPr>
          <p:cNvPr id="8" name="Footer Placeholder 7"/>
          <p:cNvSpPr>
            <a:spLocks noGrp="1"/>
          </p:cNvSpPr>
          <p:nvPr>
            <p:ph type="ftr" sz="quarter" idx="11"/>
          </p:nvPr>
        </p:nvSpPr>
        <p:spPr/>
        <p:txBody>
          <a:bodyPr/>
          <a:lstStyle/>
          <a:p>
            <a:r>
              <a:rPr lang="ar-JO"/>
              <a:t>الاحتكاك والحركة-الفيزياء2-فيز217/210</a:t>
            </a:r>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5C6983-FCC0-4E0E-9A30-A9D6665E8AAA}" type="datetime1">
              <a:rPr lang="en-US" smtClean="0"/>
              <a:t>6/16/2021</a:t>
            </a:fld>
            <a:endParaRPr lang="en-US"/>
          </a:p>
        </p:txBody>
      </p:sp>
      <p:sp>
        <p:nvSpPr>
          <p:cNvPr id="4" name="Footer Placeholder 3"/>
          <p:cNvSpPr>
            <a:spLocks noGrp="1"/>
          </p:cNvSpPr>
          <p:nvPr>
            <p:ph type="ftr" sz="quarter" idx="11"/>
          </p:nvPr>
        </p:nvSpPr>
        <p:spPr/>
        <p:txBody>
          <a:bodyPr/>
          <a:lstStyle/>
          <a:p>
            <a:r>
              <a:rPr lang="ar-JO"/>
              <a:t>الاحتكاك والحركة-الفيزياء2-فيز217/210</a:t>
            </a:r>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9774D-09EA-4691-A1A6-4310CD4CC0B7}" type="datetime1">
              <a:rPr lang="en-US" smtClean="0"/>
              <a:t>6/16/2021</a:t>
            </a:fld>
            <a:endParaRPr lang="en-US"/>
          </a:p>
        </p:txBody>
      </p:sp>
      <p:sp>
        <p:nvSpPr>
          <p:cNvPr id="3" name="Footer Placeholder 2"/>
          <p:cNvSpPr>
            <a:spLocks noGrp="1"/>
          </p:cNvSpPr>
          <p:nvPr>
            <p:ph type="ftr" sz="quarter" idx="11"/>
          </p:nvPr>
        </p:nvSpPr>
        <p:spPr/>
        <p:txBody>
          <a:bodyPr/>
          <a:lstStyle/>
          <a:p>
            <a:r>
              <a:rPr lang="ar-JO"/>
              <a:t>الاحتكاك والحركة-الفيزياء2-فيز217/210</a:t>
            </a:r>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A0F4D6-BEFA-43DA-B605-590438CE097B}" type="datetime1">
              <a:rPr lang="en-US" smtClean="0"/>
              <a:t>6/16/2021</a:t>
            </a:fld>
            <a:endParaRPr lang="en-US"/>
          </a:p>
        </p:txBody>
      </p:sp>
      <p:sp>
        <p:nvSpPr>
          <p:cNvPr id="6" name="Footer Placeholder 5"/>
          <p:cNvSpPr>
            <a:spLocks noGrp="1"/>
          </p:cNvSpPr>
          <p:nvPr>
            <p:ph type="ftr" sz="quarter" idx="11"/>
          </p:nvPr>
        </p:nvSpPr>
        <p:spPr/>
        <p:txBody>
          <a:bodyPr/>
          <a:lstStyle/>
          <a:p>
            <a:r>
              <a:rPr lang="ar-JO"/>
              <a:t>الاحتكاك والحركة-الفيزياء2-فيز217/210</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A46811-7A0D-444E-B166-647B43C57F2C}" type="datetime1">
              <a:rPr lang="en-US" smtClean="0"/>
              <a:t>6/16/2021</a:t>
            </a:fld>
            <a:endParaRPr lang="en-US"/>
          </a:p>
        </p:txBody>
      </p:sp>
      <p:sp>
        <p:nvSpPr>
          <p:cNvPr id="6" name="Footer Placeholder 5"/>
          <p:cNvSpPr>
            <a:spLocks noGrp="1"/>
          </p:cNvSpPr>
          <p:nvPr>
            <p:ph type="ftr" sz="quarter" idx="11"/>
          </p:nvPr>
        </p:nvSpPr>
        <p:spPr/>
        <p:txBody>
          <a:bodyPr/>
          <a:lstStyle/>
          <a:p>
            <a:r>
              <a:rPr lang="ar-JO"/>
              <a:t>الاحتكاك والحركة-الفيزياء2-فيز217/210</a:t>
            </a:r>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3C67A-220D-45A0-B302-48991861CE94}" type="datetime1">
              <a:rPr lang="en-US" smtClean="0"/>
              <a:t>6/16/2021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JO"/>
              <a:t>الاحتكاك والحركة-الفيزياء2-فيز217/210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A1734-6830-4594-834A-9C0B6D8FEDBD}" type="datetime1">
              <a:rPr lang="en-US" smtClean="0"/>
              <a:t>6/16/2021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BH"/>
              <a:t>الفيزياء1 (فيز102)  التسارع (العجلة)1</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588812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900852D4-7111-40C1-856B-28FD7D5F608E}"/>
              </a:ext>
            </a:extLst>
          </p:cNvPr>
          <p:cNvGraphicFramePr>
            <a:graphicFrameLocks/>
          </p:cNvGraphicFramePr>
          <p:nvPr>
            <p:extLst>
              <p:ext uri="{D42A27DB-BD31-4B8C-83A1-F6EECF244321}">
                <p14:modId xmlns:p14="http://schemas.microsoft.com/office/powerpoint/2010/main" val="4138415078"/>
              </p:ext>
            </p:extLst>
          </p:nvPr>
        </p:nvGraphicFramePr>
        <p:xfrm>
          <a:off x="4381421" y="2066343"/>
          <a:ext cx="6970750" cy="3428717"/>
        </p:xfrm>
        <a:graphic>
          <a:graphicData uri="http://schemas.openxmlformats.org/drawingml/2006/table">
            <a:tbl>
              <a:tblPr firstRow="1" bandRow="1">
                <a:tableStyleId>{5202B0CA-FC54-4496-8BCA-5EF66A818D29}</a:tableStyleId>
              </a:tblPr>
              <a:tblGrid>
                <a:gridCol w="4776716">
                  <a:extLst>
                    <a:ext uri="{9D8B030D-6E8A-4147-A177-3AD203B41FA5}">
                      <a16:colId xmlns:a16="http://schemas.microsoft.com/office/drawing/2014/main" val="147546282"/>
                    </a:ext>
                  </a:extLst>
                </a:gridCol>
                <a:gridCol w="2194034">
                  <a:extLst>
                    <a:ext uri="{9D8B030D-6E8A-4147-A177-3AD203B41FA5}">
                      <a16:colId xmlns:a16="http://schemas.microsoft.com/office/drawing/2014/main" val="1624011049"/>
                    </a:ext>
                  </a:extLst>
                </a:gridCol>
              </a:tblGrid>
              <a:tr h="5858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JO" sz="3200" kern="1200" dirty="0"/>
                        <a:t>الاحتكاك والحركة</a:t>
                      </a:r>
                      <a:endParaRPr lang="ar-SA" sz="3200" b="1" kern="1200" dirty="0">
                        <a:solidFill>
                          <a:schemeClr val="dk1"/>
                        </a:solidFill>
                        <a:latin typeface="Sakkal Majalla" panose="02000000000000000000" pitchFamily="2" charset="-78"/>
                        <a:ea typeface="+mn-ea"/>
                        <a:cs typeface="Sakkal Majalla" panose="02000000000000000000" pitchFamily="2" charset="-78"/>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BH" sz="3200" kern="1200" dirty="0"/>
                        <a:t>عنوان </a:t>
                      </a:r>
                      <a:r>
                        <a:rPr lang="ar-JO" sz="3200" kern="1200" dirty="0"/>
                        <a:t>الدرس</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2624563893"/>
                  </a:ext>
                </a:extLst>
              </a:tr>
              <a:tr h="562663">
                <a:tc>
                  <a:txBody>
                    <a:bodyPr/>
                    <a:lstStyle/>
                    <a:p>
                      <a:pPr algn="ctr"/>
                      <a:r>
                        <a:rPr lang="ar-BH" sz="3200" kern="1200" dirty="0"/>
                        <a:t>الفيزياء2 </a:t>
                      </a:r>
                      <a:r>
                        <a:rPr lang="ar-BH" sz="3200" dirty="0"/>
                        <a:t>(فيز217)</a:t>
                      </a:r>
                      <a:endParaRPr lang="en-US" sz="3200" kern="1200" dirty="0"/>
                    </a:p>
                    <a:p>
                      <a:pPr algn="ctr" rtl="1"/>
                      <a:r>
                        <a:rPr lang="ar-BH" sz="3200" dirty="0"/>
                        <a:t>التعليم الثانوي</a:t>
                      </a:r>
                      <a:endParaRPr lang="ar-BH" sz="3200" b="1" dirty="0">
                        <a:solidFill>
                          <a:schemeClr val="tx1"/>
                        </a:solidFill>
                        <a:latin typeface="Sakkal Majalla" panose="02000000000000000000" pitchFamily="2" charset="-78"/>
                        <a:cs typeface="Sakkal Majalla" panose="02000000000000000000" pitchFamily="2" charset="-78"/>
                      </a:endParaRPr>
                    </a:p>
                  </a:txBody>
                  <a:tcPr anchor="ctr"/>
                </a:tc>
                <a:tc>
                  <a:txBody>
                    <a:bodyPr/>
                    <a:lstStyle/>
                    <a:p>
                      <a:pPr algn="ctr" rtl="1"/>
                      <a:r>
                        <a:rPr lang="ar-BH" sz="3200" kern="1200" dirty="0"/>
                        <a:t>المقرر</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nchor="ctr"/>
                </a:tc>
                <a:extLst>
                  <a:ext uri="{0D108BD9-81ED-4DB2-BD59-A6C34878D82A}">
                    <a16:rowId xmlns:a16="http://schemas.microsoft.com/office/drawing/2014/main" val="3347529466"/>
                  </a:ext>
                </a:extLst>
              </a:tr>
              <a:tr h="562663">
                <a:tc>
                  <a:txBody>
                    <a:bodyPr/>
                    <a:lstStyle/>
                    <a:p>
                      <a:pPr algn="ctr" rtl="1"/>
                      <a:r>
                        <a:rPr lang="ar-BH" sz="3200" dirty="0"/>
                        <a:t>الثاني</a:t>
                      </a:r>
                      <a:endParaRPr lang="en-US" sz="3200" b="1" dirty="0">
                        <a:latin typeface="Sakkal Majalla" panose="02000000000000000000" pitchFamily="2" charset="-78"/>
                        <a:cs typeface="Sakkal Majalla" panose="02000000000000000000" pitchFamily="2" charset="-78"/>
                      </a:endParaRPr>
                    </a:p>
                  </a:txBody>
                  <a:tcPr anchor="ctr"/>
                </a:tc>
                <a:tc>
                  <a:txBody>
                    <a:bodyPr/>
                    <a:lstStyle/>
                    <a:p>
                      <a:pPr algn="ctr" rtl="1"/>
                      <a:r>
                        <a:rPr lang="ar-BH" sz="3200" kern="1200" dirty="0"/>
                        <a:t>المستوى</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3210551187"/>
                  </a:ext>
                </a:extLst>
              </a:tr>
              <a:tr h="582649">
                <a:tc>
                  <a:txBody>
                    <a:bodyPr/>
                    <a:lstStyle/>
                    <a:p>
                      <a:pPr algn="ctr" rtl="1"/>
                      <a:r>
                        <a:rPr lang="ar-BH" sz="3200" dirty="0"/>
                        <a:t>الأول</a:t>
                      </a:r>
                      <a:endParaRPr lang="en-US" sz="3200" b="1" dirty="0">
                        <a:latin typeface="Sakkal Majalla" panose="02000000000000000000" pitchFamily="2" charset="-78"/>
                        <a:cs typeface="Sakkal Majalla" panose="02000000000000000000" pitchFamily="2" charset="-78"/>
                      </a:endParaRPr>
                    </a:p>
                  </a:txBody>
                  <a:tcPr anchor="ctr"/>
                </a:tc>
                <a:tc>
                  <a:txBody>
                    <a:bodyPr/>
                    <a:lstStyle/>
                    <a:p>
                      <a:pPr algn="ctr" rtl="1"/>
                      <a:r>
                        <a:rPr lang="ar-JO" sz="3200" kern="1200" dirty="0"/>
                        <a:t>الفصل</a:t>
                      </a:r>
                      <a:r>
                        <a:rPr lang="ar-BH" sz="3200" kern="1200" dirty="0"/>
                        <a:t> الدراسي</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3655605841"/>
                  </a:ext>
                </a:extLst>
              </a:tr>
              <a:tr h="614260">
                <a:tc>
                  <a:txBody>
                    <a:bodyPr/>
                    <a:lstStyle/>
                    <a:p>
                      <a:pPr algn="ctr" rtl="1"/>
                      <a:r>
                        <a:rPr lang="en-US" sz="3200" kern="1200" dirty="0"/>
                        <a:t>1</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nchor="ctr"/>
                </a:tc>
                <a:tc>
                  <a:txBody>
                    <a:bodyPr/>
                    <a:lstStyle/>
                    <a:p>
                      <a:pPr algn="ctr" rtl="1"/>
                      <a:r>
                        <a:rPr lang="ar-BH" sz="3200" kern="1200" dirty="0"/>
                        <a:t>رقم الفصل</a:t>
                      </a:r>
                      <a:endParaRPr lang="en-US" sz="3200" b="1" kern="1200" dirty="0">
                        <a:solidFill>
                          <a:schemeClr val="dk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869955625"/>
                  </a:ext>
                </a:extLst>
              </a:tr>
            </a:tbl>
          </a:graphicData>
        </a:graphic>
      </p:graphicFrame>
      <p:pic>
        <p:nvPicPr>
          <p:cNvPr id="2" name="Picture 1">
            <a:extLst>
              <a:ext uri="{FF2B5EF4-FFF2-40B4-BE49-F238E27FC236}">
                <a16:creationId xmlns:a16="http://schemas.microsoft.com/office/drawing/2014/main" id="{1E76EEDE-7E0B-4E8C-A50D-5ACE3D995A2E}"/>
              </a:ext>
            </a:extLst>
          </p:cNvPr>
          <p:cNvPicPr>
            <a:picLocks noChangeAspect="1"/>
          </p:cNvPicPr>
          <p:nvPr/>
        </p:nvPicPr>
        <p:blipFill>
          <a:blip r:embed="rId3"/>
          <a:stretch>
            <a:fillRect/>
          </a:stretch>
        </p:blipFill>
        <p:spPr>
          <a:xfrm>
            <a:off x="127634" y="2066343"/>
            <a:ext cx="4105977" cy="2569825"/>
          </a:xfrm>
          <a:prstGeom prst="rect">
            <a:avLst/>
          </a:prstGeom>
          <a:scene3d>
            <a:camera prst="orthographicFront"/>
            <a:lightRig rig="threePt" dir="t"/>
          </a:scene3d>
          <a:sp3d>
            <a:bevelT prst="angle"/>
          </a:sp3d>
        </p:spPr>
      </p:pic>
    </p:spTree>
    <p:extLst>
      <p:ext uri="{BB962C8B-B14F-4D97-AF65-F5344CB8AC3E}">
        <p14:creationId xmlns:p14="http://schemas.microsoft.com/office/powerpoint/2010/main" val="421722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3471" y="365125"/>
            <a:ext cx="6096000" cy="855381"/>
          </a:xfrm>
          <a:solidFill>
            <a:srgbClr val="7030A0"/>
          </a:solidFill>
          <a:scene3d>
            <a:camera prst="orthographicFront"/>
            <a:lightRig rig="threePt" dir="t"/>
          </a:scene3d>
          <a:sp3d>
            <a:bevelT prst="angle"/>
          </a:sp3d>
        </p:spPr>
        <p:txBody>
          <a:bodyPr>
            <a:normAutofit/>
          </a:bodyPr>
          <a:lstStyle/>
          <a:p>
            <a:pPr algn="ctr" rtl="1"/>
            <a:r>
              <a:rPr lang="ar-BH" b="1" dirty="0">
                <a:solidFill>
                  <a:schemeClr val="bg1"/>
                </a:solidFill>
                <a:latin typeface="Sakkal Majalla" panose="02000000000000000000" pitchFamily="2" charset="-78"/>
                <a:cs typeface="Sakkal Majalla" panose="02000000000000000000" pitchFamily="2" charset="-78"/>
              </a:rPr>
              <a:t>الاحتكاك السكوني والاحتكاك الحركي</a:t>
            </a:r>
          </a:p>
        </p:txBody>
      </p:sp>
      <p:sp>
        <p:nvSpPr>
          <p:cNvPr id="3" name="Content Placeholder 2"/>
          <p:cNvSpPr>
            <a:spLocks noGrp="1"/>
          </p:cNvSpPr>
          <p:nvPr>
            <p:ph idx="1"/>
          </p:nvPr>
        </p:nvSpPr>
        <p:spPr>
          <a:xfrm>
            <a:off x="270346" y="1380334"/>
            <a:ext cx="11651308" cy="4351727"/>
          </a:xfrm>
          <a:solidFill>
            <a:schemeClr val="accent2">
              <a:lumMod val="20000"/>
              <a:lumOff val="80000"/>
            </a:schemeClr>
          </a:solidFill>
          <a:scene3d>
            <a:camera prst="orthographicFront"/>
            <a:lightRig rig="threePt" dir="t"/>
          </a:scene3d>
          <a:sp3d>
            <a:bevelT w="114300" prst="artDeco"/>
          </a:sp3d>
        </p:spPr>
        <p:txBody>
          <a:bodyPr>
            <a:normAutofit lnSpcReduction="10000"/>
          </a:bodyPr>
          <a:lstStyle/>
          <a:p>
            <a:pPr marL="0" indent="0" algn="just" rtl="1">
              <a:lnSpc>
                <a:spcPct val="150000"/>
              </a:lnSpc>
              <a:buNone/>
            </a:pPr>
            <a:r>
              <a:rPr lang="ar-BH" sz="4000" b="1" dirty="0">
                <a:solidFill>
                  <a:srgbClr val="C00000"/>
                </a:solidFill>
                <a:latin typeface="Sakkal Majalla" panose="02000000000000000000" pitchFamily="2" charset="-78"/>
                <a:cs typeface="Sakkal Majalla" panose="02000000000000000000" pitchFamily="2" charset="-78"/>
              </a:rPr>
              <a:t>تذكر أن:</a:t>
            </a:r>
          </a:p>
          <a:p>
            <a:pPr algn="just" rtl="1">
              <a:lnSpc>
                <a:spcPct val="150000"/>
              </a:lnSpc>
              <a:buFont typeface="Wingdings" panose="05000000000000000000" pitchFamily="2" charset="2"/>
              <a:buChar char="§"/>
            </a:pPr>
            <a:r>
              <a:rPr lang="ar-BH" b="1" dirty="0">
                <a:latin typeface="Sakkal Majalla" panose="02000000000000000000" pitchFamily="2" charset="-78"/>
                <a:cs typeface="Sakkal Majalla" panose="02000000000000000000" pitchFamily="2" charset="-78"/>
              </a:rPr>
              <a:t>الاحتكاك يؤثر دائمًا في اتجاه يعاكس اتجاه الحركة، أو عندما يكون الجسم على وشك الحركة في حالة الاحتكاك السكوني.</a:t>
            </a:r>
          </a:p>
          <a:p>
            <a:pPr algn="just" rtl="1">
              <a:lnSpc>
                <a:spcPct val="150000"/>
              </a:lnSpc>
              <a:buFont typeface="Wingdings" panose="05000000000000000000" pitchFamily="2" charset="2"/>
              <a:buChar char="§"/>
            </a:pPr>
            <a:r>
              <a:rPr lang="ar-BH" b="1" dirty="0">
                <a:latin typeface="Sakkal Majalla" panose="02000000000000000000" pitchFamily="2" charset="-78"/>
                <a:cs typeface="Sakkal Majalla" panose="02000000000000000000" pitchFamily="2" charset="-78"/>
              </a:rPr>
              <a:t>مقدار قوة الاحتكاك يعتمد على مقدار القوة العمودية بين السطحين، وليس من الضروري أن يعتمد على وزن أي من الجسمين.</a:t>
            </a:r>
          </a:p>
          <a:p>
            <a:pPr algn="just" rtl="1">
              <a:lnSpc>
                <a:spcPct val="150000"/>
              </a:lnSpc>
              <a:buFont typeface="Wingdings" panose="05000000000000000000" pitchFamily="2" charset="2"/>
              <a:buChar char="§"/>
            </a:pPr>
            <a:r>
              <a:rPr lang="ar-BH" b="1" dirty="0">
                <a:latin typeface="Sakkal Majalla" panose="02000000000000000000" pitchFamily="2" charset="-78"/>
                <a:cs typeface="Sakkal Majalla" panose="02000000000000000000" pitchFamily="2" charset="-78"/>
              </a:rPr>
              <a:t>ح</a:t>
            </a:r>
            <a:r>
              <a:rPr lang="ar-JO" b="1" dirty="0">
                <a:latin typeface="Sakkal Majalla" panose="02000000000000000000" pitchFamily="2" charset="-78"/>
                <a:cs typeface="Sakkal Majalla" panose="02000000000000000000" pitchFamily="2" charset="-78"/>
              </a:rPr>
              <a:t>ا</a:t>
            </a:r>
            <a:r>
              <a:rPr lang="ar-BH" b="1" dirty="0">
                <a:latin typeface="Sakkal Majalla" panose="02000000000000000000" pitchFamily="2" charset="-78"/>
                <a:cs typeface="Sakkal Majalla" panose="02000000000000000000" pitchFamily="2" charset="-78"/>
              </a:rPr>
              <a:t>صل ضرب معامل الاحتكاك السكوني في القوة العمودية يعطي القيمة القصوى لقوة الاحتكاك السكوني.</a:t>
            </a:r>
          </a:p>
          <a:p>
            <a:pPr marL="0" indent="0" algn="just" rtl="1">
              <a:lnSpc>
                <a:spcPct val="150000"/>
              </a:lnSpc>
              <a:buNone/>
            </a:pPr>
            <a:endParaRPr lang="en-US" sz="3200" b="1" baseline="-25000" dirty="0">
              <a:latin typeface="Sakkal Majalla" panose="02000000000000000000" pitchFamily="2" charset="-78"/>
              <a:cs typeface="Sakkal Majalla" panose="02000000000000000000" pitchFamily="2" charset="-78"/>
            </a:endParaRPr>
          </a:p>
        </p:txBody>
      </p:sp>
      <p:sp>
        <p:nvSpPr>
          <p:cNvPr id="5" name="Footer Placeholder 3">
            <a:extLst>
              <a:ext uri="{FF2B5EF4-FFF2-40B4-BE49-F238E27FC236}">
                <a16:creationId xmlns:a16="http://schemas.microsoft.com/office/drawing/2014/main" id="{5F4A23AC-455D-408F-9997-3EDD18911CD5}"/>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4825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4191" y="487532"/>
            <a:ext cx="4285956" cy="622840"/>
          </a:xfrm>
          <a:solidFill>
            <a:srgbClr val="7030A0"/>
          </a:solidFill>
          <a:scene3d>
            <a:camera prst="orthographicFront"/>
            <a:lightRig rig="threePt" dir="t"/>
          </a:scene3d>
          <a:sp3d>
            <a:bevelT prst="angle"/>
          </a:sp3d>
        </p:spPr>
        <p:txBody>
          <a:bodyPr>
            <a:no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تدريب2</a:t>
            </a:r>
          </a:p>
        </p:txBody>
      </p:sp>
      <p:sp>
        <p:nvSpPr>
          <p:cNvPr id="3" name="Content Placeholder 2"/>
          <p:cNvSpPr>
            <a:spLocks noGrp="1"/>
          </p:cNvSpPr>
          <p:nvPr>
            <p:ph idx="1"/>
          </p:nvPr>
        </p:nvSpPr>
        <p:spPr>
          <a:xfrm>
            <a:off x="470902" y="2327460"/>
            <a:ext cx="11325017" cy="3849305"/>
          </a:xfrm>
          <a:solidFill>
            <a:schemeClr val="accent1">
              <a:lumMod val="20000"/>
              <a:lumOff val="80000"/>
            </a:schemeClr>
          </a:solidFill>
          <a:ln>
            <a:solidFill>
              <a:srgbClr val="92D050"/>
            </a:solidFill>
          </a:ln>
          <a:scene3d>
            <a:camera prst="orthographicFront"/>
            <a:lightRig rig="threePt" dir="t"/>
          </a:scene3d>
          <a:sp3d>
            <a:bevelT w="114300" prst="artDeco"/>
          </a:sp3d>
        </p:spPr>
        <p:txBody>
          <a:bodyPr>
            <a:normAutofit/>
          </a:bodyPr>
          <a:lstStyle/>
          <a:p>
            <a:pPr marL="0" indent="0" algn="ctr">
              <a:buNone/>
            </a:pPr>
            <a:r>
              <a:rPr lang="en-US" dirty="0">
                <a:solidFill>
                  <a:srgbClr val="C00000"/>
                </a:solidFill>
                <a:latin typeface="Century Gothic" panose="020B0502020202020204" pitchFamily="34" charset="0"/>
                <a:cs typeface="Sakkal Majalla" panose="02000000000000000000" pitchFamily="2" charset="-78"/>
              </a:rPr>
              <a:t>F</a:t>
            </a:r>
            <a:r>
              <a:rPr lang="en-US" baseline="-25000" dirty="0">
                <a:solidFill>
                  <a:srgbClr val="C00000"/>
                </a:solidFill>
                <a:latin typeface="Century Gothic" panose="020B0502020202020204" pitchFamily="34" charset="0"/>
                <a:cs typeface="Sakkal Majalla" panose="02000000000000000000" pitchFamily="2" charset="-78"/>
              </a:rPr>
              <a:t>N</a:t>
            </a:r>
            <a:r>
              <a:rPr lang="en-US" dirty="0">
                <a:solidFill>
                  <a:srgbClr val="C00000"/>
                </a:solidFill>
                <a:latin typeface="Century Gothic" panose="020B0502020202020204" pitchFamily="34" charset="0"/>
                <a:cs typeface="Sakkal Majalla" panose="02000000000000000000" pitchFamily="2" charset="-78"/>
              </a:rPr>
              <a:t>=</a:t>
            </a:r>
            <a:r>
              <a:rPr lang="en-US" dirty="0" err="1">
                <a:solidFill>
                  <a:srgbClr val="C00000"/>
                </a:solidFill>
                <a:latin typeface="Century Gothic" panose="020B0502020202020204" pitchFamily="34" charset="0"/>
                <a:cs typeface="Sakkal Majalla" panose="02000000000000000000" pitchFamily="2" charset="-78"/>
              </a:rPr>
              <a:t>F</a:t>
            </a:r>
            <a:r>
              <a:rPr lang="en-US" baseline="-25000" dirty="0" err="1">
                <a:solidFill>
                  <a:srgbClr val="C00000"/>
                </a:solidFill>
                <a:latin typeface="Century Gothic" panose="020B0502020202020204" pitchFamily="34" charset="0"/>
                <a:cs typeface="Sakkal Majalla" panose="02000000000000000000" pitchFamily="2" charset="-78"/>
              </a:rPr>
              <a:t>g</a:t>
            </a:r>
            <a:r>
              <a:rPr lang="en-US" dirty="0">
                <a:solidFill>
                  <a:srgbClr val="C00000"/>
                </a:solidFill>
                <a:latin typeface="Century Gothic" panose="020B0502020202020204" pitchFamily="34" charset="0"/>
                <a:cs typeface="Sakkal Majalla" panose="02000000000000000000" pitchFamily="2" charset="-78"/>
              </a:rPr>
              <a:t>=mg</a:t>
            </a:r>
          </a:p>
          <a:p>
            <a:pPr marL="0" indent="0" algn="ctr">
              <a:buNone/>
            </a:pPr>
            <a:r>
              <a:rPr lang="en-US" dirty="0">
                <a:solidFill>
                  <a:srgbClr val="C00000"/>
                </a:solidFill>
                <a:latin typeface="Century Gothic" panose="020B0502020202020204" pitchFamily="34" charset="0"/>
                <a:cs typeface="Sakkal Majalla" panose="02000000000000000000" pitchFamily="2" charset="-78"/>
              </a:rPr>
              <a:t>=(25)(9.8)=245 N</a:t>
            </a:r>
          </a:p>
          <a:p>
            <a:pPr marL="0" indent="0" algn="ctr">
              <a:buNone/>
            </a:pPr>
            <a:r>
              <a:rPr lang="en-US" dirty="0">
                <a:solidFill>
                  <a:srgbClr val="C00000"/>
                </a:solidFill>
                <a:latin typeface="Century Gothic" panose="020B0502020202020204" pitchFamily="34" charset="0"/>
                <a:cs typeface="Sakkal Majalla" panose="02000000000000000000" pitchFamily="2" charset="-78"/>
              </a:rPr>
              <a:t>F</a:t>
            </a:r>
            <a:r>
              <a:rPr lang="en-US" baseline="-25000" dirty="0">
                <a:solidFill>
                  <a:srgbClr val="C00000"/>
                </a:solidFill>
                <a:latin typeface="Century Gothic" panose="020B0502020202020204" pitchFamily="34" charset="0"/>
                <a:cs typeface="Sakkal Majalla" panose="02000000000000000000" pitchFamily="2" charset="-78"/>
              </a:rPr>
              <a:t>k</a:t>
            </a:r>
            <a:r>
              <a:rPr lang="en-US" dirty="0">
                <a:solidFill>
                  <a:srgbClr val="C00000"/>
                </a:solidFill>
                <a:latin typeface="Century Gothic" panose="020B0502020202020204" pitchFamily="34" charset="0"/>
                <a:cs typeface="Sakkal Majalla" panose="02000000000000000000" pitchFamily="2" charset="-78"/>
              </a:rPr>
              <a:t>=</a:t>
            </a:r>
            <a:r>
              <a:rPr lang="el-GR" dirty="0">
                <a:solidFill>
                  <a:srgbClr val="C00000"/>
                </a:solidFill>
                <a:latin typeface="Century Gothic" panose="020B0502020202020204" pitchFamily="34" charset="0"/>
                <a:cs typeface="Sakkal Majalla" panose="02000000000000000000" pitchFamily="2" charset="-78"/>
              </a:rPr>
              <a:t>μ</a:t>
            </a:r>
            <a:r>
              <a:rPr lang="en-US" baseline="-25000" dirty="0" err="1">
                <a:solidFill>
                  <a:srgbClr val="C00000"/>
                </a:solidFill>
                <a:latin typeface="Century Gothic" panose="020B0502020202020204" pitchFamily="34" charset="0"/>
                <a:cs typeface="Sakkal Majalla" panose="02000000000000000000" pitchFamily="2" charset="-78"/>
              </a:rPr>
              <a:t>k</a:t>
            </a:r>
            <a:r>
              <a:rPr lang="en-US" dirty="0" err="1">
                <a:solidFill>
                  <a:srgbClr val="C00000"/>
                </a:solidFill>
                <a:latin typeface="Century Gothic" panose="020B0502020202020204" pitchFamily="34" charset="0"/>
                <a:cs typeface="Sakkal Majalla" panose="02000000000000000000" pitchFamily="2" charset="-78"/>
              </a:rPr>
              <a:t>mg</a:t>
            </a:r>
            <a:endParaRPr lang="en-US" dirty="0">
              <a:solidFill>
                <a:srgbClr val="C00000"/>
              </a:solidFill>
              <a:latin typeface="Century Gothic" panose="020B0502020202020204" pitchFamily="34" charset="0"/>
              <a:cs typeface="Sakkal Majalla" panose="02000000000000000000" pitchFamily="2" charset="-78"/>
            </a:endParaRPr>
          </a:p>
          <a:p>
            <a:pPr marL="0" indent="0" algn="ctr">
              <a:buNone/>
            </a:pPr>
            <a:r>
              <a:rPr lang="en-US" dirty="0">
                <a:solidFill>
                  <a:srgbClr val="C00000"/>
                </a:solidFill>
                <a:latin typeface="Century Gothic" panose="020B0502020202020204" pitchFamily="34" charset="0"/>
                <a:cs typeface="Sakkal Majalla" panose="02000000000000000000" pitchFamily="2" charset="-78"/>
              </a:rPr>
              <a:t>=(0.2)(25)(9.8)</a:t>
            </a:r>
          </a:p>
          <a:p>
            <a:pPr marL="0" indent="0" algn="ctr">
              <a:buNone/>
            </a:pPr>
            <a:r>
              <a:rPr lang="en-US" dirty="0">
                <a:solidFill>
                  <a:srgbClr val="C00000"/>
                </a:solidFill>
                <a:latin typeface="Century Gothic" panose="020B0502020202020204" pitchFamily="34" charset="0"/>
                <a:cs typeface="Sakkal Majalla" panose="02000000000000000000" pitchFamily="2" charset="-78"/>
              </a:rPr>
              <a:t>=49 N</a:t>
            </a:r>
          </a:p>
          <a:p>
            <a:pPr marL="0" indent="0" algn="ctr">
              <a:buNone/>
            </a:pPr>
            <a:r>
              <a:rPr lang="en-US" dirty="0" err="1">
                <a:solidFill>
                  <a:srgbClr val="C00000"/>
                </a:solidFill>
                <a:latin typeface="Century Gothic" panose="020B0502020202020204" pitchFamily="34" charset="0"/>
                <a:cs typeface="Sakkal Majalla" panose="02000000000000000000" pitchFamily="2" charset="-78"/>
              </a:rPr>
              <a:t>F</a:t>
            </a:r>
            <a:r>
              <a:rPr lang="en-US" baseline="-25000" dirty="0" err="1">
                <a:solidFill>
                  <a:srgbClr val="C00000"/>
                </a:solidFill>
                <a:latin typeface="Century Gothic" panose="020B0502020202020204" pitchFamily="34" charset="0"/>
                <a:cs typeface="Sakkal Majalla" panose="02000000000000000000" pitchFamily="2" charset="-78"/>
              </a:rPr>
              <a:t>p</a:t>
            </a:r>
            <a:r>
              <a:rPr lang="en-US" dirty="0">
                <a:solidFill>
                  <a:srgbClr val="C00000"/>
                </a:solidFill>
                <a:latin typeface="Century Gothic" panose="020B0502020202020204" pitchFamily="34" charset="0"/>
                <a:cs typeface="Sakkal Majalla" panose="02000000000000000000" pitchFamily="2" charset="-78"/>
              </a:rPr>
              <a:t>=49 N</a:t>
            </a:r>
            <a:r>
              <a:rPr lang="ar-BH" dirty="0">
                <a:solidFill>
                  <a:srgbClr val="C00000"/>
                </a:solidFill>
                <a:latin typeface="Century Gothic" panose="020B0502020202020204" pitchFamily="34" charset="0"/>
                <a:cs typeface="Sakkal Majalla" panose="02000000000000000000" pitchFamily="2" charset="-78"/>
              </a:rPr>
              <a:t> نحو اليمين </a:t>
            </a:r>
          </a:p>
        </p:txBody>
      </p:sp>
      <p:pic>
        <p:nvPicPr>
          <p:cNvPr id="6" name="Picture 5"/>
          <p:cNvPicPr>
            <a:picLocks noChangeAspect="1"/>
          </p:cNvPicPr>
          <p:nvPr/>
        </p:nvPicPr>
        <p:blipFill>
          <a:blip r:embed="rId3">
            <a:clrChange>
              <a:clrFrom>
                <a:srgbClr val="FEF2D8"/>
              </a:clrFrom>
              <a:clrTo>
                <a:srgbClr val="FEF2D8">
                  <a:alpha val="0"/>
                </a:srgbClr>
              </a:clrTo>
            </a:clrChange>
          </a:blip>
          <a:stretch>
            <a:fillRect/>
          </a:stretch>
        </p:blipFill>
        <p:spPr>
          <a:xfrm>
            <a:off x="1000037" y="4457109"/>
            <a:ext cx="1943379" cy="1384499"/>
          </a:xfrm>
          <a:prstGeom prst="rect">
            <a:avLst/>
          </a:prstGeom>
        </p:spPr>
      </p:pic>
      <p:sp>
        <p:nvSpPr>
          <p:cNvPr id="8" name="Content Placeholder 2">
            <a:extLst>
              <a:ext uri="{FF2B5EF4-FFF2-40B4-BE49-F238E27FC236}">
                <a16:creationId xmlns:a16="http://schemas.microsoft.com/office/drawing/2014/main" id="{D9B02A2C-3283-4D51-B8DA-ACC0A3AB0E22}"/>
              </a:ext>
            </a:extLst>
          </p:cNvPr>
          <p:cNvSpPr txBox="1">
            <a:spLocks/>
          </p:cNvSpPr>
          <p:nvPr/>
        </p:nvSpPr>
        <p:spPr>
          <a:xfrm>
            <a:off x="470901" y="1232778"/>
            <a:ext cx="11325017" cy="994648"/>
          </a:xfrm>
          <a:prstGeom prst="rect">
            <a:avLst/>
          </a:prstGeom>
          <a:solidFill>
            <a:schemeClr val="accent2">
              <a:lumMod val="20000"/>
              <a:lumOff val="80000"/>
            </a:schemeClr>
          </a:solidFill>
          <a:ln>
            <a:solidFill>
              <a:srgbClr val="92D050"/>
            </a:solidFill>
          </a:ln>
          <a:scene3d>
            <a:camera prst="orthographicFront"/>
            <a:lightRig rig="threePt" dir="t"/>
          </a:scene3d>
          <a:sp3d>
            <a:bevelT w="114300" prst="artDeco"/>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buFont typeface="Wingdings" panose="05000000000000000000" pitchFamily="2" charset="2"/>
              <a:buChar char="§"/>
            </a:pPr>
            <a:r>
              <a:rPr lang="ar-BH" sz="3200" dirty="0">
                <a:latin typeface="Century Gothic" panose="020B0502020202020204" pitchFamily="34" charset="0"/>
                <a:cs typeface="Sakkal Majalla" panose="02000000000000000000" pitchFamily="2" charset="-78"/>
              </a:rPr>
              <a:t>إذا دفعت صندوقًا خشبيًا كتلته </a:t>
            </a:r>
            <a:r>
              <a:rPr lang="en-US" sz="3200" dirty="0">
                <a:latin typeface="Century Gothic" panose="020B0502020202020204" pitchFamily="34" charset="0"/>
                <a:cs typeface="Sakkal Majalla" panose="02000000000000000000" pitchFamily="2" charset="-78"/>
              </a:rPr>
              <a:t>25 kg</a:t>
            </a:r>
            <a:r>
              <a:rPr lang="ar-BH" sz="3200" dirty="0">
                <a:latin typeface="Century Gothic" panose="020B0502020202020204" pitchFamily="34" charset="0"/>
                <a:cs typeface="Sakkal Majalla" panose="02000000000000000000" pitchFamily="2" charset="-78"/>
              </a:rPr>
              <a:t> على أرضية خشبية بسرعة منتظمة مقدارها </a:t>
            </a:r>
            <a:r>
              <a:rPr lang="en-US" sz="3200" dirty="0">
                <a:latin typeface="Century Gothic" panose="020B0502020202020204" pitchFamily="34" charset="0"/>
                <a:cs typeface="Sakkal Majalla" panose="02000000000000000000" pitchFamily="2" charset="-78"/>
              </a:rPr>
              <a:t>1 m/s</a:t>
            </a:r>
            <a:r>
              <a:rPr lang="ar-BH" sz="3200" dirty="0">
                <a:latin typeface="Century Gothic" panose="020B0502020202020204" pitchFamily="34" charset="0"/>
                <a:cs typeface="Sakkal Majalla" panose="02000000000000000000" pitchFamily="2" charset="-78"/>
              </a:rPr>
              <a:t> ، فما القوة التي أثرت في الصندوق؟</a:t>
            </a:r>
            <a:endParaRPr lang="en-US" sz="3200" baseline="-25000" dirty="0">
              <a:latin typeface="Century Gothic" panose="020B0502020202020204" pitchFamily="34" charset="0"/>
              <a:cs typeface="Sakkal Majalla" panose="02000000000000000000" pitchFamily="2" charset="-78"/>
            </a:endParaRPr>
          </a:p>
        </p:txBody>
      </p:sp>
      <p:pic>
        <p:nvPicPr>
          <p:cNvPr id="5" name="Picture 4">
            <a:extLst>
              <a:ext uri="{FF2B5EF4-FFF2-40B4-BE49-F238E27FC236}">
                <a16:creationId xmlns:a16="http://schemas.microsoft.com/office/drawing/2014/main" id="{9170DAE2-558E-4FCD-A5E2-4A7F5482C194}"/>
              </a:ext>
            </a:extLst>
          </p:cNvPr>
          <p:cNvPicPr>
            <a:picLocks noChangeAspect="1"/>
          </p:cNvPicPr>
          <p:nvPr/>
        </p:nvPicPr>
        <p:blipFill>
          <a:blip r:embed="rId4"/>
          <a:stretch>
            <a:fillRect/>
          </a:stretch>
        </p:blipFill>
        <p:spPr>
          <a:xfrm>
            <a:off x="1000037" y="2447334"/>
            <a:ext cx="2933700" cy="2009775"/>
          </a:xfrm>
          <a:prstGeom prst="rect">
            <a:avLst/>
          </a:prstGeom>
        </p:spPr>
      </p:pic>
      <p:sp>
        <p:nvSpPr>
          <p:cNvPr id="10" name="Footer Placeholder 3">
            <a:extLst>
              <a:ext uri="{FF2B5EF4-FFF2-40B4-BE49-F238E27FC236}">
                <a16:creationId xmlns:a16="http://schemas.microsoft.com/office/drawing/2014/main" id="{E0602B08-033E-4020-A211-32326C6A5D6E}"/>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304580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barn(inVertical)">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bg/>
                                          </p:spTgt>
                                        </p:tgtEl>
                                        <p:attrNameLst>
                                          <p:attrName>style.visibility</p:attrName>
                                        </p:attrNameLst>
                                      </p:cBhvr>
                                      <p:to>
                                        <p:strVal val="visible"/>
                                      </p:to>
                                    </p:set>
                                    <p:animEffect transition="in" filter="fade">
                                      <p:cBhvr>
                                        <p:cTn id="26" dur="1000"/>
                                        <p:tgtEl>
                                          <p:spTgt spid="3">
                                            <p:bg/>
                                          </p:spTgt>
                                        </p:tgtEl>
                                      </p:cBhvr>
                                    </p:animEffect>
                                    <p:anim calcmode="lin" valueType="num">
                                      <p:cBhvr>
                                        <p:cTn id="27" dur="1000" fill="hold"/>
                                        <p:tgtEl>
                                          <p:spTgt spid="3">
                                            <p:bg/>
                                          </p:spTgt>
                                        </p:tgtEl>
                                        <p:attrNameLst>
                                          <p:attrName>ppt_x</p:attrName>
                                        </p:attrNameLst>
                                      </p:cBhvr>
                                      <p:tavLst>
                                        <p:tav tm="0">
                                          <p:val>
                                            <p:strVal val="#ppt_x"/>
                                          </p:val>
                                        </p:tav>
                                        <p:tav tm="100000">
                                          <p:val>
                                            <p:strVal val="#ppt_x"/>
                                          </p:val>
                                        </p:tav>
                                      </p:tavLst>
                                    </p:anim>
                                    <p:anim calcmode="lin" valueType="num">
                                      <p:cBhvr>
                                        <p:cTn id="28"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500"/>
                                        <p:tgtEl>
                                          <p:spTgt spid="5"/>
                                        </p:tgtEl>
                                      </p:cBhvr>
                                    </p:animEffect>
                                  </p:childTnLst>
                                </p:cTn>
                              </p:par>
                              <p:par>
                                <p:cTn id="34" presetID="16" presetClass="entr" presetSubtype="21"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fade">
                                      <p:cBhvr>
                                        <p:cTn id="41" dur="1000"/>
                                        <p:tgtEl>
                                          <p:spTgt spid="3">
                                            <p:txEl>
                                              <p:pRg st="0" end="0"/>
                                            </p:txEl>
                                          </p:spTgt>
                                        </p:tgtEl>
                                      </p:cBhvr>
                                    </p:animEffect>
                                    <p:anim calcmode="lin" valueType="num">
                                      <p:cBhvr>
                                        <p:cTn id="4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fade">
                                      <p:cBhvr>
                                        <p:cTn id="48" dur="1000"/>
                                        <p:tgtEl>
                                          <p:spTgt spid="3">
                                            <p:txEl>
                                              <p:pRg st="1" end="1"/>
                                            </p:txEl>
                                          </p:spTgt>
                                        </p:tgtEl>
                                      </p:cBhvr>
                                    </p:animEffect>
                                    <p:anim calcmode="lin" valueType="num">
                                      <p:cBhvr>
                                        <p:cTn id="4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Effect transition="in" filter="fade">
                                      <p:cBhvr>
                                        <p:cTn id="55" dur="1000"/>
                                        <p:tgtEl>
                                          <p:spTgt spid="3">
                                            <p:txEl>
                                              <p:pRg st="2" end="2"/>
                                            </p:txEl>
                                          </p:spTgt>
                                        </p:tgtEl>
                                      </p:cBhvr>
                                    </p:animEffect>
                                    <p:anim calcmode="lin" valueType="num">
                                      <p:cBhvr>
                                        <p:cTn id="5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fade">
                                      <p:cBhvr>
                                        <p:cTn id="62" dur="1000"/>
                                        <p:tgtEl>
                                          <p:spTgt spid="3">
                                            <p:txEl>
                                              <p:pRg st="3" end="3"/>
                                            </p:txEl>
                                          </p:spTgt>
                                        </p:tgtEl>
                                      </p:cBhvr>
                                    </p:animEffect>
                                    <p:anim calcmode="lin" valueType="num">
                                      <p:cBhvr>
                                        <p:cTn id="6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Effect transition="in" filter="fade">
                                      <p:cBhvr>
                                        <p:cTn id="69" dur="1000"/>
                                        <p:tgtEl>
                                          <p:spTgt spid="3">
                                            <p:txEl>
                                              <p:pRg st="4" end="4"/>
                                            </p:txEl>
                                          </p:spTgt>
                                        </p:tgtEl>
                                      </p:cBhvr>
                                    </p:animEffect>
                                    <p:anim calcmode="lin" valueType="num">
                                      <p:cBhvr>
                                        <p:cTn id="7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5" end="5"/>
                                            </p:txEl>
                                          </p:spTgt>
                                        </p:tgtEl>
                                        <p:attrNameLst>
                                          <p:attrName>style.visibility</p:attrName>
                                        </p:attrNameLst>
                                      </p:cBhvr>
                                      <p:to>
                                        <p:strVal val="visible"/>
                                      </p:to>
                                    </p:set>
                                    <p:animEffect transition="in" filter="fade">
                                      <p:cBhvr>
                                        <p:cTn id="76" dur="1000"/>
                                        <p:tgtEl>
                                          <p:spTgt spid="3">
                                            <p:txEl>
                                              <p:pRg st="5" end="5"/>
                                            </p:txEl>
                                          </p:spTgt>
                                        </p:tgtEl>
                                      </p:cBhvr>
                                    </p:animEffect>
                                    <p:anim calcmode="lin" valueType="num">
                                      <p:cBhvr>
                                        <p:cTn id="7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126" y="536996"/>
            <a:ext cx="2805953" cy="616510"/>
          </a:xfrm>
          <a:solidFill>
            <a:srgbClr val="7030A0"/>
          </a:solidFill>
        </p:spPr>
        <p:txBody>
          <a:bodyPr>
            <a:normAutofit/>
          </a:bodyPr>
          <a:lstStyle/>
          <a:p>
            <a:pPr algn="ctr" rtl="1"/>
            <a:r>
              <a:rPr lang="ar-BH" sz="3600" b="1" dirty="0">
                <a:solidFill>
                  <a:schemeClr val="bg1"/>
                </a:solidFill>
                <a:latin typeface="Sakkal Majalla" panose="02000000000000000000" pitchFamily="2" charset="-78"/>
                <a:cs typeface="Sakkal Majalla" panose="02000000000000000000" pitchFamily="2" charset="-78"/>
              </a:rPr>
              <a:t>تدريب</a:t>
            </a:r>
            <a:r>
              <a:rPr lang="en-US" sz="3600" b="1" dirty="0">
                <a:solidFill>
                  <a:schemeClr val="bg1"/>
                </a:solidFill>
                <a:latin typeface="Sakkal Majalla" panose="02000000000000000000" pitchFamily="2" charset="-78"/>
                <a:cs typeface="Sakkal Majalla" panose="02000000000000000000" pitchFamily="2" charset="-78"/>
              </a:rPr>
              <a:t>3</a:t>
            </a:r>
            <a:endParaRPr lang="ar-BH" sz="3600" b="1" dirty="0">
              <a:solidFill>
                <a:schemeClr val="bg1"/>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3460525" y="2726447"/>
            <a:ext cx="8511080" cy="3055692"/>
          </a:xfrm>
          <a:solidFill>
            <a:schemeClr val="accent1">
              <a:lumMod val="20000"/>
              <a:lumOff val="80000"/>
            </a:schemeClr>
          </a:solidFill>
          <a:scene3d>
            <a:camera prst="orthographicFront"/>
            <a:lightRig rig="threePt" dir="t"/>
          </a:scene3d>
          <a:sp3d>
            <a:bevelT w="114300" prst="artDeco"/>
          </a:sp3d>
        </p:spPr>
        <p:txBody>
          <a:bodyPr>
            <a:normAutofit/>
          </a:bodyPr>
          <a:lstStyle/>
          <a:p>
            <a:pPr marL="0" indent="0" algn="ctr" rtl="1">
              <a:buNone/>
            </a:pPr>
            <a:r>
              <a:rPr lang="en-US" sz="3200" dirty="0">
                <a:solidFill>
                  <a:srgbClr val="C00000"/>
                </a:solidFill>
                <a:latin typeface="Century Gothic" panose="020B0502020202020204" pitchFamily="34" charset="0"/>
                <a:cs typeface="Sakkal Majalla" panose="02000000000000000000" pitchFamily="2" charset="-78"/>
              </a:rPr>
              <a:t>F</a:t>
            </a:r>
            <a:r>
              <a:rPr lang="en-US" sz="3200" baseline="-25000" dirty="0">
                <a:solidFill>
                  <a:srgbClr val="C00000"/>
                </a:solidFill>
                <a:latin typeface="Century Gothic" panose="020B0502020202020204" pitchFamily="34" charset="0"/>
                <a:cs typeface="Sakkal Majalla" panose="02000000000000000000" pitchFamily="2" charset="-78"/>
              </a:rPr>
              <a:t>P</a:t>
            </a:r>
            <a:r>
              <a:rPr lang="en-US" sz="3200" dirty="0">
                <a:solidFill>
                  <a:srgbClr val="C00000"/>
                </a:solidFill>
                <a:latin typeface="Century Gothic" panose="020B0502020202020204" pitchFamily="34" charset="0"/>
                <a:cs typeface="Sakkal Majalla" panose="02000000000000000000" pitchFamily="2" charset="-78"/>
              </a:rPr>
              <a:t>=2(49)=98 N</a:t>
            </a:r>
            <a:endParaRPr lang="ar-BH" sz="3200" dirty="0">
              <a:solidFill>
                <a:srgbClr val="C00000"/>
              </a:solidFill>
              <a:latin typeface="Century Gothic" panose="020B0502020202020204" pitchFamily="34" charset="0"/>
              <a:cs typeface="Sakkal Majalla" panose="02000000000000000000" pitchFamily="2" charset="-78"/>
            </a:endParaRPr>
          </a:p>
          <a:p>
            <a:pPr marL="0" indent="0" algn="ctr">
              <a:buNone/>
            </a:pPr>
            <a:r>
              <a:rPr lang="en-US" sz="3200" dirty="0">
                <a:solidFill>
                  <a:srgbClr val="C00000"/>
                </a:solidFill>
                <a:latin typeface="Century Gothic" panose="020B0502020202020204" pitchFamily="34" charset="0"/>
                <a:cs typeface="Sakkal Majalla" panose="02000000000000000000" pitchFamily="2" charset="-78"/>
              </a:rPr>
              <a:t>F</a:t>
            </a:r>
            <a:r>
              <a:rPr lang="ar-BH" sz="3200" baseline="-25000" dirty="0">
                <a:solidFill>
                  <a:srgbClr val="C00000"/>
                </a:solidFill>
                <a:latin typeface="Century Gothic" panose="020B0502020202020204" pitchFamily="34" charset="0"/>
                <a:cs typeface="Sakkal Majalla" panose="02000000000000000000" pitchFamily="2" charset="-78"/>
              </a:rPr>
              <a:t>محصلة</a:t>
            </a:r>
            <a:r>
              <a:rPr lang="en-US" sz="3200" dirty="0">
                <a:solidFill>
                  <a:srgbClr val="C00000"/>
                </a:solidFill>
                <a:latin typeface="Century Gothic" panose="020B0502020202020204" pitchFamily="34" charset="0"/>
                <a:cs typeface="Sakkal Majalla" panose="02000000000000000000" pitchFamily="2" charset="-78"/>
              </a:rPr>
              <a:t>=F</a:t>
            </a:r>
            <a:r>
              <a:rPr lang="en-US" sz="3200" baseline="-25000" dirty="0">
                <a:solidFill>
                  <a:srgbClr val="C00000"/>
                </a:solidFill>
                <a:latin typeface="Century Gothic" panose="020B0502020202020204" pitchFamily="34" charset="0"/>
                <a:cs typeface="Sakkal Majalla" panose="02000000000000000000" pitchFamily="2" charset="-78"/>
              </a:rPr>
              <a:t>P</a:t>
            </a:r>
            <a:r>
              <a:rPr lang="en-US" sz="3200" dirty="0">
                <a:solidFill>
                  <a:srgbClr val="C00000"/>
                </a:solidFill>
                <a:latin typeface="Century Gothic" panose="020B0502020202020204" pitchFamily="34" charset="0"/>
                <a:cs typeface="Sakkal Majalla" panose="02000000000000000000" pitchFamily="2" charset="-78"/>
              </a:rPr>
              <a:t>-F</a:t>
            </a:r>
            <a:r>
              <a:rPr lang="en-US" sz="3200" baseline="-25000" dirty="0">
                <a:solidFill>
                  <a:srgbClr val="C00000"/>
                </a:solidFill>
                <a:latin typeface="Century Gothic" panose="020B0502020202020204" pitchFamily="34" charset="0"/>
                <a:cs typeface="Sakkal Majalla" panose="02000000000000000000" pitchFamily="2" charset="-78"/>
              </a:rPr>
              <a:t>K</a:t>
            </a:r>
          </a:p>
          <a:p>
            <a:pPr marL="0" indent="0" algn="ctr">
              <a:buNone/>
            </a:pPr>
            <a:r>
              <a:rPr lang="en-US" sz="3200" dirty="0">
                <a:solidFill>
                  <a:srgbClr val="C00000"/>
                </a:solidFill>
                <a:latin typeface="Century Gothic" panose="020B0502020202020204" pitchFamily="34" charset="0"/>
                <a:cs typeface="Sakkal Majalla" panose="02000000000000000000" pitchFamily="2" charset="-78"/>
              </a:rPr>
              <a:t>ma= F</a:t>
            </a:r>
            <a:r>
              <a:rPr lang="en-US" sz="3200" baseline="-25000" dirty="0">
                <a:solidFill>
                  <a:srgbClr val="C00000"/>
                </a:solidFill>
                <a:latin typeface="Century Gothic" panose="020B0502020202020204" pitchFamily="34" charset="0"/>
                <a:cs typeface="Sakkal Majalla" panose="02000000000000000000" pitchFamily="2" charset="-78"/>
              </a:rPr>
              <a:t>P</a:t>
            </a:r>
            <a:r>
              <a:rPr lang="en-US" sz="3200" dirty="0">
                <a:solidFill>
                  <a:srgbClr val="C00000"/>
                </a:solidFill>
                <a:latin typeface="Century Gothic" panose="020B0502020202020204" pitchFamily="34" charset="0"/>
                <a:cs typeface="Sakkal Majalla" panose="02000000000000000000" pitchFamily="2" charset="-78"/>
              </a:rPr>
              <a:t>-F</a:t>
            </a:r>
            <a:r>
              <a:rPr lang="en-US" sz="3200" baseline="-25000" dirty="0">
                <a:solidFill>
                  <a:srgbClr val="C00000"/>
                </a:solidFill>
                <a:latin typeface="Century Gothic" panose="020B0502020202020204" pitchFamily="34" charset="0"/>
                <a:cs typeface="Sakkal Majalla" panose="02000000000000000000" pitchFamily="2" charset="-78"/>
              </a:rPr>
              <a:t>K</a:t>
            </a:r>
          </a:p>
          <a:p>
            <a:pPr marL="0" indent="0" algn="ctr">
              <a:buNone/>
            </a:pPr>
            <a:r>
              <a:rPr lang="en-US" sz="3200" dirty="0">
                <a:solidFill>
                  <a:srgbClr val="C00000"/>
                </a:solidFill>
                <a:latin typeface="Century Gothic" panose="020B0502020202020204" pitchFamily="34" charset="0"/>
                <a:cs typeface="Sakkal Majalla" panose="02000000000000000000" pitchFamily="2" charset="-78"/>
              </a:rPr>
              <a:t>25(a)=98-(0.2)(25)(9.8)</a:t>
            </a:r>
          </a:p>
          <a:p>
            <a:pPr marL="0" indent="0" algn="ctr">
              <a:buNone/>
            </a:pPr>
            <a:r>
              <a:rPr lang="en-US" sz="3200" dirty="0">
                <a:solidFill>
                  <a:srgbClr val="C00000"/>
                </a:solidFill>
                <a:latin typeface="Century Gothic" panose="020B0502020202020204" pitchFamily="34" charset="0"/>
                <a:cs typeface="Sakkal Majalla" panose="02000000000000000000" pitchFamily="2" charset="-78"/>
              </a:rPr>
              <a:t>a=2 m/s</a:t>
            </a:r>
            <a:r>
              <a:rPr lang="en-US" sz="3200" baseline="30000" dirty="0">
                <a:solidFill>
                  <a:srgbClr val="C00000"/>
                </a:solidFill>
                <a:latin typeface="Century Gothic" panose="020B0502020202020204" pitchFamily="34" charset="0"/>
                <a:cs typeface="Sakkal Majalla" panose="02000000000000000000" pitchFamily="2" charset="-78"/>
              </a:rPr>
              <a:t>2</a:t>
            </a:r>
          </a:p>
        </p:txBody>
      </p:sp>
      <p:sp>
        <p:nvSpPr>
          <p:cNvPr id="10" name="Content Placeholder 2">
            <a:extLst>
              <a:ext uri="{FF2B5EF4-FFF2-40B4-BE49-F238E27FC236}">
                <a16:creationId xmlns:a16="http://schemas.microsoft.com/office/drawing/2014/main" id="{FE5096B1-EF2A-4436-84C0-BAE4369C111F}"/>
              </a:ext>
            </a:extLst>
          </p:cNvPr>
          <p:cNvSpPr txBox="1">
            <a:spLocks/>
          </p:cNvSpPr>
          <p:nvPr/>
        </p:nvSpPr>
        <p:spPr>
          <a:xfrm>
            <a:off x="2935432" y="1325377"/>
            <a:ext cx="9036173" cy="1014849"/>
          </a:xfrm>
          <a:prstGeom prst="rect">
            <a:avLst/>
          </a:prstGeom>
          <a:solidFill>
            <a:schemeClr val="accent2">
              <a:lumMod val="20000"/>
              <a:lumOff val="80000"/>
            </a:schemeClr>
          </a:solidFill>
          <a:scene3d>
            <a:camera prst="orthographicFront"/>
            <a:lightRig rig="threePt" dir="t"/>
          </a:scene3d>
          <a:sp3d>
            <a:bevelT w="114300" prst="artDeco"/>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Font typeface="Arial" panose="020B0604020202020204" pitchFamily="34" charset="0"/>
              <a:buNone/>
            </a:pPr>
            <a:r>
              <a:rPr lang="ar-BH" sz="3200" dirty="0">
                <a:solidFill>
                  <a:srgbClr val="002060"/>
                </a:solidFill>
                <a:latin typeface="Century Gothic" panose="020B0502020202020204" pitchFamily="34" charset="0"/>
                <a:cs typeface="Sakkal Majalla" panose="02000000000000000000" pitchFamily="2" charset="-78"/>
              </a:rPr>
              <a:t>في التدريب 2 ، إذا تضاعفت القوة التي تؤثر في الصندوق الذي كتلته </a:t>
            </a:r>
            <a:r>
              <a:rPr lang="en-US" sz="3200" dirty="0">
                <a:solidFill>
                  <a:srgbClr val="002060"/>
                </a:solidFill>
                <a:latin typeface="Century Gothic" panose="020B0502020202020204" pitchFamily="34" charset="0"/>
                <a:cs typeface="Sakkal Majalla" panose="02000000000000000000" pitchFamily="2" charset="-78"/>
              </a:rPr>
              <a:t>25 kg</a:t>
            </a:r>
            <a:r>
              <a:rPr lang="ar-BH" sz="3200" dirty="0">
                <a:solidFill>
                  <a:srgbClr val="002060"/>
                </a:solidFill>
                <a:latin typeface="Century Gothic" panose="020B0502020202020204" pitchFamily="34" charset="0"/>
                <a:cs typeface="Sakkal Majalla" panose="02000000000000000000" pitchFamily="2" charset="-78"/>
              </a:rPr>
              <a:t> ، فما تسارع الصندوق؟</a:t>
            </a:r>
          </a:p>
        </p:txBody>
      </p:sp>
      <p:pic>
        <p:nvPicPr>
          <p:cNvPr id="9" name="Picture 8">
            <a:extLst>
              <a:ext uri="{FF2B5EF4-FFF2-40B4-BE49-F238E27FC236}">
                <a16:creationId xmlns:a16="http://schemas.microsoft.com/office/drawing/2014/main" id="{43515C05-8B53-4E17-974D-93B7B0E2FF1F}"/>
              </a:ext>
            </a:extLst>
          </p:cNvPr>
          <p:cNvPicPr>
            <a:picLocks noChangeAspect="1"/>
          </p:cNvPicPr>
          <p:nvPr/>
        </p:nvPicPr>
        <p:blipFill>
          <a:blip r:embed="rId3">
            <a:clrChange>
              <a:clrFrom>
                <a:srgbClr val="FEF2D8"/>
              </a:clrFrom>
              <a:clrTo>
                <a:srgbClr val="FEF2D8">
                  <a:alpha val="0"/>
                </a:srgbClr>
              </a:clrTo>
            </a:clrChange>
          </a:blip>
          <a:stretch>
            <a:fillRect/>
          </a:stretch>
        </p:blipFill>
        <p:spPr>
          <a:xfrm>
            <a:off x="307042" y="3345113"/>
            <a:ext cx="1943379" cy="1384499"/>
          </a:xfrm>
          <a:prstGeom prst="rect">
            <a:avLst/>
          </a:prstGeom>
        </p:spPr>
      </p:pic>
      <p:pic>
        <p:nvPicPr>
          <p:cNvPr id="12" name="Picture 11">
            <a:extLst>
              <a:ext uri="{FF2B5EF4-FFF2-40B4-BE49-F238E27FC236}">
                <a16:creationId xmlns:a16="http://schemas.microsoft.com/office/drawing/2014/main" id="{59BF0CE1-2AA7-42E9-9640-4B44D68403E6}"/>
              </a:ext>
            </a:extLst>
          </p:cNvPr>
          <p:cNvPicPr>
            <a:picLocks noChangeAspect="1"/>
          </p:cNvPicPr>
          <p:nvPr/>
        </p:nvPicPr>
        <p:blipFill>
          <a:blip r:embed="rId4"/>
          <a:stretch>
            <a:fillRect/>
          </a:stretch>
        </p:blipFill>
        <p:spPr>
          <a:xfrm>
            <a:off x="220395" y="1325377"/>
            <a:ext cx="2354477" cy="1612970"/>
          </a:xfrm>
          <a:prstGeom prst="rect">
            <a:avLst/>
          </a:prstGeom>
        </p:spPr>
      </p:pic>
      <p:pic>
        <p:nvPicPr>
          <p:cNvPr id="6" name="Picture 5">
            <a:extLst>
              <a:ext uri="{FF2B5EF4-FFF2-40B4-BE49-F238E27FC236}">
                <a16:creationId xmlns:a16="http://schemas.microsoft.com/office/drawing/2014/main" id="{D8689872-103E-4F81-B8CF-E1275B6631BF}"/>
              </a:ext>
            </a:extLst>
          </p:cNvPr>
          <p:cNvPicPr>
            <a:picLocks noChangeAspect="1"/>
          </p:cNvPicPr>
          <p:nvPr/>
        </p:nvPicPr>
        <p:blipFill>
          <a:blip r:embed="rId5"/>
          <a:stretch>
            <a:fillRect/>
          </a:stretch>
        </p:blipFill>
        <p:spPr>
          <a:xfrm>
            <a:off x="1685644" y="1721700"/>
            <a:ext cx="1249788" cy="231668"/>
          </a:xfrm>
          <a:prstGeom prst="rect">
            <a:avLst/>
          </a:prstGeom>
        </p:spPr>
      </p:pic>
      <p:sp>
        <p:nvSpPr>
          <p:cNvPr id="13" name="Footer Placeholder 3">
            <a:extLst>
              <a:ext uri="{FF2B5EF4-FFF2-40B4-BE49-F238E27FC236}">
                <a16:creationId xmlns:a16="http://schemas.microsoft.com/office/drawing/2014/main" id="{320F0ED0-A9F9-4B90-BF7A-8DDF26500F0B}"/>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245343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barn(inVertical)">
                                      <p:cBhvr>
                                        <p:cTn id="14" dur="5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bg/>
                                          </p:spTgt>
                                        </p:tgtEl>
                                        <p:attrNameLst>
                                          <p:attrName>style.visibility</p:attrName>
                                        </p:attrNameLst>
                                      </p:cBhvr>
                                      <p:to>
                                        <p:strVal val="visible"/>
                                      </p:to>
                                    </p:set>
                                    <p:animEffect transition="in" filter="fade">
                                      <p:cBhvr>
                                        <p:cTn id="30" dur="1000"/>
                                        <p:tgtEl>
                                          <p:spTgt spid="3">
                                            <p:bg/>
                                          </p:spTgt>
                                        </p:tgtEl>
                                      </p:cBhvr>
                                    </p:animEffect>
                                    <p:anim calcmode="lin" valueType="num">
                                      <p:cBhvr>
                                        <p:cTn id="31" dur="1000" fill="hold"/>
                                        <p:tgtEl>
                                          <p:spTgt spid="3">
                                            <p:bg/>
                                          </p:spTgt>
                                        </p:tgtEl>
                                        <p:attrNameLst>
                                          <p:attrName>ppt_x</p:attrName>
                                        </p:attrNameLst>
                                      </p:cBhvr>
                                      <p:tavLst>
                                        <p:tav tm="0">
                                          <p:val>
                                            <p:strVal val="#ppt_x"/>
                                          </p:val>
                                        </p:tav>
                                        <p:tav tm="100000">
                                          <p:val>
                                            <p:strVal val="#ppt_x"/>
                                          </p:val>
                                        </p:tav>
                                      </p:tavLst>
                                    </p:anim>
                                    <p:anim calcmode="lin" valueType="num">
                                      <p:cBhvr>
                                        <p:cTn id="3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1000"/>
                                        <p:tgtEl>
                                          <p:spTgt spid="3">
                                            <p:txEl>
                                              <p:pRg st="0" end="0"/>
                                            </p:txEl>
                                          </p:spTgt>
                                        </p:tgtEl>
                                      </p:cBhvr>
                                    </p:animEffect>
                                    <p:anim calcmode="lin" valueType="num">
                                      <p:cBhvr>
                                        <p:cTn id="3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animEffect transition="in" filter="fade">
                                      <p:cBhvr>
                                        <p:cTn id="44" dur="1000"/>
                                        <p:tgtEl>
                                          <p:spTgt spid="3">
                                            <p:txEl>
                                              <p:pRg st="1" end="1"/>
                                            </p:txEl>
                                          </p:spTgt>
                                        </p:tgtEl>
                                      </p:cBhvr>
                                    </p:animEffect>
                                    <p:anim calcmode="lin" valueType="num">
                                      <p:cBhvr>
                                        <p:cTn id="4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fade">
                                      <p:cBhvr>
                                        <p:cTn id="51" dur="1000"/>
                                        <p:tgtEl>
                                          <p:spTgt spid="3">
                                            <p:txEl>
                                              <p:pRg st="2" end="2"/>
                                            </p:txEl>
                                          </p:spTgt>
                                        </p:tgtEl>
                                      </p:cBhvr>
                                    </p:animEffect>
                                    <p:anim calcmode="lin" valueType="num">
                                      <p:cBhvr>
                                        <p:cTn id="5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fade">
                                      <p:cBhvr>
                                        <p:cTn id="58" dur="1000"/>
                                        <p:tgtEl>
                                          <p:spTgt spid="3">
                                            <p:txEl>
                                              <p:pRg st="3" end="3"/>
                                            </p:txEl>
                                          </p:spTgt>
                                        </p:tgtEl>
                                      </p:cBhvr>
                                    </p:animEffect>
                                    <p:anim calcmode="lin" valueType="num">
                                      <p:cBhvr>
                                        <p:cTn id="5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Effect transition="in" filter="fade">
                                      <p:cBhvr>
                                        <p:cTn id="65" dur="1000"/>
                                        <p:tgtEl>
                                          <p:spTgt spid="3">
                                            <p:txEl>
                                              <p:pRg st="4" end="4"/>
                                            </p:txEl>
                                          </p:spTgt>
                                        </p:tgtEl>
                                      </p:cBhvr>
                                    </p:animEffect>
                                    <p:anim calcmode="lin" valueType="num">
                                      <p:cBhvr>
                                        <p:cTn id="6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5427" y="462986"/>
            <a:ext cx="3348111" cy="616510"/>
          </a:xfrm>
          <a:solidFill>
            <a:srgbClr val="7030A0"/>
          </a:solidFill>
          <a:scene3d>
            <a:camera prst="orthographicFront"/>
            <a:lightRig rig="threePt" dir="t"/>
          </a:scene3d>
          <a:sp3d>
            <a:bevelT w="114300" prst="artDeco"/>
          </a:sp3d>
        </p:spPr>
        <p:txBody>
          <a:bodyPr>
            <a:no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سؤال</a:t>
            </a:r>
          </a:p>
        </p:txBody>
      </p:sp>
      <p:sp>
        <p:nvSpPr>
          <p:cNvPr id="3" name="Content Placeholder 2"/>
          <p:cNvSpPr>
            <a:spLocks noGrp="1"/>
          </p:cNvSpPr>
          <p:nvPr>
            <p:ph idx="1"/>
          </p:nvPr>
        </p:nvSpPr>
        <p:spPr>
          <a:xfrm>
            <a:off x="1183341" y="1180166"/>
            <a:ext cx="10735235" cy="1500302"/>
          </a:xfrm>
          <a:solidFill>
            <a:schemeClr val="accent2">
              <a:lumMod val="20000"/>
              <a:lumOff val="80000"/>
            </a:schemeClr>
          </a:solidFill>
          <a:scene3d>
            <a:camera prst="orthographicFront"/>
            <a:lightRig rig="threePt" dir="t"/>
          </a:scene3d>
          <a:sp3d>
            <a:bevelT w="114300" prst="artDeco"/>
          </a:sp3d>
        </p:spPr>
        <p:txBody>
          <a:bodyPr>
            <a:normAutofit/>
          </a:bodyPr>
          <a:lstStyle/>
          <a:p>
            <a:pPr algn="just" rtl="1">
              <a:buFont typeface="Wingdings" panose="05000000000000000000" pitchFamily="2" charset="2"/>
              <a:buChar char="§"/>
            </a:pPr>
            <a:r>
              <a:rPr lang="ar-BH" sz="3200" dirty="0">
                <a:latin typeface="Sakkal Majalla" panose="02000000000000000000" pitchFamily="2" charset="-78"/>
                <a:cs typeface="Sakkal Majalla" panose="02000000000000000000" pitchFamily="2" charset="-78"/>
              </a:rPr>
              <a:t>تستقر زلاجة وزنها </a:t>
            </a:r>
            <a:r>
              <a:rPr lang="en-US" sz="3200" dirty="0">
                <a:latin typeface="Sakkal Majalla" panose="02000000000000000000" pitchFamily="2" charset="-78"/>
                <a:cs typeface="Sakkal Majalla" panose="02000000000000000000" pitchFamily="2" charset="-78"/>
              </a:rPr>
              <a:t>52 N</a:t>
            </a:r>
            <a:r>
              <a:rPr lang="ar-BH" sz="3200" dirty="0">
                <a:latin typeface="Sakkal Majalla" panose="02000000000000000000" pitchFamily="2" charset="-78"/>
                <a:cs typeface="Sakkal Majalla" panose="02000000000000000000" pitchFamily="2" charset="-78"/>
              </a:rPr>
              <a:t> على أرضية يغطيها الثلج، فإذا كان معامل الاحتكاك الحركي بين الزلاجة والثلج </a:t>
            </a:r>
            <a:r>
              <a:rPr lang="en-US" sz="3200" dirty="0">
                <a:latin typeface="Sakkal Majalla" panose="02000000000000000000" pitchFamily="2" charset="-78"/>
                <a:cs typeface="Sakkal Majalla" panose="02000000000000000000" pitchFamily="2" charset="-78"/>
              </a:rPr>
              <a:t>0.12</a:t>
            </a:r>
            <a:r>
              <a:rPr lang="ar-BH" sz="3200" dirty="0">
                <a:latin typeface="Sakkal Majalla" panose="02000000000000000000" pitchFamily="2" charset="-78"/>
                <a:cs typeface="Sakkal Majalla" panose="02000000000000000000" pitchFamily="2" charset="-78"/>
              </a:rPr>
              <a:t> ، وجلس شخص وزنه </a:t>
            </a:r>
            <a:r>
              <a:rPr lang="en-US" sz="3200" dirty="0">
                <a:latin typeface="Sakkal Majalla" panose="02000000000000000000" pitchFamily="2" charset="-78"/>
                <a:cs typeface="Sakkal Majalla" panose="02000000000000000000" pitchFamily="2" charset="-78"/>
              </a:rPr>
              <a:t>650 N</a:t>
            </a:r>
            <a:r>
              <a:rPr lang="ar-BH" sz="3200" dirty="0">
                <a:latin typeface="Sakkal Majalla" panose="02000000000000000000" pitchFamily="2" charset="-78"/>
                <a:cs typeface="Sakkal Majalla" panose="02000000000000000000" pitchFamily="2" charset="-78"/>
              </a:rPr>
              <a:t> على الزلاجة، فما مقدار القوة اللازمة لسحب الزلاجة بسرعة منتظمة.</a:t>
            </a:r>
          </a:p>
        </p:txBody>
      </p:sp>
      <p:sp>
        <p:nvSpPr>
          <p:cNvPr id="6" name="Content Placeholder 2">
            <a:extLst>
              <a:ext uri="{FF2B5EF4-FFF2-40B4-BE49-F238E27FC236}">
                <a16:creationId xmlns:a16="http://schemas.microsoft.com/office/drawing/2014/main" id="{1FE9F327-D5BC-485A-8497-A1BCB0BA9069}"/>
              </a:ext>
            </a:extLst>
          </p:cNvPr>
          <p:cNvSpPr txBox="1">
            <a:spLocks/>
          </p:cNvSpPr>
          <p:nvPr/>
        </p:nvSpPr>
        <p:spPr>
          <a:xfrm>
            <a:off x="1183340" y="2881808"/>
            <a:ext cx="10735235" cy="1732395"/>
          </a:xfrm>
          <a:prstGeom prst="rect">
            <a:avLst/>
          </a:prstGeom>
          <a:solidFill>
            <a:schemeClr val="accent1">
              <a:lumMod val="20000"/>
              <a:lumOff val="80000"/>
            </a:schemeClr>
          </a:solidFill>
          <a:scene3d>
            <a:camera prst="orthographicFront"/>
            <a:lightRig rig="threePt" dir="t"/>
          </a:scene3d>
          <a:sp3d>
            <a:bevelT w="114300" prst="artDeco"/>
          </a:sp3d>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C00000"/>
                </a:solidFill>
                <a:latin typeface="Century Gothic" panose="020B0502020202020204" pitchFamily="34" charset="0"/>
                <a:cs typeface="Sakkal Majalla" panose="02000000000000000000" pitchFamily="2" charset="-78"/>
              </a:rPr>
              <a:t>F</a:t>
            </a:r>
            <a:r>
              <a:rPr lang="en-US" baseline="-25000" dirty="0">
                <a:solidFill>
                  <a:srgbClr val="C00000"/>
                </a:solidFill>
                <a:latin typeface="Century Gothic" panose="020B0502020202020204" pitchFamily="34" charset="0"/>
                <a:cs typeface="Sakkal Majalla" panose="02000000000000000000" pitchFamily="2" charset="-78"/>
              </a:rPr>
              <a:t>k</a:t>
            </a:r>
            <a:r>
              <a:rPr lang="en-US" dirty="0">
                <a:solidFill>
                  <a:srgbClr val="C00000"/>
                </a:solidFill>
                <a:latin typeface="Century Gothic" panose="020B0502020202020204" pitchFamily="34" charset="0"/>
                <a:cs typeface="Sakkal Majalla" panose="02000000000000000000" pitchFamily="2" charset="-78"/>
              </a:rPr>
              <a:t>=</a:t>
            </a:r>
            <a:r>
              <a:rPr lang="el-GR" dirty="0">
                <a:solidFill>
                  <a:srgbClr val="C00000"/>
                </a:solidFill>
                <a:latin typeface="Century Gothic" panose="020B0502020202020204" pitchFamily="34" charset="0"/>
                <a:cs typeface="Sakkal Majalla" panose="02000000000000000000" pitchFamily="2" charset="-78"/>
              </a:rPr>
              <a:t> μ</a:t>
            </a:r>
            <a:r>
              <a:rPr lang="en-US" baseline="-25000" dirty="0" err="1">
                <a:solidFill>
                  <a:srgbClr val="C00000"/>
                </a:solidFill>
                <a:latin typeface="Century Gothic" panose="020B0502020202020204" pitchFamily="34" charset="0"/>
                <a:cs typeface="Sakkal Majalla" panose="02000000000000000000" pitchFamily="2" charset="-78"/>
              </a:rPr>
              <a:t>k</a:t>
            </a:r>
            <a:r>
              <a:rPr lang="en-US" dirty="0" err="1">
                <a:solidFill>
                  <a:srgbClr val="C00000"/>
                </a:solidFill>
                <a:latin typeface="Century Gothic" panose="020B0502020202020204" pitchFamily="34" charset="0"/>
                <a:cs typeface="Sakkal Majalla" panose="02000000000000000000" pitchFamily="2" charset="-78"/>
              </a:rPr>
              <a:t>F</a:t>
            </a:r>
            <a:r>
              <a:rPr lang="en-US" baseline="-25000" dirty="0" err="1">
                <a:solidFill>
                  <a:srgbClr val="C00000"/>
                </a:solidFill>
                <a:latin typeface="Century Gothic" panose="020B0502020202020204" pitchFamily="34" charset="0"/>
                <a:cs typeface="Sakkal Majalla" panose="02000000000000000000" pitchFamily="2" charset="-78"/>
              </a:rPr>
              <a:t>N</a:t>
            </a:r>
            <a:endParaRPr lang="en-US" baseline="-250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dirty="0">
                <a:solidFill>
                  <a:srgbClr val="C00000"/>
                </a:solidFill>
                <a:latin typeface="Century Gothic" panose="020B0502020202020204" pitchFamily="34" charset="0"/>
                <a:cs typeface="Sakkal Majalla" panose="02000000000000000000" pitchFamily="2" charset="-78"/>
              </a:rPr>
              <a:t>=(0.12)(52+650)</a:t>
            </a:r>
          </a:p>
          <a:p>
            <a:pPr marL="0" indent="0" algn="ctr">
              <a:buFont typeface="Arial" panose="020B0604020202020204" pitchFamily="34" charset="0"/>
              <a:buNone/>
            </a:pPr>
            <a:r>
              <a:rPr lang="en-US" dirty="0">
                <a:solidFill>
                  <a:srgbClr val="C00000"/>
                </a:solidFill>
                <a:latin typeface="Century Gothic" panose="020B0502020202020204" pitchFamily="34" charset="0"/>
                <a:cs typeface="Sakkal Majalla" panose="02000000000000000000" pitchFamily="2" charset="-78"/>
              </a:rPr>
              <a:t>=84 N</a:t>
            </a:r>
          </a:p>
          <a:p>
            <a:pPr marL="0" indent="0" algn="just">
              <a:buFont typeface="Arial" panose="020B0604020202020204" pitchFamily="34" charset="0"/>
              <a:buNone/>
            </a:pPr>
            <a:endParaRPr lang="en-US" dirty="0">
              <a:solidFill>
                <a:srgbClr val="C00000"/>
              </a:solidFill>
              <a:latin typeface="Century Gothic" panose="020B0502020202020204" pitchFamily="34" charset="0"/>
              <a:cs typeface="Sakkal Majalla" panose="02000000000000000000" pitchFamily="2" charset="-78"/>
            </a:endParaRPr>
          </a:p>
        </p:txBody>
      </p:sp>
      <p:sp>
        <p:nvSpPr>
          <p:cNvPr id="8" name="Footer Placeholder 3">
            <a:extLst>
              <a:ext uri="{FF2B5EF4-FFF2-40B4-BE49-F238E27FC236}">
                <a16:creationId xmlns:a16="http://schemas.microsoft.com/office/drawing/2014/main" id="{3846FA26-48AE-4971-8ED9-CDA52E709F64}"/>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428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wipe(down)">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wipe(down)">
                                      <p:cBhvr>
                                        <p:cTn id="38" dur="500"/>
                                        <p:tgtEl>
                                          <p:spTgt spid="6">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9494" y="458428"/>
            <a:ext cx="3348111" cy="616510"/>
          </a:xfrm>
          <a:solidFill>
            <a:srgbClr val="7030A0"/>
          </a:solidFill>
          <a:scene3d>
            <a:camera prst="orthographicFront"/>
            <a:lightRig rig="threePt" dir="t"/>
          </a:scene3d>
          <a:sp3d>
            <a:bevelT w="114300" prst="artDeco"/>
          </a:sp3d>
        </p:spPr>
        <p:txBody>
          <a:bodyPr>
            <a:no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سؤال</a:t>
            </a:r>
          </a:p>
        </p:txBody>
      </p:sp>
      <p:sp>
        <p:nvSpPr>
          <p:cNvPr id="3" name="Content Placeholder 2"/>
          <p:cNvSpPr>
            <a:spLocks noGrp="1"/>
          </p:cNvSpPr>
          <p:nvPr>
            <p:ph idx="1"/>
          </p:nvPr>
        </p:nvSpPr>
        <p:spPr>
          <a:xfrm>
            <a:off x="1183341" y="1180166"/>
            <a:ext cx="10735235" cy="1931524"/>
          </a:xfrm>
          <a:solidFill>
            <a:schemeClr val="accent2">
              <a:lumMod val="20000"/>
              <a:lumOff val="80000"/>
            </a:schemeClr>
          </a:solidFill>
          <a:scene3d>
            <a:camera prst="orthographicFront"/>
            <a:lightRig rig="threePt" dir="t"/>
          </a:scene3d>
          <a:sp3d>
            <a:bevelT w="114300" prst="artDeco"/>
          </a:sp3d>
        </p:spPr>
        <p:txBody>
          <a:bodyPr>
            <a:normAutofit/>
          </a:bodyPr>
          <a:lstStyle/>
          <a:p>
            <a:pPr algn="just" rtl="1">
              <a:buFont typeface="Wingdings" panose="05000000000000000000" pitchFamily="2" charset="2"/>
              <a:buChar char="§"/>
            </a:pPr>
            <a:r>
              <a:rPr lang="ar-BH" sz="3200" dirty="0">
                <a:latin typeface="Sakkal Majalla" panose="02000000000000000000" pitchFamily="2" charset="-78"/>
                <a:cs typeface="Sakkal Majalla" panose="02000000000000000000" pitchFamily="2" charset="-78"/>
              </a:rPr>
              <a:t>قام أحمد بمساعدة والده عبدالرحمن في تحريك خزانة كتب كتلتها </a:t>
            </a:r>
            <a:r>
              <a:rPr lang="en-US" sz="3200" dirty="0">
                <a:latin typeface="Sakkal Majalla" panose="02000000000000000000" pitchFamily="2" charset="-78"/>
                <a:cs typeface="Sakkal Majalla" panose="02000000000000000000" pitchFamily="2" charset="-78"/>
              </a:rPr>
              <a:t>41 kg</a:t>
            </a:r>
            <a:r>
              <a:rPr lang="ar-BH" sz="3200" dirty="0">
                <a:latin typeface="Sakkal Majalla" panose="02000000000000000000" pitchFamily="2" charset="-78"/>
                <a:cs typeface="Sakkal Majalla" panose="02000000000000000000" pitchFamily="2" charset="-78"/>
              </a:rPr>
              <a:t> على أرضية أفقية، فإذا دُفعت الخزانة بقوة مقدارها </a:t>
            </a:r>
            <a:r>
              <a:rPr lang="en-US" sz="3200" dirty="0">
                <a:latin typeface="Sakkal Majalla" panose="02000000000000000000" pitchFamily="2" charset="-78"/>
                <a:cs typeface="Sakkal Majalla" panose="02000000000000000000" pitchFamily="2" charset="-78"/>
              </a:rPr>
              <a:t>65 N</a:t>
            </a:r>
            <a:r>
              <a:rPr lang="ar-BH" sz="3200" dirty="0">
                <a:latin typeface="Sakkal Majalla" panose="02000000000000000000" pitchFamily="2" charset="-78"/>
                <a:cs typeface="Sakkal Majalla" panose="02000000000000000000" pitchFamily="2" charset="-78"/>
              </a:rPr>
              <a:t> وتسارعت بمعدل </a:t>
            </a:r>
            <a:r>
              <a:rPr lang="en-US" sz="3200" dirty="0">
                <a:latin typeface="Sakkal Majalla" panose="02000000000000000000" pitchFamily="2" charset="-78"/>
                <a:cs typeface="Sakkal Majalla" panose="02000000000000000000" pitchFamily="2" charset="-78"/>
              </a:rPr>
              <a:t>0.12 m/s</a:t>
            </a:r>
            <a:r>
              <a:rPr lang="en-US" sz="3200" baseline="30000" dirty="0">
                <a:latin typeface="Sakkal Majalla" panose="02000000000000000000" pitchFamily="2" charset="-78"/>
                <a:cs typeface="Sakkal Majalla" panose="02000000000000000000" pitchFamily="2" charset="-78"/>
              </a:rPr>
              <a:t>2</a:t>
            </a:r>
            <a:r>
              <a:rPr lang="ar-BH" sz="3200" dirty="0">
                <a:latin typeface="Sakkal Majalla" panose="02000000000000000000" pitchFamily="2" charset="-78"/>
                <a:cs typeface="Sakkal Majalla" panose="02000000000000000000" pitchFamily="2" charset="-78"/>
              </a:rPr>
              <a:t>، فما معامل الاحتكاك الحركي بين الخزانة وأرضية الغرفة؟</a:t>
            </a:r>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0A1F20DC-1A34-4E7D-9866-2D4D37368EAC}"/>
                  </a:ext>
                </a:extLst>
              </p:cNvPr>
              <p:cNvSpPr txBox="1">
                <a:spLocks/>
              </p:cNvSpPr>
              <p:nvPr/>
            </p:nvSpPr>
            <p:spPr>
              <a:xfrm>
                <a:off x="1183341" y="3429000"/>
                <a:ext cx="10735235" cy="2409092"/>
              </a:xfrm>
              <a:prstGeom prst="rect">
                <a:avLst/>
              </a:prstGeom>
              <a:solidFill>
                <a:schemeClr val="accent1">
                  <a:lumMod val="20000"/>
                  <a:lumOff val="80000"/>
                </a:schemeClr>
              </a:solidFill>
              <a:scene3d>
                <a:camera prst="orthographicFront"/>
                <a:lightRig rig="threePt" dir="t"/>
              </a:scene3d>
              <a:sp3d>
                <a:bevelT w="114300" prst="artDeco"/>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en-US" dirty="0">
                    <a:solidFill>
                      <a:srgbClr val="C00000"/>
                    </a:solidFill>
                    <a:latin typeface="Century Gothic" panose="020B0502020202020204" pitchFamily="34" charset="0"/>
                    <a:cs typeface="Sakkal Majalla" panose="02000000000000000000" pitchFamily="2" charset="-78"/>
                  </a:rPr>
                  <a:t>F</a:t>
                </a:r>
                <a:r>
                  <a:rPr lang="en-US" baseline="-25000" dirty="0">
                    <a:solidFill>
                      <a:srgbClr val="C00000"/>
                    </a:solidFill>
                    <a:latin typeface="Century Gothic" panose="020B0502020202020204" pitchFamily="34" charset="0"/>
                    <a:cs typeface="Sakkal Majalla" panose="02000000000000000000" pitchFamily="2" charset="-78"/>
                  </a:rPr>
                  <a:t>net</a:t>
                </a:r>
                <a:r>
                  <a:rPr lang="en-US" dirty="0">
                    <a:solidFill>
                      <a:srgbClr val="C00000"/>
                    </a:solidFill>
                    <a:latin typeface="Century Gothic" panose="020B0502020202020204" pitchFamily="34" charset="0"/>
                    <a:cs typeface="Sakkal Majalla" panose="02000000000000000000" pitchFamily="2" charset="-78"/>
                  </a:rPr>
                  <a:t>=F-</a:t>
                </a:r>
                <a:r>
                  <a:rPr lang="el-GR" dirty="0">
                    <a:solidFill>
                      <a:srgbClr val="C00000"/>
                    </a:solidFill>
                    <a:latin typeface="Century Gothic" panose="020B0502020202020204" pitchFamily="34" charset="0"/>
                    <a:cs typeface="Sakkal Majalla" panose="02000000000000000000" pitchFamily="2" charset="-78"/>
                  </a:rPr>
                  <a:t> μ</a:t>
                </a:r>
                <a:r>
                  <a:rPr lang="en-US" baseline="-25000" dirty="0" err="1">
                    <a:solidFill>
                      <a:srgbClr val="C00000"/>
                    </a:solidFill>
                    <a:latin typeface="Century Gothic" panose="020B0502020202020204" pitchFamily="34" charset="0"/>
                    <a:cs typeface="Sakkal Majalla" panose="02000000000000000000" pitchFamily="2" charset="-78"/>
                  </a:rPr>
                  <a:t>k</a:t>
                </a:r>
                <a:r>
                  <a:rPr lang="en-US" dirty="0" err="1">
                    <a:solidFill>
                      <a:srgbClr val="C00000"/>
                    </a:solidFill>
                    <a:latin typeface="Century Gothic" panose="020B0502020202020204" pitchFamily="34" charset="0"/>
                    <a:cs typeface="Sakkal Majalla" panose="02000000000000000000" pitchFamily="2" charset="-78"/>
                  </a:rPr>
                  <a:t>F</a:t>
                </a:r>
                <a:r>
                  <a:rPr lang="en-US" baseline="-25000" dirty="0" err="1">
                    <a:solidFill>
                      <a:srgbClr val="C00000"/>
                    </a:solidFill>
                    <a:latin typeface="Century Gothic" panose="020B0502020202020204" pitchFamily="34" charset="0"/>
                    <a:cs typeface="Sakkal Majalla" panose="02000000000000000000" pitchFamily="2" charset="-78"/>
                  </a:rPr>
                  <a:t>N</a:t>
                </a:r>
                <a:r>
                  <a:rPr lang="en-US" dirty="0">
                    <a:solidFill>
                      <a:srgbClr val="C00000"/>
                    </a:solidFill>
                    <a:latin typeface="Century Gothic" panose="020B0502020202020204" pitchFamily="34" charset="0"/>
                    <a:cs typeface="Sakkal Majalla" panose="02000000000000000000" pitchFamily="2" charset="-78"/>
                  </a:rPr>
                  <a:t>=F-</a:t>
                </a:r>
                <a:r>
                  <a:rPr lang="el-GR" dirty="0">
                    <a:solidFill>
                      <a:srgbClr val="C00000"/>
                    </a:solidFill>
                    <a:latin typeface="Century Gothic" panose="020B0502020202020204" pitchFamily="34" charset="0"/>
                    <a:cs typeface="Sakkal Majalla" panose="02000000000000000000" pitchFamily="2" charset="-78"/>
                  </a:rPr>
                  <a:t> μ</a:t>
                </a:r>
                <a:r>
                  <a:rPr lang="en-US" baseline="-25000" dirty="0" err="1">
                    <a:solidFill>
                      <a:srgbClr val="C00000"/>
                    </a:solidFill>
                    <a:latin typeface="Century Gothic" panose="020B0502020202020204" pitchFamily="34" charset="0"/>
                    <a:cs typeface="Sakkal Majalla" panose="02000000000000000000" pitchFamily="2" charset="-78"/>
                  </a:rPr>
                  <a:t>k</a:t>
                </a:r>
                <a:r>
                  <a:rPr lang="en-US" dirty="0" err="1">
                    <a:solidFill>
                      <a:srgbClr val="C00000"/>
                    </a:solidFill>
                    <a:latin typeface="Century Gothic" panose="020B0502020202020204" pitchFamily="34" charset="0"/>
                    <a:cs typeface="Sakkal Majalla" panose="02000000000000000000" pitchFamily="2" charset="-78"/>
                  </a:rPr>
                  <a:t>mg</a:t>
                </a:r>
                <a:r>
                  <a:rPr lang="en-US" dirty="0">
                    <a:solidFill>
                      <a:srgbClr val="C00000"/>
                    </a:solidFill>
                    <a:latin typeface="Century Gothic" panose="020B0502020202020204" pitchFamily="34" charset="0"/>
                    <a:cs typeface="Sakkal Majalla" panose="02000000000000000000" pitchFamily="2" charset="-78"/>
                  </a:rPr>
                  <a:t>=ma</a:t>
                </a:r>
              </a:p>
              <a:p>
                <a:pPr marL="0" indent="0" algn="ctr" rtl="1">
                  <a:buNone/>
                </a:pPr>
                <a:r>
                  <a:rPr lang="el-GR" sz="3200" dirty="0">
                    <a:solidFill>
                      <a:srgbClr val="C00000"/>
                    </a:solidFill>
                    <a:latin typeface="Century Gothic" panose="020B0502020202020204" pitchFamily="34" charset="0"/>
                    <a:cs typeface="Sakkal Majalla" panose="02000000000000000000" pitchFamily="2" charset="-78"/>
                  </a:rPr>
                  <a:t>μ</a:t>
                </a:r>
                <a:r>
                  <a:rPr lang="en-US" sz="3200" baseline="-25000" dirty="0" err="1">
                    <a:solidFill>
                      <a:srgbClr val="C00000"/>
                    </a:solidFill>
                    <a:latin typeface="Century Gothic" panose="020B0502020202020204" pitchFamily="34" charset="0"/>
                    <a:cs typeface="Sakkal Majalla" panose="02000000000000000000" pitchFamily="2" charset="-78"/>
                  </a:rPr>
                  <a:t>k</a:t>
                </a:r>
                <a14:m>
                  <m:oMath xmlns:m="http://schemas.openxmlformats.org/officeDocument/2006/math">
                    <m:r>
                      <a:rPr lang="en-US" sz="3200" b="0" i="0" smtClean="0">
                        <a:solidFill>
                          <a:srgbClr val="C00000"/>
                        </a:solidFill>
                        <a:latin typeface="Cambria Math" panose="02040503050406030204" pitchFamily="18" charset="0"/>
                        <a:cs typeface="Sakkal Majalla" panose="02000000000000000000" pitchFamily="2" charset="-78"/>
                      </a:rPr>
                      <m:t>=</m:t>
                    </m:r>
                    <m:f>
                      <m:fPr>
                        <m:ctrlPr>
                          <a:rPr lang="en-US" sz="3200" i="1" smtClean="0">
                            <a:solidFill>
                              <a:srgbClr val="C00000"/>
                            </a:solidFill>
                            <a:latin typeface="Cambria Math" panose="02040503050406030204" pitchFamily="18" charset="0"/>
                            <a:cs typeface="Sakkal Majalla" panose="02000000000000000000" pitchFamily="2" charset="-78"/>
                          </a:rPr>
                        </m:ctrlPr>
                      </m:fPr>
                      <m:num>
                        <m:r>
                          <a:rPr lang="en-US" sz="3200" b="0" i="1" smtClean="0">
                            <a:solidFill>
                              <a:srgbClr val="C00000"/>
                            </a:solidFill>
                            <a:latin typeface="Cambria Math" panose="02040503050406030204" pitchFamily="18" charset="0"/>
                            <a:cs typeface="Sakkal Majalla" panose="02000000000000000000" pitchFamily="2" charset="-78"/>
                          </a:rPr>
                          <m:t>65</m:t>
                        </m:r>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41</m:t>
                        </m:r>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0</m:t>
                        </m:r>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12</m:t>
                        </m:r>
                        <m:r>
                          <a:rPr lang="en-US" sz="3200" b="0" i="1" smtClean="0">
                            <a:solidFill>
                              <a:srgbClr val="C00000"/>
                            </a:solidFill>
                            <a:latin typeface="Cambria Math" panose="02040503050406030204" pitchFamily="18" charset="0"/>
                            <a:cs typeface="Sakkal Majalla" panose="02000000000000000000" pitchFamily="2" charset="-78"/>
                          </a:rPr>
                          <m:t>)</m:t>
                        </m:r>
                      </m:num>
                      <m:den>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41</m:t>
                        </m:r>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9</m:t>
                        </m:r>
                        <m:r>
                          <a:rPr lang="en-US" sz="3200" b="0" i="1" smtClean="0">
                            <a:solidFill>
                              <a:srgbClr val="C00000"/>
                            </a:solidFill>
                            <a:latin typeface="Cambria Math" panose="02040503050406030204" pitchFamily="18" charset="0"/>
                            <a:cs typeface="Sakkal Majalla" panose="02000000000000000000" pitchFamily="2" charset="-78"/>
                          </a:rPr>
                          <m:t>.</m:t>
                        </m:r>
                        <m:r>
                          <a:rPr lang="en-US" sz="3200" b="0" i="1" smtClean="0">
                            <a:solidFill>
                              <a:srgbClr val="C00000"/>
                            </a:solidFill>
                            <a:latin typeface="Cambria Math" panose="02040503050406030204" pitchFamily="18" charset="0"/>
                            <a:cs typeface="Sakkal Majalla" panose="02000000000000000000" pitchFamily="2" charset="-78"/>
                          </a:rPr>
                          <m:t>8</m:t>
                        </m:r>
                        <m:r>
                          <a:rPr lang="en-US" sz="3200" b="0" i="1" smtClean="0">
                            <a:solidFill>
                              <a:srgbClr val="C00000"/>
                            </a:solidFill>
                            <a:latin typeface="Cambria Math" panose="02040503050406030204" pitchFamily="18" charset="0"/>
                            <a:cs typeface="Sakkal Majalla" panose="02000000000000000000" pitchFamily="2" charset="-78"/>
                          </a:rPr>
                          <m:t>)</m:t>
                        </m:r>
                      </m:den>
                    </m:f>
                  </m:oMath>
                </a14:m>
                <a:endParaRPr lang="en-US" sz="3200" dirty="0">
                  <a:solidFill>
                    <a:srgbClr val="C00000"/>
                  </a:solidFill>
                  <a:latin typeface="Century Gothic" panose="020B0502020202020204" pitchFamily="34" charset="0"/>
                  <a:cs typeface="Sakkal Majalla" panose="02000000000000000000" pitchFamily="2" charset="-78"/>
                </a:endParaRPr>
              </a:p>
              <a:p>
                <a:pPr marL="0" indent="0" algn="ctr" rtl="1">
                  <a:buNone/>
                </a:pPr>
                <a:r>
                  <a:rPr lang="en-US" dirty="0">
                    <a:solidFill>
                      <a:srgbClr val="C00000"/>
                    </a:solidFill>
                    <a:latin typeface="Century Gothic" panose="020B0502020202020204" pitchFamily="34" charset="0"/>
                    <a:cs typeface="Sakkal Majalla" panose="02000000000000000000" pitchFamily="2" charset="-78"/>
                  </a:rPr>
                  <a:t>=0.15</a:t>
                </a:r>
              </a:p>
            </p:txBody>
          </p:sp>
        </mc:Choice>
        <mc:Fallback xmlns="">
          <p:sp>
            <p:nvSpPr>
              <p:cNvPr id="6" name="Content Placeholder 2">
                <a:extLst>
                  <a:ext uri="{FF2B5EF4-FFF2-40B4-BE49-F238E27FC236}">
                    <a16:creationId xmlns:a16="http://schemas.microsoft.com/office/drawing/2014/main" id="{0A1F20DC-1A34-4E7D-9866-2D4D37368EAC}"/>
                  </a:ext>
                </a:extLst>
              </p:cNvPr>
              <p:cNvSpPr txBox="1">
                <a:spLocks noRot="1" noChangeAspect="1" noMove="1" noResize="1" noEditPoints="1" noAdjustHandles="1" noChangeArrowheads="1" noChangeShapeType="1" noTextEdit="1"/>
              </p:cNvSpPr>
              <p:nvPr/>
            </p:nvSpPr>
            <p:spPr>
              <a:xfrm>
                <a:off x="1183341" y="3429000"/>
                <a:ext cx="10735235" cy="2409092"/>
              </a:xfrm>
              <a:prstGeom prst="rect">
                <a:avLst/>
              </a:prstGeom>
              <a:blipFill>
                <a:blip r:embed="rId3"/>
                <a:stretch>
                  <a:fillRect t="-3750"/>
                </a:stretch>
              </a:blipFill>
            </p:spPr>
            <p:txBody>
              <a:bodyPr/>
              <a:lstStyle/>
              <a:p>
                <a:r>
                  <a:rPr lang="en-US">
                    <a:noFill/>
                  </a:rPr>
                  <a:t> </a:t>
                </a:r>
              </a:p>
            </p:txBody>
          </p:sp>
        </mc:Fallback>
      </mc:AlternateContent>
      <p:sp>
        <p:nvSpPr>
          <p:cNvPr id="8" name="Footer Placeholder 3">
            <a:extLst>
              <a:ext uri="{FF2B5EF4-FFF2-40B4-BE49-F238E27FC236}">
                <a16:creationId xmlns:a16="http://schemas.microsoft.com/office/drawing/2014/main" id="{F6886122-74FF-4F5C-8B64-FC31FD0621C4}"/>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337641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barn(inVertical)">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barn(inVertical)">
                                      <p:cBhvr>
                                        <p:cTn id="36" dur="500"/>
                                        <p:tgtEl>
                                          <p:spTgt spid="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barn(inVertical)">
                                      <p:cBhvr>
                                        <p:cTn id="4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914" y="386589"/>
            <a:ext cx="2805953" cy="616510"/>
          </a:xfrm>
          <a:solidFill>
            <a:srgbClr val="7030A0"/>
          </a:solidFill>
          <a:scene3d>
            <a:camera prst="orthographicFront"/>
            <a:lightRig rig="threePt" dir="t"/>
          </a:scene3d>
          <a:sp3d>
            <a:bevelT w="114300" prst="artDeco"/>
          </a:sp3d>
        </p:spPr>
        <p:txBody>
          <a:bodyPr>
            <a:normAutofit/>
          </a:bodyPr>
          <a:lstStyle/>
          <a:p>
            <a:pPr algn="ctr" rtl="1"/>
            <a:r>
              <a:rPr lang="ar-BH" sz="3600" b="1" dirty="0">
                <a:solidFill>
                  <a:schemeClr val="bg1"/>
                </a:solidFill>
                <a:latin typeface="Sakkal Majalla" panose="02000000000000000000" pitchFamily="2" charset="-78"/>
                <a:cs typeface="Sakkal Majalla" panose="02000000000000000000" pitchFamily="2" charset="-78"/>
              </a:rPr>
              <a:t>تدريب</a:t>
            </a:r>
            <a:r>
              <a:rPr lang="en-US" sz="3600" b="1" dirty="0">
                <a:solidFill>
                  <a:schemeClr val="bg1"/>
                </a:solidFill>
                <a:latin typeface="Sakkal Majalla" panose="02000000000000000000" pitchFamily="2" charset="-78"/>
                <a:cs typeface="Sakkal Majalla" panose="02000000000000000000" pitchFamily="2" charset="-78"/>
              </a:rPr>
              <a:t>4</a:t>
            </a:r>
            <a:endParaRPr lang="ar-BH" sz="3600" b="1" dirty="0">
              <a:solidFill>
                <a:schemeClr val="bg1"/>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96948" y="1194514"/>
            <a:ext cx="11721630" cy="1070388"/>
          </a:xfrm>
          <a:solidFill>
            <a:schemeClr val="accent2">
              <a:lumMod val="20000"/>
              <a:lumOff val="80000"/>
            </a:schemeClr>
          </a:solidFill>
          <a:scene3d>
            <a:camera prst="orthographicFront"/>
            <a:lightRig rig="threePt" dir="t"/>
          </a:scene3d>
          <a:sp3d>
            <a:bevelT w="114300" prst="artDeco"/>
          </a:sp3d>
        </p:spPr>
        <p:txBody>
          <a:bodyPr>
            <a:noAutofit/>
          </a:bodyPr>
          <a:lstStyle/>
          <a:p>
            <a:pPr marL="0" indent="0" algn="just" rtl="1">
              <a:lnSpc>
                <a:spcPct val="100000"/>
              </a:lnSpc>
              <a:buNone/>
            </a:pPr>
            <a:r>
              <a:rPr lang="ar-BH" sz="3100" dirty="0">
                <a:latin typeface="Sakkal Majalla" panose="02000000000000000000" pitchFamily="2" charset="-78"/>
                <a:cs typeface="Sakkal Majalla" panose="02000000000000000000" pitchFamily="2" charset="-78"/>
              </a:rPr>
              <a:t>يقف شخص كتلته </a:t>
            </a:r>
            <a:r>
              <a:rPr lang="en-US" sz="3100" dirty="0">
                <a:latin typeface="Sakkal Majalla" panose="02000000000000000000" pitchFamily="2" charset="-78"/>
                <a:cs typeface="Sakkal Majalla" panose="02000000000000000000" pitchFamily="2" charset="-78"/>
              </a:rPr>
              <a:t>62 kg</a:t>
            </a:r>
            <a:r>
              <a:rPr lang="ar-BH" sz="3100" dirty="0">
                <a:latin typeface="Sakkal Majalla" panose="02000000000000000000" pitchFamily="2" charset="-78"/>
                <a:cs typeface="Sakkal Majalla" panose="02000000000000000000" pitchFamily="2" charset="-78"/>
              </a:rPr>
              <a:t> على زلاجة ثم ينزلق إلى أسفل منحدر ثلجي يصنع زاوية </a:t>
            </a:r>
            <a:r>
              <a:rPr lang="en-US" sz="3100" dirty="0">
                <a:latin typeface="Sakkal Majalla" panose="02000000000000000000" pitchFamily="2" charset="-78"/>
                <a:cs typeface="Sakkal Majalla" panose="02000000000000000000" pitchFamily="2" charset="-78"/>
              </a:rPr>
              <a:t>37</a:t>
            </a:r>
            <a:r>
              <a:rPr lang="en-US" sz="3100" baseline="30000" dirty="0">
                <a:latin typeface="Sakkal Majalla" panose="02000000000000000000" pitchFamily="2" charset="-78"/>
                <a:cs typeface="Sakkal Majalla" panose="02000000000000000000" pitchFamily="2" charset="-78"/>
              </a:rPr>
              <a:t>o</a:t>
            </a:r>
            <a:r>
              <a:rPr lang="ar-BH" sz="3100" dirty="0">
                <a:latin typeface="Sakkal Majalla" panose="02000000000000000000" pitchFamily="2" charset="-78"/>
                <a:cs typeface="Sakkal Majalla" panose="02000000000000000000" pitchFamily="2" charset="-78"/>
              </a:rPr>
              <a:t> فوق الأفقي، فإذا كان معامل الاحتكاك الحركي بين الزلاجة والثلج </a:t>
            </a:r>
            <a:r>
              <a:rPr lang="en-US" sz="3100" dirty="0">
                <a:latin typeface="Sakkal Majalla" panose="02000000000000000000" pitchFamily="2" charset="-78"/>
                <a:cs typeface="Sakkal Majalla" panose="02000000000000000000" pitchFamily="2" charset="-78"/>
              </a:rPr>
              <a:t>0.15</a:t>
            </a:r>
            <a:r>
              <a:rPr lang="ar-BH" sz="3100" dirty="0">
                <a:latin typeface="Sakkal Majalla" panose="02000000000000000000" pitchFamily="2" charset="-78"/>
                <a:cs typeface="Sakkal Majalla" panose="02000000000000000000" pitchFamily="2" charset="-78"/>
              </a:rPr>
              <a:t> ، فما سرعة الشخص بعد مرور </a:t>
            </a:r>
            <a:r>
              <a:rPr lang="en-US" sz="3100" dirty="0">
                <a:latin typeface="Sakkal Majalla" panose="02000000000000000000" pitchFamily="2" charset="-78"/>
                <a:cs typeface="Sakkal Majalla" panose="02000000000000000000" pitchFamily="2" charset="-78"/>
              </a:rPr>
              <a:t>5 s</a:t>
            </a:r>
            <a:r>
              <a:rPr lang="ar-BH" sz="3100" dirty="0">
                <a:latin typeface="Sakkal Majalla" panose="02000000000000000000" pitchFamily="2" charset="-78"/>
                <a:cs typeface="Sakkal Majalla" panose="02000000000000000000" pitchFamily="2" charset="-78"/>
              </a:rPr>
              <a:t> من بدء الحركة</a:t>
            </a:r>
            <a:r>
              <a:rPr lang="ar-JO" sz="3100" dirty="0">
                <a:latin typeface="Sakkal Majalla" panose="02000000000000000000" pitchFamily="2" charset="-78"/>
                <a:cs typeface="Sakkal Majalla" panose="02000000000000000000" pitchFamily="2" charset="-78"/>
              </a:rPr>
              <a:t>؟</a:t>
            </a:r>
            <a:endParaRPr lang="ar-BH" sz="3100" dirty="0">
              <a:latin typeface="Sakkal Majalla" panose="02000000000000000000" pitchFamily="2" charset="-78"/>
              <a:cs typeface="Sakkal Majalla" panose="02000000000000000000" pitchFamily="2" charset="-78"/>
            </a:endParaRPr>
          </a:p>
          <a:p>
            <a:pPr marL="0" indent="0" algn="ctr">
              <a:buNone/>
            </a:pPr>
            <a:endParaRPr lang="en-US" sz="3100" dirty="0">
              <a:latin typeface="Sakkal Majalla" panose="02000000000000000000" pitchFamily="2" charset="-78"/>
              <a:cs typeface="Sakkal Majalla" panose="02000000000000000000" pitchFamily="2" charset="-78"/>
            </a:endParaRPr>
          </a:p>
          <a:p>
            <a:pPr marL="0" indent="0" algn="ctr">
              <a:buNone/>
            </a:pPr>
            <a:endParaRPr lang="en-US" sz="3100" baseline="30000" dirty="0">
              <a:latin typeface="Sakkal Majalla" panose="02000000000000000000" pitchFamily="2" charset="-78"/>
              <a:cs typeface="Sakkal Majalla" panose="02000000000000000000" pitchFamily="2" charset="-78"/>
            </a:endParaRPr>
          </a:p>
        </p:txBody>
      </p:sp>
      <p:sp>
        <p:nvSpPr>
          <p:cNvPr id="9" name="Content Placeholder 2">
            <a:extLst>
              <a:ext uri="{FF2B5EF4-FFF2-40B4-BE49-F238E27FC236}">
                <a16:creationId xmlns:a16="http://schemas.microsoft.com/office/drawing/2014/main" id="{79C399E0-0C40-41B8-91AA-FD04DA0BF8BE}"/>
              </a:ext>
            </a:extLst>
          </p:cNvPr>
          <p:cNvSpPr txBox="1">
            <a:spLocks/>
          </p:cNvSpPr>
          <p:nvPr/>
        </p:nvSpPr>
        <p:spPr>
          <a:xfrm>
            <a:off x="4285397" y="2647732"/>
            <a:ext cx="7633181" cy="3550333"/>
          </a:xfrm>
          <a:prstGeom prst="rect">
            <a:avLst/>
          </a:prstGeom>
          <a:solidFill>
            <a:schemeClr val="accent1">
              <a:lumMod val="20000"/>
              <a:lumOff val="80000"/>
            </a:schemeClr>
          </a:solidFill>
          <a:scene3d>
            <a:camera prst="orthographicFront"/>
            <a:lightRig rig="threePt" dir="t"/>
          </a:scene3d>
          <a:sp3d>
            <a:bevelT w="114300" prst="artDeco"/>
          </a:sp3d>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err="1">
                <a:solidFill>
                  <a:srgbClr val="C00000"/>
                </a:solidFill>
                <a:latin typeface="Century Gothic" panose="020B0502020202020204" pitchFamily="34" charset="0"/>
                <a:cs typeface="Sakkal Majalla" panose="02000000000000000000" pitchFamily="2" charset="-78"/>
              </a:rPr>
              <a:t>F</a:t>
            </a:r>
            <a:r>
              <a:rPr lang="en-US" sz="2400" baseline="-25000" dirty="0" err="1">
                <a:solidFill>
                  <a:srgbClr val="C00000"/>
                </a:solidFill>
                <a:latin typeface="Century Gothic" panose="020B0502020202020204" pitchFamily="34" charset="0"/>
                <a:cs typeface="Sakkal Majalla" panose="02000000000000000000" pitchFamily="2" charset="-78"/>
              </a:rPr>
              <a:t>y</a:t>
            </a:r>
            <a:r>
              <a:rPr lang="ar-BH" sz="2400" baseline="-25000" dirty="0">
                <a:solidFill>
                  <a:srgbClr val="C00000"/>
                </a:solidFill>
                <a:latin typeface="Century Gothic" panose="020B0502020202020204" pitchFamily="34" charset="0"/>
                <a:cs typeface="Sakkal Majalla" panose="02000000000000000000" pitchFamily="2" charset="-78"/>
              </a:rPr>
              <a:t>محصلة</a:t>
            </a:r>
            <a:r>
              <a:rPr lang="en-US" sz="2400" dirty="0">
                <a:solidFill>
                  <a:srgbClr val="C00000"/>
                </a:solidFill>
                <a:latin typeface="Century Gothic" panose="020B0502020202020204" pitchFamily="34" charset="0"/>
                <a:cs typeface="Sakkal Majalla" panose="02000000000000000000" pitchFamily="2" charset="-78"/>
              </a:rPr>
              <a:t>=0</a:t>
            </a:r>
            <a:endParaRPr lang="en-US" sz="2400" baseline="-250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sz="2400" dirty="0">
                <a:solidFill>
                  <a:srgbClr val="C00000"/>
                </a:solidFill>
                <a:latin typeface="Century Gothic" panose="020B0502020202020204" pitchFamily="34" charset="0"/>
                <a:cs typeface="Sakkal Majalla" panose="02000000000000000000" pitchFamily="2" charset="-78"/>
              </a:rPr>
              <a:t>0=F</a:t>
            </a:r>
            <a:r>
              <a:rPr lang="en-US" sz="2400" baseline="-25000" dirty="0">
                <a:solidFill>
                  <a:srgbClr val="C00000"/>
                </a:solidFill>
                <a:latin typeface="Century Gothic" panose="020B0502020202020204" pitchFamily="34" charset="0"/>
                <a:cs typeface="Sakkal Majalla" panose="02000000000000000000" pitchFamily="2" charset="-78"/>
              </a:rPr>
              <a:t>N</a:t>
            </a:r>
            <a:r>
              <a:rPr lang="en-US" sz="2400" dirty="0">
                <a:solidFill>
                  <a:srgbClr val="C00000"/>
                </a:solidFill>
                <a:latin typeface="Century Gothic" panose="020B0502020202020204" pitchFamily="34" charset="0"/>
                <a:cs typeface="Sakkal Majalla" panose="02000000000000000000" pitchFamily="2" charset="-78"/>
              </a:rPr>
              <a:t>-</a:t>
            </a:r>
            <a:r>
              <a:rPr lang="en-US" sz="2400" dirty="0" err="1">
                <a:solidFill>
                  <a:srgbClr val="C00000"/>
                </a:solidFill>
                <a:latin typeface="Century Gothic" panose="020B0502020202020204" pitchFamily="34" charset="0"/>
                <a:cs typeface="Sakkal Majalla" panose="02000000000000000000" pitchFamily="2" charset="-78"/>
              </a:rPr>
              <a:t>F</a:t>
            </a:r>
            <a:r>
              <a:rPr lang="en-US" sz="2400" baseline="-25000" dirty="0" err="1">
                <a:solidFill>
                  <a:srgbClr val="C00000"/>
                </a:solidFill>
                <a:latin typeface="Century Gothic" panose="020B0502020202020204" pitchFamily="34" charset="0"/>
                <a:cs typeface="Sakkal Majalla" panose="02000000000000000000" pitchFamily="2" charset="-78"/>
              </a:rPr>
              <a:t>gy</a:t>
            </a:r>
            <a:endParaRPr lang="en-US" sz="2400" baseline="-250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sz="2400" dirty="0">
                <a:solidFill>
                  <a:srgbClr val="C00000"/>
                </a:solidFill>
                <a:latin typeface="Century Gothic" panose="020B0502020202020204" pitchFamily="34" charset="0"/>
                <a:cs typeface="Sakkal Majalla" panose="02000000000000000000" pitchFamily="2" charset="-78"/>
              </a:rPr>
              <a:t>F</a:t>
            </a:r>
            <a:r>
              <a:rPr lang="en-US" sz="2400" baseline="-25000" dirty="0">
                <a:solidFill>
                  <a:srgbClr val="C00000"/>
                </a:solidFill>
                <a:latin typeface="Century Gothic" panose="020B0502020202020204" pitchFamily="34" charset="0"/>
                <a:cs typeface="Sakkal Majalla" panose="02000000000000000000" pitchFamily="2" charset="-78"/>
              </a:rPr>
              <a:t>N</a:t>
            </a:r>
            <a:r>
              <a:rPr lang="en-US" sz="2400" dirty="0">
                <a:solidFill>
                  <a:srgbClr val="C00000"/>
                </a:solidFill>
                <a:latin typeface="Century Gothic" panose="020B0502020202020204" pitchFamily="34" charset="0"/>
                <a:cs typeface="Sakkal Majalla" panose="02000000000000000000" pitchFamily="2" charset="-78"/>
              </a:rPr>
              <a:t>=mg(cos</a:t>
            </a:r>
            <a:r>
              <a:rPr lang="el-GR" sz="2400" dirty="0">
                <a:solidFill>
                  <a:srgbClr val="C00000"/>
                </a:solidFill>
                <a:latin typeface="Century Gothic" panose="020B0502020202020204" pitchFamily="34" charset="0"/>
                <a:cs typeface="Sakkal Majalla" panose="02000000000000000000" pitchFamily="2" charset="-78"/>
              </a:rPr>
              <a:t>θ</a:t>
            </a:r>
            <a:r>
              <a:rPr lang="en-US" sz="2400" dirty="0">
                <a:solidFill>
                  <a:srgbClr val="C00000"/>
                </a:solidFill>
                <a:latin typeface="Century Gothic" panose="020B0502020202020204" pitchFamily="34" charset="0"/>
                <a:cs typeface="Sakkal Majalla" panose="02000000000000000000" pitchFamily="2" charset="-78"/>
              </a:rPr>
              <a:t>)=(62)(9.8)(cos37)=485 N</a:t>
            </a:r>
          </a:p>
          <a:p>
            <a:pPr marL="0" indent="0" algn="ctr">
              <a:buFont typeface="Arial" panose="020B0604020202020204" pitchFamily="34" charset="0"/>
              <a:buNone/>
            </a:pPr>
            <a:r>
              <a:rPr lang="en-US" sz="2400" dirty="0" err="1">
                <a:solidFill>
                  <a:srgbClr val="C00000"/>
                </a:solidFill>
                <a:latin typeface="Century Gothic" panose="020B0502020202020204" pitchFamily="34" charset="0"/>
                <a:cs typeface="Sakkal Majalla" panose="02000000000000000000" pitchFamily="2" charset="-78"/>
              </a:rPr>
              <a:t>F</a:t>
            </a:r>
            <a:r>
              <a:rPr lang="en-US" sz="2400" baseline="-25000" dirty="0" err="1">
                <a:solidFill>
                  <a:srgbClr val="C00000"/>
                </a:solidFill>
                <a:latin typeface="Century Gothic" panose="020B0502020202020204" pitchFamily="34" charset="0"/>
                <a:cs typeface="Sakkal Majalla" panose="02000000000000000000" pitchFamily="2" charset="-78"/>
              </a:rPr>
              <a:t>x</a:t>
            </a:r>
            <a:r>
              <a:rPr lang="ar-BH" sz="2400" baseline="-25000" dirty="0">
                <a:solidFill>
                  <a:srgbClr val="C00000"/>
                </a:solidFill>
                <a:latin typeface="Century Gothic" panose="020B0502020202020204" pitchFamily="34" charset="0"/>
                <a:cs typeface="Sakkal Majalla" panose="02000000000000000000" pitchFamily="2" charset="-78"/>
              </a:rPr>
              <a:t>محصلة</a:t>
            </a:r>
            <a:r>
              <a:rPr lang="en-US" sz="2400" dirty="0">
                <a:solidFill>
                  <a:srgbClr val="C00000"/>
                </a:solidFill>
                <a:latin typeface="Century Gothic" panose="020B0502020202020204" pitchFamily="34" charset="0"/>
                <a:cs typeface="Sakkal Majalla" panose="02000000000000000000" pitchFamily="2" charset="-78"/>
              </a:rPr>
              <a:t>=</a:t>
            </a:r>
            <a:r>
              <a:rPr lang="en-US" sz="2400" dirty="0" err="1">
                <a:solidFill>
                  <a:srgbClr val="C00000"/>
                </a:solidFill>
                <a:latin typeface="Century Gothic" panose="020B0502020202020204" pitchFamily="34" charset="0"/>
                <a:cs typeface="Sakkal Majalla" panose="02000000000000000000" pitchFamily="2" charset="-78"/>
              </a:rPr>
              <a:t>F</a:t>
            </a:r>
            <a:r>
              <a:rPr lang="en-US" sz="2400" baseline="-25000" dirty="0" err="1">
                <a:solidFill>
                  <a:srgbClr val="C00000"/>
                </a:solidFill>
                <a:latin typeface="Century Gothic" panose="020B0502020202020204" pitchFamily="34" charset="0"/>
                <a:cs typeface="Sakkal Majalla" panose="02000000000000000000" pitchFamily="2" charset="-78"/>
              </a:rPr>
              <a:t>gx</a:t>
            </a:r>
            <a:r>
              <a:rPr lang="en-US" sz="2400" dirty="0" err="1">
                <a:solidFill>
                  <a:srgbClr val="C00000"/>
                </a:solidFill>
                <a:latin typeface="Century Gothic" panose="020B0502020202020204" pitchFamily="34" charset="0"/>
                <a:cs typeface="Sakkal Majalla" panose="02000000000000000000" pitchFamily="2" charset="-78"/>
              </a:rPr>
              <a:t>-F</a:t>
            </a:r>
            <a:r>
              <a:rPr lang="en-US" sz="2400" baseline="-25000" dirty="0" err="1">
                <a:solidFill>
                  <a:srgbClr val="C00000"/>
                </a:solidFill>
                <a:latin typeface="Century Gothic" panose="020B0502020202020204" pitchFamily="34" charset="0"/>
                <a:cs typeface="Sakkal Majalla" panose="02000000000000000000" pitchFamily="2" charset="-78"/>
              </a:rPr>
              <a:t>k</a:t>
            </a:r>
            <a:endParaRPr lang="en-US" sz="2400" baseline="-250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sz="2400" dirty="0">
                <a:solidFill>
                  <a:srgbClr val="C00000"/>
                </a:solidFill>
                <a:latin typeface="Century Gothic" panose="020B0502020202020204" pitchFamily="34" charset="0"/>
                <a:cs typeface="Sakkal Majalla" panose="02000000000000000000" pitchFamily="2" charset="-78"/>
              </a:rPr>
              <a:t>ma</a:t>
            </a:r>
            <a:r>
              <a:rPr lang="en-US" sz="2400" baseline="-25000" dirty="0">
                <a:solidFill>
                  <a:srgbClr val="C00000"/>
                </a:solidFill>
                <a:latin typeface="Century Gothic" panose="020B0502020202020204" pitchFamily="34" charset="0"/>
                <a:cs typeface="Sakkal Majalla" panose="02000000000000000000" pitchFamily="2" charset="-78"/>
              </a:rPr>
              <a:t>x</a:t>
            </a:r>
            <a:r>
              <a:rPr lang="en-US" sz="2400" dirty="0">
                <a:solidFill>
                  <a:srgbClr val="C00000"/>
                </a:solidFill>
                <a:latin typeface="Century Gothic" panose="020B0502020202020204" pitchFamily="34" charset="0"/>
                <a:cs typeface="Sakkal Majalla" panose="02000000000000000000" pitchFamily="2" charset="-78"/>
              </a:rPr>
              <a:t>=</a:t>
            </a:r>
            <a:r>
              <a:rPr lang="en-US" sz="2400" dirty="0" err="1">
                <a:solidFill>
                  <a:srgbClr val="C00000"/>
                </a:solidFill>
                <a:latin typeface="Century Gothic" panose="020B0502020202020204" pitchFamily="34" charset="0"/>
                <a:cs typeface="Sakkal Majalla" panose="02000000000000000000" pitchFamily="2" charset="-78"/>
              </a:rPr>
              <a:t>mgsin</a:t>
            </a:r>
            <a:r>
              <a:rPr lang="el-GR" sz="2400" dirty="0">
                <a:solidFill>
                  <a:srgbClr val="C00000"/>
                </a:solidFill>
                <a:latin typeface="Century Gothic" panose="020B0502020202020204" pitchFamily="34" charset="0"/>
                <a:cs typeface="Sakkal Majalla" panose="02000000000000000000" pitchFamily="2" charset="-78"/>
              </a:rPr>
              <a:t>θ</a:t>
            </a:r>
            <a:r>
              <a:rPr lang="en-US" sz="2400" dirty="0">
                <a:solidFill>
                  <a:srgbClr val="C00000"/>
                </a:solidFill>
                <a:latin typeface="Century Gothic" panose="020B0502020202020204" pitchFamily="34" charset="0"/>
                <a:cs typeface="Sakkal Majalla" panose="02000000000000000000" pitchFamily="2" charset="-78"/>
              </a:rPr>
              <a:t>-</a:t>
            </a:r>
            <a:r>
              <a:rPr lang="el-GR" sz="2400" dirty="0">
                <a:solidFill>
                  <a:srgbClr val="C00000"/>
                </a:solidFill>
                <a:latin typeface="Century Gothic" panose="020B0502020202020204" pitchFamily="34" charset="0"/>
                <a:cs typeface="Sakkal Majalla" panose="02000000000000000000" pitchFamily="2" charset="-78"/>
              </a:rPr>
              <a:t>μ</a:t>
            </a:r>
            <a:r>
              <a:rPr lang="en-US" sz="2400" baseline="-25000" dirty="0" err="1">
                <a:solidFill>
                  <a:srgbClr val="C00000"/>
                </a:solidFill>
                <a:latin typeface="Century Gothic" panose="020B0502020202020204" pitchFamily="34" charset="0"/>
                <a:cs typeface="Sakkal Majalla" panose="02000000000000000000" pitchFamily="2" charset="-78"/>
              </a:rPr>
              <a:t>k</a:t>
            </a:r>
            <a:r>
              <a:rPr lang="en-US" sz="2400" dirty="0" err="1">
                <a:solidFill>
                  <a:srgbClr val="C00000"/>
                </a:solidFill>
                <a:latin typeface="Century Gothic" panose="020B0502020202020204" pitchFamily="34" charset="0"/>
                <a:cs typeface="Sakkal Majalla" panose="02000000000000000000" pitchFamily="2" charset="-78"/>
              </a:rPr>
              <a:t>mgcos</a:t>
            </a:r>
            <a:r>
              <a:rPr lang="el-GR" sz="2400" dirty="0">
                <a:solidFill>
                  <a:srgbClr val="C00000"/>
                </a:solidFill>
                <a:latin typeface="Century Gothic" panose="020B0502020202020204" pitchFamily="34" charset="0"/>
                <a:cs typeface="Sakkal Majalla" panose="02000000000000000000" pitchFamily="2" charset="-78"/>
              </a:rPr>
              <a:t>θ</a:t>
            </a:r>
            <a:endParaRPr lang="en-US" sz="24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sz="2400" dirty="0">
                <a:solidFill>
                  <a:srgbClr val="C00000"/>
                </a:solidFill>
                <a:latin typeface="Century Gothic" panose="020B0502020202020204" pitchFamily="34" charset="0"/>
                <a:cs typeface="Sakkal Majalla" panose="02000000000000000000" pitchFamily="2" charset="-78"/>
              </a:rPr>
              <a:t>a</a:t>
            </a:r>
            <a:r>
              <a:rPr lang="en-US" sz="2400" baseline="-25000" dirty="0">
                <a:solidFill>
                  <a:srgbClr val="C00000"/>
                </a:solidFill>
                <a:latin typeface="Century Gothic" panose="020B0502020202020204" pitchFamily="34" charset="0"/>
                <a:cs typeface="Sakkal Majalla" panose="02000000000000000000" pitchFamily="2" charset="-78"/>
              </a:rPr>
              <a:t>x</a:t>
            </a:r>
            <a:r>
              <a:rPr lang="en-US" sz="2400" dirty="0">
                <a:solidFill>
                  <a:srgbClr val="C00000"/>
                </a:solidFill>
                <a:latin typeface="Century Gothic" panose="020B0502020202020204" pitchFamily="34" charset="0"/>
                <a:cs typeface="Sakkal Majalla" panose="02000000000000000000" pitchFamily="2" charset="-78"/>
              </a:rPr>
              <a:t>=9.8(sin37-0.15cos37)=4.7 m/s</a:t>
            </a:r>
            <a:r>
              <a:rPr lang="en-US" sz="2400" baseline="30000" dirty="0">
                <a:solidFill>
                  <a:srgbClr val="C00000"/>
                </a:solidFill>
                <a:latin typeface="Century Gothic" panose="020B0502020202020204" pitchFamily="34" charset="0"/>
                <a:cs typeface="Sakkal Majalla" panose="02000000000000000000" pitchFamily="2" charset="-78"/>
              </a:rPr>
              <a:t>2</a:t>
            </a:r>
          </a:p>
          <a:p>
            <a:pPr marL="0" indent="0" algn="ctr">
              <a:buFont typeface="Arial" panose="020B0604020202020204" pitchFamily="34" charset="0"/>
              <a:buNone/>
            </a:pPr>
            <a:r>
              <a:rPr lang="en-US" sz="2400" dirty="0" err="1">
                <a:solidFill>
                  <a:srgbClr val="C00000"/>
                </a:solidFill>
                <a:latin typeface="Century Gothic" panose="020B0502020202020204" pitchFamily="34" charset="0"/>
                <a:cs typeface="Sakkal Majalla" panose="02000000000000000000" pitchFamily="2" charset="-78"/>
              </a:rPr>
              <a:t>v</a:t>
            </a:r>
            <a:r>
              <a:rPr lang="en-US" sz="2400" baseline="-25000" dirty="0" err="1">
                <a:solidFill>
                  <a:srgbClr val="C00000"/>
                </a:solidFill>
                <a:latin typeface="Century Gothic" panose="020B0502020202020204" pitchFamily="34" charset="0"/>
                <a:cs typeface="Sakkal Majalla" panose="02000000000000000000" pitchFamily="2" charset="-78"/>
              </a:rPr>
              <a:t>f</a:t>
            </a:r>
            <a:r>
              <a:rPr lang="en-US" sz="2400" dirty="0">
                <a:solidFill>
                  <a:srgbClr val="C00000"/>
                </a:solidFill>
                <a:latin typeface="Century Gothic" panose="020B0502020202020204" pitchFamily="34" charset="0"/>
                <a:cs typeface="Sakkal Majalla" panose="02000000000000000000" pitchFamily="2" charset="-78"/>
              </a:rPr>
              <a:t>=</a:t>
            </a:r>
            <a:r>
              <a:rPr lang="en-US" sz="2400" dirty="0" err="1">
                <a:solidFill>
                  <a:srgbClr val="C00000"/>
                </a:solidFill>
                <a:latin typeface="Century Gothic" panose="020B0502020202020204" pitchFamily="34" charset="0"/>
                <a:cs typeface="Sakkal Majalla" panose="02000000000000000000" pitchFamily="2" charset="-78"/>
              </a:rPr>
              <a:t>v</a:t>
            </a:r>
            <a:r>
              <a:rPr lang="en-US" sz="2400" baseline="-25000" dirty="0" err="1">
                <a:solidFill>
                  <a:srgbClr val="C00000"/>
                </a:solidFill>
                <a:latin typeface="Century Gothic" panose="020B0502020202020204" pitchFamily="34" charset="0"/>
                <a:cs typeface="Sakkal Majalla" panose="02000000000000000000" pitchFamily="2" charset="-78"/>
              </a:rPr>
              <a:t>i</a:t>
            </a:r>
            <a:r>
              <a:rPr lang="en-US" sz="2400" dirty="0" err="1">
                <a:solidFill>
                  <a:srgbClr val="C00000"/>
                </a:solidFill>
                <a:latin typeface="Century Gothic" panose="020B0502020202020204" pitchFamily="34" charset="0"/>
                <a:cs typeface="Sakkal Majalla" panose="02000000000000000000" pitchFamily="2" charset="-78"/>
              </a:rPr>
              <a:t>+at</a:t>
            </a:r>
            <a:endParaRPr lang="en-US" sz="24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r>
              <a:rPr lang="en-US" sz="2400" dirty="0">
                <a:solidFill>
                  <a:srgbClr val="C00000"/>
                </a:solidFill>
                <a:latin typeface="Century Gothic" panose="020B0502020202020204" pitchFamily="34" charset="0"/>
                <a:cs typeface="Sakkal Majalla" panose="02000000000000000000" pitchFamily="2" charset="-78"/>
              </a:rPr>
              <a:t>=0+4.7(5)=24 m/s</a:t>
            </a:r>
          </a:p>
          <a:p>
            <a:pPr marL="0" indent="0" algn="ctr">
              <a:buFont typeface="Arial" panose="020B0604020202020204" pitchFamily="34" charset="0"/>
              <a:buNone/>
            </a:pPr>
            <a:endParaRPr lang="en-US" sz="2400" dirty="0">
              <a:solidFill>
                <a:srgbClr val="C00000"/>
              </a:solidFill>
              <a:latin typeface="Century Gothic" panose="020B0502020202020204" pitchFamily="34" charset="0"/>
              <a:cs typeface="Sakkal Majalla" panose="02000000000000000000" pitchFamily="2" charset="-78"/>
            </a:endParaRPr>
          </a:p>
          <a:p>
            <a:pPr marL="0" indent="0" algn="ctr">
              <a:buFont typeface="Arial" panose="020B0604020202020204" pitchFamily="34" charset="0"/>
              <a:buNone/>
            </a:pPr>
            <a:endParaRPr lang="en-US" sz="2400" baseline="30000" dirty="0">
              <a:solidFill>
                <a:srgbClr val="C00000"/>
              </a:solidFill>
              <a:latin typeface="Century Gothic" panose="020B0502020202020204" pitchFamily="34" charset="0"/>
              <a:cs typeface="Sakkal Majalla" panose="02000000000000000000" pitchFamily="2" charset="-78"/>
            </a:endParaRPr>
          </a:p>
        </p:txBody>
      </p:sp>
      <p:pic>
        <p:nvPicPr>
          <p:cNvPr id="10" name="Picture 9">
            <a:extLst>
              <a:ext uri="{FF2B5EF4-FFF2-40B4-BE49-F238E27FC236}">
                <a16:creationId xmlns:a16="http://schemas.microsoft.com/office/drawing/2014/main" id="{FA43BB35-6D92-448C-8873-E86E5A8E2893}"/>
              </a:ext>
            </a:extLst>
          </p:cNvPr>
          <p:cNvPicPr>
            <a:picLocks noChangeAspect="1"/>
          </p:cNvPicPr>
          <p:nvPr/>
        </p:nvPicPr>
        <p:blipFill>
          <a:blip r:embed="rId3">
            <a:clrChange>
              <a:clrFrom>
                <a:srgbClr val="FEF2D8"/>
              </a:clrFrom>
              <a:clrTo>
                <a:srgbClr val="FEF2D8">
                  <a:alpha val="0"/>
                </a:srgbClr>
              </a:clrTo>
            </a:clrChange>
          </a:blip>
          <a:stretch>
            <a:fillRect/>
          </a:stretch>
        </p:blipFill>
        <p:spPr>
          <a:xfrm>
            <a:off x="1175605" y="4350866"/>
            <a:ext cx="1931615" cy="2263611"/>
          </a:xfrm>
          <a:prstGeom prst="rect">
            <a:avLst/>
          </a:prstGeom>
        </p:spPr>
      </p:pic>
      <p:pic>
        <p:nvPicPr>
          <p:cNvPr id="11" name="Picture 10">
            <a:extLst>
              <a:ext uri="{FF2B5EF4-FFF2-40B4-BE49-F238E27FC236}">
                <a16:creationId xmlns:a16="http://schemas.microsoft.com/office/drawing/2014/main" id="{E6A01B5A-94B0-41E1-A7E4-5A887580F1CB}"/>
              </a:ext>
            </a:extLst>
          </p:cNvPr>
          <p:cNvPicPr>
            <a:picLocks noChangeAspect="1"/>
          </p:cNvPicPr>
          <p:nvPr/>
        </p:nvPicPr>
        <p:blipFill>
          <a:blip r:embed="rId4">
            <a:clrChange>
              <a:clrFrom>
                <a:srgbClr val="FEF2D8"/>
              </a:clrFrom>
              <a:clrTo>
                <a:srgbClr val="FEF2D8">
                  <a:alpha val="0"/>
                </a:srgbClr>
              </a:clrTo>
            </a:clrChange>
            <a:duotone>
              <a:prstClr val="black"/>
              <a:schemeClr val="tx2">
                <a:tint val="45000"/>
                <a:satMod val="400000"/>
              </a:schemeClr>
            </a:duotone>
          </a:blip>
          <a:stretch>
            <a:fillRect/>
          </a:stretch>
        </p:blipFill>
        <p:spPr>
          <a:xfrm>
            <a:off x="1175605" y="2600274"/>
            <a:ext cx="2106427" cy="1841619"/>
          </a:xfrm>
          <a:prstGeom prst="rect">
            <a:avLst/>
          </a:prstGeom>
        </p:spPr>
      </p:pic>
      <p:sp>
        <p:nvSpPr>
          <p:cNvPr id="8" name="Footer Placeholder 3">
            <a:extLst>
              <a:ext uri="{FF2B5EF4-FFF2-40B4-BE49-F238E27FC236}">
                <a16:creationId xmlns:a16="http://schemas.microsoft.com/office/drawing/2014/main" id="{1243E27A-2CF3-4863-B103-C39A3C00FC29}"/>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256896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par>
                                <p:cTn id="22" presetID="16" presetClass="entr" presetSubtype="21"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barn(inVertical)">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animEffect transition="in" filter="barn(inVertical)">
                                      <p:cBhvr>
                                        <p:cTn id="39" dur="500"/>
                                        <p:tgtEl>
                                          <p:spTgt spid="9">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Effect transition="in" filter="barn(inVertical)">
                                      <p:cBhvr>
                                        <p:cTn id="44" dur="500"/>
                                        <p:tgtEl>
                                          <p:spTgt spid="9">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Effect transition="in" filter="barn(inVertical)">
                                      <p:cBhvr>
                                        <p:cTn id="49" dur="500"/>
                                        <p:tgtEl>
                                          <p:spTgt spid="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Effect transition="in" filter="barn(inVertical)">
                                      <p:cBhvr>
                                        <p:cTn id="54" dur="500"/>
                                        <p:tgtEl>
                                          <p:spTgt spid="9">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9">
                                            <p:txEl>
                                              <p:pRg st="5" end="5"/>
                                            </p:txEl>
                                          </p:spTgt>
                                        </p:tgtEl>
                                        <p:attrNameLst>
                                          <p:attrName>style.visibility</p:attrName>
                                        </p:attrNameLst>
                                      </p:cBhvr>
                                      <p:to>
                                        <p:strVal val="visible"/>
                                      </p:to>
                                    </p:set>
                                    <p:animEffect transition="in" filter="barn(inVertical)">
                                      <p:cBhvr>
                                        <p:cTn id="59" dur="500"/>
                                        <p:tgtEl>
                                          <p:spTgt spid="9">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9">
                                            <p:txEl>
                                              <p:pRg st="6" end="6"/>
                                            </p:txEl>
                                          </p:spTgt>
                                        </p:tgtEl>
                                        <p:attrNameLst>
                                          <p:attrName>style.visibility</p:attrName>
                                        </p:attrNameLst>
                                      </p:cBhvr>
                                      <p:to>
                                        <p:strVal val="visible"/>
                                      </p:to>
                                    </p:set>
                                    <p:animEffect transition="in" filter="barn(inVertical)">
                                      <p:cBhvr>
                                        <p:cTn id="64" dur="500"/>
                                        <p:tgtEl>
                                          <p:spTgt spid="9">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9">
                                            <p:txEl>
                                              <p:pRg st="7" end="7"/>
                                            </p:txEl>
                                          </p:spTgt>
                                        </p:tgtEl>
                                        <p:attrNameLst>
                                          <p:attrName>style.visibility</p:attrName>
                                        </p:attrNameLst>
                                      </p:cBhvr>
                                      <p:to>
                                        <p:strVal val="visible"/>
                                      </p:to>
                                    </p:set>
                                    <p:animEffect transition="in" filter="barn(inVertical)">
                                      <p:cBhvr>
                                        <p:cTn id="69"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0149" y="365125"/>
            <a:ext cx="3187484" cy="616510"/>
          </a:xfrm>
          <a:solidFill>
            <a:srgbClr val="7030A0"/>
          </a:solidFill>
        </p:spPr>
        <p:txBody>
          <a:bodyPr>
            <a:noAutofit/>
          </a:bodyPr>
          <a:lstStyle/>
          <a:p>
            <a:pPr algn="ctr" rtl="1"/>
            <a:r>
              <a:rPr lang="ar-JO" sz="4000" b="1" dirty="0">
                <a:solidFill>
                  <a:schemeClr val="bg1"/>
                </a:solidFill>
                <a:latin typeface="Sakkal Majalla" panose="02000000000000000000" pitchFamily="2" charset="-78"/>
                <a:cs typeface="Sakkal Majalla" panose="02000000000000000000" pitchFamily="2" charset="-78"/>
              </a:rPr>
              <a:t>أسئلة</a:t>
            </a:r>
            <a:endParaRPr lang="ar-BH" sz="4000" b="1" dirty="0">
              <a:solidFill>
                <a:schemeClr val="bg1"/>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593912" y="1157708"/>
            <a:ext cx="11004176" cy="4844116"/>
          </a:xfrm>
          <a:solidFill>
            <a:schemeClr val="accent2">
              <a:lumMod val="20000"/>
              <a:lumOff val="80000"/>
            </a:schemeClr>
          </a:solidFill>
          <a:scene3d>
            <a:camera prst="orthographicFront"/>
            <a:lightRig rig="threePt" dir="t"/>
          </a:scene3d>
          <a:sp3d>
            <a:bevelT w="114300" prst="artDeco"/>
          </a:sp3d>
        </p:spPr>
        <p:txBody>
          <a:bodyPr>
            <a:normAutofit/>
          </a:bodyPr>
          <a:lstStyle/>
          <a:p>
            <a:pPr marL="514350" indent="-514350" algn="just" rtl="1">
              <a:buFont typeface="+mj-lt"/>
              <a:buAutoNum type="arabicPeriod"/>
            </a:pPr>
            <a:r>
              <a:rPr lang="ar-BH" sz="3200" dirty="0">
                <a:latin typeface="Century Gothic" panose="020B0502020202020204" pitchFamily="34" charset="0"/>
                <a:cs typeface="Sakkal Majalla" panose="02000000000000000000" pitchFamily="2" charset="-78"/>
              </a:rPr>
              <a:t>ينزلق شخص كتلته </a:t>
            </a:r>
            <a:r>
              <a:rPr lang="en-US" sz="3200" dirty="0">
                <a:latin typeface="Century Gothic" panose="020B0502020202020204" pitchFamily="34" charset="0"/>
                <a:cs typeface="Sakkal Majalla" panose="02000000000000000000" pitchFamily="2" charset="-78"/>
              </a:rPr>
              <a:t>45 kg</a:t>
            </a:r>
            <a:r>
              <a:rPr lang="ar-BH" sz="3200" dirty="0">
                <a:latin typeface="Century Gothic" panose="020B0502020202020204" pitchFamily="34" charset="0"/>
                <a:cs typeface="Sakkal Majalla" panose="02000000000000000000" pitchFamily="2" charset="-78"/>
              </a:rPr>
              <a:t> إلى أسفل سطح مائل يصنع زاوية </a:t>
            </a:r>
            <a:r>
              <a:rPr lang="en-US" sz="3200" dirty="0">
                <a:latin typeface="Century Gothic" panose="020B0502020202020204" pitchFamily="34" charset="0"/>
                <a:cs typeface="Sakkal Majalla" panose="02000000000000000000" pitchFamily="2" charset="-78"/>
              </a:rPr>
              <a:t>45</a:t>
            </a:r>
            <a:r>
              <a:rPr lang="en-US" sz="3200" baseline="30000" dirty="0">
                <a:latin typeface="Century Gothic" panose="020B0502020202020204" pitchFamily="34" charset="0"/>
                <a:cs typeface="Sakkal Majalla" panose="02000000000000000000" pitchFamily="2" charset="-78"/>
              </a:rPr>
              <a:t>o</a:t>
            </a:r>
            <a:r>
              <a:rPr lang="ar-BH" sz="3200" dirty="0">
                <a:latin typeface="Century Gothic" panose="020B0502020202020204" pitchFamily="34" charset="0"/>
                <a:cs typeface="Sakkal Majalla" panose="02000000000000000000" pitchFamily="2" charset="-78"/>
              </a:rPr>
              <a:t> فوق الأفقي، فإذا كان معامل الاحتكاك الحركي بين الشخص والسطح يساوي </a:t>
            </a:r>
            <a:r>
              <a:rPr lang="en-US" sz="3200" dirty="0">
                <a:latin typeface="Century Gothic" panose="020B0502020202020204" pitchFamily="34" charset="0"/>
                <a:cs typeface="Sakkal Majalla" panose="02000000000000000000" pitchFamily="2" charset="-78"/>
              </a:rPr>
              <a:t>0.25</a:t>
            </a:r>
            <a:r>
              <a:rPr lang="ar-BH" sz="3200" dirty="0">
                <a:latin typeface="Century Gothic" panose="020B0502020202020204" pitchFamily="34" charset="0"/>
                <a:cs typeface="Sakkal Majalla" panose="02000000000000000000" pitchFamily="2" charset="-78"/>
              </a:rPr>
              <a:t> ، فما مقدار تسارعه.</a:t>
            </a:r>
          </a:p>
          <a:p>
            <a:pPr marL="514350" indent="-514350" algn="just" rtl="1">
              <a:buFont typeface="+mj-lt"/>
              <a:buAutoNum type="arabicPeriod" startAt="2"/>
            </a:pPr>
            <a:r>
              <a:rPr lang="ar-BH" sz="3200" dirty="0">
                <a:latin typeface="Century Gothic" panose="020B0502020202020204" pitchFamily="34" charset="0"/>
                <a:cs typeface="Sakkal Majalla" panose="02000000000000000000" pitchFamily="2" charset="-78"/>
              </a:rPr>
              <a:t>ربط جسمان بخيط يمر فوق بكرة ملساء مهملة الكتلة، بحيث يستقر أحدهما على سطح مائل، والآخر معلق(لاحظ الشكل)، إذا كانت كتلة الجسم المعلق </a:t>
            </a:r>
            <a:r>
              <a:rPr lang="en-US" sz="3200" dirty="0">
                <a:latin typeface="Century Gothic" panose="020B0502020202020204" pitchFamily="34" charset="0"/>
                <a:cs typeface="Sakkal Majalla" panose="02000000000000000000" pitchFamily="2" charset="-78"/>
              </a:rPr>
              <a:t>16 kg</a:t>
            </a:r>
            <a:r>
              <a:rPr lang="ar-BH" sz="3200" dirty="0">
                <a:latin typeface="Century Gothic" panose="020B0502020202020204" pitchFamily="34" charset="0"/>
                <a:cs typeface="Sakkal Majalla" panose="02000000000000000000" pitchFamily="2" charset="-78"/>
              </a:rPr>
              <a:t> وكتلة الجسم الثاني </a:t>
            </a:r>
            <a:r>
              <a:rPr lang="en-US" sz="3200" dirty="0">
                <a:latin typeface="Century Gothic" panose="020B0502020202020204" pitchFamily="34" charset="0"/>
                <a:cs typeface="Sakkal Majalla" panose="02000000000000000000" pitchFamily="2" charset="-78"/>
              </a:rPr>
              <a:t>8 kg</a:t>
            </a:r>
            <a:r>
              <a:rPr lang="ar-BH" sz="3200" dirty="0">
                <a:latin typeface="Century Gothic" panose="020B0502020202020204" pitchFamily="34" charset="0"/>
                <a:cs typeface="Sakkal Majalla" panose="02000000000000000000" pitchFamily="2" charset="-78"/>
              </a:rPr>
              <a:t> ، ومعامل الاحتكاك بين الجسم والسطح المائل </a:t>
            </a:r>
            <a:r>
              <a:rPr lang="en-US" sz="3200" dirty="0">
                <a:latin typeface="Century Gothic" panose="020B0502020202020204" pitchFamily="34" charset="0"/>
                <a:cs typeface="Sakkal Majalla" panose="02000000000000000000" pitchFamily="2" charset="-78"/>
              </a:rPr>
              <a:t>0.23</a:t>
            </a:r>
            <a:r>
              <a:rPr lang="ar-BH" sz="3200" dirty="0">
                <a:latin typeface="Century Gothic" panose="020B0502020202020204" pitchFamily="34" charset="0"/>
                <a:cs typeface="Sakkal Majalla" panose="02000000000000000000" pitchFamily="2" charset="-78"/>
              </a:rPr>
              <a:t> احسب ما يلي:</a:t>
            </a:r>
          </a:p>
          <a:p>
            <a:pPr marL="971550" lvl="1" indent="-514350" algn="just" rtl="1">
              <a:buFont typeface="+mj-lt"/>
              <a:buAutoNum type="alphaLcPeriod"/>
            </a:pPr>
            <a:r>
              <a:rPr lang="ar-BH" sz="3200" dirty="0">
                <a:latin typeface="Century Gothic" panose="020B0502020202020204" pitchFamily="34" charset="0"/>
                <a:cs typeface="Sakkal Majalla" panose="02000000000000000000" pitchFamily="2" charset="-78"/>
              </a:rPr>
              <a:t>مقدار تسارع الجسم.</a:t>
            </a:r>
          </a:p>
          <a:p>
            <a:pPr marL="971550" lvl="1" indent="-514350" algn="just" rtl="1">
              <a:buFont typeface="+mj-lt"/>
              <a:buAutoNum type="alphaLcPeriod"/>
            </a:pPr>
            <a:r>
              <a:rPr lang="ar-BH" sz="3200" dirty="0">
                <a:latin typeface="Century Gothic" panose="020B0502020202020204" pitchFamily="34" charset="0"/>
                <a:cs typeface="Sakkal Majalla" panose="02000000000000000000" pitchFamily="2" charset="-78"/>
              </a:rPr>
              <a:t>مقدار الشد في الخيط</a:t>
            </a:r>
            <a:r>
              <a:rPr lang="ar-JO" sz="3200" dirty="0">
                <a:latin typeface="Century Gothic" panose="020B0502020202020204" pitchFamily="34" charset="0"/>
                <a:cs typeface="Sakkal Majalla" panose="02000000000000000000" pitchFamily="2" charset="-78"/>
              </a:rPr>
              <a:t>.</a:t>
            </a:r>
            <a:endParaRPr lang="ar-BH" sz="3200" dirty="0">
              <a:latin typeface="Century Gothic" panose="020B0502020202020204" pitchFamily="34" charset="0"/>
              <a:cs typeface="Sakkal Majalla" panose="02000000000000000000" pitchFamily="2" charset="-78"/>
            </a:endParaRPr>
          </a:p>
        </p:txBody>
      </p:sp>
      <p:pic>
        <p:nvPicPr>
          <p:cNvPr id="6" name="Picture 5">
            <a:extLst>
              <a:ext uri="{FF2B5EF4-FFF2-40B4-BE49-F238E27FC236}">
                <a16:creationId xmlns:a16="http://schemas.microsoft.com/office/drawing/2014/main" id="{FA77B319-B7C9-484E-8343-7346C63BCC5C}"/>
              </a:ext>
            </a:extLst>
          </p:cNvPr>
          <p:cNvPicPr>
            <a:picLocks noChangeAspect="1"/>
          </p:cNvPicPr>
          <p:nvPr/>
        </p:nvPicPr>
        <p:blipFill>
          <a:blip r:embed="rId3"/>
          <a:stretch>
            <a:fillRect/>
          </a:stretch>
        </p:blipFill>
        <p:spPr>
          <a:xfrm>
            <a:off x="814785" y="3729245"/>
            <a:ext cx="2883293" cy="1971047"/>
          </a:xfrm>
          <a:prstGeom prst="rect">
            <a:avLst/>
          </a:prstGeom>
          <a:scene3d>
            <a:camera prst="orthographicFront"/>
            <a:lightRig rig="threePt" dir="t"/>
          </a:scene3d>
          <a:sp3d>
            <a:bevelT prst="angle"/>
          </a:sp3d>
        </p:spPr>
      </p:pic>
      <p:sp>
        <p:nvSpPr>
          <p:cNvPr id="8" name="Footer Placeholder 3">
            <a:extLst>
              <a:ext uri="{FF2B5EF4-FFF2-40B4-BE49-F238E27FC236}">
                <a16:creationId xmlns:a16="http://schemas.microsoft.com/office/drawing/2014/main" id="{D758839E-BFDA-4375-8AB6-84D2AD397D1C}"/>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68605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arn(inVertical)">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0149" y="363885"/>
            <a:ext cx="3187484" cy="616510"/>
          </a:xfrm>
          <a:solidFill>
            <a:srgbClr val="7030A0"/>
          </a:solidFill>
        </p:spPr>
        <p:txBody>
          <a:bodyPr>
            <a:noAutofit/>
          </a:bodyPr>
          <a:lstStyle/>
          <a:p>
            <a:pPr algn="ctr" rtl="1"/>
            <a:r>
              <a:rPr lang="ar-JO" sz="4000" b="1" dirty="0">
                <a:solidFill>
                  <a:schemeClr val="bg1"/>
                </a:solidFill>
                <a:latin typeface="Sakkal Majalla" panose="02000000000000000000" pitchFamily="2" charset="-78"/>
                <a:cs typeface="Sakkal Majalla" panose="02000000000000000000" pitchFamily="2" charset="-78"/>
              </a:rPr>
              <a:t>إجابة الأسئلة</a:t>
            </a:r>
            <a:endParaRPr lang="ar-BH" sz="4000" b="1" dirty="0">
              <a:solidFill>
                <a:schemeClr val="bg1"/>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593912" y="1157708"/>
            <a:ext cx="11004176" cy="4844116"/>
          </a:xfrm>
          <a:solidFill>
            <a:schemeClr val="accent1">
              <a:lumMod val="20000"/>
              <a:lumOff val="80000"/>
            </a:schemeClr>
          </a:solidFill>
          <a:scene3d>
            <a:camera prst="orthographicFront"/>
            <a:lightRig rig="threePt" dir="t"/>
          </a:scene3d>
          <a:sp3d>
            <a:bevelT w="114300" prst="artDeco"/>
          </a:sp3d>
        </p:spPr>
        <p:txBody>
          <a:bodyPr>
            <a:normAutofit/>
          </a:bodyPr>
          <a:lstStyle/>
          <a:p>
            <a:pPr marL="514350" indent="-514350" algn="just" rtl="1">
              <a:buFont typeface="+mj-lt"/>
              <a:buAutoNum type="arabicPeriod"/>
            </a:pPr>
            <a:r>
              <a:rPr lang="ar-BH" sz="3200" dirty="0">
                <a:latin typeface="Century Gothic" panose="020B0502020202020204" pitchFamily="34" charset="0"/>
                <a:cs typeface="Sakkal Majalla" panose="02000000000000000000" pitchFamily="2" charset="-78"/>
              </a:rPr>
              <a:t>ينزلق شخص كتلته </a:t>
            </a:r>
            <a:r>
              <a:rPr lang="en-US" sz="3200" dirty="0">
                <a:latin typeface="Century Gothic" panose="020B0502020202020204" pitchFamily="34" charset="0"/>
                <a:cs typeface="Sakkal Majalla" panose="02000000000000000000" pitchFamily="2" charset="-78"/>
              </a:rPr>
              <a:t>45 kg</a:t>
            </a:r>
            <a:r>
              <a:rPr lang="ar-BH" sz="3200" dirty="0">
                <a:latin typeface="Century Gothic" panose="020B0502020202020204" pitchFamily="34" charset="0"/>
                <a:cs typeface="Sakkal Majalla" panose="02000000000000000000" pitchFamily="2" charset="-78"/>
              </a:rPr>
              <a:t> إلى أسفل سطح مائل يصنع زاوية </a:t>
            </a:r>
            <a:r>
              <a:rPr lang="en-US" sz="3200" dirty="0">
                <a:latin typeface="Century Gothic" panose="020B0502020202020204" pitchFamily="34" charset="0"/>
                <a:cs typeface="Sakkal Majalla" panose="02000000000000000000" pitchFamily="2" charset="-78"/>
              </a:rPr>
              <a:t>45</a:t>
            </a:r>
            <a:r>
              <a:rPr lang="en-US" sz="3200" baseline="30000" dirty="0">
                <a:latin typeface="Century Gothic" panose="020B0502020202020204" pitchFamily="34" charset="0"/>
                <a:cs typeface="Sakkal Majalla" panose="02000000000000000000" pitchFamily="2" charset="-78"/>
              </a:rPr>
              <a:t>o</a:t>
            </a:r>
            <a:r>
              <a:rPr lang="ar-BH" sz="3200" dirty="0">
                <a:latin typeface="Century Gothic" panose="020B0502020202020204" pitchFamily="34" charset="0"/>
                <a:cs typeface="Sakkal Majalla" panose="02000000000000000000" pitchFamily="2" charset="-78"/>
              </a:rPr>
              <a:t> فوق الأفقي، فإذا كان معامل الاحتكاك الحركي بين الشخص والسطح يساوي </a:t>
            </a:r>
            <a:r>
              <a:rPr lang="en-US" sz="3200" dirty="0">
                <a:latin typeface="Century Gothic" panose="020B0502020202020204" pitchFamily="34" charset="0"/>
                <a:cs typeface="Sakkal Majalla" panose="02000000000000000000" pitchFamily="2" charset="-78"/>
              </a:rPr>
              <a:t>0.25</a:t>
            </a:r>
            <a:r>
              <a:rPr lang="ar-BH" sz="3200" dirty="0">
                <a:latin typeface="Century Gothic" panose="020B0502020202020204" pitchFamily="34" charset="0"/>
                <a:cs typeface="Sakkal Majalla" panose="02000000000000000000" pitchFamily="2" charset="-78"/>
              </a:rPr>
              <a:t> ، فما مقدار تسارعه.</a:t>
            </a:r>
          </a:p>
          <a:p>
            <a:pPr marL="0" indent="0" algn="ctr" rtl="1">
              <a:buNone/>
            </a:pPr>
            <a:r>
              <a:rPr lang="en-US" sz="3200" dirty="0">
                <a:solidFill>
                  <a:srgbClr val="0070C0"/>
                </a:solidFill>
                <a:latin typeface="Century Gothic" panose="020B0502020202020204" pitchFamily="34" charset="0"/>
                <a:cs typeface="Sakkal Majalla" panose="02000000000000000000" pitchFamily="2" charset="-78"/>
              </a:rPr>
              <a:t>F-</a:t>
            </a:r>
            <a:r>
              <a:rPr lang="en-US" sz="3200" dirty="0" err="1">
                <a:solidFill>
                  <a:srgbClr val="0070C0"/>
                </a:solidFill>
                <a:latin typeface="Century Gothic" panose="020B0502020202020204" pitchFamily="34" charset="0"/>
                <a:cs typeface="Sakkal Majalla" panose="02000000000000000000" pitchFamily="2" charset="-78"/>
              </a:rPr>
              <a:t>F</a:t>
            </a:r>
            <a:r>
              <a:rPr lang="en-US" sz="3200" baseline="-25000" dirty="0" err="1">
                <a:solidFill>
                  <a:srgbClr val="0070C0"/>
                </a:solidFill>
                <a:latin typeface="Century Gothic" panose="020B0502020202020204" pitchFamily="34" charset="0"/>
                <a:cs typeface="Sakkal Majalla" panose="02000000000000000000" pitchFamily="2" charset="-78"/>
              </a:rPr>
              <a:t>k</a:t>
            </a:r>
            <a:r>
              <a:rPr lang="en-US" sz="3200" dirty="0">
                <a:solidFill>
                  <a:srgbClr val="0070C0"/>
                </a:solidFill>
                <a:latin typeface="Century Gothic" panose="020B0502020202020204" pitchFamily="34" charset="0"/>
                <a:cs typeface="Sakkal Majalla" panose="02000000000000000000" pitchFamily="2" charset="-78"/>
              </a:rPr>
              <a:t>=ma</a:t>
            </a:r>
          </a:p>
          <a:p>
            <a:pPr marL="0" indent="0" algn="ctr" rtl="1">
              <a:buNone/>
            </a:pPr>
            <a:r>
              <a:rPr lang="en-US" sz="3200" dirty="0" err="1">
                <a:solidFill>
                  <a:srgbClr val="0070C0"/>
                </a:solidFill>
                <a:latin typeface="Century Gothic" panose="020B0502020202020204" pitchFamily="34" charset="0"/>
                <a:cs typeface="Sakkal Majalla" panose="02000000000000000000" pitchFamily="2" charset="-78"/>
              </a:rPr>
              <a:t>mgsin</a:t>
            </a:r>
            <a:r>
              <a:rPr lang="el-GR" sz="3200" dirty="0">
                <a:solidFill>
                  <a:srgbClr val="0070C0"/>
                </a:solidFill>
                <a:latin typeface="Calibri" panose="020F0502020204030204" pitchFamily="34" charset="0"/>
                <a:cs typeface="Calibri" panose="020F0502020204030204" pitchFamily="34" charset="0"/>
              </a:rPr>
              <a:t>θ</a:t>
            </a:r>
            <a:r>
              <a:rPr lang="en-US" sz="3200" dirty="0">
                <a:solidFill>
                  <a:srgbClr val="0070C0"/>
                </a:solidFill>
                <a:latin typeface="Calibri" panose="020F0502020204030204" pitchFamily="34" charset="0"/>
                <a:cs typeface="Calibri" panose="020F0502020204030204" pitchFamily="34" charset="0"/>
              </a:rPr>
              <a:t>-</a:t>
            </a:r>
            <a:r>
              <a:rPr lang="el-GR" sz="3200" dirty="0">
                <a:solidFill>
                  <a:srgbClr val="0070C0"/>
                </a:solidFill>
                <a:latin typeface="Calibri" panose="020F0502020204030204" pitchFamily="34" charset="0"/>
                <a:cs typeface="Calibri" panose="020F0502020204030204" pitchFamily="34" charset="0"/>
              </a:rPr>
              <a:t>μ</a:t>
            </a:r>
            <a:r>
              <a:rPr lang="en-US" sz="3200" baseline="-25000" dirty="0" err="1">
                <a:solidFill>
                  <a:srgbClr val="0070C0"/>
                </a:solidFill>
                <a:latin typeface="Calibri" panose="020F0502020204030204" pitchFamily="34" charset="0"/>
                <a:cs typeface="Calibri" panose="020F0502020204030204" pitchFamily="34" charset="0"/>
              </a:rPr>
              <a:t>k</a:t>
            </a:r>
            <a:r>
              <a:rPr lang="en-US" sz="3200" dirty="0" err="1">
                <a:solidFill>
                  <a:srgbClr val="0070C0"/>
                </a:solidFill>
                <a:latin typeface="Calibri" panose="020F0502020204030204" pitchFamily="34" charset="0"/>
                <a:cs typeface="Calibri" panose="020F0502020204030204" pitchFamily="34" charset="0"/>
              </a:rPr>
              <a:t>F</a:t>
            </a:r>
            <a:r>
              <a:rPr lang="en-US" sz="3200" baseline="-25000" dirty="0" err="1">
                <a:solidFill>
                  <a:srgbClr val="0070C0"/>
                </a:solidFill>
                <a:latin typeface="Calibri" panose="020F0502020204030204" pitchFamily="34" charset="0"/>
                <a:cs typeface="Calibri" panose="020F0502020204030204" pitchFamily="34" charset="0"/>
              </a:rPr>
              <a:t>N</a:t>
            </a:r>
            <a:r>
              <a:rPr lang="en-US" sz="3200" dirty="0">
                <a:solidFill>
                  <a:srgbClr val="0070C0"/>
                </a:solidFill>
                <a:latin typeface="Calibri" panose="020F0502020204030204" pitchFamily="34" charset="0"/>
                <a:cs typeface="Calibri" panose="020F0502020204030204" pitchFamily="34" charset="0"/>
              </a:rPr>
              <a:t>=ma</a:t>
            </a:r>
          </a:p>
          <a:p>
            <a:pPr marL="0" indent="0" algn="ctr" rtl="1">
              <a:buNone/>
            </a:pPr>
            <a:r>
              <a:rPr lang="en-US" sz="3200" dirty="0">
                <a:solidFill>
                  <a:srgbClr val="0070C0"/>
                </a:solidFill>
                <a:latin typeface="Century Gothic" panose="020B0502020202020204" pitchFamily="34" charset="0"/>
                <a:cs typeface="Sakkal Majalla" panose="02000000000000000000" pitchFamily="2" charset="-78"/>
              </a:rPr>
              <a:t>45(9.8)sin45</a:t>
            </a:r>
            <a:r>
              <a:rPr lang="en-US" sz="3200" baseline="30000" dirty="0">
                <a:solidFill>
                  <a:srgbClr val="0070C0"/>
                </a:solidFill>
                <a:latin typeface="Century Gothic" panose="020B0502020202020204" pitchFamily="34" charset="0"/>
                <a:cs typeface="Sakkal Majalla" panose="02000000000000000000" pitchFamily="2" charset="-78"/>
              </a:rPr>
              <a:t>o</a:t>
            </a:r>
            <a:r>
              <a:rPr lang="en-US" sz="3200" dirty="0">
                <a:solidFill>
                  <a:srgbClr val="0070C0"/>
                </a:solidFill>
                <a:latin typeface="Century Gothic" panose="020B0502020202020204" pitchFamily="34" charset="0"/>
                <a:cs typeface="Sakkal Majalla" panose="02000000000000000000" pitchFamily="2" charset="-78"/>
              </a:rPr>
              <a:t>-0.24(45)(9.8)cos45</a:t>
            </a:r>
            <a:r>
              <a:rPr lang="en-US" sz="3200" baseline="30000" dirty="0">
                <a:solidFill>
                  <a:srgbClr val="0070C0"/>
                </a:solidFill>
                <a:latin typeface="Century Gothic" panose="020B0502020202020204" pitchFamily="34" charset="0"/>
                <a:cs typeface="Sakkal Majalla" panose="02000000000000000000" pitchFamily="2" charset="-78"/>
              </a:rPr>
              <a:t>o</a:t>
            </a:r>
            <a:r>
              <a:rPr lang="en-US" sz="3200" dirty="0">
                <a:solidFill>
                  <a:srgbClr val="0070C0"/>
                </a:solidFill>
                <a:latin typeface="Century Gothic" panose="020B0502020202020204" pitchFamily="34" charset="0"/>
                <a:cs typeface="Sakkal Majalla" panose="02000000000000000000" pitchFamily="2" charset="-78"/>
              </a:rPr>
              <a:t>=45a</a:t>
            </a:r>
          </a:p>
          <a:p>
            <a:pPr marL="0" indent="0" algn="ctr" rtl="1">
              <a:buNone/>
            </a:pPr>
            <a:r>
              <a:rPr lang="en-US" sz="3200" dirty="0">
                <a:solidFill>
                  <a:srgbClr val="0070C0"/>
                </a:solidFill>
                <a:latin typeface="Century Gothic" panose="020B0502020202020204" pitchFamily="34" charset="0"/>
                <a:cs typeface="Sakkal Majalla" panose="02000000000000000000" pitchFamily="2" charset="-78"/>
              </a:rPr>
              <a:t>a=5.2 m/s</a:t>
            </a:r>
            <a:r>
              <a:rPr lang="en-US" sz="3200" baseline="30000" dirty="0">
                <a:solidFill>
                  <a:srgbClr val="0070C0"/>
                </a:solidFill>
                <a:latin typeface="Century Gothic" panose="020B0502020202020204" pitchFamily="34" charset="0"/>
                <a:cs typeface="Sakkal Majalla" panose="02000000000000000000" pitchFamily="2" charset="-78"/>
              </a:rPr>
              <a:t>2</a:t>
            </a:r>
            <a:endParaRPr lang="ar-JO" sz="3200" baseline="30000" dirty="0">
              <a:solidFill>
                <a:srgbClr val="0070C0"/>
              </a:solidFill>
              <a:latin typeface="Century Gothic" panose="020B0502020202020204" pitchFamily="34" charset="0"/>
              <a:cs typeface="Sakkal Majalla" panose="02000000000000000000" pitchFamily="2" charset="-78"/>
            </a:endParaRPr>
          </a:p>
          <a:p>
            <a:pPr marL="0" indent="0" algn="just" rtl="1">
              <a:buNone/>
            </a:pPr>
            <a:endParaRPr lang="ar-JO" sz="3200" dirty="0">
              <a:solidFill>
                <a:srgbClr val="0070C0"/>
              </a:solidFill>
              <a:latin typeface="Century Gothic" panose="020B0502020202020204" pitchFamily="34" charset="0"/>
              <a:cs typeface="Sakkal Majalla" panose="02000000000000000000" pitchFamily="2" charset="-78"/>
            </a:endParaRPr>
          </a:p>
          <a:p>
            <a:pPr marL="0" indent="0" algn="just" rtl="1">
              <a:buNone/>
            </a:pPr>
            <a:endParaRPr lang="ar-JO" sz="3200" dirty="0">
              <a:solidFill>
                <a:srgbClr val="0070C0"/>
              </a:solidFill>
              <a:latin typeface="Century Gothic" panose="020B0502020202020204" pitchFamily="34" charset="0"/>
              <a:cs typeface="Sakkal Majalla" panose="02000000000000000000" pitchFamily="2" charset="-78"/>
            </a:endParaRPr>
          </a:p>
          <a:p>
            <a:pPr marL="0" indent="0" algn="just" rtl="1">
              <a:buNone/>
            </a:pPr>
            <a:endParaRPr lang="ar-JO" sz="3200" dirty="0">
              <a:solidFill>
                <a:srgbClr val="0070C0"/>
              </a:solidFill>
              <a:latin typeface="Century Gothic" panose="020B0502020202020204" pitchFamily="34" charset="0"/>
              <a:cs typeface="Sakkal Majalla" panose="02000000000000000000" pitchFamily="2" charset="-78"/>
            </a:endParaRPr>
          </a:p>
        </p:txBody>
      </p:sp>
      <p:sp>
        <p:nvSpPr>
          <p:cNvPr id="5" name="Footer Placeholder 3">
            <a:extLst>
              <a:ext uri="{FF2B5EF4-FFF2-40B4-BE49-F238E27FC236}">
                <a16:creationId xmlns:a16="http://schemas.microsoft.com/office/drawing/2014/main" id="{8AB71CE5-36A0-4A2B-A436-A7C380B5FB95}"/>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49553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4190" y="443132"/>
            <a:ext cx="3187484" cy="616510"/>
          </a:xfrm>
          <a:solidFill>
            <a:srgbClr val="7030A0"/>
          </a:solidFill>
        </p:spPr>
        <p:txBody>
          <a:bodyPr>
            <a:noAutofit/>
          </a:bodyPr>
          <a:lstStyle/>
          <a:p>
            <a:pPr algn="ctr" rtl="1"/>
            <a:r>
              <a:rPr lang="ar-JO" sz="4000" b="1" dirty="0">
                <a:solidFill>
                  <a:schemeClr val="bg1"/>
                </a:solidFill>
                <a:latin typeface="Sakkal Majalla" panose="02000000000000000000" pitchFamily="2" charset="-78"/>
                <a:cs typeface="Sakkal Majalla" panose="02000000000000000000" pitchFamily="2" charset="-78"/>
              </a:rPr>
              <a:t>إجابة الأسئلة</a:t>
            </a:r>
            <a:endParaRPr lang="ar-BH" sz="4000" b="1" dirty="0">
              <a:solidFill>
                <a:schemeClr val="bg1"/>
              </a:solidFill>
              <a:latin typeface="Sakkal Majalla" panose="02000000000000000000" pitchFamily="2" charset="-78"/>
              <a:cs typeface="Sakkal Majalla" panose="02000000000000000000" pitchFamily="2" charset="-78"/>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22048" y="1157708"/>
                <a:ext cx="11004176" cy="5032077"/>
              </a:xfrm>
              <a:solidFill>
                <a:schemeClr val="accent1">
                  <a:lumMod val="20000"/>
                  <a:lumOff val="80000"/>
                </a:schemeClr>
              </a:solidFill>
              <a:scene3d>
                <a:camera prst="orthographicFront"/>
                <a:lightRig rig="threePt" dir="t"/>
              </a:scene3d>
              <a:sp3d>
                <a:bevelT w="114300" prst="artDeco"/>
              </a:sp3d>
            </p:spPr>
            <p:txBody>
              <a:bodyPr>
                <a:normAutofit fontScale="92500" lnSpcReduction="20000"/>
              </a:bodyPr>
              <a:lstStyle/>
              <a:p>
                <a:pPr marL="514350" indent="-514350" algn="just" rtl="1">
                  <a:buFont typeface="+mj-lt"/>
                  <a:buAutoNum type="arabicPeriod" startAt="2"/>
                </a:pPr>
                <a:r>
                  <a:rPr lang="en-US" sz="2800" dirty="0">
                    <a:latin typeface="Century Gothic" panose="020B0502020202020204" pitchFamily="34" charset="0"/>
                    <a:cs typeface="Sakkal Majalla" panose="02000000000000000000" pitchFamily="2" charset="-78"/>
                  </a:rPr>
                  <a:t>.a</a:t>
                </a:r>
                <a:r>
                  <a:rPr lang="ar-BH" sz="2800" dirty="0">
                    <a:latin typeface="Century Gothic" panose="020B0502020202020204" pitchFamily="34" charset="0"/>
                    <a:cs typeface="Sakkal Majalla" panose="02000000000000000000" pitchFamily="2" charset="-78"/>
                  </a:rPr>
                  <a:t>مقدار تسارع الجسم.</a:t>
                </a:r>
              </a:p>
              <a:p>
                <a:pPr marL="0" indent="0" algn="just" rtl="1">
                  <a:buNone/>
                </a:pPr>
                <a14:m>
                  <m:oMathPara xmlns:m="http://schemas.openxmlformats.org/officeDocument/2006/math">
                    <m:oMathParaPr>
                      <m:jc m:val="centerGroup"/>
                    </m:oMathParaPr>
                    <m:oMath xmlns:m="http://schemas.openxmlformats.org/officeDocument/2006/math">
                      <m:r>
                        <a:rPr lang="en-US" sz="3100" b="0" i="1" smtClean="0">
                          <a:solidFill>
                            <a:srgbClr val="0070C0"/>
                          </a:solidFill>
                          <a:latin typeface="Cambria Math" panose="02040503050406030204" pitchFamily="18" charset="0"/>
                          <a:cs typeface="Sakkal Majalla" panose="02000000000000000000" pitchFamily="2" charset="-78"/>
                        </a:rPr>
                        <m:t>𝑎</m:t>
                      </m:r>
                      <m:r>
                        <a:rPr lang="en-US" sz="3100" i="1" smtClean="0">
                          <a:solidFill>
                            <a:srgbClr val="0070C0"/>
                          </a:solidFill>
                          <a:latin typeface="Cambria Math" panose="02040503050406030204" pitchFamily="18" charset="0"/>
                          <a:cs typeface="Sakkal Majalla" panose="02000000000000000000" pitchFamily="2" charset="-78"/>
                        </a:rPr>
                        <m:t>=</m:t>
                      </m:r>
                      <m:f>
                        <m:fPr>
                          <m:ctrlPr>
                            <a:rPr lang="en-US" sz="3100" i="1" smtClean="0">
                              <a:solidFill>
                                <a:srgbClr val="0070C0"/>
                              </a:solidFill>
                              <a:latin typeface="Cambria Math" panose="02040503050406030204" pitchFamily="18" charset="0"/>
                              <a:cs typeface="Sakkal Majalla" panose="02000000000000000000" pitchFamily="2" charset="-78"/>
                            </a:rPr>
                          </m:ctrlPr>
                        </m:fPr>
                        <m:num>
                          <m:r>
                            <a:rPr lang="en-US" sz="3100" b="0" i="1" smtClean="0">
                              <a:solidFill>
                                <a:srgbClr val="0070C0"/>
                              </a:solidFill>
                              <a:latin typeface="Cambria Math" panose="02040503050406030204" pitchFamily="18" charset="0"/>
                              <a:cs typeface="Sakkal Majalla" panose="02000000000000000000" pitchFamily="2" charset="-78"/>
                            </a:rPr>
                            <m:t>𝑔</m:t>
                          </m:r>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𝑚</m:t>
                          </m:r>
                          <m:r>
                            <a:rPr lang="en-US" sz="3100" b="0" i="1" baseline="-25000" smtClean="0">
                              <a:solidFill>
                                <a:srgbClr val="0070C0"/>
                              </a:solidFill>
                              <a:latin typeface="Cambria Math" panose="02040503050406030204" pitchFamily="18" charset="0"/>
                              <a:cs typeface="Sakkal Majalla" panose="02000000000000000000" pitchFamily="2" charset="-78"/>
                            </a:rPr>
                            <m:t>h</m:t>
                          </m:r>
                          <m:r>
                            <a:rPr lang="en-US" sz="3100" b="0" i="1" baseline="-25000" smtClean="0">
                              <a:solidFill>
                                <a:srgbClr val="0070C0"/>
                              </a:solidFill>
                              <a:latin typeface="Cambria Math" panose="02040503050406030204" pitchFamily="18" charset="0"/>
                              <a:cs typeface="Sakkal Majalla" panose="02000000000000000000" pitchFamily="2" charset="-78"/>
                            </a:rPr>
                            <m:t>𝑎𝑛𝑔𝑖𝑛𝑔</m:t>
                          </m:r>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𝑚𝑝𝑙𝑎𝑛𝑒𝑠𝑖𝑛</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𝜃</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m:t>
                          </m:r>
                          <m:sSub>
                            <m:sSubPr>
                              <m:ctrlP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ctrlPr>
                            </m:sSubPr>
                            <m:e>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𝜇</m:t>
                              </m:r>
                            </m:e>
                            <m:sub>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𝑘</m:t>
                              </m:r>
                            </m:sub>
                          </m:sSub>
                          <m:sSub>
                            <m:sSubPr>
                              <m:ctrlP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ctrlPr>
                            </m:sSubPr>
                            <m:e>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𝑚</m:t>
                              </m:r>
                            </m:e>
                            <m:sub>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 </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𝑝𝑙𝑎𝑛𝑒</m:t>
                              </m:r>
                            </m:sub>
                          </m:sSub>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𝑐𝑜𝑠</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𝜃</m:t>
                          </m:r>
                        </m:num>
                        <m:den>
                          <m:sSub>
                            <m:sSubPr>
                              <m:ctrlPr>
                                <a:rPr lang="en-US" sz="3100" i="1" smtClean="0">
                                  <a:solidFill>
                                    <a:srgbClr val="0070C0"/>
                                  </a:solidFill>
                                  <a:latin typeface="Cambria Math" panose="02040503050406030204" pitchFamily="18" charset="0"/>
                                  <a:cs typeface="Sakkal Majalla" panose="02000000000000000000" pitchFamily="2" charset="-78"/>
                                </a:rPr>
                              </m:ctrlPr>
                            </m:sSubPr>
                            <m:e>
                              <m:r>
                                <a:rPr lang="en-US" sz="3100" b="0" i="1" smtClean="0">
                                  <a:solidFill>
                                    <a:srgbClr val="0070C0"/>
                                  </a:solidFill>
                                  <a:latin typeface="Cambria Math" panose="02040503050406030204" pitchFamily="18" charset="0"/>
                                  <a:cs typeface="Sakkal Majalla" panose="02000000000000000000" pitchFamily="2" charset="-78"/>
                                </a:rPr>
                                <m:t>𝑚</m:t>
                              </m:r>
                            </m:e>
                            <m:sub>
                              <m:r>
                                <a:rPr lang="en-US" sz="3100" b="0" i="1" smtClean="0">
                                  <a:solidFill>
                                    <a:srgbClr val="0070C0"/>
                                  </a:solidFill>
                                  <a:latin typeface="Cambria Math" panose="02040503050406030204" pitchFamily="18" charset="0"/>
                                  <a:cs typeface="Sakkal Majalla" panose="02000000000000000000" pitchFamily="2" charset="-78"/>
                                </a:rPr>
                                <m:t>𝑏𝑜𝑡</m:t>
                              </m:r>
                              <m:r>
                                <a:rPr lang="en-US" sz="3100" b="0" i="1" smtClean="0">
                                  <a:solidFill>
                                    <a:srgbClr val="0070C0"/>
                                  </a:solidFill>
                                  <a:latin typeface="Cambria Math" panose="02040503050406030204" pitchFamily="18" charset="0"/>
                                  <a:cs typeface="Sakkal Majalla" panose="02000000000000000000" pitchFamily="2" charset="-78"/>
                                </a:rPr>
                                <m:t>h</m:t>
                              </m:r>
                            </m:sub>
                          </m:sSub>
                        </m:den>
                      </m:f>
                    </m:oMath>
                  </m:oMathPara>
                </a14:m>
                <a:endParaRPr lang="en-US" sz="3100" dirty="0">
                  <a:solidFill>
                    <a:srgbClr val="0070C0"/>
                  </a:solidFill>
                  <a:latin typeface="Century Gothic" panose="020B0502020202020204" pitchFamily="34" charset="0"/>
                  <a:cs typeface="Sakkal Majalla" panose="02000000000000000000" pitchFamily="2" charset="-78"/>
                </a:endParaRPr>
              </a:p>
              <a:p>
                <a:pPr marL="0" indent="0" algn="just" rtl="1">
                  <a:buNone/>
                </a:pPr>
                <a14:m>
                  <m:oMathPara xmlns:m="http://schemas.openxmlformats.org/officeDocument/2006/math">
                    <m:oMathParaPr>
                      <m:jc m:val="centerGroup"/>
                    </m:oMathParaPr>
                    <m:oMath xmlns:m="http://schemas.openxmlformats.org/officeDocument/2006/math">
                      <m:r>
                        <a:rPr lang="en-US" sz="3100" i="1">
                          <a:solidFill>
                            <a:srgbClr val="0070C0"/>
                          </a:solidFill>
                          <a:latin typeface="Cambria Math" panose="02040503050406030204" pitchFamily="18" charset="0"/>
                          <a:cs typeface="Sakkal Majalla" panose="02000000000000000000" pitchFamily="2" charset="-78"/>
                        </a:rPr>
                        <m:t>=</m:t>
                      </m:r>
                      <m:f>
                        <m:fPr>
                          <m:ctrlPr>
                            <a:rPr lang="en-US" sz="3100" i="1">
                              <a:solidFill>
                                <a:srgbClr val="0070C0"/>
                              </a:solidFill>
                              <a:latin typeface="Cambria Math" panose="02040503050406030204" pitchFamily="18" charset="0"/>
                              <a:cs typeface="Sakkal Majalla" panose="02000000000000000000" pitchFamily="2" charset="-78"/>
                            </a:rPr>
                          </m:ctrlPr>
                        </m:fPr>
                        <m:num>
                          <m:r>
                            <a:rPr lang="en-US" sz="3100" b="0" i="1" smtClean="0">
                              <a:solidFill>
                                <a:srgbClr val="0070C0"/>
                              </a:solidFill>
                              <a:latin typeface="Cambria Math" panose="02040503050406030204" pitchFamily="18" charset="0"/>
                              <a:cs typeface="Sakkal Majalla" panose="02000000000000000000" pitchFamily="2" charset="-78"/>
                            </a:rPr>
                            <m:t>9</m:t>
                          </m:r>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8</m:t>
                          </m:r>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16</m:t>
                          </m:r>
                          <m:r>
                            <a:rPr lang="en-US" sz="3100" i="1">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8</m:t>
                          </m:r>
                          <m:r>
                            <a:rPr lang="en-US" sz="3100" b="0" i="1" smtClean="0">
                              <a:solidFill>
                                <a:srgbClr val="0070C0"/>
                              </a:solidFill>
                              <a:latin typeface="Cambria Math" panose="02040503050406030204" pitchFamily="18" charset="0"/>
                              <a:cs typeface="Sakkal Majalla" panose="02000000000000000000" pitchFamily="2" charset="-78"/>
                            </a:rPr>
                            <m:t>𝑠𝑖𝑛</m:t>
                          </m:r>
                          <m:r>
                            <a:rPr lang="en-US" sz="3100" b="0" i="1" smtClean="0">
                              <a:solidFill>
                                <a:srgbClr val="0070C0"/>
                              </a:solidFill>
                              <a:latin typeface="Cambria Math" panose="02040503050406030204" pitchFamily="18" charset="0"/>
                              <a:cs typeface="Sakkal Majalla" panose="02000000000000000000" pitchFamily="2" charset="-78"/>
                            </a:rPr>
                            <m:t>37</m:t>
                          </m:r>
                          <m:r>
                            <a:rPr lang="en-US" sz="3100" i="1">
                              <a:solidFill>
                                <a:srgbClr val="0070C0"/>
                              </a:solidFill>
                              <a:latin typeface="Cambria Math" panose="02040503050406030204" pitchFamily="18" charset="0"/>
                              <a:ea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0</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22</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8</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 </m:t>
                          </m:r>
                          <m:r>
                            <a:rPr lang="en-US" sz="3100" i="1">
                              <a:solidFill>
                                <a:srgbClr val="0070C0"/>
                              </a:solidFill>
                              <a:latin typeface="Cambria Math" panose="02040503050406030204" pitchFamily="18" charset="0"/>
                              <a:ea typeface="Cambria Math" panose="02040503050406030204" pitchFamily="18" charset="0"/>
                              <a:cs typeface="Sakkal Majalla" panose="02000000000000000000" pitchFamily="2" charset="-78"/>
                            </a:rPr>
                            <m:t>𝑐𝑜𝑠</m:t>
                          </m:r>
                          <m:r>
                            <a:rPr lang="en-US" sz="3100" b="0" i="1" smtClean="0">
                              <a:solidFill>
                                <a:srgbClr val="0070C0"/>
                              </a:solidFill>
                              <a:latin typeface="Cambria Math" panose="02040503050406030204" pitchFamily="18" charset="0"/>
                              <a:ea typeface="Cambria Math" panose="02040503050406030204" pitchFamily="18" charset="0"/>
                              <a:cs typeface="Sakkal Majalla" panose="02000000000000000000" pitchFamily="2" charset="-78"/>
                            </a:rPr>
                            <m:t>37</m:t>
                          </m:r>
                        </m:num>
                        <m:den>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16</m:t>
                          </m:r>
                          <m:r>
                            <a:rPr lang="en-US" sz="3100" b="0" i="1" smtClean="0">
                              <a:solidFill>
                                <a:srgbClr val="0070C0"/>
                              </a:solidFill>
                              <a:latin typeface="Cambria Math" panose="02040503050406030204" pitchFamily="18" charset="0"/>
                              <a:cs typeface="Sakkal Majalla" panose="02000000000000000000" pitchFamily="2" charset="-78"/>
                            </a:rPr>
                            <m:t>+</m:t>
                          </m:r>
                          <m:r>
                            <a:rPr lang="en-US" sz="3100" b="0" i="1" smtClean="0">
                              <a:solidFill>
                                <a:srgbClr val="0070C0"/>
                              </a:solidFill>
                              <a:latin typeface="Cambria Math" panose="02040503050406030204" pitchFamily="18" charset="0"/>
                              <a:cs typeface="Sakkal Majalla" panose="02000000000000000000" pitchFamily="2" charset="-78"/>
                            </a:rPr>
                            <m:t>8</m:t>
                          </m:r>
                          <m:r>
                            <a:rPr lang="en-US" sz="3100" b="0" i="1" smtClean="0">
                              <a:solidFill>
                                <a:srgbClr val="0070C0"/>
                              </a:solidFill>
                              <a:latin typeface="Cambria Math" panose="02040503050406030204" pitchFamily="18" charset="0"/>
                              <a:cs typeface="Sakkal Majalla" panose="02000000000000000000" pitchFamily="2" charset="-78"/>
                            </a:rPr>
                            <m:t>)</m:t>
                          </m:r>
                        </m:den>
                      </m:f>
                    </m:oMath>
                  </m:oMathPara>
                </a14:m>
                <a:endParaRPr lang="en-US" sz="3100" dirty="0">
                  <a:solidFill>
                    <a:srgbClr val="0070C0"/>
                  </a:solidFill>
                  <a:latin typeface="Century Gothic" panose="020B0502020202020204" pitchFamily="34" charset="0"/>
                  <a:cs typeface="Sakkal Majalla" panose="02000000000000000000" pitchFamily="2" charset="-78"/>
                </a:endParaRPr>
              </a:p>
              <a:p>
                <a:pPr marL="0" indent="0" algn="ctr" rtl="1">
                  <a:buNone/>
                </a:pPr>
                <a:r>
                  <a:rPr lang="en-US" sz="3100" dirty="0">
                    <a:solidFill>
                      <a:srgbClr val="0070C0"/>
                    </a:solidFill>
                    <a:latin typeface="Century Gothic" panose="020B0502020202020204" pitchFamily="34" charset="0"/>
                    <a:cs typeface="Sakkal Majalla" panose="02000000000000000000" pitchFamily="2" charset="-78"/>
                  </a:rPr>
                  <a:t>a=4 m/s</a:t>
                </a:r>
                <a:r>
                  <a:rPr lang="en-US" sz="3100" baseline="30000" dirty="0">
                    <a:solidFill>
                      <a:srgbClr val="0070C0"/>
                    </a:solidFill>
                    <a:latin typeface="Century Gothic" panose="020B0502020202020204" pitchFamily="34" charset="0"/>
                    <a:cs typeface="Sakkal Majalla" panose="02000000000000000000" pitchFamily="2" charset="-78"/>
                  </a:rPr>
                  <a:t>2</a:t>
                </a:r>
              </a:p>
              <a:p>
                <a:pPr marL="520700" indent="0" algn="r" rtl="1">
                  <a:buNone/>
                </a:pPr>
                <a:r>
                  <a:rPr lang="en-US" sz="2600" dirty="0">
                    <a:latin typeface="Century Gothic" panose="020B0502020202020204" pitchFamily="34" charset="0"/>
                    <a:cs typeface="Sakkal Majalla" panose="02000000000000000000" pitchFamily="2" charset="-78"/>
                  </a:rPr>
                  <a:t> .b</a:t>
                </a:r>
                <a:r>
                  <a:rPr lang="ar-BH" sz="2600" dirty="0">
                    <a:latin typeface="Century Gothic" panose="020B0502020202020204" pitchFamily="34" charset="0"/>
                    <a:cs typeface="Sakkal Majalla" panose="02000000000000000000" pitchFamily="2" charset="-78"/>
                  </a:rPr>
                  <a:t>مقدار الشد في الخيط</a:t>
                </a:r>
                <a:r>
                  <a:rPr lang="ar-JO" sz="2600" dirty="0">
                    <a:latin typeface="Century Gothic" panose="020B0502020202020204" pitchFamily="34" charset="0"/>
                    <a:cs typeface="Sakkal Majalla" panose="02000000000000000000" pitchFamily="2" charset="-78"/>
                  </a:rPr>
                  <a:t>.</a:t>
                </a:r>
                <a:endParaRPr lang="ar-BH" sz="2600" dirty="0">
                  <a:latin typeface="Century Gothic" panose="020B0502020202020204" pitchFamily="34" charset="0"/>
                  <a:cs typeface="Sakkal Majalla" panose="02000000000000000000" pitchFamily="2" charset="-78"/>
                </a:endParaRPr>
              </a:p>
              <a:p>
                <a:pPr marL="0" indent="0" algn="ctr" rtl="1">
                  <a:buNone/>
                </a:pPr>
                <a:endParaRPr lang="en-US" sz="2400" baseline="30000" dirty="0">
                  <a:solidFill>
                    <a:srgbClr val="0070C0"/>
                  </a:solidFill>
                  <a:latin typeface="Century Gothic" panose="020B0502020202020204" pitchFamily="34" charset="0"/>
                  <a:cs typeface="Sakkal Majalla" panose="02000000000000000000" pitchFamily="2" charset="-78"/>
                </a:endParaRPr>
              </a:p>
              <a:p>
                <a:pPr marL="0" indent="0" algn="ctr" rtl="1">
                  <a:buNone/>
                </a:pPr>
                <a:r>
                  <a:rPr lang="en-US" sz="3000" dirty="0">
                    <a:solidFill>
                      <a:srgbClr val="0070C0"/>
                    </a:solidFill>
                    <a:latin typeface="Century Gothic" panose="020B0502020202020204" pitchFamily="34" charset="0"/>
                    <a:cs typeface="Sakkal Majalla" panose="02000000000000000000" pitchFamily="2" charset="-78"/>
                  </a:rPr>
                  <a:t>F</a:t>
                </a:r>
                <a:r>
                  <a:rPr lang="en-US" sz="3000" baseline="-25000" dirty="0">
                    <a:solidFill>
                      <a:srgbClr val="0070C0"/>
                    </a:solidFill>
                    <a:latin typeface="Century Gothic" panose="020B0502020202020204" pitchFamily="34" charset="0"/>
                    <a:cs typeface="Sakkal Majalla" panose="02000000000000000000" pitchFamily="2" charset="-78"/>
                  </a:rPr>
                  <a:t>T</a:t>
                </a:r>
                <a:r>
                  <a:rPr lang="en-US" sz="3000" dirty="0">
                    <a:solidFill>
                      <a:srgbClr val="0070C0"/>
                    </a:solidFill>
                    <a:latin typeface="Century Gothic" panose="020B0502020202020204" pitchFamily="34" charset="0"/>
                    <a:cs typeface="Sakkal Majalla" panose="02000000000000000000" pitchFamily="2" charset="-78"/>
                  </a:rPr>
                  <a:t>=</a:t>
                </a:r>
                <a:r>
                  <a:rPr lang="en-US" sz="3000" dirty="0" err="1">
                    <a:solidFill>
                      <a:srgbClr val="0070C0"/>
                    </a:solidFill>
                    <a:latin typeface="Century Gothic" panose="020B0502020202020204" pitchFamily="34" charset="0"/>
                    <a:cs typeface="Sakkal Majalla" panose="02000000000000000000" pitchFamily="2" charset="-78"/>
                  </a:rPr>
                  <a:t>F</a:t>
                </a:r>
                <a:r>
                  <a:rPr lang="en-US" sz="3000" baseline="-25000" dirty="0" err="1">
                    <a:solidFill>
                      <a:srgbClr val="0070C0"/>
                    </a:solidFill>
                    <a:latin typeface="Century Gothic" panose="020B0502020202020204" pitchFamily="34" charset="0"/>
                    <a:cs typeface="Sakkal Majalla" panose="02000000000000000000" pitchFamily="2" charset="-78"/>
                  </a:rPr>
                  <a:t>g</a:t>
                </a:r>
                <a:r>
                  <a:rPr lang="en-US" sz="3000" dirty="0">
                    <a:solidFill>
                      <a:srgbClr val="0070C0"/>
                    </a:solidFill>
                    <a:latin typeface="Century Gothic" panose="020B0502020202020204" pitchFamily="34" charset="0"/>
                    <a:cs typeface="Sakkal Majalla" panose="02000000000000000000" pitchFamily="2" charset="-78"/>
                  </a:rPr>
                  <a:t>-F</a:t>
                </a:r>
                <a:r>
                  <a:rPr lang="en-US" sz="3000" baseline="-25000" dirty="0">
                    <a:solidFill>
                      <a:srgbClr val="0070C0"/>
                    </a:solidFill>
                    <a:latin typeface="Century Gothic" panose="020B0502020202020204" pitchFamily="34" charset="0"/>
                    <a:cs typeface="Sakkal Majalla" panose="02000000000000000000" pitchFamily="2" charset="-78"/>
                  </a:rPr>
                  <a:t>a</a:t>
                </a:r>
              </a:p>
              <a:p>
                <a:pPr marL="0" indent="0" algn="ctr" rtl="1">
                  <a:buNone/>
                </a:pPr>
                <a:r>
                  <a:rPr lang="en-US" sz="3000" dirty="0">
                    <a:solidFill>
                      <a:srgbClr val="0070C0"/>
                    </a:solidFill>
                    <a:latin typeface="Century Gothic" panose="020B0502020202020204" pitchFamily="34" charset="0"/>
                    <a:cs typeface="Sakkal Majalla" panose="02000000000000000000" pitchFamily="2" charset="-78"/>
                  </a:rPr>
                  <a:t>=mg-ma</a:t>
                </a:r>
              </a:p>
              <a:p>
                <a:pPr marL="0" indent="0" algn="ctr" rtl="1">
                  <a:buNone/>
                </a:pPr>
                <a:r>
                  <a:rPr lang="en-US" sz="3000" dirty="0">
                    <a:solidFill>
                      <a:srgbClr val="0070C0"/>
                    </a:solidFill>
                    <a:latin typeface="Century Gothic" panose="020B0502020202020204" pitchFamily="34" charset="0"/>
                    <a:cs typeface="Sakkal Majalla" panose="02000000000000000000" pitchFamily="2" charset="-78"/>
                  </a:rPr>
                  <a:t>=16(9.8-4)</a:t>
                </a:r>
              </a:p>
              <a:p>
                <a:pPr marL="0" indent="0" algn="ctr" rtl="1">
                  <a:buNone/>
                </a:pPr>
                <a:r>
                  <a:rPr lang="en-US" sz="3000" dirty="0">
                    <a:solidFill>
                      <a:srgbClr val="0070C0"/>
                    </a:solidFill>
                    <a:latin typeface="Century Gothic" panose="020B0502020202020204" pitchFamily="34" charset="0"/>
                    <a:cs typeface="Sakkal Majalla" panose="02000000000000000000" pitchFamily="2" charset="-78"/>
                  </a:rPr>
                  <a:t>=93 N</a:t>
                </a:r>
                <a:endParaRPr lang="ar-BH" sz="3500" dirty="0">
                  <a:solidFill>
                    <a:srgbClr val="0070C0"/>
                  </a:solidFill>
                  <a:latin typeface="Century Gothic" panose="020B0502020202020204" pitchFamily="34" charset="0"/>
                  <a:cs typeface="Sakkal Majalla" panose="02000000000000000000"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22048" y="1157708"/>
                <a:ext cx="11004176" cy="5032077"/>
              </a:xfrm>
              <a:blipFill>
                <a:blip r:embed="rId3"/>
                <a:stretch>
                  <a:fillRect t="-3490" r="-884"/>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C07463B9-DC59-40EC-85B1-EAEE2D9198B3}"/>
              </a:ext>
            </a:extLst>
          </p:cNvPr>
          <p:cNvPicPr>
            <a:picLocks noChangeAspect="1"/>
          </p:cNvPicPr>
          <p:nvPr/>
        </p:nvPicPr>
        <p:blipFill>
          <a:blip r:embed="rId4"/>
          <a:stretch>
            <a:fillRect/>
          </a:stretch>
        </p:blipFill>
        <p:spPr>
          <a:xfrm>
            <a:off x="842920" y="3135525"/>
            <a:ext cx="2883293" cy="1971047"/>
          </a:xfrm>
          <a:prstGeom prst="rect">
            <a:avLst/>
          </a:prstGeom>
          <a:scene3d>
            <a:camera prst="orthographicFront"/>
            <a:lightRig rig="threePt" dir="t"/>
          </a:scene3d>
          <a:sp3d>
            <a:bevelT prst="angle"/>
          </a:sp3d>
        </p:spPr>
      </p:pic>
      <p:sp>
        <p:nvSpPr>
          <p:cNvPr id="6" name="Footer Placeholder 3">
            <a:extLst>
              <a:ext uri="{FF2B5EF4-FFF2-40B4-BE49-F238E27FC236}">
                <a16:creationId xmlns:a16="http://schemas.microsoft.com/office/drawing/2014/main" id="{43D2998B-1E4D-425D-A667-1BA4DF83DBF3}"/>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20048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barn(inVertical)">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5FFF-D544-4B9E-AA47-9611868670BD}"/>
              </a:ext>
            </a:extLst>
          </p:cNvPr>
          <p:cNvSpPr>
            <a:spLocks noGrp="1"/>
          </p:cNvSpPr>
          <p:nvPr>
            <p:ph type="title"/>
          </p:nvPr>
        </p:nvSpPr>
        <p:spPr>
          <a:xfrm>
            <a:off x="838200" y="2766218"/>
            <a:ext cx="10515600" cy="1325563"/>
          </a:xfrm>
        </p:spPr>
        <p:txBody>
          <a:bodyPr/>
          <a:lstStyle/>
          <a:p>
            <a:pPr algn="ctr" rtl="1"/>
            <a:r>
              <a:rPr lang="ar-JO" dirty="0"/>
              <a:t>ا</a:t>
            </a:r>
            <a:r>
              <a:rPr lang="ar-JO" sz="4000" b="1" dirty="0">
                <a:latin typeface="Traditional Arabic" panose="02020603050405020304" pitchFamily="18" charset="-78"/>
                <a:cs typeface="PT Bold Heading" panose="00000400000000000000" pitchFamily="2" charset="-78"/>
              </a:rPr>
              <a:t>نتهى مع أطيب الأمنيات بالت</a:t>
            </a:r>
            <a:r>
              <a:rPr lang="ar-BH" sz="4000" b="1" dirty="0">
                <a:latin typeface="Traditional Arabic" panose="02020603050405020304" pitchFamily="18" charset="-78"/>
                <a:cs typeface="PT Bold Heading" panose="00000400000000000000" pitchFamily="2" charset="-78"/>
              </a:rPr>
              <a:t>ّ</a:t>
            </a:r>
            <a:r>
              <a:rPr lang="ar-JO" sz="4000" b="1" dirty="0">
                <a:latin typeface="Traditional Arabic" panose="02020603050405020304" pitchFamily="18" charset="-78"/>
                <a:cs typeface="PT Bold Heading" panose="00000400000000000000" pitchFamily="2" charset="-78"/>
              </a:rPr>
              <a:t>وفيق</a:t>
            </a:r>
            <a:endParaRPr lang="en-US" sz="4000" b="1" dirty="0">
              <a:latin typeface="Traditional Arabic" panose="02020603050405020304" pitchFamily="18" charset="-78"/>
              <a:cs typeface="PT Bold Heading" panose="00000400000000000000" pitchFamily="2" charset="-78"/>
            </a:endParaRPr>
          </a:p>
        </p:txBody>
      </p:sp>
    </p:spTree>
    <p:extLst>
      <p:ext uri="{BB962C8B-B14F-4D97-AF65-F5344CB8AC3E}">
        <p14:creationId xmlns:p14="http://schemas.microsoft.com/office/powerpoint/2010/main" val="282296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01BB32C-1B2E-4DD5-B08E-5D84C8DDD5F3}"/>
              </a:ext>
            </a:extLst>
          </p:cNvPr>
          <p:cNvSpPr/>
          <p:nvPr/>
        </p:nvSpPr>
        <p:spPr>
          <a:xfrm>
            <a:off x="716210" y="1523441"/>
            <a:ext cx="10339754" cy="2062103"/>
          </a:xfrm>
          <a:prstGeom prst="rect">
            <a:avLst/>
          </a:prstGeom>
          <a:solidFill>
            <a:schemeClr val="accent2">
              <a:lumMod val="20000"/>
              <a:lumOff val="80000"/>
            </a:schemeClr>
          </a:solidFill>
          <a:scene3d>
            <a:camera prst="orthographicFront"/>
            <a:lightRig rig="threePt" dir="t"/>
          </a:scene3d>
          <a:sp3d>
            <a:bevelT w="114300" prst="artDeco"/>
          </a:sp3d>
        </p:spPr>
        <p:txBody>
          <a:bodyPr wrap="square">
            <a:spAutoFit/>
          </a:bodyPr>
          <a:lstStyle/>
          <a:p>
            <a:pPr marL="457200" indent="-457200"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يوضح المفاهيم المرتبطة بالاحتكاك والحركة( الاحتكاك الحركي، الاحتكاك السكوني، معامل الاحتكاك الحركي، معامل الاحتكاك السكوني). </a:t>
            </a:r>
          </a:p>
          <a:p>
            <a:pPr marL="457200" indent="-457200"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يحلل حركة جسم على سطح مائل أملس أو خشن.</a:t>
            </a:r>
          </a:p>
          <a:p>
            <a:pPr marL="457200" indent="-457200"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يميز بين الاحتكاك السكوني والاحتكاك الحركي. </a:t>
            </a:r>
          </a:p>
        </p:txBody>
      </p:sp>
      <p:sp>
        <p:nvSpPr>
          <p:cNvPr id="6" name="Footer Placeholder 3">
            <a:extLst>
              <a:ext uri="{FF2B5EF4-FFF2-40B4-BE49-F238E27FC236}">
                <a16:creationId xmlns:a16="http://schemas.microsoft.com/office/drawing/2014/main" id="{271DAA63-4505-435D-BEBC-D827B0646D8B}"/>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
        <p:nvSpPr>
          <p:cNvPr id="4" name="Title 1">
            <a:extLst>
              <a:ext uri="{FF2B5EF4-FFF2-40B4-BE49-F238E27FC236}">
                <a16:creationId xmlns:a16="http://schemas.microsoft.com/office/drawing/2014/main" id="{BB3D6A04-C15E-48D0-A5D1-A18BC492E28E}"/>
              </a:ext>
            </a:extLst>
          </p:cNvPr>
          <p:cNvSpPr txBox="1">
            <a:spLocks/>
          </p:cNvSpPr>
          <p:nvPr/>
        </p:nvSpPr>
        <p:spPr>
          <a:xfrm>
            <a:off x="5376340" y="492369"/>
            <a:ext cx="4930589" cy="696034"/>
          </a:xfrm>
          <a:prstGeom prst="rect">
            <a:avLst/>
          </a:prstGeom>
          <a:solidFill>
            <a:srgbClr val="7030A0"/>
          </a:solidFill>
          <a:scene3d>
            <a:camera prst="orthographicFront"/>
            <a:lightRig rig="threePt" dir="t"/>
          </a:scene3d>
          <a:sp3d>
            <a:bevelT prst="angle"/>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BH" sz="4000" dirty="0">
                <a:solidFill>
                  <a:schemeClr val="bg1"/>
                </a:solidFill>
                <a:latin typeface="Sakkal Majalla" panose="02000000000000000000" pitchFamily="2" charset="-78"/>
                <a:ea typeface="+mn-ea"/>
                <a:cs typeface="Sakkal Majalla" panose="02000000000000000000" pitchFamily="2" charset="-78"/>
              </a:rPr>
              <a:t>الكفايات التعليمية</a:t>
            </a:r>
            <a:endParaRPr lang="en-US" sz="40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0434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9" y="424324"/>
            <a:ext cx="4933950" cy="696644"/>
          </a:xfrm>
          <a:solidFill>
            <a:srgbClr val="7030A0"/>
          </a:solidFill>
          <a:scene3d>
            <a:camera prst="orthographicFront"/>
            <a:lightRig rig="threePt" dir="t"/>
          </a:scene3d>
          <a:sp3d>
            <a:bevelT w="152400" h="50800" prst="softRound"/>
          </a:sp3d>
        </p:spPr>
        <p:txBody>
          <a:bodyPr>
            <a:normAutofit/>
          </a:bodyPr>
          <a:lstStyle/>
          <a:p>
            <a:pPr algn="ctr" rtl="1"/>
            <a:r>
              <a:rPr lang="ar-BH" sz="3200" b="1" dirty="0">
                <a:solidFill>
                  <a:schemeClr val="bg1"/>
                </a:solidFill>
                <a:latin typeface="Sakkal Majalla" panose="02000000000000000000" pitchFamily="2" charset="-78"/>
                <a:cs typeface="Sakkal Majalla" panose="02000000000000000000" pitchFamily="2" charset="-78"/>
              </a:rPr>
              <a:t>الحركة على مستوى مائل</a:t>
            </a:r>
          </a:p>
        </p:txBody>
      </p:sp>
      <p:sp>
        <p:nvSpPr>
          <p:cNvPr id="3" name="Content Placeholder 2"/>
          <p:cNvSpPr>
            <a:spLocks noGrp="1"/>
          </p:cNvSpPr>
          <p:nvPr>
            <p:ph idx="1"/>
          </p:nvPr>
        </p:nvSpPr>
        <p:spPr>
          <a:xfrm>
            <a:off x="323557" y="1180166"/>
            <a:ext cx="11595020" cy="4967416"/>
          </a:xfrm>
          <a:solidFill>
            <a:schemeClr val="accent2">
              <a:lumMod val="20000"/>
              <a:lumOff val="80000"/>
            </a:schemeClr>
          </a:solidFill>
          <a:scene3d>
            <a:camera prst="orthographicFront"/>
            <a:lightRig rig="threePt" dir="t"/>
          </a:scene3d>
          <a:sp3d>
            <a:bevelT w="165100" prst="coolSlant"/>
          </a:sp3d>
        </p:spPr>
        <p:txBody>
          <a:bodyPr>
            <a:normAutofit/>
          </a:bodyPr>
          <a:lstStyle/>
          <a:p>
            <a:pPr algn="r"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يمثل الشكل المجاور حركة متزلج على مستوى مائل.</a:t>
            </a: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لاحظ اتجاه تسارعه واتجاه القوة المحصلة المؤثرة فيه.</a:t>
            </a: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يبين الشكل المجاور</a:t>
            </a:r>
            <a:r>
              <a:rPr lang="ar-JO" sz="3200" b="1" dirty="0">
                <a:latin typeface="Sakkal Majalla" panose="02000000000000000000" pitchFamily="2" charset="-78"/>
                <a:cs typeface="Sakkal Majalla" panose="02000000000000000000" pitchFamily="2" charset="-78"/>
              </a:rPr>
              <a:t> </a:t>
            </a:r>
            <a:r>
              <a:rPr lang="ar-BH" sz="3200" b="1" dirty="0">
                <a:latin typeface="Sakkal Majalla" panose="02000000000000000000" pitchFamily="2" charset="-78"/>
                <a:cs typeface="Sakkal Majalla" panose="02000000000000000000" pitchFamily="2" charset="-78"/>
              </a:rPr>
              <a:t>مخطط الجسم الحر.</a:t>
            </a:r>
          </a:p>
          <a:p>
            <a:pPr algn="r" rtl="1">
              <a:buFont typeface="Wingdings" panose="05000000000000000000" pitchFamily="2" charset="2"/>
              <a:buChar char="§"/>
            </a:pPr>
            <a:endParaRPr lang="ar-BH" sz="3200" dirty="0">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clrChange>
              <a:clrFrom>
                <a:srgbClr val="EBF3F8"/>
              </a:clrFrom>
              <a:clrTo>
                <a:srgbClr val="EBF3F8">
                  <a:alpha val="0"/>
                </a:srgbClr>
              </a:clrTo>
            </a:clrChange>
            <a:duotone>
              <a:prstClr val="black"/>
              <a:schemeClr val="accent4">
                <a:tint val="45000"/>
                <a:satMod val="400000"/>
              </a:schemeClr>
            </a:duotone>
          </a:blip>
          <a:stretch>
            <a:fillRect/>
          </a:stretch>
        </p:blipFill>
        <p:spPr>
          <a:xfrm>
            <a:off x="730412" y="1366374"/>
            <a:ext cx="1988169" cy="1506179"/>
          </a:xfrm>
          <a:prstGeom prst="rect">
            <a:avLst/>
          </a:prstGeom>
        </p:spPr>
      </p:pic>
      <p:pic>
        <p:nvPicPr>
          <p:cNvPr id="6" name="Picture 5"/>
          <p:cNvPicPr>
            <a:picLocks noChangeAspect="1"/>
          </p:cNvPicPr>
          <p:nvPr/>
        </p:nvPicPr>
        <p:blipFill>
          <a:blip r:embed="rId3">
            <a:clrChange>
              <a:clrFrom>
                <a:srgbClr val="FFFFFF"/>
              </a:clrFrom>
              <a:clrTo>
                <a:srgbClr val="FFFFFF">
                  <a:alpha val="0"/>
                </a:srgbClr>
              </a:clrTo>
            </a:clrChange>
            <a:duotone>
              <a:prstClr val="black"/>
              <a:schemeClr val="accent2">
                <a:tint val="45000"/>
                <a:satMod val="400000"/>
              </a:schemeClr>
            </a:duotone>
          </a:blip>
          <a:stretch>
            <a:fillRect/>
          </a:stretch>
        </p:blipFill>
        <p:spPr>
          <a:xfrm>
            <a:off x="700209" y="2857023"/>
            <a:ext cx="1988169" cy="1343539"/>
          </a:xfrm>
          <a:prstGeom prst="rect">
            <a:avLst/>
          </a:prstGeom>
        </p:spPr>
      </p:pic>
      <p:pic>
        <p:nvPicPr>
          <p:cNvPr id="10" name="Picture 9"/>
          <p:cNvPicPr>
            <a:picLocks noChangeAspect="1"/>
          </p:cNvPicPr>
          <p:nvPr/>
        </p:nvPicPr>
        <p:blipFill>
          <a:blip r:embed="rId4">
            <a:clrChange>
              <a:clrFrom>
                <a:srgbClr val="FFFFFF"/>
              </a:clrFrom>
              <a:clrTo>
                <a:srgbClr val="FFFFFF">
                  <a:alpha val="0"/>
                </a:srgbClr>
              </a:clrTo>
            </a:clrChange>
            <a:duotone>
              <a:prstClr val="black"/>
              <a:schemeClr val="accent1">
                <a:tint val="45000"/>
                <a:satMod val="400000"/>
              </a:schemeClr>
            </a:duotone>
          </a:blip>
          <a:stretch>
            <a:fillRect/>
          </a:stretch>
        </p:blipFill>
        <p:spPr>
          <a:xfrm>
            <a:off x="1174345" y="4283586"/>
            <a:ext cx="1642401" cy="1746563"/>
          </a:xfrm>
          <a:prstGeom prst="rect">
            <a:avLst/>
          </a:prstGeom>
        </p:spPr>
      </p:pic>
      <p:sp>
        <p:nvSpPr>
          <p:cNvPr id="8" name="Footer Placeholder 3">
            <a:extLst>
              <a:ext uri="{FF2B5EF4-FFF2-40B4-BE49-F238E27FC236}">
                <a16:creationId xmlns:a16="http://schemas.microsoft.com/office/drawing/2014/main" id="{2BAF335A-A3AC-4DD5-B5B9-35EC2B614068}"/>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5188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822" y="562077"/>
            <a:ext cx="9294055" cy="688089"/>
          </a:xfrm>
          <a:solidFill>
            <a:srgbClr val="7030A0"/>
          </a:solidFill>
          <a:scene3d>
            <a:camera prst="orthographicFront"/>
            <a:lightRig rig="threePt" dir="t"/>
          </a:scene3d>
          <a:sp3d>
            <a:bevelT w="114300" prst="artDeco"/>
          </a:sp3d>
        </p:spPr>
        <p:txBody>
          <a:bodyPr>
            <a:no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كيف يمكن إيجاد القوة المحصلة التي تجعل الجسم يتسارع؟</a:t>
            </a:r>
          </a:p>
        </p:txBody>
      </p:sp>
      <p:sp>
        <p:nvSpPr>
          <p:cNvPr id="3" name="Content Placeholder 2"/>
          <p:cNvSpPr>
            <a:spLocks noGrp="1"/>
          </p:cNvSpPr>
          <p:nvPr>
            <p:ph idx="1"/>
          </p:nvPr>
        </p:nvSpPr>
        <p:spPr>
          <a:xfrm>
            <a:off x="838200" y="1711368"/>
            <a:ext cx="10515600" cy="3079518"/>
          </a:xfrm>
          <a:solidFill>
            <a:schemeClr val="accent2">
              <a:lumMod val="20000"/>
              <a:lumOff val="80000"/>
            </a:schemeClr>
          </a:solidFill>
          <a:scene3d>
            <a:camera prst="orthographicFront"/>
            <a:lightRig rig="threePt" dir="t"/>
          </a:scene3d>
          <a:sp3d>
            <a:bevelT w="139700" h="139700" prst="divot"/>
          </a:sp3d>
        </p:spPr>
        <p:txBody>
          <a:bodyPr>
            <a:normAutofit/>
          </a:bodyPr>
          <a:lstStyle/>
          <a:p>
            <a:pPr marL="514350" indent="-514350" algn="r" rtl="1">
              <a:buFont typeface="+mj-lt"/>
              <a:buAutoNum type="arabicPeriod"/>
            </a:pPr>
            <a:r>
              <a:rPr lang="ar-BH" sz="3200" b="1" dirty="0">
                <a:latin typeface="Sakkal Majalla" panose="02000000000000000000" pitchFamily="2" charset="-78"/>
                <a:cs typeface="Sakkal Majalla" panose="02000000000000000000" pitchFamily="2" charset="-78"/>
              </a:rPr>
              <a:t>اختيار نظام إحداثي مناسب.</a:t>
            </a:r>
          </a:p>
          <a:p>
            <a:pPr marL="514350" indent="-514350" algn="r" rtl="1">
              <a:buFont typeface="+mj-lt"/>
              <a:buAutoNum type="arabicPeriod"/>
            </a:pPr>
            <a:r>
              <a:rPr lang="ar-BH" sz="3200" b="1" dirty="0">
                <a:latin typeface="Sakkal Majalla" panose="02000000000000000000" pitchFamily="2" charset="-78"/>
                <a:cs typeface="Sakkal Majalla" panose="02000000000000000000" pitchFamily="2" charset="-78"/>
              </a:rPr>
              <a:t>تحديد القوى المؤثرة في الجسم.</a:t>
            </a:r>
          </a:p>
          <a:p>
            <a:pPr marL="514350" indent="-514350" algn="r" rtl="1">
              <a:buFont typeface="+mj-lt"/>
              <a:buAutoNum type="arabicPeriod"/>
            </a:pPr>
            <a:r>
              <a:rPr lang="ar-BH" sz="3200" b="1" dirty="0">
                <a:latin typeface="Sakkal Majalla" panose="02000000000000000000" pitchFamily="2" charset="-78"/>
                <a:cs typeface="Sakkal Majalla" panose="02000000000000000000" pitchFamily="2" charset="-78"/>
              </a:rPr>
              <a:t>رسم مخطط الجسم الحر الذي يصف هذه القوى.</a:t>
            </a:r>
          </a:p>
          <a:p>
            <a:pPr marL="514350" indent="-514350" algn="r" rtl="1">
              <a:buFont typeface="+mj-lt"/>
              <a:buAutoNum type="arabicPeriod"/>
            </a:pPr>
            <a:r>
              <a:rPr lang="ar-BH" sz="3200" b="1" dirty="0">
                <a:latin typeface="Sakkal Majalla" panose="02000000000000000000" pitchFamily="2" charset="-78"/>
                <a:cs typeface="Sakkal Majalla" panose="02000000000000000000" pitchFamily="2" charset="-78"/>
              </a:rPr>
              <a:t>إيجاد مقدار التسارع بتطبيق(تحليل المتجهات، قانون نيوتن الثاني، معادلات الحركة في خط مستقيم)</a:t>
            </a:r>
            <a:r>
              <a:rPr lang="ar-JO" sz="3200" b="1" dirty="0">
                <a:latin typeface="Sakkal Majalla" panose="02000000000000000000" pitchFamily="2" charset="-78"/>
                <a:cs typeface="Sakkal Majalla" panose="02000000000000000000" pitchFamily="2" charset="-78"/>
              </a:rPr>
              <a:t>.</a:t>
            </a:r>
            <a:endParaRPr lang="ar-BH" sz="3200" b="1" dirty="0">
              <a:latin typeface="Sakkal Majalla" panose="02000000000000000000" pitchFamily="2" charset="-78"/>
              <a:cs typeface="Sakkal Majalla" panose="02000000000000000000" pitchFamily="2" charset="-78"/>
            </a:endParaRPr>
          </a:p>
          <a:p>
            <a:pPr marL="514350" indent="-514350" algn="r" rtl="1">
              <a:buFont typeface="+mj-lt"/>
              <a:buAutoNum type="arabicPeriod"/>
            </a:pPr>
            <a:endParaRPr lang="ar-BH" sz="3200" b="1"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b="1"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b="1" dirty="0">
              <a:latin typeface="Sakkal Majalla" panose="02000000000000000000" pitchFamily="2" charset="-78"/>
              <a:cs typeface="Sakkal Majalla" panose="02000000000000000000" pitchFamily="2" charset="-78"/>
            </a:endParaRPr>
          </a:p>
          <a:p>
            <a:pPr algn="r" rtl="1">
              <a:buFont typeface="Wingdings" panose="05000000000000000000" pitchFamily="2" charset="2"/>
              <a:buChar char="§"/>
            </a:pPr>
            <a:endParaRPr lang="ar-BH" sz="3200" b="1" dirty="0">
              <a:latin typeface="Sakkal Majalla" panose="02000000000000000000" pitchFamily="2" charset="-78"/>
              <a:cs typeface="Sakkal Majalla" panose="02000000000000000000" pitchFamily="2" charset="-78"/>
            </a:endParaRPr>
          </a:p>
        </p:txBody>
      </p:sp>
      <p:sp>
        <p:nvSpPr>
          <p:cNvPr id="5" name="Footer Placeholder 3">
            <a:extLst>
              <a:ext uri="{FF2B5EF4-FFF2-40B4-BE49-F238E27FC236}">
                <a16:creationId xmlns:a16="http://schemas.microsoft.com/office/drawing/2014/main" id="{456E1D19-D922-49FD-882C-7BD32DB7312F}"/>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1108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9" y="365125"/>
            <a:ext cx="4285957" cy="758415"/>
          </a:xfrm>
          <a:solidFill>
            <a:srgbClr val="7030A0"/>
          </a:solidFill>
          <a:scene3d>
            <a:camera prst="orthographicFront"/>
            <a:lightRig rig="threePt" dir="t"/>
          </a:scene3d>
          <a:sp3d>
            <a:bevelT w="114300" prst="artDeco"/>
          </a:sp3d>
        </p:spPr>
        <p:txBody>
          <a:bodyPr>
            <a:norm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تدريب1</a:t>
            </a:r>
          </a:p>
        </p:txBody>
      </p:sp>
      <p:sp>
        <p:nvSpPr>
          <p:cNvPr id="3" name="Content Placeholder 2"/>
          <p:cNvSpPr>
            <a:spLocks noGrp="1"/>
          </p:cNvSpPr>
          <p:nvPr>
            <p:ph idx="1"/>
          </p:nvPr>
        </p:nvSpPr>
        <p:spPr>
          <a:xfrm>
            <a:off x="253219" y="1154434"/>
            <a:ext cx="11398072" cy="1017266"/>
          </a:xfrm>
          <a:solidFill>
            <a:schemeClr val="accent2">
              <a:lumMod val="20000"/>
              <a:lumOff val="80000"/>
            </a:schemeClr>
          </a:solidFill>
          <a:scene3d>
            <a:camera prst="orthographicFront"/>
            <a:lightRig rig="threePt" dir="t"/>
          </a:scene3d>
          <a:sp3d>
            <a:bevelT w="114300" prst="artDeco"/>
          </a:sp3d>
        </p:spPr>
        <p:txBody>
          <a:bodyPr>
            <a:normAutofit/>
          </a:bodyPr>
          <a:lstStyle/>
          <a:p>
            <a:pPr marL="0" indent="0" algn="just" rtl="1">
              <a:buNone/>
            </a:pPr>
            <a:r>
              <a:rPr lang="ar-BH" sz="3200" dirty="0">
                <a:latin typeface="Century Gothic" panose="020B0502020202020204" pitchFamily="34" charset="0"/>
                <a:cs typeface="Sakkal Majalla" panose="02000000000000000000" pitchFamily="2" charset="-78"/>
              </a:rPr>
              <a:t>يستقر صندوق وزنه </a:t>
            </a:r>
            <a:r>
              <a:rPr lang="en-US" sz="3200" dirty="0">
                <a:latin typeface="Century Gothic" panose="020B0502020202020204" pitchFamily="34" charset="0"/>
                <a:cs typeface="Sakkal Majalla" panose="02000000000000000000" pitchFamily="2" charset="-78"/>
              </a:rPr>
              <a:t>562 N</a:t>
            </a:r>
            <a:r>
              <a:rPr lang="ar-BH" sz="3200" dirty="0">
                <a:latin typeface="Century Gothic" panose="020B0502020202020204" pitchFamily="34" charset="0"/>
                <a:cs typeface="Sakkal Majalla" panose="02000000000000000000" pitchFamily="2" charset="-78"/>
              </a:rPr>
              <a:t> على سطح مائل يصنع زاوية </a:t>
            </a:r>
            <a:r>
              <a:rPr lang="en-US" sz="3200" dirty="0">
                <a:latin typeface="Century Gothic" panose="020B0502020202020204" pitchFamily="34" charset="0"/>
                <a:cs typeface="Sakkal Majalla" panose="02000000000000000000" pitchFamily="2" charset="-78"/>
              </a:rPr>
              <a:t>30</a:t>
            </a:r>
            <a:r>
              <a:rPr lang="en-US" sz="3200" baseline="30000" dirty="0">
                <a:latin typeface="Century Gothic" panose="020B0502020202020204" pitchFamily="34" charset="0"/>
                <a:cs typeface="Sakkal Majalla" panose="02000000000000000000" pitchFamily="2" charset="-78"/>
              </a:rPr>
              <a:t>O</a:t>
            </a:r>
            <a:r>
              <a:rPr lang="ar-BH" sz="3200" dirty="0">
                <a:latin typeface="Century Gothic" panose="020B0502020202020204" pitchFamily="34" charset="0"/>
                <a:cs typeface="Sakkal Majalla" panose="02000000000000000000" pitchFamily="2" charset="-78"/>
              </a:rPr>
              <a:t> فوق الأفقي، ما مقدار مركبتي قوة الوزن الموازية للسطح والعمودية عليه؟</a:t>
            </a:r>
          </a:p>
          <a:p>
            <a:pPr marL="0" indent="0" algn="just" rtl="1">
              <a:buNone/>
            </a:pPr>
            <a:endParaRPr lang="ar-BH" sz="3200" dirty="0">
              <a:latin typeface="Century Gothic" panose="020B0502020202020204" pitchFamily="34" charset="0"/>
              <a:cs typeface="Sakkal Majalla" panose="02000000000000000000" pitchFamily="2" charset="-78"/>
            </a:endParaRPr>
          </a:p>
          <a:p>
            <a:pPr algn="just" rtl="1">
              <a:buFont typeface="Wingdings" panose="05000000000000000000" pitchFamily="2" charset="2"/>
              <a:buChar char="§"/>
            </a:pPr>
            <a:endParaRPr lang="ar-BH" sz="3200" dirty="0">
              <a:latin typeface="Century Gothic" panose="020B0502020202020204" pitchFamily="34" charset="0"/>
              <a:cs typeface="Sakkal Majalla" panose="02000000000000000000" pitchFamily="2" charset="-78"/>
            </a:endParaRPr>
          </a:p>
        </p:txBody>
      </p:sp>
      <p:sp>
        <p:nvSpPr>
          <p:cNvPr id="8" name="Content Placeholder 2">
            <a:extLst>
              <a:ext uri="{FF2B5EF4-FFF2-40B4-BE49-F238E27FC236}">
                <a16:creationId xmlns:a16="http://schemas.microsoft.com/office/drawing/2014/main" id="{382B65CF-E196-45C1-BE83-CEF31E213B24}"/>
              </a:ext>
            </a:extLst>
          </p:cNvPr>
          <p:cNvSpPr txBox="1">
            <a:spLocks/>
          </p:cNvSpPr>
          <p:nvPr/>
        </p:nvSpPr>
        <p:spPr>
          <a:xfrm>
            <a:off x="253219" y="2384839"/>
            <a:ext cx="11398072" cy="3833399"/>
          </a:xfrm>
          <a:prstGeom prst="rect">
            <a:avLst/>
          </a:prstGeom>
          <a:solidFill>
            <a:schemeClr val="accent1">
              <a:lumMod val="20000"/>
              <a:lumOff val="80000"/>
            </a:schemeClr>
          </a:solidFill>
          <a:scene3d>
            <a:camera prst="orthographicFront"/>
            <a:lightRig rig="threePt" dir="t"/>
          </a:scene3d>
          <a:sp3d>
            <a:bevelT w="114300" prst="artDeco"/>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rtl="1">
              <a:buFont typeface="+mj-lt"/>
              <a:buAutoNum type="arabicPeriod"/>
            </a:pPr>
            <a:r>
              <a:rPr lang="ar-BH" sz="3200" dirty="0">
                <a:solidFill>
                  <a:srgbClr val="C00000"/>
                </a:solidFill>
                <a:latin typeface="Century Gothic" panose="020B0502020202020204" pitchFamily="34" charset="0"/>
                <a:cs typeface="Sakkal Majalla" panose="02000000000000000000" pitchFamily="2" charset="-78"/>
              </a:rPr>
              <a:t>اختيار نظام احداثي مناسب(لاحظ الشكل).</a:t>
            </a:r>
          </a:p>
          <a:p>
            <a:pPr marL="514350" indent="-514350" algn="just" rtl="1">
              <a:buFont typeface="+mj-lt"/>
              <a:buAutoNum type="arabicPeriod"/>
            </a:pPr>
            <a:endParaRPr lang="ar-BH" sz="3200" dirty="0">
              <a:solidFill>
                <a:srgbClr val="C00000"/>
              </a:solidFill>
              <a:latin typeface="Century Gothic" panose="020B0502020202020204" pitchFamily="34" charset="0"/>
              <a:cs typeface="Sakkal Majalla" panose="02000000000000000000" pitchFamily="2" charset="-78"/>
            </a:endParaRPr>
          </a:p>
          <a:p>
            <a:pPr marL="514350" indent="-514350" algn="just" rtl="1">
              <a:buFont typeface="+mj-lt"/>
              <a:buAutoNum type="arabicPeriod"/>
            </a:pPr>
            <a:endParaRPr lang="ar-BH" sz="3200" dirty="0">
              <a:solidFill>
                <a:srgbClr val="C00000"/>
              </a:solidFill>
              <a:latin typeface="Century Gothic" panose="020B0502020202020204" pitchFamily="34" charset="0"/>
              <a:cs typeface="Sakkal Majalla" panose="02000000000000000000" pitchFamily="2" charset="-78"/>
            </a:endParaRPr>
          </a:p>
          <a:p>
            <a:pPr marL="514350" indent="-514350" algn="just" rtl="1">
              <a:buFont typeface="+mj-lt"/>
              <a:buAutoNum type="arabicPeriod"/>
            </a:pPr>
            <a:r>
              <a:rPr lang="ar-BH" sz="3200" dirty="0">
                <a:solidFill>
                  <a:srgbClr val="C00000"/>
                </a:solidFill>
                <a:latin typeface="Century Gothic" panose="020B0502020202020204" pitchFamily="34" charset="0"/>
                <a:cs typeface="Sakkal Majalla" panose="02000000000000000000" pitchFamily="2" charset="-78"/>
              </a:rPr>
              <a:t>رسم مخطط الجسم الحر ليبيّن </a:t>
            </a:r>
            <a:r>
              <a:rPr lang="en-US" sz="3200" dirty="0" err="1">
                <a:solidFill>
                  <a:srgbClr val="C00000"/>
                </a:solidFill>
                <a:latin typeface="Century Gothic" panose="020B0502020202020204" pitchFamily="34" charset="0"/>
                <a:cs typeface="Sakkal Majalla" panose="02000000000000000000" pitchFamily="2" charset="-78"/>
              </a:rPr>
              <a:t>F</a:t>
            </a:r>
            <a:r>
              <a:rPr lang="en-US" sz="3200" baseline="-25000" dirty="0" err="1">
                <a:solidFill>
                  <a:srgbClr val="C00000"/>
                </a:solidFill>
                <a:latin typeface="Century Gothic" panose="020B0502020202020204" pitchFamily="34" charset="0"/>
                <a:cs typeface="Sakkal Majalla" panose="02000000000000000000" pitchFamily="2" charset="-78"/>
              </a:rPr>
              <a:t>g</a:t>
            </a:r>
            <a:r>
              <a:rPr lang="ar-BH" sz="3200" dirty="0">
                <a:solidFill>
                  <a:srgbClr val="C00000"/>
                </a:solidFill>
                <a:latin typeface="Century Gothic" panose="020B0502020202020204" pitchFamily="34" charset="0"/>
                <a:cs typeface="Sakkal Majalla" panose="02000000000000000000" pitchFamily="2" charset="-78"/>
              </a:rPr>
              <a:t> ومركبتيها والزاوية </a:t>
            </a:r>
            <a:r>
              <a:rPr lang="en-US" sz="3200" dirty="0">
                <a:solidFill>
                  <a:srgbClr val="C00000"/>
                </a:solidFill>
                <a:latin typeface="Century Gothic" panose="020B0502020202020204" pitchFamily="34" charset="0"/>
                <a:cs typeface="Sakkal Majalla" panose="02000000000000000000" pitchFamily="2" charset="-78"/>
              </a:rPr>
              <a:t>θ</a:t>
            </a:r>
            <a:r>
              <a:rPr lang="ar-BH" sz="3200" dirty="0">
                <a:solidFill>
                  <a:srgbClr val="C00000"/>
                </a:solidFill>
                <a:latin typeface="Century Gothic" panose="020B0502020202020204" pitchFamily="34" charset="0"/>
                <a:cs typeface="Sakkal Majalla" panose="02000000000000000000" pitchFamily="2" charset="-78"/>
              </a:rPr>
              <a:t>(لاحظ الشكل)</a:t>
            </a:r>
            <a:r>
              <a:rPr lang="ar-JO" sz="3200" dirty="0">
                <a:solidFill>
                  <a:srgbClr val="C00000"/>
                </a:solidFill>
                <a:latin typeface="Century Gothic" panose="020B0502020202020204" pitchFamily="34" charset="0"/>
                <a:cs typeface="Sakkal Majalla" panose="02000000000000000000" pitchFamily="2" charset="-78"/>
              </a:rPr>
              <a:t>:</a:t>
            </a:r>
            <a:endParaRPr lang="ar-BH" sz="3200" dirty="0">
              <a:solidFill>
                <a:srgbClr val="C00000"/>
              </a:solidFill>
              <a:latin typeface="Century Gothic" panose="020B0502020202020204" pitchFamily="34" charset="0"/>
              <a:cs typeface="Sakkal Majalla" panose="02000000000000000000" pitchFamily="2" charset="-78"/>
            </a:endParaRPr>
          </a:p>
          <a:p>
            <a:pPr marL="0" indent="0" algn="just" rtl="1">
              <a:buFont typeface="Arial" panose="020B0604020202020204" pitchFamily="34" charset="0"/>
              <a:buNone/>
            </a:pPr>
            <a:r>
              <a:rPr lang="en-US" sz="3200" dirty="0" err="1">
                <a:solidFill>
                  <a:srgbClr val="C00000"/>
                </a:solidFill>
                <a:latin typeface="Century Gothic" panose="020B0502020202020204" pitchFamily="34" charset="0"/>
                <a:cs typeface="Sakkal Majalla" panose="02000000000000000000" pitchFamily="2" charset="-78"/>
              </a:rPr>
              <a:t>F</a:t>
            </a:r>
            <a:r>
              <a:rPr lang="en-US" sz="3200" baseline="-25000" dirty="0" err="1">
                <a:solidFill>
                  <a:srgbClr val="C00000"/>
                </a:solidFill>
                <a:latin typeface="Century Gothic" panose="020B0502020202020204" pitchFamily="34" charset="0"/>
                <a:cs typeface="Sakkal Majalla" panose="02000000000000000000" pitchFamily="2" charset="-78"/>
              </a:rPr>
              <a:t>gx</a:t>
            </a:r>
            <a:r>
              <a:rPr lang="en-US" sz="3200" dirty="0">
                <a:solidFill>
                  <a:srgbClr val="C00000"/>
                </a:solidFill>
                <a:latin typeface="Century Gothic" panose="020B0502020202020204" pitchFamily="34" charset="0"/>
                <a:cs typeface="Sakkal Majalla" panose="02000000000000000000" pitchFamily="2" charset="-78"/>
              </a:rPr>
              <a:t>=-</a:t>
            </a:r>
            <a:r>
              <a:rPr lang="en-US" sz="3200" dirty="0" err="1">
                <a:solidFill>
                  <a:srgbClr val="C00000"/>
                </a:solidFill>
                <a:latin typeface="Century Gothic" panose="020B0502020202020204" pitchFamily="34" charset="0"/>
                <a:cs typeface="Sakkal Majalla" panose="02000000000000000000" pitchFamily="2" charset="-78"/>
              </a:rPr>
              <a:t>F</a:t>
            </a:r>
            <a:r>
              <a:rPr lang="en-US" sz="3200" baseline="-25000" dirty="0" err="1">
                <a:solidFill>
                  <a:srgbClr val="C00000"/>
                </a:solidFill>
                <a:latin typeface="Century Gothic" panose="020B0502020202020204" pitchFamily="34" charset="0"/>
                <a:cs typeface="Sakkal Majalla" panose="02000000000000000000" pitchFamily="2" charset="-78"/>
              </a:rPr>
              <a:t>g</a:t>
            </a:r>
            <a:r>
              <a:rPr lang="en-US" sz="3200" dirty="0">
                <a:solidFill>
                  <a:srgbClr val="C00000"/>
                </a:solidFill>
                <a:latin typeface="Century Gothic" panose="020B0502020202020204" pitchFamily="34" charset="0"/>
                <a:cs typeface="Sakkal Majalla" panose="02000000000000000000" pitchFamily="2" charset="-78"/>
              </a:rPr>
              <a:t>(sin</a:t>
            </a:r>
            <a:r>
              <a:rPr lang="el-GR" sz="3200" dirty="0">
                <a:solidFill>
                  <a:srgbClr val="C00000"/>
                </a:solidFill>
                <a:latin typeface="Century Gothic" panose="020B0502020202020204" pitchFamily="34" charset="0"/>
                <a:cs typeface="Sakkal Majalla" panose="02000000000000000000" pitchFamily="2" charset="-78"/>
              </a:rPr>
              <a:t>θ</a:t>
            </a:r>
            <a:r>
              <a:rPr lang="en-US" sz="3200" dirty="0">
                <a:solidFill>
                  <a:srgbClr val="C00000"/>
                </a:solidFill>
                <a:latin typeface="Century Gothic" panose="020B0502020202020204" pitchFamily="34" charset="0"/>
                <a:cs typeface="Sakkal Majalla" panose="02000000000000000000" pitchFamily="2" charset="-78"/>
              </a:rPr>
              <a:t>)=-(562)(sin30)=-281 N</a:t>
            </a:r>
          </a:p>
          <a:p>
            <a:pPr marL="0" indent="0" algn="just" rtl="1">
              <a:buFont typeface="Arial" panose="020B0604020202020204" pitchFamily="34" charset="0"/>
              <a:buNone/>
            </a:pPr>
            <a:r>
              <a:rPr lang="en-US" sz="3200" dirty="0" err="1">
                <a:solidFill>
                  <a:srgbClr val="C00000"/>
                </a:solidFill>
                <a:latin typeface="Century Gothic" panose="020B0502020202020204" pitchFamily="34" charset="0"/>
                <a:cs typeface="Sakkal Majalla" panose="02000000000000000000" pitchFamily="2" charset="-78"/>
              </a:rPr>
              <a:t>F</a:t>
            </a:r>
            <a:r>
              <a:rPr lang="en-US" sz="3200" baseline="-25000" dirty="0" err="1">
                <a:solidFill>
                  <a:srgbClr val="C00000"/>
                </a:solidFill>
                <a:latin typeface="Century Gothic" panose="020B0502020202020204" pitchFamily="34" charset="0"/>
                <a:cs typeface="Sakkal Majalla" panose="02000000000000000000" pitchFamily="2" charset="-78"/>
              </a:rPr>
              <a:t>gy</a:t>
            </a:r>
            <a:r>
              <a:rPr lang="en-US" sz="3200" dirty="0">
                <a:solidFill>
                  <a:srgbClr val="C00000"/>
                </a:solidFill>
                <a:latin typeface="Century Gothic" panose="020B0502020202020204" pitchFamily="34" charset="0"/>
                <a:cs typeface="Sakkal Majalla" panose="02000000000000000000" pitchFamily="2" charset="-78"/>
              </a:rPr>
              <a:t>=-</a:t>
            </a:r>
            <a:r>
              <a:rPr lang="en-US" sz="3200" dirty="0" err="1">
                <a:solidFill>
                  <a:srgbClr val="C00000"/>
                </a:solidFill>
                <a:latin typeface="Century Gothic" panose="020B0502020202020204" pitchFamily="34" charset="0"/>
                <a:cs typeface="Sakkal Majalla" panose="02000000000000000000" pitchFamily="2" charset="-78"/>
              </a:rPr>
              <a:t>F</a:t>
            </a:r>
            <a:r>
              <a:rPr lang="en-US" sz="3200" baseline="-25000" dirty="0" err="1">
                <a:solidFill>
                  <a:srgbClr val="C00000"/>
                </a:solidFill>
                <a:latin typeface="Century Gothic" panose="020B0502020202020204" pitchFamily="34" charset="0"/>
                <a:cs typeface="Sakkal Majalla" panose="02000000000000000000" pitchFamily="2" charset="-78"/>
              </a:rPr>
              <a:t>g</a:t>
            </a:r>
            <a:r>
              <a:rPr lang="en-US" sz="3200" dirty="0">
                <a:solidFill>
                  <a:srgbClr val="C00000"/>
                </a:solidFill>
                <a:latin typeface="Century Gothic" panose="020B0502020202020204" pitchFamily="34" charset="0"/>
                <a:cs typeface="Sakkal Majalla" panose="02000000000000000000" pitchFamily="2" charset="-78"/>
              </a:rPr>
              <a:t>(cos</a:t>
            </a:r>
            <a:r>
              <a:rPr lang="el-GR" sz="3200" dirty="0">
                <a:solidFill>
                  <a:srgbClr val="C00000"/>
                </a:solidFill>
                <a:latin typeface="Century Gothic" panose="020B0502020202020204" pitchFamily="34" charset="0"/>
                <a:cs typeface="Sakkal Majalla" panose="02000000000000000000" pitchFamily="2" charset="-78"/>
              </a:rPr>
              <a:t>θ</a:t>
            </a:r>
            <a:r>
              <a:rPr lang="en-US" sz="3200" dirty="0">
                <a:solidFill>
                  <a:srgbClr val="C00000"/>
                </a:solidFill>
                <a:latin typeface="Century Gothic" panose="020B0502020202020204" pitchFamily="34" charset="0"/>
                <a:cs typeface="Sakkal Majalla" panose="02000000000000000000" pitchFamily="2" charset="-78"/>
              </a:rPr>
              <a:t>)=-(562)(cos30)=-487 N</a:t>
            </a:r>
            <a:endParaRPr lang="ar-BH" sz="3200" dirty="0">
              <a:solidFill>
                <a:srgbClr val="C00000"/>
              </a:solidFill>
              <a:latin typeface="Century Gothic" panose="020B0502020202020204" pitchFamily="34" charset="0"/>
              <a:cs typeface="Sakkal Majalla" panose="02000000000000000000" pitchFamily="2" charset="-78"/>
            </a:endParaRPr>
          </a:p>
          <a:p>
            <a:pPr algn="just" rtl="1">
              <a:buFont typeface="Wingdings" panose="05000000000000000000" pitchFamily="2" charset="2"/>
              <a:buChar char="§"/>
            </a:pPr>
            <a:endParaRPr lang="ar-BH" sz="3200" dirty="0">
              <a:solidFill>
                <a:srgbClr val="C00000"/>
              </a:solidFill>
              <a:latin typeface="Century Gothic" panose="020B0502020202020204" pitchFamily="34" charset="0"/>
              <a:cs typeface="Sakkal Majalla" panose="02000000000000000000" pitchFamily="2" charset="-78"/>
            </a:endParaRPr>
          </a:p>
        </p:txBody>
      </p:sp>
      <p:pic>
        <p:nvPicPr>
          <p:cNvPr id="9" name="Picture 8">
            <a:extLst>
              <a:ext uri="{FF2B5EF4-FFF2-40B4-BE49-F238E27FC236}">
                <a16:creationId xmlns:a16="http://schemas.microsoft.com/office/drawing/2014/main" id="{144CD531-0DCC-44C0-9DBA-9947C524103D}"/>
              </a:ext>
            </a:extLst>
          </p:cNvPr>
          <p:cNvPicPr>
            <a:picLocks noChangeAspect="1"/>
          </p:cNvPicPr>
          <p:nvPr/>
        </p:nvPicPr>
        <p:blipFill>
          <a:blip r:embed="rId3">
            <a:clrChange>
              <a:clrFrom>
                <a:srgbClr val="FFFFFF"/>
              </a:clrFrom>
              <a:clrTo>
                <a:srgbClr val="FFFFFF">
                  <a:alpha val="0"/>
                </a:srgbClr>
              </a:clrTo>
            </a:clrChange>
            <a:duotone>
              <a:prstClr val="black"/>
              <a:schemeClr val="tx1">
                <a:tint val="45000"/>
                <a:satMod val="400000"/>
              </a:schemeClr>
            </a:duotone>
          </a:blip>
          <a:stretch>
            <a:fillRect/>
          </a:stretch>
        </p:blipFill>
        <p:spPr>
          <a:xfrm>
            <a:off x="782697" y="2422939"/>
            <a:ext cx="2266950" cy="1543050"/>
          </a:xfrm>
          <a:prstGeom prst="rect">
            <a:avLst/>
          </a:prstGeom>
        </p:spPr>
      </p:pic>
      <p:pic>
        <p:nvPicPr>
          <p:cNvPr id="10" name="Picture 9">
            <a:extLst>
              <a:ext uri="{FF2B5EF4-FFF2-40B4-BE49-F238E27FC236}">
                <a16:creationId xmlns:a16="http://schemas.microsoft.com/office/drawing/2014/main" id="{A23D9909-697A-4DC6-88FF-B40557F48B65}"/>
              </a:ext>
            </a:extLst>
          </p:cNvPr>
          <p:cNvPicPr>
            <a:picLocks noChangeAspect="1"/>
          </p:cNvPicPr>
          <p:nvPr/>
        </p:nvPicPr>
        <p:blipFill>
          <a:blip r:embed="rId4">
            <a:clrChange>
              <a:clrFrom>
                <a:srgbClr val="FEF2D8"/>
              </a:clrFrom>
              <a:clrTo>
                <a:srgbClr val="FEF2D8">
                  <a:alpha val="0"/>
                </a:srgbClr>
              </a:clrTo>
            </a:clrChange>
            <a:duotone>
              <a:prstClr val="black"/>
              <a:srgbClr val="C00000">
                <a:tint val="45000"/>
                <a:satMod val="400000"/>
              </a:srgbClr>
            </a:duotone>
          </a:blip>
          <a:stretch>
            <a:fillRect/>
          </a:stretch>
        </p:blipFill>
        <p:spPr>
          <a:xfrm>
            <a:off x="1131133" y="4179128"/>
            <a:ext cx="1570078" cy="2007190"/>
          </a:xfrm>
          <a:prstGeom prst="rect">
            <a:avLst/>
          </a:prstGeom>
        </p:spPr>
      </p:pic>
      <p:sp>
        <p:nvSpPr>
          <p:cNvPr id="12" name="Footer Placeholder 3">
            <a:extLst>
              <a:ext uri="{FF2B5EF4-FFF2-40B4-BE49-F238E27FC236}">
                <a16:creationId xmlns:a16="http://schemas.microsoft.com/office/drawing/2014/main" id="{AB46810C-A511-421A-975C-646BA1ED7C59}"/>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custDataLst>
      <p:tags r:id="rId1"/>
    </p:custDataLst>
    <p:extLst>
      <p:ext uri="{BB962C8B-B14F-4D97-AF65-F5344CB8AC3E}">
        <p14:creationId xmlns:p14="http://schemas.microsoft.com/office/powerpoint/2010/main" val="225197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barn(inVertical)">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barn(inVertical)">
                                      <p:cBhvr>
                                        <p:cTn id="35" dur="50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animEffect transition="in" filter="barn(inVertical)">
                                      <p:cBhvr>
                                        <p:cTn id="45" dur="500"/>
                                        <p:tgtEl>
                                          <p:spTgt spid="8">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8">
                                            <p:txEl>
                                              <p:pRg st="5" end="5"/>
                                            </p:txEl>
                                          </p:spTgt>
                                        </p:tgtEl>
                                        <p:attrNameLst>
                                          <p:attrName>style.visibility</p:attrName>
                                        </p:attrNameLst>
                                      </p:cBhvr>
                                      <p:to>
                                        <p:strVal val="visible"/>
                                      </p:to>
                                    </p:set>
                                    <p:animEffect transition="in" filter="barn(inVertical)">
                                      <p:cBhvr>
                                        <p:cTn id="5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675" y="171746"/>
            <a:ext cx="6096000" cy="855381"/>
          </a:xfrm>
          <a:solidFill>
            <a:srgbClr val="7030A0"/>
          </a:solidFill>
          <a:scene3d>
            <a:camera prst="orthographicFront"/>
            <a:lightRig rig="threePt" dir="t"/>
          </a:scene3d>
          <a:sp3d>
            <a:bevelT prst="angle"/>
          </a:sp3d>
        </p:spPr>
        <p:txBody>
          <a:bodyPr>
            <a:norm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الاحتكاك السكوني والاحتكاك الحركي</a:t>
            </a:r>
          </a:p>
        </p:txBody>
      </p:sp>
      <p:sp>
        <p:nvSpPr>
          <p:cNvPr id="3" name="Content Placeholder 2"/>
          <p:cNvSpPr>
            <a:spLocks noGrp="1"/>
          </p:cNvSpPr>
          <p:nvPr>
            <p:ph idx="1"/>
          </p:nvPr>
        </p:nvSpPr>
        <p:spPr>
          <a:xfrm>
            <a:off x="0" y="1252216"/>
            <a:ext cx="12192001" cy="4881304"/>
          </a:xfrm>
          <a:solidFill>
            <a:schemeClr val="accent2">
              <a:lumMod val="20000"/>
              <a:lumOff val="80000"/>
            </a:schemeClr>
          </a:solidFill>
          <a:scene3d>
            <a:camera prst="orthographicFront"/>
            <a:lightRig rig="threePt" dir="t"/>
          </a:scene3d>
          <a:sp3d>
            <a:bevelT w="114300" prst="artDeco"/>
          </a:sp3d>
        </p:spPr>
        <p:txBody>
          <a:bodyPr>
            <a:noAutofit/>
          </a:bodyPr>
          <a:lstStyle/>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عند دفع </a:t>
            </a:r>
            <a:r>
              <a:rPr lang="ar-JO" sz="3200" b="1" dirty="0">
                <a:latin typeface="Sakkal Majalla" panose="02000000000000000000" pitchFamily="2" charset="-78"/>
                <a:cs typeface="Sakkal Majalla" panose="02000000000000000000" pitchFamily="2" charset="-78"/>
              </a:rPr>
              <a:t>قوة ل</a:t>
            </a:r>
            <a:r>
              <a:rPr lang="ar-BH" sz="3200" b="1" dirty="0">
                <a:latin typeface="Sakkal Majalla" panose="02000000000000000000" pitchFamily="2" charset="-78"/>
                <a:cs typeface="Sakkal Majalla" panose="02000000000000000000" pitchFamily="2" charset="-78"/>
              </a:rPr>
              <a:t>كتاب على سطح طاولة، فإن الكتاب يستمر في الحركة فترة زمنية قصيرة ثم يتباطأ وبعد ذلك يتوقف.</a:t>
            </a:r>
          </a:p>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تسبب قوة الاحتكاك التي تؤثر في الكتاب تسارعًا في اتجاه يعاكس اتجاه حركته.</a:t>
            </a:r>
          </a:p>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هناك نوعان من الاحتكاك يمانعان الحركة دائمًا، </a:t>
            </a:r>
            <a:r>
              <a:rPr lang="ar-BH" sz="3200" b="1" dirty="0">
                <a:solidFill>
                  <a:srgbClr val="C00000"/>
                </a:solidFill>
                <a:latin typeface="Sakkal Majalla" panose="02000000000000000000" pitchFamily="2" charset="-78"/>
                <a:cs typeface="Sakkal Majalla" panose="02000000000000000000" pitchFamily="2" charset="-78"/>
              </a:rPr>
              <a:t>الأول عند دفع الكتاب فوق سطح الطاولة</a:t>
            </a:r>
            <a:r>
              <a:rPr lang="ar-JO" sz="3200" b="1" dirty="0">
                <a:solidFill>
                  <a:srgbClr val="C00000"/>
                </a:solidFill>
                <a:latin typeface="Sakkal Majalla" panose="02000000000000000000" pitchFamily="2" charset="-78"/>
                <a:cs typeface="Sakkal Majalla" panose="02000000000000000000" pitchFamily="2" charset="-78"/>
              </a:rPr>
              <a:t>،</a:t>
            </a:r>
            <a:r>
              <a:rPr lang="ar-BH" sz="3200" b="1" dirty="0">
                <a:solidFill>
                  <a:srgbClr val="C00000"/>
                </a:solidFill>
                <a:latin typeface="Sakkal Majalla" panose="02000000000000000000" pitchFamily="2" charset="-78"/>
                <a:cs typeface="Sakkal Majalla" panose="02000000000000000000" pitchFamily="2" charset="-78"/>
              </a:rPr>
              <a:t> ف</a:t>
            </a:r>
            <a:r>
              <a:rPr lang="ar-JO" sz="3200" b="1" dirty="0">
                <a:solidFill>
                  <a:srgbClr val="C00000"/>
                </a:solidFill>
                <a:latin typeface="Sakkal Majalla" panose="02000000000000000000" pitchFamily="2" charset="-78"/>
                <a:cs typeface="Sakkal Majalla" panose="02000000000000000000" pitchFamily="2" charset="-78"/>
              </a:rPr>
              <a:t>إن</a:t>
            </a:r>
            <a:r>
              <a:rPr lang="ar-BH" sz="3200" b="1" dirty="0">
                <a:solidFill>
                  <a:srgbClr val="C00000"/>
                </a:solidFill>
                <a:latin typeface="Sakkal Majalla" panose="02000000000000000000" pitchFamily="2" charset="-78"/>
                <a:cs typeface="Sakkal Majalla" panose="02000000000000000000" pitchFamily="2" charset="-78"/>
              </a:rPr>
              <a:t>ه يتأثر بنوع من الاحتكاك يؤثر في الأجسام المتحركة</a:t>
            </a:r>
            <a:r>
              <a:rPr lang="ar-JO" sz="3200" b="1" dirty="0">
                <a:solidFill>
                  <a:srgbClr val="C00000"/>
                </a:solidFill>
                <a:latin typeface="Sakkal Majalla" panose="02000000000000000000" pitchFamily="2" charset="-78"/>
                <a:cs typeface="Sakkal Majalla" panose="02000000000000000000" pitchFamily="2" charset="-78"/>
              </a:rPr>
              <a:t>،</a:t>
            </a:r>
            <a:r>
              <a:rPr lang="ar-BH" sz="3200" b="1" dirty="0">
                <a:solidFill>
                  <a:srgbClr val="C00000"/>
                </a:solidFill>
                <a:latin typeface="Sakkal Majalla" panose="02000000000000000000" pitchFamily="2" charset="-78"/>
                <a:cs typeface="Sakkal Majalla" panose="02000000000000000000" pitchFamily="2" charset="-78"/>
              </a:rPr>
              <a:t> ويعرف بقوة الاحتكاك الحركي</a:t>
            </a:r>
            <a:r>
              <a:rPr lang="ar-BH" sz="3200" b="1" dirty="0">
                <a:latin typeface="Sakkal Majalla" panose="02000000000000000000" pitchFamily="2" charset="-78"/>
                <a:cs typeface="Sakkal Majalla" panose="02000000000000000000" pitchFamily="2" charset="-78"/>
              </a:rPr>
              <a:t>، </a:t>
            </a:r>
            <a:r>
              <a:rPr lang="ar-BH" sz="3200" b="1" dirty="0">
                <a:solidFill>
                  <a:srgbClr val="002060"/>
                </a:solidFill>
                <a:latin typeface="Sakkal Majalla" panose="02000000000000000000" pitchFamily="2" charset="-78"/>
                <a:cs typeface="Sakkal Majalla" panose="02000000000000000000" pitchFamily="2" charset="-78"/>
              </a:rPr>
              <a:t>والثاني عندما تحاول دفع أريكة على أرضية الغرفة، ففي البداية ستدفعها ولكنها لا تتحرك، وهذا يعني أن هناك قوة أفقية أخرى تؤثر باتجاه معاكس لقوة الدفع وتساويها في المقدار، وتعرف هذه القوة بقوة الاحتكاك السكوني.</a:t>
            </a:r>
          </a:p>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قوة الاحتكاك السكوني: قوة تؤثر في سطح بوساطة سطح آخر عندما لا تكون هناك حركة بينهما.</a:t>
            </a:r>
          </a:p>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هناك حد لقوة الاحتكاك السكوني تبدأ بعده حركة</a:t>
            </a:r>
            <a:r>
              <a:rPr lang="ar-JO" sz="3200" b="1" dirty="0">
                <a:latin typeface="Sakkal Majalla" panose="02000000000000000000" pitchFamily="2" charset="-78"/>
                <a:cs typeface="Sakkal Majalla" panose="02000000000000000000" pitchFamily="2" charset="-78"/>
              </a:rPr>
              <a:t> </a:t>
            </a:r>
            <a:r>
              <a:rPr lang="ar-BH" sz="3200" b="1" dirty="0">
                <a:latin typeface="Sakkal Majalla" panose="02000000000000000000" pitchFamily="2" charset="-78"/>
                <a:cs typeface="Sakkal Majalla" panose="02000000000000000000" pitchFamily="2" charset="-78"/>
              </a:rPr>
              <a:t>الجسم، حيث يبدأ عندئذ تأثير الاحتكاك الحركي بدلاً من الاحتكاك السكوني.</a:t>
            </a:r>
          </a:p>
        </p:txBody>
      </p:sp>
      <p:sp>
        <p:nvSpPr>
          <p:cNvPr id="5" name="Footer Placeholder 3">
            <a:extLst>
              <a:ext uri="{FF2B5EF4-FFF2-40B4-BE49-F238E27FC236}">
                <a16:creationId xmlns:a16="http://schemas.microsoft.com/office/drawing/2014/main" id="{1F7D2BE1-7940-406E-B5A4-3F75006CF017}"/>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6331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7279" y="365125"/>
            <a:ext cx="6342529" cy="855381"/>
          </a:xfrm>
          <a:solidFill>
            <a:srgbClr val="7030A0"/>
          </a:solidFill>
          <a:scene3d>
            <a:camera prst="orthographicFront"/>
            <a:lightRig rig="threePt" dir="t"/>
          </a:scene3d>
          <a:sp3d>
            <a:bevelT w="114300" prst="artDeco"/>
          </a:sp3d>
        </p:spPr>
        <p:txBody>
          <a:bodyPr>
            <a:norm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العوامل التي تعتمد عليها قوة الاحتكاك</a:t>
            </a:r>
          </a:p>
        </p:txBody>
      </p:sp>
      <p:sp>
        <p:nvSpPr>
          <p:cNvPr id="3" name="Content Placeholder 2"/>
          <p:cNvSpPr>
            <a:spLocks noGrp="1"/>
          </p:cNvSpPr>
          <p:nvPr>
            <p:ph idx="1"/>
          </p:nvPr>
        </p:nvSpPr>
        <p:spPr>
          <a:xfrm>
            <a:off x="3943350" y="1447452"/>
            <a:ext cx="8031497" cy="1981548"/>
          </a:xfrm>
          <a:solidFill>
            <a:schemeClr val="accent2">
              <a:lumMod val="20000"/>
              <a:lumOff val="80000"/>
            </a:schemeClr>
          </a:solidFill>
          <a:scene3d>
            <a:camera prst="orthographicFront"/>
            <a:lightRig rig="threePt" dir="t"/>
          </a:scene3d>
          <a:sp3d>
            <a:bevelT w="114300" prst="artDeco"/>
          </a:sp3d>
        </p:spPr>
        <p:txBody>
          <a:bodyPr>
            <a:normAutofit/>
          </a:bodyPr>
          <a:lstStyle/>
          <a:p>
            <a:pPr marL="57150" indent="0" algn="just" rtl="1">
              <a:buFont typeface="+mj-lt"/>
              <a:buAutoNum type="arabicPeriod"/>
            </a:pPr>
            <a:r>
              <a:rPr lang="ar-BH" sz="3200" b="1" dirty="0">
                <a:solidFill>
                  <a:srgbClr val="002060"/>
                </a:solidFill>
                <a:latin typeface="Sakkal Majalla" panose="02000000000000000000" pitchFamily="2" charset="-78"/>
                <a:cs typeface="Sakkal Majalla" panose="02000000000000000000" pitchFamily="2" charset="-78"/>
              </a:rPr>
              <a:t>المواد التي تتكون منها السطوح</a:t>
            </a:r>
            <a:r>
              <a:rPr lang="ar-BH" sz="3200" b="1" dirty="0">
                <a:latin typeface="Sakkal Majalla" panose="02000000000000000000" pitchFamily="2" charset="-78"/>
                <a:cs typeface="Sakkal Majalla" panose="02000000000000000000" pitchFamily="2" charset="-78"/>
              </a:rPr>
              <a:t>، فمثلاً</a:t>
            </a:r>
            <a:r>
              <a:rPr lang="ar-JO" sz="3200" b="1" dirty="0">
                <a:latin typeface="Sakkal Majalla" panose="02000000000000000000" pitchFamily="2" charset="-78"/>
                <a:cs typeface="Sakkal Majalla" panose="02000000000000000000" pitchFamily="2" charset="-78"/>
              </a:rPr>
              <a:t>،</a:t>
            </a:r>
            <a:r>
              <a:rPr lang="ar-BH" sz="3200" b="1" dirty="0">
                <a:latin typeface="Sakkal Majalla" panose="02000000000000000000" pitchFamily="2" charset="-78"/>
                <a:cs typeface="Sakkal Majalla" panose="02000000000000000000" pitchFamily="2" charset="-78"/>
              </a:rPr>
              <a:t> تكون قوة الاحتكاك بي</a:t>
            </a:r>
            <a:r>
              <a:rPr lang="ar-JO" sz="3200" b="1" dirty="0">
                <a:latin typeface="Sakkal Majalla" panose="02000000000000000000" pitchFamily="2" charset="-78"/>
                <a:cs typeface="Sakkal Majalla" panose="02000000000000000000" pitchFamily="2" charset="-78"/>
              </a:rPr>
              <a:t>ن</a:t>
            </a:r>
            <a:r>
              <a:rPr lang="ar-BH" sz="3200" b="1" dirty="0">
                <a:latin typeface="Sakkal Majalla" panose="02000000000000000000" pitchFamily="2" charset="-78"/>
                <a:cs typeface="Sakkal Majalla" panose="02000000000000000000" pitchFamily="2" charset="-78"/>
              </a:rPr>
              <a:t> نعل حذائك والإسمنت أكبر منها بين نعل الحذاء وسطح جليدي.</a:t>
            </a:r>
          </a:p>
          <a:p>
            <a:pPr marL="0" indent="0" algn="just" rtl="1">
              <a:buFont typeface="+mj-lt"/>
              <a:buAutoNum type="arabicPeriod"/>
            </a:pPr>
            <a:r>
              <a:rPr lang="ar-BH" sz="3200" b="1" dirty="0">
                <a:solidFill>
                  <a:srgbClr val="002060"/>
                </a:solidFill>
                <a:latin typeface="Sakkal Majalla" panose="02000000000000000000" pitchFamily="2" charset="-78"/>
                <a:cs typeface="Sakkal Majalla" panose="02000000000000000000" pitchFamily="2" charset="-78"/>
              </a:rPr>
              <a:t>القوة العمودية بين الجسمين، </a:t>
            </a:r>
            <a:r>
              <a:rPr lang="ar-BH" sz="3200" b="1" dirty="0">
                <a:latin typeface="Sakkal Majalla" panose="02000000000000000000" pitchFamily="2" charset="-78"/>
                <a:cs typeface="Sakkal Majalla" panose="02000000000000000000" pitchFamily="2" charset="-78"/>
              </a:rPr>
              <a:t>فكلما زادت قوة دفع جسم لآخر كانت قوة الاحتكاك الناتجة أكبر.</a:t>
            </a:r>
          </a:p>
          <a:p>
            <a:pPr marL="0" indent="0" algn="just" rtl="1">
              <a:buNone/>
            </a:pPr>
            <a:endParaRPr lang="ar-BH" sz="3200" b="1" dirty="0">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0" y="2845192"/>
            <a:ext cx="3771900" cy="3179822"/>
          </a:xfrm>
          <a:prstGeom prst="rect">
            <a:avLst/>
          </a:prstGeom>
        </p:spPr>
      </p:pic>
      <p:sp>
        <p:nvSpPr>
          <p:cNvPr id="5" name="Content Placeholder 2">
            <a:extLst>
              <a:ext uri="{FF2B5EF4-FFF2-40B4-BE49-F238E27FC236}">
                <a16:creationId xmlns:a16="http://schemas.microsoft.com/office/drawing/2014/main" id="{400FD3EA-DA3E-4B1D-824E-34592E71F4DF}"/>
              </a:ext>
            </a:extLst>
          </p:cNvPr>
          <p:cNvSpPr txBox="1">
            <a:spLocks/>
          </p:cNvSpPr>
          <p:nvPr/>
        </p:nvSpPr>
        <p:spPr>
          <a:xfrm>
            <a:off x="3943350" y="3537902"/>
            <a:ext cx="8031497" cy="2848830"/>
          </a:xfrm>
          <a:prstGeom prst="rect">
            <a:avLst/>
          </a:prstGeom>
          <a:solidFill>
            <a:schemeClr val="accent2">
              <a:lumMod val="20000"/>
              <a:lumOff val="80000"/>
            </a:schemeClr>
          </a:solidFill>
          <a:scene3d>
            <a:camera prst="orthographicFront"/>
            <a:lightRig rig="threePt" dir="t"/>
          </a:scene3d>
          <a:sp3d>
            <a:bevelT w="114300" prst="artDeco"/>
          </a:sp3d>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457200"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في الشكل المجاور هناك علاقة طردية بين قوة الاحتكاك الحركي والقوة العمودية، فالخطوط المختلفة تقابل سحب الجسم على سطوح مختلفة، فميل هذه الخطوط يختلف باختلاف طبيعة السطح.</a:t>
            </a:r>
          </a:p>
          <a:p>
            <a:pPr marL="514350" indent="-457200"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يسمى ميل كل خط من هذه الخطوط بمعامل الاحتكاك الحركي بين السطحين. </a:t>
            </a:r>
          </a:p>
          <a:p>
            <a:pPr marL="742950" indent="-742950" algn="just" rtl="1">
              <a:buFont typeface="+mj-lt"/>
              <a:buAutoNum type="arabicPeriod" startAt="3"/>
            </a:pPr>
            <a:endParaRPr lang="ar-BH" sz="3200" b="1" dirty="0">
              <a:latin typeface="Sakkal Majalla" panose="02000000000000000000" pitchFamily="2" charset="-78"/>
              <a:cs typeface="Sakkal Majalla" panose="02000000000000000000" pitchFamily="2" charset="-78"/>
            </a:endParaRPr>
          </a:p>
        </p:txBody>
      </p:sp>
      <p:sp>
        <p:nvSpPr>
          <p:cNvPr id="7" name="Footer Placeholder 3">
            <a:extLst>
              <a:ext uri="{FF2B5EF4-FFF2-40B4-BE49-F238E27FC236}">
                <a16:creationId xmlns:a16="http://schemas.microsoft.com/office/drawing/2014/main" id="{312E9676-56D1-4808-8B1A-950F5BAF6A73}"/>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0754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barn(inVertical)">
                                      <p:cBhvr>
                                        <p:cTn id="4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942" y="520672"/>
            <a:ext cx="9631680" cy="692476"/>
          </a:xfrm>
          <a:solidFill>
            <a:srgbClr val="7030A0"/>
          </a:solidFill>
          <a:scene3d>
            <a:camera prst="orthographicFront"/>
            <a:lightRig rig="threePt" dir="t"/>
          </a:scene3d>
          <a:sp3d>
            <a:bevelT prst="angle"/>
          </a:sp3d>
        </p:spPr>
        <p:txBody>
          <a:bodyPr>
            <a:norm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معامل الاحتكاك السكوني</a:t>
            </a:r>
            <a:r>
              <a:rPr lang="en-US" sz="4000" b="1" dirty="0">
                <a:solidFill>
                  <a:schemeClr val="bg1"/>
                </a:solidFill>
                <a:latin typeface="Sakkal Majalla" panose="02000000000000000000" pitchFamily="2" charset="-78"/>
                <a:cs typeface="Sakkal Majalla" panose="02000000000000000000" pitchFamily="2" charset="-78"/>
              </a:rPr>
              <a:t>(</a:t>
            </a:r>
            <a:r>
              <a:rPr lang="el-GR" sz="4000" b="1" dirty="0">
                <a:solidFill>
                  <a:schemeClr val="bg1"/>
                </a:solidFill>
                <a:latin typeface="Al-Mateen" panose="02060803050605020204" pitchFamily="18" charset="-78"/>
                <a:cs typeface="Sakkal Majalla" panose="02000000000000000000" pitchFamily="2" charset="-78"/>
              </a:rPr>
              <a:t>μ</a:t>
            </a:r>
            <a:r>
              <a:rPr lang="en-US" sz="4000" b="1" baseline="-25000" dirty="0">
                <a:solidFill>
                  <a:schemeClr val="bg1"/>
                </a:solidFill>
                <a:latin typeface="Sakkal Majalla" panose="02000000000000000000" pitchFamily="2" charset="-78"/>
                <a:cs typeface="Sakkal Majalla" panose="02000000000000000000" pitchFamily="2" charset="-78"/>
              </a:rPr>
              <a:t>s</a:t>
            </a:r>
            <a:r>
              <a:rPr lang="en-US" sz="4000" b="1" dirty="0">
                <a:solidFill>
                  <a:schemeClr val="bg1"/>
                </a:solidFill>
                <a:latin typeface="Sakkal Majalla" panose="02000000000000000000" pitchFamily="2" charset="-78"/>
                <a:cs typeface="Sakkal Majalla" panose="02000000000000000000" pitchFamily="2" charset="-78"/>
              </a:rPr>
              <a:t>)</a:t>
            </a:r>
            <a:r>
              <a:rPr lang="ar-BH" sz="4000" b="1" dirty="0">
                <a:solidFill>
                  <a:schemeClr val="bg1"/>
                </a:solidFill>
                <a:latin typeface="Sakkal Majalla" panose="02000000000000000000" pitchFamily="2" charset="-78"/>
                <a:cs typeface="Sakkal Majalla" panose="02000000000000000000" pitchFamily="2" charset="-78"/>
              </a:rPr>
              <a:t> ومعامل الاحتكاك الحركي</a:t>
            </a:r>
            <a:r>
              <a:rPr lang="en-US" sz="4000" b="1" dirty="0">
                <a:solidFill>
                  <a:schemeClr val="bg1"/>
                </a:solidFill>
                <a:latin typeface="Sakkal Majalla" panose="02000000000000000000" pitchFamily="2" charset="-78"/>
                <a:cs typeface="Sakkal Majalla" panose="02000000000000000000" pitchFamily="2" charset="-78"/>
              </a:rPr>
              <a:t> (</a:t>
            </a:r>
            <a:r>
              <a:rPr lang="el-GR" sz="4000" b="1" dirty="0">
                <a:solidFill>
                  <a:schemeClr val="bg1"/>
                </a:solidFill>
                <a:latin typeface="Al-Mateen" panose="02060803050605020204" pitchFamily="18" charset="-78"/>
                <a:cs typeface="Sakkal Majalla" panose="02000000000000000000" pitchFamily="2" charset="-78"/>
              </a:rPr>
              <a:t>μ</a:t>
            </a:r>
            <a:r>
              <a:rPr lang="en-US" sz="4000" b="1" baseline="-25000" dirty="0">
                <a:solidFill>
                  <a:schemeClr val="bg1"/>
                </a:solidFill>
                <a:latin typeface="Sakkal Majalla" panose="02000000000000000000" pitchFamily="2" charset="-78"/>
                <a:cs typeface="Sakkal Majalla" panose="02000000000000000000" pitchFamily="2" charset="-78"/>
              </a:rPr>
              <a:t>k</a:t>
            </a:r>
            <a:r>
              <a:rPr lang="en-US" sz="4000" b="1" dirty="0">
                <a:solidFill>
                  <a:schemeClr val="bg1"/>
                </a:solidFill>
                <a:latin typeface="Sakkal Majalla" panose="02000000000000000000" pitchFamily="2" charset="-78"/>
                <a:cs typeface="Sakkal Majalla" panose="02000000000000000000" pitchFamily="2" charset="-78"/>
              </a:rPr>
              <a:t>)</a:t>
            </a:r>
            <a:endParaRPr lang="ar-BH" sz="4000" b="1" dirty="0">
              <a:solidFill>
                <a:schemeClr val="bg1"/>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674055" y="1389660"/>
            <a:ext cx="8141456" cy="692476"/>
          </a:xfrm>
          <a:solidFill>
            <a:schemeClr val="accent2">
              <a:lumMod val="60000"/>
              <a:lumOff val="40000"/>
            </a:schemeClr>
          </a:solidFill>
          <a:scene3d>
            <a:camera prst="orthographicFront"/>
            <a:lightRig rig="threePt" dir="t"/>
          </a:scene3d>
          <a:sp3d>
            <a:bevelT w="114300" prst="artDeco"/>
          </a:sp3d>
        </p:spPr>
        <p:txBody>
          <a:bodyPr>
            <a:normAutofit/>
          </a:bodyPr>
          <a:lstStyle/>
          <a:p>
            <a:pPr algn="just" rtl="1">
              <a:buFont typeface="Wingdings" panose="05000000000000000000" pitchFamily="2" charset="2"/>
              <a:buChar char="§"/>
            </a:pPr>
            <a:r>
              <a:rPr lang="ar-BH" sz="3200" b="1" dirty="0">
                <a:latin typeface="Sakkal Majalla" panose="02000000000000000000" pitchFamily="2" charset="-78"/>
                <a:cs typeface="Sakkal Majalla" panose="02000000000000000000" pitchFamily="2" charset="-78"/>
              </a:rPr>
              <a:t>يبين الجدول الآتي معاملات الاحتكاك بين سطوح مختلفة</a:t>
            </a:r>
            <a:r>
              <a:rPr lang="ar-JO" sz="3200" b="1" dirty="0">
                <a:latin typeface="Sakkal Majalla" panose="02000000000000000000" pitchFamily="2" charset="-78"/>
                <a:cs typeface="Sakkal Majalla" panose="02000000000000000000" pitchFamily="2" charset="-78"/>
              </a:rPr>
              <a:t>:</a:t>
            </a:r>
            <a:endParaRPr lang="ar-BH" sz="3200" b="1" dirty="0">
              <a:latin typeface="Sakkal Majalla" panose="02000000000000000000" pitchFamily="2" charset="-78"/>
              <a:cs typeface="Sakkal Majalla" panose="02000000000000000000" pitchFamily="2" charset="-78"/>
            </a:endParaRPr>
          </a:p>
        </p:txBody>
      </p:sp>
      <p:pic>
        <p:nvPicPr>
          <p:cNvPr id="6" name="Picture 5"/>
          <p:cNvPicPr>
            <a:picLocks noChangeAspect="1"/>
          </p:cNvPicPr>
          <p:nvPr/>
        </p:nvPicPr>
        <p:blipFill>
          <a:blip r:embed="rId2"/>
          <a:stretch>
            <a:fillRect/>
          </a:stretch>
        </p:blipFill>
        <p:spPr>
          <a:xfrm>
            <a:off x="1674055" y="2085104"/>
            <a:ext cx="7821637" cy="4085186"/>
          </a:xfrm>
          <a:prstGeom prst="rect">
            <a:avLst/>
          </a:prstGeom>
          <a:scene3d>
            <a:camera prst="orthographicFront"/>
            <a:lightRig rig="threePt" dir="t"/>
          </a:scene3d>
          <a:sp3d>
            <a:bevelT prst="angle"/>
          </a:sp3d>
        </p:spPr>
      </p:pic>
      <p:sp>
        <p:nvSpPr>
          <p:cNvPr id="8" name="Footer Placeholder 3">
            <a:extLst>
              <a:ext uri="{FF2B5EF4-FFF2-40B4-BE49-F238E27FC236}">
                <a16:creationId xmlns:a16="http://schemas.microsoft.com/office/drawing/2014/main" id="{A397B2F6-8968-4D92-B461-68C85C40F7C6}"/>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9887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674" y="430679"/>
            <a:ext cx="6096000" cy="818216"/>
          </a:xfrm>
          <a:solidFill>
            <a:srgbClr val="7030A0"/>
          </a:solidFill>
          <a:ln>
            <a:solidFill>
              <a:srgbClr val="7030A0"/>
            </a:solidFill>
          </a:ln>
          <a:scene3d>
            <a:camera prst="orthographicFront"/>
            <a:lightRig rig="threePt" dir="t"/>
          </a:scene3d>
          <a:sp3d>
            <a:bevelT prst="angle"/>
          </a:sp3d>
        </p:spPr>
        <p:txBody>
          <a:bodyPr>
            <a:norm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الاحتكاك السكوني والاحتكاك الحركي</a:t>
            </a:r>
          </a:p>
        </p:txBody>
      </p:sp>
      <p:sp>
        <p:nvSpPr>
          <p:cNvPr id="3" name="Content Placeholder 2"/>
          <p:cNvSpPr>
            <a:spLocks noGrp="1"/>
          </p:cNvSpPr>
          <p:nvPr>
            <p:ph idx="1"/>
          </p:nvPr>
        </p:nvSpPr>
        <p:spPr>
          <a:xfrm>
            <a:off x="952500" y="1314449"/>
            <a:ext cx="10813677" cy="4819651"/>
          </a:xfrm>
          <a:solidFill>
            <a:schemeClr val="accent2">
              <a:lumMod val="20000"/>
              <a:lumOff val="80000"/>
            </a:schemeClr>
          </a:solidFill>
          <a:scene3d>
            <a:camera prst="orthographicFront"/>
            <a:lightRig rig="threePt" dir="t"/>
          </a:scene3d>
          <a:sp3d>
            <a:bevelT w="114300" prst="artDeco"/>
          </a:sp3d>
        </p:spPr>
        <p:txBody>
          <a:bodyPr>
            <a:normAutofit/>
          </a:bodyPr>
          <a:lstStyle/>
          <a:p>
            <a:pPr algn="just" rtl="1">
              <a:buFont typeface="Wingdings" panose="05000000000000000000" pitchFamily="2" charset="2"/>
              <a:buChar char="§"/>
            </a:pPr>
            <a:r>
              <a:rPr lang="ar-BH" sz="3200" b="1" dirty="0">
                <a:latin typeface="Century Gothic" panose="020B0502020202020204" pitchFamily="34" charset="0"/>
                <a:cs typeface="Sakkal Majalla" panose="02000000000000000000" pitchFamily="2" charset="-78"/>
              </a:rPr>
              <a:t>يرتبط معامل الاحتكاك الحركي (</a:t>
            </a:r>
            <a:r>
              <a:rPr lang="en-US" sz="3200" b="1" dirty="0">
                <a:latin typeface="Century Gothic" panose="020B0502020202020204" pitchFamily="34" charset="0"/>
                <a:cs typeface="Sakkal Majalla" panose="02000000000000000000" pitchFamily="2" charset="-78"/>
              </a:rPr>
              <a:t>(</a:t>
            </a:r>
            <a:r>
              <a:rPr lang="el-GR" sz="3200" b="1" dirty="0">
                <a:latin typeface="Century Gothic" panose="020B0502020202020204" pitchFamily="34" charset="0"/>
                <a:cs typeface="Sakkal Majalla" panose="02000000000000000000" pitchFamily="2" charset="-78"/>
              </a:rPr>
              <a:t>μ</a:t>
            </a:r>
            <a:r>
              <a:rPr lang="en-US" sz="3200" b="1" baseline="-25000" dirty="0">
                <a:latin typeface="Century Gothic" panose="020B0502020202020204" pitchFamily="34" charset="0"/>
                <a:cs typeface="Sakkal Majalla" panose="02000000000000000000" pitchFamily="2" charset="-78"/>
              </a:rPr>
              <a:t>k</a:t>
            </a:r>
            <a:r>
              <a:rPr lang="ar-BH" sz="3200" b="1" baseline="-25000" dirty="0">
                <a:latin typeface="Century Gothic" panose="020B0502020202020204" pitchFamily="34" charset="0"/>
                <a:cs typeface="Sakkal Majalla" panose="02000000000000000000" pitchFamily="2" charset="-78"/>
              </a:rPr>
              <a:t> </a:t>
            </a:r>
            <a:r>
              <a:rPr lang="ar-BH" sz="3200" b="1" dirty="0">
                <a:latin typeface="Century Gothic" panose="020B0502020202020204" pitchFamily="34" charset="0"/>
                <a:cs typeface="Sakkal Majalla" panose="02000000000000000000" pitchFamily="2" charset="-78"/>
              </a:rPr>
              <a:t>بقوة الاحتكاك والقوة العمودية بالعلاقة التالية:</a:t>
            </a:r>
          </a:p>
          <a:p>
            <a:pPr marL="0" indent="0" algn="ctr">
              <a:buNone/>
            </a:pPr>
            <a:r>
              <a:rPr lang="en-US" sz="3200" b="1" dirty="0">
                <a:solidFill>
                  <a:srgbClr val="C00000"/>
                </a:solidFill>
                <a:latin typeface="Century Gothic" panose="020B0502020202020204" pitchFamily="34" charset="0"/>
                <a:cs typeface="Sakkal Majalla" panose="02000000000000000000" pitchFamily="2" charset="-78"/>
              </a:rPr>
              <a:t>F</a:t>
            </a:r>
            <a:r>
              <a:rPr lang="en-US" sz="3200" b="1" baseline="-25000" dirty="0">
                <a:solidFill>
                  <a:srgbClr val="C00000"/>
                </a:solidFill>
                <a:latin typeface="Century Gothic" panose="020B0502020202020204" pitchFamily="34" charset="0"/>
                <a:cs typeface="Sakkal Majalla" panose="02000000000000000000" pitchFamily="2" charset="-78"/>
              </a:rPr>
              <a:t>k</a:t>
            </a:r>
            <a:r>
              <a:rPr lang="en-US" sz="3200" b="1" dirty="0">
                <a:solidFill>
                  <a:srgbClr val="C00000"/>
                </a:solidFill>
                <a:latin typeface="Century Gothic" panose="020B0502020202020204" pitchFamily="34" charset="0"/>
                <a:cs typeface="Sakkal Majalla" panose="02000000000000000000" pitchFamily="2" charset="-78"/>
              </a:rPr>
              <a:t>=</a:t>
            </a:r>
            <a:r>
              <a:rPr lang="el-GR" sz="3200" b="1" dirty="0">
                <a:solidFill>
                  <a:srgbClr val="C00000"/>
                </a:solidFill>
                <a:latin typeface="Century Gothic" panose="020B0502020202020204" pitchFamily="34" charset="0"/>
                <a:cs typeface="Sakkal Majalla" panose="02000000000000000000" pitchFamily="2" charset="-78"/>
              </a:rPr>
              <a:t> μ</a:t>
            </a:r>
            <a:r>
              <a:rPr lang="en-US" sz="3200" b="1" baseline="-25000" dirty="0" err="1">
                <a:solidFill>
                  <a:srgbClr val="C00000"/>
                </a:solidFill>
                <a:latin typeface="Century Gothic" panose="020B0502020202020204" pitchFamily="34" charset="0"/>
                <a:cs typeface="Sakkal Majalla" panose="02000000000000000000" pitchFamily="2" charset="-78"/>
              </a:rPr>
              <a:t>k</a:t>
            </a:r>
            <a:r>
              <a:rPr lang="en-US" sz="3200" b="1" dirty="0" err="1">
                <a:solidFill>
                  <a:srgbClr val="C00000"/>
                </a:solidFill>
                <a:latin typeface="Century Gothic" panose="020B0502020202020204" pitchFamily="34" charset="0"/>
                <a:cs typeface="Sakkal Majalla" panose="02000000000000000000" pitchFamily="2" charset="-78"/>
              </a:rPr>
              <a:t>F</a:t>
            </a:r>
            <a:r>
              <a:rPr lang="en-US" sz="3200" b="1" baseline="-25000" dirty="0" err="1">
                <a:solidFill>
                  <a:srgbClr val="C00000"/>
                </a:solidFill>
                <a:latin typeface="Century Gothic" panose="020B0502020202020204" pitchFamily="34" charset="0"/>
                <a:cs typeface="Sakkal Majalla" panose="02000000000000000000" pitchFamily="2" charset="-78"/>
              </a:rPr>
              <a:t>N</a:t>
            </a:r>
            <a:endParaRPr lang="en-US" sz="3200" b="1" baseline="-25000" dirty="0">
              <a:solidFill>
                <a:srgbClr val="C00000"/>
              </a:solidFill>
              <a:latin typeface="Century Gothic" panose="020B0502020202020204" pitchFamily="34" charset="0"/>
              <a:cs typeface="Sakkal Majalla" panose="02000000000000000000" pitchFamily="2" charset="-78"/>
            </a:endParaRPr>
          </a:p>
          <a:p>
            <a:pPr algn="r" rtl="1">
              <a:buFont typeface="Wingdings" panose="05000000000000000000" pitchFamily="2" charset="2"/>
              <a:buChar char="§"/>
            </a:pPr>
            <a:r>
              <a:rPr lang="ar-BH" sz="3200" b="1" dirty="0">
                <a:latin typeface="Century Gothic" panose="020B0502020202020204" pitchFamily="34" charset="0"/>
                <a:cs typeface="Sakkal Majalla" panose="02000000000000000000" pitchFamily="2" charset="-78"/>
              </a:rPr>
              <a:t>ترتبط قوة الاحتكاك السكوني مع القوة العمودية بالعلاقة الآتية:</a:t>
            </a:r>
          </a:p>
          <a:p>
            <a:pPr marL="0" indent="0" algn="ctr" rtl="1">
              <a:buNone/>
            </a:pPr>
            <a:r>
              <a:rPr lang="en-US" sz="3200" b="1" dirty="0" err="1">
                <a:solidFill>
                  <a:srgbClr val="C00000"/>
                </a:solidFill>
                <a:latin typeface="Century Gothic" panose="020B0502020202020204" pitchFamily="34" charset="0"/>
                <a:cs typeface="Sakkal Majalla" panose="02000000000000000000" pitchFamily="2" charset="-78"/>
              </a:rPr>
              <a:t>F</a:t>
            </a:r>
            <a:r>
              <a:rPr lang="en-US" sz="3200" b="1" baseline="-25000" dirty="0" err="1">
                <a:solidFill>
                  <a:srgbClr val="C00000"/>
                </a:solidFill>
                <a:latin typeface="Century Gothic" panose="020B0502020202020204" pitchFamily="34" charset="0"/>
                <a:cs typeface="Sakkal Majalla" panose="02000000000000000000" pitchFamily="2" charset="-78"/>
              </a:rPr>
              <a:t>s</a:t>
            </a:r>
            <a:r>
              <a:rPr lang="en-US" sz="3200" b="1" dirty="0">
                <a:solidFill>
                  <a:srgbClr val="C00000"/>
                </a:solidFill>
                <a:latin typeface="Century Gothic" panose="020B0502020202020204" pitchFamily="34" charset="0"/>
                <a:cs typeface="Sakkal Majalla" panose="02000000000000000000" pitchFamily="2" charset="-78"/>
              </a:rPr>
              <a:t>≤</a:t>
            </a:r>
            <a:r>
              <a:rPr lang="el-GR" sz="3200" b="1" dirty="0">
                <a:solidFill>
                  <a:srgbClr val="C00000"/>
                </a:solidFill>
                <a:latin typeface="Century Gothic" panose="020B0502020202020204" pitchFamily="34" charset="0"/>
                <a:cs typeface="Sakkal Majalla" panose="02000000000000000000" pitchFamily="2" charset="-78"/>
              </a:rPr>
              <a:t> μ</a:t>
            </a:r>
            <a:r>
              <a:rPr lang="en-US" sz="3200" b="1" baseline="-25000" dirty="0" err="1">
                <a:solidFill>
                  <a:srgbClr val="C00000"/>
                </a:solidFill>
                <a:latin typeface="Century Gothic" panose="020B0502020202020204" pitchFamily="34" charset="0"/>
                <a:cs typeface="Sakkal Majalla" panose="02000000000000000000" pitchFamily="2" charset="-78"/>
              </a:rPr>
              <a:t>s</a:t>
            </a:r>
            <a:r>
              <a:rPr lang="en-US" sz="3200" b="1" dirty="0" err="1">
                <a:solidFill>
                  <a:srgbClr val="C00000"/>
                </a:solidFill>
                <a:latin typeface="Century Gothic" panose="020B0502020202020204" pitchFamily="34" charset="0"/>
                <a:cs typeface="Sakkal Majalla" panose="02000000000000000000" pitchFamily="2" charset="-78"/>
              </a:rPr>
              <a:t>F</a:t>
            </a:r>
            <a:r>
              <a:rPr lang="en-US" sz="3200" b="1" baseline="-25000" dirty="0" err="1">
                <a:solidFill>
                  <a:srgbClr val="C00000"/>
                </a:solidFill>
                <a:latin typeface="Century Gothic" panose="020B0502020202020204" pitchFamily="34" charset="0"/>
                <a:cs typeface="Sakkal Majalla" panose="02000000000000000000" pitchFamily="2" charset="-78"/>
              </a:rPr>
              <a:t>N</a:t>
            </a:r>
            <a:endParaRPr lang="en-US" sz="3200" b="1" baseline="-25000" dirty="0">
              <a:solidFill>
                <a:srgbClr val="C00000"/>
              </a:solidFill>
              <a:latin typeface="Century Gothic" panose="020B0502020202020204" pitchFamily="34" charset="0"/>
              <a:cs typeface="Sakkal Majalla" panose="02000000000000000000" pitchFamily="2" charset="-78"/>
            </a:endParaRPr>
          </a:p>
          <a:p>
            <a:pPr algn="just" rtl="1">
              <a:buFont typeface="Wingdings" panose="05000000000000000000" pitchFamily="2" charset="2"/>
              <a:buChar char="§"/>
            </a:pPr>
            <a:r>
              <a:rPr lang="ar-BH" sz="3200" b="1" dirty="0">
                <a:latin typeface="Century Gothic" panose="020B0502020202020204" pitchFamily="34" charset="0"/>
                <a:cs typeface="Sakkal Majalla" panose="02000000000000000000" pitchFamily="2" charset="-78"/>
              </a:rPr>
              <a:t>يمثل الرمز </a:t>
            </a:r>
            <a:r>
              <a:rPr lang="el-GR" sz="3200" b="1" dirty="0">
                <a:latin typeface="Century Gothic" panose="020B0502020202020204" pitchFamily="34" charset="0"/>
                <a:cs typeface="Sakkal Majalla" panose="02000000000000000000" pitchFamily="2" charset="-78"/>
              </a:rPr>
              <a:t>μ</a:t>
            </a:r>
            <a:r>
              <a:rPr lang="en-US" sz="3200" b="1" baseline="-25000" dirty="0">
                <a:latin typeface="Century Gothic" panose="020B0502020202020204" pitchFamily="34" charset="0"/>
                <a:cs typeface="Sakkal Majalla" panose="02000000000000000000" pitchFamily="2" charset="-78"/>
              </a:rPr>
              <a:t>s</a:t>
            </a:r>
            <a:r>
              <a:rPr lang="ar-BH" sz="3200" b="1" baseline="-25000" dirty="0">
                <a:latin typeface="Century Gothic" panose="020B0502020202020204" pitchFamily="34" charset="0"/>
                <a:cs typeface="Sakkal Majalla" panose="02000000000000000000" pitchFamily="2" charset="-78"/>
              </a:rPr>
              <a:t> </a:t>
            </a:r>
            <a:r>
              <a:rPr lang="ar-BH" sz="3200" b="1" dirty="0">
                <a:latin typeface="Century Gothic" panose="020B0502020202020204" pitchFamily="34" charset="0"/>
                <a:cs typeface="Sakkal Majalla" panose="02000000000000000000" pitchFamily="2" charset="-78"/>
              </a:rPr>
              <a:t>في معادلة قوة الاحتكاك السكوني القصوى معامل الاحتكاك السكوني بين السطحين، أما المقدار </a:t>
            </a:r>
            <a:r>
              <a:rPr lang="el-GR" sz="3200" b="1" dirty="0">
                <a:latin typeface="Century Gothic" panose="020B0502020202020204" pitchFamily="34" charset="0"/>
                <a:cs typeface="Sakkal Majalla" panose="02000000000000000000" pitchFamily="2" charset="-78"/>
              </a:rPr>
              <a:t>μ</a:t>
            </a:r>
            <a:r>
              <a:rPr lang="en-US" sz="3200" b="1" baseline="-25000" dirty="0" err="1">
                <a:latin typeface="Century Gothic" panose="020B0502020202020204" pitchFamily="34" charset="0"/>
                <a:cs typeface="Sakkal Majalla" panose="02000000000000000000" pitchFamily="2" charset="-78"/>
              </a:rPr>
              <a:t>s</a:t>
            </a:r>
            <a:r>
              <a:rPr lang="en-US" sz="3200" b="1" dirty="0" err="1">
                <a:latin typeface="Century Gothic" panose="020B0502020202020204" pitchFamily="34" charset="0"/>
                <a:cs typeface="Sakkal Majalla" panose="02000000000000000000" pitchFamily="2" charset="-78"/>
              </a:rPr>
              <a:t>F</a:t>
            </a:r>
            <a:r>
              <a:rPr lang="en-US" sz="3200" b="1" baseline="-25000" dirty="0" err="1">
                <a:latin typeface="Century Gothic" panose="020B0502020202020204" pitchFamily="34" charset="0"/>
                <a:cs typeface="Sakkal Majalla" panose="02000000000000000000" pitchFamily="2" charset="-78"/>
              </a:rPr>
              <a:t>N</a:t>
            </a:r>
            <a:r>
              <a:rPr lang="ar-BH" sz="3200" b="1" baseline="-25000" dirty="0">
                <a:latin typeface="Century Gothic" panose="020B0502020202020204" pitchFamily="34" charset="0"/>
                <a:cs typeface="Sakkal Majalla" panose="02000000000000000000" pitchFamily="2" charset="-78"/>
              </a:rPr>
              <a:t> </a:t>
            </a:r>
            <a:r>
              <a:rPr lang="ar-BH" sz="3200" b="1" dirty="0">
                <a:latin typeface="Century Gothic" panose="020B0502020202020204" pitchFamily="34" charset="0"/>
                <a:cs typeface="Sakkal Majalla" panose="02000000000000000000" pitchFamily="2" charset="-78"/>
              </a:rPr>
              <a:t>فيمثل قوة الاحتكاك السكوني القصوى التي يجب التغلب عليها قبل بدء الحركة.</a:t>
            </a:r>
          </a:p>
          <a:p>
            <a:pPr algn="r" rtl="1">
              <a:buFont typeface="Wingdings" panose="05000000000000000000" pitchFamily="2" charset="2"/>
              <a:buChar char="§"/>
            </a:pPr>
            <a:r>
              <a:rPr lang="ar-BH" sz="3200" b="1" dirty="0">
                <a:latin typeface="Century Gothic" panose="020B0502020202020204" pitchFamily="34" charset="0"/>
                <a:cs typeface="Sakkal Majalla" panose="02000000000000000000" pitchFamily="2" charset="-78"/>
              </a:rPr>
              <a:t>تكون الزاوية بين القوتين </a:t>
            </a:r>
            <a:r>
              <a:rPr lang="en-US" sz="3200" b="1" dirty="0">
                <a:latin typeface="Century Gothic" panose="020B0502020202020204" pitchFamily="34" charset="0"/>
                <a:cs typeface="Sakkal Majalla" panose="02000000000000000000" pitchFamily="2" charset="-78"/>
              </a:rPr>
              <a:t>F</a:t>
            </a:r>
            <a:r>
              <a:rPr lang="en-US" sz="3200" b="1" baseline="-25000" dirty="0">
                <a:latin typeface="Century Gothic" panose="020B0502020202020204" pitchFamily="34" charset="0"/>
                <a:cs typeface="Sakkal Majalla" panose="02000000000000000000" pitchFamily="2" charset="-78"/>
              </a:rPr>
              <a:t>N</a:t>
            </a:r>
            <a:r>
              <a:rPr lang="ar-BH" sz="3200" b="1" baseline="-25000" dirty="0">
                <a:latin typeface="Century Gothic" panose="020B0502020202020204" pitchFamily="34" charset="0"/>
                <a:cs typeface="Sakkal Majalla" panose="02000000000000000000" pitchFamily="2" charset="-78"/>
              </a:rPr>
              <a:t> </a:t>
            </a:r>
            <a:r>
              <a:rPr lang="ar-BH" sz="3200" b="1" dirty="0">
                <a:latin typeface="Century Gothic" panose="020B0502020202020204" pitchFamily="34" charset="0"/>
                <a:cs typeface="Sakkal Majalla" panose="02000000000000000000" pitchFamily="2" charset="-78"/>
              </a:rPr>
              <a:t>و</a:t>
            </a:r>
            <a:r>
              <a:rPr lang="ar-BH" sz="3200" b="1" baseline="-25000" dirty="0">
                <a:latin typeface="Century Gothic" panose="020B0502020202020204" pitchFamily="34" charset="0"/>
                <a:cs typeface="Sakkal Majalla" panose="02000000000000000000" pitchFamily="2" charset="-78"/>
              </a:rPr>
              <a:t> </a:t>
            </a:r>
            <a:r>
              <a:rPr lang="en-US" sz="3200" b="1" dirty="0">
                <a:latin typeface="Century Gothic" panose="020B0502020202020204" pitchFamily="34" charset="0"/>
                <a:cs typeface="Sakkal Majalla" panose="02000000000000000000" pitchFamily="2" charset="-78"/>
              </a:rPr>
              <a:t>F</a:t>
            </a:r>
            <a:r>
              <a:rPr lang="en-US" sz="3200" b="1" baseline="-25000" dirty="0">
                <a:latin typeface="Century Gothic" panose="020B0502020202020204" pitchFamily="34" charset="0"/>
                <a:cs typeface="Sakkal Majalla" panose="02000000000000000000" pitchFamily="2" charset="-78"/>
              </a:rPr>
              <a:t>k</a:t>
            </a:r>
            <a:r>
              <a:rPr lang="ar-BH" sz="3200" b="1" baseline="-25000" dirty="0">
                <a:latin typeface="Century Gothic" panose="020B0502020202020204" pitchFamily="34" charset="0"/>
                <a:cs typeface="Sakkal Majalla" panose="02000000000000000000" pitchFamily="2" charset="-78"/>
              </a:rPr>
              <a:t> </a:t>
            </a:r>
            <a:r>
              <a:rPr lang="ar-BH" sz="3200" b="1" dirty="0">
                <a:latin typeface="Century Gothic" panose="020B0502020202020204" pitchFamily="34" charset="0"/>
                <a:cs typeface="Sakkal Majalla" panose="02000000000000000000" pitchFamily="2" charset="-78"/>
              </a:rPr>
              <a:t>قائمة</a:t>
            </a:r>
            <a:r>
              <a:rPr lang="ar-JO" sz="3200" b="1" dirty="0">
                <a:latin typeface="Century Gothic" panose="020B0502020202020204" pitchFamily="34" charset="0"/>
                <a:cs typeface="Sakkal Majalla" panose="02000000000000000000" pitchFamily="2" charset="-78"/>
              </a:rPr>
              <a:t>.</a:t>
            </a:r>
            <a:r>
              <a:rPr lang="ar-BH" sz="3200" b="1" baseline="-25000" dirty="0">
                <a:latin typeface="Century Gothic" panose="020B0502020202020204" pitchFamily="34" charset="0"/>
                <a:cs typeface="Sakkal Majalla" panose="02000000000000000000" pitchFamily="2" charset="-78"/>
              </a:rPr>
              <a:t>.</a:t>
            </a:r>
            <a:endParaRPr lang="en-US" sz="3200" b="1" baseline="-25000" dirty="0">
              <a:latin typeface="Century Gothic" panose="020B0502020202020204" pitchFamily="34" charset="0"/>
              <a:cs typeface="Sakkal Majalla" panose="02000000000000000000" pitchFamily="2" charset="-78"/>
            </a:endParaRPr>
          </a:p>
          <a:p>
            <a:pPr algn="r" rtl="1">
              <a:buFont typeface="Wingdings" panose="05000000000000000000" pitchFamily="2" charset="2"/>
              <a:buChar char="§"/>
            </a:pPr>
            <a:endParaRPr lang="en-US" sz="3200" b="1" baseline="-25000" dirty="0">
              <a:latin typeface="Century Gothic" panose="020B0502020202020204" pitchFamily="34" charset="0"/>
              <a:cs typeface="Sakkal Majalla" panose="02000000000000000000" pitchFamily="2" charset="-78"/>
            </a:endParaRPr>
          </a:p>
          <a:p>
            <a:pPr algn="r" rtl="1">
              <a:buFont typeface="Wingdings" panose="05000000000000000000" pitchFamily="2" charset="2"/>
              <a:buChar char="§"/>
            </a:pPr>
            <a:endParaRPr lang="ar-BH" sz="3200" b="1" dirty="0">
              <a:latin typeface="Century Gothic" panose="020B0502020202020204" pitchFamily="34" charset="0"/>
              <a:cs typeface="Sakkal Majalla" panose="02000000000000000000" pitchFamily="2" charset="-78"/>
            </a:endParaRPr>
          </a:p>
        </p:txBody>
      </p:sp>
      <p:sp>
        <p:nvSpPr>
          <p:cNvPr id="5" name="Footer Placeholder 3">
            <a:extLst>
              <a:ext uri="{FF2B5EF4-FFF2-40B4-BE49-F238E27FC236}">
                <a16:creationId xmlns:a16="http://schemas.microsoft.com/office/drawing/2014/main" id="{D2E27851-BD87-493D-80A4-61B11D5C5198}"/>
              </a:ext>
            </a:extLst>
          </p:cNvPr>
          <p:cNvSpPr>
            <a:spLocks noGrp="1"/>
          </p:cNvSpPr>
          <p:nvPr>
            <p:ph type="ftr" sz="quarter" idx="11"/>
          </p:nvPr>
        </p:nvSpPr>
        <p:spPr>
          <a:xfrm>
            <a:off x="0" y="0"/>
            <a:ext cx="3348111" cy="365125"/>
          </a:xfrm>
          <a:solidFill>
            <a:srgbClr val="002060"/>
          </a:solidFill>
        </p:spPr>
        <p:txBody>
          <a:bodyPr/>
          <a:lstStyle/>
          <a:p>
            <a:r>
              <a:rPr lang="ar-JO" sz="1800" b="1" dirty="0">
                <a:solidFill>
                  <a:schemeClr val="bg1"/>
                </a:solidFill>
                <a:latin typeface="Sakkal Majalla" panose="02000000000000000000" pitchFamily="2" charset="-78"/>
                <a:cs typeface="Sakkal Majalla" panose="02000000000000000000" pitchFamily="2" charset="-78"/>
              </a:rPr>
              <a:t>الاحتكاك والحركة-الفيزياء2-فيز217</a:t>
            </a:r>
            <a:endParaRPr lang="en-US" sz="1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9531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9|6.8|2|11.4|5.9|24.3"/>
</p:tagLst>
</file>

<file path=ppt/tags/tag2.xml><?xml version="1.0" encoding="utf-8"?>
<p:tagLst xmlns:a="http://schemas.openxmlformats.org/drawingml/2006/main" xmlns:r="http://schemas.openxmlformats.org/officeDocument/2006/relationships" xmlns:p="http://schemas.openxmlformats.org/presentationml/2006/main">
  <p:tag name="TIMING" val="|21.7|8.8|17.5|5.9|7|18.8"/>
</p:tagLst>
</file>

<file path=ppt/tags/tag3.xml><?xml version="1.0" encoding="utf-8"?>
<p:tagLst xmlns:a="http://schemas.openxmlformats.org/drawingml/2006/main" xmlns:r="http://schemas.openxmlformats.org/officeDocument/2006/relationships" xmlns:p="http://schemas.openxmlformats.org/presentationml/2006/main">
  <p:tag name="TIMING" val="|19.1|3.6|15|1.7|16.8"/>
</p:tagLst>
</file>

<file path=ppt/tags/tag4.xml><?xml version="1.0" encoding="utf-8"?>
<p:tagLst xmlns:a="http://schemas.openxmlformats.org/drawingml/2006/main" xmlns:r="http://schemas.openxmlformats.org/officeDocument/2006/relationships" xmlns:p="http://schemas.openxmlformats.org/presentationml/2006/main">
  <p:tag name="TIMING" val="|33.9"/>
</p:tagLst>
</file>

<file path=ppt/tags/tag5.xml><?xml version="1.0" encoding="utf-8"?>
<p:tagLst xmlns:a="http://schemas.openxmlformats.org/drawingml/2006/main" xmlns:r="http://schemas.openxmlformats.org/officeDocument/2006/relationships" xmlns:p="http://schemas.openxmlformats.org/presentationml/2006/main">
  <p:tag name="TIMING" val="|38.9|2.5|0.5|3.6|3.7|1.5|2.8|3.6"/>
</p:tagLst>
</file>

<file path=ppt/tags/tag6.xml><?xml version="1.0" encoding="utf-8"?>
<p:tagLst xmlns:a="http://schemas.openxmlformats.org/drawingml/2006/main" xmlns:r="http://schemas.openxmlformats.org/officeDocument/2006/relationships" xmlns:p="http://schemas.openxmlformats.org/presentationml/2006/main">
  <p:tag name="TIMING" val="|24.8|24.4"/>
</p:tagLst>
</file>

<file path=ppt/tags/tag7.xml><?xml version="1.0" encoding="utf-8"?>
<p:tagLst xmlns:a="http://schemas.openxmlformats.org/drawingml/2006/main" xmlns:r="http://schemas.openxmlformats.org/officeDocument/2006/relationships" xmlns:p="http://schemas.openxmlformats.org/presentationml/2006/main">
  <p:tag name="TIMING" val="|24.8|24.4"/>
</p:tagLst>
</file>

<file path=ppt/tags/tag8.xml><?xml version="1.0" encoding="utf-8"?>
<p:tagLst xmlns:a="http://schemas.openxmlformats.org/drawingml/2006/main" xmlns:r="http://schemas.openxmlformats.org/officeDocument/2006/relationships" xmlns:p="http://schemas.openxmlformats.org/presentationml/2006/main">
  <p:tag name="TIMING" val="|24.8|24.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945</TotalTime>
  <Words>1160</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Al-Mateen</vt:lpstr>
      <vt:lpstr>Arial</vt:lpstr>
      <vt:lpstr>Calibri</vt:lpstr>
      <vt:lpstr>Calibri Light</vt:lpstr>
      <vt:lpstr>Cambria Math</vt:lpstr>
      <vt:lpstr>Century Gothic</vt:lpstr>
      <vt:lpstr>Sakkal Majalla</vt:lpstr>
      <vt:lpstr>Traditional Arabic</vt:lpstr>
      <vt:lpstr>Wingdings</vt:lpstr>
      <vt:lpstr>Office Theme</vt:lpstr>
      <vt:lpstr>1_Office Theme</vt:lpstr>
      <vt:lpstr>PowerPoint Presentation</vt:lpstr>
      <vt:lpstr>PowerPoint Presentation</vt:lpstr>
      <vt:lpstr>الحركة على مستوى مائل</vt:lpstr>
      <vt:lpstr>كيف يمكن إيجاد القوة المحصلة التي تجعل الجسم يتسارع؟</vt:lpstr>
      <vt:lpstr>تدريب1</vt:lpstr>
      <vt:lpstr>الاحتكاك السكوني والاحتكاك الحركي</vt:lpstr>
      <vt:lpstr>العوامل التي تعتمد عليها قوة الاحتكاك</vt:lpstr>
      <vt:lpstr>معامل الاحتكاك السكوني(μs) ومعامل الاحتكاك الحركي (μk)</vt:lpstr>
      <vt:lpstr>الاحتكاك السكوني والاحتكاك الحركي</vt:lpstr>
      <vt:lpstr>الاحتكاك السكوني والاحتكاك الحركي</vt:lpstr>
      <vt:lpstr>تدريب2</vt:lpstr>
      <vt:lpstr>تدريب3</vt:lpstr>
      <vt:lpstr>سؤال</vt:lpstr>
      <vt:lpstr>سؤال</vt:lpstr>
      <vt:lpstr>تدريب4</vt:lpstr>
      <vt:lpstr>أسئلة</vt:lpstr>
      <vt:lpstr>إجابة الأسئلة</vt:lpstr>
      <vt:lpstr>إجابة الأسئلة</vt:lpstr>
      <vt:lpstr>انتهى مع أطيب الأمنيات بالتّوفيق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Mongi Mnejja</dc:creator>
  <cp:lastModifiedBy>Dr. Sameer Abed Salem Alkhraisat</cp:lastModifiedBy>
  <cp:revision>249</cp:revision>
  <dcterms:created xsi:type="dcterms:W3CDTF">2020-03-06T11:46:05Z</dcterms:created>
  <dcterms:modified xsi:type="dcterms:W3CDTF">2021-06-16T06:37:55Z</dcterms:modified>
</cp:coreProperties>
</file>