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82" r:id="rId3"/>
    <p:sldId id="333" r:id="rId4"/>
    <p:sldId id="415" r:id="rId5"/>
    <p:sldId id="417" r:id="rId6"/>
    <p:sldId id="419" r:id="rId7"/>
    <p:sldId id="432" r:id="rId8"/>
    <p:sldId id="433" r:id="rId9"/>
    <p:sldId id="431" r:id="rId10"/>
    <p:sldId id="434" r:id="rId11"/>
    <p:sldId id="435" r:id="rId12"/>
    <p:sldId id="420" r:id="rId13"/>
    <p:sldId id="422" r:id="rId14"/>
    <p:sldId id="424" r:id="rId15"/>
    <p:sldId id="436" r:id="rId16"/>
    <p:sldId id="423" r:id="rId17"/>
    <p:sldId id="425" r:id="rId18"/>
    <p:sldId id="426" r:id="rId19"/>
    <p:sldId id="421" r:id="rId20"/>
    <p:sldId id="418" r:id="rId21"/>
    <p:sldId id="427" r:id="rId22"/>
    <p:sldId id="4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0"/>
  </p:normalViewPr>
  <p:slideViewPr>
    <p:cSldViewPr snapToGrid="0">
      <p:cViewPr varScale="1">
        <p:scale>
          <a:sx n="65" d="100"/>
          <a:sy n="65"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A6327-C24A-46F1-8E7B-AC3FC9496D28}"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DB332-27FA-4F21-8996-E3CF7D473F61}" type="slidenum">
              <a:rPr lang="en-US" smtClean="0"/>
              <a:t>‹#›</a:t>
            </a:fld>
            <a:endParaRPr lang="en-US"/>
          </a:p>
        </p:txBody>
      </p:sp>
    </p:spTree>
    <p:extLst>
      <p:ext uri="{BB962C8B-B14F-4D97-AF65-F5344CB8AC3E}">
        <p14:creationId xmlns:p14="http://schemas.microsoft.com/office/powerpoint/2010/main" val="78656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6AB90F-6576-44D7-BEE9-D84CBA6730C8}"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DBD6E-7003-4C73-B71C-79B085F0463F}" type="slidenum">
              <a:rPr lang="en-US" smtClean="0"/>
              <a:t>‹#›</a:t>
            </a:fld>
            <a:endParaRPr lang="en-US"/>
          </a:p>
        </p:txBody>
      </p:sp>
    </p:spTree>
    <p:extLst>
      <p:ext uri="{BB962C8B-B14F-4D97-AF65-F5344CB8AC3E}">
        <p14:creationId xmlns:p14="http://schemas.microsoft.com/office/powerpoint/2010/main" val="358383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AB90F-6576-44D7-BEE9-D84CBA6730C8}"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DBD6E-7003-4C73-B71C-79B085F0463F}" type="slidenum">
              <a:rPr lang="en-US" smtClean="0"/>
              <a:t>‹#›</a:t>
            </a:fld>
            <a:endParaRPr lang="en-US"/>
          </a:p>
        </p:txBody>
      </p:sp>
    </p:spTree>
    <p:extLst>
      <p:ext uri="{BB962C8B-B14F-4D97-AF65-F5344CB8AC3E}">
        <p14:creationId xmlns:p14="http://schemas.microsoft.com/office/powerpoint/2010/main" val="284075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AB90F-6576-44D7-BEE9-D84CBA6730C8}"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DBD6E-7003-4C73-B71C-79B085F0463F}" type="slidenum">
              <a:rPr lang="en-US" smtClean="0"/>
              <a:t>‹#›</a:t>
            </a:fld>
            <a:endParaRPr lang="en-US"/>
          </a:p>
        </p:txBody>
      </p:sp>
    </p:spTree>
    <p:extLst>
      <p:ext uri="{BB962C8B-B14F-4D97-AF65-F5344CB8AC3E}">
        <p14:creationId xmlns:p14="http://schemas.microsoft.com/office/powerpoint/2010/main" val="34554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AB90F-6576-44D7-BEE9-D84CBA6730C8}"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DBD6E-7003-4C73-B71C-79B085F0463F}" type="slidenum">
              <a:rPr lang="en-US" smtClean="0"/>
              <a:t>‹#›</a:t>
            </a:fld>
            <a:endParaRPr lang="en-US"/>
          </a:p>
        </p:txBody>
      </p:sp>
    </p:spTree>
    <p:extLst>
      <p:ext uri="{BB962C8B-B14F-4D97-AF65-F5344CB8AC3E}">
        <p14:creationId xmlns:p14="http://schemas.microsoft.com/office/powerpoint/2010/main" val="349767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AB90F-6576-44D7-BEE9-D84CBA6730C8}"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DBD6E-7003-4C73-B71C-79B085F0463F}" type="slidenum">
              <a:rPr lang="en-US" smtClean="0"/>
              <a:t>‹#›</a:t>
            </a:fld>
            <a:endParaRPr lang="en-US"/>
          </a:p>
        </p:txBody>
      </p:sp>
    </p:spTree>
    <p:extLst>
      <p:ext uri="{BB962C8B-B14F-4D97-AF65-F5344CB8AC3E}">
        <p14:creationId xmlns:p14="http://schemas.microsoft.com/office/powerpoint/2010/main" val="152859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6AB90F-6576-44D7-BEE9-D84CBA6730C8}"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DBD6E-7003-4C73-B71C-79B085F0463F}" type="slidenum">
              <a:rPr lang="en-US" smtClean="0"/>
              <a:t>‹#›</a:t>
            </a:fld>
            <a:endParaRPr lang="en-US"/>
          </a:p>
        </p:txBody>
      </p:sp>
    </p:spTree>
    <p:extLst>
      <p:ext uri="{BB962C8B-B14F-4D97-AF65-F5344CB8AC3E}">
        <p14:creationId xmlns:p14="http://schemas.microsoft.com/office/powerpoint/2010/main" val="71900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6AB90F-6576-44D7-BEE9-D84CBA6730C8}" type="datetimeFigureOut">
              <a:rPr lang="en-US" smtClean="0"/>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DBD6E-7003-4C73-B71C-79B085F0463F}" type="slidenum">
              <a:rPr lang="en-US" smtClean="0"/>
              <a:t>‹#›</a:t>
            </a:fld>
            <a:endParaRPr lang="en-US"/>
          </a:p>
        </p:txBody>
      </p:sp>
    </p:spTree>
    <p:extLst>
      <p:ext uri="{BB962C8B-B14F-4D97-AF65-F5344CB8AC3E}">
        <p14:creationId xmlns:p14="http://schemas.microsoft.com/office/powerpoint/2010/main" val="68099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6AB90F-6576-44D7-BEE9-D84CBA6730C8}" type="datetimeFigureOut">
              <a:rPr lang="en-US" smtClean="0"/>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DBD6E-7003-4C73-B71C-79B085F0463F}" type="slidenum">
              <a:rPr lang="en-US" smtClean="0"/>
              <a:t>‹#›</a:t>
            </a:fld>
            <a:endParaRPr lang="en-US"/>
          </a:p>
        </p:txBody>
      </p:sp>
    </p:spTree>
    <p:extLst>
      <p:ext uri="{BB962C8B-B14F-4D97-AF65-F5344CB8AC3E}">
        <p14:creationId xmlns:p14="http://schemas.microsoft.com/office/powerpoint/2010/main" val="260921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AB90F-6576-44D7-BEE9-D84CBA6730C8}" type="datetimeFigureOut">
              <a:rPr lang="en-US" smtClean="0"/>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DBD6E-7003-4C73-B71C-79B085F0463F}" type="slidenum">
              <a:rPr lang="en-US" smtClean="0"/>
              <a:t>‹#›</a:t>
            </a:fld>
            <a:endParaRPr lang="en-US"/>
          </a:p>
        </p:txBody>
      </p:sp>
    </p:spTree>
    <p:extLst>
      <p:ext uri="{BB962C8B-B14F-4D97-AF65-F5344CB8AC3E}">
        <p14:creationId xmlns:p14="http://schemas.microsoft.com/office/powerpoint/2010/main" val="335080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AB90F-6576-44D7-BEE9-D84CBA6730C8}"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DBD6E-7003-4C73-B71C-79B085F0463F}" type="slidenum">
              <a:rPr lang="en-US" smtClean="0"/>
              <a:t>‹#›</a:t>
            </a:fld>
            <a:endParaRPr lang="en-US"/>
          </a:p>
        </p:txBody>
      </p:sp>
    </p:spTree>
    <p:extLst>
      <p:ext uri="{BB962C8B-B14F-4D97-AF65-F5344CB8AC3E}">
        <p14:creationId xmlns:p14="http://schemas.microsoft.com/office/powerpoint/2010/main" val="114247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AB90F-6576-44D7-BEE9-D84CBA6730C8}"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DBD6E-7003-4C73-B71C-79B085F0463F}" type="slidenum">
              <a:rPr lang="en-US" smtClean="0"/>
              <a:t>‹#›</a:t>
            </a:fld>
            <a:endParaRPr lang="en-US"/>
          </a:p>
        </p:txBody>
      </p:sp>
    </p:spTree>
    <p:extLst>
      <p:ext uri="{BB962C8B-B14F-4D97-AF65-F5344CB8AC3E}">
        <p14:creationId xmlns:p14="http://schemas.microsoft.com/office/powerpoint/2010/main" val="2313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AB90F-6576-44D7-BEE9-D84CBA6730C8}" type="datetimeFigureOut">
              <a:rPr lang="en-US" smtClean="0"/>
              <a:t>1/31/2022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DBD6E-7003-4C73-B71C-79B085F0463F}" type="slidenum">
              <a:rPr lang="en-US" smtClean="0"/>
              <a:t>‹#›</a:t>
            </a:fld>
            <a:endParaRPr lang="en-US"/>
          </a:p>
        </p:txBody>
      </p:sp>
    </p:spTree>
    <p:extLst>
      <p:ext uri="{BB962C8B-B14F-4D97-AF65-F5344CB8AC3E}">
        <p14:creationId xmlns:p14="http://schemas.microsoft.com/office/powerpoint/2010/main" val="3942882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2E1E8846-001E-4F83-8152-E6778AF59022}"/>
              </a:ext>
            </a:extLst>
          </p:cNvPr>
          <p:cNvGraphicFramePr>
            <a:graphicFrameLocks noGrp="1"/>
          </p:cNvGraphicFramePr>
          <p:nvPr>
            <p:extLst>
              <p:ext uri="{D42A27DB-BD31-4B8C-83A1-F6EECF244321}">
                <p14:modId xmlns:p14="http://schemas.microsoft.com/office/powerpoint/2010/main" val="2275728149"/>
              </p:ext>
            </p:extLst>
          </p:nvPr>
        </p:nvGraphicFramePr>
        <p:xfrm>
          <a:off x="4243952" y="1899213"/>
          <a:ext cx="7490812" cy="3840447"/>
        </p:xfrm>
        <a:graphic>
          <a:graphicData uri="http://schemas.openxmlformats.org/drawingml/2006/table">
            <a:tbl>
              <a:tblPr firstRow="1" bandRow="1">
                <a:effectLst>
                  <a:outerShdw blurRad="63500" sx="102000" sy="102000" algn="ctr" rotWithShape="0">
                    <a:prstClr val="black">
                      <a:alpha val="40000"/>
                    </a:prstClr>
                  </a:outerShdw>
                </a:effectLst>
                <a:tableStyleId>{F5AB1C69-6EDB-4FF4-983F-18BD219EF322}</a:tableStyleId>
              </a:tblPr>
              <a:tblGrid>
                <a:gridCol w="5147333">
                  <a:extLst>
                    <a:ext uri="{9D8B030D-6E8A-4147-A177-3AD203B41FA5}">
                      <a16:colId xmlns="" xmlns:a16="http://schemas.microsoft.com/office/drawing/2014/main" val="1902435220"/>
                    </a:ext>
                  </a:extLst>
                </a:gridCol>
                <a:gridCol w="2343479">
                  <a:extLst>
                    <a:ext uri="{9D8B030D-6E8A-4147-A177-3AD203B41FA5}">
                      <a16:colId xmlns="" xmlns:a16="http://schemas.microsoft.com/office/drawing/2014/main" val="1982207501"/>
                    </a:ext>
                  </a:extLst>
                </a:gridCol>
              </a:tblGrid>
              <a:tr h="877935">
                <a:tc>
                  <a:txBody>
                    <a:bodyPr/>
                    <a:lstStyle/>
                    <a:p>
                      <a:pPr algn="ctr"/>
                      <a:r>
                        <a:rPr lang="ar-BH" sz="6000" dirty="0">
                          <a:solidFill>
                            <a:srgbClr val="C00000"/>
                          </a:solidFill>
                          <a:effectLst/>
                          <a:latin typeface="Sakkal Majalla" panose="02000000000000000000" pitchFamily="2" charset="-78"/>
                          <a:cs typeface="Sakkal Majalla" panose="02000000000000000000" pitchFamily="2" charset="-78"/>
                        </a:rPr>
                        <a:t>الكيـمياء</a:t>
                      </a:r>
                      <a:endParaRPr lang="en-US" sz="6600" b="0" dirty="0">
                        <a:solidFill>
                          <a:srgbClr val="C00000"/>
                        </a:solidFill>
                        <a:effectLst/>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tc>
                  <a:txBody>
                    <a:bodyPr/>
                    <a:lstStyle/>
                    <a:p>
                      <a:pPr algn="ctr"/>
                      <a:r>
                        <a:rPr lang="ar-BH" sz="6000" dirty="0">
                          <a:solidFill>
                            <a:srgbClr val="C00000"/>
                          </a:solidFill>
                          <a:effectLst/>
                          <a:latin typeface="Sakkal Majalla" panose="02000000000000000000" pitchFamily="2" charset="-78"/>
                          <a:cs typeface="Sakkal Majalla" panose="02000000000000000000" pitchFamily="2" charset="-78"/>
                        </a:rPr>
                        <a:t>المادة </a:t>
                      </a:r>
                      <a:endParaRPr lang="en-US" sz="6000" b="0" dirty="0">
                        <a:solidFill>
                          <a:srgbClr val="C00000"/>
                        </a:solidFill>
                        <a:effectLst/>
                        <a:latin typeface="Sakkal Majalla" panose="02000000000000000000" pitchFamily="2" charset="-78"/>
                        <a:cs typeface="Sakkal Majalla" panose="02000000000000000000" pitchFamily="2" charset="-78"/>
                      </a:endParaRPr>
                    </a:p>
                  </a:txBody>
                  <a:tcPr anchor="ctr">
                    <a:solidFill>
                      <a:schemeClr val="accent6">
                        <a:lumMod val="20000"/>
                        <a:lumOff val="80000"/>
                      </a:schemeClr>
                    </a:solidFill>
                  </a:tcPr>
                </a:tc>
                <a:extLst>
                  <a:ext uri="{0D108BD9-81ED-4DB2-BD59-A6C34878D82A}">
                    <a16:rowId xmlns="" xmlns:a16="http://schemas.microsoft.com/office/drawing/2014/main" val="2603181798"/>
                  </a:ext>
                </a:extLst>
              </a:tr>
              <a:tr h="731487">
                <a:tc>
                  <a:txBody>
                    <a:bodyPr/>
                    <a:lstStyle/>
                    <a:p>
                      <a:pPr algn="ctr" rtl="1"/>
                      <a:r>
                        <a:rPr lang="ar-BH" sz="4000" b="1" dirty="0">
                          <a:solidFill>
                            <a:schemeClr val="accent5">
                              <a:lumMod val="75000"/>
                            </a:schemeClr>
                          </a:solidFill>
                          <a:latin typeface="Sakkal Majalla" panose="02000000000000000000" pitchFamily="2" charset="-78"/>
                          <a:cs typeface="Sakkal Majalla" panose="02000000000000000000" pitchFamily="2" charset="-78"/>
                          <a:sym typeface="Wingdings 2" panose="05020102010507070707" pitchFamily="18" charset="2"/>
                        </a:rPr>
                        <a:t>قوى</a:t>
                      </a:r>
                      <a:r>
                        <a:rPr lang="ar-BH" sz="4000" b="1" baseline="0" dirty="0">
                          <a:solidFill>
                            <a:schemeClr val="accent5">
                              <a:lumMod val="75000"/>
                            </a:schemeClr>
                          </a:solidFill>
                          <a:latin typeface="Sakkal Majalla" panose="02000000000000000000" pitchFamily="2" charset="-78"/>
                          <a:cs typeface="Sakkal Majalla" panose="02000000000000000000" pitchFamily="2" charset="-78"/>
                          <a:sym typeface="Wingdings 2" panose="05020102010507070707" pitchFamily="18" charset="2"/>
                        </a:rPr>
                        <a:t> التجاذب</a:t>
                      </a:r>
                      <a:r>
                        <a:rPr lang="en-US" sz="4000" b="1" baseline="0" dirty="0">
                          <a:solidFill>
                            <a:schemeClr val="accent5">
                              <a:lumMod val="75000"/>
                            </a:schemeClr>
                          </a:solidFill>
                          <a:latin typeface="Sakkal Majalla" panose="02000000000000000000" pitchFamily="2" charset="-78"/>
                          <a:cs typeface="Sakkal Majalla" panose="02000000000000000000" pitchFamily="2" charset="-78"/>
                          <a:sym typeface="Wingdings 2" panose="05020102010507070707" pitchFamily="18" charset="2"/>
                        </a:rPr>
                        <a:t> </a:t>
                      </a:r>
                      <a:r>
                        <a:rPr lang="ar-BH" sz="4000" b="1" baseline="0" dirty="0">
                          <a:solidFill>
                            <a:schemeClr val="accent5">
                              <a:lumMod val="75000"/>
                            </a:schemeClr>
                          </a:solidFill>
                          <a:latin typeface="Sakkal Majalla" panose="02000000000000000000" pitchFamily="2" charset="-78"/>
                          <a:cs typeface="Sakkal Majalla" panose="02000000000000000000" pitchFamily="2" charset="-78"/>
                          <a:sym typeface="Wingdings 2" panose="05020102010507070707" pitchFamily="18" charset="2"/>
                        </a:rPr>
                        <a:t> بين الجزيئية</a:t>
                      </a:r>
                      <a:endParaRPr lang="ar-BH" sz="4000" b="1" dirty="0">
                        <a:solidFill>
                          <a:srgbClr val="C00000"/>
                        </a:solidFill>
                        <a:latin typeface="Sakkal Majalla" panose="02000000000000000000" pitchFamily="2" charset="-78"/>
                        <a:cs typeface="Sakkal Majalla" panose="02000000000000000000" pitchFamily="2" charset="-78"/>
                        <a:sym typeface="Wingdings 2" panose="05020102010507070707" pitchFamily="18" charset="2"/>
                      </a:endParaRPr>
                    </a:p>
                  </a:txBody>
                  <a:tcPr anchor="ctr">
                    <a:solidFill>
                      <a:schemeClr val="accent4">
                        <a:lumMod val="40000"/>
                        <a:lumOff val="60000"/>
                      </a:schemeClr>
                    </a:solidFill>
                  </a:tcPr>
                </a:tc>
                <a:tc>
                  <a:txBody>
                    <a:bodyPr/>
                    <a:lstStyle/>
                    <a:p>
                      <a:pPr algn="r"/>
                      <a:r>
                        <a:rPr lang="ar-BH" sz="3200" b="1" dirty="0">
                          <a:effectLst/>
                          <a:latin typeface="Sakkal Majalla" panose="02000000000000000000" pitchFamily="2" charset="-78"/>
                          <a:cs typeface="Sakkal Majalla" panose="02000000000000000000" pitchFamily="2" charset="-78"/>
                        </a:rPr>
                        <a:t>عنوان</a:t>
                      </a:r>
                      <a:r>
                        <a:rPr lang="ar-BH" sz="3200" b="1" baseline="0" dirty="0">
                          <a:effectLst/>
                          <a:latin typeface="Sakkal Majalla" panose="02000000000000000000" pitchFamily="2" charset="-78"/>
                          <a:cs typeface="Sakkal Majalla" panose="02000000000000000000" pitchFamily="2" charset="-78"/>
                        </a:rPr>
                        <a:t> الدرس</a:t>
                      </a:r>
                      <a:endParaRPr lang="en-US" sz="3200" b="1" dirty="0">
                        <a:effectLst/>
                        <a:latin typeface="Sakkal Majalla" panose="02000000000000000000" pitchFamily="2" charset="-78"/>
                        <a:cs typeface="Sakkal Majalla" panose="02000000000000000000" pitchFamily="2" charset="-78"/>
                      </a:endParaRPr>
                    </a:p>
                  </a:txBody>
                  <a:tcPr anchor="ctr">
                    <a:solidFill>
                      <a:schemeClr val="accent4">
                        <a:lumMod val="40000"/>
                        <a:lumOff val="60000"/>
                      </a:schemeClr>
                    </a:solidFill>
                  </a:tcPr>
                </a:tc>
                <a:extLst>
                  <a:ext uri="{0D108BD9-81ED-4DB2-BD59-A6C34878D82A}">
                    <a16:rowId xmlns="" xmlns:a16="http://schemas.microsoft.com/office/drawing/2014/main" val="4279311713"/>
                  </a:ext>
                </a:extLst>
              </a:tr>
              <a:tr h="673941">
                <a:tc>
                  <a:txBody>
                    <a:bodyPr/>
                    <a:lstStyle/>
                    <a:p>
                      <a:pPr algn="ctr" rtl="1"/>
                      <a:r>
                        <a:rPr lang="ar-BH" sz="4000" b="1" dirty="0">
                          <a:solidFill>
                            <a:schemeClr val="tx1"/>
                          </a:solidFill>
                          <a:effectLst/>
                          <a:latin typeface="Sakkal Majalla" panose="02000000000000000000" pitchFamily="2" charset="-78"/>
                          <a:cs typeface="Sakkal Majalla" panose="02000000000000000000" pitchFamily="2" charset="-78"/>
                        </a:rPr>
                        <a:t>كيم</a:t>
                      </a:r>
                      <a:r>
                        <a:rPr lang="ar-BH" sz="4000" b="1" baseline="0" dirty="0">
                          <a:solidFill>
                            <a:schemeClr val="tx1"/>
                          </a:solidFill>
                          <a:effectLst/>
                          <a:latin typeface="Sakkal Majalla" panose="02000000000000000000" pitchFamily="2" charset="-78"/>
                          <a:cs typeface="Sakkal Majalla" panose="02000000000000000000" pitchFamily="2" charset="-78"/>
                        </a:rPr>
                        <a:t> </a:t>
                      </a:r>
                      <a:r>
                        <a:rPr lang="en-US" sz="4000" b="1" dirty="0" smtClean="0">
                          <a:solidFill>
                            <a:schemeClr val="tx1"/>
                          </a:solidFill>
                          <a:effectLst/>
                          <a:latin typeface="Sakkal Majalla" panose="02000000000000000000" pitchFamily="2" charset="-78"/>
                          <a:cs typeface="Sakkal Majalla" panose="02000000000000000000" pitchFamily="2" charset="-78"/>
                        </a:rPr>
                        <a:t>214</a:t>
                      </a:r>
                      <a:endParaRPr lang="en-US" sz="4000" b="1" dirty="0">
                        <a:effectLst/>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tc>
                  <a:txBody>
                    <a:bodyPr/>
                    <a:lstStyle/>
                    <a:p>
                      <a:pPr algn="r"/>
                      <a:r>
                        <a:rPr lang="ar-BH" sz="3200" b="1" dirty="0">
                          <a:effectLst/>
                          <a:latin typeface="Sakkal Majalla" panose="02000000000000000000" pitchFamily="2" charset="-78"/>
                          <a:cs typeface="Sakkal Majalla" panose="02000000000000000000" pitchFamily="2" charset="-78"/>
                        </a:rPr>
                        <a:t>رمــــز المقـــــرر</a:t>
                      </a:r>
                      <a:endParaRPr lang="en-US" sz="3200" b="1" dirty="0">
                        <a:effectLst/>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extLst>
                  <a:ext uri="{0D108BD9-81ED-4DB2-BD59-A6C34878D82A}">
                    <a16:rowId xmlns="" xmlns:a16="http://schemas.microsoft.com/office/drawing/2014/main" val="2598843614"/>
                  </a:ext>
                </a:extLst>
              </a:tr>
              <a:tr h="673941">
                <a:tc>
                  <a:txBody>
                    <a:bodyPr/>
                    <a:lstStyle/>
                    <a:p>
                      <a:pPr algn="ctr" rtl="1"/>
                      <a:r>
                        <a:rPr lang="ar-BH" sz="4000" b="1" dirty="0">
                          <a:effectLst/>
                          <a:latin typeface="Sakkal Majalla" panose="02000000000000000000" pitchFamily="2" charset="-78"/>
                          <a:cs typeface="Sakkal Majalla" panose="02000000000000000000" pitchFamily="2" charset="-78"/>
                        </a:rPr>
                        <a:t>الأولى</a:t>
                      </a:r>
                      <a:endParaRPr lang="en-US" sz="4000" b="1" dirty="0">
                        <a:effectLst/>
                        <a:latin typeface="Sakkal Majalla" panose="02000000000000000000" pitchFamily="2" charset="-78"/>
                        <a:cs typeface="Sakkal Majalla" panose="02000000000000000000" pitchFamily="2" charset="-78"/>
                      </a:endParaRPr>
                    </a:p>
                  </a:txBody>
                  <a:tcPr anchor="ctr">
                    <a:solidFill>
                      <a:schemeClr val="accent4">
                        <a:lumMod val="40000"/>
                        <a:lumOff val="60000"/>
                      </a:schemeClr>
                    </a:solidFill>
                  </a:tcPr>
                </a:tc>
                <a:tc>
                  <a:txBody>
                    <a:bodyPr/>
                    <a:lstStyle/>
                    <a:p>
                      <a:pPr algn="r"/>
                      <a:r>
                        <a:rPr lang="ar-BH" sz="3200" b="1" dirty="0">
                          <a:effectLst/>
                          <a:latin typeface="Sakkal Majalla" panose="02000000000000000000" pitchFamily="2" charset="-78"/>
                          <a:cs typeface="Sakkal Majalla" panose="02000000000000000000" pitchFamily="2" charset="-78"/>
                        </a:rPr>
                        <a:t>رقم الوحدة</a:t>
                      </a:r>
                      <a:endParaRPr lang="en-US" sz="3200" b="1" dirty="0">
                        <a:effectLst/>
                        <a:latin typeface="Sakkal Majalla" panose="02000000000000000000" pitchFamily="2" charset="-78"/>
                        <a:cs typeface="Sakkal Majalla" panose="02000000000000000000" pitchFamily="2" charset="-78"/>
                      </a:endParaRPr>
                    </a:p>
                  </a:txBody>
                  <a:tcPr anchor="ctr">
                    <a:solidFill>
                      <a:schemeClr val="accent4">
                        <a:lumMod val="40000"/>
                        <a:lumOff val="60000"/>
                      </a:schemeClr>
                    </a:solidFill>
                  </a:tcPr>
                </a:tc>
                <a:extLst>
                  <a:ext uri="{0D108BD9-81ED-4DB2-BD59-A6C34878D82A}">
                    <a16:rowId xmlns="" xmlns:a16="http://schemas.microsoft.com/office/drawing/2014/main" val="190819232"/>
                  </a:ext>
                </a:extLst>
              </a:tr>
              <a:tr h="67394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4000" b="1" dirty="0">
                          <a:solidFill>
                            <a:schemeClr val="tx1"/>
                          </a:solidFill>
                          <a:effectLst/>
                          <a:latin typeface="Sakkal Majalla" panose="02000000000000000000" pitchFamily="2" charset="-78"/>
                          <a:ea typeface="+mn-ea"/>
                          <a:cs typeface="Sakkal Majalla" panose="02000000000000000000" pitchFamily="2" charset="-78"/>
                        </a:rPr>
                        <a:t>الثاني</a:t>
                      </a:r>
                      <a:r>
                        <a:rPr lang="ar-BH" sz="4000" b="1" baseline="0" dirty="0">
                          <a:solidFill>
                            <a:schemeClr val="tx1"/>
                          </a:solidFill>
                          <a:effectLst/>
                          <a:latin typeface="Sakkal Majalla" panose="02000000000000000000" pitchFamily="2" charset="-78"/>
                          <a:ea typeface="+mn-ea"/>
                          <a:cs typeface="Sakkal Majalla" panose="02000000000000000000" pitchFamily="2" charset="-78"/>
                        </a:rPr>
                        <a:t> الثانوي</a:t>
                      </a:r>
                      <a:r>
                        <a:rPr lang="en-US" sz="4000" b="1" baseline="0" dirty="0">
                          <a:solidFill>
                            <a:schemeClr val="tx1"/>
                          </a:solidFill>
                          <a:effectLst/>
                          <a:latin typeface="Sakkal Majalla" panose="02000000000000000000" pitchFamily="2" charset="-78"/>
                          <a:ea typeface="+mn-ea"/>
                          <a:cs typeface="Sakkal Majalla" panose="02000000000000000000" pitchFamily="2" charset="-78"/>
                        </a:rPr>
                        <a:t> </a:t>
                      </a:r>
                      <a:endParaRPr lang="en-US" sz="4000" b="1" dirty="0">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anchor="ctr">
                    <a:solidFill>
                      <a:schemeClr val="accent6">
                        <a:lumMod val="40000"/>
                        <a:lumOff val="60000"/>
                      </a:schemeClr>
                    </a:solidFill>
                  </a:tcPr>
                </a:tc>
                <a:tc>
                  <a:txBody>
                    <a:bodyPr/>
                    <a:lstStyle/>
                    <a:p>
                      <a:pPr algn="r"/>
                      <a:r>
                        <a:rPr lang="ar-BH" sz="3200" b="1" dirty="0">
                          <a:effectLst/>
                          <a:latin typeface="Sakkal Majalla" panose="02000000000000000000" pitchFamily="2" charset="-78"/>
                          <a:cs typeface="Sakkal Majalla" panose="02000000000000000000" pitchFamily="2" charset="-78"/>
                        </a:rPr>
                        <a:t>المستوى</a:t>
                      </a:r>
                      <a:r>
                        <a:rPr lang="ar-BH" sz="3200" b="1" baseline="0" dirty="0">
                          <a:effectLst/>
                          <a:latin typeface="Sakkal Majalla" panose="02000000000000000000" pitchFamily="2" charset="-78"/>
                          <a:cs typeface="Sakkal Majalla" panose="02000000000000000000" pitchFamily="2" charset="-78"/>
                        </a:rPr>
                        <a:t> الدراسي</a:t>
                      </a:r>
                      <a:endParaRPr lang="en-US" sz="3200" b="1" dirty="0">
                        <a:effectLst/>
                        <a:latin typeface="Sakkal Majalla" panose="02000000000000000000" pitchFamily="2" charset="-78"/>
                        <a:cs typeface="Sakkal Majalla" panose="02000000000000000000" pitchFamily="2" charset="-78"/>
                      </a:endParaRPr>
                    </a:p>
                  </a:txBody>
                  <a:tcPr anchor="ctr">
                    <a:solidFill>
                      <a:schemeClr val="accent6">
                        <a:lumMod val="40000"/>
                        <a:lumOff val="60000"/>
                      </a:schemeClr>
                    </a:solidFill>
                  </a:tcPr>
                </a:tc>
                <a:extLst>
                  <a:ext uri="{0D108BD9-81ED-4DB2-BD59-A6C34878D82A}">
                    <a16:rowId xmlns="" xmlns:a16="http://schemas.microsoft.com/office/drawing/2014/main" val="2776387343"/>
                  </a:ext>
                </a:extLst>
              </a:tr>
            </a:tbl>
          </a:graphicData>
        </a:graphic>
      </p:graphicFrame>
      <p:pic>
        <p:nvPicPr>
          <p:cNvPr id="5" name="Picture 4"/>
          <p:cNvPicPr>
            <a:picLocks noChangeAspect="1"/>
          </p:cNvPicPr>
          <p:nvPr/>
        </p:nvPicPr>
        <p:blipFill>
          <a:blip r:embed="rId3"/>
          <a:stretch>
            <a:fillRect/>
          </a:stretch>
        </p:blipFill>
        <p:spPr>
          <a:xfrm>
            <a:off x="845128" y="2702300"/>
            <a:ext cx="3075708" cy="22342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252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وان 10"/>
          <p:cNvSpPr txBox="1">
            <a:spLocks/>
          </p:cNvSpPr>
          <p:nvPr/>
        </p:nvSpPr>
        <p:spPr>
          <a:xfrm>
            <a:off x="3879273" y="249382"/>
            <a:ext cx="6525491" cy="686416"/>
          </a:xfrm>
          <a:prstGeom prst="rect">
            <a:avLst/>
          </a:prstGeom>
          <a:solidFill>
            <a:schemeClr val="bg2"/>
          </a:solidFill>
          <a:ln>
            <a:noFill/>
          </a:ln>
          <a:effectLst>
            <a:outerShdw blurRad="63500" sx="102000" sy="102000" algn="ctr" rotWithShape="0">
              <a:prstClr val="black">
                <a:alpha val="40000"/>
              </a:prstClr>
            </a:outerShdw>
          </a:effectLst>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r>
              <a:rPr lang="ar-SA" sz="4000" b="1" dirty="0" smtClean="0">
                <a:latin typeface="Sakkal Majalla" panose="02000000000000000000" pitchFamily="2" charset="-78"/>
                <a:cs typeface="Sakkal Majalla" panose="02000000000000000000" pitchFamily="2" charset="-78"/>
              </a:rPr>
              <a:t>مثال :قوى التشتت في جز</a:t>
            </a:r>
            <a:r>
              <a:rPr lang="ar-BH" sz="4000" b="1" dirty="0" err="1" smtClean="0">
                <a:latin typeface="Sakkal Majalla" panose="02000000000000000000" pitchFamily="2" charset="-78"/>
                <a:cs typeface="Sakkal Majalla" panose="02000000000000000000" pitchFamily="2" charset="-78"/>
              </a:rPr>
              <a:t>يء</a:t>
            </a:r>
            <a:r>
              <a:rPr lang="ar-SA" sz="4000" b="1" dirty="0" smtClean="0">
                <a:latin typeface="Sakkal Majalla" panose="02000000000000000000" pitchFamily="2" charset="-78"/>
                <a:cs typeface="Sakkal Majalla" panose="02000000000000000000" pitchFamily="2" charset="-78"/>
              </a:rPr>
              <a:t> الهيدروجين </a:t>
            </a:r>
            <a:endParaRPr lang="ar-SA" sz="4000" b="1" dirty="0">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2"/>
          <a:stretch>
            <a:fillRect/>
          </a:stretch>
        </p:blipFill>
        <p:spPr>
          <a:xfrm>
            <a:off x="311184" y="1600433"/>
            <a:ext cx="3859033" cy="981140"/>
          </a:xfrm>
          <a:prstGeom prst="rect">
            <a:avLst/>
          </a:prstGeom>
        </p:spPr>
      </p:pic>
      <p:sp>
        <p:nvSpPr>
          <p:cNvPr id="9" name="مربع نص 3"/>
          <p:cNvSpPr txBox="1">
            <a:spLocks noChangeArrowheads="1"/>
          </p:cNvSpPr>
          <p:nvPr/>
        </p:nvSpPr>
        <p:spPr bwMode="auto">
          <a:xfrm>
            <a:off x="4170218" y="1600433"/>
            <a:ext cx="7439892" cy="954107"/>
          </a:xfrm>
          <a:prstGeom prst="rect">
            <a:avLst/>
          </a:prstGeom>
          <a:solidFill>
            <a:schemeClr val="accent6">
              <a:lumMod val="40000"/>
              <a:lumOff val="60000"/>
            </a:schemeClr>
          </a:solidFill>
          <a:ln w="9525">
            <a:noFill/>
            <a:miter lim="800000"/>
            <a:headEnd/>
            <a:tailEnd/>
          </a:ln>
          <a:effectLst>
            <a:outerShdw blurRad="63500" sx="102000" sy="102000" algn="ctr" rotWithShape="0">
              <a:prstClr val="black">
                <a:alpha val="40000"/>
              </a:prstClr>
            </a:outerShdw>
          </a:effectLst>
        </p:spPr>
        <p:txBody>
          <a:bodyPr wrap="square">
            <a:spAutoFit/>
          </a:bodyPr>
          <a:lstStyle/>
          <a:p>
            <a:pPr algn="r" rtl="1"/>
            <a:r>
              <a:rPr lang="en-US" sz="2800" b="1" dirty="0" smtClean="0">
                <a:latin typeface="Sakkal Majalla" panose="02000000000000000000" pitchFamily="2" charset="-78"/>
                <a:cs typeface="Sakkal Majalla" panose="02000000000000000000" pitchFamily="2" charset="-78"/>
              </a:rPr>
              <a:t>1</a:t>
            </a:r>
            <a:r>
              <a:rPr lang="ar-BH" sz="2800" b="1" dirty="0" smtClean="0">
                <a:latin typeface="Sakkal Majalla" panose="02000000000000000000" pitchFamily="2" charset="-78"/>
                <a:cs typeface="Sakkal Majalla" panose="02000000000000000000" pitchFamily="2" charset="-78"/>
              </a:rPr>
              <a:t>- لا</a:t>
            </a:r>
            <a:r>
              <a:rPr lang="ar-SA" sz="2800" b="1" dirty="0" smtClean="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توجد قطبية بين الجزئيات وعند التصادم </a:t>
            </a:r>
            <a:r>
              <a:rPr lang="ar-SA" sz="2800" b="1" dirty="0" smtClean="0">
                <a:latin typeface="Sakkal Majalla" panose="02000000000000000000" pitchFamily="2" charset="-78"/>
                <a:cs typeface="Sakkal Majalla" panose="02000000000000000000" pitchFamily="2" charset="-78"/>
              </a:rPr>
              <a:t>ف</a:t>
            </a:r>
            <a:r>
              <a:rPr lang="ar-BH" sz="2800" b="1" dirty="0" smtClean="0">
                <a:latin typeface="Sakkal Majalla" panose="02000000000000000000" pitchFamily="2" charset="-78"/>
                <a:cs typeface="Sakkal Majalla" panose="02000000000000000000" pitchFamily="2" charset="-78"/>
              </a:rPr>
              <a:t>إ</a:t>
            </a:r>
            <a:r>
              <a:rPr lang="ar-SA" sz="2800" b="1" dirty="0" smtClean="0">
                <a:latin typeface="Sakkal Majalla" panose="02000000000000000000" pitchFamily="2" charset="-78"/>
                <a:cs typeface="Sakkal Majalla" panose="02000000000000000000" pitchFamily="2" charset="-78"/>
              </a:rPr>
              <a:t>ن السح</a:t>
            </a:r>
            <a:r>
              <a:rPr lang="ar-BH" sz="2800" b="1" dirty="0" smtClean="0">
                <a:latin typeface="Sakkal Majalla" panose="02000000000000000000" pitchFamily="2" charset="-78"/>
                <a:cs typeface="Sakkal Majalla" panose="02000000000000000000" pitchFamily="2" charset="-78"/>
              </a:rPr>
              <a:t>ا</a:t>
            </a:r>
            <a:r>
              <a:rPr lang="ar-SA" sz="2800" b="1" dirty="0" smtClean="0">
                <a:latin typeface="Sakkal Majalla" panose="02000000000000000000" pitchFamily="2" charset="-78"/>
                <a:cs typeface="Sakkal Majalla" panose="02000000000000000000" pitchFamily="2" charset="-78"/>
              </a:rPr>
              <a:t>ب</a:t>
            </a:r>
            <a:r>
              <a:rPr lang="ar-BH" sz="2800" b="1" dirty="0" smtClean="0">
                <a:latin typeface="Sakkal Majalla" panose="02000000000000000000" pitchFamily="2" charset="-78"/>
                <a:cs typeface="Sakkal Majalla" panose="02000000000000000000" pitchFamily="2" charset="-78"/>
              </a:rPr>
              <a:t>ة</a:t>
            </a:r>
            <a:r>
              <a:rPr lang="ar-SA" sz="2800" b="1" dirty="0" smtClean="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الإلكترونية </a:t>
            </a:r>
            <a:r>
              <a:rPr lang="ar-SA" sz="2800" b="1" dirty="0" smtClean="0">
                <a:latin typeface="Sakkal Majalla" panose="02000000000000000000" pitchFamily="2" charset="-78"/>
                <a:cs typeface="Sakkal Majalla" panose="02000000000000000000" pitchFamily="2" charset="-78"/>
              </a:rPr>
              <a:t>ل</a:t>
            </a:r>
            <a:r>
              <a:rPr lang="ar-BH" sz="2800" b="1" dirty="0" smtClean="0">
                <a:latin typeface="Sakkal Majalla" panose="02000000000000000000" pitchFamily="2" charset="-78"/>
                <a:cs typeface="Sakkal Majalla" panose="02000000000000000000" pitchFamily="2" charset="-78"/>
              </a:rPr>
              <a:t>أ</a:t>
            </a:r>
            <a:r>
              <a:rPr lang="ar-SA" sz="2800" b="1" dirty="0" smtClean="0">
                <a:latin typeface="Sakkal Majalla" panose="02000000000000000000" pitchFamily="2" charset="-78"/>
                <a:cs typeface="Sakkal Majalla" panose="02000000000000000000" pitchFamily="2" charset="-78"/>
              </a:rPr>
              <a:t>حد</a:t>
            </a:r>
            <a:r>
              <a:rPr lang="ar-BH" sz="2800" b="1" dirty="0" smtClean="0">
                <a:latin typeface="Sakkal Majalla" panose="02000000000000000000" pitchFamily="2" charset="-78"/>
                <a:cs typeface="Sakkal Majalla" panose="02000000000000000000" pitchFamily="2" charset="-78"/>
              </a:rPr>
              <a:t> الجزيئين</a:t>
            </a:r>
            <a:r>
              <a:rPr lang="ar-SA" sz="2800" b="1" dirty="0" smtClean="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تتنافر مع </a:t>
            </a:r>
            <a:r>
              <a:rPr lang="ar-SA" sz="2800" b="1" dirty="0" smtClean="0">
                <a:latin typeface="Sakkal Majalla" panose="02000000000000000000" pitchFamily="2" charset="-78"/>
                <a:cs typeface="Sakkal Majalla" panose="02000000000000000000" pitchFamily="2" charset="-78"/>
              </a:rPr>
              <a:t>السح</a:t>
            </a:r>
            <a:r>
              <a:rPr lang="ar-BH" sz="2800" b="1" dirty="0" smtClean="0">
                <a:latin typeface="Sakkal Majalla" panose="02000000000000000000" pitchFamily="2" charset="-78"/>
                <a:cs typeface="Sakkal Majalla" panose="02000000000000000000" pitchFamily="2" charset="-78"/>
              </a:rPr>
              <a:t>ا</a:t>
            </a:r>
            <a:r>
              <a:rPr lang="ar-SA" sz="2800" b="1" dirty="0" smtClean="0">
                <a:latin typeface="Sakkal Majalla" panose="02000000000000000000" pitchFamily="2" charset="-78"/>
                <a:cs typeface="Sakkal Majalla" panose="02000000000000000000" pitchFamily="2" charset="-78"/>
              </a:rPr>
              <a:t>ب</a:t>
            </a:r>
            <a:r>
              <a:rPr lang="ar-BH" sz="2800" b="1" dirty="0" smtClean="0">
                <a:latin typeface="Sakkal Majalla" panose="02000000000000000000" pitchFamily="2" charset="-78"/>
                <a:cs typeface="Sakkal Majalla" panose="02000000000000000000" pitchFamily="2" charset="-78"/>
              </a:rPr>
              <a:t>ة</a:t>
            </a:r>
            <a:r>
              <a:rPr lang="ar-SA" sz="2800" b="1" dirty="0" smtClean="0">
                <a:latin typeface="Sakkal Majalla" panose="02000000000000000000" pitchFamily="2" charset="-78"/>
                <a:cs typeface="Sakkal Majalla" panose="02000000000000000000" pitchFamily="2" charset="-78"/>
              </a:rPr>
              <a:t> ال</a:t>
            </a:r>
            <a:r>
              <a:rPr lang="ar-BH" sz="2800" b="1" dirty="0" smtClean="0">
                <a:latin typeface="Sakkal Majalla" panose="02000000000000000000" pitchFamily="2" charset="-78"/>
                <a:cs typeface="Sakkal Majalla" panose="02000000000000000000" pitchFamily="2" charset="-78"/>
              </a:rPr>
              <a:t>إ</a:t>
            </a:r>
            <a:r>
              <a:rPr lang="ar-SA" sz="2800" b="1" dirty="0" err="1" smtClean="0">
                <a:latin typeface="Sakkal Majalla" panose="02000000000000000000" pitchFamily="2" charset="-78"/>
                <a:cs typeface="Sakkal Majalla" panose="02000000000000000000" pitchFamily="2" charset="-78"/>
              </a:rPr>
              <a:t>لكترونية</a:t>
            </a:r>
            <a:r>
              <a:rPr lang="ar-SA" sz="2800" b="1" dirty="0" smtClean="0">
                <a:latin typeface="Sakkal Majalla" panose="02000000000000000000" pitchFamily="2" charset="-78"/>
                <a:cs typeface="Sakkal Majalla" panose="02000000000000000000" pitchFamily="2" charset="-78"/>
              </a:rPr>
              <a:t> للجزي</a:t>
            </a:r>
            <a:r>
              <a:rPr lang="ar-BH" sz="2800" b="1" dirty="0" smtClean="0">
                <a:latin typeface="Sakkal Majalla" panose="02000000000000000000" pitchFamily="2" charset="-78"/>
                <a:cs typeface="Sakkal Majalla" panose="02000000000000000000" pitchFamily="2" charset="-78"/>
              </a:rPr>
              <a:t>ء</a:t>
            </a:r>
            <a:r>
              <a:rPr lang="ar-SA" sz="2800" b="1" dirty="0" smtClean="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الآخر</a:t>
            </a:r>
            <a:r>
              <a:rPr lang="ar-SA" sz="2800" b="1" dirty="0" smtClean="0">
                <a:latin typeface="Sakkal Majalla" panose="02000000000000000000" pitchFamily="2" charset="-78"/>
                <a:cs typeface="Sakkal Majalla" panose="02000000000000000000" pitchFamily="2" charset="-78"/>
              </a:rPr>
              <a:t>.  </a:t>
            </a:r>
            <a:endParaRPr lang="ar-SA" sz="2800" b="1" dirty="0">
              <a:latin typeface="Sakkal Majalla" panose="02000000000000000000" pitchFamily="2" charset="-78"/>
              <a:cs typeface="Sakkal Majalla" panose="02000000000000000000" pitchFamily="2" charset="-78"/>
            </a:endParaRPr>
          </a:p>
        </p:txBody>
      </p:sp>
      <p:pic>
        <p:nvPicPr>
          <p:cNvPr id="11" name="Picture 3"/>
          <p:cNvPicPr>
            <a:picLocks noChangeAspect="1" noChangeArrowheads="1"/>
          </p:cNvPicPr>
          <p:nvPr/>
        </p:nvPicPr>
        <p:blipFill>
          <a:blip r:embed="rId3"/>
          <a:srcRect t="3367" r="55556" b="49491"/>
          <a:stretch>
            <a:fillRect/>
          </a:stretch>
        </p:blipFill>
        <p:spPr>
          <a:xfrm>
            <a:off x="2185059" y="2667203"/>
            <a:ext cx="1985159" cy="1158009"/>
          </a:xfrm>
          <a:prstGeom prst="rect">
            <a:avLst/>
          </a:prstGeom>
        </p:spPr>
      </p:pic>
      <p:pic>
        <p:nvPicPr>
          <p:cNvPr id="3" name="Picture 2"/>
          <p:cNvPicPr>
            <a:picLocks noChangeAspect="1"/>
          </p:cNvPicPr>
          <p:nvPr/>
        </p:nvPicPr>
        <p:blipFill>
          <a:blip r:embed="rId4"/>
          <a:stretch>
            <a:fillRect/>
          </a:stretch>
        </p:blipFill>
        <p:spPr>
          <a:xfrm>
            <a:off x="311185" y="2667203"/>
            <a:ext cx="1959986" cy="1091638"/>
          </a:xfrm>
          <a:prstGeom prst="rect">
            <a:avLst/>
          </a:prstGeom>
        </p:spPr>
      </p:pic>
      <p:sp>
        <p:nvSpPr>
          <p:cNvPr id="14" name="مربع نص 3"/>
          <p:cNvSpPr txBox="1">
            <a:spLocks noChangeArrowheads="1"/>
          </p:cNvSpPr>
          <p:nvPr/>
        </p:nvSpPr>
        <p:spPr bwMode="auto">
          <a:xfrm>
            <a:off x="4170216" y="2804734"/>
            <a:ext cx="7439893" cy="954107"/>
          </a:xfrm>
          <a:prstGeom prst="rect">
            <a:avLst/>
          </a:prstGeom>
          <a:solidFill>
            <a:schemeClr val="accent6">
              <a:lumMod val="40000"/>
              <a:lumOff val="60000"/>
            </a:schemeClr>
          </a:solidFill>
          <a:ln w="9525">
            <a:noFill/>
            <a:miter lim="800000"/>
            <a:headEnd/>
            <a:tailEnd/>
          </a:ln>
          <a:effectLst>
            <a:outerShdw blurRad="63500" sx="102000" sy="102000" algn="ctr" rotWithShape="0">
              <a:prstClr val="black">
                <a:alpha val="40000"/>
              </a:prstClr>
            </a:outerShdw>
          </a:effectLst>
        </p:spPr>
        <p:txBody>
          <a:bodyPr wrap="square">
            <a:spAutoFit/>
          </a:bodyPr>
          <a:lstStyle/>
          <a:p>
            <a:pPr algn="r" rtl="1"/>
            <a:r>
              <a:rPr lang="en-US" sz="2800" b="1" dirty="0" smtClean="0">
                <a:latin typeface="Sakkal Majalla" panose="02000000000000000000" pitchFamily="2" charset="-78"/>
                <a:cs typeface="Sakkal Majalla" panose="02000000000000000000" pitchFamily="2" charset="-78"/>
              </a:rPr>
              <a:t>2</a:t>
            </a:r>
            <a:r>
              <a:rPr lang="ar-BH" sz="2800" b="1" dirty="0" smtClean="0">
                <a:latin typeface="Sakkal Majalla" panose="02000000000000000000" pitchFamily="2" charset="-78"/>
                <a:cs typeface="Sakkal Majalla" panose="02000000000000000000" pitchFamily="2" charset="-78"/>
              </a:rPr>
              <a:t>- </a:t>
            </a:r>
            <a:r>
              <a:rPr lang="ar-SA" sz="2800" b="1" dirty="0" smtClean="0">
                <a:latin typeface="Sakkal Majalla" panose="02000000000000000000" pitchFamily="2" charset="-78"/>
                <a:cs typeface="Sakkal Majalla" panose="02000000000000000000" pitchFamily="2" charset="-78"/>
              </a:rPr>
              <a:t>تصبح </a:t>
            </a:r>
            <a:r>
              <a:rPr lang="ar-SA" sz="2800" b="1" dirty="0">
                <a:latin typeface="Sakkal Majalla" panose="02000000000000000000" pitchFamily="2" charset="-78"/>
                <a:cs typeface="Sakkal Majalla" panose="02000000000000000000" pitchFamily="2" charset="-78"/>
              </a:rPr>
              <a:t>الكثافة </a:t>
            </a:r>
            <a:r>
              <a:rPr lang="ar-SA" sz="2800" b="1" dirty="0" smtClean="0">
                <a:latin typeface="Sakkal Majalla" panose="02000000000000000000" pitchFamily="2" charset="-78"/>
                <a:cs typeface="Sakkal Majalla" panose="02000000000000000000" pitchFamily="2" charset="-78"/>
              </a:rPr>
              <a:t>ال</a:t>
            </a:r>
            <a:r>
              <a:rPr lang="ar-BH" sz="2800" b="1" dirty="0" smtClean="0">
                <a:latin typeface="Sakkal Majalla" panose="02000000000000000000" pitchFamily="2" charset="-78"/>
                <a:cs typeface="Sakkal Majalla" panose="02000000000000000000" pitchFamily="2" charset="-78"/>
              </a:rPr>
              <a:t>إل</a:t>
            </a:r>
            <a:r>
              <a:rPr lang="ar-SA" sz="2800" b="1" dirty="0" err="1" smtClean="0">
                <a:latin typeface="Sakkal Majalla" panose="02000000000000000000" pitchFamily="2" charset="-78"/>
                <a:cs typeface="Sakkal Majalla" panose="02000000000000000000" pitchFamily="2" charset="-78"/>
              </a:rPr>
              <a:t>كترونية</a:t>
            </a:r>
            <a:r>
              <a:rPr lang="ar-BH" sz="2800" b="1" dirty="0" smtClean="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حول كل نواة </a:t>
            </a:r>
            <a:r>
              <a:rPr lang="ar-SA" sz="2800" b="1" dirty="0" smtClean="0">
                <a:latin typeface="Sakkal Majalla" panose="02000000000000000000" pitchFamily="2" charset="-78"/>
                <a:cs typeface="Sakkal Majalla" panose="02000000000000000000" pitchFamily="2" charset="-78"/>
              </a:rPr>
              <a:t>-</a:t>
            </a:r>
            <a:r>
              <a:rPr lang="ar-BH" sz="2800" b="1" dirty="0" smtClean="0">
                <a:latin typeface="Sakkal Majalla" panose="02000000000000000000" pitchFamily="2" charset="-78"/>
                <a:cs typeface="Sakkal Majalla" panose="02000000000000000000" pitchFamily="2" charset="-78"/>
              </a:rPr>
              <a:t> </a:t>
            </a:r>
            <a:r>
              <a:rPr lang="ar-SA" sz="2800" b="1" dirty="0" smtClean="0">
                <a:latin typeface="Sakkal Majalla" panose="02000000000000000000" pitchFamily="2" charset="-78"/>
                <a:cs typeface="Sakkal Majalla" panose="02000000000000000000" pitchFamily="2" charset="-78"/>
              </a:rPr>
              <a:t>ولو </a:t>
            </a:r>
            <a:r>
              <a:rPr lang="ar-SA" sz="2800" b="1" dirty="0">
                <a:latin typeface="Sakkal Majalla" panose="02000000000000000000" pitchFamily="2" charset="-78"/>
                <a:cs typeface="Sakkal Majalla" panose="02000000000000000000" pitchFamily="2" charset="-78"/>
              </a:rPr>
              <a:t>للحظة –</a:t>
            </a:r>
            <a:r>
              <a:rPr lang="ar-BH" sz="2800" b="1" dirty="0">
                <a:latin typeface="Sakkal Majalla" panose="02000000000000000000" pitchFamily="2" charset="-78"/>
                <a:cs typeface="Sakkal Majalla" panose="02000000000000000000" pitchFamily="2" charset="-78"/>
              </a:rPr>
              <a:t> في جهة </a:t>
            </a:r>
            <a:r>
              <a:rPr lang="ar-SA" sz="2800" b="1" dirty="0">
                <a:latin typeface="Sakkal Majalla" panose="02000000000000000000" pitchFamily="2" charset="-78"/>
                <a:cs typeface="Sakkal Majalla" panose="02000000000000000000" pitchFamily="2" charset="-78"/>
              </a:rPr>
              <a:t>أكبر من </a:t>
            </a:r>
            <a:r>
              <a:rPr lang="ar-BH" sz="2800" b="1" dirty="0">
                <a:latin typeface="Sakkal Majalla" panose="02000000000000000000" pitchFamily="2" charset="-78"/>
                <a:cs typeface="Sakkal Majalla" panose="02000000000000000000" pitchFamily="2" charset="-78"/>
              </a:rPr>
              <a:t>ال</a:t>
            </a:r>
            <a:r>
              <a:rPr lang="ar-SA" sz="2800" b="1" dirty="0">
                <a:latin typeface="Sakkal Majalla" panose="02000000000000000000" pitchFamily="2" charset="-78"/>
                <a:cs typeface="Sakkal Majalla" panose="02000000000000000000" pitchFamily="2" charset="-78"/>
              </a:rPr>
              <a:t>جهة </a:t>
            </a:r>
            <a:r>
              <a:rPr lang="ar-SA" sz="2800" b="1" dirty="0" smtClean="0">
                <a:latin typeface="Sakkal Majalla" panose="02000000000000000000" pitchFamily="2" charset="-78"/>
                <a:cs typeface="Sakkal Majalla" panose="02000000000000000000" pitchFamily="2" charset="-78"/>
              </a:rPr>
              <a:t>الأخرى</a:t>
            </a:r>
            <a:r>
              <a:rPr lang="ar-BH" sz="2800" b="1" dirty="0" smtClean="0">
                <a:latin typeface="Sakkal Majalla" panose="02000000000000000000" pitchFamily="2" charset="-78"/>
                <a:cs typeface="Sakkal Majalla" panose="02000000000000000000" pitchFamily="2" charset="-78"/>
              </a:rPr>
              <a:t>،</a:t>
            </a:r>
            <a:r>
              <a:rPr lang="ar-SA" sz="2800" b="1" dirty="0" smtClean="0">
                <a:latin typeface="Sakkal Majalla" panose="02000000000000000000" pitchFamily="2" charset="-78"/>
                <a:cs typeface="Sakkal Majalla" panose="02000000000000000000" pitchFamily="2" charset="-78"/>
              </a:rPr>
              <a:t> فيشكل كل</a:t>
            </a:r>
            <a:r>
              <a:rPr lang="ar-BH" sz="2800" b="1" dirty="0" smtClean="0">
                <a:latin typeface="Sakkal Majalla" panose="02000000000000000000" pitchFamily="2" charset="-78"/>
                <a:cs typeface="Sakkal Majalla" panose="02000000000000000000" pitchFamily="2" charset="-78"/>
              </a:rPr>
              <a:t>ُّ</a:t>
            </a:r>
            <a:r>
              <a:rPr lang="ar-SA" sz="2800" b="1" dirty="0" smtClean="0">
                <a:latin typeface="Sakkal Majalla" panose="02000000000000000000" pitchFamily="2" charset="-78"/>
                <a:cs typeface="Sakkal Majalla" panose="02000000000000000000" pitchFamily="2" charset="-78"/>
              </a:rPr>
              <a:t> جز</a:t>
            </a:r>
            <a:r>
              <a:rPr lang="ar-BH" sz="2800" b="1" dirty="0" err="1" smtClean="0">
                <a:latin typeface="Sakkal Majalla" panose="02000000000000000000" pitchFamily="2" charset="-78"/>
                <a:cs typeface="Sakkal Majalla" panose="02000000000000000000" pitchFamily="2" charset="-78"/>
              </a:rPr>
              <a:t>يء</a:t>
            </a:r>
            <a:r>
              <a:rPr lang="ar-SA" sz="2800" b="1" dirty="0" smtClean="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قطبية ثنائية مؤقتة.</a:t>
            </a:r>
          </a:p>
        </p:txBody>
      </p:sp>
      <p:sp>
        <p:nvSpPr>
          <p:cNvPr id="15" name="Rectangle 2"/>
          <p:cNvSpPr txBox="1">
            <a:spLocks noChangeArrowheads="1"/>
          </p:cNvSpPr>
          <p:nvPr/>
        </p:nvSpPr>
        <p:spPr>
          <a:xfrm>
            <a:off x="3061854" y="4136983"/>
            <a:ext cx="5333028" cy="703381"/>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ar-SA" sz="3200" b="1" dirty="0" smtClean="0">
                <a:solidFill>
                  <a:srgbClr val="FF0000"/>
                </a:solidFill>
                <a:latin typeface="Sakkal Majalla" panose="02000000000000000000" pitchFamily="2" charset="-78"/>
                <a:cs typeface="Sakkal Majalla" panose="02000000000000000000" pitchFamily="2" charset="-78"/>
              </a:rPr>
              <a:t>النتيجة: </a:t>
            </a:r>
            <a:r>
              <a:rPr lang="ar-SA" sz="3200" b="1" dirty="0" smtClean="0">
                <a:latin typeface="Sakkal Majalla" panose="02000000000000000000" pitchFamily="2" charset="-78"/>
                <a:cs typeface="Sakkal Majalla" panose="02000000000000000000" pitchFamily="2" charset="-78"/>
              </a:rPr>
              <a:t>تنشأ قوى تشتت ضعيفة</a:t>
            </a:r>
            <a:r>
              <a:rPr lang="ar-BH" sz="3200" b="1" dirty="0" smtClean="0">
                <a:latin typeface="Sakkal Majalla" panose="02000000000000000000" pitchFamily="2" charset="-78"/>
                <a:cs typeface="Sakkal Majalla" panose="02000000000000000000" pitchFamily="2" charset="-78"/>
              </a:rPr>
              <a:t>.</a:t>
            </a:r>
            <a:r>
              <a:rPr lang="ar-SA" sz="3200" b="1" dirty="0" smtClean="0">
                <a:latin typeface="Sakkal Majalla" panose="02000000000000000000" pitchFamily="2" charset="-78"/>
                <a:cs typeface="Sakkal Majalla" panose="02000000000000000000" pitchFamily="2" charset="-78"/>
              </a:rPr>
              <a:t> </a:t>
            </a:r>
            <a:endParaRPr lang="en-US" sz="2000" b="1" dirty="0">
              <a:latin typeface="Sakkal Majalla" panose="02000000000000000000" pitchFamily="2" charset="-78"/>
              <a:cs typeface="Sakkal Majalla" panose="02000000000000000000" pitchFamily="2" charset="-78"/>
            </a:endParaRPr>
          </a:p>
        </p:txBody>
      </p:sp>
      <p:cxnSp>
        <p:nvCxnSpPr>
          <p:cNvPr id="16" name="رابط مستقيم 4"/>
          <p:cNvCxnSpPr/>
          <p:nvPr/>
        </p:nvCxnSpPr>
        <p:spPr>
          <a:xfrm rot="10800000">
            <a:off x="5329910" y="5556616"/>
            <a:ext cx="1143000" cy="1587"/>
          </a:xfrm>
          <a:prstGeom prst="line">
            <a:avLst/>
          </a:prstGeom>
          <a:ln>
            <a:solidFill>
              <a:srgbClr val="FF0000"/>
            </a:solidFill>
            <a:prstDash val="sysDash"/>
          </a:ln>
        </p:spPr>
        <p:style>
          <a:lnRef idx="3">
            <a:schemeClr val="accent5"/>
          </a:lnRef>
          <a:fillRef idx="0">
            <a:schemeClr val="accent5"/>
          </a:fillRef>
          <a:effectRef idx="2">
            <a:schemeClr val="accent5"/>
          </a:effectRef>
          <a:fontRef idx="minor">
            <a:schemeClr val="tx1"/>
          </a:fontRef>
        </p:style>
      </p:cxnSp>
      <p:pic>
        <p:nvPicPr>
          <p:cNvPr id="17" name="Picture 3"/>
          <p:cNvPicPr>
            <a:picLocks noChangeAspect="1" noChangeArrowheads="1"/>
          </p:cNvPicPr>
          <p:nvPr/>
        </p:nvPicPr>
        <p:blipFill>
          <a:blip r:embed="rId3"/>
          <a:srcRect t="3367" r="55556" b="49491"/>
          <a:stretch>
            <a:fillRect/>
          </a:stretch>
        </p:blipFill>
        <p:spPr>
          <a:xfrm>
            <a:off x="6409723" y="4911241"/>
            <a:ext cx="1985159" cy="1158009"/>
          </a:xfrm>
          <a:prstGeom prst="rect">
            <a:avLst/>
          </a:prstGeom>
        </p:spPr>
      </p:pic>
      <p:pic>
        <p:nvPicPr>
          <p:cNvPr id="18" name="Picture 17"/>
          <p:cNvPicPr>
            <a:picLocks noChangeAspect="1"/>
          </p:cNvPicPr>
          <p:nvPr/>
        </p:nvPicPr>
        <p:blipFill>
          <a:blip r:embed="rId4"/>
          <a:stretch>
            <a:fillRect/>
          </a:stretch>
        </p:blipFill>
        <p:spPr>
          <a:xfrm>
            <a:off x="3369924" y="4977612"/>
            <a:ext cx="1959986" cy="1091638"/>
          </a:xfrm>
          <a:prstGeom prst="rect">
            <a:avLst/>
          </a:prstGeom>
        </p:spPr>
      </p:pic>
      <p:cxnSp>
        <p:nvCxnSpPr>
          <p:cNvPr id="19" name="رابط كسهم مستقيم 4"/>
          <p:cNvCxnSpPr/>
          <p:nvPr/>
        </p:nvCxnSpPr>
        <p:spPr>
          <a:xfrm flipH="1">
            <a:off x="5893972" y="4866910"/>
            <a:ext cx="7437" cy="677153"/>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693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dissolve">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3962400" y="104801"/>
            <a:ext cx="6577158" cy="1042664"/>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4000" b="1" dirty="0">
                <a:solidFill>
                  <a:schemeClr val="accent1">
                    <a:lumMod val="50000"/>
                  </a:schemeClr>
                </a:solidFill>
                <a:latin typeface="Sakkal Majalla" panose="02000000000000000000" pitchFamily="2" charset="-78"/>
                <a:cs typeface="Sakkal Majalla" panose="02000000000000000000" pitchFamily="2" charset="-78"/>
              </a:rPr>
              <a:t>علاقة قوى التشتت  بحجم الجسيم </a:t>
            </a:r>
            <a:r>
              <a:rPr lang="ar-BH" sz="4000" b="1" dirty="0">
                <a:solidFill>
                  <a:schemeClr val="accent1">
                    <a:lumMod val="50000"/>
                  </a:schemeClr>
                </a:solidFill>
                <a:latin typeface="Sakkal Majalla" panose="02000000000000000000" pitchFamily="2" charset="-78"/>
                <a:cs typeface="Sakkal Majalla" panose="02000000000000000000" pitchFamily="2" charset="-78"/>
              </a:rPr>
              <a:t> وحالته الفيزيائية</a:t>
            </a:r>
            <a:endParaRPr lang="en-US" altLang="en-US" sz="4000" b="1" dirty="0">
              <a:solidFill>
                <a:srgbClr val="002060"/>
              </a:solidFill>
              <a:latin typeface="Sakkal Majalla" panose="02000000000000000000" pitchFamily="2" charset="-78"/>
              <a:cs typeface="Sakkal Majalla" panose="02000000000000000000" pitchFamily="2" charset="-78"/>
            </a:endParaRPr>
          </a:p>
        </p:txBody>
      </p:sp>
      <p:graphicFrame>
        <p:nvGraphicFramePr>
          <p:cNvPr id="13" name="جدول 5"/>
          <p:cNvGraphicFramePr>
            <a:graphicFrameLocks noGrp="1"/>
          </p:cNvGraphicFramePr>
          <p:nvPr>
            <p:extLst>
              <p:ext uri="{D42A27DB-BD31-4B8C-83A1-F6EECF244321}">
                <p14:modId xmlns:p14="http://schemas.microsoft.com/office/powerpoint/2010/main" val="1866873785"/>
              </p:ext>
            </p:extLst>
          </p:nvPr>
        </p:nvGraphicFramePr>
        <p:xfrm>
          <a:off x="1283024" y="1243928"/>
          <a:ext cx="1447800" cy="4972085"/>
        </p:xfrm>
        <a:graphic>
          <a:graphicData uri="http://schemas.openxmlformats.org/drawingml/2006/table">
            <a:tbl>
              <a:tblPr rtl="1" firstRow="1" bandRow="1">
                <a:tableStyleId>{5940675A-B579-460E-94D1-54222C63F5DA}</a:tableStyleId>
              </a:tblPr>
              <a:tblGrid>
                <a:gridCol w="1447800">
                  <a:extLst>
                    <a:ext uri="{9D8B030D-6E8A-4147-A177-3AD203B41FA5}">
                      <a16:colId xmlns="" xmlns:a16="http://schemas.microsoft.com/office/drawing/2014/main" val="20000"/>
                    </a:ext>
                  </a:extLst>
                </a:gridCol>
              </a:tblGrid>
              <a:tr h="994417">
                <a:tc>
                  <a:txBody>
                    <a:bodyPr/>
                    <a:lstStyle/>
                    <a:p>
                      <a:pPr algn="ctr" rtl="1"/>
                      <a:r>
                        <a:rPr lang="en-US" sz="2800" b="1" dirty="0"/>
                        <a:t>F</a:t>
                      </a:r>
                      <a:endParaRPr lang="ar-BH" sz="2800" b="1" dirty="0"/>
                    </a:p>
                  </a:txBody>
                  <a:tcPr>
                    <a:solidFill>
                      <a:schemeClr val="accent2">
                        <a:lumMod val="20000"/>
                        <a:lumOff val="80000"/>
                      </a:schemeClr>
                    </a:solidFill>
                  </a:tcPr>
                </a:tc>
                <a:extLst>
                  <a:ext uri="{0D108BD9-81ED-4DB2-BD59-A6C34878D82A}">
                    <a16:rowId xmlns="" xmlns:a16="http://schemas.microsoft.com/office/drawing/2014/main" val="10000"/>
                  </a:ext>
                </a:extLst>
              </a:tr>
              <a:tr h="994417">
                <a:tc>
                  <a:txBody>
                    <a:bodyPr/>
                    <a:lstStyle/>
                    <a:p>
                      <a:pPr algn="ctr" rtl="1"/>
                      <a:r>
                        <a:rPr lang="en-US" sz="2800" b="1" dirty="0" err="1"/>
                        <a:t>Cl</a:t>
                      </a:r>
                      <a:endParaRPr lang="ar-BH" sz="2800" b="1" dirty="0"/>
                    </a:p>
                    <a:p>
                      <a:pPr algn="ctr" rtl="1"/>
                      <a:endParaRPr lang="ar-SA" sz="2800" b="1" dirty="0"/>
                    </a:p>
                  </a:txBody>
                  <a:tcPr>
                    <a:solidFill>
                      <a:schemeClr val="accent2">
                        <a:lumMod val="20000"/>
                        <a:lumOff val="80000"/>
                      </a:schemeClr>
                    </a:solidFill>
                  </a:tcPr>
                </a:tc>
                <a:extLst>
                  <a:ext uri="{0D108BD9-81ED-4DB2-BD59-A6C34878D82A}">
                    <a16:rowId xmlns="" xmlns:a16="http://schemas.microsoft.com/office/drawing/2014/main" val="10001"/>
                  </a:ext>
                </a:extLst>
              </a:tr>
              <a:tr h="994417">
                <a:tc>
                  <a:txBody>
                    <a:bodyPr/>
                    <a:lstStyle/>
                    <a:p>
                      <a:pPr algn="ctr" rtl="1"/>
                      <a:r>
                        <a:rPr lang="en-US" sz="2800" b="1" dirty="0"/>
                        <a:t>Br</a:t>
                      </a:r>
                      <a:endParaRPr lang="ar-BH" sz="2800" b="1" dirty="0"/>
                    </a:p>
                    <a:p>
                      <a:pPr algn="ctr" rtl="1"/>
                      <a:endParaRPr lang="ar-SA" sz="2800" b="1" dirty="0"/>
                    </a:p>
                  </a:txBody>
                  <a:tcPr>
                    <a:solidFill>
                      <a:schemeClr val="accent2">
                        <a:lumMod val="20000"/>
                        <a:lumOff val="80000"/>
                      </a:schemeClr>
                    </a:solidFill>
                  </a:tcPr>
                </a:tc>
                <a:extLst>
                  <a:ext uri="{0D108BD9-81ED-4DB2-BD59-A6C34878D82A}">
                    <a16:rowId xmlns="" xmlns:a16="http://schemas.microsoft.com/office/drawing/2014/main" val="10002"/>
                  </a:ext>
                </a:extLst>
              </a:tr>
              <a:tr h="994417">
                <a:tc>
                  <a:txBody>
                    <a:bodyPr/>
                    <a:lstStyle/>
                    <a:p>
                      <a:pPr algn="ctr" rtl="1"/>
                      <a:r>
                        <a:rPr lang="en-US" sz="2800" b="0" dirty="0"/>
                        <a:t>I</a:t>
                      </a:r>
                    </a:p>
                    <a:p>
                      <a:pPr algn="ctr" rtl="1"/>
                      <a:endParaRPr lang="ar-SA" sz="2800" b="0" dirty="0"/>
                    </a:p>
                  </a:txBody>
                  <a:tcPr>
                    <a:solidFill>
                      <a:schemeClr val="accent2">
                        <a:lumMod val="20000"/>
                        <a:lumOff val="80000"/>
                      </a:schemeClr>
                    </a:solidFill>
                  </a:tcPr>
                </a:tc>
                <a:extLst>
                  <a:ext uri="{0D108BD9-81ED-4DB2-BD59-A6C34878D82A}">
                    <a16:rowId xmlns="" xmlns:a16="http://schemas.microsoft.com/office/drawing/2014/main" val="10003"/>
                  </a:ext>
                </a:extLst>
              </a:tr>
              <a:tr h="994417">
                <a:tc>
                  <a:txBody>
                    <a:bodyPr/>
                    <a:lstStyle/>
                    <a:p>
                      <a:pPr algn="ctr" rtl="1"/>
                      <a:r>
                        <a:rPr lang="en-US" sz="2800" b="1" dirty="0"/>
                        <a:t>At</a:t>
                      </a:r>
                      <a:endParaRPr lang="ar-BH" sz="2800" b="1" dirty="0"/>
                    </a:p>
                    <a:p>
                      <a:pPr algn="ctr" rtl="1"/>
                      <a:endParaRPr lang="ar-SA" sz="2800" b="1" dirty="0"/>
                    </a:p>
                  </a:txBody>
                  <a:tcPr>
                    <a:solidFill>
                      <a:schemeClr val="accent2">
                        <a:lumMod val="20000"/>
                        <a:lumOff val="80000"/>
                      </a:schemeClr>
                    </a:solidFill>
                  </a:tcPr>
                </a:tc>
                <a:extLst>
                  <a:ext uri="{0D108BD9-81ED-4DB2-BD59-A6C34878D82A}">
                    <a16:rowId xmlns="" xmlns:a16="http://schemas.microsoft.com/office/drawing/2014/main" val="10004"/>
                  </a:ext>
                </a:extLst>
              </a:tr>
            </a:tbl>
          </a:graphicData>
        </a:graphic>
      </p:graphicFrame>
      <p:cxnSp>
        <p:nvCxnSpPr>
          <p:cNvPr id="14" name="رابط كسهم مستقيم 7"/>
          <p:cNvCxnSpPr/>
          <p:nvPr/>
        </p:nvCxnSpPr>
        <p:spPr>
          <a:xfrm rot="5400000">
            <a:off x="773761" y="3494209"/>
            <a:ext cx="450215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مربع نص 8"/>
          <p:cNvSpPr txBox="1"/>
          <p:nvPr/>
        </p:nvSpPr>
        <p:spPr>
          <a:xfrm>
            <a:off x="377234" y="2054241"/>
            <a:ext cx="677108" cy="2976277"/>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vert="vert270" wrap="square" rtlCol="1">
            <a:spAutoFit/>
          </a:bodyPr>
          <a:lstStyle/>
          <a:p>
            <a:pPr algn="ctr" rtl="1">
              <a:defRPr/>
            </a:pPr>
            <a:r>
              <a:rPr lang="ar-SA" sz="3200" b="1" dirty="0">
                <a:latin typeface="Sakkal Majalla" panose="02000000000000000000" pitchFamily="2" charset="-78"/>
                <a:cs typeface="Sakkal Majalla" panose="02000000000000000000" pitchFamily="2" charset="-78"/>
              </a:rPr>
              <a:t>يزداد الحجم الذري  </a:t>
            </a:r>
          </a:p>
        </p:txBody>
      </p:sp>
      <p:sp>
        <p:nvSpPr>
          <p:cNvPr id="16" name="مربع نص 9"/>
          <p:cNvSpPr txBox="1">
            <a:spLocks noChangeArrowheads="1"/>
          </p:cNvSpPr>
          <p:nvPr/>
        </p:nvSpPr>
        <p:spPr bwMode="auto">
          <a:xfrm>
            <a:off x="4225638" y="1303646"/>
            <a:ext cx="5818909" cy="646331"/>
          </a:xfrm>
          <a:prstGeom prst="rect">
            <a:avLst/>
          </a:prstGeom>
          <a:solidFill>
            <a:schemeClr val="accent6">
              <a:lumMod val="40000"/>
              <a:lumOff val="60000"/>
            </a:schemeClr>
          </a:solid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rtl="1"/>
            <a:r>
              <a:rPr lang="ar-BH" sz="3600" b="1" dirty="0" smtClean="0">
                <a:latin typeface="Sakkal Majalla" panose="02000000000000000000" pitchFamily="2" charset="-78"/>
                <a:cs typeface="Sakkal Majalla" panose="02000000000000000000" pitchFamily="2" charset="-78"/>
              </a:rPr>
              <a:t>لاحظ ا</a:t>
            </a:r>
            <a:r>
              <a:rPr lang="ar-SA" sz="3600" b="1" dirty="0">
                <a:latin typeface="Sakkal Majalla" panose="02000000000000000000" pitchFamily="2" charset="-78"/>
                <a:cs typeface="Sakkal Majalla" panose="02000000000000000000" pitchFamily="2" charset="-78"/>
              </a:rPr>
              <a:t>لحالة الفيزيائية</a:t>
            </a:r>
            <a:r>
              <a:rPr lang="ar-BH" sz="3600" b="1" dirty="0">
                <a:latin typeface="Sakkal Majalla" panose="02000000000000000000" pitchFamily="2" charset="-78"/>
                <a:cs typeface="Sakkal Majalla" panose="02000000000000000000" pitchFamily="2" charset="-78"/>
              </a:rPr>
              <a:t> </a:t>
            </a:r>
            <a:r>
              <a:rPr lang="ar-BH" sz="3600" b="1" dirty="0" smtClean="0">
                <a:latin typeface="Sakkal Majalla" panose="02000000000000000000" pitchFamily="2" charset="-78"/>
                <a:cs typeface="Sakkal Majalla" panose="02000000000000000000" pitchFamily="2" charset="-78"/>
              </a:rPr>
              <a:t>للهالوجينات:</a:t>
            </a:r>
            <a:endParaRPr lang="ar-SA" sz="3600" b="1" dirty="0">
              <a:latin typeface="Sakkal Majalla" panose="02000000000000000000" pitchFamily="2" charset="-78"/>
              <a:cs typeface="Sakkal Majalla" panose="02000000000000000000" pitchFamily="2" charset="-78"/>
            </a:endParaRPr>
          </a:p>
        </p:txBody>
      </p:sp>
      <p:sp>
        <p:nvSpPr>
          <p:cNvPr id="17" name="Rectangle 16"/>
          <p:cNvSpPr/>
          <p:nvPr/>
        </p:nvSpPr>
        <p:spPr>
          <a:xfrm>
            <a:off x="1726238" y="1777329"/>
            <a:ext cx="561372" cy="523220"/>
          </a:xfrm>
          <a:prstGeom prst="rect">
            <a:avLst/>
          </a:prstGeom>
        </p:spPr>
        <p:txBody>
          <a:bodyPr wrap="none">
            <a:spAutoFit/>
          </a:bodyPr>
          <a:lstStyle/>
          <a:p>
            <a:pPr algn="ctr" rtl="1"/>
            <a:r>
              <a:rPr lang="ar-BH" sz="2800" b="1" dirty="0">
                <a:solidFill>
                  <a:srgbClr val="C00000"/>
                </a:solidFill>
                <a:latin typeface="Sakkal Majalla" panose="02000000000000000000" pitchFamily="2" charset="-78"/>
                <a:cs typeface="Sakkal Majalla" panose="02000000000000000000" pitchFamily="2" charset="-78"/>
              </a:rPr>
              <a:t>غاز</a:t>
            </a:r>
            <a:endParaRPr lang="ar-SA" sz="2800" b="1" dirty="0">
              <a:solidFill>
                <a:srgbClr val="C00000"/>
              </a:solidFill>
              <a:latin typeface="Sakkal Majalla" panose="02000000000000000000" pitchFamily="2" charset="-78"/>
              <a:cs typeface="Sakkal Majalla" panose="02000000000000000000" pitchFamily="2" charset="-78"/>
            </a:endParaRPr>
          </a:p>
        </p:txBody>
      </p:sp>
      <p:sp>
        <p:nvSpPr>
          <p:cNvPr id="18" name="Rectangle 17"/>
          <p:cNvSpPr/>
          <p:nvPr/>
        </p:nvSpPr>
        <p:spPr>
          <a:xfrm>
            <a:off x="1802438" y="2844129"/>
            <a:ext cx="561372" cy="523220"/>
          </a:xfrm>
          <a:prstGeom prst="rect">
            <a:avLst/>
          </a:prstGeom>
        </p:spPr>
        <p:txBody>
          <a:bodyPr wrap="none">
            <a:spAutoFit/>
          </a:bodyPr>
          <a:lstStyle/>
          <a:p>
            <a:pPr algn="ctr" rtl="1"/>
            <a:r>
              <a:rPr lang="ar-BH" sz="2800" b="1" dirty="0">
                <a:solidFill>
                  <a:srgbClr val="C00000"/>
                </a:solidFill>
                <a:latin typeface="Sakkal Majalla" panose="02000000000000000000" pitchFamily="2" charset="-78"/>
                <a:cs typeface="Sakkal Majalla" panose="02000000000000000000" pitchFamily="2" charset="-78"/>
              </a:rPr>
              <a:t>غاز</a:t>
            </a:r>
            <a:endParaRPr lang="ar-SA" sz="2000" b="1" dirty="0">
              <a:solidFill>
                <a:srgbClr val="C0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1728642" y="3758529"/>
            <a:ext cx="748923" cy="523220"/>
          </a:xfrm>
          <a:prstGeom prst="rect">
            <a:avLst/>
          </a:prstGeom>
        </p:spPr>
        <p:txBody>
          <a:bodyPr wrap="none">
            <a:spAutoFit/>
          </a:bodyPr>
          <a:lstStyle/>
          <a:p>
            <a:r>
              <a:rPr lang="ar-BH" sz="2800" b="1" dirty="0">
                <a:solidFill>
                  <a:srgbClr val="0070C0"/>
                </a:solidFill>
                <a:latin typeface="Sakkal Majalla" panose="02000000000000000000" pitchFamily="2" charset="-78"/>
                <a:cs typeface="Sakkal Majalla" panose="02000000000000000000" pitchFamily="2" charset="-78"/>
              </a:rPr>
              <a:t>سائل</a:t>
            </a:r>
            <a:endParaRPr lang="en-US" sz="2800" dirty="0">
              <a:solidFill>
                <a:srgbClr val="0070C0"/>
              </a:solidFill>
              <a:latin typeface="Sakkal Majalla" panose="02000000000000000000" pitchFamily="2" charset="-78"/>
              <a:cs typeface="Sakkal Majalla" panose="02000000000000000000" pitchFamily="2" charset="-78"/>
            </a:endParaRPr>
          </a:p>
        </p:txBody>
      </p:sp>
      <p:sp>
        <p:nvSpPr>
          <p:cNvPr id="20" name="Rectangle 19"/>
          <p:cNvSpPr/>
          <p:nvPr/>
        </p:nvSpPr>
        <p:spPr>
          <a:xfrm>
            <a:off x="1652443" y="4749129"/>
            <a:ext cx="763351" cy="523220"/>
          </a:xfrm>
          <a:prstGeom prst="rect">
            <a:avLst/>
          </a:prstGeom>
        </p:spPr>
        <p:txBody>
          <a:bodyPr wrap="none">
            <a:spAutoFit/>
          </a:bodyPr>
          <a:lstStyle/>
          <a:p>
            <a:r>
              <a:rPr lang="ar-BH" sz="2800" b="1" dirty="0">
                <a:solidFill>
                  <a:srgbClr val="00B050"/>
                </a:solidFill>
                <a:latin typeface="Sakkal Majalla" panose="02000000000000000000" pitchFamily="2" charset="-78"/>
                <a:cs typeface="Sakkal Majalla" panose="02000000000000000000" pitchFamily="2" charset="-78"/>
              </a:rPr>
              <a:t>صلب</a:t>
            </a:r>
            <a:endParaRPr lang="en-US" sz="2800" b="1" dirty="0">
              <a:solidFill>
                <a:srgbClr val="00B050"/>
              </a:solidFill>
              <a:latin typeface="Sakkal Majalla" panose="02000000000000000000" pitchFamily="2" charset="-78"/>
              <a:cs typeface="Sakkal Majalla" panose="02000000000000000000" pitchFamily="2" charset="-78"/>
            </a:endParaRPr>
          </a:p>
        </p:txBody>
      </p:sp>
      <p:sp>
        <p:nvSpPr>
          <p:cNvPr id="21" name="Rectangle 20"/>
          <p:cNvSpPr/>
          <p:nvPr/>
        </p:nvSpPr>
        <p:spPr>
          <a:xfrm>
            <a:off x="1659368" y="5663529"/>
            <a:ext cx="763351" cy="523220"/>
          </a:xfrm>
          <a:prstGeom prst="rect">
            <a:avLst/>
          </a:prstGeom>
        </p:spPr>
        <p:txBody>
          <a:bodyPr wrap="none">
            <a:spAutoFit/>
          </a:bodyPr>
          <a:lstStyle/>
          <a:p>
            <a:r>
              <a:rPr lang="ar-BH" sz="2800" b="1" dirty="0">
                <a:solidFill>
                  <a:srgbClr val="00B050"/>
                </a:solidFill>
                <a:latin typeface="Sakkal Majalla" panose="02000000000000000000" pitchFamily="2" charset="-78"/>
                <a:cs typeface="Sakkal Majalla" panose="02000000000000000000" pitchFamily="2" charset="-78"/>
              </a:rPr>
              <a:t>صلب</a:t>
            </a:r>
            <a:endParaRPr lang="en-US" sz="2800" b="1" dirty="0">
              <a:solidFill>
                <a:srgbClr val="00B050"/>
              </a:solidFill>
              <a:latin typeface="Sakkal Majalla" panose="02000000000000000000" pitchFamily="2" charset="-78"/>
              <a:cs typeface="Sakkal Majalla" panose="02000000000000000000" pitchFamily="2" charset="-78"/>
            </a:endParaRPr>
          </a:p>
        </p:txBody>
      </p:sp>
      <p:sp>
        <p:nvSpPr>
          <p:cNvPr id="22" name="مربع نص 10"/>
          <p:cNvSpPr txBox="1"/>
          <p:nvPr/>
        </p:nvSpPr>
        <p:spPr>
          <a:xfrm>
            <a:off x="3477490" y="4900153"/>
            <a:ext cx="6664038" cy="1200329"/>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1">
            <a:spAutoFit/>
          </a:bodyPr>
          <a:lstStyle/>
          <a:p>
            <a:pPr algn="r" rtl="1">
              <a:defRPr/>
            </a:pPr>
            <a:r>
              <a:rPr lang="ar-SA" sz="2400" b="1" dirty="0">
                <a:latin typeface="Sakkal Majalla" panose="02000000000000000000" pitchFamily="2" charset="-78"/>
                <a:cs typeface="Sakkal Majalla" panose="02000000000000000000" pitchFamily="2" charset="-78"/>
              </a:rPr>
              <a:t>وهذا </a:t>
            </a:r>
            <a:r>
              <a:rPr lang="ar-BH" sz="2400" b="1" dirty="0">
                <a:latin typeface="Sakkal Majalla" panose="02000000000000000000" pitchFamily="2" charset="-78"/>
                <a:cs typeface="Sakkal Majalla" panose="02000000000000000000" pitchFamily="2" charset="-78"/>
              </a:rPr>
              <a:t>سبب </a:t>
            </a:r>
            <a:r>
              <a:rPr lang="ar-SA" sz="2400" b="1" dirty="0">
                <a:latin typeface="Sakkal Majalla" panose="02000000000000000000" pitchFamily="2" charset="-78"/>
                <a:cs typeface="Sakkal Majalla" panose="02000000000000000000" pitchFamily="2" charset="-78"/>
              </a:rPr>
              <a:t>الفرق في قوى التشتت في مجموعة </a:t>
            </a:r>
            <a:r>
              <a:rPr lang="ar-SA" sz="2400" b="1" dirty="0" smtClean="0">
                <a:latin typeface="Sakkal Majalla" panose="02000000000000000000" pitchFamily="2" charset="-78"/>
                <a:cs typeface="Sakkal Majalla" panose="02000000000000000000" pitchFamily="2" charset="-78"/>
              </a:rPr>
              <a:t>الهالوجينات</a:t>
            </a:r>
            <a:r>
              <a:rPr lang="ar-BH" sz="2400" b="1" dirty="0" smtClean="0">
                <a:latin typeface="Sakkal Majalla" panose="02000000000000000000" pitchFamily="2" charset="-78"/>
                <a:cs typeface="Sakkal Majalla" panose="02000000000000000000" pitchFamily="2" charset="-78"/>
              </a:rPr>
              <a:t>،</a:t>
            </a:r>
            <a:r>
              <a:rPr lang="ar-SA" sz="2400" b="1" dirty="0" smtClean="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و</a:t>
            </a:r>
            <a:r>
              <a:rPr lang="ar-SA" sz="2400" b="1" dirty="0" smtClean="0">
                <a:latin typeface="Sakkal Majalla" panose="02000000000000000000" pitchFamily="2" charset="-78"/>
                <a:cs typeface="Sakkal Majalla" panose="02000000000000000000" pitchFamily="2" charset="-78"/>
              </a:rPr>
              <a:t>يفسر </a:t>
            </a:r>
            <a:r>
              <a:rPr lang="ar-SA" sz="2400" b="1" dirty="0">
                <a:latin typeface="Sakkal Majalla" panose="02000000000000000000" pitchFamily="2" charset="-78"/>
                <a:cs typeface="Sakkal Majalla" panose="02000000000000000000" pitchFamily="2" charset="-78"/>
              </a:rPr>
              <a:t>سبب وجود الكلور </a:t>
            </a:r>
            <a:r>
              <a:rPr lang="ar-SA" sz="2400" b="1" dirty="0" smtClean="0">
                <a:latin typeface="Sakkal Majalla" panose="02000000000000000000" pitchFamily="2" charset="-78"/>
                <a:cs typeface="Sakkal Majalla" panose="02000000000000000000" pitchFamily="2" charset="-78"/>
              </a:rPr>
              <a:t>والفلور </a:t>
            </a:r>
            <a:r>
              <a:rPr lang="ar-SA" sz="2400" b="1" dirty="0">
                <a:latin typeface="Sakkal Majalla" panose="02000000000000000000" pitchFamily="2" charset="-78"/>
                <a:cs typeface="Sakkal Majalla" panose="02000000000000000000" pitchFamily="2" charset="-78"/>
              </a:rPr>
              <a:t>في الحالة الغازية </a:t>
            </a:r>
            <a:r>
              <a:rPr lang="ar-SA" sz="2400" b="1" dirty="0" smtClean="0">
                <a:latin typeface="Sakkal Majalla" panose="02000000000000000000" pitchFamily="2" charset="-78"/>
                <a:cs typeface="Sakkal Majalla" panose="02000000000000000000" pitchFamily="2" charset="-78"/>
              </a:rPr>
              <a:t>والبروم </a:t>
            </a:r>
            <a:r>
              <a:rPr lang="ar-SA" sz="2400" b="1" dirty="0">
                <a:latin typeface="Sakkal Majalla" panose="02000000000000000000" pitchFamily="2" charset="-78"/>
                <a:cs typeface="Sakkal Majalla" panose="02000000000000000000" pitchFamily="2" charset="-78"/>
              </a:rPr>
              <a:t>سائلا </a:t>
            </a:r>
            <a:r>
              <a:rPr lang="ar-SA" sz="2400" b="1" dirty="0" smtClean="0">
                <a:latin typeface="Sakkal Majalla" panose="02000000000000000000" pitchFamily="2" charset="-78"/>
                <a:cs typeface="Sakkal Majalla" panose="02000000000000000000" pitchFamily="2" charset="-78"/>
              </a:rPr>
              <a:t>واليود وال</a:t>
            </a:r>
            <a:r>
              <a:rPr lang="ar-BH" sz="2400" b="1" dirty="0" smtClean="0">
                <a:latin typeface="Sakkal Majalla" panose="02000000000000000000" pitchFamily="2" charset="-78"/>
                <a:cs typeface="Sakkal Majalla" panose="02000000000000000000" pitchFamily="2" charset="-78"/>
              </a:rPr>
              <a:t>أ</a:t>
            </a:r>
            <a:r>
              <a:rPr lang="ar-SA" sz="2400" b="1" dirty="0" smtClean="0">
                <a:latin typeface="Sakkal Majalla" panose="02000000000000000000" pitchFamily="2" charset="-78"/>
                <a:cs typeface="Sakkal Majalla" panose="02000000000000000000" pitchFamily="2" charset="-78"/>
              </a:rPr>
              <a:t>ستاتين </a:t>
            </a:r>
            <a:r>
              <a:rPr lang="ar-SA" sz="2400" b="1" dirty="0">
                <a:latin typeface="Sakkal Majalla" panose="02000000000000000000" pitchFamily="2" charset="-78"/>
                <a:cs typeface="Sakkal Majalla" panose="02000000000000000000" pitchFamily="2" charset="-78"/>
              </a:rPr>
              <a:t>في الحالة الصلبة . </a:t>
            </a:r>
          </a:p>
        </p:txBody>
      </p:sp>
      <p:sp>
        <p:nvSpPr>
          <p:cNvPr id="23" name="Rectangle 22"/>
          <p:cNvSpPr/>
          <p:nvPr/>
        </p:nvSpPr>
        <p:spPr>
          <a:xfrm>
            <a:off x="3477490" y="2326817"/>
            <a:ext cx="6664038" cy="830997"/>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defRPr/>
            </a:pPr>
            <a:r>
              <a:rPr lang="ar-SA" sz="2400" b="1" dirty="0">
                <a:latin typeface="Sakkal Majalla" panose="02000000000000000000" pitchFamily="2" charset="-78"/>
                <a:cs typeface="Sakkal Majalla" panose="02000000000000000000" pitchFamily="2" charset="-78"/>
              </a:rPr>
              <a:t>يزداد حجم </a:t>
            </a:r>
            <a:r>
              <a:rPr lang="ar-SA" sz="2400" b="1" dirty="0" smtClean="0">
                <a:latin typeface="Sakkal Majalla" panose="02000000000000000000" pitchFamily="2" charset="-78"/>
                <a:cs typeface="Sakkal Majalla" panose="02000000000000000000" pitchFamily="2" charset="-78"/>
              </a:rPr>
              <a:t>جز</a:t>
            </a:r>
            <a:r>
              <a:rPr lang="ar-BH" sz="2400" b="1" dirty="0" err="1" smtClean="0">
                <a:latin typeface="Sakkal Majalla" panose="02000000000000000000" pitchFamily="2" charset="-78"/>
                <a:cs typeface="Sakkal Majalla" panose="02000000000000000000" pitchFamily="2" charset="-78"/>
              </a:rPr>
              <a:t>يء</a:t>
            </a:r>
            <a:r>
              <a:rPr lang="ar-SA" sz="2400" b="1" dirty="0" smtClean="0">
                <a:latin typeface="Sakkal Majalla" panose="02000000000000000000" pitchFamily="2" charset="-78"/>
                <a:cs typeface="Sakkal Majalla" panose="02000000000000000000" pitchFamily="2" charset="-78"/>
              </a:rPr>
              <a:t> </a:t>
            </a:r>
            <a:r>
              <a:rPr lang="ar-SA" sz="2400" b="1" dirty="0">
                <a:latin typeface="Sakkal Majalla" panose="02000000000000000000" pitchFamily="2" charset="-78"/>
                <a:cs typeface="Sakkal Majalla" panose="02000000000000000000" pitchFamily="2" charset="-78"/>
              </a:rPr>
              <a:t>الهالوجين كلما انتقلنا </a:t>
            </a:r>
            <a:r>
              <a:rPr lang="ar-BH" sz="2400" b="1" dirty="0" smtClean="0">
                <a:latin typeface="Sakkal Majalla" panose="02000000000000000000" pitchFamily="2" charset="-78"/>
                <a:cs typeface="Sakkal Majalla" panose="02000000000000000000" pitchFamily="2" charset="-78"/>
              </a:rPr>
              <a:t>إ</a:t>
            </a:r>
            <a:r>
              <a:rPr lang="ar-SA" sz="2400" b="1" dirty="0" err="1" smtClean="0">
                <a:latin typeface="Sakkal Majalla" panose="02000000000000000000" pitchFamily="2" charset="-78"/>
                <a:cs typeface="Sakkal Majalla" panose="02000000000000000000" pitchFamily="2" charset="-78"/>
              </a:rPr>
              <a:t>لى</a:t>
            </a:r>
            <a:r>
              <a:rPr lang="ar-SA" sz="2400" b="1" dirty="0" smtClean="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أ</a:t>
            </a:r>
            <a:r>
              <a:rPr lang="ar-SA" sz="2400" b="1" dirty="0" smtClean="0">
                <a:latin typeface="Sakkal Majalla" panose="02000000000000000000" pitchFamily="2" charset="-78"/>
                <a:cs typeface="Sakkal Majalla" panose="02000000000000000000" pitchFamily="2" charset="-78"/>
              </a:rPr>
              <a:t>سفل </a:t>
            </a:r>
            <a:r>
              <a:rPr lang="ar-SA" sz="2400" b="1" dirty="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فتزداد </a:t>
            </a:r>
            <a:r>
              <a:rPr lang="ar-BH" sz="2400" b="1" dirty="0">
                <a:latin typeface="Sakkal Majalla" panose="02000000000000000000" pitchFamily="2" charset="-78"/>
                <a:cs typeface="Sakkal Majalla" panose="02000000000000000000" pitchFamily="2" charset="-78"/>
              </a:rPr>
              <a:t>الكتلة  و</a:t>
            </a:r>
            <a:r>
              <a:rPr lang="ar-SA" sz="2400" b="1" dirty="0">
                <a:latin typeface="Sakkal Majalla" panose="02000000000000000000" pitchFamily="2" charset="-78"/>
                <a:cs typeface="Sakkal Majalla" panose="02000000000000000000" pitchFamily="2" charset="-78"/>
              </a:rPr>
              <a:t>يزداد عدد </a:t>
            </a:r>
            <a:r>
              <a:rPr lang="ar-BH" sz="2400" b="1" dirty="0">
                <a:latin typeface="Sakkal Majalla" panose="02000000000000000000" pitchFamily="2" charset="-78"/>
                <a:cs typeface="Sakkal Majalla" panose="02000000000000000000" pitchFamily="2" charset="-78"/>
              </a:rPr>
              <a:t>المدارات ويزداد عدد </a:t>
            </a:r>
            <a:r>
              <a:rPr lang="ar-SA" sz="2400" b="1" dirty="0">
                <a:latin typeface="Sakkal Majalla" panose="02000000000000000000" pitchFamily="2" charset="-78"/>
                <a:cs typeface="Sakkal Majalla" panose="02000000000000000000" pitchFamily="2" charset="-78"/>
              </a:rPr>
              <a:t>الإلكترونات </a:t>
            </a:r>
            <a:r>
              <a:rPr lang="ar-BH" sz="2400" b="1" dirty="0">
                <a:latin typeface="Sakkal Majalla" panose="02000000000000000000" pitchFamily="2" charset="-78"/>
                <a:cs typeface="Sakkal Majalla" panose="02000000000000000000" pitchFamily="2" charset="-78"/>
              </a:rPr>
              <a:t>التي </a:t>
            </a:r>
            <a:r>
              <a:rPr lang="ar-BH" sz="2400" b="1" dirty="0" smtClean="0">
                <a:latin typeface="Sakkal Majalla" panose="02000000000000000000" pitchFamily="2" charset="-78"/>
                <a:cs typeface="Sakkal Majalla" panose="02000000000000000000" pitchFamily="2" charset="-78"/>
              </a:rPr>
              <a:t>تكوّن </a:t>
            </a:r>
            <a:r>
              <a:rPr lang="ar-BH" sz="2400" b="1" dirty="0">
                <a:latin typeface="Sakkal Majalla" panose="02000000000000000000" pitchFamily="2" charset="-78"/>
                <a:cs typeface="Sakkal Majalla" panose="02000000000000000000" pitchFamily="2" charset="-78"/>
              </a:rPr>
              <a:t>السحابة </a:t>
            </a:r>
            <a:r>
              <a:rPr lang="ar-BH" sz="2400" b="1" dirty="0" smtClean="0">
                <a:latin typeface="Sakkal Majalla" panose="02000000000000000000" pitchFamily="2" charset="-78"/>
                <a:cs typeface="Sakkal Majalla" panose="02000000000000000000" pitchFamily="2" charset="-78"/>
              </a:rPr>
              <a:t>الإلكترونية. </a:t>
            </a:r>
            <a:endParaRPr lang="ar-BH" sz="2400" b="1" dirty="0">
              <a:latin typeface="Sakkal Majalla" panose="02000000000000000000" pitchFamily="2" charset="-78"/>
              <a:cs typeface="Sakkal Majalla" panose="02000000000000000000" pitchFamily="2" charset="-78"/>
            </a:endParaRPr>
          </a:p>
        </p:txBody>
      </p:sp>
      <p:sp>
        <p:nvSpPr>
          <p:cNvPr id="24" name="Rectangle 23"/>
          <p:cNvSpPr/>
          <p:nvPr/>
        </p:nvSpPr>
        <p:spPr>
          <a:xfrm>
            <a:off x="3477490" y="3205164"/>
            <a:ext cx="6664038"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defRPr/>
            </a:pPr>
            <a:r>
              <a:rPr lang="ar-BH" sz="2400" b="1" dirty="0">
                <a:solidFill>
                  <a:schemeClr val="accent2">
                    <a:lumMod val="50000"/>
                  </a:schemeClr>
                </a:solidFill>
                <a:latin typeface="Sakkal Majalla" panose="02000000000000000000" pitchFamily="2" charset="-78"/>
                <a:cs typeface="Sakkal Majalla" panose="02000000000000000000" pitchFamily="2" charset="-78"/>
              </a:rPr>
              <a:t>وتزداد قوة تنافر </a:t>
            </a:r>
            <a:r>
              <a:rPr lang="ar-BH" sz="2400" b="1" dirty="0" smtClean="0">
                <a:solidFill>
                  <a:schemeClr val="accent2">
                    <a:lumMod val="50000"/>
                  </a:schemeClr>
                </a:solidFill>
                <a:latin typeface="Sakkal Majalla" panose="02000000000000000000" pitchFamily="2" charset="-78"/>
                <a:cs typeface="Sakkal Majalla" panose="02000000000000000000" pitchFamily="2" charset="-78"/>
              </a:rPr>
              <a:t>الإلكترونات </a:t>
            </a:r>
            <a:r>
              <a:rPr lang="ar-BH" sz="2400" b="1" dirty="0">
                <a:solidFill>
                  <a:schemeClr val="accent2">
                    <a:lumMod val="50000"/>
                  </a:schemeClr>
                </a:solidFill>
                <a:latin typeface="Sakkal Majalla" panose="02000000000000000000" pitchFamily="2" charset="-78"/>
                <a:cs typeface="Sakkal Majalla" panose="02000000000000000000" pitchFamily="2" charset="-78"/>
              </a:rPr>
              <a:t>في </a:t>
            </a:r>
            <a:r>
              <a:rPr lang="ar-BH" sz="2400" b="1" dirty="0" err="1" smtClean="0">
                <a:solidFill>
                  <a:schemeClr val="accent2">
                    <a:lumMod val="50000"/>
                  </a:schemeClr>
                </a:solidFill>
                <a:latin typeface="Sakkal Majalla" panose="02000000000000000000" pitchFamily="2" charset="-78"/>
                <a:cs typeface="Sakkal Majalla" panose="02000000000000000000" pitchFamily="2" charset="-78"/>
              </a:rPr>
              <a:t>السحابةالإلكترونية</a:t>
            </a:r>
            <a:r>
              <a:rPr lang="ar-BH" sz="2400" b="1" dirty="0" smtClean="0">
                <a:solidFill>
                  <a:schemeClr val="accent2">
                    <a:lumMod val="50000"/>
                  </a:schemeClr>
                </a:solidFill>
                <a:latin typeface="Sakkal Majalla" panose="02000000000000000000" pitchFamily="2" charset="-78"/>
                <a:cs typeface="Sakkal Majalla" panose="02000000000000000000" pitchFamily="2" charset="-78"/>
              </a:rPr>
              <a:t> .</a:t>
            </a:r>
            <a:endParaRPr lang="ar-BH" sz="2400" b="1" dirty="0">
              <a:solidFill>
                <a:schemeClr val="accent2">
                  <a:lumMod val="50000"/>
                </a:schemeClr>
              </a:solidFill>
              <a:latin typeface="Sakkal Majalla" panose="02000000000000000000" pitchFamily="2" charset="-78"/>
              <a:cs typeface="Sakkal Majalla" panose="02000000000000000000" pitchFamily="2" charset="-78"/>
            </a:endParaRPr>
          </a:p>
        </p:txBody>
      </p:sp>
      <p:sp>
        <p:nvSpPr>
          <p:cNvPr id="25" name="Rectangle 24"/>
          <p:cNvSpPr/>
          <p:nvPr/>
        </p:nvSpPr>
        <p:spPr>
          <a:xfrm>
            <a:off x="3477490" y="3774179"/>
            <a:ext cx="6664038"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defRPr/>
            </a:pPr>
            <a:r>
              <a:rPr lang="ar-BH" sz="2400" b="1" dirty="0">
                <a:latin typeface="Sakkal Majalla" panose="02000000000000000000" pitchFamily="2" charset="-78"/>
                <a:cs typeface="Sakkal Majalla" panose="02000000000000000000" pitchFamily="2" charset="-78"/>
              </a:rPr>
              <a:t>وتزداد قوة </a:t>
            </a:r>
            <a:r>
              <a:rPr lang="ar-BH" sz="2400" b="1" dirty="0" smtClean="0">
                <a:latin typeface="Sakkal Majalla" panose="02000000000000000000" pitchFamily="2" charset="-78"/>
                <a:cs typeface="Sakkal Majalla" panose="02000000000000000000" pitchFamily="2" charset="-78"/>
              </a:rPr>
              <a:t>الأقطاب </a:t>
            </a:r>
            <a:r>
              <a:rPr lang="ar-BH" sz="2400" b="1" dirty="0">
                <a:latin typeface="Sakkal Majalla" panose="02000000000000000000" pitchFamily="2" charset="-78"/>
                <a:cs typeface="Sakkal Majalla" panose="02000000000000000000" pitchFamily="2" charset="-78"/>
              </a:rPr>
              <a:t>المؤقتة </a:t>
            </a:r>
            <a:r>
              <a:rPr lang="ar-BH" sz="2400" b="1" dirty="0" smtClean="0">
                <a:latin typeface="Sakkal Majalla" panose="02000000000000000000" pitchFamily="2" charset="-78"/>
                <a:cs typeface="Sakkal Majalla" panose="02000000000000000000" pitchFamily="2" charset="-78"/>
              </a:rPr>
              <a:t>الناتجة. </a:t>
            </a:r>
            <a:endParaRPr lang="ar-BH" sz="2400" b="1" dirty="0">
              <a:latin typeface="Sakkal Majalla" panose="02000000000000000000" pitchFamily="2" charset="-78"/>
              <a:cs typeface="Sakkal Majalla" panose="02000000000000000000" pitchFamily="2" charset="-78"/>
            </a:endParaRPr>
          </a:p>
        </p:txBody>
      </p:sp>
      <p:sp>
        <p:nvSpPr>
          <p:cNvPr id="26" name="Rectangle 25"/>
          <p:cNvSpPr/>
          <p:nvPr/>
        </p:nvSpPr>
        <p:spPr>
          <a:xfrm>
            <a:off x="4849093" y="4337166"/>
            <a:ext cx="5292435" cy="46166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defRPr/>
            </a:pPr>
            <a:r>
              <a:rPr lang="ar-SA" sz="2400" b="1" dirty="0">
                <a:solidFill>
                  <a:schemeClr val="accent2">
                    <a:lumMod val="50000"/>
                  </a:schemeClr>
                </a:solidFill>
                <a:latin typeface="Sakkal Majalla" panose="02000000000000000000" pitchFamily="2" charset="-78"/>
                <a:cs typeface="Sakkal Majalla" panose="02000000000000000000" pitchFamily="2" charset="-78"/>
              </a:rPr>
              <a:t>وبالتالي </a:t>
            </a:r>
            <a:r>
              <a:rPr lang="ar-BH" sz="2400" b="1" dirty="0" smtClean="0">
                <a:solidFill>
                  <a:schemeClr val="accent2">
                    <a:lumMod val="50000"/>
                  </a:schemeClr>
                </a:solidFill>
                <a:latin typeface="Sakkal Majalla" panose="02000000000000000000" pitchFamily="2" charset="-78"/>
                <a:cs typeface="Sakkal Majalla" panose="02000000000000000000" pitchFamily="2" charset="-78"/>
              </a:rPr>
              <a:t>ت</a:t>
            </a:r>
            <a:r>
              <a:rPr lang="ar-SA" sz="2400" b="1" dirty="0" err="1" smtClean="0">
                <a:solidFill>
                  <a:schemeClr val="accent2">
                    <a:lumMod val="50000"/>
                  </a:schemeClr>
                </a:solidFill>
                <a:latin typeface="Sakkal Majalla" panose="02000000000000000000" pitchFamily="2" charset="-78"/>
                <a:cs typeface="Sakkal Majalla" panose="02000000000000000000" pitchFamily="2" charset="-78"/>
              </a:rPr>
              <a:t>زداد</a:t>
            </a:r>
            <a:r>
              <a:rPr lang="ar-SA" sz="2400" b="1" dirty="0" smtClean="0">
                <a:solidFill>
                  <a:schemeClr val="accent2">
                    <a:lumMod val="50000"/>
                  </a:schemeClr>
                </a:solidFill>
                <a:latin typeface="Sakkal Majalla" panose="02000000000000000000" pitchFamily="2" charset="-78"/>
                <a:cs typeface="Sakkal Majalla" panose="02000000000000000000" pitchFamily="2" charset="-78"/>
              </a:rPr>
              <a:t> </a:t>
            </a:r>
            <a:r>
              <a:rPr lang="ar-SA" sz="2400" b="1" dirty="0">
                <a:solidFill>
                  <a:schemeClr val="accent2">
                    <a:lumMod val="50000"/>
                  </a:schemeClr>
                </a:solidFill>
                <a:latin typeface="Sakkal Majalla" panose="02000000000000000000" pitchFamily="2" charset="-78"/>
                <a:cs typeface="Sakkal Majalla" panose="02000000000000000000" pitchFamily="2" charset="-78"/>
              </a:rPr>
              <a:t>قوى </a:t>
            </a:r>
            <a:r>
              <a:rPr lang="ar-SA" sz="2400" b="1" dirty="0" smtClean="0">
                <a:solidFill>
                  <a:schemeClr val="accent2">
                    <a:lumMod val="50000"/>
                  </a:schemeClr>
                </a:solidFill>
                <a:latin typeface="Sakkal Majalla" panose="02000000000000000000" pitchFamily="2" charset="-78"/>
                <a:cs typeface="Sakkal Majalla" panose="02000000000000000000" pitchFamily="2" charset="-78"/>
              </a:rPr>
              <a:t>التشتت</a:t>
            </a:r>
            <a:r>
              <a:rPr lang="ar-BH" sz="2400" b="1" dirty="0" smtClean="0">
                <a:solidFill>
                  <a:schemeClr val="accent2">
                    <a:lumMod val="50000"/>
                  </a:schemeClr>
                </a:solidFill>
                <a:latin typeface="Sakkal Majalla" panose="02000000000000000000" pitchFamily="2" charset="-78"/>
                <a:cs typeface="Sakkal Majalla" panose="02000000000000000000" pitchFamily="2" charset="-78"/>
              </a:rPr>
              <a:t>.</a:t>
            </a:r>
            <a:endParaRPr lang="ar-SA" sz="2400" b="1" dirty="0">
              <a:solidFill>
                <a:schemeClr val="accent2">
                  <a:lumMod val="50000"/>
                </a:schemeClr>
              </a:solidFill>
              <a:latin typeface="Sakkal Majalla" panose="02000000000000000000" pitchFamily="2" charset="-78"/>
              <a:cs typeface="Sakkal Majalla" panose="02000000000000000000" pitchFamily="2" charset="-78"/>
            </a:endParaRPr>
          </a:p>
        </p:txBody>
      </p:sp>
      <p:sp>
        <p:nvSpPr>
          <p:cNvPr id="27"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8246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additive="base">
                                        <p:cTn id="4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linds(horizont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linds(horizont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linds(horizontal)">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p:bldP spid="18" grpId="0"/>
      <p:bldP spid="19" grpId="0"/>
      <p:bldP spid="20" grpId="0"/>
      <p:bldP spid="21" grpId="0"/>
      <p:bldP spid="22"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6364" y="1933784"/>
            <a:ext cx="11163043" cy="65836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smtClean="0">
                <a:solidFill>
                  <a:schemeClr val="tx1"/>
                </a:solidFill>
                <a:latin typeface="Sakkal Majalla" panose="02000000000000000000" pitchFamily="2" charset="-78"/>
                <a:cs typeface="Sakkal Majalla" panose="02000000000000000000" pitchFamily="2" charset="-78"/>
              </a:rPr>
              <a:t>2</a:t>
            </a:r>
            <a:r>
              <a:rPr lang="ar-BH" sz="2600" dirty="0" smtClean="0">
                <a:solidFill>
                  <a:schemeClr val="tx1"/>
                </a:solidFill>
                <a:latin typeface="Sakkal Majalla" panose="02000000000000000000" pitchFamily="2" charset="-78"/>
                <a:cs typeface="Sakkal Majalla" panose="02000000000000000000" pitchFamily="2" charset="-78"/>
              </a:rPr>
              <a:t>- تنشأ </a:t>
            </a:r>
            <a:r>
              <a:rPr lang="ar-BH" sz="2600" dirty="0">
                <a:solidFill>
                  <a:schemeClr val="tx1"/>
                </a:solidFill>
                <a:latin typeface="Sakkal Majalla" panose="02000000000000000000" pitchFamily="2" charset="-78"/>
                <a:cs typeface="Sakkal Majalla" panose="02000000000000000000" pitchFamily="2" charset="-78"/>
              </a:rPr>
              <a:t>قوى التشتت بين الجسيمات كافة، لكن أثرها يظهر واضحًا  بين الجزيئات غير القطبية لأنها القوى الوحيدة </a:t>
            </a:r>
            <a:r>
              <a:rPr lang="ar-BH" sz="2600" dirty="0" smtClean="0">
                <a:solidFill>
                  <a:schemeClr val="tx1"/>
                </a:solidFill>
                <a:latin typeface="Sakkal Majalla" panose="02000000000000000000" pitchFamily="2" charset="-78"/>
                <a:cs typeface="Sakkal Majalla" panose="02000000000000000000" pitchFamily="2" charset="-78"/>
              </a:rPr>
              <a:t>بينها.</a:t>
            </a:r>
            <a:endParaRPr lang="en-US" sz="2600" dirty="0">
              <a:solidFill>
                <a:schemeClr val="tx1"/>
              </a:solidFill>
              <a:latin typeface="Sakkal Majalla" panose="02000000000000000000" pitchFamily="2" charset="-78"/>
              <a:cs typeface="Sakkal Majalla" panose="02000000000000000000" pitchFamily="2" charset="-78"/>
            </a:endParaRPr>
          </a:p>
        </p:txBody>
      </p:sp>
      <p:sp>
        <p:nvSpPr>
          <p:cNvPr id="9" name="Rounded Rectangle 8"/>
          <p:cNvSpPr/>
          <p:nvPr/>
        </p:nvSpPr>
        <p:spPr>
          <a:xfrm>
            <a:off x="346364" y="2769477"/>
            <a:ext cx="11163044" cy="6758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smtClean="0">
                <a:solidFill>
                  <a:schemeClr val="tx1"/>
                </a:solidFill>
                <a:latin typeface="Sakkal Majalla" panose="02000000000000000000" pitchFamily="2" charset="-78"/>
                <a:cs typeface="Sakkal Majalla" panose="02000000000000000000" pitchFamily="2" charset="-78"/>
              </a:rPr>
              <a:t>3</a:t>
            </a:r>
            <a:r>
              <a:rPr lang="ar-BH" sz="2600" dirty="0" smtClean="0">
                <a:solidFill>
                  <a:schemeClr val="tx1"/>
                </a:solidFill>
                <a:latin typeface="Sakkal Majalla" panose="02000000000000000000" pitchFamily="2" charset="-78"/>
                <a:cs typeface="Sakkal Majalla" panose="02000000000000000000" pitchFamily="2" charset="-78"/>
              </a:rPr>
              <a:t>- تكون </a:t>
            </a:r>
            <a:r>
              <a:rPr lang="ar-BH" sz="2600" dirty="0">
                <a:solidFill>
                  <a:schemeClr val="tx1"/>
                </a:solidFill>
                <a:latin typeface="Sakkal Majalla" panose="02000000000000000000" pitchFamily="2" charset="-78"/>
                <a:cs typeface="Sakkal Majalla" panose="02000000000000000000" pitchFamily="2" charset="-78"/>
              </a:rPr>
              <a:t>قوى التشتت ضعيفة بين الجسيمات صغيرة الحجم وتزداد بزيادة حجم الجسيمات لزيادة عدد الإلكترونات فيها.</a:t>
            </a:r>
            <a:endParaRPr lang="en-US" sz="2600" dirty="0">
              <a:solidFill>
                <a:schemeClr val="tx1"/>
              </a:solidFill>
              <a:latin typeface="Sakkal Majalla" panose="02000000000000000000" pitchFamily="2" charset="-78"/>
              <a:cs typeface="Sakkal Majalla" panose="02000000000000000000" pitchFamily="2" charset="-78"/>
            </a:endParaRPr>
          </a:p>
        </p:txBody>
      </p:sp>
      <p:sp>
        <p:nvSpPr>
          <p:cNvPr id="7"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376792" y="161773"/>
            <a:ext cx="5271950" cy="774026"/>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sz="4000" b="1" dirty="0" smtClean="0">
                <a:solidFill>
                  <a:srgbClr val="002060"/>
                </a:solidFill>
                <a:latin typeface="Sakkal Majalla" panose="02000000000000000000" pitchFamily="2" charset="-78"/>
                <a:cs typeface="Sakkal Majalla" panose="02000000000000000000" pitchFamily="2" charset="-78"/>
              </a:rPr>
              <a:t>ملاحظات حول قوى </a:t>
            </a:r>
            <a:r>
              <a:rPr lang="ar-BH" altLang="en-US" sz="4000" b="1" dirty="0">
                <a:solidFill>
                  <a:srgbClr val="002060"/>
                </a:solidFill>
                <a:latin typeface="Sakkal Majalla" panose="02000000000000000000" pitchFamily="2" charset="-78"/>
                <a:cs typeface="Sakkal Majalla" panose="02000000000000000000" pitchFamily="2" charset="-78"/>
              </a:rPr>
              <a:t>التشتت</a:t>
            </a:r>
            <a:endParaRPr lang="en-US" altLang="en-US" sz="4000" b="1" dirty="0">
              <a:solidFill>
                <a:srgbClr val="002060"/>
              </a:solidFill>
              <a:latin typeface="Sakkal Majalla" panose="02000000000000000000" pitchFamily="2" charset="-78"/>
              <a:cs typeface="Sakkal Majalla" panose="02000000000000000000" pitchFamily="2" charset="-78"/>
            </a:endParaRPr>
          </a:p>
        </p:txBody>
      </p:sp>
      <p:sp>
        <p:nvSpPr>
          <p:cNvPr id="12" name="Rectangle 11"/>
          <p:cNvSpPr/>
          <p:nvPr/>
        </p:nvSpPr>
        <p:spPr>
          <a:xfrm>
            <a:off x="332249" y="3661954"/>
            <a:ext cx="7287490" cy="461665"/>
          </a:xfrm>
          <a:prstGeom prst="rect">
            <a:avLst/>
          </a:prstGeom>
          <a:solidFill>
            <a:schemeClr val="accent4"/>
          </a:solidFill>
          <a:effectLst>
            <a:outerShdw blurRad="63500" sx="102000" sy="102000" algn="ctr" rotWithShape="0">
              <a:prstClr val="black">
                <a:alpha val="40000"/>
              </a:prstClr>
            </a:outerShdw>
          </a:effectLst>
        </p:spPr>
        <p:txBody>
          <a:bodyPr wrap="square">
            <a:spAutoFit/>
          </a:bodyPr>
          <a:lstStyle/>
          <a:p>
            <a:pPr algn="r"/>
            <a:r>
              <a:rPr lang="ar-BH" sz="2400" b="1" dirty="0">
                <a:latin typeface="Sakkal Majalla" panose="02000000000000000000" pitchFamily="2" charset="-78"/>
                <a:cs typeface="Sakkal Majalla" panose="02000000000000000000" pitchFamily="2" charset="-78"/>
              </a:rPr>
              <a:t>جميع العناصر لديها سحابة </a:t>
            </a:r>
            <a:r>
              <a:rPr lang="ar-BH" sz="2400" b="1" dirty="0" smtClean="0">
                <a:latin typeface="Sakkal Majalla" panose="02000000000000000000" pitchFamily="2" charset="-78"/>
                <a:cs typeface="Sakkal Majalla" panose="02000000000000000000" pitchFamily="2" charset="-78"/>
              </a:rPr>
              <a:t>إلكترونية. </a:t>
            </a:r>
            <a:endParaRPr lang="ar-BH" sz="2400" b="1" dirty="0">
              <a:latin typeface="Sakkal Majalla" panose="02000000000000000000" pitchFamily="2" charset="-78"/>
              <a:cs typeface="Sakkal Majalla" panose="02000000000000000000" pitchFamily="2" charset="-78"/>
            </a:endParaRPr>
          </a:p>
        </p:txBody>
      </p:sp>
      <p:sp>
        <p:nvSpPr>
          <p:cNvPr id="14" name="Rectangle 13"/>
          <p:cNvSpPr/>
          <p:nvPr/>
        </p:nvSpPr>
        <p:spPr>
          <a:xfrm>
            <a:off x="346364" y="4159432"/>
            <a:ext cx="7273375" cy="461665"/>
          </a:xfrm>
          <a:prstGeom prst="rect">
            <a:avLst/>
          </a:prstGeom>
          <a:solidFill>
            <a:schemeClr val="accent4"/>
          </a:solidFill>
          <a:effectLst>
            <a:outerShdw blurRad="63500" sx="102000" sy="102000" algn="ctr" rotWithShape="0">
              <a:prstClr val="black">
                <a:alpha val="40000"/>
              </a:prstClr>
            </a:outerShdw>
          </a:effectLst>
        </p:spPr>
        <p:txBody>
          <a:bodyPr wrap="square">
            <a:spAutoFit/>
          </a:bodyPr>
          <a:lstStyle/>
          <a:p>
            <a:pPr algn="r"/>
            <a:r>
              <a:rPr lang="ar-BH" sz="2400" b="1" dirty="0">
                <a:latin typeface="Sakkal Majalla" panose="02000000000000000000" pitchFamily="2" charset="-78"/>
                <a:cs typeface="Sakkal Majalla" panose="02000000000000000000" pitchFamily="2" charset="-78"/>
              </a:rPr>
              <a:t>في السحابة حركة </a:t>
            </a:r>
            <a:r>
              <a:rPr lang="ar-BH" sz="2400" b="1" dirty="0" smtClean="0">
                <a:latin typeface="Sakkal Majalla" panose="02000000000000000000" pitchFamily="2" charset="-78"/>
                <a:cs typeface="Sakkal Majalla" panose="02000000000000000000" pitchFamily="2" charset="-78"/>
              </a:rPr>
              <a:t>الإلكترونات دائمة. </a:t>
            </a:r>
            <a:endParaRPr lang="ar-BH" sz="2400" b="1" dirty="0">
              <a:latin typeface="Sakkal Majalla" panose="02000000000000000000" pitchFamily="2" charset="-78"/>
              <a:cs typeface="Sakkal Majalla" panose="02000000000000000000" pitchFamily="2" charset="-78"/>
            </a:endParaRPr>
          </a:p>
        </p:txBody>
      </p:sp>
      <p:sp>
        <p:nvSpPr>
          <p:cNvPr id="15" name="Rectangle 14"/>
          <p:cNvSpPr/>
          <p:nvPr/>
        </p:nvSpPr>
        <p:spPr>
          <a:xfrm>
            <a:off x="346362" y="4670653"/>
            <a:ext cx="7273377" cy="461665"/>
          </a:xfrm>
          <a:prstGeom prst="rect">
            <a:avLst/>
          </a:prstGeom>
          <a:solidFill>
            <a:schemeClr val="accent4"/>
          </a:solidFill>
          <a:effectLst>
            <a:outerShdw blurRad="63500" sx="102000" sy="102000" algn="ctr" rotWithShape="0">
              <a:prstClr val="black">
                <a:alpha val="40000"/>
              </a:prstClr>
            </a:outerShdw>
          </a:effectLst>
        </p:spPr>
        <p:txBody>
          <a:bodyPr wrap="square">
            <a:spAutoFit/>
          </a:bodyPr>
          <a:lstStyle/>
          <a:p>
            <a:pPr algn="r"/>
            <a:r>
              <a:rPr lang="ar-BH" sz="2400" b="1" dirty="0">
                <a:latin typeface="Sakkal Majalla" panose="02000000000000000000" pitchFamily="2" charset="-78"/>
                <a:cs typeface="Sakkal Majalla" panose="02000000000000000000" pitchFamily="2" charset="-78"/>
              </a:rPr>
              <a:t>نتيجة للحركة يحدث خلل في الكثافة </a:t>
            </a:r>
            <a:r>
              <a:rPr lang="ar-BH" sz="2400" b="1" dirty="0" smtClean="0">
                <a:latin typeface="Sakkal Majalla" panose="02000000000000000000" pitchFamily="2" charset="-78"/>
                <a:cs typeface="Sakkal Majalla" panose="02000000000000000000" pitchFamily="2" charset="-78"/>
              </a:rPr>
              <a:t>الإلكترونية. </a:t>
            </a:r>
            <a:endParaRPr lang="ar-BH" sz="2400" b="1" dirty="0">
              <a:latin typeface="Sakkal Majalla" panose="02000000000000000000" pitchFamily="2" charset="-78"/>
              <a:cs typeface="Sakkal Majalla" panose="02000000000000000000" pitchFamily="2" charset="-78"/>
            </a:endParaRPr>
          </a:p>
        </p:txBody>
      </p:sp>
      <p:sp>
        <p:nvSpPr>
          <p:cNvPr id="16" name="Rectangle 15"/>
          <p:cNvSpPr/>
          <p:nvPr/>
        </p:nvSpPr>
        <p:spPr>
          <a:xfrm>
            <a:off x="346362" y="5156890"/>
            <a:ext cx="7273378" cy="461665"/>
          </a:xfrm>
          <a:prstGeom prst="rect">
            <a:avLst/>
          </a:prstGeom>
          <a:solidFill>
            <a:schemeClr val="accent4"/>
          </a:solidFill>
          <a:effectLst>
            <a:outerShdw blurRad="63500" sx="102000" sy="102000" algn="ctr" rotWithShape="0">
              <a:prstClr val="black">
                <a:alpha val="40000"/>
              </a:prstClr>
            </a:outerShdw>
          </a:effectLst>
        </p:spPr>
        <p:txBody>
          <a:bodyPr wrap="square">
            <a:spAutoFit/>
          </a:bodyPr>
          <a:lstStyle/>
          <a:p>
            <a:pPr algn="r"/>
            <a:r>
              <a:rPr lang="ar-BH" sz="2400" b="1" dirty="0">
                <a:latin typeface="Sakkal Majalla" panose="02000000000000000000" pitchFamily="2" charset="-78"/>
                <a:cs typeface="Sakkal Majalla" panose="02000000000000000000" pitchFamily="2" charset="-78"/>
              </a:rPr>
              <a:t>ويحدث عدم تساوي في توزيع </a:t>
            </a:r>
            <a:r>
              <a:rPr lang="ar-BH" sz="2400" b="1" dirty="0" smtClean="0">
                <a:latin typeface="Sakkal Majalla" panose="02000000000000000000" pitchFamily="2" charset="-78"/>
                <a:cs typeface="Sakkal Majalla" panose="02000000000000000000" pitchFamily="2" charset="-78"/>
              </a:rPr>
              <a:t>الإلكترونات </a:t>
            </a:r>
            <a:r>
              <a:rPr lang="ar-BH" sz="2400" b="1" dirty="0">
                <a:latin typeface="Sakkal Majalla" panose="02000000000000000000" pitchFamily="2" charset="-78"/>
                <a:cs typeface="Sakkal Majalla" panose="02000000000000000000" pitchFamily="2" charset="-78"/>
              </a:rPr>
              <a:t>حول </a:t>
            </a:r>
            <a:r>
              <a:rPr lang="ar-BH" sz="2400" b="1" dirty="0" smtClean="0">
                <a:latin typeface="Sakkal Majalla" panose="02000000000000000000" pitchFamily="2" charset="-78"/>
                <a:cs typeface="Sakkal Majalla" panose="02000000000000000000" pitchFamily="2" charset="-78"/>
              </a:rPr>
              <a:t>النواة. </a:t>
            </a:r>
            <a:endParaRPr lang="ar-BH" sz="2400" b="1" dirty="0">
              <a:latin typeface="Sakkal Majalla" panose="02000000000000000000" pitchFamily="2" charset="-78"/>
              <a:cs typeface="Sakkal Majalla" panose="02000000000000000000" pitchFamily="2" charset="-78"/>
            </a:endParaRPr>
          </a:p>
        </p:txBody>
      </p:sp>
      <p:sp>
        <p:nvSpPr>
          <p:cNvPr id="17" name="Rectangle 16"/>
          <p:cNvSpPr/>
          <p:nvPr/>
        </p:nvSpPr>
        <p:spPr>
          <a:xfrm>
            <a:off x="346361" y="5645918"/>
            <a:ext cx="7287493" cy="461665"/>
          </a:xfrm>
          <a:prstGeom prst="rect">
            <a:avLst/>
          </a:prstGeom>
          <a:solidFill>
            <a:schemeClr val="accent4"/>
          </a:solidFill>
          <a:effectLst>
            <a:outerShdw blurRad="63500" sx="102000" sy="102000" algn="ctr" rotWithShape="0">
              <a:prstClr val="black">
                <a:alpha val="40000"/>
              </a:prstClr>
            </a:outerShdw>
          </a:effectLst>
        </p:spPr>
        <p:txBody>
          <a:bodyPr wrap="square">
            <a:spAutoFit/>
          </a:bodyPr>
          <a:lstStyle/>
          <a:p>
            <a:pPr algn="r"/>
            <a:r>
              <a:rPr lang="ar-BH" sz="2400" b="1" dirty="0" smtClean="0">
                <a:latin typeface="Sakkal Majalla" panose="02000000000000000000" pitchFamily="2" charset="-78"/>
                <a:cs typeface="Sakkal Majalla" panose="02000000000000000000" pitchFamily="2" charset="-78"/>
              </a:rPr>
              <a:t>وتتولد </a:t>
            </a:r>
            <a:r>
              <a:rPr lang="ar-BH" sz="2400" b="1" dirty="0">
                <a:latin typeface="Sakkal Majalla" panose="02000000000000000000" pitchFamily="2" charset="-78"/>
                <a:cs typeface="Sakkal Majalla" panose="02000000000000000000" pitchFamily="2" charset="-78"/>
              </a:rPr>
              <a:t>قوى ثنائية القطب </a:t>
            </a:r>
            <a:r>
              <a:rPr lang="ar-BH" sz="2400" b="1" dirty="0" smtClean="0">
                <a:latin typeface="Sakkal Majalla" panose="02000000000000000000" pitchFamily="2" charset="-78"/>
                <a:cs typeface="Sakkal Majalla" panose="02000000000000000000" pitchFamily="2" charset="-78"/>
              </a:rPr>
              <a:t>مؤقتة.</a:t>
            </a:r>
            <a:endParaRPr lang="en-US" sz="2400" b="1" dirty="0">
              <a:latin typeface="Sakkal Majalla" panose="02000000000000000000" pitchFamily="2" charset="-78"/>
              <a:cs typeface="Sakkal Majalla" panose="02000000000000000000" pitchFamily="2" charset="-78"/>
            </a:endParaRPr>
          </a:p>
        </p:txBody>
      </p:sp>
      <p:sp>
        <p:nvSpPr>
          <p:cNvPr id="19" name="Rounded Rectangle 18"/>
          <p:cNvSpPr/>
          <p:nvPr/>
        </p:nvSpPr>
        <p:spPr>
          <a:xfrm>
            <a:off x="346364" y="1181331"/>
            <a:ext cx="11163043" cy="6956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smtClean="0">
                <a:solidFill>
                  <a:schemeClr val="tx1"/>
                </a:solidFill>
                <a:latin typeface="Sakkal Majalla" panose="02000000000000000000" pitchFamily="2" charset="-78"/>
                <a:cs typeface="Sakkal Majalla" panose="02000000000000000000" pitchFamily="2" charset="-78"/>
              </a:rPr>
              <a:t>1</a:t>
            </a:r>
            <a:r>
              <a:rPr lang="ar-BH" sz="2600" dirty="0" smtClean="0">
                <a:solidFill>
                  <a:schemeClr val="tx1"/>
                </a:solidFill>
                <a:latin typeface="Sakkal Majalla" panose="02000000000000000000" pitchFamily="2" charset="-78"/>
                <a:cs typeface="Sakkal Majalla" panose="02000000000000000000" pitchFamily="2" charset="-78"/>
              </a:rPr>
              <a:t>- </a:t>
            </a:r>
            <a:r>
              <a:rPr lang="ar-SA" sz="2600" dirty="0" smtClean="0">
                <a:solidFill>
                  <a:schemeClr val="tx1"/>
                </a:solidFill>
                <a:latin typeface="Sakkal Majalla" panose="02000000000000000000" pitchFamily="2" charset="-78"/>
                <a:cs typeface="Sakkal Majalla" panose="02000000000000000000" pitchFamily="2" charset="-78"/>
              </a:rPr>
              <a:t>هي </a:t>
            </a:r>
            <a:r>
              <a:rPr lang="ar-SA" sz="2600" dirty="0">
                <a:solidFill>
                  <a:schemeClr val="tx1"/>
                </a:solidFill>
                <a:latin typeface="Sakkal Majalla" panose="02000000000000000000" pitchFamily="2" charset="-78"/>
                <a:cs typeface="Sakkal Majalla" panose="02000000000000000000" pitchFamily="2" charset="-78"/>
              </a:rPr>
              <a:t>قوى ضعيفة ناتجة عن تغيير كثافة الإلكترونات في السحابة </a:t>
            </a:r>
            <a:r>
              <a:rPr lang="ar-SA" sz="2600" dirty="0" smtClean="0">
                <a:solidFill>
                  <a:schemeClr val="tx1"/>
                </a:solidFill>
                <a:latin typeface="Sakkal Majalla" panose="02000000000000000000" pitchFamily="2" charset="-78"/>
                <a:cs typeface="Sakkal Majalla" panose="02000000000000000000" pitchFamily="2" charset="-78"/>
              </a:rPr>
              <a:t>الإلكترونية</a:t>
            </a:r>
            <a:r>
              <a:rPr lang="ar-BH" sz="2600" dirty="0" smtClean="0">
                <a:solidFill>
                  <a:schemeClr val="tx1"/>
                </a:solidFill>
                <a:latin typeface="Sakkal Majalla" panose="02000000000000000000" pitchFamily="2" charset="-78"/>
                <a:cs typeface="Sakkal Majalla" panose="02000000000000000000" pitchFamily="2" charset="-78"/>
              </a:rPr>
              <a:t> مثل</a:t>
            </a:r>
            <a:r>
              <a:rPr lang="en-US" sz="2600" dirty="0" smtClean="0">
                <a:solidFill>
                  <a:schemeClr val="tx1"/>
                </a:solidFill>
                <a:latin typeface="Sakkal Majalla" panose="02000000000000000000" pitchFamily="2" charset="-78"/>
                <a:cs typeface="Sakkal Majalla" panose="02000000000000000000" pitchFamily="2" charset="-78"/>
              </a:rPr>
              <a:t> </a:t>
            </a:r>
            <a:r>
              <a:rPr lang="en-US" sz="2400" b="1" dirty="0">
                <a:solidFill>
                  <a:schemeClr val="tx1"/>
                </a:solidFill>
              </a:rPr>
              <a:t>H</a:t>
            </a:r>
            <a:r>
              <a:rPr lang="en-US" sz="2400" b="1" baseline="-25000" dirty="0">
                <a:solidFill>
                  <a:schemeClr val="tx1"/>
                </a:solidFill>
              </a:rPr>
              <a:t>2</a:t>
            </a:r>
            <a:r>
              <a:rPr lang="en-US" sz="2600" dirty="0" smtClean="0">
                <a:solidFill>
                  <a:schemeClr val="tx1"/>
                </a:solidFill>
                <a:latin typeface="Sakkal Majalla" panose="02000000000000000000" pitchFamily="2" charset="-78"/>
                <a:cs typeface="Sakkal Majalla" panose="02000000000000000000" pitchFamily="2" charset="-78"/>
              </a:rPr>
              <a:t> </a:t>
            </a:r>
            <a:r>
              <a:rPr lang="en-US" sz="2600" dirty="0">
                <a:solidFill>
                  <a:schemeClr val="tx1"/>
                </a:solidFill>
                <a:latin typeface="Sakkal Majalla" panose="02000000000000000000" pitchFamily="2" charset="-78"/>
                <a:cs typeface="Sakkal Majalla" panose="02000000000000000000" pitchFamily="2" charset="-78"/>
              </a:rPr>
              <a:t>, </a:t>
            </a:r>
            <a:r>
              <a:rPr lang="en-US" sz="2400" b="1" dirty="0" smtClean="0">
                <a:solidFill>
                  <a:schemeClr val="tx1"/>
                </a:solidFill>
              </a:rPr>
              <a:t>F</a:t>
            </a:r>
            <a:r>
              <a:rPr lang="en-US" sz="2400" b="1" baseline="-25000" dirty="0" smtClean="0">
                <a:solidFill>
                  <a:schemeClr val="tx1"/>
                </a:solidFill>
              </a:rPr>
              <a:t>2</a:t>
            </a:r>
            <a:endParaRPr lang="ar-SA" sz="2600" dirty="0">
              <a:solidFill>
                <a:schemeClr val="tx1"/>
              </a:solidFill>
              <a:latin typeface="Sakkal Majalla" panose="02000000000000000000" pitchFamily="2" charset="-78"/>
              <a:cs typeface="Sakkal Majalla" panose="02000000000000000000" pitchFamily="2" charset="-78"/>
            </a:endParaRPr>
          </a:p>
        </p:txBody>
      </p:sp>
      <p:sp>
        <p:nvSpPr>
          <p:cNvPr id="20" name="Rounded Rectangle 19"/>
          <p:cNvSpPr/>
          <p:nvPr/>
        </p:nvSpPr>
        <p:spPr>
          <a:xfrm>
            <a:off x="7758545" y="3661954"/>
            <a:ext cx="3750862" cy="6758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400" dirty="0" smtClean="0">
                <a:solidFill>
                  <a:schemeClr val="tx1"/>
                </a:solidFill>
                <a:latin typeface="Sakkal Majalla" panose="02000000000000000000" pitchFamily="2" charset="-78"/>
                <a:cs typeface="Sakkal Majalla" panose="02000000000000000000" pitchFamily="2" charset="-78"/>
              </a:rPr>
              <a:t>4</a:t>
            </a:r>
            <a:r>
              <a:rPr lang="ar-BH" sz="2400" dirty="0" smtClean="0">
                <a:solidFill>
                  <a:schemeClr val="tx1"/>
                </a:solidFill>
                <a:latin typeface="Sakkal Majalla" panose="02000000000000000000" pitchFamily="2" charset="-78"/>
                <a:cs typeface="Sakkal Majalla" panose="02000000000000000000" pitchFamily="2" charset="-78"/>
              </a:rPr>
              <a:t>- </a:t>
            </a:r>
            <a:r>
              <a:rPr lang="ar-BH" sz="2400" b="1" dirty="0">
                <a:solidFill>
                  <a:schemeClr val="tx1"/>
                </a:solidFill>
                <a:latin typeface="Sakkal Majalla" panose="02000000000000000000" pitchFamily="2" charset="-78"/>
                <a:cs typeface="Sakkal Majalla" panose="02000000000000000000" pitchFamily="2" charset="-78"/>
              </a:rPr>
              <a:t>جميع المركبات فيها قوى </a:t>
            </a:r>
            <a:r>
              <a:rPr lang="ar-BH" sz="2400" b="1" dirty="0" smtClean="0">
                <a:solidFill>
                  <a:schemeClr val="tx1"/>
                </a:solidFill>
                <a:latin typeface="Sakkal Majalla" panose="02000000000000000000" pitchFamily="2" charset="-78"/>
                <a:cs typeface="Sakkal Majalla" panose="02000000000000000000" pitchFamily="2" charset="-78"/>
              </a:rPr>
              <a:t>تشتت لأنّ:</a:t>
            </a:r>
            <a:endParaRPr lang="en-US" sz="2400" dirty="0">
              <a:solidFill>
                <a:schemeClr val="tx1"/>
              </a:solidFill>
              <a:latin typeface="Sakkal Majalla" panose="02000000000000000000" pitchFamily="2" charset="-78"/>
              <a:cs typeface="Sakkal Majalla" panose="02000000000000000000" pitchFamily="2" charset="-78"/>
            </a:endParaRPr>
          </a:p>
        </p:txBody>
      </p:sp>
      <p:pic>
        <p:nvPicPr>
          <p:cNvPr id="21" name="Picture 2" descr="C:\Users\hp tec\Pictures\atomicstructure.gif"/>
          <p:cNvPicPr>
            <a:picLocks noChangeAspect="1" noChangeArrowheads="1" noCrop="1"/>
          </p:cNvPicPr>
          <p:nvPr/>
        </p:nvPicPr>
        <p:blipFill>
          <a:blip r:embed="rId3"/>
          <a:srcRect/>
          <a:stretch>
            <a:fillRect/>
          </a:stretch>
        </p:blipFill>
        <p:spPr bwMode="auto">
          <a:xfrm>
            <a:off x="8991601" y="4631710"/>
            <a:ext cx="1693785" cy="1466372"/>
          </a:xfrm>
          <a:prstGeom prst="rect">
            <a:avLst/>
          </a:prstGeom>
          <a:noFill/>
          <a:ln w="9525">
            <a:noFill/>
            <a:miter lim="800000"/>
            <a:headEnd/>
            <a:tailEnd/>
          </a:ln>
        </p:spPr>
      </p:pic>
      <p:sp>
        <p:nvSpPr>
          <p:cNvPr id="18"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883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linds(horizont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linds(horizontal)">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7" grpId="0" animBg="1"/>
      <p:bldP spid="12" grpId="0" animBg="1"/>
      <p:bldP spid="14" grpId="0" animBg="1"/>
      <p:bldP spid="15" grpId="0" animBg="1"/>
      <p:bldP spid="16" grpId="0" animBg="1"/>
      <p:bldP spid="17"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244454" y="186348"/>
            <a:ext cx="5472752" cy="723164"/>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altLang="en-US" sz="4000" b="1" dirty="0" smtClean="0">
                <a:solidFill>
                  <a:srgbClr val="002060"/>
                </a:solidFill>
                <a:latin typeface="Sakkal Majalla" panose="02000000000000000000" pitchFamily="2" charset="-78"/>
                <a:cs typeface="Sakkal Majalla" panose="02000000000000000000" pitchFamily="2" charset="-78"/>
              </a:rPr>
              <a:t>2</a:t>
            </a:r>
            <a:r>
              <a:rPr lang="ar-BH" altLang="en-US" sz="4000" b="1" dirty="0" smtClean="0">
                <a:solidFill>
                  <a:srgbClr val="002060"/>
                </a:solidFill>
                <a:latin typeface="Sakkal Majalla" panose="02000000000000000000" pitchFamily="2" charset="-78"/>
                <a:cs typeface="Sakkal Majalla" panose="02000000000000000000" pitchFamily="2" charset="-78"/>
              </a:rPr>
              <a:t>. </a:t>
            </a:r>
            <a:r>
              <a:rPr lang="ar-BH" altLang="en-US" sz="4000" b="1" dirty="0">
                <a:solidFill>
                  <a:srgbClr val="002060"/>
                </a:solidFill>
                <a:latin typeface="Sakkal Majalla" panose="02000000000000000000" pitchFamily="2" charset="-78"/>
                <a:cs typeface="Sakkal Majalla" panose="02000000000000000000" pitchFamily="2" charset="-78"/>
              </a:rPr>
              <a:t>قوى ثنائية القطب</a:t>
            </a:r>
          </a:p>
        </p:txBody>
      </p:sp>
      <p:sp>
        <p:nvSpPr>
          <p:cNvPr id="3" name="Rounded Rectangle 2"/>
          <p:cNvSpPr/>
          <p:nvPr/>
        </p:nvSpPr>
        <p:spPr>
          <a:xfrm>
            <a:off x="5652655" y="1291207"/>
            <a:ext cx="5569903" cy="253538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chemeClr val="tx1"/>
                </a:solidFill>
                <a:latin typeface="Sakkal Majalla" panose="02000000000000000000" pitchFamily="2" charset="-78"/>
                <a:cs typeface="Sakkal Majalla" panose="02000000000000000000" pitchFamily="2" charset="-78"/>
              </a:rPr>
              <a:t>تحتوي الجزيئات القطبية على ثنائية قطبية دائمة، </a:t>
            </a:r>
            <a:r>
              <a:rPr lang="ar-BH" sz="2800" b="1" dirty="0" smtClean="0">
                <a:solidFill>
                  <a:schemeClr val="tx1"/>
                </a:solidFill>
                <a:latin typeface="Sakkal Majalla" panose="02000000000000000000" pitchFamily="2" charset="-78"/>
                <a:cs typeface="Sakkal Majalla" panose="02000000000000000000" pitchFamily="2" charset="-78"/>
              </a:rPr>
              <a:t>أيْ </a:t>
            </a:r>
            <a:r>
              <a:rPr lang="ar-BH" sz="2800" b="1" dirty="0">
                <a:solidFill>
                  <a:schemeClr val="tx1"/>
                </a:solidFill>
                <a:latin typeface="Sakkal Majalla" panose="02000000000000000000" pitchFamily="2" charset="-78"/>
                <a:cs typeface="Sakkal Majalla" panose="02000000000000000000" pitchFamily="2" charset="-78"/>
              </a:rPr>
              <a:t>أن بعض مناطق الجزيء تكون سالبة </a:t>
            </a:r>
            <a:r>
              <a:rPr lang="ar-BH" sz="2800" b="1" dirty="0" smtClean="0">
                <a:solidFill>
                  <a:schemeClr val="tx1"/>
                </a:solidFill>
                <a:latin typeface="Sakkal Majalla" panose="02000000000000000000" pitchFamily="2" charset="-78"/>
                <a:cs typeface="Sakkal Majalla" panose="02000000000000000000" pitchFamily="2" charset="-78"/>
              </a:rPr>
              <a:t>جزئيًّا </a:t>
            </a:r>
            <a:r>
              <a:rPr lang="ar-BH" sz="2800" b="1" dirty="0">
                <a:solidFill>
                  <a:schemeClr val="tx1"/>
                </a:solidFill>
                <a:latin typeface="Sakkal Majalla" panose="02000000000000000000" pitchFamily="2" charset="-78"/>
                <a:cs typeface="Sakkal Majalla" panose="02000000000000000000" pitchFamily="2" charset="-78"/>
              </a:rPr>
              <a:t>دائمًا ومناطقه الأخرى تكون موجبة </a:t>
            </a:r>
            <a:r>
              <a:rPr lang="ar-BH" sz="2800" b="1" dirty="0" smtClean="0">
                <a:solidFill>
                  <a:schemeClr val="tx1"/>
                </a:solidFill>
                <a:latin typeface="Sakkal Majalla" panose="02000000000000000000" pitchFamily="2" charset="-78"/>
                <a:cs typeface="Sakkal Majalla" panose="02000000000000000000" pitchFamily="2" charset="-78"/>
              </a:rPr>
              <a:t>جزئيًّا </a:t>
            </a:r>
            <a:r>
              <a:rPr lang="ar-BH" sz="2800" b="1" dirty="0">
                <a:solidFill>
                  <a:schemeClr val="tx1"/>
                </a:solidFill>
                <a:latin typeface="Sakkal Majalla" panose="02000000000000000000" pitchFamily="2" charset="-78"/>
                <a:cs typeface="Sakkal Majalla" panose="02000000000000000000" pitchFamily="2" charset="-78"/>
              </a:rPr>
              <a:t>دائمًا؛ وينشأ تجاذب بين المنطقتين </a:t>
            </a:r>
            <a:r>
              <a:rPr lang="ar-BH" sz="2800" b="1" dirty="0" smtClean="0">
                <a:solidFill>
                  <a:schemeClr val="tx1"/>
                </a:solidFill>
                <a:latin typeface="Sakkal Majalla" panose="02000000000000000000" pitchFamily="2" charset="-78"/>
                <a:cs typeface="Sakkal Majalla" panose="02000000000000000000" pitchFamily="2" charset="-78"/>
              </a:rPr>
              <a:t>مختلفتيِّ </a:t>
            </a:r>
            <a:r>
              <a:rPr lang="ar-BH" sz="2800" b="1" dirty="0">
                <a:solidFill>
                  <a:schemeClr val="tx1"/>
                </a:solidFill>
                <a:latin typeface="Sakkal Majalla" panose="02000000000000000000" pitchFamily="2" charset="-78"/>
                <a:cs typeface="Sakkal Majalla" panose="02000000000000000000" pitchFamily="2" charset="-78"/>
              </a:rPr>
              <a:t>الشحنة وهذا </a:t>
            </a:r>
            <a:r>
              <a:rPr lang="ar-BH" sz="2800" b="1" dirty="0" smtClean="0">
                <a:solidFill>
                  <a:schemeClr val="tx1"/>
                </a:solidFill>
                <a:latin typeface="Sakkal Majalla" panose="02000000000000000000" pitchFamily="2" charset="-78"/>
                <a:cs typeface="Sakkal Majalla" panose="02000000000000000000" pitchFamily="2" charset="-78"/>
              </a:rPr>
              <a:t>يسمّى </a:t>
            </a:r>
            <a:r>
              <a:rPr lang="ar-BH" sz="2800" b="1" dirty="0">
                <a:solidFill>
                  <a:schemeClr val="tx1"/>
                </a:solidFill>
                <a:latin typeface="Sakkal Majalla" panose="02000000000000000000" pitchFamily="2" charset="-78"/>
                <a:cs typeface="Sakkal Majalla" panose="02000000000000000000" pitchFamily="2" charset="-78"/>
              </a:rPr>
              <a:t>ثنائي القطب. </a:t>
            </a:r>
          </a:p>
        </p:txBody>
      </p:sp>
      <p:sp>
        <p:nvSpPr>
          <p:cNvPr id="9" name="Rounded Rectangle 8"/>
          <p:cNvSpPr/>
          <p:nvPr/>
        </p:nvSpPr>
        <p:spPr>
          <a:xfrm>
            <a:off x="5652654" y="4840401"/>
            <a:ext cx="5569903" cy="7313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600" b="1" dirty="0">
                <a:solidFill>
                  <a:schemeClr val="tx1"/>
                </a:solidFill>
                <a:latin typeface="Sakkal Majalla" panose="02000000000000000000" pitchFamily="2" charset="-78"/>
                <a:cs typeface="Sakkal Majalla" panose="02000000000000000000" pitchFamily="2" charset="-78"/>
              </a:rPr>
              <a:t>توجه الجزيئات المجاورة نفسها، وتصطف الشحنات المتعاكسة معًا كما في الشكل التالي:</a:t>
            </a:r>
          </a:p>
        </p:txBody>
      </p:sp>
      <p:pic>
        <p:nvPicPr>
          <p:cNvPr id="11" name="Picture 3" descr="dipole"/>
          <p:cNvPicPr>
            <a:picLocks noChangeAspect="1" noChangeArrowheads="1" noCrop="1"/>
          </p:cNvPicPr>
          <p:nvPr/>
        </p:nvPicPr>
        <p:blipFill>
          <a:blip r:embed="rId3">
            <a:duotone>
              <a:schemeClr val="accent2">
                <a:shade val="45000"/>
                <a:satMod val="135000"/>
              </a:schemeClr>
              <a:prstClr val="white"/>
            </a:duotone>
          </a:blip>
          <a:srcRect/>
          <a:stretch>
            <a:fillRect/>
          </a:stretch>
        </p:blipFill>
        <p:spPr bwMode="auto">
          <a:xfrm>
            <a:off x="1412968" y="1873159"/>
            <a:ext cx="1873264" cy="1697080"/>
          </a:xfrm>
          <a:prstGeom prst="rect">
            <a:avLst/>
          </a:prstGeom>
          <a:noFill/>
          <a:ln w="9525">
            <a:noFill/>
            <a:miter lim="800000"/>
            <a:headEnd/>
            <a:tailEnd/>
          </a:ln>
        </p:spPr>
      </p:pic>
      <p:pic>
        <p:nvPicPr>
          <p:cNvPr id="12" name="Picture 4" descr="dipole2"/>
          <p:cNvPicPr>
            <a:picLocks noChangeAspect="1" noChangeArrowheads="1" noCrop="1"/>
          </p:cNvPicPr>
          <p:nvPr/>
        </p:nvPicPr>
        <p:blipFill>
          <a:blip r:embed="rId4">
            <a:duotone>
              <a:schemeClr val="accent2">
                <a:shade val="45000"/>
                <a:satMod val="135000"/>
              </a:schemeClr>
              <a:prstClr val="white"/>
            </a:duotone>
          </a:blip>
          <a:srcRect/>
          <a:stretch>
            <a:fillRect/>
          </a:stretch>
        </p:blipFill>
        <p:spPr bwMode="auto">
          <a:xfrm>
            <a:off x="3286232" y="1873159"/>
            <a:ext cx="1916444" cy="1697080"/>
          </a:xfrm>
          <a:prstGeom prst="rect">
            <a:avLst/>
          </a:prstGeom>
          <a:noFill/>
          <a:ln w="9525">
            <a:noFill/>
            <a:miter lim="800000"/>
            <a:headEnd/>
            <a:tailEnd/>
          </a:ln>
        </p:spPr>
      </p:pic>
      <p:sp>
        <p:nvSpPr>
          <p:cNvPr id="14" name="مخطط انسيابي: رابط 15"/>
          <p:cNvSpPr/>
          <p:nvPr/>
        </p:nvSpPr>
        <p:spPr bwMode="auto">
          <a:xfrm>
            <a:off x="3369924" y="5299688"/>
            <a:ext cx="504056" cy="504056"/>
          </a:xfrm>
          <a:prstGeom prst="flowChartConnector">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algn="r" rtl="1" fontAlgn="base">
              <a:spcBef>
                <a:spcPct val="0"/>
              </a:spcBef>
              <a:spcAft>
                <a:spcPct val="0"/>
              </a:spcAft>
            </a:pPr>
            <a:endParaRPr kumimoji="1" lang="ar-SA" sz="1600" dirty="0">
              <a:latin typeface="Times New Roman" pitchFamily="18" charset="0"/>
            </a:endParaRPr>
          </a:p>
        </p:txBody>
      </p:sp>
      <p:sp>
        <p:nvSpPr>
          <p:cNvPr id="15" name="AutoShape 5"/>
          <p:cNvSpPr>
            <a:spLocks noChangeArrowheads="1"/>
          </p:cNvSpPr>
          <p:nvPr/>
        </p:nvSpPr>
        <p:spPr bwMode="auto">
          <a:xfrm>
            <a:off x="3225908" y="5083664"/>
            <a:ext cx="576064" cy="432048"/>
          </a:xfrm>
          <a:prstGeom prst="roundRect">
            <a:avLst>
              <a:gd name="adj" fmla="val 16667"/>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r>
              <a:rPr lang="ar-SA" sz="4400" dirty="0" err="1">
                <a:solidFill>
                  <a:schemeClr val="accent2"/>
                </a:solidFill>
              </a:rPr>
              <a:t>-</a:t>
            </a:r>
            <a:endParaRPr lang="en-US" sz="4400" dirty="0">
              <a:solidFill>
                <a:schemeClr val="accent2"/>
              </a:solidFill>
            </a:endParaRPr>
          </a:p>
        </p:txBody>
      </p:sp>
      <p:sp>
        <p:nvSpPr>
          <p:cNvPr id="16" name="مخطط انسيابي: رابط 17"/>
          <p:cNvSpPr/>
          <p:nvPr/>
        </p:nvSpPr>
        <p:spPr bwMode="auto">
          <a:xfrm>
            <a:off x="3009884" y="5299688"/>
            <a:ext cx="360040" cy="432048"/>
          </a:xfrm>
          <a:prstGeom prst="flowChartConnector">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1" anchor="t" anchorCtr="0" compatLnSpc="1">
            <a:prstTxWarp prst="textNoShape">
              <a:avLst/>
            </a:prstTxWarp>
          </a:bodyPr>
          <a:lstStyle/>
          <a:p>
            <a:pPr algn="r" rtl="1" fontAlgn="base">
              <a:spcBef>
                <a:spcPct val="0"/>
              </a:spcBef>
              <a:spcAft>
                <a:spcPct val="0"/>
              </a:spcAft>
            </a:pPr>
            <a:endParaRPr kumimoji="1" lang="ar-SA" sz="1600" dirty="0">
              <a:solidFill>
                <a:schemeClr val="tx1"/>
              </a:solidFill>
              <a:latin typeface="Times New Roman" pitchFamily="18" charset="0"/>
            </a:endParaRPr>
          </a:p>
        </p:txBody>
      </p:sp>
      <p:sp>
        <p:nvSpPr>
          <p:cNvPr id="17" name="AutoShape 5"/>
          <p:cNvSpPr>
            <a:spLocks noChangeArrowheads="1"/>
          </p:cNvSpPr>
          <p:nvPr/>
        </p:nvSpPr>
        <p:spPr bwMode="auto">
          <a:xfrm>
            <a:off x="2865868" y="5227680"/>
            <a:ext cx="576064" cy="504056"/>
          </a:xfrm>
          <a:prstGeom prst="roundRect">
            <a:avLst>
              <a:gd name="adj" fmla="val 16667"/>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r>
              <a:rPr lang="ar-SA" b="1" dirty="0" err="1">
                <a:solidFill>
                  <a:schemeClr val="accent2"/>
                </a:solidFill>
              </a:rPr>
              <a:t>+</a:t>
            </a:r>
            <a:endParaRPr lang="en-US" b="1" dirty="0">
              <a:solidFill>
                <a:schemeClr val="accent2"/>
              </a:solidFill>
            </a:endParaRPr>
          </a:p>
        </p:txBody>
      </p:sp>
      <p:sp>
        <p:nvSpPr>
          <p:cNvPr id="18" name="مخطط انسيابي: رابط 19"/>
          <p:cNvSpPr/>
          <p:nvPr/>
        </p:nvSpPr>
        <p:spPr bwMode="auto">
          <a:xfrm>
            <a:off x="3945988" y="4723624"/>
            <a:ext cx="504056" cy="504056"/>
          </a:xfrm>
          <a:prstGeom prst="flowChartConnector">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algn="r" rtl="1" fontAlgn="base">
              <a:spcBef>
                <a:spcPct val="0"/>
              </a:spcBef>
              <a:spcAft>
                <a:spcPct val="0"/>
              </a:spcAft>
            </a:pPr>
            <a:endParaRPr kumimoji="1" lang="ar-SA" sz="1600" dirty="0">
              <a:latin typeface="Times New Roman" pitchFamily="18" charset="0"/>
            </a:endParaRPr>
          </a:p>
        </p:txBody>
      </p:sp>
      <p:sp>
        <p:nvSpPr>
          <p:cNvPr id="19" name="AutoShape 5"/>
          <p:cNvSpPr>
            <a:spLocks noChangeArrowheads="1"/>
          </p:cNvSpPr>
          <p:nvPr/>
        </p:nvSpPr>
        <p:spPr bwMode="auto">
          <a:xfrm>
            <a:off x="3801972" y="4507600"/>
            <a:ext cx="576064" cy="432048"/>
          </a:xfrm>
          <a:prstGeom prst="roundRect">
            <a:avLst>
              <a:gd name="adj" fmla="val 16667"/>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r>
              <a:rPr lang="ar-SA" sz="4400" dirty="0" err="1">
                <a:solidFill>
                  <a:schemeClr val="accent2"/>
                </a:solidFill>
              </a:rPr>
              <a:t>-</a:t>
            </a:r>
            <a:endParaRPr lang="en-US" sz="4400" dirty="0">
              <a:solidFill>
                <a:schemeClr val="accent2"/>
              </a:solidFill>
            </a:endParaRPr>
          </a:p>
        </p:txBody>
      </p:sp>
      <p:sp>
        <p:nvSpPr>
          <p:cNvPr id="20" name="مخطط انسيابي: رابط 21"/>
          <p:cNvSpPr/>
          <p:nvPr/>
        </p:nvSpPr>
        <p:spPr bwMode="auto">
          <a:xfrm>
            <a:off x="4306028" y="4939648"/>
            <a:ext cx="360040" cy="432048"/>
          </a:xfrm>
          <a:prstGeom prst="flowChartConnector">
            <a:avLst/>
          </a:prstGeom>
          <a:ln>
            <a:noFill/>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1" anchor="t" anchorCtr="0" compatLnSpc="1">
            <a:prstTxWarp prst="textNoShape">
              <a:avLst/>
            </a:prstTxWarp>
          </a:bodyPr>
          <a:lstStyle/>
          <a:p>
            <a:pPr algn="r" rtl="1" fontAlgn="base">
              <a:spcBef>
                <a:spcPct val="0"/>
              </a:spcBef>
              <a:spcAft>
                <a:spcPct val="0"/>
              </a:spcAft>
            </a:pPr>
            <a:endParaRPr kumimoji="1" lang="ar-SA" sz="1600" dirty="0">
              <a:solidFill>
                <a:schemeClr val="tx1"/>
              </a:solidFill>
              <a:latin typeface="Times New Roman" pitchFamily="18" charset="0"/>
            </a:endParaRPr>
          </a:p>
        </p:txBody>
      </p:sp>
      <p:sp>
        <p:nvSpPr>
          <p:cNvPr id="21" name="AutoShape 5"/>
          <p:cNvSpPr>
            <a:spLocks noChangeArrowheads="1"/>
          </p:cNvSpPr>
          <p:nvPr/>
        </p:nvSpPr>
        <p:spPr bwMode="auto">
          <a:xfrm>
            <a:off x="4090004" y="4867640"/>
            <a:ext cx="576064" cy="504056"/>
          </a:xfrm>
          <a:prstGeom prst="roundRect">
            <a:avLst>
              <a:gd name="adj" fmla="val 16667"/>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r>
              <a:rPr lang="ar-SA" b="1" dirty="0" err="1">
                <a:solidFill>
                  <a:schemeClr val="accent2"/>
                </a:solidFill>
              </a:rPr>
              <a:t>+</a:t>
            </a:r>
            <a:endParaRPr lang="en-US" b="1" dirty="0">
              <a:solidFill>
                <a:schemeClr val="accent2"/>
              </a:solidFill>
            </a:endParaRPr>
          </a:p>
        </p:txBody>
      </p:sp>
      <p:sp>
        <p:nvSpPr>
          <p:cNvPr id="22" name="مخطط انسيابي: رابط 23"/>
          <p:cNvSpPr/>
          <p:nvPr/>
        </p:nvSpPr>
        <p:spPr bwMode="auto">
          <a:xfrm>
            <a:off x="2361812" y="4723624"/>
            <a:ext cx="504056" cy="504056"/>
          </a:xfrm>
          <a:prstGeom prst="flowChartConnector">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algn="r" rtl="1" fontAlgn="base">
              <a:spcBef>
                <a:spcPct val="0"/>
              </a:spcBef>
              <a:spcAft>
                <a:spcPct val="0"/>
              </a:spcAft>
            </a:pPr>
            <a:endParaRPr kumimoji="1" lang="ar-SA" sz="1600" dirty="0">
              <a:latin typeface="Times New Roman" pitchFamily="18" charset="0"/>
            </a:endParaRPr>
          </a:p>
        </p:txBody>
      </p:sp>
      <p:sp>
        <p:nvSpPr>
          <p:cNvPr id="23" name="AutoShape 5"/>
          <p:cNvSpPr>
            <a:spLocks noChangeArrowheads="1"/>
          </p:cNvSpPr>
          <p:nvPr/>
        </p:nvSpPr>
        <p:spPr bwMode="auto">
          <a:xfrm>
            <a:off x="2217796" y="4507600"/>
            <a:ext cx="576064" cy="432048"/>
          </a:xfrm>
          <a:prstGeom prst="roundRect">
            <a:avLst>
              <a:gd name="adj" fmla="val 16667"/>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r>
              <a:rPr lang="ar-SA" sz="4400" dirty="0" err="1">
                <a:solidFill>
                  <a:schemeClr val="accent2"/>
                </a:solidFill>
              </a:rPr>
              <a:t>-</a:t>
            </a:r>
            <a:endParaRPr lang="en-US" sz="4400" dirty="0">
              <a:solidFill>
                <a:schemeClr val="accent2"/>
              </a:solidFill>
            </a:endParaRPr>
          </a:p>
        </p:txBody>
      </p:sp>
      <p:sp>
        <p:nvSpPr>
          <p:cNvPr id="24" name="مخطط انسيابي: رابط 25"/>
          <p:cNvSpPr/>
          <p:nvPr/>
        </p:nvSpPr>
        <p:spPr bwMode="auto">
          <a:xfrm>
            <a:off x="2865868" y="4723624"/>
            <a:ext cx="360040" cy="432048"/>
          </a:xfrm>
          <a:prstGeom prst="flowChartConnector">
            <a:avLst/>
          </a:prstGeom>
          <a:ln>
            <a:headEnd type="none" w="sm" len="sm"/>
            <a:tailEnd type="none" w="sm" len="sm"/>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1" anchor="t" anchorCtr="0" compatLnSpc="1">
            <a:prstTxWarp prst="textNoShape">
              <a:avLst/>
            </a:prstTxWarp>
          </a:bodyPr>
          <a:lstStyle/>
          <a:p>
            <a:pPr algn="r" rtl="1" fontAlgn="base">
              <a:spcBef>
                <a:spcPct val="0"/>
              </a:spcBef>
              <a:spcAft>
                <a:spcPct val="0"/>
              </a:spcAft>
            </a:pPr>
            <a:endParaRPr kumimoji="1" lang="ar-SA" sz="1600" dirty="0">
              <a:solidFill>
                <a:schemeClr val="tx1"/>
              </a:solidFill>
              <a:latin typeface="Times New Roman" pitchFamily="18" charset="0"/>
            </a:endParaRPr>
          </a:p>
        </p:txBody>
      </p:sp>
      <p:sp>
        <p:nvSpPr>
          <p:cNvPr id="25" name="AutoShape 5"/>
          <p:cNvSpPr>
            <a:spLocks noChangeArrowheads="1"/>
          </p:cNvSpPr>
          <p:nvPr/>
        </p:nvSpPr>
        <p:spPr bwMode="auto">
          <a:xfrm>
            <a:off x="2649844" y="4651616"/>
            <a:ext cx="576064" cy="504056"/>
          </a:xfrm>
          <a:prstGeom prst="roundRect">
            <a:avLst>
              <a:gd name="adj" fmla="val 16667"/>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r>
              <a:rPr lang="ar-SA" b="1" dirty="0" err="1">
                <a:solidFill>
                  <a:schemeClr val="accent2"/>
                </a:solidFill>
              </a:rPr>
              <a:t>+</a:t>
            </a:r>
            <a:endParaRPr lang="en-US" b="1" dirty="0">
              <a:solidFill>
                <a:schemeClr val="accent2"/>
              </a:solidFill>
            </a:endParaRPr>
          </a:p>
        </p:txBody>
      </p:sp>
      <p:cxnSp>
        <p:nvCxnSpPr>
          <p:cNvPr id="26" name="رابط مستقيم 28"/>
          <p:cNvCxnSpPr/>
          <p:nvPr/>
        </p:nvCxnSpPr>
        <p:spPr bwMode="auto">
          <a:xfrm flipH="1">
            <a:off x="3873980" y="5227680"/>
            <a:ext cx="576064" cy="216024"/>
          </a:xfrm>
          <a:prstGeom prst="line">
            <a:avLst/>
          </a:prstGeom>
          <a:ln>
            <a:prstDash val="sysDash"/>
            <a:headEnd type="none" w="sm" len="sm"/>
            <a:tailEnd type="none" w="sm" len="sm"/>
          </a:ln>
        </p:spPr>
        <p:style>
          <a:lnRef idx="3">
            <a:schemeClr val="accent6"/>
          </a:lnRef>
          <a:fillRef idx="0">
            <a:schemeClr val="accent6"/>
          </a:fillRef>
          <a:effectRef idx="2">
            <a:schemeClr val="accent6"/>
          </a:effectRef>
          <a:fontRef idx="minor">
            <a:schemeClr val="tx1"/>
          </a:fontRef>
        </p:style>
      </p:cxnSp>
      <p:cxnSp>
        <p:nvCxnSpPr>
          <p:cNvPr id="27" name="رابط مستقيم 30"/>
          <p:cNvCxnSpPr>
            <a:endCxn id="22" idx="5"/>
          </p:cNvCxnSpPr>
          <p:nvPr/>
        </p:nvCxnSpPr>
        <p:spPr bwMode="auto">
          <a:xfrm flipH="1" flipV="1">
            <a:off x="2792052" y="5153864"/>
            <a:ext cx="361849" cy="289841"/>
          </a:xfrm>
          <a:prstGeom prst="line">
            <a:avLst/>
          </a:prstGeom>
          <a:ln>
            <a:prstDash val="sysDash"/>
            <a:headEnd type="none" w="sm" len="sm"/>
            <a:tailEnd type="none" w="sm" len="sm"/>
          </a:ln>
        </p:spPr>
        <p:style>
          <a:lnRef idx="3">
            <a:schemeClr val="accent6"/>
          </a:lnRef>
          <a:fillRef idx="0">
            <a:schemeClr val="accent6"/>
          </a:fillRef>
          <a:effectRef idx="2">
            <a:schemeClr val="accent6"/>
          </a:effectRef>
          <a:fontRef idx="minor">
            <a:schemeClr val="tx1"/>
          </a:fontRef>
        </p:style>
      </p:cxnSp>
      <p:cxnSp>
        <p:nvCxnSpPr>
          <p:cNvPr id="28" name="رابط مستقيم 33"/>
          <p:cNvCxnSpPr>
            <a:endCxn id="24" idx="6"/>
          </p:cNvCxnSpPr>
          <p:nvPr/>
        </p:nvCxnSpPr>
        <p:spPr bwMode="auto">
          <a:xfrm flipH="1">
            <a:off x="3225908" y="4939648"/>
            <a:ext cx="720080" cy="0"/>
          </a:xfrm>
          <a:prstGeom prst="line">
            <a:avLst/>
          </a:prstGeom>
          <a:ln>
            <a:prstDash val="sysDash"/>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29"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719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circle(in)">
                                      <p:cBhvr>
                                        <p:cTn id="53" dur="20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linds(horizontal)">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circle(in)">
                                      <p:cBhvr>
                                        <p:cTn id="63" dur="2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linds(horizontal)">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circle(in)">
                                      <p:cBhvr>
                                        <p:cTn id="73" dur="20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linds(horizont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circle(in)">
                                      <p:cBhvr>
                                        <p:cTn id="83" dur="20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blinds(horizontal)">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96" dur="1000" fill="hold"/>
                                        <p:tgtEl>
                                          <p:spTgt spid="26"/>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26"/>
                                        </p:tgtEl>
                                      </p:cBhvr>
                                    </p:animEffect>
                                  </p:childTnLst>
                                </p:cTn>
                              </p:par>
                            </p:childTnLst>
                          </p:cTn>
                        </p:par>
                      </p:childTnLst>
                    </p:cTn>
                  </p:par>
                  <p:par>
                    <p:cTn id="101" fill="hold">
                      <p:stCondLst>
                        <p:cond delay="indefinite"/>
                      </p:stCondLst>
                      <p:childTnLst>
                        <p:par>
                          <p:cTn id="102" fill="hold">
                            <p:stCondLst>
                              <p:cond delay="0"/>
                            </p:stCondLst>
                            <p:childTnLst>
                              <p:par>
                                <p:cTn id="103" presetID="25"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08" dur="1000" fill="hold"/>
                                        <p:tgtEl>
                                          <p:spTgt spid="27"/>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5" presetClass="entr" presetSubtype="0" fill="hold" nodeType="click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20" dur="1000" fill="hold"/>
                                        <p:tgtEl>
                                          <p:spTgt spid="28"/>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244454" y="186348"/>
            <a:ext cx="6194946" cy="723164"/>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sz="4000" b="1" dirty="0" smtClean="0">
                <a:solidFill>
                  <a:srgbClr val="002060"/>
                </a:solidFill>
                <a:latin typeface="Sakkal Majalla" panose="02000000000000000000" pitchFamily="2" charset="-78"/>
                <a:cs typeface="Sakkal Majalla" panose="02000000000000000000" pitchFamily="2" charset="-78"/>
              </a:rPr>
              <a:t>مثال لقوى </a:t>
            </a:r>
            <a:r>
              <a:rPr lang="ar-BH" altLang="en-US" sz="4000" b="1" dirty="0">
                <a:solidFill>
                  <a:srgbClr val="002060"/>
                </a:solidFill>
                <a:latin typeface="Sakkal Majalla" panose="02000000000000000000" pitchFamily="2" charset="-78"/>
                <a:cs typeface="Sakkal Majalla" panose="02000000000000000000" pitchFamily="2" charset="-78"/>
              </a:rPr>
              <a:t>ثنائية </a:t>
            </a:r>
            <a:r>
              <a:rPr lang="ar-BH" altLang="en-US" sz="4000" b="1" dirty="0" smtClean="0">
                <a:solidFill>
                  <a:srgbClr val="002060"/>
                </a:solidFill>
                <a:latin typeface="Sakkal Majalla" panose="02000000000000000000" pitchFamily="2" charset="-78"/>
                <a:cs typeface="Sakkal Majalla" panose="02000000000000000000" pitchFamily="2" charset="-78"/>
              </a:rPr>
              <a:t>القطب: </a:t>
            </a:r>
            <a:r>
              <a:rPr lang="en-US" altLang="en-US" sz="4000" b="1" dirty="0" err="1" smtClean="0">
                <a:solidFill>
                  <a:srgbClr val="002060"/>
                </a:solidFill>
                <a:latin typeface="Sakkal Majalla" panose="02000000000000000000" pitchFamily="2" charset="-78"/>
                <a:cs typeface="Sakkal Majalla" panose="02000000000000000000" pitchFamily="2" charset="-78"/>
              </a:rPr>
              <a:t>HCl</a:t>
            </a:r>
            <a:endParaRPr lang="ar-BH" altLang="en-US" sz="4000" b="1" dirty="0">
              <a:solidFill>
                <a:srgbClr val="002060"/>
              </a:solidFill>
              <a:latin typeface="Sakkal Majalla" panose="02000000000000000000" pitchFamily="2" charset="-78"/>
              <a:cs typeface="Sakkal Majalla" panose="02000000000000000000" pitchFamily="2" charset="-78"/>
            </a:endParaRPr>
          </a:p>
        </p:txBody>
      </p:sp>
      <p:sp>
        <p:nvSpPr>
          <p:cNvPr id="10" name="Rectangle 3"/>
          <p:cNvSpPr txBox="1">
            <a:spLocks noChangeArrowheads="1"/>
          </p:cNvSpPr>
          <p:nvPr/>
        </p:nvSpPr>
        <p:spPr bwMode="auto">
          <a:xfrm>
            <a:off x="983673" y="2079315"/>
            <a:ext cx="9050479" cy="1444774"/>
          </a:xfrm>
          <a:prstGeom prst="rect">
            <a:avLst/>
          </a:prstGeom>
          <a:solidFill>
            <a:schemeClr val="accent4">
              <a:lumMod val="20000"/>
              <a:lumOff val="80000"/>
            </a:schemeClr>
          </a:solidFill>
          <a:ln>
            <a:noFill/>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marL="184150" indent="-184150" algn="r" rtl="1" eaLnBrk="0" hangingPunct="0">
              <a:lnSpc>
                <a:spcPct val="95000"/>
              </a:lnSpc>
              <a:buClr>
                <a:schemeClr val="accent1"/>
              </a:buClr>
              <a:buSzPct val="68000"/>
              <a:defRPr/>
            </a:pPr>
            <a:r>
              <a:rPr lang="ar-BH" sz="3200" b="1" dirty="0" smtClean="0">
                <a:solidFill>
                  <a:srgbClr val="000099"/>
                </a:solidFill>
                <a:latin typeface="Sakkal Majalla" panose="02000000000000000000" pitchFamily="2" charset="-78"/>
                <a:cs typeface="Sakkal Majalla" panose="02000000000000000000" pitchFamily="2" charset="-78"/>
              </a:rPr>
              <a:t>- </a:t>
            </a:r>
            <a:r>
              <a:rPr lang="ar-SA" sz="3200" b="1" dirty="0" smtClean="0">
                <a:solidFill>
                  <a:srgbClr val="000099"/>
                </a:solidFill>
                <a:latin typeface="Sakkal Majalla" panose="02000000000000000000" pitchFamily="2" charset="-78"/>
                <a:cs typeface="Sakkal Majalla" panose="02000000000000000000" pitchFamily="2" charset="-78"/>
              </a:rPr>
              <a:t>الرابطة </a:t>
            </a:r>
            <a:r>
              <a:rPr lang="ar-SA" sz="3200" b="1" dirty="0">
                <a:solidFill>
                  <a:srgbClr val="000099"/>
                </a:solidFill>
                <a:latin typeface="Sakkal Majalla" panose="02000000000000000000" pitchFamily="2" charset="-78"/>
                <a:cs typeface="Sakkal Majalla" panose="02000000000000000000" pitchFamily="2" charset="-78"/>
              </a:rPr>
              <a:t>تساهمية في </a:t>
            </a:r>
            <a:r>
              <a:rPr lang="ar-SA" sz="3200" b="1" dirty="0" smtClean="0">
                <a:solidFill>
                  <a:srgbClr val="000099"/>
                </a:solidFill>
                <a:latin typeface="Sakkal Majalla" panose="02000000000000000000" pitchFamily="2" charset="-78"/>
                <a:cs typeface="Sakkal Majalla" panose="02000000000000000000" pitchFamily="2" charset="-78"/>
              </a:rPr>
              <a:t>جز</a:t>
            </a:r>
            <a:r>
              <a:rPr lang="ar-BH" sz="3200" b="1" dirty="0" err="1" smtClean="0">
                <a:solidFill>
                  <a:srgbClr val="000099"/>
                </a:solidFill>
                <a:latin typeface="Sakkal Majalla" panose="02000000000000000000" pitchFamily="2" charset="-78"/>
                <a:cs typeface="Sakkal Majalla" panose="02000000000000000000" pitchFamily="2" charset="-78"/>
              </a:rPr>
              <a:t>يء</a:t>
            </a:r>
            <a:r>
              <a:rPr lang="en-US" sz="3200" b="1" dirty="0" err="1" smtClean="0">
                <a:solidFill>
                  <a:srgbClr val="000099"/>
                </a:solidFill>
                <a:latin typeface="Sakkal Majalla" panose="02000000000000000000" pitchFamily="2" charset="-78"/>
                <a:cs typeface="Sakkal Majalla" panose="02000000000000000000" pitchFamily="2" charset="-78"/>
              </a:rPr>
              <a:t>HCl</a:t>
            </a:r>
            <a:r>
              <a:rPr lang="en-US" sz="3200" b="1" dirty="0" smtClean="0">
                <a:solidFill>
                  <a:srgbClr val="000099"/>
                </a:solidFill>
                <a:latin typeface="Sakkal Majalla" panose="02000000000000000000" pitchFamily="2" charset="-78"/>
                <a:cs typeface="Sakkal Majalla" panose="02000000000000000000" pitchFamily="2" charset="-78"/>
              </a:rPr>
              <a:t> </a:t>
            </a:r>
            <a:endParaRPr lang="en-US" sz="3200" b="1" dirty="0">
              <a:solidFill>
                <a:srgbClr val="000099"/>
              </a:solidFill>
              <a:latin typeface="Sakkal Majalla" panose="02000000000000000000" pitchFamily="2" charset="-78"/>
              <a:cs typeface="Sakkal Majalla" panose="02000000000000000000" pitchFamily="2" charset="-78"/>
            </a:endParaRPr>
          </a:p>
          <a:p>
            <a:pPr marL="184150" indent="-184150" algn="r" rtl="1" eaLnBrk="0" hangingPunct="0">
              <a:lnSpc>
                <a:spcPct val="95000"/>
              </a:lnSpc>
              <a:buClr>
                <a:schemeClr val="accent1"/>
              </a:buClr>
              <a:buSzPct val="68000"/>
              <a:defRPr/>
            </a:pPr>
            <a:r>
              <a:rPr lang="ar-BH" sz="3200" b="1" dirty="0" smtClean="0">
                <a:solidFill>
                  <a:srgbClr val="000099"/>
                </a:solidFill>
                <a:latin typeface="Sakkal Majalla" panose="02000000000000000000" pitchFamily="2" charset="-78"/>
                <a:cs typeface="Sakkal Majalla" panose="02000000000000000000" pitchFamily="2" charset="-78"/>
              </a:rPr>
              <a:t>- </a:t>
            </a:r>
            <a:r>
              <a:rPr lang="ar-SA" sz="3200" b="1" dirty="0" smtClean="0">
                <a:solidFill>
                  <a:srgbClr val="000099"/>
                </a:solidFill>
                <a:latin typeface="Sakkal Majalla" panose="02000000000000000000" pitchFamily="2" charset="-78"/>
                <a:cs typeface="Sakkal Majalla" panose="02000000000000000000" pitchFamily="2" charset="-78"/>
              </a:rPr>
              <a:t>بسبب </a:t>
            </a:r>
            <a:r>
              <a:rPr lang="ar-SA" sz="3200" b="1" dirty="0">
                <a:solidFill>
                  <a:srgbClr val="000099"/>
                </a:solidFill>
                <a:latin typeface="Sakkal Majalla" panose="02000000000000000000" pitchFamily="2" charset="-78"/>
                <a:cs typeface="Sakkal Majalla" panose="02000000000000000000" pitchFamily="2" charset="-78"/>
              </a:rPr>
              <a:t>ارتفاع الكهروسالبية للكلور </a:t>
            </a:r>
            <a:r>
              <a:rPr lang="ar-BH" sz="3200" b="1" dirty="0" smtClean="0">
                <a:solidFill>
                  <a:srgbClr val="000099"/>
                </a:solidFill>
                <a:latin typeface="Sakkal Majalla" panose="02000000000000000000" pitchFamily="2" charset="-78"/>
                <a:cs typeface="Sakkal Majalla" panose="02000000000000000000" pitchFamily="2" charset="-78"/>
              </a:rPr>
              <a:t>أ</a:t>
            </a:r>
            <a:r>
              <a:rPr lang="ar-SA" sz="3200" b="1" dirty="0" smtClean="0">
                <a:solidFill>
                  <a:srgbClr val="000099"/>
                </a:solidFill>
                <a:latin typeface="Sakkal Majalla" panose="02000000000000000000" pitchFamily="2" charset="-78"/>
                <a:cs typeface="Sakkal Majalla" panose="02000000000000000000" pitchFamily="2" charset="-78"/>
              </a:rPr>
              <a:t>صبح </a:t>
            </a:r>
            <a:r>
              <a:rPr lang="ar-SA" sz="3200" b="1" dirty="0">
                <a:solidFill>
                  <a:srgbClr val="000099"/>
                </a:solidFill>
                <a:latin typeface="Sakkal Majalla" panose="02000000000000000000" pitchFamily="2" charset="-78"/>
                <a:cs typeface="Sakkal Majalla" panose="02000000000000000000" pitchFamily="2" charset="-78"/>
              </a:rPr>
              <a:t>هناك فرق في الكهروسالبية </a:t>
            </a:r>
            <a:r>
              <a:rPr lang="ar-BH" sz="3200" b="1" dirty="0">
                <a:solidFill>
                  <a:srgbClr val="000099"/>
                </a:solidFill>
                <a:latin typeface="Sakkal Majalla" panose="02000000000000000000" pitchFamily="2" charset="-78"/>
                <a:cs typeface="Sakkal Majalla" panose="02000000000000000000" pitchFamily="2" charset="-78"/>
              </a:rPr>
              <a:t>وبالتالي تنشأ قوى ثنائية </a:t>
            </a:r>
            <a:r>
              <a:rPr lang="ar-BH" sz="3200" b="1" dirty="0" smtClean="0">
                <a:solidFill>
                  <a:srgbClr val="000099"/>
                </a:solidFill>
                <a:latin typeface="Sakkal Majalla" panose="02000000000000000000" pitchFamily="2" charset="-78"/>
                <a:cs typeface="Sakkal Majalla" panose="02000000000000000000" pitchFamily="2" charset="-78"/>
              </a:rPr>
              <a:t>القطب.</a:t>
            </a:r>
            <a:endParaRPr lang="en-US" sz="3200" b="1" dirty="0">
              <a:solidFill>
                <a:srgbClr val="000099"/>
              </a:solidFill>
              <a:latin typeface="Sakkal Majalla" panose="02000000000000000000" pitchFamily="2" charset="-78"/>
              <a:cs typeface="Sakkal Majalla" panose="02000000000000000000" pitchFamily="2" charset="-78"/>
            </a:endParaRPr>
          </a:p>
        </p:txBody>
      </p:sp>
      <p:grpSp>
        <p:nvGrpSpPr>
          <p:cNvPr id="11" name="Group 42"/>
          <p:cNvGrpSpPr>
            <a:grpSpLocks/>
          </p:cNvGrpSpPr>
          <p:nvPr/>
        </p:nvGrpSpPr>
        <p:grpSpPr bwMode="auto">
          <a:xfrm>
            <a:off x="10238508" y="2285417"/>
            <a:ext cx="1634836" cy="1504553"/>
            <a:chOff x="4128" y="240"/>
            <a:chExt cx="1536" cy="1632"/>
          </a:xfrm>
        </p:grpSpPr>
        <p:pic>
          <p:nvPicPr>
            <p:cNvPr id="12" name="Picture 5" descr="polarizedionic"/>
            <p:cNvPicPr>
              <a:picLocks noChangeAspect="1" noChangeArrowheads="1"/>
            </p:cNvPicPr>
            <p:nvPr/>
          </p:nvPicPr>
          <p:blipFill>
            <a:blip r:embed="rId3">
              <a:lum bright="-6000"/>
            </a:blip>
            <a:srcRect l="4124" b="8000"/>
            <a:stretch>
              <a:fillRect/>
            </a:stretch>
          </p:blipFill>
          <p:spPr bwMode="auto">
            <a:xfrm>
              <a:off x="4128" y="257"/>
              <a:ext cx="1536" cy="1615"/>
            </a:xfrm>
            <a:prstGeom prst="rect">
              <a:avLst/>
            </a:prstGeom>
            <a:noFill/>
            <a:ln w="9525">
              <a:solidFill>
                <a:schemeClr val="tx1"/>
              </a:solidFill>
              <a:miter lim="800000"/>
              <a:headEnd/>
              <a:tailEnd/>
            </a:ln>
          </p:spPr>
        </p:pic>
        <p:grpSp>
          <p:nvGrpSpPr>
            <p:cNvPr id="14" name="Group 6"/>
            <p:cNvGrpSpPr>
              <a:grpSpLocks/>
            </p:cNvGrpSpPr>
            <p:nvPr/>
          </p:nvGrpSpPr>
          <p:grpSpPr bwMode="auto">
            <a:xfrm>
              <a:off x="4368" y="1392"/>
              <a:ext cx="1104" cy="384"/>
              <a:chOff x="4224" y="1632"/>
              <a:chExt cx="1104" cy="384"/>
            </a:xfrm>
          </p:grpSpPr>
          <p:sp>
            <p:nvSpPr>
              <p:cNvPr id="18" name="Text Box 7"/>
              <p:cNvSpPr txBox="1">
                <a:spLocks noChangeArrowheads="1"/>
              </p:cNvSpPr>
              <p:nvPr/>
            </p:nvSpPr>
            <p:spPr bwMode="auto">
              <a:xfrm>
                <a:off x="4224" y="1632"/>
                <a:ext cx="480" cy="384"/>
              </a:xfrm>
              <a:prstGeom prst="rect">
                <a:avLst/>
              </a:prstGeom>
              <a:noFill/>
              <a:ln w="9525">
                <a:noFill/>
                <a:miter lim="800000"/>
                <a:headEnd/>
                <a:tailEnd/>
              </a:ln>
            </p:spPr>
            <p:txBody>
              <a:bodyPr lIns="0" tIns="0" rIns="0" bIns="0">
                <a:spAutoFit/>
              </a:bodyPr>
              <a:lstStyle/>
              <a:p>
                <a:pPr algn="ctr" rtl="1"/>
                <a:r>
                  <a:rPr lang="en-US" sz="4000" dirty="0">
                    <a:latin typeface="Sakkal Majalla" panose="02000000000000000000" pitchFamily="2" charset="-78"/>
                    <a:cs typeface="Sakkal Majalla" panose="02000000000000000000" pitchFamily="2" charset="-78"/>
                    <a:sym typeface="Symbol" pitchFamily="18" charset="2"/>
                  </a:rPr>
                  <a:t>H</a:t>
                </a:r>
                <a:endParaRPr lang="en-US" sz="4000" dirty="0">
                  <a:latin typeface="Sakkal Majalla" panose="02000000000000000000" pitchFamily="2" charset="-78"/>
                  <a:cs typeface="Sakkal Majalla" panose="02000000000000000000" pitchFamily="2" charset="-78"/>
                </a:endParaRPr>
              </a:p>
            </p:txBody>
          </p:sp>
          <p:sp>
            <p:nvSpPr>
              <p:cNvPr id="19" name="Text Box 8"/>
              <p:cNvSpPr txBox="1">
                <a:spLocks noChangeArrowheads="1"/>
              </p:cNvSpPr>
              <p:nvPr/>
            </p:nvSpPr>
            <p:spPr bwMode="auto">
              <a:xfrm>
                <a:off x="4848" y="1632"/>
                <a:ext cx="480" cy="384"/>
              </a:xfrm>
              <a:prstGeom prst="rect">
                <a:avLst/>
              </a:prstGeom>
              <a:noFill/>
              <a:ln w="9525">
                <a:noFill/>
                <a:miter lim="800000"/>
                <a:headEnd/>
                <a:tailEnd/>
              </a:ln>
            </p:spPr>
            <p:txBody>
              <a:bodyPr lIns="0" tIns="0" rIns="0" bIns="0">
                <a:spAutoFit/>
              </a:bodyPr>
              <a:lstStyle/>
              <a:p>
                <a:pPr algn="ctr" rtl="1"/>
                <a:r>
                  <a:rPr lang="en-US" sz="4000" dirty="0">
                    <a:latin typeface="Sakkal Majalla" panose="02000000000000000000" pitchFamily="2" charset="-78"/>
                    <a:cs typeface="Sakkal Majalla" panose="02000000000000000000" pitchFamily="2" charset="-78"/>
                    <a:sym typeface="Symbol" pitchFamily="18" charset="2"/>
                  </a:rPr>
                  <a:t>Cl</a:t>
                </a:r>
                <a:endParaRPr lang="en-US" sz="4000" dirty="0">
                  <a:latin typeface="Sakkal Majalla" panose="02000000000000000000" pitchFamily="2" charset="-78"/>
                  <a:cs typeface="Sakkal Majalla" panose="02000000000000000000" pitchFamily="2" charset="-78"/>
                </a:endParaRPr>
              </a:p>
            </p:txBody>
          </p:sp>
          <p:sp>
            <p:nvSpPr>
              <p:cNvPr id="20" name="Line 9"/>
              <p:cNvSpPr>
                <a:spLocks noChangeShapeType="1"/>
              </p:cNvSpPr>
              <p:nvPr/>
            </p:nvSpPr>
            <p:spPr bwMode="auto">
              <a:xfrm>
                <a:off x="4623" y="1936"/>
                <a:ext cx="288" cy="0"/>
              </a:xfrm>
              <a:prstGeom prst="line">
                <a:avLst/>
              </a:prstGeom>
              <a:noFill/>
              <a:ln w="76200">
                <a:solidFill>
                  <a:srgbClr val="FFFF00"/>
                </a:solidFill>
                <a:round/>
                <a:headEnd/>
                <a:tailEnd/>
              </a:ln>
            </p:spPr>
            <p:txBody>
              <a:bodyPr wrap="none" lIns="0" tIns="0" rIns="0" bIns="0" anchor="ctr">
                <a:spAutoFit/>
              </a:bodyPr>
              <a:lstStyle/>
              <a:p>
                <a:pPr algn="r" rtl="1"/>
                <a:endParaRPr lang="en-US">
                  <a:latin typeface="Sakkal Majalla" panose="02000000000000000000" pitchFamily="2" charset="-78"/>
                  <a:cs typeface="Sakkal Majalla" panose="02000000000000000000" pitchFamily="2" charset="-78"/>
                </a:endParaRPr>
              </a:p>
            </p:txBody>
          </p:sp>
        </p:grpSp>
        <p:grpSp>
          <p:nvGrpSpPr>
            <p:cNvPr id="15" name="Group 10"/>
            <p:cNvGrpSpPr>
              <a:grpSpLocks/>
            </p:cNvGrpSpPr>
            <p:nvPr/>
          </p:nvGrpSpPr>
          <p:grpSpPr bwMode="auto">
            <a:xfrm>
              <a:off x="4416" y="240"/>
              <a:ext cx="1104" cy="384"/>
              <a:chOff x="4272" y="480"/>
              <a:chExt cx="1104" cy="384"/>
            </a:xfrm>
          </p:grpSpPr>
          <p:sp>
            <p:nvSpPr>
              <p:cNvPr id="16" name="Text Box 11"/>
              <p:cNvSpPr txBox="1">
                <a:spLocks noChangeArrowheads="1"/>
              </p:cNvSpPr>
              <p:nvPr/>
            </p:nvSpPr>
            <p:spPr bwMode="auto">
              <a:xfrm>
                <a:off x="4272" y="480"/>
                <a:ext cx="480" cy="384"/>
              </a:xfrm>
              <a:prstGeom prst="rect">
                <a:avLst/>
              </a:prstGeom>
              <a:noFill/>
              <a:ln w="9525">
                <a:noFill/>
                <a:miter lim="800000"/>
                <a:headEnd/>
                <a:tailEnd/>
              </a:ln>
            </p:spPr>
            <p:txBody>
              <a:bodyPr lIns="0" tIns="0" rIns="0" bIns="0">
                <a:spAutoFit/>
              </a:bodyPr>
              <a:lstStyle/>
              <a:p>
                <a:pPr algn="ctr" rtl="1"/>
                <a:r>
                  <a:rPr lang="en-US" sz="4000" dirty="0">
                    <a:latin typeface="Sakkal Majalla" panose="02000000000000000000" pitchFamily="2" charset="-78"/>
                    <a:cs typeface="Sakkal Majalla" panose="02000000000000000000" pitchFamily="2" charset="-78"/>
                    <a:sym typeface="Symbol" pitchFamily="18" charset="2"/>
                  </a:rPr>
                  <a:t></a:t>
                </a:r>
                <a:r>
                  <a:rPr lang="en-US" sz="4000" baseline="30000" dirty="0">
                    <a:latin typeface="Sakkal Majalla" panose="02000000000000000000" pitchFamily="2" charset="-78"/>
                    <a:cs typeface="Sakkal Majalla" panose="02000000000000000000" pitchFamily="2" charset="-78"/>
                    <a:sym typeface="Symbol" pitchFamily="18" charset="2"/>
                  </a:rPr>
                  <a:t>+</a:t>
                </a:r>
                <a:endParaRPr lang="en-US" sz="4000" dirty="0">
                  <a:latin typeface="Sakkal Majalla" panose="02000000000000000000" pitchFamily="2" charset="-78"/>
                  <a:cs typeface="Sakkal Majalla" panose="02000000000000000000" pitchFamily="2" charset="-78"/>
                </a:endParaRPr>
              </a:p>
            </p:txBody>
          </p:sp>
          <p:sp>
            <p:nvSpPr>
              <p:cNvPr id="17" name="Text Box 12"/>
              <p:cNvSpPr txBox="1">
                <a:spLocks noChangeArrowheads="1"/>
              </p:cNvSpPr>
              <p:nvPr/>
            </p:nvSpPr>
            <p:spPr bwMode="auto">
              <a:xfrm>
                <a:off x="4896" y="480"/>
                <a:ext cx="480" cy="384"/>
              </a:xfrm>
              <a:prstGeom prst="rect">
                <a:avLst/>
              </a:prstGeom>
              <a:noFill/>
              <a:ln w="9525">
                <a:noFill/>
                <a:miter lim="800000"/>
                <a:headEnd/>
                <a:tailEnd/>
              </a:ln>
            </p:spPr>
            <p:txBody>
              <a:bodyPr lIns="0" tIns="0" rIns="0" bIns="0">
                <a:spAutoFit/>
              </a:bodyPr>
              <a:lstStyle/>
              <a:p>
                <a:pPr algn="ctr" rtl="1"/>
                <a:r>
                  <a:rPr lang="en-US" sz="4000" dirty="0">
                    <a:latin typeface="Sakkal Majalla" panose="02000000000000000000" pitchFamily="2" charset="-78"/>
                    <a:cs typeface="Sakkal Majalla" panose="02000000000000000000" pitchFamily="2" charset="-78"/>
                    <a:sym typeface="Symbol" pitchFamily="18" charset="2"/>
                  </a:rPr>
                  <a:t></a:t>
                </a:r>
                <a:r>
                  <a:rPr lang="en-US" sz="4000" baseline="30000" dirty="0">
                    <a:latin typeface="Sakkal Majalla" panose="02000000000000000000" pitchFamily="2" charset="-78"/>
                    <a:cs typeface="Sakkal Majalla" panose="02000000000000000000" pitchFamily="2" charset="-78"/>
                    <a:sym typeface="Symbol" pitchFamily="18" charset="2"/>
                  </a:rPr>
                  <a:t>–</a:t>
                </a:r>
                <a:endParaRPr lang="en-US" sz="4000" dirty="0">
                  <a:latin typeface="Sakkal Majalla" panose="02000000000000000000" pitchFamily="2" charset="-78"/>
                  <a:cs typeface="Sakkal Majalla" panose="02000000000000000000" pitchFamily="2" charset="-78"/>
                </a:endParaRPr>
              </a:p>
            </p:txBody>
          </p:sp>
        </p:grpSp>
      </p:grpSp>
      <p:sp>
        <p:nvSpPr>
          <p:cNvPr id="21" name="مستطيل 42"/>
          <p:cNvSpPr>
            <a:spLocks noChangeArrowheads="1"/>
          </p:cNvSpPr>
          <p:nvPr/>
        </p:nvSpPr>
        <p:spPr bwMode="auto">
          <a:xfrm>
            <a:off x="983673" y="3636003"/>
            <a:ext cx="9050479" cy="584775"/>
          </a:xfrm>
          <a:prstGeom prst="rect">
            <a:avLst/>
          </a:prstGeom>
          <a:solidFill>
            <a:schemeClr val="accent4">
              <a:lumMod val="20000"/>
              <a:lumOff val="80000"/>
            </a:schemeClr>
          </a:solidFill>
          <a:ln w="9525">
            <a:noFill/>
            <a:miter lim="800000"/>
            <a:headEnd/>
            <a:tailEnd/>
          </a:ln>
          <a:effectLst>
            <a:outerShdw blurRad="63500" sx="102000" sy="102000" algn="ctr" rotWithShape="0">
              <a:prstClr val="black">
                <a:alpha val="40000"/>
              </a:prstClr>
            </a:outerShdw>
          </a:effectLst>
        </p:spPr>
        <p:txBody>
          <a:bodyPr wrap="square">
            <a:spAutoFit/>
          </a:bodyPr>
          <a:lstStyle/>
          <a:p>
            <a:pPr algn="r" rtl="1"/>
            <a:r>
              <a:rPr lang="ar-BH" sz="3200" b="1" dirty="0" smtClean="0">
                <a:latin typeface="Sakkal Majalla" panose="02000000000000000000" pitchFamily="2" charset="-78"/>
                <a:cs typeface="Sakkal Majalla" panose="02000000000000000000" pitchFamily="2" charset="-78"/>
              </a:rPr>
              <a:t>- </a:t>
            </a:r>
            <a:r>
              <a:rPr lang="ar-SA" sz="3200" b="1" dirty="0" smtClean="0">
                <a:latin typeface="Sakkal Majalla" panose="02000000000000000000" pitchFamily="2" charset="-78"/>
                <a:cs typeface="Sakkal Majalla" panose="02000000000000000000" pitchFamily="2" charset="-78"/>
              </a:rPr>
              <a:t>تنجذب </a:t>
            </a:r>
            <a:r>
              <a:rPr lang="ar-BH" sz="3200" b="1" dirty="0">
                <a:latin typeface="Sakkal Majalla" panose="02000000000000000000" pitchFamily="2" charset="-78"/>
                <a:cs typeface="Sakkal Majalla" panose="02000000000000000000" pitchFamily="2" charset="-78"/>
              </a:rPr>
              <a:t>ال</a:t>
            </a:r>
            <a:r>
              <a:rPr lang="ar-SA" sz="3200" b="1" dirty="0">
                <a:latin typeface="Sakkal Majalla" panose="02000000000000000000" pitchFamily="2" charset="-78"/>
                <a:cs typeface="Sakkal Majalla" panose="02000000000000000000" pitchFamily="2" charset="-78"/>
              </a:rPr>
              <a:t>جزيئات مع بعضها البعض </a:t>
            </a:r>
            <a:r>
              <a:rPr lang="ar-SA" sz="3200" b="1" dirty="0" smtClean="0">
                <a:latin typeface="Sakkal Majalla" panose="02000000000000000000" pitchFamily="2" charset="-78"/>
                <a:cs typeface="Sakkal Majalla" panose="02000000000000000000" pitchFamily="2" charset="-78"/>
              </a:rPr>
              <a:t>بواسطة</a:t>
            </a:r>
            <a:r>
              <a:rPr lang="ar-BH" sz="3200" b="1" dirty="0" smtClean="0">
                <a:latin typeface="Sakkal Majalla" panose="02000000000000000000" pitchFamily="2" charset="-78"/>
                <a:cs typeface="Sakkal Majalla" panose="02000000000000000000" pitchFamily="2" charset="-78"/>
              </a:rPr>
              <a:t> </a:t>
            </a:r>
            <a:r>
              <a:rPr lang="ar-SA" sz="3200" b="1" dirty="0">
                <a:latin typeface="Sakkal Majalla" panose="02000000000000000000" pitchFamily="2" charset="-78"/>
                <a:cs typeface="Sakkal Majalla" panose="02000000000000000000" pitchFamily="2" charset="-78"/>
              </a:rPr>
              <a:t>الشحنات </a:t>
            </a:r>
            <a:r>
              <a:rPr lang="ar-SA" sz="3200" b="1" dirty="0" smtClean="0">
                <a:latin typeface="Sakkal Majalla" panose="02000000000000000000" pitchFamily="2" charset="-78"/>
                <a:cs typeface="Sakkal Majalla" panose="02000000000000000000" pitchFamily="2" charset="-78"/>
              </a:rPr>
              <a:t>السالبة </a:t>
            </a:r>
            <a:r>
              <a:rPr lang="ar-SA" sz="3200" b="1" dirty="0">
                <a:latin typeface="Sakkal Majalla" panose="02000000000000000000" pitchFamily="2" charset="-78"/>
                <a:cs typeface="Sakkal Majalla" panose="02000000000000000000" pitchFamily="2" charset="-78"/>
              </a:rPr>
              <a:t>و </a:t>
            </a:r>
            <a:r>
              <a:rPr lang="ar-SA" sz="3200" b="1" dirty="0" smtClean="0">
                <a:latin typeface="Sakkal Majalla" panose="02000000000000000000" pitchFamily="2" charset="-78"/>
                <a:cs typeface="Sakkal Majalla" panose="02000000000000000000" pitchFamily="2" charset="-78"/>
              </a:rPr>
              <a:t>الموجبة</a:t>
            </a:r>
            <a:r>
              <a:rPr lang="ar-BH" sz="3200" b="1" dirty="0" smtClean="0">
                <a:latin typeface="Sakkal Majalla" panose="02000000000000000000" pitchFamily="2" charset="-78"/>
                <a:cs typeface="Sakkal Majalla" panose="02000000000000000000" pitchFamily="2" charset="-78"/>
              </a:rPr>
              <a:t>.</a:t>
            </a:r>
            <a:r>
              <a:rPr lang="ar-SA" sz="3200" b="1" dirty="0" smtClean="0">
                <a:latin typeface="Sakkal Majalla" panose="02000000000000000000" pitchFamily="2" charset="-78"/>
                <a:cs typeface="Sakkal Majalla" panose="02000000000000000000" pitchFamily="2" charset="-78"/>
              </a:rPr>
              <a:t> </a:t>
            </a:r>
            <a:endParaRPr lang="ar-SA" sz="3200" b="1" dirty="0">
              <a:latin typeface="Sakkal Majalla" panose="02000000000000000000" pitchFamily="2" charset="-78"/>
              <a:cs typeface="Sakkal Majalla" panose="02000000000000000000" pitchFamily="2" charset="-78"/>
            </a:endParaRPr>
          </a:p>
        </p:txBody>
      </p:sp>
      <p:grpSp>
        <p:nvGrpSpPr>
          <p:cNvPr id="23" name="Group 33"/>
          <p:cNvGrpSpPr>
            <a:grpSpLocks/>
          </p:cNvGrpSpPr>
          <p:nvPr/>
        </p:nvGrpSpPr>
        <p:grpSpPr bwMode="auto">
          <a:xfrm rot="-1598707">
            <a:off x="3925794" y="5617822"/>
            <a:ext cx="1143000" cy="427038"/>
            <a:chOff x="1296" y="3693"/>
            <a:chExt cx="720" cy="269"/>
          </a:xfrm>
        </p:grpSpPr>
        <p:sp>
          <p:nvSpPr>
            <p:cNvPr id="24" name="Oval 17"/>
            <p:cNvSpPr>
              <a:spLocks noChangeArrowheads="1"/>
            </p:cNvSpPr>
            <p:nvPr/>
          </p:nvSpPr>
          <p:spPr bwMode="auto">
            <a:xfrm>
              <a:off x="1296" y="3693"/>
              <a:ext cx="240" cy="245"/>
            </a:xfrm>
            <a:prstGeom prst="ellipse">
              <a:avLst/>
            </a:prstGeom>
            <a:solidFill>
              <a:srgbClr val="FF7C80"/>
            </a:solidFill>
            <a:ln w="9525">
              <a:noFill/>
              <a:round/>
              <a:headEnd/>
              <a:tailEnd/>
            </a:ln>
          </p:spPr>
          <p:txBody>
            <a:bodyPr lIns="0" tIns="0" rIns="0" bIns="0" anchor="ctr">
              <a:spAutoFit/>
            </a:bodyPr>
            <a:lstStyle/>
            <a:p>
              <a:endParaRPr lang="ar-SA"/>
            </a:p>
          </p:txBody>
        </p:sp>
        <p:sp>
          <p:nvSpPr>
            <p:cNvPr id="25" name="Oval 18"/>
            <p:cNvSpPr>
              <a:spLocks noChangeArrowheads="1"/>
            </p:cNvSpPr>
            <p:nvPr/>
          </p:nvSpPr>
          <p:spPr bwMode="auto">
            <a:xfrm>
              <a:off x="1536" y="3717"/>
              <a:ext cx="480" cy="245"/>
            </a:xfrm>
            <a:prstGeom prst="ellipse">
              <a:avLst/>
            </a:prstGeom>
            <a:solidFill>
              <a:schemeClr val="accent1"/>
            </a:solidFill>
            <a:ln w="9525">
              <a:noFill/>
              <a:round/>
              <a:headEnd/>
              <a:tailEnd/>
            </a:ln>
          </p:spPr>
          <p:txBody>
            <a:bodyPr lIns="0" tIns="0" rIns="0" bIns="0" anchor="ctr">
              <a:spAutoFit/>
            </a:bodyPr>
            <a:lstStyle/>
            <a:p>
              <a:endParaRPr lang="ar-SA"/>
            </a:p>
          </p:txBody>
        </p:sp>
        <p:sp>
          <p:nvSpPr>
            <p:cNvPr id="26" name="Text Box 19"/>
            <p:cNvSpPr txBox="1">
              <a:spLocks noChangeArrowheads="1"/>
            </p:cNvSpPr>
            <p:nvPr/>
          </p:nvSpPr>
          <p:spPr bwMode="auto">
            <a:xfrm>
              <a:off x="1296" y="3714"/>
              <a:ext cx="240" cy="174"/>
            </a:xfrm>
            <a:prstGeom prst="rect">
              <a:avLst/>
            </a:prstGeom>
            <a:noFill/>
            <a:ln w="9525">
              <a:noFill/>
              <a:miter lim="800000"/>
              <a:headEnd/>
              <a:tailEnd/>
            </a:ln>
          </p:spPr>
          <p:txBody>
            <a:bodyPr lIns="0" tIns="0" rIns="0" bIns="0">
              <a:spAutoFit/>
            </a:bodyPr>
            <a:lstStyle/>
            <a:p>
              <a:r>
                <a:rPr lang="en-US">
                  <a:sym typeface="Symbol" pitchFamily="18" charset="2"/>
                </a:rPr>
                <a:t></a:t>
              </a:r>
              <a:r>
                <a:rPr lang="en-US" baseline="30000">
                  <a:sym typeface="Symbol" pitchFamily="18" charset="2"/>
                </a:rPr>
                <a:t>+</a:t>
              </a:r>
              <a:endParaRPr lang="en-US"/>
            </a:p>
          </p:txBody>
        </p:sp>
        <p:sp>
          <p:nvSpPr>
            <p:cNvPr id="27" name="Text Box 20"/>
            <p:cNvSpPr txBox="1">
              <a:spLocks noChangeArrowheads="1"/>
            </p:cNvSpPr>
            <p:nvPr/>
          </p:nvSpPr>
          <p:spPr bwMode="auto">
            <a:xfrm>
              <a:off x="1680" y="3714"/>
              <a:ext cx="240" cy="174"/>
            </a:xfrm>
            <a:prstGeom prst="rect">
              <a:avLst/>
            </a:prstGeom>
            <a:noFill/>
            <a:ln w="9525">
              <a:noFill/>
              <a:miter lim="800000"/>
              <a:headEnd/>
              <a:tailEnd/>
            </a:ln>
          </p:spPr>
          <p:txBody>
            <a:bodyPr lIns="0" tIns="0" rIns="0" bIns="0">
              <a:spAutoFit/>
            </a:bodyPr>
            <a:lstStyle/>
            <a:p>
              <a:r>
                <a:rPr lang="en-US">
                  <a:sym typeface="Symbol" pitchFamily="18" charset="2"/>
                </a:rPr>
                <a:t></a:t>
              </a:r>
              <a:r>
                <a:rPr lang="en-US" baseline="30000">
                  <a:sym typeface="Symbol" pitchFamily="18" charset="2"/>
                </a:rPr>
                <a:t>–</a:t>
              </a:r>
              <a:endParaRPr lang="en-US"/>
            </a:p>
          </p:txBody>
        </p:sp>
      </p:grpSp>
      <p:grpSp>
        <p:nvGrpSpPr>
          <p:cNvPr id="28" name="Group 35"/>
          <p:cNvGrpSpPr>
            <a:grpSpLocks/>
          </p:cNvGrpSpPr>
          <p:nvPr/>
        </p:nvGrpSpPr>
        <p:grpSpPr bwMode="auto">
          <a:xfrm>
            <a:off x="4849090" y="4629872"/>
            <a:ext cx="1143000" cy="498475"/>
            <a:chOff x="2016" y="3168"/>
            <a:chExt cx="720" cy="314"/>
          </a:xfrm>
        </p:grpSpPr>
        <p:sp>
          <p:nvSpPr>
            <p:cNvPr id="29" name="Oval 21"/>
            <p:cNvSpPr>
              <a:spLocks noChangeArrowheads="1"/>
            </p:cNvSpPr>
            <p:nvPr/>
          </p:nvSpPr>
          <p:spPr bwMode="auto">
            <a:xfrm>
              <a:off x="2016" y="3213"/>
              <a:ext cx="240" cy="245"/>
            </a:xfrm>
            <a:prstGeom prst="ellipse">
              <a:avLst/>
            </a:prstGeom>
            <a:solidFill>
              <a:srgbClr val="FF7C80"/>
            </a:solidFill>
            <a:ln w="9525">
              <a:noFill/>
              <a:round/>
              <a:headEnd/>
              <a:tailEnd/>
            </a:ln>
          </p:spPr>
          <p:txBody>
            <a:bodyPr lIns="0" tIns="0" rIns="0" bIns="0" anchor="ctr">
              <a:spAutoFit/>
            </a:bodyPr>
            <a:lstStyle/>
            <a:p>
              <a:endParaRPr lang="ar-SA"/>
            </a:p>
          </p:txBody>
        </p:sp>
        <p:sp>
          <p:nvSpPr>
            <p:cNvPr id="30" name="Oval 22"/>
            <p:cNvSpPr>
              <a:spLocks noChangeArrowheads="1"/>
            </p:cNvSpPr>
            <p:nvPr/>
          </p:nvSpPr>
          <p:spPr bwMode="auto">
            <a:xfrm>
              <a:off x="2256" y="3237"/>
              <a:ext cx="480" cy="245"/>
            </a:xfrm>
            <a:prstGeom prst="ellipse">
              <a:avLst/>
            </a:prstGeom>
            <a:solidFill>
              <a:schemeClr val="accent1"/>
            </a:solidFill>
            <a:ln w="9525">
              <a:noFill/>
              <a:round/>
              <a:headEnd/>
              <a:tailEnd/>
            </a:ln>
          </p:spPr>
          <p:txBody>
            <a:bodyPr lIns="0" tIns="0" rIns="0" bIns="0" anchor="ctr">
              <a:spAutoFit/>
            </a:bodyPr>
            <a:lstStyle/>
            <a:p>
              <a:endParaRPr lang="ar-SA"/>
            </a:p>
          </p:txBody>
        </p:sp>
        <p:sp>
          <p:nvSpPr>
            <p:cNvPr id="31" name="Text Box 23"/>
            <p:cNvSpPr txBox="1">
              <a:spLocks noChangeArrowheads="1"/>
            </p:cNvSpPr>
            <p:nvPr/>
          </p:nvSpPr>
          <p:spPr bwMode="auto">
            <a:xfrm>
              <a:off x="2016" y="3168"/>
              <a:ext cx="240" cy="174"/>
            </a:xfrm>
            <a:prstGeom prst="rect">
              <a:avLst/>
            </a:prstGeom>
            <a:noFill/>
            <a:ln w="9525">
              <a:noFill/>
              <a:miter lim="800000"/>
              <a:headEnd/>
              <a:tailEnd/>
            </a:ln>
          </p:spPr>
          <p:txBody>
            <a:bodyPr lIns="0" tIns="0" rIns="0" bIns="0">
              <a:spAutoFit/>
            </a:bodyPr>
            <a:lstStyle/>
            <a:p>
              <a:r>
                <a:rPr lang="en-US">
                  <a:sym typeface="Symbol" pitchFamily="18" charset="2"/>
                </a:rPr>
                <a:t></a:t>
              </a:r>
              <a:r>
                <a:rPr lang="en-US" baseline="30000">
                  <a:sym typeface="Symbol" pitchFamily="18" charset="2"/>
                </a:rPr>
                <a:t>+</a:t>
              </a:r>
              <a:endParaRPr lang="en-US"/>
            </a:p>
          </p:txBody>
        </p:sp>
        <p:sp>
          <p:nvSpPr>
            <p:cNvPr id="32" name="Text Box 24"/>
            <p:cNvSpPr txBox="1">
              <a:spLocks noChangeArrowheads="1"/>
            </p:cNvSpPr>
            <p:nvPr/>
          </p:nvSpPr>
          <p:spPr bwMode="auto">
            <a:xfrm>
              <a:off x="2400" y="3168"/>
              <a:ext cx="240" cy="174"/>
            </a:xfrm>
            <a:prstGeom prst="rect">
              <a:avLst/>
            </a:prstGeom>
            <a:noFill/>
            <a:ln w="9525">
              <a:noFill/>
              <a:miter lim="800000"/>
              <a:headEnd/>
              <a:tailEnd/>
            </a:ln>
          </p:spPr>
          <p:txBody>
            <a:bodyPr lIns="0" tIns="0" rIns="0" bIns="0">
              <a:spAutoFit/>
            </a:bodyPr>
            <a:lstStyle/>
            <a:p>
              <a:r>
                <a:rPr lang="en-US">
                  <a:sym typeface="Symbol" pitchFamily="18" charset="2"/>
                </a:rPr>
                <a:t></a:t>
              </a:r>
              <a:r>
                <a:rPr lang="en-US" baseline="30000">
                  <a:sym typeface="Symbol" pitchFamily="18" charset="2"/>
                </a:rPr>
                <a:t>–</a:t>
              </a:r>
              <a:endParaRPr lang="en-US"/>
            </a:p>
          </p:txBody>
        </p:sp>
      </p:grpSp>
      <p:grpSp>
        <p:nvGrpSpPr>
          <p:cNvPr id="33" name="Group 34"/>
          <p:cNvGrpSpPr>
            <a:grpSpLocks/>
          </p:cNvGrpSpPr>
          <p:nvPr/>
        </p:nvGrpSpPr>
        <p:grpSpPr bwMode="auto">
          <a:xfrm rot="1138810">
            <a:off x="7325863" y="5350395"/>
            <a:ext cx="1143000" cy="427038"/>
            <a:chOff x="2448" y="3837"/>
            <a:chExt cx="720" cy="269"/>
          </a:xfrm>
        </p:grpSpPr>
        <p:sp>
          <p:nvSpPr>
            <p:cNvPr id="34" name="Oval 25"/>
            <p:cNvSpPr>
              <a:spLocks noChangeArrowheads="1"/>
            </p:cNvSpPr>
            <p:nvPr/>
          </p:nvSpPr>
          <p:spPr bwMode="auto">
            <a:xfrm>
              <a:off x="2448" y="3837"/>
              <a:ext cx="240" cy="245"/>
            </a:xfrm>
            <a:prstGeom prst="ellipse">
              <a:avLst/>
            </a:prstGeom>
            <a:solidFill>
              <a:srgbClr val="FF7C80"/>
            </a:solidFill>
            <a:ln w="9525">
              <a:noFill/>
              <a:round/>
              <a:headEnd/>
              <a:tailEnd/>
            </a:ln>
          </p:spPr>
          <p:txBody>
            <a:bodyPr lIns="0" tIns="0" rIns="0" bIns="0" anchor="ctr">
              <a:spAutoFit/>
            </a:bodyPr>
            <a:lstStyle/>
            <a:p>
              <a:endParaRPr lang="ar-SA"/>
            </a:p>
          </p:txBody>
        </p:sp>
        <p:sp>
          <p:nvSpPr>
            <p:cNvPr id="35" name="Oval 26"/>
            <p:cNvSpPr>
              <a:spLocks noChangeArrowheads="1"/>
            </p:cNvSpPr>
            <p:nvPr/>
          </p:nvSpPr>
          <p:spPr bwMode="auto">
            <a:xfrm>
              <a:off x="2688" y="3861"/>
              <a:ext cx="480" cy="245"/>
            </a:xfrm>
            <a:prstGeom prst="ellipse">
              <a:avLst/>
            </a:prstGeom>
            <a:solidFill>
              <a:schemeClr val="accent1"/>
            </a:solidFill>
            <a:ln w="9525">
              <a:noFill/>
              <a:round/>
              <a:headEnd/>
              <a:tailEnd/>
            </a:ln>
          </p:spPr>
          <p:txBody>
            <a:bodyPr lIns="0" tIns="0" rIns="0" bIns="0" anchor="ctr">
              <a:spAutoFit/>
            </a:bodyPr>
            <a:lstStyle/>
            <a:p>
              <a:endParaRPr lang="ar-SA"/>
            </a:p>
          </p:txBody>
        </p:sp>
        <p:sp>
          <p:nvSpPr>
            <p:cNvPr id="36" name="Text Box 27"/>
            <p:cNvSpPr txBox="1">
              <a:spLocks noChangeArrowheads="1"/>
            </p:cNvSpPr>
            <p:nvPr/>
          </p:nvSpPr>
          <p:spPr bwMode="auto">
            <a:xfrm>
              <a:off x="2448" y="3858"/>
              <a:ext cx="240" cy="174"/>
            </a:xfrm>
            <a:prstGeom prst="rect">
              <a:avLst/>
            </a:prstGeom>
            <a:noFill/>
            <a:ln w="9525">
              <a:noFill/>
              <a:miter lim="800000"/>
              <a:headEnd/>
              <a:tailEnd/>
            </a:ln>
          </p:spPr>
          <p:txBody>
            <a:bodyPr lIns="0" tIns="0" rIns="0" bIns="0">
              <a:spAutoFit/>
            </a:bodyPr>
            <a:lstStyle/>
            <a:p>
              <a:r>
                <a:rPr lang="en-US">
                  <a:sym typeface="Symbol" pitchFamily="18" charset="2"/>
                </a:rPr>
                <a:t></a:t>
              </a:r>
              <a:r>
                <a:rPr lang="en-US" baseline="30000">
                  <a:sym typeface="Symbol" pitchFamily="18" charset="2"/>
                </a:rPr>
                <a:t>+</a:t>
              </a:r>
              <a:endParaRPr lang="en-US"/>
            </a:p>
          </p:txBody>
        </p:sp>
        <p:sp>
          <p:nvSpPr>
            <p:cNvPr id="37" name="Text Box 28"/>
            <p:cNvSpPr txBox="1">
              <a:spLocks noChangeArrowheads="1"/>
            </p:cNvSpPr>
            <p:nvPr/>
          </p:nvSpPr>
          <p:spPr bwMode="auto">
            <a:xfrm>
              <a:off x="2832" y="3858"/>
              <a:ext cx="240" cy="174"/>
            </a:xfrm>
            <a:prstGeom prst="rect">
              <a:avLst/>
            </a:prstGeom>
            <a:noFill/>
            <a:ln w="9525">
              <a:noFill/>
              <a:miter lim="800000"/>
              <a:headEnd/>
              <a:tailEnd/>
            </a:ln>
          </p:spPr>
          <p:txBody>
            <a:bodyPr lIns="0" tIns="0" rIns="0" bIns="0">
              <a:spAutoFit/>
            </a:bodyPr>
            <a:lstStyle/>
            <a:p>
              <a:r>
                <a:rPr lang="en-US">
                  <a:sym typeface="Symbol" pitchFamily="18" charset="2"/>
                </a:rPr>
                <a:t></a:t>
              </a:r>
              <a:r>
                <a:rPr lang="en-US" baseline="30000">
                  <a:sym typeface="Symbol" pitchFamily="18" charset="2"/>
                </a:rPr>
                <a:t>–</a:t>
              </a:r>
              <a:endParaRPr lang="en-US"/>
            </a:p>
          </p:txBody>
        </p:sp>
      </p:grpSp>
      <p:grpSp>
        <p:nvGrpSpPr>
          <p:cNvPr id="38" name="Group 36"/>
          <p:cNvGrpSpPr>
            <a:grpSpLocks/>
          </p:cNvGrpSpPr>
          <p:nvPr/>
        </p:nvGrpSpPr>
        <p:grpSpPr bwMode="auto">
          <a:xfrm>
            <a:off x="6525490" y="4934672"/>
            <a:ext cx="1143000" cy="498475"/>
            <a:chOff x="2976" y="3360"/>
            <a:chExt cx="720" cy="314"/>
          </a:xfrm>
        </p:grpSpPr>
        <p:sp>
          <p:nvSpPr>
            <p:cNvPr id="39" name="Oval 29"/>
            <p:cNvSpPr>
              <a:spLocks noChangeArrowheads="1"/>
            </p:cNvSpPr>
            <p:nvPr/>
          </p:nvSpPr>
          <p:spPr bwMode="auto">
            <a:xfrm>
              <a:off x="2976" y="3405"/>
              <a:ext cx="240" cy="245"/>
            </a:xfrm>
            <a:prstGeom prst="ellipse">
              <a:avLst/>
            </a:prstGeom>
            <a:solidFill>
              <a:srgbClr val="FF7C80"/>
            </a:solidFill>
            <a:ln w="9525">
              <a:noFill/>
              <a:round/>
              <a:headEnd/>
              <a:tailEnd/>
            </a:ln>
          </p:spPr>
          <p:txBody>
            <a:bodyPr lIns="0" tIns="0" rIns="0" bIns="0" anchor="ctr">
              <a:spAutoFit/>
            </a:bodyPr>
            <a:lstStyle/>
            <a:p>
              <a:endParaRPr lang="ar-SA"/>
            </a:p>
          </p:txBody>
        </p:sp>
        <p:sp>
          <p:nvSpPr>
            <p:cNvPr id="40" name="Oval 30"/>
            <p:cNvSpPr>
              <a:spLocks noChangeArrowheads="1"/>
            </p:cNvSpPr>
            <p:nvPr/>
          </p:nvSpPr>
          <p:spPr bwMode="auto">
            <a:xfrm>
              <a:off x="3216" y="3429"/>
              <a:ext cx="480" cy="245"/>
            </a:xfrm>
            <a:prstGeom prst="ellipse">
              <a:avLst/>
            </a:prstGeom>
            <a:solidFill>
              <a:schemeClr val="accent1"/>
            </a:solidFill>
            <a:ln w="9525">
              <a:noFill/>
              <a:round/>
              <a:headEnd/>
              <a:tailEnd/>
            </a:ln>
          </p:spPr>
          <p:txBody>
            <a:bodyPr lIns="0" tIns="0" rIns="0" bIns="0" anchor="ctr">
              <a:spAutoFit/>
            </a:bodyPr>
            <a:lstStyle/>
            <a:p>
              <a:endParaRPr lang="ar-SA"/>
            </a:p>
          </p:txBody>
        </p:sp>
        <p:sp>
          <p:nvSpPr>
            <p:cNvPr id="41" name="Text Box 31"/>
            <p:cNvSpPr txBox="1">
              <a:spLocks noChangeArrowheads="1"/>
            </p:cNvSpPr>
            <p:nvPr/>
          </p:nvSpPr>
          <p:spPr bwMode="auto">
            <a:xfrm>
              <a:off x="2976" y="3360"/>
              <a:ext cx="240" cy="174"/>
            </a:xfrm>
            <a:prstGeom prst="rect">
              <a:avLst/>
            </a:prstGeom>
            <a:noFill/>
            <a:ln w="9525">
              <a:noFill/>
              <a:miter lim="800000"/>
              <a:headEnd/>
              <a:tailEnd/>
            </a:ln>
          </p:spPr>
          <p:txBody>
            <a:bodyPr lIns="0" tIns="0" rIns="0" bIns="0">
              <a:spAutoFit/>
            </a:bodyPr>
            <a:lstStyle/>
            <a:p>
              <a:r>
                <a:rPr lang="en-US">
                  <a:sym typeface="Symbol" pitchFamily="18" charset="2"/>
                </a:rPr>
                <a:t></a:t>
              </a:r>
              <a:r>
                <a:rPr lang="en-US" baseline="30000">
                  <a:sym typeface="Symbol" pitchFamily="18" charset="2"/>
                </a:rPr>
                <a:t>+</a:t>
              </a:r>
              <a:endParaRPr lang="en-US"/>
            </a:p>
          </p:txBody>
        </p:sp>
        <p:sp>
          <p:nvSpPr>
            <p:cNvPr id="42" name="Text Box 32"/>
            <p:cNvSpPr txBox="1">
              <a:spLocks noChangeArrowheads="1"/>
            </p:cNvSpPr>
            <p:nvPr/>
          </p:nvSpPr>
          <p:spPr bwMode="auto">
            <a:xfrm>
              <a:off x="3360" y="3360"/>
              <a:ext cx="240" cy="174"/>
            </a:xfrm>
            <a:prstGeom prst="rect">
              <a:avLst/>
            </a:prstGeom>
            <a:noFill/>
            <a:ln w="9525">
              <a:noFill/>
              <a:miter lim="800000"/>
              <a:headEnd/>
              <a:tailEnd/>
            </a:ln>
          </p:spPr>
          <p:txBody>
            <a:bodyPr lIns="0" tIns="0" rIns="0" bIns="0">
              <a:spAutoFit/>
            </a:bodyPr>
            <a:lstStyle/>
            <a:p>
              <a:r>
                <a:rPr lang="en-US">
                  <a:sym typeface="Symbol" pitchFamily="18" charset="2"/>
                </a:rPr>
                <a:t></a:t>
              </a:r>
              <a:r>
                <a:rPr lang="en-US" baseline="30000">
                  <a:sym typeface="Symbol" pitchFamily="18" charset="2"/>
                </a:rPr>
                <a:t>–</a:t>
              </a:r>
              <a:endParaRPr lang="en-US"/>
            </a:p>
          </p:txBody>
        </p:sp>
      </p:grpSp>
      <p:sp>
        <p:nvSpPr>
          <p:cNvPr id="43" name="Line 37"/>
          <p:cNvSpPr>
            <a:spLocks noChangeShapeType="1"/>
          </p:cNvSpPr>
          <p:nvPr/>
        </p:nvSpPr>
        <p:spPr bwMode="auto">
          <a:xfrm flipV="1">
            <a:off x="4849090" y="5087071"/>
            <a:ext cx="152400" cy="381000"/>
          </a:xfrm>
          <a:prstGeom prst="line">
            <a:avLst/>
          </a:prstGeom>
          <a:noFill/>
          <a:ln w="28575">
            <a:solidFill>
              <a:schemeClr val="tx1"/>
            </a:solidFill>
            <a:round/>
            <a:headEnd type="triangle" w="sm" len="med"/>
            <a:tailEnd type="triangle" w="sm" len="med"/>
          </a:ln>
        </p:spPr>
        <p:txBody>
          <a:bodyPr lIns="0" tIns="0" rIns="0" bIns="0" anchor="ctr">
            <a:spAutoFit/>
          </a:bodyPr>
          <a:lstStyle/>
          <a:p>
            <a:endParaRPr lang="en-US"/>
          </a:p>
        </p:txBody>
      </p:sp>
      <p:sp>
        <p:nvSpPr>
          <p:cNvPr id="44" name="Line 38"/>
          <p:cNvSpPr>
            <a:spLocks noChangeShapeType="1"/>
          </p:cNvSpPr>
          <p:nvPr/>
        </p:nvSpPr>
        <p:spPr bwMode="auto">
          <a:xfrm flipH="1" flipV="1">
            <a:off x="5839690" y="5087071"/>
            <a:ext cx="76200" cy="381000"/>
          </a:xfrm>
          <a:prstGeom prst="line">
            <a:avLst/>
          </a:prstGeom>
          <a:noFill/>
          <a:ln w="28575">
            <a:solidFill>
              <a:schemeClr val="tx1"/>
            </a:solidFill>
            <a:round/>
            <a:headEnd type="triangle" w="sm" len="med"/>
            <a:tailEnd type="triangle" w="sm" len="med"/>
          </a:ln>
        </p:spPr>
        <p:txBody>
          <a:bodyPr lIns="0" tIns="0" rIns="0" bIns="0" anchor="ctr">
            <a:spAutoFit/>
          </a:bodyPr>
          <a:lstStyle/>
          <a:p>
            <a:endParaRPr lang="en-US"/>
          </a:p>
        </p:txBody>
      </p:sp>
      <p:sp>
        <p:nvSpPr>
          <p:cNvPr id="45" name="Line 39"/>
          <p:cNvSpPr>
            <a:spLocks noChangeShapeType="1"/>
          </p:cNvSpPr>
          <p:nvPr/>
        </p:nvSpPr>
        <p:spPr bwMode="auto">
          <a:xfrm flipV="1">
            <a:off x="6601690" y="5315671"/>
            <a:ext cx="152400" cy="381000"/>
          </a:xfrm>
          <a:prstGeom prst="line">
            <a:avLst/>
          </a:prstGeom>
          <a:noFill/>
          <a:ln w="28575">
            <a:solidFill>
              <a:schemeClr val="tx1"/>
            </a:solidFill>
            <a:round/>
            <a:headEnd type="triangle" w="sm" len="med"/>
            <a:tailEnd type="triangle" w="sm" len="med"/>
          </a:ln>
        </p:spPr>
        <p:txBody>
          <a:bodyPr lIns="0" tIns="0" rIns="0" bIns="0" anchor="ctr">
            <a:spAutoFit/>
          </a:bodyPr>
          <a:lstStyle/>
          <a:p>
            <a:endParaRPr lang="en-US"/>
          </a:p>
        </p:txBody>
      </p:sp>
      <p:sp>
        <p:nvSpPr>
          <p:cNvPr id="46" name="Line 40"/>
          <p:cNvSpPr>
            <a:spLocks noChangeShapeType="1"/>
          </p:cNvSpPr>
          <p:nvPr/>
        </p:nvSpPr>
        <p:spPr bwMode="auto">
          <a:xfrm flipV="1">
            <a:off x="5001490" y="5696671"/>
            <a:ext cx="609600" cy="0"/>
          </a:xfrm>
          <a:prstGeom prst="line">
            <a:avLst/>
          </a:prstGeom>
          <a:noFill/>
          <a:ln w="28575">
            <a:solidFill>
              <a:schemeClr val="tx1"/>
            </a:solidFill>
            <a:round/>
            <a:headEnd type="triangle" w="sm" len="med"/>
            <a:tailEnd type="triangle" w="sm" len="med"/>
          </a:ln>
        </p:spPr>
        <p:txBody>
          <a:bodyPr lIns="0" tIns="0" rIns="0" bIns="0" anchor="ctr">
            <a:spAutoFit/>
          </a:bodyPr>
          <a:lstStyle/>
          <a:p>
            <a:endParaRPr lang="en-US"/>
          </a:p>
        </p:txBody>
      </p:sp>
      <p:sp>
        <p:nvSpPr>
          <p:cNvPr id="47" name="Line 41"/>
          <p:cNvSpPr>
            <a:spLocks noChangeShapeType="1"/>
          </p:cNvSpPr>
          <p:nvPr/>
        </p:nvSpPr>
        <p:spPr bwMode="auto">
          <a:xfrm>
            <a:off x="5992090" y="4858471"/>
            <a:ext cx="533400" cy="228600"/>
          </a:xfrm>
          <a:prstGeom prst="line">
            <a:avLst/>
          </a:prstGeom>
          <a:noFill/>
          <a:ln w="28575">
            <a:solidFill>
              <a:schemeClr val="tx1"/>
            </a:solidFill>
            <a:round/>
            <a:headEnd type="triangle" w="sm" len="med"/>
            <a:tailEnd type="triangle" w="sm" len="med"/>
          </a:ln>
        </p:spPr>
        <p:txBody>
          <a:bodyPr lIns="0" tIns="0" rIns="0" bIns="0" anchor="ctr">
            <a:spAutoFit/>
          </a:bodyPr>
          <a:lstStyle/>
          <a:p>
            <a:endParaRPr lang="en-US"/>
          </a:p>
        </p:txBody>
      </p:sp>
      <p:sp>
        <p:nvSpPr>
          <p:cNvPr id="48" name="Rounded Rectangle 47"/>
          <p:cNvSpPr/>
          <p:nvPr/>
        </p:nvSpPr>
        <p:spPr>
          <a:xfrm>
            <a:off x="983673" y="1159006"/>
            <a:ext cx="9050479" cy="81553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BH" sz="3200" b="1" dirty="0">
                <a:solidFill>
                  <a:schemeClr val="tx1"/>
                </a:solidFill>
                <a:latin typeface="Sakkal Majalla" panose="02000000000000000000" pitchFamily="2" charset="-78"/>
                <a:cs typeface="Sakkal Majalla" panose="02000000000000000000" pitchFamily="2" charset="-78"/>
              </a:rPr>
              <a:t>كيف تنشأ قوى ثنائية القطب بين جزيئات كلوريد الهيدروجين  </a:t>
            </a:r>
            <a:r>
              <a:rPr lang="en-US" sz="3200" b="1" dirty="0" err="1">
                <a:solidFill>
                  <a:schemeClr val="tx1"/>
                </a:solidFill>
                <a:latin typeface="Sakkal Majalla" panose="02000000000000000000" pitchFamily="2" charset="-78"/>
                <a:cs typeface="Sakkal Majalla" panose="02000000000000000000" pitchFamily="2" charset="-78"/>
              </a:rPr>
              <a:t>HCl</a:t>
            </a:r>
            <a:r>
              <a:rPr lang="en-US" sz="3200" b="1" dirty="0">
                <a:solidFill>
                  <a:schemeClr val="tx1"/>
                </a:solidFill>
                <a:latin typeface="Sakkal Majalla" panose="02000000000000000000" pitchFamily="2" charset="-78"/>
                <a:cs typeface="Sakkal Majalla" panose="02000000000000000000" pitchFamily="2" charset="-78"/>
              </a:rPr>
              <a:t>؟</a:t>
            </a: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49"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547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chemeClr val="tx1"/>
                                      </p:to>
                                    </p:animClr>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wipe(left)">
                                      <p:cBhvr>
                                        <p:cTn id="30"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tx1"/>
                                      </p:to>
                                    </p:animClr>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ox(out)">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ox(ou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ox(out)">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32"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ox(out)">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32"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box(out)">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32"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box(out)">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ox(out)">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box(out)">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32"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box(out)">
                                      <p:cBhvr>
                                        <p:cTn id="8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autoUpdateAnimBg="0"/>
      <p:bldP spid="21" grpId="0" animBg="1"/>
      <p:bldP spid="43" grpId="0" animBg="1"/>
      <p:bldP spid="44" grpId="0" animBg="1"/>
      <p:bldP spid="45" grpId="0" animBg="1"/>
      <p:bldP spid="46" grpId="0" animBg="1"/>
      <p:bldP spid="47"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943776" y="186348"/>
            <a:ext cx="3396660" cy="723164"/>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b="1" dirty="0" smtClean="0">
                <a:solidFill>
                  <a:srgbClr val="002060"/>
                </a:solidFill>
                <a:latin typeface="Sakkal Majalla" panose="02000000000000000000" pitchFamily="2" charset="-78"/>
                <a:cs typeface="Sakkal Majalla" panose="02000000000000000000" pitchFamily="2" charset="-78"/>
              </a:rPr>
              <a:t>ملاحظة </a:t>
            </a:r>
            <a:endParaRPr lang="ar-BH" altLang="en-US" b="1" dirty="0">
              <a:solidFill>
                <a:srgbClr val="002060"/>
              </a:solidFill>
              <a:latin typeface="Sakkal Majalla" panose="02000000000000000000" pitchFamily="2" charset="-78"/>
              <a:cs typeface="Sakkal Majalla" panose="02000000000000000000" pitchFamily="2" charset="-78"/>
            </a:endParaRPr>
          </a:p>
        </p:txBody>
      </p:sp>
      <p:sp>
        <p:nvSpPr>
          <p:cNvPr id="8"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860384171"/>
              </p:ext>
            </p:extLst>
          </p:nvPr>
        </p:nvGraphicFramePr>
        <p:xfrm>
          <a:off x="169829" y="1944553"/>
          <a:ext cx="5591874" cy="3422637"/>
        </p:xfrm>
        <a:graphic>
          <a:graphicData uri="http://schemas.openxmlformats.org/drawingml/2006/table">
            <a:tbl>
              <a:tblPr firstRow="1" firstCol="1" bandRow="1">
                <a:tableStyleId>{5C22544A-7EE6-4342-B048-85BDC9FD1C3A}</a:tableStyleId>
              </a:tblPr>
              <a:tblGrid>
                <a:gridCol w="1325021"/>
                <a:gridCol w="1647905"/>
                <a:gridCol w="1439823"/>
                <a:gridCol w="1179125"/>
              </a:tblGrid>
              <a:tr h="1194185">
                <a:tc>
                  <a:txBody>
                    <a:bodyPr/>
                    <a:lstStyle/>
                    <a:p>
                      <a:pPr algn="ctr" rtl="1">
                        <a:lnSpc>
                          <a:spcPct val="107000"/>
                        </a:lnSpc>
                        <a:spcAft>
                          <a:spcPts val="0"/>
                        </a:spcAft>
                      </a:pPr>
                      <a:r>
                        <a:rPr lang="ar-BH" sz="2400" dirty="0" smtClean="0">
                          <a:effectLst/>
                          <a:latin typeface="Sakkal Majalla" panose="02000000000000000000" pitchFamily="2" charset="-78"/>
                          <a:cs typeface="Sakkal Majalla" panose="02000000000000000000" pitchFamily="2" charset="-78"/>
                        </a:rPr>
                        <a:t>درجة </a:t>
                      </a:r>
                      <a:r>
                        <a:rPr lang="ar-BH" sz="2400" dirty="0">
                          <a:effectLst/>
                          <a:latin typeface="Sakkal Majalla" panose="02000000000000000000" pitchFamily="2" charset="-78"/>
                          <a:cs typeface="Sakkal Majalla" panose="02000000000000000000" pitchFamily="2" charset="-78"/>
                        </a:rPr>
                        <a:t>الغليان </a:t>
                      </a:r>
                      <a:endParaRPr lang="ar-BH" sz="2400" dirty="0" smtClean="0">
                        <a:effectLst/>
                        <a:latin typeface="Sakkal Majalla" panose="02000000000000000000" pitchFamily="2" charset="-78"/>
                        <a:cs typeface="Sakkal Majalla" panose="02000000000000000000" pitchFamily="2" charset="-78"/>
                      </a:endParaRPr>
                    </a:p>
                    <a:p>
                      <a:pPr algn="ctr" rtl="0">
                        <a:lnSpc>
                          <a:spcPct val="107000"/>
                        </a:lnSpc>
                        <a:spcAft>
                          <a:spcPts val="0"/>
                        </a:spcAft>
                      </a:pPr>
                      <a:r>
                        <a:rPr lang="ar-BH" sz="2400" dirty="0" smtClean="0">
                          <a:effectLst/>
                          <a:latin typeface="Sakkal Majalla" panose="02000000000000000000" pitchFamily="2" charset="-78"/>
                          <a:cs typeface="Sakkal Majalla" panose="02000000000000000000" pitchFamily="2" charset="-78"/>
                        </a:rPr>
                        <a:t>°</a:t>
                      </a:r>
                      <a:r>
                        <a:rPr lang="ar-BH" sz="2400" dirty="0" smtClean="0">
                          <a:effectLst/>
                          <a:latin typeface="Sakkal Majalla" panose="02000000000000000000" pitchFamily="2" charset="-78"/>
                          <a:ea typeface="Calibri" panose="020F0502020204030204" pitchFamily="34" charset="0"/>
                          <a:cs typeface="Sakkal Majalla" panose="02000000000000000000" pitchFamily="2" charset="-78"/>
                        </a:rPr>
                        <a:t>)</a:t>
                      </a:r>
                      <a:r>
                        <a:rPr lang="ar-BH" sz="2400" dirty="0" smtClean="0">
                          <a:effectLst/>
                          <a:latin typeface="Sakkal Majalla" panose="02000000000000000000" pitchFamily="2" charset="-78"/>
                          <a:cs typeface="Sakkal Majalla" panose="02000000000000000000" pitchFamily="2" charset="-78"/>
                        </a:rPr>
                        <a:t> </a:t>
                      </a:r>
                      <a:r>
                        <a:rPr lang="en-US" sz="2400" dirty="0" smtClean="0">
                          <a:effectLst/>
                          <a:latin typeface="Sakkal Majalla" panose="02000000000000000000" pitchFamily="2" charset="-78"/>
                          <a:cs typeface="Sakkal Majalla" panose="02000000000000000000" pitchFamily="2" charset="-78"/>
                        </a:rPr>
                        <a:t>C</a:t>
                      </a:r>
                      <a:r>
                        <a:rPr lang="ar-BH" sz="2400" dirty="0" smtClean="0">
                          <a:effectLst/>
                          <a:latin typeface="Sakkal Majalla" panose="02000000000000000000" pitchFamily="2" charset="-78"/>
                          <a:cs typeface="Sakkal Majalla" panose="02000000000000000000" pitchFamily="2" charset="-78"/>
                        </a:rPr>
                        <a:t> </a:t>
                      </a:r>
                      <a:r>
                        <a:rPr lang="ar-BH" sz="2400" dirty="0" smtClean="0">
                          <a:effectLst/>
                          <a:latin typeface="Sakkal Majalla" panose="02000000000000000000" pitchFamily="2" charset="-78"/>
                          <a:ea typeface="Calibri" panose="020F0502020204030204" pitchFamily="34" charset="0"/>
                          <a:cs typeface="Sakkal Majalla" panose="02000000000000000000" pitchFamily="2" charset="-78"/>
                        </a:rPr>
                        <a:t>(</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rgbClr val="0070C0"/>
                    </a:solidFill>
                  </a:tcPr>
                </a:tc>
                <a:tc>
                  <a:txBody>
                    <a:bodyPr/>
                    <a:lstStyle/>
                    <a:p>
                      <a:pPr algn="ctr" rtl="0">
                        <a:lnSpc>
                          <a:spcPct val="107000"/>
                        </a:lnSpc>
                        <a:spcAft>
                          <a:spcPts val="0"/>
                        </a:spcAft>
                      </a:pPr>
                      <a:r>
                        <a:rPr lang="ar-BH" sz="2400" dirty="0">
                          <a:effectLst/>
                          <a:latin typeface="Sakkal Majalla" panose="02000000000000000000" pitchFamily="2" charset="-78"/>
                          <a:cs typeface="Sakkal Majalla" panose="02000000000000000000" pitchFamily="2" charset="-78"/>
                        </a:rPr>
                        <a:t>فرق </a:t>
                      </a:r>
                      <a:r>
                        <a:rPr lang="ar-BH" sz="2400" dirty="0" err="1">
                          <a:effectLst/>
                          <a:latin typeface="Sakkal Majalla" panose="02000000000000000000" pitchFamily="2" charset="-78"/>
                          <a:cs typeface="Sakkal Majalla" panose="02000000000000000000" pitchFamily="2" charset="-78"/>
                        </a:rPr>
                        <a:t>الكهروسالبية</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rgbClr val="0070C0"/>
                    </a:solidFill>
                  </a:tcPr>
                </a:tc>
                <a:tc>
                  <a:txBody>
                    <a:bodyPr/>
                    <a:lstStyle/>
                    <a:p>
                      <a:pPr algn="ctr" rtl="0">
                        <a:lnSpc>
                          <a:spcPct val="107000"/>
                        </a:lnSpc>
                        <a:spcAft>
                          <a:spcPts val="0"/>
                        </a:spcAft>
                      </a:pPr>
                      <a:r>
                        <a:rPr lang="ar-BH" sz="2400" dirty="0" smtClean="0">
                          <a:effectLst/>
                          <a:latin typeface="Sakkal Majalla" panose="02000000000000000000" pitchFamily="2" charset="-78"/>
                          <a:cs typeface="Sakkal Majalla" panose="02000000000000000000" pitchFamily="2" charset="-78"/>
                        </a:rPr>
                        <a:t>كتلة </a:t>
                      </a:r>
                      <a:r>
                        <a:rPr lang="ar-BH" sz="2400" dirty="0">
                          <a:effectLst/>
                          <a:latin typeface="Sakkal Majalla" panose="02000000000000000000" pitchFamily="2" charset="-78"/>
                          <a:cs typeface="Sakkal Majalla" panose="02000000000000000000" pitchFamily="2" charset="-78"/>
                        </a:rPr>
                        <a:t>الجزيء </a:t>
                      </a:r>
                      <a:endParaRPr lang="ar-BH" sz="2400" dirty="0" smtClean="0">
                        <a:effectLst/>
                        <a:latin typeface="Sakkal Majalla" panose="02000000000000000000" pitchFamily="2" charset="-78"/>
                        <a:cs typeface="Sakkal Majalla" panose="02000000000000000000" pitchFamily="2" charset="-78"/>
                      </a:endParaRPr>
                    </a:p>
                    <a:p>
                      <a:pPr algn="ctr" rtl="0">
                        <a:lnSpc>
                          <a:spcPct val="107000"/>
                        </a:lnSpc>
                        <a:spcAft>
                          <a:spcPts val="0"/>
                        </a:spcAft>
                      </a:pPr>
                      <a:r>
                        <a:rPr lang="ar-BH" sz="2400" dirty="0" smtClean="0">
                          <a:effectLst/>
                          <a:latin typeface="Sakkal Majalla" panose="02000000000000000000" pitchFamily="2" charset="-78"/>
                          <a:ea typeface="Calibri" panose="020F0502020204030204" pitchFamily="34" charset="0"/>
                          <a:cs typeface="Sakkal Majalla" panose="02000000000000000000" pitchFamily="2" charset="-78"/>
                        </a:rPr>
                        <a:t>)</a:t>
                      </a:r>
                      <a:r>
                        <a:rPr lang="en-US" sz="2400" dirty="0" err="1" smtClean="0">
                          <a:effectLst/>
                          <a:latin typeface="Sakkal Majalla" panose="02000000000000000000" pitchFamily="2" charset="-78"/>
                          <a:cs typeface="Sakkal Majalla" panose="02000000000000000000" pitchFamily="2" charset="-78"/>
                        </a:rPr>
                        <a:t>amu</a:t>
                      </a:r>
                      <a:r>
                        <a:rPr lang="ar-BH" sz="2400" dirty="0" smtClean="0">
                          <a:effectLst/>
                          <a:latin typeface="Sakkal Majalla" panose="02000000000000000000" pitchFamily="2" charset="-78"/>
                          <a:ea typeface="Calibri" panose="020F0502020204030204" pitchFamily="34" charset="0"/>
                          <a:cs typeface="Sakkal Majalla" panose="02000000000000000000" pitchFamily="2" charset="-78"/>
                        </a:rPr>
                        <a:t>(</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rgbClr val="0070C0"/>
                    </a:solidFill>
                  </a:tcPr>
                </a:tc>
                <a:tc>
                  <a:txBody>
                    <a:bodyPr/>
                    <a:lstStyle/>
                    <a:p>
                      <a:pPr algn="ctr" rtl="0">
                        <a:lnSpc>
                          <a:spcPct val="107000"/>
                        </a:lnSpc>
                        <a:spcAft>
                          <a:spcPts val="0"/>
                        </a:spcAft>
                      </a:pPr>
                      <a:r>
                        <a:rPr lang="ar-BH" sz="2400" dirty="0">
                          <a:effectLst/>
                          <a:latin typeface="Sakkal Majalla" panose="02000000000000000000" pitchFamily="2" charset="-78"/>
                          <a:cs typeface="Sakkal Majalla" panose="02000000000000000000" pitchFamily="2" charset="-78"/>
                        </a:rPr>
                        <a:t>الجزيء</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rgbClr val="0070C0"/>
                    </a:solidFill>
                  </a:tcPr>
                </a:tc>
              </a:tr>
              <a:tr h="557113">
                <a:tc>
                  <a:txBody>
                    <a:bodyPr/>
                    <a:lstStyle/>
                    <a:p>
                      <a:pPr algn="ctr" rtl="0">
                        <a:lnSpc>
                          <a:spcPct val="107000"/>
                        </a:lnSpc>
                        <a:spcAft>
                          <a:spcPts val="0"/>
                        </a:spcAft>
                      </a:pPr>
                      <a:r>
                        <a:rPr lang="en-US" sz="2400" dirty="0">
                          <a:effectLst/>
                          <a:latin typeface="Sakkal Majalla" panose="02000000000000000000" pitchFamily="2" charset="-78"/>
                          <a:cs typeface="Sakkal Majalla" panose="02000000000000000000" pitchFamily="2" charset="-78"/>
                        </a:rPr>
                        <a:t>20</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rgbClr val="00B050"/>
                    </a:solidFill>
                  </a:tcPr>
                </a:tc>
                <a:tc>
                  <a:txBody>
                    <a:bodyPr/>
                    <a:lstStyle/>
                    <a:p>
                      <a:pPr algn="ctr" rtl="0">
                        <a:lnSpc>
                          <a:spcPct val="107000"/>
                        </a:lnSpc>
                        <a:spcAft>
                          <a:spcPts val="0"/>
                        </a:spcAft>
                      </a:pPr>
                      <a:r>
                        <a:rPr lang="en-US" sz="2400">
                          <a:effectLst/>
                          <a:latin typeface="Sakkal Majalla" panose="02000000000000000000" pitchFamily="2" charset="-78"/>
                          <a:cs typeface="Sakkal Majalla" panose="02000000000000000000" pitchFamily="2" charset="-78"/>
                        </a:rPr>
                        <a:t>1.8</a:t>
                      </a:r>
                      <a:endParaRPr lang="en-US" sz="36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400" dirty="0">
                          <a:effectLst/>
                          <a:latin typeface="Sakkal Majalla" panose="02000000000000000000" pitchFamily="2" charset="-78"/>
                          <a:cs typeface="Sakkal Majalla" panose="02000000000000000000" pitchFamily="2" charset="-78"/>
                        </a:rPr>
                        <a:t>20 </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400">
                          <a:effectLst/>
                          <a:latin typeface="Sakkal Majalla" panose="02000000000000000000" pitchFamily="2" charset="-78"/>
                          <a:cs typeface="Sakkal Majalla" panose="02000000000000000000" pitchFamily="2" charset="-78"/>
                        </a:rPr>
                        <a:t>HF</a:t>
                      </a:r>
                      <a:endParaRPr lang="en-US" sz="36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557113">
                <a:tc>
                  <a:txBody>
                    <a:bodyPr/>
                    <a:lstStyle/>
                    <a:p>
                      <a:pPr algn="ctr" rtl="0">
                        <a:lnSpc>
                          <a:spcPct val="107000"/>
                        </a:lnSpc>
                        <a:spcAft>
                          <a:spcPts val="0"/>
                        </a:spcAft>
                      </a:pPr>
                      <a:r>
                        <a:rPr lang="en-US" sz="2400" dirty="0">
                          <a:effectLst/>
                          <a:latin typeface="Sakkal Majalla" panose="02000000000000000000" pitchFamily="2" charset="-78"/>
                          <a:cs typeface="Sakkal Majalla" panose="02000000000000000000" pitchFamily="2" charset="-78"/>
                        </a:rPr>
                        <a:t>-85</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rgbClr val="00B050"/>
                    </a:solidFill>
                  </a:tcPr>
                </a:tc>
                <a:tc>
                  <a:txBody>
                    <a:bodyPr/>
                    <a:lstStyle/>
                    <a:p>
                      <a:pPr algn="ctr" rtl="0">
                        <a:lnSpc>
                          <a:spcPct val="107000"/>
                        </a:lnSpc>
                        <a:spcAft>
                          <a:spcPts val="0"/>
                        </a:spcAft>
                      </a:pPr>
                      <a:r>
                        <a:rPr lang="en-US" sz="2400">
                          <a:effectLst/>
                          <a:latin typeface="Sakkal Majalla" panose="02000000000000000000" pitchFamily="2" charset="-78"/>
                          <a:cs typeface="Sakkal Majalla" panose="02000000000000000000" pitchFamily="2" charset="-78"/>
                        </a:rPr>
                        <a:t>1.0</a:t>
                      </a:r>
                      <a:endParaRPr lang="en-US" sz="36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400">
                          <a:effectLst/>
                          <a:latin typeface="Sakkal Majalla" panose="02000000000000000000" pitchFamily="2" charset="-78"/>
                          <a:cs typeface="Sakkal Majalla" panose="02000000000000000000" pitchFamily="2" charset="-78"/>
                        </a:rPr>
                        <a:t>36.5 </a:t>
                      </a:r>
                      <a:endParaRPr lang="en-US" sz="36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400">
                          <a:effectLst/>
                          <a:latin typeface="Sakkal Majalla" panose="02000000000000000000" pitchFamily="2" charset="-78"/>
                          <a:cs typeface="Sakkal Majalla" panose="02000000000000000000" pitchFamily="2" charset="-78"/>
                        </a:rPr>
                        <a:t>HCl</a:t>
                      </a:r>
                      <a:endParaRPr lang="en-US" sz="36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557113">
                <a:tc>
                  <a:txBody>
                    <a:bodyPr/>
                    <a:lstStyle/>
                    <a:p>
                      <a:pPr algn="ctr" rtl="0">
                        <a:lnSpc>
                          <a:spcPct val="107000"/>
                        </a:lnSpc>
                        <a:spcAft>
                          <a:spcPts val="0"/>
                        </a:spcAft>
                      </a:pPr>
                      <a:r>
                        <a:rPr lang="en-US" sz="2400" dirty="0">
                          <a:effectLst/>
                          <a:latin typeface="Sakkal Majalla" panose="02000000000000000000" pitchFamily="2" charset="-78"/>
                          <a:cs typeface="Sakkal Majalla" panose="02000000000000000000" pitchFamily="2" charset="-78"/>
                        </a:rPr>
                        <a:t>-67</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rgbClr val="00B050"/>
                    </a:solidFill>
                  </a:tcPr>
                </a:tc>
                <a:tc>
                  <a:txBody>
                    <a:bodyPr/>
                    <a:lstStyle/>
                    <a:p>
                      <a:pPr algn="ctr" rtl="0">
                        <a:lnSpc>
                          <a:spcPct val="107000"/>
                        </a:lnSpc>
                        <a:spcAft>
                          <a:spcPts val="0"/>
                        </a:spcAft>
                      </a:pPr>
                      <a:r>
                        <a:rPr lang="en-US" sz="2400">
                          <a:effectLst/>
                          <a:latin typeface="Sakkal Majalla" panose="02000000000000000000" pitchFamily="2" charset="-78"/>
                          <a:cs typeface="Sakkal Majalla" panose="02000000000000000000" pitchFamily="2" charset="-78"/>
                        </a:rPr>
                        <a:t>0.8</a:t>
                      </a:r>
                      <a:endParaRPr lang="en-US" sz="36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400">
                          <a:effectLst/>
                          <a:latin typeface="Sakkal Majalla" panose="02000000000000000000" pitchFamily="2" charset="-78"/>
                          <a:cs typeface="Sakkal Majalla" panose="02000000000000000000" pitchFamily="2" charset="-78"/>
                        </a:rPr>
                        <a:t>80</a:t>
                      </a:r>
                      <a:endParaRPr lang="en-US" sz="36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400">
                          <a:effectLst/>
                          <a:latin typeface="Sakkal Majalla" panose="02000000000000000000" pitchFamily="2" charset="-78"/>
                          <a:cs typeface="Sakkal Majalla" panose="02000000000000000000" pitchFamily="2" charset="-78"/>
                        </a:rPr>
                        <a:t>HBr</a:t>
                      </a:r>
                      <a:endParaRPr lang="en-US" sz="36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557113">
                <a:tc>
                  <a:txBody>
                    <a:bodyPr/>
                    <a:lstStyle/>
                    <a:p>
                      <a:pPr algn="ctr" rtl="0">
                        <a:lnSpc>
                          <a:spcPct val="107000"/>
                        </a:lnSpc>
                        <a:spcAft>
                          <a:spcPts val="0"/>
                        </a:spcAft>
                      </a:pPr>
                      <a:r>
                        <a:rPr lang="en-US" sz="2400" dirty="0">
                          <a:effectLst/>
                          <a:latin typeface="Sakkal Majalla" panose="02000000000000000000" pitchFamily="2" charset="-78"/>
                          <a:cs typeface="Sakkal Majalla" panose="02000000000000000000" pitchFamily="2" charset="-78"/>
                        </a:rPr>
                        <a:t>-36</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rgbClr val="00B050"/>
                    </a:solidFill>
                  </a:tcPr>
                </a:tc>
                <a:tc>
                  <a:txBody>
                    <a:bodyPr/>
                    <a:lstStyle/>
                    <a:p>
                      <a:pPr algn="ctr" rtl="0">
                        <a:lnSpc>
                          <a:spcPct val="107000"/>
                        </a:lnSpc>
                        <a:spcAft>
                          <a:spcPts val="0"/>
                        </a:spcAft>
                      </a:pPr>
                      <a:r>
                        <a:rPr lang="en-US" sz="2400">
                          <a:effectLst/>
                          <a:latin typeface="Sakkal Majalla" panose="02000000000000000000" pitchFamily="2" charset="-78"/>
                          <a:cs typeface="Sakkal Majalla" panose="02000000000000000000" pitchFamily="2" charset="-78"/>
                        </a:rPr>
                        <a:t>0.5</a:t>
                      </a:r>
                      <a:endParaRPr lang="en-US" sz="36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400">
                          <a:effectLst/>
                          <a:latin typeface="Sakkal Majalla" panose="02000000000000000000" pitchFamily="2" charset="-78"/>
                          <a:cs typeface="Sakkal Majalla" panose="02000000000000000000" pitchFamily="2" charset="-78"/>
                        </a:rPr>
                        <a:t>128</a:t>
                      </a:r>
                      <a:endParaRPr lang="en-US" sz="36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ctr" rtl="0">
                        <a:lnSpc>
                          <a:spcPct val="107000"/>
                        </a:lnSpc>
                        <a:spcAft>
                          <a:spcPts val="0"/>
                        </a:spcAft>
                      </a:pPr>
                      <a:r>
                        <a:rPr lang="en-US" sz="2400" dirty="0">
                          <a:effectLst/>
                          <a:latin typeface="Sakkal Majalla" panose="02000000000000000000" pitchFamily="2" charset="-78"/>
                          <a:cs typeface="Sakkal Majalla" panose="02000000000000000000" pitchFamily="2" charset="-78"/>
                        </a:rPr>
                        <a:t>HI</a:t>
                      </a:r>
                      <a:endParaRPr lang="en-US" sz="3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bl>
          </a:graphicData>
        </a:graphic>
      </p:graphicFrame>
      <p:sp>
        <p:nvSpPr>
          <p:cNvPr id="4" name="Rectangle 3"/>
          <p:cNvSpPr/>
          <p:nvPr/>
        </p:nvSpPr>
        <p:spPr>
          <a:xfrm>
            <a:off x="5943600" y="1483803"/>
            <a:ext cx="5943600" cy="4344138"/>
          </a:xfrm>
          <a:prstGeom prst="rect">
            <a:avLst/>
          </a:prstGeom>
          <a:solidFill>
            <a:schemeClr val="accent4">
              <a:lumMod val="60000"/>
              <a:lumOff val="40000"/>
            </a:schemeClr>
          </a:solidFill>
          <a:effectLst>
            <a:outerShdw blurRad="63500" sx="102000" sy="102000" algn="ctr" rotWithShape="0">
              <a:prstClr val="black">
                <a:alpha val="40000"/>
              </a:prstClr>
            </a:outerShdw>
          </a:effectLst>
        </p:spPr>
        <p:txBody>
          <a:bodyPr wrap="square">
            <a:spAutoFit/>
          </a:bodyPr>
          <a:lstStyle/>
          <a:p>
            <a:pPr algn="just" rtl="1">
              <a:lnSpc>
                <a:spcPct val="107000"/>
              </a:lnSpc>
              <a:spcAft>
                <a:spcPts val="800"/>
              </a:spcAft>
            </a:pPr>
            <a:r>
              <a:rPr lang="ar-BH" sz="28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تعتمد درجة الغليان على </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القوى بين </a:t>
            </a:r>
            <a:r>
              <a:rPr lang="ar-BH" sz="28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الجزيئية:</a:t>
            </a:r>
            <a:endParaRPr lang="en-US" sz="2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يبيّن </a:t>
            </a:r>
            <a:r>
              <a:rPr lang="ar-BH" sz="28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الجدول الزيادة </a:t>
            </a: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المنتظمة في درجة الغليان مع كتلة – حجم الذرة للمواد </a:t>
            </a:r>
            <a:r>
              <a:rPr lang="en-US" sz="2800"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HCl</a:t>
            </a:r>
            <a:r>
              <a:rPr lang="en-US"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 </a:t>
            </a:r>
            <a:r>
              <a:rPr lang="en-US" sz="2800"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HBr</a:t>
            </a:r>
            <a:r>
              <a:rPr lang="en-US"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 HI</a:t>
            </a: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على الترتيب. في هذه الحالة قوى التشتت هي التي تسيطر (صغر حجم الجزيء هو المحدّد وليس فرق </a:t>
            </a:r>
            <a:r>
              <a:rPr lang="ar-BH" sz="2800"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الكهروسالبية</a:t>
            </a: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بخلاف </a:t>
            </a:r>
            <a:r>
              <a:rPr lang="en-US"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HF</a:t>
            </a: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فإنّ القوى ثنائية القطب هي المحدِّدة (</a:t>
            </a:r>
            <a:r>
              <a:rPr lang="ar-BH" sz="2800"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الكهروسالبية</a:t>
            </a: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هي المتحكّمة)، وهي أقوى من قوى التشتت. لاحظ أنّ صغر حجم الجزيء والفرق في </a:t>
            </a:r>
            <a:r>
              <a:rPr lang="ar-BH" sz="2800" dirty="0" err="1">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الكهروسالبية</a:t>
            </a: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يزيد من قوة القطب الدائم.</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9148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725265" y="3943086"/>
            <a:ext cx="3864449" cy="2285003"/>
          </a:xfrm>
          <a:prstGeom prst="rect">
            <a:avLst/>
          </a:prstGeom>
        </p:spPr>
      </p:pic>
      <p:sp>
        <p:nvSpPr>
          <p:cNvPr id="11"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943776" y="186348"/>
            <a:ext cx="3396660" cy="723164"/>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b="1" dirty="0" smtClean="0">
                <a:solidFill>
                  <a:srgbClr val="002060"/>
                </a:solidFill>
                <a:latin typeface="Sakkal Majalla" panose="02000000000000000000" pitchFamily="2" charset="-78"/>
                <a:cs typeface="Sakkal Majalla" panose="02000000000000000000" pitchFamily="2" charset="-78"/>
              </a:rPr>
              <a:t>ملاحظة</a:t>
            </a:r>
            <a:endParaRPr lang="ar-BH" altLang="en-US" b="1" dirty="0">
              <a:solidFill>
                <a:srgbClr val="002060"/>
              </a:solidFill>
              <a:latin typeface="Sakkal Majalla" panose="02000000000000000000" pitchFamily="2" charset="-78"/>
              <a:cs typeface="Sakkal Majalla" panose="02000000000000000000" pitchFamily="2" charset="-78"/>
            </a:endParaRPr>
          </a:p>
        </p:txBody>
      </p:sp>
      <p:sp>
        <p:nvSpPr>
          <p:cNvPr id="12" name="Rounded Rectangle 11"/>
          <p:cNvSpPr/>
          <p:nvPr/>
        </p:nvSpPr>
        <p:spPr>
          <a:xfrm>
            <a:off x="2050597" y="1066283"/>
            <a:ext cx="8229476" cy="81553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BH" sz="2800" b="1" dirty="0">
                <a:solidFill>
                  <a:schemeClr val="tx1"/>
                </a:solidFill>
                <a:latin typeface="Sakkal Majalla" panose="02000000000000000000" pitchFamily="2" charset="-78"/>
                <a:cs typeface="Sakkal Majalla" panose="02000000000000000000" pitchFamily="2" charset="-78"/>
              </a:rPr>
              <a:t>ما أنواع القوى بين جزيئات كلوريد الهيدروجين  </a:t>
            </a:r>
            <a:r>
              <a:rPr lang="en-US" sz="2800" b="1" dirty="0" err="1">
                <a:solidFill>
                  <a:schemeClr val="tx1"/>
                </a:solidFill>
                <a:latin typeface="Sakkal Majalla" panose="02000000000000000000" pitchFamily="2" charset="-78"/>
                <a:cs typeface="Sakkal Majalla" panose="02000000000000000000" pitchFamily="2" charset="-78"/>
              </a:rPr>
              <a:t>HCl</a:t>
            </a:r>
            <a:r>
              <a:rPr lang="en-US"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 وأيها أكثر تأثيرًا؟</a:t>
            </a:r>
          </a:p>
        </p:txBody>
      </p:sp>
      <p:sp>
        <p:nvSpPr>
          <p:cNvPr id="14" name="Rounded Rectangle 13"/>
          <p:cNvSpPr/>
          <p:nvPr/>
        </p:nvSpPr>
        <p:spPr>
          <a:xfrm>
            <a:off x="1163781" y="1986017"/>
            <a:ext cx="10141527" cy="18932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a:solidFill>
                  <a:schemeClr val="tx1"/>
                </a:solidFill>
                <a:latin typeface="Sakkal Majalla" panose="02000000000000000000" pitchFamily="2" charset="-78"/>
                <a:cs typeface="Sakkal Majalla" panose="02000000000000000000" pitchFamily="2" charset="-78"/>
              </a:rPr>
              <a:t>يوجد نوعان من القوى بين جزيئات </a:t>
            </a:r>
            <a:r>
              <a:rPr lang="ar-BH" sz="2400" b="1" dirty="0" smtClean="0">
                <a:solidFill>
                  <a:schemeClr val="tx1"/>
                </a:solidFill>
                <a:latin typeface="Sakkal Majalla" panose="02000000000000000000" pitchFamily="2" charset="-78"/>
                <a:cs typeface="Sakkal Majalla" panose="02000000000000000000" pitchFamily="2" charset="-78"/>
              </a:rPr>
              <a:t>كلوريد الهيدروجين</a:t>
            </a:r>
            <a:r>
              <a:rPr lang="ar-BH" sz="2400" b="1" dirty="0">
                <a:solidFill>
                  <a:schemeClr val="tx1"/>
                </a:solidFill>
                <a:latin typeface="Sakkal Majalla" panose="02000000000000000000" pitchFamily="2" charset="-78"/>
                <a:cs typeface="Sakkal Majalla" panose="02000000000000000000" pitchFamily="2" charset="-78"/>
              </a:rPr>
              <a:t>، هما:</a:t>
            </a:r>
          </a:p>
          <a:p>
            <a:pPr marL="457200" indent="-457200" algn="r" rtl="1">
              <a:buFont typeface="Arial" panose="020B0604020202020204" pitchFamily="34" charset="0"/>
              <a:buChar char="•"/>
            </a:pPr>
            <a:r>
              <a:rPr lang="ar-BH" sz="2400" b="1" dirty="0">
                <a:solidFill>
                  <a:schemeClr val="tx1"/>
                </a:solidFill>
                <a:latin typeface="Sakkal Majalla" panose="02000000000000000000" pitchFamily="2" charset="-78"/>
                <a:cs typeface="Sakkal Majalla" panose="02000000000000000000" pitchFamily="2" charset="-78"/>
              </a:rPr>
              <a:t>قوى التشتت</a:t>
            </a:r>
          </a:p>
          <a:p>
            <a:pPr marL="457200" indent="-457200" algn="r" rtl="1">
              <a:buFont typeface="Arial" panose="020B0604020202020204" pitchFamily="34" charset="0"/>
              <a:buChar char="•"/>
            </a:pPr>
            <a:r>
              <a:rPr lang="ar-BH" sz="2400" b="1" dirty="0">
                <a:solidFill>
                  <a:schemeClr val="tx1"/>
                </a:solidFill>
                <a:latin typeface="Sakkal Majalla" panose="02000000000000000000" pitchFamily="2" charset="-78"/>
                <a:cs typeface="Sakkal Majalla" panose="02000000000000000000" pitchFamily="2" charset="-78"/>
              </a:rPr>
              <a:t>قوى ثنائية القطب</a:t>
            </a:r>
          </a:p>
          <a:p>
            <a:pPr marL="457200" indent="-457200" algn="r" rtl="1">
              <a:buFont typeface="Wingdings" panose="05000000000000000000" pitchFamily="2" charset="2"/>
              <a:buChar char="q"/>
            </a:pPr>
            <a:r>
              <a:rPr lang="ar-BH" sz="2400" b="1" dirty="0">
                <a:solidFill>
                  <a:schemeClr val="tx1"/>
                </a:solidFill>
                <a:latin typeface="Sakkal Majalla" panose="02000000000000000000" pitchFamily="2" charset="-78"/>
                <a:cs typeface="Sakkal Majalla" panose="02000000000000000000" pitchFamily="2" charset="-78"/>
              </a:rPr>
              <a:t>قوى التشتت أكثر </a:t>
            </a:r>
            <a:r>
              <a:rPr lang="ar-BH" sz="2400" b="1" dirty="0" smtClean="0">
                <a:solidFill>
                  <a:schemeClr val="tx1"/>
                </a:solidFill>
                <a:latin typeface="Sakkal Majalla" panose="02000000000000000000" pitchFamily="2" charset="-78"/>
                <a:cs typeface="Sakkal Majalla" panose="02000000000000000000" pitchFamily="2" charset="-78"/>
              </a:rPr>
              <a:t>تأثيرًا </a:t>
            </a:r>
            <a:r>
              <a:rPr lang="ar-BH" sz="2400" b="1" dirty="0">
                <a:solidFill>
                  <a:schemeClr val="tx1"/>
                </a:solidFill>
                <a:latin typeface="Sakkal Majalla" panose="02000000000000000000" pitchFamily="2" charset="-78"/>
                <a:cs typeface="Sakkal Majalla" panose="02000000000000000000" pitchFamily="2" charset="-78"/>
              </a:rPr>
              <a:t>من ثنائية القطب بين جزيئات كلوريد الهيدروجين لكبر حجم هذه الجزيئات.</a:t>
            </a:r>
          </a:p>
        </p:txBody>
      </p:sp>
      <p:pic>
        <p:nvPicPr>
          <p:cNvPr id="15" name="Picture 5" descr="FG12_23-04e"/>
          <p:cNvPicPr>
            <a:picLocks noChangeAspect="1" noChangeArrowheads="1"/>
          </p:cNvPicPr>
          <p:nvPr/>
        </p:nvPicPr>
        <p:blipFill>
          <a:blip r:embed="rId4"/>
          <a:srcRect/>
          <a:stretch>
            <a:fillRect/>
          </a:stretch>
        </p:blipFill>
        <p:spPr bwMode="auto">
          <a:xfrm>
            <a:off x="2050597" y="4244838"/>
            <a:ext cx="4024745" cy="1843722"/>
          </a:xfrm>
          <a:prstGeom prst="rect">
            <a:avLst/>
          </a:prstGeom>
          <a:noFill/>
          <a:ln w="9525">
            <a:noFill/>
            <a:miter lim="800000"/>
            <a:headEnd/>
            <a:tailEnd/>
          </a:ln>
        </p:spPr>
      </p:pic>
      <p:sp>
        <p:nvSpPr>
          <p:cNvPr id="8"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48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776716" y="189069"/>
            <a:ext cx="5254388" cy="707886"/>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altLang="en-US" sz="4000" b="1" dirty="0" smtClean="0">
                <a:solidFill>
                  <a:srgbClr val="002060"/>
                </a:solidFill>
                <a:latin typeface="Sakkal Majalla" panose="02000000000000000000" pitchFamily="2" charset="-78"/>
                <a:cs typeface="Sakkal Majalla" panose="02000000000000000000" pitchFamily="2" charset="-78"/>
              </a:rPr>
              <a:t>3</a:t>
            </a:r>
            <a:r>
              <a:rPr lang="ar-BH" altLang="en-US" sz="4000" b="1" dirty="0" smtClean="0">
                <a:solidFill>
                  <a:srgbClr val="002060"/>
                </a:solidFill>
                <a:latin typeface="Sakkal Majalla" panose="02000000000000000000" pitchFamily="2" charset="-78"/>
                <a:cs typeface="Sakkal Majalla" panose="02000000000000000000" pitchFamily="2" charset="-78"/>
              </a:rPr>
              <a:t>. </a:t>
            </a:r>
            <a:r>
              <a:rPr lang="ar-BH" altLang="en-US" sz="4000" b="1" dirty="0">
                <a:solidFill>
                  <a:srgbClr val="002060"/>
                </a:solidFill>
                <a:latin typeface="Sakkal Majalla" panose="02000000000000000000" pitchFamily="2" charset="-78"/>
                <a:cs typeface="Sakkal Majalla" panose="02000000000000000000" pitchFamily="2" charset="-78"/>
              </a:rPr>
              <a:t>الروابط الهيدروجينية</a:t>
            </a:r>
          </a:p>
        </p:txBody>
      </p:sp>
      <p:sp>
        <p:nvSpPr>
          <p:cNvPr id="3" name="Rounded Rectangle 2"/>
          <p:cNvSpPr/>
          <p:nvPr/>
        </p:nvSpPr>
        <p:spPr>
          <a:xfrm>
            <a:off x="5708822" y="1680519"/>
            <a:ext cx="5436976" cy="421365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chemeClr val="tx1"/>
                </a:solidFill>
                <a:latin typeface="Sakkal Majalla" panose="02000000000000000000" pitchFamily="2" charset="-78"/>
                <a:cs typeface="Sakkal Majalla" panose="02000000000000000000" pitchFamily="2" charset="-78"/>
              </a:rPr>
              <a:t>هي نوع خاص من قوى ثنائية القطب، تنشأ بين الجزيئات التي تحتوي على ذرة هيدروجين مرتبطة بذرة صغيرة لها </a:t>
            </a:r>
            <a:r>
              <a:rPr lang="ar-BH" sz="2800" b="1" dirty="0" err="1">
                <a:solidFill>
                  <a:schemeClr val="tx1"/>
                </a:solidFill>
                <a:latin typeface="Sakkal Majalla" panose="02000000000000000000" pitchFamily="2" charset="-78"/>
                <a:cs typeface="Sakkal Majalla" panose="02000000000000000000" pitchFamily="2" charset="-78"/>
              </a:rPr>
              <a:t>كهروسالبية</a:t>
            </a:r>
            <a:r>
              <a:rPr lang="ar-BH" sz="2800" b="1" dirty="0">
                <a:solidFill>
                  <a:schemeClr val="tx1"/>
                </a:solidFill>
                <a:latin typeface="Sakkal Majalla" panose="02000000000000000000" pitchFamily="2" charset="-78"/>
                <a:cs typeface="Sakkal Majalla" panose="02000000000000000000" pitchFamily="2" charset="-78"/>
              </a:rPr>
              <a:t> كبيرة </a:t>
            </a:r>
            <a:r>
              <a:rPr lang="en-US" sz="2800" b="1" dirty="0">
                <a:solidFill>
                  <a:schemeClr val="tx1"/>
                </a:solidFill>
                <a:latin typeface="Sakkal Majalla" panose="02000000000000000000" pitchFamily="2" charset="-78"/>
                <a:cs typeface="Sakkal Majalla" panose="02000000000000000000" pitchFamily="2" charset="-78"/>
              </a:rPr>
              <a:t>N, O, F </a:t>
            </a:r>
            <a:r>
              <a:rPr lang="ar-BH" sz="2800" b="1" dirty="0">
                <a:solidFill>
                  <a:schemeClr val="tx1"/>
                </a:solidFill>
                <a:latin typeface="Sakkal Majalla" panose="02000000000000000000" pitchFamily="2" charset="-78"/>
                <a:cs typeface="Sakkal Majalla" panose="02000000000000000000" pitchFamily="2" charset="-78"/>
              </a:rPr>
              <a:t> محتوية على الأقل زوج من الإلكترونات غير </a:t>
            </a:r>
            <a:r>
              <a:rPr lang="ar-BH" sz="2800" b="1" dirty="0" err="1" smtClean="0">
                <a:solidFill>
                  <a:schemeClr val="tx1"/>
                </a:solidFill>
                <a:latin typeface="Sakkal Majalla" panose="02000000000000000000" pitchFamily="2" charset="-78"/>
                <a:cs typeface="Sakkal Majalla" panose="02000000000000000000" pitchFamily="2" charset="-78"/>
              </a:rPr>
              <a:t>المرتبطة.فعند</a:t>
            </a:r>
            <a:r>
              <a:rPr lang="ar-BH" sz="2800" b="1" dirty="0" smtClean="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اقتراب الجزيئات من بعضها تنجذب ذرة الهيدروجين التي تحمل شحنة موجبة جزئيًا نحو زوج الإلكترونات في الذرة التي تحمل شحنة سالبة جزئيا في الجزيء الآخر فتتكون الرابطة </a:t>
            </a:r>
            <a:r>
              <a:rPr lang="ar-BH" sz="2800" b="1" dirty="0" smtClean="0">
                <a:solidFill>
                  <a:schemeClr val="tx1"/>
                </a:solidFill>
                <a:latin typeface="Sakkal Majalla" panose="02000000000000000000" pitchFamily="2" charset="-78"/>
                <a:cs typeface="Sakkal Majalla" panose="02000000000000000000" pitchFamily="2" charset="-78"/>
              </a:rPr>
              <a:t>الهيدروجينية. </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3"/>
          <a:stretch>
            <a:fillRect/>
          </a:stretch>
        </p:blipFill>
        <p:spPr>
          <a:xfrm>
            <a:off x="1296338" y="3949560"/>
            <a:ext cx="3608172" cy="1944613"/>
          </a:xfrm>
          <a:prstGeom prst="rect">
            <a:avLst/>
          </a:prstGeom>
        </p:spPr>
      </p:pic>
      <p:grpSp>
        <p:nvGrpSpPr>
          <p:cNvPr id="7" name="Group 17"/>
          <p:cNvGrpSpPr>
            <a:grpSpLocks/>
          </p:cNvGrpSpPr>
          <p:nvPr/>
        </p:nvGrpSpPr>
        <p:grpSpPr bwMode="auto">
          <a:xfrm>
            <a:off x="632547" y="1446374"/>
            <a:ext cx="4700588" cy="885823"/>
            <a:chOff x="394" y="3239"/>
            <a:chExt cx="2961" cy="558"/>
          </a:xfrm>
        </p:grpSpPr>
        <p:sp>
          <p:nvSpPr>
            <p:cNvPr id="9" name="Text Box 5"/>
            <p:cNvSpPr txBox="1">
              <a:spLocks noChangeArrowheads="1"/>
            </p:cNvSpPr>
            <p:nvPr/>
          </p:nvSpPr>
          <p:spPr bwMode="auto">
            <a:xfrm>
              <a:off x="394" y="3310"/>
              <a:ext cx="340" cy="485"/>
            </a:xfrm>
            <a:prstGeom prst="rect">
              <a:avLst/>
            </a:prstGeom>
            <a:noFill/>
            <a:ln w="9525">
              <a:noFill/>
              <a:miter lim="800000"/>
              <a:headEnd/>
              <a:tailEnd/>
            </a:ln>
          </p:spPr>
          <p:txBody>
            <a:bodyPr wrap="none">
              <a:spAutoFit/>
            </a:bodyPr>
            <a:lstStyle/>
            <a:p>
              <a:r>
                <a:rPr lang="en-US" sz="4400" b="1"/>
                <a:t>H</a:t>
              </a:r>
            </a:p>
          </p:txBody>
        </p:sp>
        <p:sp>
          <p:nvSpPr>
            <p:cNvPr id="10" name="Text Box 6"/>
            <p:cNvSpPr txBox="1">
              <a:spLocks noChangeArrowheads="1"/>
            </p:cNvSpPr>
            <p:nvPr/>
          </p:nvSpPr>
          <p:spPr bwMode="auto">
            <a:xfrm>
              <a:off x="892" y="3312"/>
              <a:ext cx="351" cy="485"/>
            </a:xfrm>
            <a:prstGeom prst="rect">
              <a:avLst/>
            </a:prstGeom>
            <a:noFill/>
            <a:ln w="9525">
              <a:noFill/>
              <a:miter lim="800000"/>
              <a:headEnd/>
              <a:tailEnd/>
            </a:ln>
          </p:spPr>
          <p:txBody>
            <a:bodyPr wrap="none">
              <a:spAutoFit/>
            </a:bodyPr>
            <a:lstStyle/>
            <a:p>
              <a:r>
                <a:rPr lang="en-US" sz="4400" b="1"/>
                <a:t>N</a:t>
              </a:r>
            </a:p>
          </p:txBody>
        </p:sp>
        <p:sp>
          <p:nvSpPr>
            <p:cNvPr id="11" name="Text Box 7"/>
            <p:cNvSpPr txBox="1">
              <a:spLocks noChangeArrowheads="1"/>
            </p:cNvSpPr>
            <p:nvPr/>
          </p:nvSpPr>
          <p:spPr bwMode="auto">
            <a:xfrm>
              <a:off x="2851" y="3312"/>
              <a:ext cx="357" cy="485"/>
            </a:xfrm>
            <a:prstGeom prst="rect">
              <a:avLst/>
            </a:prstGeom>
            <a:noFill/>
            <a:ln w="9525">
              <a:noFill/>
              <a:miter lim="800000"/>
              <a:headEnd/>
              <a:tailEnd/>
            </a:ln>
          </p:spPr>
          <p:txBody>
            <a:bodyPr wrap="none">
              <a:spAutoFit/>
            </a:bodyPr>
            <a:lstStyle/>
            <a:p>
              <a:r>
                <a:rPr lang="en-US" sz="4400" b="1" dirty="0"/>
                <a:t>O</a:t>
              </a:r>
            </a:p>
          </p:txBody>
        </p:sp>
        <p:sp>
          <p:nvSpPr>
            <p:cNvPr id="12" name="Text Box 8"/>
            <p:cNvSpPr txBox="1">
              <a:spLocks noChangeArrowheads="1"/>
            </p:cNvSpPr>
            <p:nvPr/>
          </p:nvSpPr>
          <p:spPr bwMode="auto">
            <a:xfrm>
              <a:off x="2323" y="3312"/>
              <a:ext cx="340" cy="485"/>
            </a:xfrm>
            <a:prstGeom prst="rect">
              <a:avLst/>
            </a:prstGeom>
            <a:noFill/>
            <a:ln w="9525">
              <a:noFill/>
              <a:miter lim="800000"/>
              <a:headEnd/>
              <a:tailEnd/>
            </a:ln>
          </p:spPr>
          <p:txBody>
            <a:bodyPr wrap="none">
              <a:spAutoFit/>
            </a:bodyPr>
            <a:lstStyle/>
            <a:p>
              <a:r>
                <a:rPr lang="en-US" sz="4400" b="1" dirty="0"/>
                <a:t>H</a:t>
              </a:r>
            </a:p>
          </p:txBody>
        </p:sp>
        <p:sp>
          <p:nvSpPr>
            <p:cNvPr id="14" name="Line 11"/>
            <p:cNvSpPr>
              <a:spLocks noChangeShapeType="1"/>
            </p:cNvSpPr>
            <p:nvPr/>
          </p:nvSpPr>
          <p:spPr bwMode="auto">
            <a:xfrm>
              <a:off x="720" y="3552"/>
              <a:ext cx="240" cy="0"/>
            </a:xfrm>
            <a:prstGeom prst="line">
              <a:avLst/>
            </a:prstGeom>
            <a:noFill/>
            <a:ln w="38100">
              <a:solidFill>
                <a:schemeClr val="accent1"/>
              </a:solidFill>
              <a:round/>
              <a:headEnd/>
              <a:tailEnd/>
            </a:ln>
          </p:spPr>
          <p:txBody>
            <a:bodyPr wrap="none"/>
            <a:lstStyle/>
            <a:p>
              <a:endParaRPr lang="en-US" sz="2000" b="1"/>
            </a:p>
          </p:txBody>
        </p:sp>
        <p:sp>
          <p:nvSpPr>
            <p:cNvPr id="15" name="Line 12"/>
            <p:cNvSpPr>
              <a:spLocks noChangeShapeType="1"/>
            </p:cNvSpPr>
            <p:nvPr/>
          </p:nvSpPr>
          <p:spPr bwMode="auto">
            <a:xfrm>
              <a:off x="2640" y="3552"/>
              <a:ext cx="240" cy="0"/>
            </a:xfrm>
            <a:prstGeom prst="line">
              <a:avLst/>
            </a:prstGeom>
            <a:noFill/>
            <a:ln w="38100">
              <a:solidFill>
                <a:schemeClr val="accent1"/>
              </a:solidFill>
              <a:round/>
              <a:headEnd/>
              <a:tailEnd/>
            </a:ln>
          </p:spPr>
          <p:txBody>
            <a:bodyPr wrap="none"/>
            <a:lstStyle/>
            <a:p>
              <a:endParaRPr lang="en-US" sz="2000" b="1"/>
            </a:p>
          </p:txBody>
        </p:sp>
        <p:sp>
          <p:nvSpPr>
            <p:cNvPr id="16" name="Text Box 14"/>
            <p:cNvSpPr txBox="1">
              <a:spLocks noChangeArrowheads="1"/>
            </p:cNvSpPr>
            <p:nvPr/>
          </p:nvSpPr>
          <p:spPr bwMode="auto">
            <a:xfrm>
              <a:off x="3141" y="3259"/>
              <a:ext cx="214" cy="485"/>
            </a:xfrm>
            <a:prstGeom prst="rect">
              <a:avLst/>
            </a:prstGeom>
            <a:noFill/>
            <a:ln w="9525">
              <a:noFill/>
              <a:miter lim="800000"/>
              <a:headEnd/>
              <a:tailEnd/>
            </a:ln>
          </p:spPr>
          <p:txBody>
            <a:bodyPr wrap="none">
              <a:spAutoFit/>
            </a:bodyPr>
            <a:lstStyle/>
            <a:p>
              <a:r>
                <a:rPr lang="en-US" sz="4400" b="1"/>
                <a:t>:</a:t>
              </a:r>
            </a:p>
          </p:txBody>
        </p:sp>
        <p:sp>
          <p:nvSpPr>
            <p:cNvPr id="17" name="Text Box 15"/>
            <p:cNvSpPr txBox="1">
              <a:spLocks noChangeArrowheads="1"/>
            </p:cNvSpPr>
            <p:nvPr/>
          </p:nvSpPr>
          <p:spPr bwMode="auto">
            <a:xfrm rot="16200000">
              <a:off x="2887" y="3103"/>
              <a:ext cx="214" cy="485"/>
            </a:xfrm>
            <a:prstGeom prst="rect">
              <a:avLst/>
            </a:prstGeom>
            <a:noFill/>
            <a:ln w="9525">
              <a:noFill/>
              <a:miter lim="800000"/>
              <a:headEnd/>
              <a:tailEnd/>
            </a:ln>
          </p:spPr>
          <p:txBody>
            <a:bodyPr wrap="none">
              <a:spAutoFit/>
            </a:bodyPr>
            <a:lstStyle/>
            <a:p>
              <a:r>
                <a:rPr lang="en-US" sz="4400" b="1"/>
                <a:t>:</a:t>
              </a:r>
            </a:p>
          </p:txBody>
        </p:sp>
        <p:sp>
          <p:nvSpPr>
            <p:cNvPr id="18" name="Text Box 16"/>
            <p:cNvSpPr txBox="1">
              <a:spLocks noChangeArrowheads="1"/>
            </p:cNvSpPr>
            <p:nvPr/>
          </p:nvSpPr>
          <p:spPr bwMode="auto">
            <a:xfrm rot="16200000">
              <a:off x="919" y="3103"/>
              <a:ext cx="214" cy="485"/>
            </a:xfrm>
            <a:prstGeom prst="rect">
              <a:avLst/>
            </a:prstGeom>
            <a:noFill/>
            <a:ln w="9525">
              <a:noFill/>
              <a:miter lim="800000"/>
              <a:headEnd/>
              <a:tailEnd/>
            </a:ln>
          </p:spPr>
          <p:txBody>
            <a:bodyPr wrap="none">
              <a:spAutoFit/>
            </a:bodyPr>
            <a:lstStyle/>
            <a:p>
              <a:r>
                <a:rPr lang="en-US" sz="4400" b="1"/>
                <a:t>:</a:t>
              </a:r>
            </a:p>
          </p:txBody>
        </p:sp>
      </p:grpSp>
      <p:sp>
        <p:nvSpPr>
          <p:cNvPr id="19" name="Rectangle 18"/>
          <p:cNvSpPr/>
          <p:nvPr/>
        </p:nvSpPr>
        <p:spPr>
          <a:xfrm>
            <a:off x="637309" y="2422695"/>
            <a:ext cx="1467068" cy="461665"/>
          </a:xfrm>
          <a:prstGeom prst="rect">
            <a:avLst/>
          </a:prstGeom>
        </p:spPr>
        <p:txBody>
          <a:bodyPr wrap="none">
            <a:spAutoFit/>
          </a:bodyPr>
          <a:lstStyle/>
          <a:p>
            <a:r>
              <a:rPr lang="ar-SA" sz="2400" b="1" dirty="0">
                <a:latin typeface="Sakkal Majalla" panose="02000000000000000000" pitchFamily="2" charset="-78"/>
                <a:cs typeface="Sakkal Majalla" panose="02000000000000000000" pitchFamily="2" charset="-78"/>
              </a:rPr>
              <a:t>الرابطة قطبية</a:t>
            </a:r>
            <a:endParaRPr lang="ar-BH" sz="2400" dirty="0">
              <a:latin typeface="Sakkal Majalla" panose="02000000000000000000" pitchFamily="2" charset="-78"/>
              <a:cs typeface="Sakkal Majalla" panose="02000000000000000000" pitchFamily="2" charset="-78"/>
            </a:endParaRPr>
          </a:p>
        </p:txBody>
      </p:sp>
      <p:sp>
        <p:nvSpPr>
          <p:cNvPr id="20" name="Rectangle 19"/>
          <p:cNvSpPr/>
          <p:nvPr/>
        </p:nvSpPr>
        <p:spPr>
          <a:xfrm>
            <a:off x="3685309" y="3108494"/>
            <a:ext cx="164981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SA" b="1" dirty="0">
                <a:solidFill>
                  <a:schemeClr val="tx1"/>
                </a:solidFill>
                <a:latin typeface="Sakkal Majalla" panose="02000000000000000000" pitchFamily="2" charset="-78"/>
                <a:cs typeface="Sakkal Majalla" panose="02000000000000000000" pitchFamily="2" charset="-78"/>
              </a:rPr>
              <a:t>الرابطة الهيدرو</a:t>
            </a:r>
            <a:r>
              <a:rPr lang="ar-BH" b="1" dirty="0">
                <a:solidFill>
                  <a:schemeClr val="tx1"/>
                </a:solidFill>
                <a:latin typeface="Sakkal Majalla" panose="02000000000000000000" pitchFamily="2" charset="-78"/>
                <a:cs typeface="Sakkal Majalla" panose="02000000000000000000" pitchFamily="2" charset="-78"/>
              </a:rPr>
              <a:t>جينية</a:t>
            </a:r>
            <a:r>
              <a:rPr lang="ar-SA" b="1" dirty="0">
                <a:solidFill>
                  <a:schemeClr val="tx1"/>
                </a:solidFill>
                <a:latin typeface="Sakkal Majalla" panose="02000000000000000000" pitchFamily="2" charset="-78"/>
                <a:cs typeface="Sakkal Majalla" panose="02000000000000000000" pitchFamily="2" charset="-78"/>
              </a:rPr>
              <a:t> </a:t>
            </a:r>
            <a:endParaRPr lang="en-US" dirty="0">
              <a:solidFill>
                <a:schemeClr val="tx1"/>
              </a:solidFill>
              <a:latin typeface="Sakkal Majalla" panose="02000000000000000000" pitchFamily="2" charset="-78"/>
              <a:cs typeface="Sakkal Majalla" panose="02000000000000000000" pitchFamily="2" charset="-78"/>
            </a:endParaRPr>
          </a:p>
        </p:txBody>
      </p:sp>
      <p:sp>
        <p:nvSpPr>
          <p:cNvPr id="21" name="Rectangle 20"/>
          <p:cNvSpPr/>
          <p:nvPr/>
        </p:nvSpPr>
        <p:spPr>
          <a:xfrm>
            <a:off x="561109" y="3108494"/>
            <a:ext cx="164981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SA" b="1" dirty="0">
                <a:solidFill>
                  <a:schemeClr val="tx1"/>
                </a:solidFill>
                <a:latin typeface="Sakkal Majalla" panose="02000000000000000000" pitchFamily="2" charset="-78"/>
                <a:cs typeface="Sakkal Majalla" panose="02000000000000000000" pitchFamily="2" charset="-78"/>
              </a:rPr>
              <a:t>الرابطة الهيدرو</a:t>
            </a:r>
            <a:r>
              <a:rPr lang="ar-BH" b="1" dirty="0">
                <a:solidFill>
                  <a:schemeClr val="tx1"/>
                </a:solidFill>
                <a:latin typeface="Sakkal Majalla" panose="02000000000000000000" pitchFamily="2" charset="-78"/>
                <a:cs typeface="Sakkal Majalla" panose="02000000000000000000" pitchFamily="2" charset="-78"/>
              </a:rPr>
              <a:t>جينية</a:t>
            </a:r>
            <a:r>
              <a:rPr lang="ar-SA" b="1" dirty="0">
                <a:solidFill>
                  <a:schemeClr val="tx1"/>
                </a:solidFill>
                <a:latin typeface="Sakkal Majalla" panose="02000000000000000000" pitchFamily="2" charset="-78"/>
                <a:cs typeface="Sakkal Majalla" panose="02000000000000000000" pitchFamily="2" charset="-78"/>
              </a:rPr>
              <a:t> </a:t>
            </a:r>
            <a:endParaRPr lang="en-US" dirty="0">
              <a:solidFill>
                <a:schemeClr val="tx1"/>
              </a:solidFill>
              <a:latin typeface="Sakkal Majalla" panose="02000000000000000000" pitchFamily="2" charset="-78"/>
              <a:cs typeface="Sakkal Majalla" panose="02000000000000000000" pitchFamily="2" charset="-78"/>
            </a:endParaRPr>
          </a:p>
        </p:txBody>
      </p:sp>
      <p:sp>
        <p:nvSpPr>
          <p:cNvPr id="22"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903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3796145" y="189069"/>
            <a:ext cx="6262255" cy="707886"/>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sz="4000" b="1" dirty="0" smtClean="0">
                <a:latin typeface="Sakkal Majalla" panose="02000000000000000000" pitchFamily="2" charset="-78"/>
                <a:cs typeface="Sakkal Majalla" panose="02000000000000000000" pitchFamily="2" charset="-78"/>
              </a:rPr>
              <a:t>ملاحظات حول الرابطة الهيدروجينية</a:t>
            </a:r>
            <a:endParaRPr lang="ar-BH" altLang="en-US" sz="4000" b="1" dirty="0">
              <a:latin typeface="Sakkal Majalla" panose="02000000000000000000" pitchFamily="2" charset="-78"/>
              <a:cs typeface="Sakkal Majalla" panose="02000000000000000000" pitchFamily="2" charset="-78"/>
            </a:endParaRPr>
          </a:p>
        </p:txBody>
      </p:sp>
      <p:sp>
        <p:nvSpPr>
          <p:cNvPr id="3" name="Rounded Rectangle 2"/>
          <p:cNvSpPr/>
          <p:nvPr/>
        </p:nvSpPr>
        <p:spPr>
          <a:xfrm>
            <a:off x="2175164" y="1251439"/>
            <a:ext cx="8478981" cy="70852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BH" sz="2800" b="1" dirty="0" smtClean="0">
                <a:solidFill>
                  <a:schemeClr val="tx1"/>
                </a:solidFill>
                <a:latin typeface="Sakkal Majalla" panose="02000000000000000000" pitchFamily="2" charset="-78"/>
                <a:cs typeface="Sakkal Majalla" panose="02000000000000000000" pitchFamily="2" charset="-78"/>
              </a:rPr>
              <a:t>تفسير </a:t>
            </a:r>
            <a:r>
              <a:rPr lang="ar-BH" sz="2800" b="1" dirty="0">
                <a:solidFill>
                  <a:schemeClr val="tx1"/>
                </a:solidFill>
                <a:latin typeface="Sakkal Majalla" panose="02000000000000000000" pitchFamily="2" charset="-78"/>
                <a:cs typeface="Sakkal Majalla" panose="02000000000000000000" pitchFamily="2" charset="-78"/>
              </a:rPr>
              <a:t>سبب التباين في درجات غليان المركبات في الجدول رغم تقارب </a:t>
            </a:r>
            <a:r>
              <a:rPr lang="ar-BH" sz="2800" b="1" dirty="0" smtClean="0">
                <a:solidFill>
                  <a:schemeClr val="tx1"/>
                </a:solidFill>
                <a:latin typeface="Sakkal Majalla" panose="02000000000000000000" pitchFamily="2" charset="-78"/>
                <a:cs typeface="Sakkal Majalla" panose="02000000000000000000" pitchFamily="2" charset="-78"/>
              </a:rPr>
              <a:t>كُتَلِها المولية.</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3"/>
          <a:stretch>
            <a:fillRect/>
          </a:stretch>
        </p:blipFill>
        <p:spPr>
          <a:xfrm>
            <a:off x="793262" y="2314445"/>
            <a:ext cx="4577434" cy="3022714"/>
          </a:xfrm>
          <a:prstGeom prst="rect">
            <a:avLst/>
          </a:prstGeom>
        </p:spPr>
      </p:pic>
      <p:sp>
        <p:nvSpPr>
          <p:cNvPr id="9" name="Rounded Rectangle 8"/>
          <p:cNvSpPr/>
          <p:nvPr/>
        </p:nvSpPr>
        <p:spPr>
          <a:xfrm>
            <a:off x="5668381" y="2314445"/>
            <a:ext cx="5436976" cy="30227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chemeClr val="tx1"/>
                </a:solidFill>
                <a:latin typeface="Sakkal Majalla" panose="02000000000000000000" pitchFamily="2" charset="-78"/>
                <a:cs typeface="Sakkal Majalla" panose="02000000000000000000" pitchFamily="2" charset="-78"/>
              </a:rPr>
              <a:t>الروابط الهيدروجينية بين جزيئات الماء وبين جزيئات الأمونيا أقوى من قوى التشتت بين جزيئات الميثان ؛ لذلك لهما درجات غليان أعلى من الميثان.</a:t>
            </a:r>
          </a:p>
          <a:p>
            <a:pPr algn="r" rtl="1"/>
            <a:r>
              <a:rPr lang="ar-BH" sz="2800" b="1" dirty="0">
                <a:solidFill>
                  <a:schemeClr val="tx1"/>
                </a:solidFill>
                <a:latin typeface="Sakkal Majalla" panose="02000000000000000000" pitchFamily="2" charset="-78"/>
                <a:cs typeface="Sakkal Majalla" panose="02000000000000000000" pitchFamily="2" charset="-78"/>
              </a:rPr>
              <a:t>الروابط الهيدروجينية بين جزيئات الماء أقوى منها بين جزيئات الأمونيا؛ لذا فإن درجة غليان الماء أعلى من درجة غليان الأمونيا.</a:t>
            </a:r>
          </a:p>
        </p:txBody>
      </p:sp>
      <p:sp>
        <p:nvSpPr>
          <p:cNvPr id="10"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0701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5999" y="1381609"/>
            <a:ext cx="9267568" cy="10399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chemeClr val="tx1"/>
                </a:solidFill>
                <a:latin typeface="Sakkal Majalla" panose="02000000000000000000" pitchFamily="2" charset="-78"/>
                <a:cs typeface="Sakkal Majalla" panose="02000000000000000000" pitchFamily="2" charset="-78"/>
              </a:rPr>
              <a:t>فسر كون الفلور والكلور في الحالة الغازية والبروم في الحالة السائلة واليود في الحالة الصلبة عند درجة حرارة الغرفة.</a:t>
            </a:r>
          </a:p>
        </p:txBody>
      </p:sp>
      <p:sp>
        <p:nvSpPr>
          <p:cNvPr id="9" name="Rounded Rectangle 8"/>
          <p:cNvSpPr/>
          <p:nvPr/>
        </p:nvSpPr>
        <p:spPr>
          <a:xfrm>
            <a:off x="2285997" y="3802056"/>
            <a:ext cx="9267569" cy="223696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600" b="1" dirty="0">
                <a:solidFill>
                  <a:schemeClr val="tx1"/>
                </a:solidFill>
                <a:latin typeface="Sakkal Majalla" panose="02000000000000000000" pitchFamily="2" charset="-78"/>
                <a:cs typeface="Sakkal Majalla" panose="02000000000000000000" pitchFamily="2" charset="-78"/>
              </a:rPr>
              <a:t>جميع جزيئاتها تترابط بقوى التشتت، وكلما انتقلنا من أعلى إلى أسفل في مجموعة الهالوجينات يزداد عدد الالكترونات الداخلية (الكترونات ما قبل المستوى الخارجي) فيزداد حجم الجزيء، وبذلك يتكون فرق أكبر بين المناطق الموجبة والسالبة في </a:t>
            </a:r>
            <a:r>
              <a:rPr lang="ar-BH" sz="2600" b="1" dirty="0" err="1">
                <a:solidFill>
                  <a:schemeClr val="tx1"/>
                </a:solidFill>
                <a:latin typeface="Sakkal Majalla" panose="02000000000000000000" pitchFamily="2" charset="-78"/>
                <a:cs typeface="Sakkal Majalla" panose="02000000000000000000" pitchFamily="2" charset="-78"/>
              </a:rPr>
              <a:t>ثنائيته</a:t>
            </a:r>
            <a:r>
              <a:rPr lang="ar-BH" sz="2600" b="1" dirty="0">
                <a:solidFill>
                  <a:schemeClr val="tx1"/>
                </a:solidFill>
                <a:latin typeface="Sakkal Majalla" panose="02000000000000000000" pitchFamily="2" charset="-78"/>
                <a:cs typeface="Sakkal Majalla" panose="02000000000000000000" pitchFamily="2" charset="-78"/>
              </a:rPr>
              <a:t> القطبية المؤقتة فتزداد قوة قوى التشتت، وهذا يفسر وجود الفلور والكلور في الحالة الغازية والبروم في الحالة السائلة واليود في الحالة الصلبة عند درجة حرارة </a:t>
            </a:r>
            <a:r>
              <a:rPr lang="ar-BH" sz="2600" b="1" dirty="0" smtClean="0">
                <a:solidFill>
                  <a:schemeClr val="tx1"/>
                </a:solidFill>
                <a:latin typeface="Sakkal Majalla" panose="02000000000000000000" pitchFamily="2" charset="-78"/>
                <a:cs typeface="Sakkal Majalla" panose="02000000000000000000" pitchFamily="2" charset="-78"/>
              </a:rPr>
              <a:t>الغرفة. </a:t>
            </a:r>
            <a:endParaRPr lang="en-US" sz="2600" b="1" dirty="0">
              <a:solidFill>
                <a:schemeClr val="tx1"/>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3"/>
          <a:stretch>
            <a:fillRect/>
          </a:stretch>
        </p:blipFill>
        <p:spPr>
          <a:xfrm>
            <a:off x="593124" y="1381609"/>
            <a:ext cx="1501683" cy="3977982"/>
          </a:xfrm>
          <a:prstGeom prst="rect">
            <a:avLst/>
          </a:prstGeom>
        </p:spPr>
      </p:pic>
      <p:sp>
        <p:nvSpPr>
          <p:cNvPr id="16"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376792" y="161773"/>
            <a:ext cx="5271950" cy="774026"/>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sz="4000" b="1" dirty="0" smtClean="0">
                <a:solidFill>
                  <a:srgbClr val="002060"/>
                </a:solidFill>
                <a:latin typeface="Sakkal Majalla" panose="02000000000000000000" pitchFamily="2" charset="-78"/>
                <a:cs typeface="Sakkal Majalla" panose="02000000000000000000" pitchFamily="2" charset="-78"/>
              </a:rPr>
              <a:t>نشاط تقويمي-</a:t>
            </a:r>
            <a:r>
              <a:rPr lang="en-US" altLang="en-US" sz="4000" b="1" dirty="0" smtClean="0">
                <a:solidFill>
                  <a:srgbClr val="002060"/>
                </a:solidFill>
                <a:latin typeface="Sakkal Majalla" panose="02000000000000000000" pitchFamily="2" charset="-78"/>
                <a:cs typeface="Sakkal Majalla" panose="02000000000000000000" pitchFamily="2" charset="-78"/>
              </a:rPr>
              <a:t>1</a:t>
            </a:r>
            <a:r>
              <a:rPr lang="ar-BH" altLang="en-US" sz="4000" b="1" dirty="0" smtClean="0">
                <a:solidFill>
                  <a:srgbClr val="002060"/>
                </a:solidFill>
                <a:latin typeface="Sakkal Majalla" panose="02000000000000000000" pitchFamily="2" charset="-78"/>
                <a:cs typeface="Sakkal Majalla" panose="02000000000000000000" pitchFamily="2" charset="-78"/>
              </a:rPr>
              <a:t>-</a:t>
            </a:r>
            <a:endParaRPr lang="en-US" altLang="en-US" sz="4000" b="1" dirty="0">
              <a:solidFill>
                <a:srgbClr val="002060"/>
              </a:solidFill>
              <a:latin typeface="Sakkal Majalla" panose="02000000000000000000" pitchFamily="2" charset="-78"/>
              <a:cs typeface="Sakkal Majalla" panose="02000000000000000000" pitchFamily="2" charset="-78"/>
            </a:endParaRPr>
          </a:p>
        </p:txBody>
      </p:sp>
      <p:sp>
        <p:nvSpPr>
          <p:cNvPr id="17" name="مستطيل 9">
            <a:extLst>
              <a:ext uri="{FF2B5EF4-FFF2-40B4-BE49-F238E27FC236}">
                <a16:creationId xmlns="" xmlns:a16="http://schemas.microsoft.com/office/drawing/2014/main" id="{C7B979E2-EA60-445B-9F4C-80493940B33A}"/>
              </a:ext>
            </a:extLst>
          </p:cNvPr>
          <p:cNvSpPr/>
          <p:nvPr/>
        </p:nvSpPr>
        <p:spPr>
          <a:xfrm>
            <a:off x="6110078" y="2867336"/>
            <a:ext cx="1619409"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ar-BH" sz="36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الحل:</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8"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0713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946965" y="1687322"/>
            <a:ext cx="3558373" cy="1959337"/>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lstStyle/>
          <a:p>
            <a:pPr algn="ctr" rtl="1">
              <a:defRPr/>
            </a:pPr>
            <a:r>
              <a:rPr lang="ar-BH" sz="4800" b="1" dirty="0">
                <a:solidFill>
                  <a:schemeClr val="bg1"/>
                </a:solidFill>
                <a:latin typeface="Sakkal Majalla" panose="02000000000000000000" pitchFamily="2" charset="-78"/>
                <a:ea typeface="+mj-ea"/>
                <a:cs typeface="Sakkal Majalla" panose="02000000000000000000" pitchFamily="2" charset="-78"/>
              </a:rPr>
              <a:t>كفايات وأهداف الدرس</a:t>
            </a:r>
            <a:endParaRPr lang="en-US" sz="4800" b="1" dirty="0">
              <a:solidFill>
                <a:schemeClr val="bg1"/>
              </a:solidFill>
              <a:latin typeface="Sakkal Majalla" panose="02000000000000000000" pitchFamily="2" charset="-78"/>
              <a:ea typeface="+mj-ea"/>
              <a:cs typeface="Sakkal Majalla" panose="02000000000000000000" pitchFamily="2" charset="-78"/>
            </a:endParaRPr>
          </a:p>
        </p:txBody>
      </p:sp>
      <p:sp>
        <p:nvSpPr>
          <p:cNvPr id="3" name="مستطيل 5">
            <a:extLst>
              <a:ext uri="{FF2B5EF4-FFF2-40B4-BE49-F238E27FC236}">
                <a16:creationId xmlns="" xmlns:a16="http://schemas.microsoft.com/office/drawing/2014/main" id="{1F066293-74D1-4642-BFF2-C7AA6C5063D9}"/>
              </a:ext>
            </a:extLst>
          </p:cNvPr>
          <p:cNvSpPr/>
          <p:nvPr/>
        </p:nvSpPr>
        <p:spPr>
          <a:xfrm>
            <a:off x="1539387" y="1687322"/>
            <a:ext cx="6022010" cy="646331"/>
          </a:xfrm>
          <a:prstGeom prst="rect">
            <a:avLst/>
          </a:prstGeom>
          <a:solidFill>
            <a:srgbClr val="FFC000"/>
          </a:solidFill>
          <a:ln>
            <a:solidFill>
              <a:schemeClr val="tx1"/>
            </a:solidFill>
          </a:ln>
          <a:effectLst>
            <a:outerShdw blurRad="63500" sx="102000" sy="102000" algn="ctr" rotWithShape="0">
              <a:prstClr val="black">
                <a:alpha val="40000"/>
              </a:prstClr>
            </a:outerShdw>
          </a:effectLst>
        </p:spPr>
        <p:txBody>
          <a:bodyPr wrap="square">
            <a:spAutoFit/>
          </a:bodyPr>
          <a:lstStyle/>
          <a:p>
            <a:pPr algn="r" rtl="1"/>
            <a:r>
              <a:rPr lang="en-US" sz="3600" b="1" dirty="0">
                <a:latin typeface="Sakkal Majalla" panose="02000000000000000000" pitchFamily="2" charset="-78"/>
                <a:cs typeface="Sakkal Majalla" panose="02000000000000000000" pitchFamily="2" charset="-78"/>
              </a:rPr>
              <a:t>1</a:t>
            </a:r>
            <a:r>
              <a:rPr lang="ar-BH" sz="3600" b="1" dirty="0">
                <a:latin typeface="Sakkal Majalla" panose="02000000000000000000" pitchFamily="2" charset="-78"/>
                <a:cs typeface="Sakkal Majalla" panose="02000000000000000000" pitchFamily="2" charset="-78"/>
              </a:rPr>
              <a:t>-</a:t>
            </a:r>
            <a:r>
              <a:rPr lang="ar-BH" sz="3600" b="1" dirty="0">
                <a:latin typeface="Sakkal Majalla" panose="02000000000000000000" pitchFamily="2" charset="-78"/>
                <a:ea typeface="Tahoma"/>
                <a:cs typeface="Sakkal Majalla" panose="02000000000000000000" pitchFamily="2" charset="-78"/>
              </a:rPr>
              <a:t> </a:t>
            </a:r>
            <a:r>
              <a:rPr lang="ar-BH" sz="3600" b="1" dirty="0">
                <a:latin typeface="Sakkal Majalla" panose="02000000000000000000" pitchFamily="2" charset="-78"/>
                <a:cs typeface="Sakkal Majalla" panose="02000000000000000000" pitchFamily="2" charset="-78"/>
              </a:rPr>
              <a:t>وصف القوى بين الجزيئية.</a:t>
            </a:r>
          </a:p>
        </p:txBody>
      </p:sp>
      <p:sp>
        <p:nvSpPr>
          <p:cNvPr id="5" name="مستطيل 5">
            <a:extLst>
              <a:ext uri="{FF2B5EF4-FFF2-40B4-BE49-F238E27FC236}">
                <a16:creationId xmlns="" xmlns:a16="http://schemas.microsoft.com/office/drawing/2014/main" id="{1F066293-74D1-4642-BFF2-C7AA6C5063D9}"/>
              </a:ext>
            </a:extLst>
          </p:cNvPr>
          <p:cNvSpPr/>
          <p:nvPr/>
        </p:nvSpPr>
        <p:spPr>
          <a:xfrm>
            <a:off x="1539387" y="3031037"/>
            <a:ext cx="6022010" cy="646331"/>
          </a:xfrm>
          <a:prstGeom prst="rect">
            <a:avLst/>
          </a:prstGeom>
          <a:solidFill>
            <a:srgbClr val="FFC000"/>
          </a:solidFill>
          <a:ln>
            <a:solidFill>
              <a:schemeClr val="tx1"/>
            </a:solidFill>
          </a:ln>
          <a:effectLst>
            <a:outerShdw blurRad="63500" sx="102000" sy="102000" algn="ctr" rotWithShape="0">
              <a:prstClr val="black">
                <a:alpha val="40000"/>
              </a:prstClr>
            </a:outerShdw>
          </a:effectLst>
        </p:spPr>
        <p:txBody>
          <a:bodyPr wrap="square">
            <a:spAutoFit/>
          </a:bodyPr>
          <a:lstStyle/>
          <a:p>
            <a:pPr algn="r" rtl="1"/>
            <a:r>
              <a:rPr lang="en-US" sz="3600" b="1" dirty="0" smtClean="0">
                <a:latin typeface="Sakkal Majalla" panose="02000000000000000000" pitchFamily="2" charset="-78"/>
                <a:cs typeface="Sakkal Majalla" panose="02000000000000000000" pitchFamily="2" charset="-78"/>
              </a:rPr>
              <a:t>2</a:t>
            </a:r>
            <a:r>
              <a:rPr lang="ar-BH" sz="3600" b="1" dirty="0" smtClean="0">
                <a:latin typeface="Sakkal Majalla" panose="02000000000000000000" pitchFamily="2" charset="-78"/>
                <a:cs typeface="Sakkal Majalla" panose="02000000000000000000" pitchFamily="2" charset="-78"/>
              </a:rPr>
              <a:t>- </a:t>
            </a:r>
            <a:r>
              <a:rPr lang="ar-BH" sz="3600" b="1" dirty="0">
                <a:latin typeface="Sakkal Majalla" panose="02000000000000000000" pitchFamily="2" charset="-78"/>
                <a:cs typeface="Sakkal Majalla" panose="02000000000000000000" pitchFamily="2" charset="-78"/>
              </a:rPr>
              <a:t>المقارنة بين القوى بين الجزيئية.</a:t>
            </a:r>
          </a:p>
        </p:txBody>
      </p:sp>
      <p:sp>
        <p:nvSpPr>
          <p:cNvPr id="9" name="Rectangle 8">
            <a:extLst>
              <a:ext uri="{FF2B5EF4-FFF2-40B4-BE49-F238E27FC236}">
                <a16:creationId xmlns="" xmlns:a16="http://schemas.microsoft.com/office/drawing/2014/main" id="{A7D57B16-1788-45EC-9286-3EC1AAA21A9E}"/>
              </a:ext>
            </a:extLst>
          </p:cNvPr>
          <p:cNvSpPr txBox="1">
            <a:spLocks noChangeArrowheads="1"/>
          </p:cNvSpPr>
          <p:nvPr/>
        </p:nvSpPr>
        <p:spPr>
          <a:xfrm>
            <a:off x="9089409" y="4651876"/>
            <a:ext cx="2415929" cy="1402230"/>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sz="4000" b="1" dirty="0">
                <a:solidFill>
                  <a:srgbClr val="C00000"/>
                </a:solidFill>
                <a:latin typeface="Sakkal Majalla" panose="02000000000000000000" pitchFamily="2" charset="-78"/>
                <a:cs typeface="Sakkal Majalla" panose="02000000000000000000" pitchFamily="2" charset="-78"/>
              </a:rPr>
              <a:t>الفكرة الرئيسية</a:t>
            </a:r>
            <a:endParaRPr lang="en-US" altLang="en-US" sz="4000" b="1" dirty="0">
              <a:solidFill>
                <a:srgbClr val="C00000"/>
              </a:solidFill>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 xmlns:a16="http://schemas.microsoft.com/office/drawing/2014/main" id="{6C0FC9E0-2C63-46F2-8925-39050BBB168E}"/>
              </a:ext>
            </a:extLst>
          </p:cNvPr>
          <p:cNvSpPr/>
          <p:nvPr/>
        </p:nvSpPr>
        <p:spPr>
          <a:xfrm>
            <a:off x="683256" y="4552003"/>
            <a:ext cx="8099238" cy="1601977"/>
          </a:xfrm>
          <a:prstGeom prst="rect">
            <a:avLst/>
          </a:prstGeom>
          <a:solidFill>
            <a:schemeClr val="accent4">
              <a:lumMod val="40000"/>
              <a:lumOff val="60000"/>
            </a:schemeClr>
          </a:solidFill>
          <a:effectLst>
            <a:outerShdw blurRad="63500" sx="102000" sy="102000" algn="ctr" rotWithShape="0">
              <a:prstClr val="black">
                <a:alpha val="40000"/>
              </a:prstClr>
            </a:outerShdw>
          </a:effectLst>
        </p:spPr>
        <p:txBody>
          <a:bodyPr wrap="square">
            <a:spAutoFit/>
          </a:bodyPr>
          <a:lstStyle/>
          <a:p>
            <a:pPr algn="r" defTabSz="914377" rtl="1">
              <a:lnSpc>
                <a:spcPct val="90000"/>
              </a:lnSpc>
              <a:spcBef>
                <a:spcPct val="0"/>
              </a:spcBef>
            </a:pPr>
            <a:r>
              <a:rPr lang="ar-SA" sz="3600" b="1" dirty="0">
                <a:latin typeface="Sakkal Majalla" panose="02000000000000000000" pitchFamily="2" charset="-78"/>
                <a:cs typeface="Sakkal Majalla" panose="02000000000000000000" pitchFamily="2" charset="-78"/>
              </a:rPr>
              <a:t>ت</a:t>
            </a:r>
            <a:r>
              <a:rPr lang="ar-BH" sz="3600" b="1" dirty="0">
                <a:latin typeface="Sakkal Majalla" panose="02000000000000000000" pitchFamily="2" charset="-78"/>
                <a:cs typeface="Sakkal Majalla" panose="02000000000000000000" pitchFamily="2" charset="-78"/>
              </a:rPr>
              <a:t>ُ</a:t>
            </a:r>
            <a:r>
              <a:rPr lang="ar-SA" sz="3600" b="1" dirty="0">
                <a:latin typeface="Sakkal Majalla" panose="02000000000000000000" pitchFamily="2" charset="-78"/>
                <a:cs typeface="Sakkal Majalla" panose="02000000000000000000" pitchFamily="2" charset="-78"/>
              </a:rPr>
              <a:t>حد</a:t>
            </a:r>
            <a:r>
              <a:rPr lang="ar-BH" sz="3600" b="1" dirty="0">
                <a:latin typeface="Sakkal Majalla" panose="02000000000000000000" pitchFamily="2" charset="-78"/>
                <a:cs typeface="Sakkal Majalla" panose="02000000000000000000" pitchFamily="2" charset="-78"/>
              </a:rPr>
              <a:t>ِّ</a:t>
            </a:r>
            <a:r>
              <a:rPr lang="ar-SA" sz="3600" b="1" dirty="0">
                <a:latin typeface="Sakkal Majalla" panose="02000000000000000000" pitchFamily="2" charset="-78"/>
                <a:cs typeface="Sakkal Majalla" panose="02000000000000000000" pitchFamily="2" charset="-78"/>
              </a:rPr>
              <a:t>د قوى التجاذب بين الجزيئية (قوى التشتت، والثنائية القطبية، والروابط الهيدروجينية) حالة المادة </a:t>
            </a:r>
            <a:r>
              <a:rPr lang="ar-SA" sz="3600" b="1" dirty="0" smtClean="0">
                <a:latin typeface="Sakkal Majalla" panose="02000000000000000000" pitchFamily="2" charset="-78"/>
                <a:cs typeface="Sakkal Majalla" panose="02000000000000000000" pitchFamily="2" charset="-78"/>
              </a:rPr>
              <a:t>(سائلة</a:t>
            </a:r>
            <a:r>
              <a:rPr lang="ar-SA" sz="3600" b="1" dirty="0">
                <a:latin typeface="Sakkal Majalla" panose="02000000000000000000" pitchFamily="2" charset="-78"/>
                <a:cs typeface="Sakkal Majalla" panose="02000000000000000000" pitchFamily="2" charset="-78"/>
              </a:rPr>
              <a:t>، صلبة، غازية) عند درجة حرارة معينة.</a:t>
            </a:r>
          </a:p>
        </p:txBody>
      </p:sp>
      <p:sp>
        <p:nvSpPr>
          <p:cNvPr id="8"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9943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376792" y="161773"/>
            <a:ext cx="5271950" cy="774026"/>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sz="4000" b="1" dirty="0" smtClean="0">
                <a:solidFill>
                  <a:srgbClr val="002060"/>
                </a:solidFill>
                <a:latin typeface="Sakkal Majalla" panose="02000000000000000000" pitchFamily="2" charset="-78"/>
                <a:cs typeface="Sakkal Majalla" panose="02000000000000000000" pitchFamily="2" charset="-78"/>
              </a:rPr>
              <a:t>نشاط تقويمي-</a:t>
            </a:r>
            <a:r>
              <a:rPr lang="en-US" altLang="en-US" sz="4000" b="1" dirty="0" smtClean="0">
                <a:solidFill>
                  <a:srgbClr val="002060"/>
                </a:solidFill>
                <a:latin typeface="Sakkal Majalla" panose="02000000000000000000" pitchFamily="2" charset="-78"/>
                <a:cs typeface="Sakkal Majalla" panose="02000000000000000000" pitchFamily="2" charset="-78"/>
              </a:rPr>
              <a:t>2</a:t>
            </a:r>
            <a:r>
              <a:rPr lang="ar-BH" altLang="en-US" sz="4000" b="1" dirty="0" smtClean="0">
                <a:solidFill>
                  <a:srgbClr val="002060"/>
                </a:solidFill>
                <a:latin typeface="Sakkal Majalla" panose="02000000000000000000" pitchFamily="2" charset="-78"/>
                <a:cs typeface="Sakkal Majalla" panose="02000000000000000000" pitchFamily="2" charset="-78"/>
              </a:rPr>
              <a:t>-</a:t>
            </a:r>
            <a:endParaRPr lang="en-US" altLang="en-US" sz="4000" b="1" dirty="0">
              <a:solidFill>
                <a:srgbClr val="002060"/>
              </a:solidFill>
              <a:latin typeface="Sakkal Majalla" panose="02000000000000000000" pitchFamily="2" charset="-78"/>
              <a:cs typeface="Sakkal Majalla" panose="02000000000000000000" pitchFamily="2" charset="-78"/>
            </a:endParaRPr>
          </a:p>
        </p:txBody>
      </p:sp>
      <p:sp>
        <p:nvSpPr>
          <p:cNvPr id="5" name="Rectangle 4"/>
          <p:cNvSpPr>
            <a:spLocks noChangeArrowheads="1"/>
          </p:cNvSpPr>
          <p:nvPr/>
        </p:nvSpPr>
        <p:spPr bwMode="auto">
          <a:xfrm>
            <a:off x="1109609" y="2353002"/>
            <a:ext cx="10511430" cy="523220"/>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r" rtl="1"/>
            <a:r>
              <a:rPr lang="en-US" sz="2800" b="1" dirty="0" smtClean="0">
                <a:latin typeface="Sakkal Majalla" panose="02000000000000000000" pitchFamily="2" charset="-78"/>
                <a:cs typeface="Sakkal Majalla" panose="02000000000000000000" pitchFamily="2" charset="-78"/>
              </a:rPr>
              <a:t>2</a:t>
            </a:r>
            <a:r>
              <a:rPr lang="ar-BH" sz="2800" b="1" dirty="0" smtClean="0">
                <a:latin typeface="Sakkal Majalla" panose="02000000000000000000" pitchFamily="2" charset="-78"/>
                <a:cs typeface="Sakkal Majalla" panose="02000000000000000000" pitchFamily="2" charset="-78"/>
              </a:rPr>
              <a:t>- الأكسجين </a:t>
            </a:r>
            <a:r>
              <a:rPr lang="ar-BH" sz="2800" b="1" dirty="0">
                <a:latin typeface="Sakkal Majalla" panose="02000000000000000000" pitchFamily="2" charset="-78"/>
                <a:cs typeface="Sakkal Majalla" panose="02000000000000000000" pitchFamily="2" charset="-78"/>
              </a:rPr>
              <a:t>غاز </a:t>
            </a:r>
            <a:r>
              <a:rPr lang="ar-BH" sz="2800" b="1" dirty="0" smtClean="0">
                <a:latin typeface="Sakkal Majalla" panose="02000000000000000000" pitchFamily="2" charset="-78"/>
                <a:cs typeface="Sakkal Majalla" panose="02000000000000000000" pitchFamily="2" charset="-78"/>
              </a:rPr>
              <a:t> في </a:t>
            </a:r>
            <a:r>
              <a:rPr lang="ar-BH" sz="2800" b="1" dirty="0">
                <a:latin typeface="Sakkal Majalla" panose="02000000000000000000" pitchFamily="2" charset="-78"/>
                <a:cs typeface="Sakkal Majalla" panose="02000000000000000000" pitchFamily="2" charset="-78"/>
              </a:rPr>
              <a:t>الظروف الطبيعية، فما الذي يجعله سائلًا عند ضغطه؟</a:t>
            </a:r>
          </a:p>
        </p:txBody>
      </p:sp>
      <p:sp>
        <p:nvSpPr>
          <p:cNvPr id="11" name="Rectangle 10"/>
          <p:cNvSpPr>
            <a:spLocks noChangeArrowheads="1"/>
          </p:cNvSpPr>
          <p:nvPr/>
        </p:nvSpPr>
        <p:spPr bwMode="auto">
          <a:xfrm>
            <a:off x="1109607" y="5292099"/>
            <a:ext cx="10511431" cy="954107"/>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spAutoFit/>
          </a:bodyPr>
          <a:lstStyle/>
          <a:p>
            <a:pPr algn="r" rtl="1"/>
            <a:r>
              <a:rPr lang="en-US" sz="2800" b="1" dirty="0" smtClean="0">
                <a:latin typeface="Sakkal Majalla" panose="02000000000000000000" pitchFamily="2" charset="-78"/>
                <a:cs typeface="Sakkal Majalla" panose="02000000000000000000" pitchFamily="2" charset="-78"/>
              </a:rPr>
              <a:t>2</a:t>
            </a:r>
            <a:r>
              <a:rPr lang="ar-BH" sz="2800" b="1" dirty="0" smtClean="0">
                <a:latin typeface="Sakkal Majalla" panose="02000000000000000000" pitchFamily="2" charset="-78"/>
                <a:cs typeface="Sakkal Majalla" panose="02000000000000000000" pitchFamily="2" charset="-78"/>
              </a:rPr>
              <a:t>- يعود </a:t>
            </a:r>
            <a:r>
              <a:rPr lang="ar-BH" sz="2800" b="1" dirty="0">
                <a:latin typeface="Sakkal Majalla" panose="02000000000000000000" pitchFamily="2" charset="-78"/>
                <a:cs typeface="Sakkal Majalla" panose="02000000000000000000" pitchFamily="2" charset="-78"/>
              </a:rPr>
              <a:t>سبب ذلك إلى وجود قوى التشتت بين جزيئات الأكسجين غير القطبية، التي تنتج عن استقطاب مؤقت  نتيجة الإزاحة المؤقتة للكثافة الإلكترونية في السحب الإلكترونية في جزيئات الأكسجين.</a:t>
            </a:r>
          </a:p>
        </p:txBody>
      </p:sp>
      <p:sp>
        <p:nvSpPr>
          <p:cNvPr id="9" name="Rounded Rectangle 8"/>
          <p:cNvSpPr/>
          <p:nvPr/>
        </p:nvSpPr>
        <p:spPr>
          <a:xfrm>
            <a:off x="1109609" y="1338183"/>
            <a:ext cx="10511430" cy="777094"/>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en-US" sz="2800" b="1" dirty="0" smtClean="0">
                <a:solidFill>
                  <a:schemeClr val="tx1"/>
                </a:solidFill>
                <a:latin typeface="Sakkal Majalla" panose="02000000000000000000" pitchFamily="2" charset="-78"/>
                <a:cs typeface="Sakkal Majalla" panose="02000000000000000000" pitchFamily="2" charset="-78"/>
              </a:rPr>
              <a:t>1</a:t>
            </a:r>
            <a:r>
              <a:rPr lang="ar-BH" sz="2800" b="1" dirty="0" smtClean="0">
                <a:solidFill>
                  <a:schemeClr val="tx1"/>
                </a:solidFill>
                <a:latin typeface="Sakkal Majalla" panose="02000000000000000000" pitchFamily="2" charset="-78"/>
                <a:cs typeface="Sakkal Majalla" panose="02000000000000000000" pitchFamily="2" charset="-78"/>
              </a:rPr>
              <a:t>-اشرح ما </a:t>
            </a:r>
            <a:r>
              <a:rPr lang="ar-BH" sz="2800" b="1" dirty="0">
                <a:solidFill>
                  <a:schemeClr val="tx1"/>
                </a:solidFill>
                <a:latin typeface="Sakkal Majalla" panose="02000000000000000000" pitchFamily="2" charset="-78"/>
                <a:cs typeface="Sakkal Majalla" panose="02000000000000000000" pitchFamily="2" charset="-78"/>
              </a:rPr>
              <a:t>الذي يحدد حالة المادة عند درجة حرارة معينة؟</a:t>
            </a:r>
          </a:p>
        </p:txBody>
      </p:sp>
      <p:sp>
        <p:nvSpPr>
          <p:cNvPr id="10" name="Rounded Rectangle 9"/>
          <p:cNvSpPr/>
          <p:nvPr/>
        </p:nvSpPr>
        <p:spPr>
          <a:xfrm>
            <a:off x="1109606" y="3896129"/>
            <a:ext cx="10511431" cy="1208494"/>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en-US" sz="2800" b="1" dirty="0" smtClean="0">
                <a:solidFill>
                  <a:schemeClr val="tx1"/>
                </a:solidFill>
                <a:latin typeface="Sakkal Majalla" panose="02000000000000000000" pitchFamily="2" charset="-78"/>
                <a:cs typeface="Sakkal Majalla" panose="02000000000000000000" pitchFamily="2" charset="-78"/>
              </a:rPr>
              <a:t>1</a:t>
            </a:r>
            <a:r>
              <a:rPr lang="ar-BH" sz="2800" b="1" dirty="0" smtClean="0">
                <a:solidFill>
                  <a:schemeClr val="tx1"/>
                </a:solidFill>
                <a:latin typeface="Sakkal Majalla" panose="02000000000000000000" pitchFamily="2" charset="-78"/>
                <a:cs typeface="Sakkal Majalla" panose="02000000000000000000" pitchFamily="2" charset="-78"/>
              </a:rPr>
              <a:t>- قوى </a:t>
            </a:r>
            <a:r>
              <a:rPr lang="ar-BH" sz="2800" b="1" dirty="0">
                <a:solidFill>
                  <a:schemeClr val="tx1"/>
                </a:solidFill>
                <a:latin typeface="Sakkal Majalla" panose="02000000000000000000" pitchFamily="2" charset="-78"/>
                <a:cs typeface="Sakkal Majalla" panose="02000000000000000000" pitchFamily="2" charset="-78"/>
              </a:rPr>
              <a:t>التجاذب بين </a:t>
            </a:r>
            <a:r>
              <a:rPr lang="ar-BH" sz="2800" b="1" dirty="0" smtClean="0">
                <a:solidFill>
                  <a:schemeClr val="tx1"/>
                </a:solidFill>
                <a:latin typeface="Sakkal Majalla" panose="02000000000000000000" pitchFamily="2" charset="-78"/>
                <a:cs typeface="Sakkal Majalla" panose="02000000000000000000" pitchFamily="2" charset="-78"/>
              </a:rPr>
              <a:t>الجزيئية: </a:t>
            </a:r>
            <a:r>
              <a:rPr lang="ar-BH" sz="2800" b="1" dirty="0">
                <a:solidFill>
                  <a:schemeClr val="tx1"/>
                </a:solidFill>
                <a:latin typeface="Sakkal Majalla" panose="02000000000000000000" pitchFamily="2" charset="-78"/>
                <a:cs typeface="Sakkal Majalla" panose="02000000000000000000" pitchFamily="2" charset="-78"/>
              </a:rPr>
              <a:t>فكلما زادت قوتها مالت المادة للصلابة وكلما كانت ضعيفة مالت المادة للحالة </a:t>
            </a:r>
            <a:r>
              <a:rPr lang="ar-BH" sz="2800" b="1" dirty="0" smtClean="0">
                <a:solidFill>
                  <a:schemeClr val="tx1"/>
                </a:solidFill>
                <a:latin typeface="Sakkal Majalla" panose="02000000000000000000" pitchFamily="2" charset="-78"/>
                <a:cs typeface="Sakkal Majalla" panose="02000000000000000000" pitchFamily="2" charset="-78"/>
              </a:rPr>
              <a:t>الغازية.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مستطيل 9">
            <a:extLst>
              <a:ext uri="{FF2B5EF4-FFF2-40B4-BE49-F238E27FC236}">
                <a16:creationId xmlns="" xmlns:a16="http://schemas.microsoft.com/office/drawing/2014/main" id="{C7B979E2-EA60-445B-9F4C-80493940B33A}"/>
              </a:ext>
            </a:extLst>
          </p:cNvPr>
          <p:cNvSpPr/>
          <p:nvPr/>
        </p:nvSpPr>
        <p:spPr>
          <a:xfrm>
            <a:off x="6203062" y="3094476"/>
            <a:ext cx="1619409"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ar-BH" sz="36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الحل:</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3"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6085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edg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1" grpId="0" animBg="1"/>
      <p:bldP spid="9" grpId="0"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376792" y="161773"/>
            <a:ext cx="5271950" cy="774026"/>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sz="4000" b="1" dirty="0" smtClean="0">
                <a:solidFill>
                  <a:srgbClr val="002060"/>
                </a:solidFill>
                <a:latin typeface="Sakkal Majalla" panose="02000000000000000000" pitchFamily="2" charset="-78"/>
                <a:cs typeface="Sakkal Majalla" panose="02000000000000000000" pitchFamily="2" charset="-78"/>
              </a:rPr>
              <a:t>نشاط تقويمي-</a:t>
            </a:r>
            <a:r>
              <a:rPr lang="en-US" altLang="en-US" sz="4000" b="1" dirty="0" smtClean="0">
                <a:solidFill>
                  <a:srgbClr val="002060"/>
                </a:solidFill>
                <a:latin typeface="Sakkal Majalla" panose="02000000000000000000" pitchFamily="2" charset="-78"/>
                <a:cs typeface="Sakkal Majalla" panose="02000000000000000000" pitchFamily="2" charset="-78"/>
              </a:rPr>
              <a:t>3</a:t>
            </a:r>
            <a:r>
              <a:rPr lang="ar-BH" altLang="en-US" sz="4000" b="1" dirty="0" smtClean="0">
                <a:solidFill>
                  <a:srgbClr val="002060"/>
                </a:solidFill>
                <a:latin typeface="Sakkal Majalla" panose="02000000000000000000" pitchFamily="2" charset="-78"/>
                <a:cs typeface="Sakkal Majalla" panose="02000000000000000000" pitchFamily="2" charset="-78"/>
              </a:rPr>
              <a:t>-</a:t>
            </a:r>
            <a:endParaRPr lang="en-US" altLang="en-US" sz="4000" b="1" dirty="0">
              <a:solidFill>
                <a:srgbClr val="002060"/>
              </a:solidFill>
              <a:latin typeface="Sakkal Majalla" panose="02000000000000000000" pitchFamily="2" charset="-78"/>
              <a:cs typeface="Sakkal Majalla" panose="02000000000000000000" pitchFamily="2" charset="-78"/>
            </a:endParaRPr>
          </a:p>
        </p:txBody>
      </p:sp>
      <p:sp>
        <p:nvSpPr>
          <p:cNvPr id="10" name="Rounded Rectangle 9"/>
          <p:cNvSpPr/>
          <p:nvPr/>
        </p:nvSpPr>
        <p:spPr>
          <a:xfrm>
            <a:off x="3930688" y="1569653"/>
            <a:ext cx="5869463" cy="7523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BH" sz="2800" b="1" smtClean="0">
                <a:solidFill>
                  <a:schemeClr val="tx1"/>
                </a:solidFill>
                <a:latin typeface="Sakkal Majalla" panose="02000000000000000000" pitchFamily="2" charset="-78"/>
                <a:cs typeface="Sakkal Majalla" panose="02000000000000000000" pitchFamily="2" charset="-78"/>
              </a:rPr>
              <a:t>بيّن </a:t>
            </a:r>
            <a:r>
              <a:rPr lang="ar-BH" sz="2800" b="1" dirty="0">
                <a:solidFill>
                  <a:schemeClr val="tx1"/>
                </a:solidFill>
                <a:latin typeface="Sakkal Majalla" panose="02000000000000000000" pitchFamily="2" charset="-78"/>
                <a:cs typeface="Sakkal Majalla" panose="02000000000000000000" pitchFamily="2" charset="-78"/>
              </a:rPr>
              <a:t>أنواع قوى التجاذب بين الجزيئات في الجدول التالي:</a:t>
            </a:r>
          </a:p>
        </p:txBody>
      </p:sp>
      <p:graphicFrame>
        <p:nvGraphicFramePr>
          <p:cNvPr id="11" name="Table 10"/>
          <p:cNvGraphicFramePr>
            <a:graphicFrameLocks noGrp="1"/>
          </p:cNvGraphicFramePr>
          <p:nvPr>
            <p:extLst>
              <p:ext uri="{D42A27DB-BD31-4B8C-83A1-F6EECF244321}">
                <p14:modId xmlns:p14="http://schemas.microsoft.com/office/powerpoint/2010/main" val="272807041"/>
              </p:ext>
            </p:extLst>
          </p:nvPr>
        </p:nvGraphicFramePr>
        <p:xfrm>
          <a:off x="3452367" y="2955887"/>
          <a:ext cx="6826104" cy="3336882"/>
        </p:xfrm>
        <a:graphic>
          <a:graphicData uri="http://schemas.openxmlformats.org/drawingml/2006/table">
            <a:tbl>
              <a:tblPr firstRow="1" bandRow="1">
                <a:tableStyleId>{5C22544A-7EE6-4342-B048-85BDC9FD1C3A}</a:tableStyleId>
              </a:tblPr>
              <a:tblGrid>
                <a:gridCol w="1706526">
                  <a:extLst>
                    <a:ext uri="{9D8B030D-6E8A-4147-A177-3AD203B41FA5}">
                      <a16:colId xmlns="" xmlns:a16="http://schemas.microsoft.com/office/drawing/2014/main" val="20000"/>
                    </a:ext>
                  </a:extLst>
                </a:gridCol>
                <a:gridCol w="1706526">
                  <a:extLst>
                    <a:ext uri="{9D8B030D-6E8A-4147-A177-3AD203B41FA5}">
                      <a16:colId xmlns="" xmlns:a16="http://schemas.microsoft.com/office/drawing/2014/main" val="20001"/>
                    </a:ext>
                  </a:extLst>
                </a:gridCol>
                <a:gridCol w="1706526">
                  <a:extLst>
                    <a:ext uri="{9D8B030D-6E8A-4147-A177-3AD203B41FA5}">
                      <a16:colId xmlns="" xmlns:a16="http://schemas.microsoft.com/office/drawing/2014/main" val="20002"/>
                    </a:ext>
                  </a:extLst>
                </a:gridCol>
                <a:gridCol w="1706526">
                  <a:extLst>
                    <a:ext uri="{9D8B030D-6E8A-4147-A177-3AD203B41FA5}">
                      <a16:colId xmlns="" xmlns:a16="http://schemas.microsoft.com/office/drawing/2014/main" val="20003"/>
                    </a:ext>
                  </a:extLst>
                </a:gridCol>
              </a:tblGrid>
              <a:tr h="446987">
                <a:tc>
                  <a:txBody>
                    <a:bodyPr/>
                    <a:lstStyle/>
                    <a:p>
                      <a:pPr algn="ctr"/>
                      <a:r>
                        <a:rPr lang="ar-BH" sz="2400" dirty="0">
                          <a:latin typeface="Sakkal Majalla" panose="02000000000000000000" pitchFamily="2" charset="-78"/>
                          <a:cs typeface="Sakkal Majalla" panose="02000000000000000000" pitchFamily="2" charset="-78"/>
                        </a:rPr>
                        <a:t>هيدروجينية</a:t>
                      </a:r>
                      <a:endParaRPr lang="en-US" sz="2400" dirty="0">
                        <a:latin typeface="Sakkal Majalla" panose="02000000000000000000" pitchFamily="2" charset="-78"/>
                        <a:cs typeface="Sakkal Majalla" panose="02000000000000000000" pitchFamily="2" charset="-78"/>
                      </a:endParaRPr>
                    </a:p>
                  </a:txBody>
                  <a:tcPr>
                    <a:solidFill>
                      <a:schemeClr val="accent5"/>
                    </a:solidFill>
                  </a:tcPr>
                </a:tc>
                <a:tc>
                  <a:txBody>
                    <a:bodyPr/>
                    <a:lstStyle/>
                    <a:p>
                      <a:pPr algn="ctr"/>
                      <a:r>
                        <a:rPr lang="ar-BH" sz="2400" dirty="0">
                          <a:latin typeface="Sakkal Majalla" panose="02000000000000000000" pitchFamily="2" charset="-78"/>
                          <a:cs typeface="Sakkal Majalla" panose="02000000000000000000" pitchFamily="2" charset="-78"/>
                        </a:rPr>
                        <a:t>ثنائية قطبية</a:t>
                      </a:r>
                      <a:endParaRPr lang="en-US" sz="2400" dirty="0">
                        <a:latin typeface="Sakkal Majalla" panose="02000000000000000000" pitchFamily="2" charset="-78"/>
                        <a:cs typeface="Sakkal Majalla" panose="02000000000000000000" pitchFamily="2" charset="-78"/>
                      </a:endParaRPr>
                    </a:p>
                  </a:txBody>
                  <a:tcPr>
                    <a:solidFill>
                      <a:schemeClr val="accent5"/>
                    </a:solidFill>
                  </a:tcPr>
                </a:tc>
                <a:tc>
                  <a:txBody>
                    <a:bodyPr/>
                    <a:lstStyle/>
                    <a:p>
                      <a:pPr algn="ctr"/>
                      <a:r>
                        <a:rPr lang="ar-BH" sz="2400" dirty="0">
                          <a:latin typeface="Sakkal Majalla" panose="02000000000000000000" pitchFamily="2" charset="-78"/>
                          <a:cs typeface="Sakkal Majalla" panose="02000000000000000000" pitchFamily="2" charset="-78"/>
                        </a:rPr>
                        <a:t>تشتت</a:t>
                      </a:r>
                      <a:endParaRPr lang="en-US" sz="2400" dirty="0">
                        <a:latin typeface="Sakkal Majalla" panose="02000000000000000000" pitchFamily="2" charset="-78"/>
                        <a:cs typeface="Sakkal Majalla" panose="02000000000000000000" pitchFamily="2" charset="-78"/>
                      </a:endParaRPr>
                    </a:p>
                  </a:txBody>
                  <a:tcPr>
                    <a:solidFill>
                      <a:schemeClr val="accent5"/>
                    </a:solidFill>
                  </a:tcPr>
                </a:tc>
                <a:tc>
                  <a:txBody>
                    <a:bodyPr/>
                    <a:lstStyle/>
                    <a:p>
                      <a:pPr algn="ctr"/>
                      <a:r>
                        <a:rPr lang="ar-BH" sz="2400" dirty="0">
                          <a:latin typeface="Sakkal Majalla" panose="02000000000000000000" pitchFamily="2" charset="-78"/>
                          <a:cs typeface="Sakkal Majalla" panose="02000000000000000000" pitchFamily="2" charset="-78"/>
                        </a:rPr>
                        <a:t>الجزيئات</a:t>
                      </a:r>
                      <a:endParaRPr lang="en-US" sz="2400" dirty="0">
                        <a:latin typeface="Sakkal Majalla" panose="02000000000000000000" pitchFamily="2" charset="-78"/>
                        <a:cs typeface="Sakkal Majalla" panose="02000000000000000000" pitchFamily="2" charset="-78"/>
                      </a:endParaRPr>
                    </a:p>
                  </a:txBody>
                  <a:tcPr>
                    <a:solidFill>
                      <a:schemeClr val="accent5"/>
                    </a:solidFill>
                  </a:tcPr>
                </a:tc>
                <a:extLst>
                  <a:ext uri="{0D108BD9-81ED-4DB2-BD59-A6C34878D82A}">
                    <a16:rowId xmlns="" xmlns:a16="http://schemas.microsoft.com/office/drawing/2014/main" val="10000"/>
                  </a:ext>
                </a:extLst>
              </a:tr>
              <a:tr h="446987">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marL="0" marR="0" algn="ctr">
                        <a:lnSpc>
                          <a:spcPct val="107000"/>
                        </a:lnSpc>
                        <a:spcBef>
                          <a:spcPts val="0"/>
                        </a:spcBef>
                        <a:spcAft>
                          <a:spcPts val="0"/>
                        </a:spcAft>
                      </a:pPr>
                      <a:r>
                        <a:rPr lang="en-US" sz="2400" b="1" dirty="0">
                          <a:effectLst/>
                          <a:latin typeface="Sakkal Majalla" panose="02000000000000000000" pitchFamily="2" charset="-78"/>
                          <a:ea typeface="Times New Roman" panose="02020603050405020304" pitchFamily="18" charset="0"/>
                          <a:cs typeface="Sakkal Majalla" panose="02000000000000000000" pitchFamily="2" charset="-78"/>
                        </a:rPr>
                        <a:t>H</a:t>
                      </a:r>
                      <a:r>
                        <a:rPr lang="en-US" sz="2400" b="1" baseline="-25000" dirty="0">
                          <a:effectLst/>
                          <a:latin typeface="Sakkal Majalla" panose="02000000000000000000" pitchFamily="2" charset="-78"/>
                          <a:ea typeface="Times New Roman" panose="02020603050405020304" pitchFamily="18" charset="0"/>
                          <a:cs typeface="Sakkal Majalla" panose="02000000000000000000" pitchFamily="2" charset="-78"/>
                        </a:rPr>
                        <a:t>2</a:t>
                      </a:r>
                      <a:endParaRPr lang="en-US" sz="12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 xmlns:a16="http://schemas.microsoft.com/office/drawing/2014/main" val="10001"/>
                  </a:ext>
                </a:extLst>
              </a:tr>
              <a:tr h="504676">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Sakkal Majalla" panose="02000000000000000000" pitchFamily="2" charset="-78"/>
                        <a:cs typeface="Sakkal Majalla" panose="02000000000000000000" pitchFamily="2" charset="-78"/>
                      </a:endParaRPr>
                    </a:p>
                  </a:txBody>
                  <a:tcPr/>
                </a:tc>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marL="0" marR="0" algn="ctr">
                        <a:lnSpc>
                          <a:spcPct val="107000"/>
                        </a:lnSpc>
                        <a:spcBef>
                          <a:spcPts val="0"/>
                        </a:spcBef>
                        <a:spcAft>
                          <a:spcPts val="0"/>
                        </a:spcAft>
                      </a:pPr>
                      <a:r>
                        <a:rPr lang="en-US" sz="2400" b="1" dirty="0">
                          <a:effectLst/>
                          <a:latin typeface="Sakkal Majalla" panose="02000000000000000000" pitchFamily="2" charset="-78"/>
                          <a:ea typeface="Times New Roman" panose="02020603050405020304" pitchFamily="18" charset="0"/>
                          <a:cs typeface="Sakkal Majalla" panose="02000000000000000000" pitchFamily="2" charset="-78"/>
                        </a:rPr>
                        <a:t>HCl</a:t>
                      </a:r>
                      <a:endParaRPr lang="en-US" sz="12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 xmlns:a16="http://schemas.microsoft.com/office/drawing/2014/main" val="10002"/>
                  </a:ext>
                </a:extLst>
              </a:tr>
              <a:tr h="446987">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marL="0" marR="0" algn="ctr">
                        <a:lnSpc>
                          <a:spcPct val="107000"/>
                        </a:lnSpc>
                        <a:spcBef>
                          <a:spcPts val="0"/>
                        </a:spcBef>
                        <a:spcAft>
                          <a:spcPts val="0"/>
                        </a:spcAft>
                      </a:pPr>
                      <a:r>
                        <a:rPr lang="en-US" sz="2400" b="1" dirty="0">
                          <a:effectLst/>
                          <a:latin typeface="Sakkal Majalla" panose="02000000000000000000" pitchFamily="2" charset="-78"/>
                          <a:ea typeface="Times New Roman" panose="02020603050405020304" pitchFamily="18" charset="0"/>
                          <a:cs typeface="Sakkal Majalla" panose="02000000000000000000" pitchFamily="2" charset="-78"/>
                        </a:rPr>
                        <a:t>HF</a:t>
                      </a:r>
                      <a:endParaRPr lang="en-US" sz="12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 xmlns:a16="http://schemas.microsoft.com/office/drawing/2014/main" val="10003"/>
                  </a:ext>
                </a:extLst>
              </a:tr>
              <a:tr h="446987">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marL="0" marR="0" algn="ctr">
                        <a:lnSpc>
                          <a:spcPct val="107000"/>
                        </a:lnSpc>
                        <a:spcBef>
                          <a:spcPts val="0"/>
                        </a:spcBef>
                        <a:spcAft>
                          <a:spcPts val="0"/>
                        </a:spcAft>
                      </a:pPr>
                      <a:r>
                        <a:rPr lang="en-US" sz="2400" b="1" dirty="0">
                          <a:effectLst/>
                          <a:latin typeface="Sakkal Majalla" panose="02000000000000000000" pitchFamily="2" charset="-78"/>
                          <a:ea typeface="Times New Roman" panose="02020603050405020304" pitchFamily="18" charset="0"/>
                          <a:cs typeface="Sakkal Majalla" panose="02000000000000000000" pitchFamily="2" charset="-78"/>
                        </a:rPr>
                        <a:t>NH</a:t>
                      </a:r>
                      <a:r>
                        <a:rPr lang="en-US" sz="2400" b="1" baseline="-25000" dirty="0">
                          <a:effectLst/>
                          <a:latin typeface="Sakkal Majalla" panose="02000000000000000000" pitchFamily="2" charset="-78"/>
                          <a:ea typeface="Times New Roman" panose="02020603050405020304" pitchFamily="18" charset="0"/>
                          <a:cs typeface="Sakkal Majalla" panose="02000000000000000000" pitchFamily="2" charset="-78"/>
                        </a:rPr>
                        <a:t>3</a:t>
                      </a:r>
                      <a:endParaRPr lang="en-US" sz="12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 xmlns:a16="http://schemas.microsoft.com/office/drawing/2014/main" val="10004"/>
                  </a:ext>
                </a:extLst>
              </a:tr>
              <a:tr h="446987">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marL="0" marR="0" algn="ctr">
                        <a:lnSpc>
                          <a:spcPct val="107000"/>
                        </a:lnSpc>
                        <a:spcBef>
                          <a:spcPts val="0"/>
                        </a:spcBef>
                        <a:spcAft>
                          <a:spcPts val="0"/>
                        </a:spcAft>
                      </a:pPr>
                      <a:r>
                        <a:rPr lang="en-US" sz="2400" b="1" dirty="0">
                          <a:effectLst/>
                          <a:latin typeface="Sakkal Majalla" panose="02000000000000000000" pitchFamily="2" charset="-78"/>
                          <a:ea typeface="Times New Roman" panose="02020603050405020304" pitchFamily="18" charset="0"/>
                          <a:cs typeface="Sakkal Majalla" panose="02000000000000000000" pitchFamily="2" charset="-78"/>
                        </a:rPr>
                        <a:t>H</a:t>
                      </a:r>
                      <a:r>
                        <a:rPr lang="en-US" sz="2400" b="1" baseline="-25000" dirty="0">
                          <a:effectLst/>
                          <a:latin typeface="Sakkal Majalla" panose="02000000000000000000" pitchFamily="2" charset="-78"/>
                          <a:ea typeface="Times New Roman" panose="02020603050405020304" pitchFamily="18" charset="0"/>
                          <a:cs typeface="Sakkal Majalla" panose="02000000000000000000" pitchFamily="2" charset="-78"/>
                        </a:rPr>
                        <a:t>2</a:t>
                      </a:r>
                      <a:r>
                        <a:rPr lang="en-US" sz="2400" b="1" dirty="0">
                          <a:effectLst/>
                          <a:latin typeface="Sakkal Majalla" panose="02000000000000000000" pitchFamily="2" charset="-78"/>
                          <a:ea typeface="Times New Roman" panose="02020603050405020304" pitchFamily="18" charset="0"/>
                          <a:cs typeface="Sakkal Majalla" panose="02000000000000000000" pitchFamily="2" charset="-78"/>
                        </a:rPr>
                        <a:t>O</a:t>
                      </a:r>
                      <a:endParaRPr lang="en-US" sz="12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 xmlns:a16="http://schemas.microsoft.com/office/drawing/2014/main" val="10005"/>
                  </a:ext>
                </a:extLst>
              </a:tr>
              <a:tr h="446987">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algn="ctr"/>
                      <a:endParaRPr lang="en-US"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n-US" sz="2400" b="1" dirty="0" smtClean="0">
                          <a:latin typeface="Sakkal Majalla" panose="02000000000000000000" pitchFamily="2" charset="-78"/>
                          <a:cs typeface="Sakkal Majalla" panose="02000000000000000000" pitchFamily="2" charset="-78"/>
                        </a:rPr>
                        <a:t>CH</a:t>
                      </a:r>
                      <a:r>
                        <a:rPr lang="en-US" sz="2400" b="1" baseline="-25000" dirty="0" smtClean="0">
                          <a:latin typeface="Sakkal Majalla" panose="02000000000000000000" pitchFamily="2" charset="-78"/>
                          <a:cs typeface="Sakkal Majalla" panose="02000000000000000000" pitchFamily="2" charset="-78"/>
                        </a:rPr>
                        <a:t>4</a:t>
                      </a:r>
                      <a:endParaRPr lang="en-US" sz="2400" b="1" dirty="0" smtClean="0">
                        <a:latin typeface="Sakkal Majalla" panose="02000000000000000000" pitchFamily="2" charset="-78"/>
                        <a:cs typeface="Sakkal Majalla" panose="02000000000000000000" pitchFamily="2" charset="-78"/>
                      </a:endParaRPr>
                    </a:p>
                    <a:p>
                      <a:pPr marL="0" marR="0" algn="ctr">
                        <a:lnSpc>
                          <a:spcPct val="107000"/>
                        </a:lnSpc>
                        <a:spcBef>
                          <a:spcPts val="0"/>
                        </a:spcBef>
                        <a:spcAft>
                          <a:spcPts val="0"/>
                        </a:spcAft>
                      </a:pPr>
                      <a:endParaRPr lang="en-US" sz="12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bl>
          </a:graphicData>
        </a:graphic>
      </p:graphicFrame>
      <p:sp>
        <p:nvSpPr>
          <p:cNvPr id="2" name="Rectangle 1"/>
          <p:cNvSpPr/>
          <p:nvPr/>
        </p:nvSpPr>
        <p:spPr>
          <a:xfrm>
            <a:off x="7553086" y="3466007"/>
            <a:ext cx="300082" cy="369332"/>
          </a:xfrm>
          <a:prstGeom prst="rect">
            <a:avLst/>
          </a:prstGeom>
        </p:spPr>
        <p:txBody>
          <a:bodyPr wrap="none">
            <a:spAutoFit/>
          </a:bodyPr>
          <a:lstStyle/>
          <a:p>
            <a:pPr algn="ctr"/>
            <a:r>
              <a:rPr lang="en-US" dirty="0">
                <a:solidFill>
                  <a:srgbClr val="C00000"/>
                </a:solidFill>
              </a:rPr>
              <a:t>√</a:t>
            </a:r>
          </a:p>
        </p:txBody>
      </p:sp>
      <p:sp>
        <p:nvSpPr>
          <p:cNvPr id="12" name="Rectangle 11"/>
          <p:cNvSpPr/>
          <p:nvPr/>
        </p:nvSpPr>
        <p:spPr>
          <a:xfrm>
            <a:off x="7553086" y="3976127"/>
            <a:ext cx="300082" cy="369332"/>
          </a:xfrm>
          <a:prstGeom prst="rect">
            <a:avLst/>
          </a:prstGeom>
        </p:spPr>
        <p:txBody>
          <a:bodyPr wrap="none">
            <a:spAutoFit/>
          </a:bodyPr>
          <a:lstStyle/>
          <a:p>
            <a:pPr algn="ctr"/>
            <a:r>
              <a:rPr lang="en-US" dirty="0">
                <a:solidFill>
                  <a:srgbClr val="C00000"/>
                </a:solidFill>
              </a:rPr>
              <a:t>√</a:t>
            </a:r>
          </a:p>
        </p:txBody>
      </p:sp>
      <p:sp>
        <p:nvSpPr>
          <p:cNvPr id="14" name="Rectangle 13"/>
          <p:cNvSpPr/>
          <p:nvPr/>
        </p:nvSpPr>
        <p:spPr>
          <a:xfrm>
            <a:off x="7553086" y="4373041"/>
            <a:ext cx="300082" cy="369332"/>
          </a:xfrm>
          <a:prstGeom prst="rect">
            <a:avLst/>
          </a:prstGeom>
        </p:spPr>
        <p:txBody>
          <a:bodyPr wrap="none">
            <a:spAutoFit/>
          </a:bodyPr>
          <a:lstStyle/>
          <a:p>
            <a:pPr algn="ctr"/>
            <a:r>
              <a:rPr lang="en-US" dirty="0">
                <a:solidFill>
                  <a:srgbClr val="C00000"/>
                </a:solidFill>
              </a:rPr>
              <a:t>√</a:t>
            </a:r>
          </a:p>
        </p:txBody>
      </p:sp>
      <p:sp>
        <p:nvSpPr>
          <p:cNvPr id="15" name="Rectangle 14"/>
          <p:cNvSpPr/>
          <p:nvPr/>
        </p:nvSpPr>
        <p:spPr>
          <a:xfrm>
            <a:off x="7553086" y="4868347"/>
            <a:ext cx="300082" cy="369332"/>
          </a:xfrm>
          <a:prstGeom prst="rect">
            <a:avLst/>
          </a:prstGeom>
        </p:spPr>
        <p:txBody>
          <a:bodyPr wrap="none">
            <a:spAutoFit/>
          </a:bodyPr>
          <a:lstStyle/>
          <a:p>
            <a:pPr algn="ctr"/>
            <a:r>
              <a:rPr lang="en-US" dirty="0">
                <a:solidFill>
                  <a:srgbClr val="C00000"/>
                </a:solidFill>
              </a:rPr>
              <a:t>√</a:t>
            </a:r>
          </a:p>
        </p:txBody>
      </p:sp>
      <p:sp>
        <p:nvSpPr>
          <p:cNvPr id="16" name="Rectangle 15"/>
          <p:cNvSpPr/>
          <p:nvPr/>
        </p:nvSpPr>
        <p:spPr>
          <a:xfrm>
            <a:off x="7553086" y="5336379"/>
            <a:ext cx="300082" cy="369332"/>
          </a:xfrm>
          <a:prstGeom prst="rect">
            <a:avLst/>
          </a:prstGeom>
        </p:spPr>
        <p:txBody>
          <a:bodyPr wrap="none">
            <a:spAutoFit/>
          </a:bodyPr>
          <a:lstStyle/>
          <a:p>
            <a:pPr algn="ctr"/>
            <a:r>
              <a:rPr lang="en-US" dirty="0">
                <a:solidFill>
                  <a:srgbClr val="C00000"/>
                </a:solidFill>
              </a:rPr>
              <a:t>√</a:t>
            </a:r>
          </a:p>
        </p:txBody>
      </p:sp>
      <p:sp>
        <p:nvSpPr>
          <p:cNvPr id="17" name="Rectangle 16"/>
          <p:cNvSpPr/>
          <p:nvPr/>
        </p:nvSpPr>
        <p:spPr>
          <a:xfrm>
            <a:off x="5862832" y="3976127"/>
            <a:ext cx="300082" cy="369332"/>
          </a:xfrm>
          <a:prstGeom prst="rect">
            <a:avLst/>
          </a:prstGeom>
        </p:spPr>
        <p:txBody>
          <a:bodyPr wrap="none">
            <a:spAutoFit/>
          </a:bodyPr>
          <a:lstStyle/>
          <a:p>
            <a:pPr algn="ctr"/>
            <a:r>
              <a:rPr lang="en-US" dirty="0">
                <a:solidFill>
                  <a:srgbClr val="C00000"/>
                </a:solidFill>
              </a:rPr>
              <a:t>√</a:t>
            </a:r>
          </a:p>
        </p:txBody>
      </p:sp>
      <p:sp>
        <p:nvSpPr>
          <p:cNvPr id="18" name="Rectangle 17"/>
          <p:cNvSpPr/>
          <p:nvPr/>
        </p:nvSpPr>
        <p:spPr>
          <a:xfrm>
            <a:off x="4076710" y="4399665"/>
            <a:ext cx="300082" cy="369332"/>
          </a:xfrm>
          <a:prstGeom prst="rect">
            <a:avLst/>
          </a:prstGeom>
        </p:spPr>
        <p:txBody>
          <a:bodyPr wrap="none">
            <a:spAutoFit/>
          </a:bodyPr>
          <a:lstStyle/>
          <a:p>
            <a:pPr algn="ctr"/>
            <a:r>
              <a:rPr lang="en-US" dirty="0">
                <a:solidFill>
                  <a:srgbClr val="C00000"/>
                </a:solidFill>
              </a:rPr>
              <a:t>√</a:t>
            </a:r>
          </a:p>
        </p:txBody>
      </p:sp>
      <p:sp>
        <p:nvSpPr>
          <p:cNvPr id="19" name="Rectangle 18"/>
          <p:cNvSpPr/>
          <p:nvPr/>
        </p:nvSpPr>
        <p:spPr>
          <a:xfrm>
            <a:off x="4076710" y="4868022"/>
            <a:ext cx="300082" cy="369332"/>
          </a:xfrm>
          <a:prstGeom prst="rect">
            <a:avLst/>
          </a:prstGeom>
        </p:spPr>
        <p:txBody>
          <a:bodyPr wrap="none">
            <a:spAutoFit/>
          </a:bodyPr>
          <a:lstStyle/>
          <a:p>
            <a:pPr algn="ctr"/>
            <a:r>
              <a:rPr lang="en-US" dirty="0">
                <a:solidFill>
                  <a:srgbClr val="C00000"/>
                </a:solidFill>
              </a:rPr>
              <a:t>√</a:t>
            </a:r>
          </a:p>
        </p:txBody>
      </p:sp>
      <p:sp>
        <p:nvSpPr>
          <p:cNvPr id="20" name="Rectangle 19"/>
          <p:cNvSpPr/>
          <p:nvPr/>
        </p:nvSpPr>
        <p:spPr>
          <a:xfrm>
            <a:off x="7553086" y="5820658"/>
            <a:ext cx="300082" cy="369332"/>
          </a:xfrm>
          <a:prstGeom prst="rect">
            <a:avLst/>
          </a:prstGeom>
        </p:spPr>
        <p:txBody>
          <a:bodyPr wrap="none">
            <a:spAutoFit/>
          </a:bodyPr>
          <a:lstStyle/>
          <a:p>
            <a:pPr algn="ctr"/>
            <a:r>
              <a:rPr lang="en-US" dirty="0">
                <a:solidFill>
                  <a:srgbClr val="C00000"/>
                </a:solidFill>
              </a:rPr>
              <a:t>√</a:t>
            </a:r>
          </a:p>
        </p:txBody>
      </p:sp>
      <p:sp>
        <p:nvSpPr>
          <p:cNvPr id="22" name="Rectangle 21"/>
          <p:cNvSpPr/>
          <p:nvPr/>
        </p:nvSpPr>
        <p:spPr>
          <a:xfrm>
            <a:off x="4076710" y="5306954"/>
            <a:ext cx="300082" cy="369332"/>
          </a:xfrm>
          <a:prstGeom prst="rect">
            <a:avLst/>
          </a:prstGeom>
        </p:spPr>
        <p:txBody>
          <a:bodyPr wrap="none">
            <a:spAutoFit/>
          </a:bodyPr>
          <a:lstStyle/>
          <a:p>
            <a:pPr algn="ctr"/>
            <a:r>
              <a:rPr lang="en-US" dirty="0">
                <a:solidFill>
                  <a:srgbClr val="C00000"/>
                </a:solidFill>
              </a:rPr>
              <a:t>√</a:t>
            </a:r>
          </a:p>
        </p:txBody>
      </p:sp>
      <p:sp>
        <p:nvSpPr>
          <p:cNvPr id="21" name="Rectangle 20"/>
          <p:cNvSpPr/>
          <p:nvPr/>
        </p:nvSpPr>
        <p:spPr>
          <a:xfrm>
            <a:off x="5876480" y="4386403"/>
            <a:ext cx="300082" cy="369332"/>
          </a:xfrm>
          <a:prstGeom prst="rect">
            <a:avLst/>
          </a:prstGeom>
        </p:spPr>
        <p:txBody>
          <a:bodyPr wrap="none">
            <a:spAutoFit/>
          </a:bodyPr>
          <a:lstStyle/>
          <a:p>
            <a:pPr algn="ctr"/>
            <a:r>
              <a:rPr lang="en-US" dirty="0">
                <a:solidFill>
                  <a:srgbClr val="C00000"/>
                </a:solidFill>
              </a:rPr>
              <a:t>√</a:t>
            </a:r>
          </a:p>
        </p:txBody>
      </p:sp>
      <p:sp>
        <p:nvSpPr>
          <p:cNvPr id="23" name="Rectangle 22"/>
          <p:cNvSpPr/>
          <p:nvPr/>
        </p:nvSpPr>
        <p:spPr>
          <a:xfrm>
            <a:off x="5876480" y="4868022"/>
            <a:ext cx="300082" cy="369332"/>
          </a:xfrm>
          <a:prstGeom prst="rect">
            <a:avLst/>
          </a:prstGeom>
        </p:spPr>
        <p:txBody>
          <a:bodyPr wrap="none">
            <a:spAutoFit/>
          </a:bodyPr>
          <a:lstStyle/>
          <a:p>
            <a:pPr algn="ctr"/>
            <a:r>
              <a:rPr lang="en-US" dirty="0">
                <a:solidFill>
                  <a:srgbClr val="C00000"/>
                </a:solidFill>
              </a:rPr>
              <a:t>√</a:t>
            </a:r>
          </a:p>
        </p:txBody>
      </p:sp>
      <p:sp>
        <p:nvSpPr>
          <p:cNvPr id="24" name="Rectangle 23"/>
          <p:cNvSpPr/>
          <p:nvPr/>
        </p:nvSpPr>
        <p:spPr>
          <a:xfrm>
            <a:off x="5882270" y="5336379"/>
            <a:ext cx="300082" cy="369332"/>
          </a:xfrm>
          <a:prstGeom prst="rect">
            <a:avLst/>
          </a:prstGeom>
        </p:spPr>
        <p:txBody>
          <a:bodyPr wrap="none">
            <a:spAutoFit/>
          </a:bodyPr>
          <a:lstStyle/>
          <a:p>
            <a:pPr algn="ctr"/>
            <a:r>
              <a:rPr lang="en-US" dirty="0">
                <a:solidFill>
                  <a:srgbClr val="C00000"/>
                </a:solidFill>
              </a:rPr>
              <a:t>√</a:t>
            </a:r>
          </a:p>
        </p:txBody>
      </p:sp>
      <p:sp>
        <p:nvSpPr>
          <p:cNvPr id="25"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173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 grpId="0"/>
      <p:bldP spid="12" grpId="0"/>
      <p:bldP spid="14" grpId="0"/>
      <p:bldP spid="15" grpId="0"/>
      <p:bldP spid="16" grpId="0"/>
      <p:bldP spid="17" grpId="0"/>
      <p:bldP spid="18" grpId="0"/>
      <p:bldP spid="19" grpId="0"/>
      <p:bldP spid="20" grpId="0"/>
      <p:bldP spid="22" grpId="0"/>
      <p:bldP spid="21"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
            <a:extLst>
              <a:ext uri="{FF2B5EF4-FFF2-40B4-BE49-F238E27FC236}">
                <a16:creationId xmlns="" xmlns:a16="http://schemas.microsoft.com/office/drawing/2014/main" id="{578A3573-433F-491B-AF91-531A066CF16C}"/>
              </a:ext>
            </a:extLst>
          </p:cNvPr>
          <p:cNvSpPr txBox="1">
            <a:spLocks noChangeArrowheads="1"/>
          </p:cNvSpPr>
          <p:nvPr/>
        </p:nvSpPr>
        <p:spPr bwMode="auto">
          <a:xfrm>
            <a:off x="4312764" y="2721114"/>
            <a:ext cx="4162902" cy="1015663"/>
          </a:xfrm>
          <a:prstGeom prst="rect">
            <a:avLst/>
          </a:prstGeom>
          <a:solidFill>
            <a:schemeClr val="accent3">
              <a:lumMod val="60000"/>
              <a:lumOff val="40000"/>
            </a:schemeClr>
          </a:solidFill>
          <a:ln>
            <a:noFill/>
          </a:ln>
          <a:effectLst>
            <a:outerShdw blurRad="63500" sx="102000" sy="102000" algn="ctr" rotWithShape="0">
              <a:prstClr val="black">
                <a:alpha val="40000"/>
              </a:prstClr>
            </a:outerShdw>
          </a:effectLst>
        </p:spPr>
        <p:txBody>
          <a:bodyPr wrap="square">
            <a:spAutoFit/>
          </a:bodyPr>
          <a:lstStyle>
            <a:lvl1pPr eaLnBrk="0" hangingPunct="0">
              <a:defRPr sz="4000" b="1">
                <a:solidFill>
                  <a:schemeClr val="tx1"/>
                </a:solidFill>
                <a:latin typeface="Times New Roman" panose="02020603050405020304" pitchFamily="18" charset="0"/>
                <a:cs typeface="Arabic Transparent" panose="020B0604020202020204" pitchFamily="34" charset="0"/>
              </a:defRPr>
            </a:lvl1pPr>
            <a:lvl2pPr marL="742950" indent="-285750" eaLnBrk="0" hangingPunct="0">
              <a:defRPr sz="4000" b="1">
                <a:solidFill>
                  <a:schemeClr val="tx1"/>
                </a:solidFill>
                <a:latin typeface="Times New Roman" panose="02020603050405020304" pitchFamily="18" charset="0"/>
                <a:cs typeface="Arabic Transparent" panose="020B0604020202020204" pitchFamily="34" charset="0"/>
              </a:defRPr>
            </a:lvl2pPr>
            <a:lvl3pPr marL="1143000" indent="-228600" eaLnBrk="0" hangingPunct="0">
              <a:defRPr sz="4000" b="1">
                <a:solidFill>
                  <a:schemeClr val="tx1"/>
                </a:solidFill>
                <a:latin typeface="Times New Roman" panose="02020603050405020304" pitchFamily="18" charset="0"/>
                <a:cs typeface="Arabic Transparent" panose="020B0604020202020204" pitchFamily="34" charset="0"/>
              </a:defRPr>
            </a:lvl3pPr>
            <a:lvl4pPr marL="1600200" indent="-228600" eaLnBrk="0" hangingPunct="0">
              <a:defRPr sz="4000" b="1">
                <a:solidFill>
                  <a:schemeClr val="tx1"/>
                </a:solidFill>
                <a:latin typeface="Times New Roman" panose="02020603050405020304" pitchFamily="18" charset="0"/>
                <a:cs typeface="Arabic Transparent" panose="020B0604020202020204" pitchFamily="34" charset="0"/>
              </a:defRPr>
            </a:lvl4pPr>
            <a:lvl5pPr marL="2057400" indent="-228600" eaLnBrk="0" hangingPunct="0">
              <a:defRPr sz="4000" b="1">
                <a:solidFill>
                  <a:schemeClr val="tx1"/>
                </a:solidFill>
                <a:latin typeface="Times New Roman" panose="02020603050405020304" pitchFamily="18" charset="0"/>
                <a:cs typeface="Arabic Transparent" panose="020B0604020202020204" pitchFamily="34" charset="0"/>
              </a:defRPr>
            </a:lvl5pPr>
            <a:lvl6pPr marL="2514600" indent="-228600" algn="r" rtl="1" eaLnBrk="0" fontAlgn="base" hangingPunct="0">
              <a:spcBef>
                <a:spcPct val="0"/>
              </a:spcBef>
              <a:spcAft>
                <a:spcPct val="0"/>
              </a:spcAft>
              <a:defRPr sz="4000" b="1">
                <a:solidFill>
                  <a:schemeClr val="tx1"/>
                </a:solidFill>
                <a:latin typeface="Times New Roman" panose="02020603050405020304" pitchFamily="18" charset="0"/>
                <a:cs typeface="Arabic Transparent" panose="020B0604020202020204" pitchFamily="34" charset="0"/>
              </a:defRPr>
            </a:lvl6pPr>
            <a:lvl7pPr marL="2971800" indent="-228600" algn="r" rtl="1" eaLnBrk="0" fontAlgn="base" hangingPunct="0">
              <a:spcBef>
                <a:spcPct val="0"/>
              </a:spcBef>
              <a:spcAft>
                <a:spcPct val="0"/>
              </a:spcAft>
              <a:defRPr sz="4000" b="1">
                <a:solidFill>
                  <a:schemeClr val="tx1"/>
                </a:solidFill>
                <a:latin typeface="Times New Roman" panose="02020603050405020304" pitchFamily="18" charset="0"/>
                <a:cs typeface="Arabic Transparent" panose="020B0604020202020204" pitchFamily="34" charset="0"/>
              </a:defRPr>
            </a:lvl7pPr>
            <a:lvl8pPr marL="3429000" indent="-228600" algn="r" rtl="1" eaLnBrk="0" fontAlgn="base" hangingPunct="0">
              <a:spcBef>
                <a:spcPct val="0"/>
              </a:spcBef>
              <a:spcAft>
                <a:spcPct val="0"/>
              </a:spcAft>
              <a:defRPr sz="4000" b="1">
                <a:solidFill>
                  <a:schemeClr val="tx1"/>
                </a:solidFill>
                <a:latin typeface="Times New Roman" panose="02020603050405020304" pitchFamily="18" charset="0"/>
                <a:cs typeface="Arabic Transparent" panose="020B0604020202020204" pitchFamily="34" charset="0"/>
              </a:defRPr>
            </a:lvl8pPr>
            <a:lvl9pPr marL="3886200" indent="-228600" algn="r" rtl="1" eaLnBrk="0" fontAlgn="base" hangingPunct="0">
              <a:spcBef>
                <a:spcPct val="0"/>
              </a:spcBef>
              <a:spcAft>
                <a:spcPct val="0"/>
              </a:spcAft>
              <a:defRPr sz="4000" b="1">
                <a:solidFill>
                  <a:schemeClr val="tx1"/>
                </a:solidFill>
                <a:latin typeface="Times New Roman" panose="02020603050405020304" pitchFamily="18" charset="0"/>
                <a:cs typeface="Arabic Transparent" panose="020B0604020202020204" pitchFamily="34" charset="0"/>
              </a:defRPr>
            </a:lvl9pPr>
          </a:lstStyle>
          <a:p>
            <a:pPr algn="ctr" rtl="1" eaLnBrk="1" hangingPunct="1">
              <a:spcBef>
                <a:spcPct val="50000"/>
              </a:spcBef>
            </a:pPr>
            <a:r>
              <a:rPr lang="ar-BH" altLang="en-US" sz="6000" dirty="0">
                <a:solidFill>
                  <a:srgbClr val="002060"/>
                </a:solidFill>
                <a:latin typeface="Sakkal Majalla" panose="02000000000000000000" pitchFamily="2" charset="-78"/>
                <a:cs typeface="Sakkal Majalla" panose="02000000000000000000" pitchFamily="2" charset="-78"/>
              </a:rPr>
              <a:t>انتهى الدرس</a:t>
            </a:r>
            <a:endParaRPr lang="en-US" altLang="en-US" sz="6000" dirty="0">
              <a:solidFill>
                <a:srgbClr val="002060"/>
              </a:solidFill>
              <a:latin typeface="Sakkal Majalla" panose="02000000000000000000" pitchFamily="2" charset="-78"/>
              <a:cs typeface="Sakkal Majalla" panose="02000000000000000000" pitchFamily="2" charset="-78"/>
            </a:endParaRPr>
          </a:p>
        </p:txBody>
      </p:sp>
      <p:sp>
        <p:nvSpPr>
          <p:cNvPr id="5" name="Rectangle 4"/>
          <p:cNvSpPr>
            <a:spLocks noChangeArrowheads="1"/>
          </p:cNvSpPr>
          <p:nvPr/>
        </p:nvSpPr>
        <p:spPr bwMode="auto">
          <a:xfrm>
            <a:off x="785470" y="4900174"/>
            <a:ext cx="9452344" cy="584775"/>
          </a:xfrm>
          <a:prstGeom prst="rect">
            <a:avLst/>
          </a:prstGeom>
          <a:solidFill>
            <a:schemeClr val="accent6">
              <a:lumMod val="20000"/>
              <a:lumOff val="80000"/>
            </a:schemeClr>
          </a:solidFill>
          <a:ln>
            <a:noFill/>
          </a:ln>
        </p:spPr>
        <p:txBody>
          <a:bodyPr wrap="square" anchor="ctr">
            <a:spAutoFit/>
          </a:bodyPr>
          <a:lstStyle/>
          <a:p>
            <a:pPr rtl="1"/>
            <a:r>
              <a:rPr lang="ar-BH" sz="3200" b="1" dirty="0">
                <a:solidFill>
                  <a:schemeClr val="accent1"/>
                </a:solidFill>
                <a:latin typeface="Sakkal Majalla" panose="02000000000000000000" pitchFamily="2" charset="-78"/>
                <a:cs typeface="Sakkal Majalla" panose="02000000000000000000" pitchFamily="2" charset="-78"/>
              </a:rPr>
              <a:t>شكرا لكم</a:t>
            </a:r>
            <a:endParaRPr lang="en-US" sz="3200" dirty="0">
              <a:solidFill>
                <a:schemeClr val="accent1"/>
              </a:solidFill>
              <a:latin typeface="Sakkal Majalla" panose="02000000000000000000" pitchFamily="2" charset="-78"/>
              <a:cs typeface="Sakkal Majalla" panose="02000000000000000000" pitchFamily="2" charset="-78"/>
            </a:endParaRPr>
          </a:p>
        </p:txBody>
      </p:sp>
      <p:sp>
        <p:nvSpPr>
          <p:cNvPr id="7"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8931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28"/>
                                        </p:tgtEl>
                                        <p:attrNameLst>
                                          <p:attrName>style.visibility</p:attrName>
                                        </p:attrNameLst>
                                      </p:cBhvr>
                                      <p:to>
                                        <p:strVal val="visible"/>
                                      </p:to>
                                    </p:set>
                                    <p:anim calcmode="lin" valueType="num">
                                      <p:cBhvr additive="base">
                                        <p:cTn id="7" dur="300" fill="hold"/>
                                        <p:tgtEl>
                                          <p:spTgt spid="28"/>
                                        </p:tgtEl>
                                        <p:attrNameLst>
                                          <p:attrName>ppt_x</p:attrName>
                                        </p:attrNameLst>
                                      </p:cBhvr>
                                      <p:tavLst>
                                        <p:tav tm="0">
                                          <p:val>
                                            <p:strVal val="0-#ppt_w/2"/>
                                          </p:val>
                                        </p:tav>
                                        <p:tav tm="100000">
                                          <p:val>
                                            <p:strVal val="#ppt_x"/>
                                          </p:val>
                                        </p:tav>
                                      </p:tavLst>
                                    </p:anim>
                                    <p:anim calcmode="lin" valueType="num">
                                      <p:cBhvr additive="base">
                                        <p:cTn id="8" dur="3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BE8A0C04-49C3-4A82-9760-EF8E57302349}"/>
              </a:ext>
            </a:extLst>
          </p:cNvPr>
          <p:cNvGrpSpPr/>
          <p:nvPr/>
        </p:nvGrpSpPr>
        <p:grpSpPr>
          <a:xfrm>
            <a:off x="4841363" y="126670"/>
            <a:ext cx="2714848" cy="836286"/>
            <a:chOff x="3435508" y="756618"/>
            <a:chExt cx="2714848" cy="784939"/>
          </a:xfrm>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p:grpSpPr>
        <p:sp>
          <p:nvSpPr>
            <p:cNvPr id="6" name="Rounded Rectangle 2">
              <a:extLst>
                <a:ext uri="{FF2B5EF4-FFF2-40B4-BE49-F238E27FC236}">
                  <a16:creationId xmlns="" xmlns:a16="http://schemas.microsoft.com/office/drawing/2014/main" id="{AD887791-F7B0-48A4-BDF0-54D46F0A67BF}"/>
                </a:ext>
              </a:extLst>
            </p:cNvPr>
            <p:cNvSpPr/>
            <p:nvPr/>
          </p:nvSpPr>
          <p:spPr>
            <a:xfrm>
              <a:off x="3469757" y="756618"/>
              <a:ext cx="2680599" cy="784939"/>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txBody>
            <a:bodyPr/>
            <a:lstStyle/>
            <a:p>
              <a:endParaRPr lang="en-US" dirty="0"/>
            </a:p>
          </p:txBody>
        </p:sp>
        <p:sp>
          <p:nvSpPr>
            <p:cNvPr id="7" name="Rounded Rectangle 4">
              <a:extLst>
                <a:ext uri="{FF2B5EF4-FFF2-40B4-BE49-F238E27FC236}">
                  <a16:creationId xmlns="" xmlns:a16="http://schemas.microsoft.com/office/drawing/2014/main" id="{6FE8ADCA-DDC5-49D5-AFEC-F4C1EEC6C612}"/>
                </a:ext>
              </a:extLst>
            </p:cNvPr>
            <p:cNvSpPr/>
            <p:nvPr/>
          </p:nvSpPr>
          <p:spPr>
            <a:xfrm>
              <a:off x="3435508" y="779608"/>
              <a:ext cx="2634619" cy="73895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37160" tIns="137160" rIns="137160" bIns="137160" numCol="1" spcCol="1270" anchor="ctr" anchorCtr="0">
              <a:noAutofit/>
            </a:bodyPr>
            <a:lstStyle/>
            <a:p>
              <a:pPr algn="ctr" defTabSz="1600200" rtl="1">
                <a:lnSpc>
                  <a:spcPct val="90000"/>
                </a:lnSpc>
                <a:spcBef>
                  <a:spcPct val="0"/>
                </a:spcBef>
                <a:spcAft>
                  <a:spcPct val="35000"/>
                </a:spcAft>
              </a:pPr>
              <a:r>
                <a:rPr lang="ar-SA" sz="4400" b="1" dirty="0">
                  <a:latin typeface="Sakkal Majalla" panose="02000000000000000000" pitchFamily="2" charset="-78"/>
                  <a:cs typeface="Sakkal Majalla" panose="02000000000000000000" pitchFamily="2" charset="-78"/>
                </a:rPr>
                <a:t>قوى التجاذب </a:t>
              </a:r>
            </a:p>
          </p:txBody>
        </p:sp>
      </p:grpSp>
      <p:grpSp>
        <p:nvGrpSpPr>
          <p:cNvPr id="9" name="Group 8">
            <a:extLst>
              <a:ext uri="{FF2B5EF4-FFF2-40B4-BE49-F238E27FC236}">
                <a16:creationId xmlns="" xmlns:a16="http://schemas.microsoft.com/office/drawing/2014/main" id="{01932412-E9E6-416D-B348-8ADFF9CA5C03}"/>
              </a:ext>
            </a:extLst>
          </p:cNvPr>
          <p:cNvGrpSpPr/>
          <p:nvPr/>
        </p:nvGrpSpPr>
        <p:grpSpPr>
          <a:xfrm>
            <a:off x="6553199" y="1275019"/>
            <a:ext cx="4114800" cy="1853443"/>
            <a:chOff x="4743461" y="1781048"/>
            <a:chExt cx="3498111" cy="1853443"/>
          </a:xfrm>
          <a:scene3d>
            <a:camera prst="orthographicFront">
              <a:rot lat="0" lon="0" rev="0"/>
            </a:camera>
            <a:lightRig rig="contrasting" dir="t">
              <a:rot lat="0" lon="0" rev="1200000"/>
            </a:lightRig>
          </a:scene3d>
        </p:grpSpPr>
        <p:sp>
          <p:nvSpPr>
            <p:cNvPr id="10" name="Rounded Rectangle 5">
              <a:extLst>
                <a:ext uri="{FF2B5EF4-FFF2-40B4-BE49-F238E27FC236}">
                  <a16:creationId xmlns="" xmlns:a16="http://schemas.microsoft.com/office/drawing/2014/main" id="{1877325C-2510-498D-9E87-C3F78E39CBAC}"/>
                </a:ext>
              </a:extLst>
            </p:cNvPr>
            <p:cNvSpPr/>
            <p:nvPr/>
          </p:nvSpPr>
          <p:spPr>
            <a:xfrm>
              <a:off x="4743461" y="1781048"/>
              <a:ext cx="3498111" cy="1853443"/>
            </a:xfrm>
            <a:prstGeom prst="roundRect">
              <a:avLst>
                <a:gd name="adj" fmla="val 10000"/>
              </a:avLst>
            </a:prstGeom>
            <a:solidFill>
              <a:srgbClr val="92D050">
                <a:alpha val="90000"/>
              </a:srgbClr>
            </a:solidFill>
            <a:sp3d z="300000" contourW="19050" prstMaterial="metal">
              <a:bevelT w="88900" h="203200"/>
              <a:bevelB w="165100" h="254000"/>
            </a:sp3d>
          </p:spPr>
          <p:style>
            <a:lnRef idx="0">
              <a:schemeClr val="accent2">
                <a:tint val="99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Rounded Rectangle 4">
              <a:extLst>
                <a:ext uri="{FF2B5EF4-FFF2-40B4-BE49-F238E27FC236}">
                  <a16:creationId xmlns="" xmlns:a16="http://schemas.microsoft.com/office/drawing/2014/main" id="{D82D7C0C-2995-49FE-B58D-29FED788E391}"/>
                </a:ext>
              </a:extLst>
            </p:cNvPr>
            <p:cNvSpPr/>
            <p:nvPr/>
          </p:nvSpPr>
          <p:spPr>
            <a:xfrm>
              <a:off x="4989479" y="2415982"/>
              <a:ext cx="2762057" cy="113163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algn="r" defTabSz="1066800" rtl="1">
                <a:lnSpc>
                  <a:spcPct val="90000"/>
                </a:lnSpc>
                <a:spcBef>
                  <a:spcPct val="0"/>
                </a:spcBef>
                <a:spcAft>
                  <a:spcPct val="35000"/>
                </a:spcAft>
              </a:pPr>
              <a:r>
                <a:rPr lang="en-US" sz="3200" b="1" dirty="0" smtClean="0">
                  <a:latin typeface="Sakkal Majalla" panose="02000000000000000000" pitchFamily="2" charset="-78"/>
                  <a:cs typeface="Sakkal Majalla" panose="02000000000000000000" pitchFamily="2" charset="-78"/>
                </a:rPr>
                <a:t>1</a:t>
              </a:r>
              <a:r>
                <a:rPr lang="ar-SA" sz="3200" b="1" dirty="0" smtClean="0">
                  <a:latin typeface="Sakkal Majalla" panose="02000000000000000000" pitchFamily="2" charset="-78"/>
                  <a:cs typeface="Sakkal Majalla" panose="02000000000000000000" pitchFamily="2" charset="-78"/>
                </a:rPr>
                <a:t>- </a:t>
              </a:r>
              <a:r>
                <a:rPr lang="ar-SA" sz="3200" b="1" dirty="0">
                  <a:latin typeface="Sakkal Majalla" panose="02000000000000000000" pitchFamily="2" charset="-78"/>
                  <a:cs typeface="Sakkal Majalla" panose="02000000000000000000" pitchFamily="2" charset="-78"/>
                </a:rPr>
                <a:t>قوى الترابط</a:t>
              </a:r>
              <a:r>
                <a:rPr lang="ar-BH" sz="3200" b="1" dirty="0">
                  <a:latin typeface="Sakkal Majalla" panose="02000000000000000000" pitchFamily="2" charset="-78"/>
                  <a:cs typeface="Sakkal Majalla" panose="02000000000000000000" pitchFamily="2" charset="-78"/>
                </a:rPr>
                <a:t> </a:t>
              </a:r>
              <a:r>
                <a:rPr lang="ar-SA" sz="3200" b="1" dirty="0">
                  <a:latin typeface="Sakkal Majalla" panose="02000000000000000000" pitchFamily="2" charset="-78"/>
                  <a:cs typeface="Sakkal Majalla" panose="02000000000000000000" pitchFamily="2" charset="-78"/>
                </a:rPr>
                <a:t>الجز</a:t>
              </a:r>
              <a:r>
                <a:rPr lang="ar-BH" sz="3200" b="1" dirty="0">
                  <a:latin typeface="Sakkal Majalla" panose="02000000000000000000" pitchFamily="2" charset="-78"/>
                  <a:cs typeface="Sakkal Majalla" panose="02000000000000000000" pitchFamily="2" charset="-78"/>
                </a:rPr>
                <a:t>ي</a:t>
              </a:r>
              <a:r>
                <a:rPr lang="ar-SA" sz="3200" b="1" dirty="0">
                  <a:latin typeface="Sakkal Majalla" panose="02000000000000000000" pitchFamily="2" charset="-78"/>
                  <a:cs typeface="Sakkal Majalla" panose="02000000000000000000" pitchFamily="2" charset="-78"/>
                </a:rPr>
                <a:t>ئي</a:t>
              </a:r>
              <a:r>
                <a:rPr lang="ar-BH" sz="3200" b="1" dirty="0">
                  <a:latin typeface="Sakkal Majalla" panose="02000000000000000000" pitchFamily="2" charset="-78"/>
                  <a:cs typeface="Sakkal Majalla" panose="02000000000000000000" pitchFamily="2" charset="-78"/>
                </a:rPr>
                <a:t>ة</a:t>
              </a:r>
              <a:endParaRPr lang="ar-SA" sz="3200" b="1" dirty="0">
                <a:latin typeface="Sakkal Majalla" panose="02000000000000000000" pitchFamily="2" charset="-78"/>
                <a:cs typeface="Sakkal Majalla" panose="02000000000000000000" pitchFamily="2" charset="-78"/>
              </a:endParaRPr>
            </a:p>
            <a:p>
              <a:pPr algn="ctr" defTabSz="1066800" rtl="1">
                <a:lnSpc>
                  <a:spcPct val="90000"/>
                </a:lnSpc>
                <a:spcBef>
                  <a:spcPct val="0"/>
                </a:spcBef>
                <a:spcAft>
                  <a:spcPct val="35000"/>
                </a:spcAft>
              </a:pPr>
              <a:r>
                <a:rPr lang="en-US" sz="3200" b="1" dirty="0" smtClean="0">
                  <a:solidFill>
                    <a:srgbClr val="0070C0"/>
                  </a:solidFill>
                  <a:latin typeface="Sakkal Majalla" panose="02000000000000000000" pitchFamily="2" charset="-78"/>
                  <a:cs typeface="Sakkal Majalla" panose="02000000000000000000" pitchFamily="2" charset="-78"/>
                </a:rPr>
                <a:t>Intramolecular</a:t>
              </a:r>
              <a:endParaRPr lang="ar-SA" sz="3200" b="1" dirty="0">
                <a:solidFill>
                  <a:srgbClr val="0070C0"/>
                </a:solidFill>
                <a:latin typeface="Sakkal Majalla" panose="02000000000000000000" pitchFamily="2" charset="-78"/>
                <a:cs typeface="Sakkal Majalla" panose="02000000000000000000" pitchFamily="2" charset="-78"/>
              </a:endParaRPr>
            </a:p>
          </p:txBody>
        </p:sp>
      </p:grpSp>
      <p:grpSp>
        <p:nvGrpSpPr>
          <p:cNvPr id="12" name="Group 11">
            <a:extLst>
              <a:ext uri="{FF2B5EF4-FFF2-40B4-BE49-F238E27FC236}">
                <a16:creationId xmlns="" xmlns:a16="http://schemas.microsoft.com/office/drawing/2014/main" id="{2C505D2A-1DC6-45D7-B4BA-B016E2C0812B}"/>
              </a:ext>
            </a:extLst>
          </p:cNvPr>
          <p:cNvGrpSpPr/>
          <p:nvPr/>
        </p:nvGrpSpPr>
        <p:grpSpPr>
          <a:xfrm>
            <a:off x="765545" y="1252422"/>
            <a:ext cx="3969488" cy="1760244"/>
            <a:chOff x="890477" y="2371907"/>
            <a:chExt cx="2388239" cy="1226844"/>
          </a:xfrm>
          <a:scene3d>
            <a:camera prst="orthographicFront">
              <a:rot lat="0" lon="0" rev="0"/>
            </a:camera>
            <a:lightRig rig="contrasting" dir="t">
              <a:rot lat="0" lon="0" rev="1200000"/>
            </a:lightRig>
          </a:scene3d>
        </p:grpSpPr>
        <p:sp>
          <p:nvSpPr>
            <p:cNvPr id="14" name="Rounded Rectangle 8">
              <a:extLst>
                <a:ext uri="{FF2B5EF4-FFF2-40B4-BE49-F238E27FC236}">
                  <a16:creationId xmlns="" xmlns:a16="http://schemas.microsoft.com/office/drawing/2014/main" id="{00FD32CD-7647-4219-9718-C2F8D1348727}"/>
                </a:ext>
              </a:extLst>
            </p:cNvPr>
            <p:cNvSpPr/>
            <p:nvPr/>
          </p:nvSpPr>
          <p:spPr>
            <a:xfrm>
              <a:off x="890477" y="2371907"/>
              <a:ext cx="2388239" cy="1226844"/>
            </a:xfrm>
            <a:prstGeom prst="roundRect">
              <a:avLst>
                <a:gd name="adj" fmla="val 10000"/>
              </a:avLst>
            </a:prstGeom>
            <a:solidFill>
              <a:schemeClr val="accent5">
                <a:lumMod val="60000"/>
                <a:lumOff val="40000"/>
                <a:alpha val="90000"/>
              </a:schemeClr>
            </a:solidFill>
            <a:sp3d z="300000" contourW="19050" prstMaterial="metal">
              <a:bevelT w="88900" h="203200"/>
              <a:bevelB w="165100" h="254000"/>
            </a:sp3d>
          </p:spPr>
          <p:style>
            <a:lnRef idx="0">
              <a:schemeClr val="accent2">
                <a:tint val="99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a:extLst>
                <a:ext uri="{FF2B5EF4-FFF2-40B4-BE49-F238E27FC236}">
                  <a16:creationId xmlns="" xmlns:a16="http://schemas.microsoft.com/office/drawing/2014/main" id="{0BC6CB90-0B44-4DEC-BD70-8C3E86265A22}"/>
                </a:ext>
              </a:extLst>
            </p:cNvPr>
            <p:cNvSpPr/>
            <p:nvPr/>
          </p:nvSpPr>
          <p:spPr>
            <a:xfrm>
              <a:off x="890477" y="2416708"/>
              <a:ext cx="2359742" cy="1154978"/>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algn="ctr" defTabSz="1066800" rtl="1">
                <a:lnSpc>
                  <a:spcPct val="90000"/>
                </a:lnSpc>
                <a:spcBef>
                  <a:spcPct val="0"/>
                </a:spcBef>
                <a:spcAft>
                  <a:spcPct val="35000"/>
                </a:spcAft>
              </a:pPr>
              <a:r>
                <a:rPr lang="en-US" sz="3200" b="1" dirty="0" smtClean="0">
                  <a:latin typeface="Sakkal Majalla" panose="02000000000000000000" pitchFamily="2" charset="-78"/>
                  <a:cs typeface="Sakkal Majalla" panose="02000000000000000000" pitchFamily="2" charset="-78"/>
                </a:rPr>
                <a:t>2</a:t>
              </a:r>
              <a:r>
                <a:rPr lang="ar-SA" sz="3200" b="1" dirty="0" smtClean="0">
                  <a:latin typeface="Sakkal Majalla" panose="02000000000000000000" pitchFamily="2" charset="-78"/>
                  <a:cs typeface="Sakkal Majalla" panose="02000000000000000000" pitchFamily="2" charset="-78"/>
                </a:rPr>
                <a:t>- </a:t>
              </a:r>
              <a:r>
                <a:rPr lang="ar-SA" sz="3200" b="1" dirty="0">
                  <a:latin typeface="Sakkal Majalla" panose="02000000000000000000" pitchFamily="2" charset="-78"/>
                  <a:cs typeface="Sakkal Majalla" panose="02000000000000000000" pitchFamily="2" charset="-78"/>
                </a:rPr>
                <a:t>قوى الترابط بين الجز</a:t>
              </a:r>
              <a:r>
                <a:rPr lang="ar-BH" sz="3200" b="1" dirty="0">
                  <a:latin typeface="Sakkal Majalla" panose="02000000000000000000" pitchFamily="2" charset="-78"/>
                  <a:cs typeface="Sakkal Majalla" panose="02000000000000000000" pitchFamily="2" charset="-78"/>
                </a:rPr>
                <a:t>ي</a:t>
              </a:r>
              <a:r>
                <a:rPr lang="ar-SA" sz="3200" b="1" dirty="0">
                  <a:latin typeface="Sakkal Majalla" panose="02000000000000000000" pitchFamily="2" charset="-78"/>
                  <a:cs typeface="Sakkal Majalla" panose="02000000000000000000" pitchFamily="2" charset="-78"/>
                </a:rPr>
                <a:t>ئي</a:t>
              </a:r>
              <a:r>
                <a:rPr lang="ar-BH" sz="3200" b="1" dirty="0">
                  <a:latin typeface="Sakkal Majalla" panose="02000000000000000000" pitchFamily="2" charset="-78"/>
                  <a:cs typeface="Sakkal Majalla" panose="02000000000000000000" pitchFamily="2" charset="-78"/>
                </a:rPr>
                <a:t>ة</a:t>
              </a:r>
              <a:endParaRPr lang="ar-SA" sz="3200" b="1" dirty="0">
                <a:latin typeface="Sakkal Majalla" panose="02000000000000000000" pitchFamily="2" charset="-78"/>
                <a:cs typeface="Sakkal Majalla" panose="02000000000000000000" pitchFamily="2" charset="-78"/>
              </a:endParaRPr>
            </a:p>
            <a:p>
              <a:pPr algn="ctr" defTabSz="1066800" rtl="1">
                <a:lnSpc>
                  <a:spcPct val="90000"/>
                </a:lnSpc>
                <a:spcBef>
                  <a:spcPct val="0"/>
                </a:spcBef>
                <a:spcAft>
                  <a:spcPct val="35000"/>
                </a:spcAft>
              </a:pPr>
              <a:r>
                <a:rPr lang="en-US" sz="3200" b="1" dirty="0" smtClean="0">
                  <a:solidFill>
                    <a:srgbClr val="FF0000"/>
                  </a:solidFill>
                  <a:latin typeface="Sakkal Majalla" panose="02000000000000000000" pitchFamily="2" charset="-78"/>
                  <a:cs typeface="Sakkal Majalla" panose="02000000000000000000" pitchFamily="2" charset="-78"/>
                </a:rPr>
                <a:t>Intermolecular</a:t>
              </a:r>
              <a:r>
                <a:rPr lang="ar-SA" sz="3200" b="1" dirty="0" smtClean="0">
                  <a:solidFill>
                    <a:srgbClr val="FF0000"/>
                  </a:solidFill>
                  <a:latin typeface="Sakkal Majalla" panose="02000000000000000000" pitchFamily="2" charset="-78"/>
                  <a:cs typeface="Sakkal Majalla" panose="02000000000000000000" pitchFamily="2" charset="-78"/>
                </a:rPr>
                <a:t> </a:t>
              </a:r>
              <a:endParaRPr lang="ar-SA" sz="3200" b="1" dirty="0">
                <a:solidFill>
                  <a:srgbClr val="FF0000"/>
                </a:solidFill>
                <a:latin typeface="Sakkal Majalla" panose="02000000000000000000" pitchFamily="2" charset="-78"/>
                <a:cs typeface="Sakkal Majalla" panose="02000000000000000000" pitchFamily="2" charset="-78"/>
              </a:endParaRPr>
            </a:p>
          </p:txBody>
        </p:sp>
      </p:grpSp>
      <p:grpSp>
        <p:nvGrpSpPr>
          <p:cNvPr id="16" name="Group 15">
            <a:extLst>
              <a:ext uri="{FF2B5EF4-FFF2-40B4-BE49-F238E27FC236}">
                <a16:creationId xmlns="" xmlns:a16="http://schemas.microsoft.com/office/drawing/2014/main" id="{5B17E295-6E68-47EE-816E-BCCF2C7E2DBE}"/>
              </a:ext>
            </a:extLst>
          </p:cNvPr>
          <p:cNvGrpSpPr/>
          <p:nvPr/>
        </p:nvGrpSpPr>
        <p:grpSpPr>
          <a:xfrm>
            <a:off x="9144001" y="3779747"/>
            <a:ext cx="1236125" cy="784939"/>
            <a:chOff x="7692534" y="3942330"/>
            <a:chExt cx="1236125" cy="784939"/>
          </a:xfrm>
          <a:scene3d>
            <a:camera prst="orthographicFront">
              <a:rot lat="0" lon="0" rev="0"/>
            </a:camera>
            <a:lightRig rig="contrasting" dir="t">
              <a:rot lat="0" lon="0" rev="1200000"/>
            </a:lightRig>
          </a:scene3d>
        </p:grpSpPr>
        <p:sp>
          <p:nvSpPr>
            <p:cNvPr id="17" name="Rounded Rectangle 12">
              <a:extLst>
                <a:ext uri="{FF2B5EF4-FFF2-40B4-BE49-F238E27FC236}">
                  <a16:creationId xmlns="" xmlns:a16="http://schemas.microsoft.com/office/drawing/2014/main" id="{40E77980-77D1-44D1-8CE5-357CBBF23E29}"/>
                </a:ext>
              </a:extLst>
            </p:cNvPr>
            <p:cNvSpPr/>
            <p:nvPr/>
          </p:nvSpPr>
          <p:spPr>
            <a:xfrm>
              <a:off x="7692534" y="3942330"/>
              <a:ext cx="1236125" cy="784939"/>
            </a:xfrm>
            <a:prstGeom prst="roundRect">
              <a:avLst>
                <a:gd name="adj" fmla="val 10000"/>
              </a:avLst>
            </a:prstGeom>
            <a:solidFill>
              <a:srgbClr val="92D050">
                <a:alpha val="90000"/>
              </a:srgbClr>
            </a:solidFill>
            <a:sp3d z="300000" contourW="19050" prstMaterial="metal">
              <a:bevelT w="88900" h="203200"/>
              <a:bevelB w="165100" h="254000"/>
            </a:sp3d>
          </p:spPr>
          <p:style>
            <a:lnRef idx="0">
              <a:schemeClr val="accent2">
                <a:tint val="8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4">
              <a:extLst>
                <a:ext uri="{FF2B5EF4-FFF2-40B4-BE49-F238E27FC236}">
                  <a16:creationId xmlns="" xmlns:a16="http://schemas.microsoft.com/office/drawing/2014/main" id="{95A52B8B-A81B-4C13-AB42-FA23C1A0D9A1}"/>
                </a:ext>
              </a:extLst>
            </p:cNvPr>
            <p:cNvSpPr/>
            <p:nvPr/>
          </p:nvSpPr>
          <p:spPr>
            <a:xfrm>
              <a:off x="7715524" y="3965320"/>
              <a:ext cx="1190145" cy="73895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algn="ctr" defTabSz="933450" rtl="1">
                <a:lnSpc>
                  <a:spcPct val="90000"/>
                </a:lnSpc>
                <a:spcBef>
                  <a:spcPct val="0"/>
                </a:spcBef>
                <a:spcAft>
                  <a:spcPct val="35000"/>
                </a:spcAft>
              </a:pPr>
              <a:r>
                <a:rPr lang="ar-BH" sz="2800" b="1" dirty="0">
                  <a:latin typeface="Sakkal Majalla" panose="02000000000000000000" pitchFamily="2" charset="-78"/>
                  <a:cs typeface="Sakkal Majalla" panose="02000000000000000000" pitchFamily="2" charset="-78"/>
                </a:rPr>
                <a:t>أ</a:t>
              </a:r>
              <a:r>
                <a:rPr lang="ar-SA" sz="2800" b="1" dirty="0">
                  <a:latin typeface="Sakkal Majalla" panose="02000000000000000000" pitchFamily="2" charset="-78"/>
                  <a:cs typeface="Sakkal Majalla" panose="02000000000000000000" pitchFamily="2" charset="-78"/>
                </a:rPr>
                <a:t>يونية </a:t>
              </a:r>
            </a:p>
          </p:txBody>
        </p:sp>
      </p:grpSp>
      <p:grpSp>
        <p:nvGrpSpPr>
          <p:cNvPr id="19" name="Group 18">
            <a:extLst>
              <a:ext uri="{FF2B5EF4-FFF2-40B4-BE49-F238E27FC236}">
                <a16:creationId xmlns="" xmlns:a16="http://schemas.microsoft.com/office/drawing/2014/main" id="{EEDABBD2-2C36-4FEB-A0CD-E0734CAF3E58}"/>
              </a:ext>
            </a:extLst>
          </p:cNvPr>
          <p:cNvGrpSpPr/>
          <p:nvPr/>
        </p:nvGrpSpPr>
        <p:grpSpPr>
          <a:xfrm>
            <a:off x="7772401" y="3779747"/>
            <a:ext cx="1236125" cy="784939"/>
            <a:chOff x="6181715" y="3942330"/>
            <a:chExt cx="1236125" cy="784939"/>
          </a:xfrm>
          <a:scene3d>
            <a:camera prst="orthographicFront">
              <a:rot lat="0" lon="0" rev="0"/>
            </a:camera>
            <a:lightRig rig="contrasting" dir="t">
              <a:rot lat="0" lon="0" rev="1200000"/>
            </a:lightRig>
          </a:scene3d>
        </p:grpSpPr>
        <p:sp>
          <p:nvSpPr>
            <p:cNvPr id="20" name="Rounded Rectangle 15">
              <a:extLst>
                <a:ext uri="{FF2B5EF4-FFF2-40B4-BE49-F238E27FC236}">
                  <a16:creationId xmlns="" xmlns:a16="http://schemas.microsoft.com/office/drawing/2014/main" id="{8266E5A0-29AC-4DE2-BFA9-696820A27A87}"/>
                </a:ext>
              </a:extLst>
            </p:cNvPr>
            <p:cNvSpPr/>
            <p:nvPr/>
          </p:nvSpPr>
          <p:spPr>
            <a:xfrm>
              <a:off x="6181715" y="3942330"/>
              <a:ext cx="1236125" cy="784939"/>
            </a:xfrm>
            <a:prstGeom prst="roundRect">
              <a:avLst>
                <a:gd name="adj" fmla="val 10000"/>
              </a:avLst>
            </a:prstGeom>
            <a:solidFill>
              <a:srgbClr val="92D050">
                <a:alpha val="90000"/>
              </a:srgbClr>
            </a:solidFill>
            <a:sp3d z="300000" contourW="19050" prstMaterial="metal">
              <a:bevelT w="88900" h="203200"/>
              <a:bevelB w="165100" h="254000"/>
            </a:sp3d>
          </p:spPr>
          <p:style>
            <a:lnRef idx="0">
              <a:schemeClr val="accent2">
                <a:tint val="8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4">
              <a:extLst>
                <a:ext uri="{FF2B5EF4-FFF2-40B4-BE49-F238E27FC236}">
                  <a16:creationId xmlns="" xmlns:a16="http://schemas.microsoft.com/office/drawing/2014/main" id="{2A57ED81-5826-4225-AF1B-0AAE4E34DDE9}"/>
                </a:ext>
              </a:extLst>
            </p:cNvPr>
            <p:cNvSpPr/>
            <p:nvPr/>
          </p:nvSpPr>
          <p:spPr>
            <a:xfrm>
              <a:off x="6204705" y="3965320"/>
              <a:ext cx="1190145" cy="73895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algn="ctr" defTabSz="933450" rtl="1">
                <a:lnSpc>
                  <a:spcPct val="90000"/>
                </a:lnSpc>
                <a:spcBef>
                  <a:spcPct val="0"/>
                </a:spcBef>
                <a:spcAft>
                  <a:spcPct val="35000"/>
                </a:spcAft>
              </a:pPr>
              <a:r>
                <a:rPr lang="ar-SA" sz="2800" b="1" dirty="0" err="1">
                  <a:latin typeface="Sakkal Majalla" panose="02000000000000000000" pitchFamily="2" charset="-78"/>
                  <a:cs typeface="Sakkal Majalla" panose="02000000000000000000" pitchFamily="2" charset="-78"/>
                </a:rPr>
                <a:t>تساهمية</a:t>
              </a:r>
              <a:endParaRPr lang="ar-SA" sz="2800" b="1" dirty="0">
                <a:latin typeface="Sakkal Majalla" panose="02000000000000000000" pitchFamily="2" charset="-78"/>
                <a:cs typeface="Sakkal Majalla" panose="02000000000000000000" pitchFamily="2" charset="-78"/>
              </a:endParaRPr>
            </a:p>
          </p:txBody>
        </p:sp>
      </p:grpSp>
      <p:grpSp>
        <p:nvGrpSpPr>
          <p:cNvPr id="22" name="Group 21">
            <a:extLst>
              <a:ext uri="{FF2B5EF4-FFF2-40B4-BE49-F238E27FC236}">
                <a16:creationId xmlns="" xmlns:a16="http://schemas.microsoft.com/office/drawing/2014/main" id="{0716A789-24C8-4B09-BAA0-480CB5C41026}"/>
              </a:ext>
            </a:extLst>
          </p:cNvPr>
          <p:cNvGrpSpPr/>
          <p:nvPr/>
        </p:nvGrpSpPr>
        <p:grpSpPr>
          <a:xfrm>
            <a:off x="6400801" y="3816934"/>
            <a:ext cx="1236125" cy="784939"/>
            <a:chOff x="4670895" y="3942330"/>
            <a:chExt cx="1236125" cy="784939"/>
          </a:xfrm>
          <a:scene3d>
            <a:camera prst="orthographicFront">
              <a:rot lat="0" lon="0" rev="0"/>
            </a:camera>
            <a:lightRig rig="contrasting" dir="t">
              <a:rot lat="0" lon="0" rev="1200000"/>
            </a:lightRig>
          </a:scene3d>
        </p:grpSpPr>
        <p:sp>
          <p:nvSpPr>
            <p:cNvPr id="23" name="Rounded Rectangle 18">
              <a:extLst>
                <a:ext uri="{FF2B5EF4-FFF2-40B4-BE49-F238E27FC236}">
                  <a16:creationId xmlns="" xmlns:a16="http://schemas.microsoft.com/office/drawing/2014/main" id="{5F6E1211-2C5E-4C6D-8981-62319190CEC1}"/>
                </a:ext>
              </a:extLst>
            </p:cNvPr>
            <p:cNvSpPr/>
            <p:nvPr/>
          </p:nvSpPr>
          <p:spPr>
            <a:xfrm>
              <a:off x="4670895" y="3942330"/>
              <a:ext cx="1236125" cy="784939"/>
            </a:xfrm>
            <a:prstGeom prst="roundRect">
              <a:avLst>
                <a:gd name="adj" fmla="val 10000"/>
              </a:avLst>
            </a:prstGeom>
            <a:solidFill>
              <a:srgbClr val="92D050">
                <a:alpha val="90000"/>
              </a:srgbClr>
            </a:solidFill>
            <a:sp3d z="300000" contourW="19050" prstMaterial="metal">
              <a:bevelT w="88900" h="203200"/>
              <a:bevelB w="165100" h="254000"/>
            </a:sp3d>
          </p:spPr>
          <p:style>
            <a:lnRef idx="0">
              <a:schemeClr val="accent2">
                <a:tint val="8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a:extLst>
                <a:ext uri="{FF2B5EF4-FFF2-40B4-BE49-F238E27FC236}">
                  <a16:creationId xmlns="" xmlns:a16="http://schemas.microsoft.com/office/drawing/2014/main" id="{E5FFAEB6-C92C-4923-B3A6-3D49E7908896}"/>
                </a:ext>
              </a:extLst>
            </p:cNvPr>
            <p:cNvSpPr/>
            <p:nvPr/>
          </p:nvSpPr>
          <p:spPr>
            <a:xfrm>
              <a:off x="4693885" y="3965320"/>
              <a:ext cx="1190145" cy="73895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algn="ctr" defTabSz="933450" rtl="1">
                <a:lnSpc>
                  <a:spcPct val="90000"/>
                </a:lnSpc>
                <a:spcBef>
                  <a:spcPct val="0"/>
                </a:spcBef>
                <a:spcAft>
                  <a:spcPct val="35000"/>
                </a:spcAft>
              </a:pPr>
              <a:r>
                <a:rPr lang="ar-SA" sz="2800" b="1" dirty="0">
                  <a:latin typeface="Sakkal Majalla" panose="02000000000000000000" pitchFamily="2" charset="-78"/>
                  <a:cs typeface="Sakkal Majalla" panose="02000000000000000000" pitchFamily="2" charset="-78"/>
                </a:rPr>
                <a:t>فلزية </a:t>
              </a:r>
            </a:p>
          </p:txBody>
        </p:sp>
      </p:grpSp>
      <p:grpSp>
        <p:nvGrpSpPr>
          <p:cNvPr id="25" name="Group 24">
            <a:extLst>
              <a:ext uri="{FF2B5EF4-FFF2-40B4-BE49-F238E27FC236}">
                <a16:creationId xmlns="" xmlns:a16="http://schemas.microsoft.com/office/drawing/2014/main" id="{664F2C47-1034-42DC-95E5-FAE07A943745}"/>
              </a:ext>
            </a:extLst>
          </p:cNvPr>
          <p:cNvGrpSpPr/>
          <p:nvPr/>
        </p:nvGrpSpPr>
        <p:grpSpPr>
          <a:xfrm>
            <a:off x="4495801" y="3779747"/>
            <a:ext cx="1342545" cy="784939"/>
            <a:chOff x="3160076" y="3967126"/>
            <a:chExt cx="1342545" cy="784939"/>
          </a:xfrm>
          <a:scene3d>
            <a:camera prst="orthographicFront">
              <a:rot lat="0" lon="0" rev="0"/>
            </a:camera>
            <a:lightRig rig="contrasting" dir="t">
              <a:rot lat="0" lon="0" rev="1200000"/>
            </a:lightRig>
          </a:scene3d>
        </p:grpSpPr>
        <p:sp>
          <p:nvSpPr>
            <p:cNvPr id="26" name="Rounded Rectangle 24">
              <a:extLst>
                <a:ext uri="{FF2B5EF4-FFF2-40B4-BE49-F238E27FC236}">
                  <a16:creationId xmlns="" xmlns:a16="http://schemas.microsoft.com/office/drawing/2014/main" id="{2A4EA934-D9AF-4425-8311-085563AE90C5}"/>
                </a:ext>
              </a:extLst>
            </p:cNvPr>
            <p:cNvSpPr/>
            <p:nvPr/>
          </p:nvSpPr>
          <p:spPr>
            <a:xfrm>
              <a:off x="3160076" y="3967126"/>
              <a:ext cx="1236125" cy="784939"/>
            </a:xfrm>
            <a:prstGeom prst="roundRect">
              <a:avLst>
                <a:gd name="adj" fmla="val 10000"/>
              </a:avLst>
            </a:prstGeom>
            <a:solidFill>
              <a:schemeClr val="accent5">
                <a:lumMod val="40000"/>
                <a:lumOff val="60000"/>
                <a:alpha val="90000"/>
              </a:schemeClr>
            </a:solidFill>
            <a:sp3d z="300000" contourW="19050" prstMaterial="metal">
              <a:bevelT w="88900" h="203200"/>
              <a:bevelB w="165100" h="254000"/>
            </a:sp3d>
          </p:spPr>
          <p:style>
            <a:lnRef idx="0">
              <a:schemeClr val="accent2">
                <a:tint val="8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4">
              <a:extLst>
                <a:ext uri="{FF2B5EF4-FFF2-40B4-BE49-F238E27FC236}">
                  <a16:creationId xmlns="" xmlns:a16="http://schemas.microsoft.com/office/drawing/2014/main" id="{52682D2D-7CA8-4EF1-923A-F012BD4238FE}"/>
                </a:ext>
              </a:extLst>
            </p:cNvPr>
            <p:cNvSpPr/>
            <p:nvPr/>
          </p:nvSpPr>
          <p:spPr>
            <a:xfrm>
              <a:off x="3312476" y="3967126"/>
              <a:ext cx="1190145" cy="73895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algn="ctr" defTabSz="933450" rtl="1">
                <a:lnSpc>
                  <a:spcPct val="90000"/>
                </a:lnSpc>
                <a:spcBef>
                  <a:spcPct val="0"/>
                </a:spcBef>
                <a:spcAft>
                  <a:spcPct val="35000"/>
                </a:spcAft>
              </a:pPr>
              <a:r>
                <a:rPr lang="en-US" sz="2800" b="1" dirty="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قوى التشتت </a:t>
              </a:r>
            </a:p>
          </p:txBody>
        </p:sp>
      </p:grpSp>
      <p:grpSp>
        <p:nvGrpSpPr>
          <p:cNvPr id="28" name="Group 27">
            <a:extLst>
              <a:ext uri="{FF2B5EF4-FFF2-40B4-BE49-F238E27FC236}">
                <a16:creationId xmlns="" xmlns:a16="http://schemas.microsoft.com/office/drawing/2014/main" id="{BFB82E1C-6929-4D22-BF86-586721CCB6E4}"/>
              </a:ext>
            </a:extLst>
          </p:cNvPr>
          <p:cNvGrpSpPr/>
          <p:nvPr/>
        </p:nvGrpSpPr>
        <p:grpSpPr>
          <a:xfrm>
            <a:off x="2561746" y="3779747"/>
            <a:ext cx="1798580" cy="784939"/>
            <a:chOff x="1315402" y="3967126"/>
            <a:chExt cx="1569979" cy="784939"/>
          </a:xfrm>
          <a:scene3d>
            <a:camera prst="orthographicFront">
              <a:rot lat="0" lon="0" rev="0"/>
            </a:camera>
            <a:lightRig rig="contrasting" dir="t">
              <a:rot lat="0" lon="0" rev="1200000"/>
            </a:lightRig>
          </a:scene3d>
        </p:grpSpPr>
        <p:sp>
          <p:nvSpPr>
            <p:cNvPr id="29" name="Rounded Rectangle 27">
              <a:extLst>
                <a:ext uri="{FF2B5EF4-FFF2-40B4-BE49-F238E27FC236}">
                  <a16:creationId xmlns="" xmlns:a16="http://schemas.microsoft.com/office/drawing/2014/main" id="{60AA0A99-05DB-46A4-9903-87BDA3EF8D10}"/>
                </a:ext>
              </a:extLst>
            </p:cNvPr>
            <p:cNvSpPr/>
            <p:nvPr/>
          </p:nvSpPr>
          <p:spPr>
            <a:xfrm>
              <a:off x="1473794" y="3967126"/>
              <a:ext cx="1411587" cy="784939"/>
            </a:xfrm>
            <a:prstGeom prst="roundRect">
              <a:avLst>
                <a:gd name="adj" fmla="val 10000"/>
              </a:avLst>
            </a:prstGeom>
            <a:solidFill>
              <a:schemeClr val="accent5">
                <a:lumMod val="40000"/>
                <a:lumOff val="60000"/>
                <a:alpha val="90000"/>
              </a:schemeClr>
            </a:solidFill>
            <a:sp3d z="300000" contourW="19050" prstMaterial="metal">
              <a:bevelT w="88900" h="203200"/>
              <a:bevelB w="165100" h="254000"/>
            </a:sp3d>
          </p:spPr>
          <p:style>
            <a:lnRef idx="0">
              <a:schemeClr val="accent2">
                <a:tint val="8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4">
              <a:extLst>
                <a:ext uri="{FF2B5EF4-FFF2-40B4-BE49-F238E27FC236}">
                  <a16:creationId xmlns="" xmlns:a16="http://schemas.microsoft.com/office/drawing/2014/main" id="{EA86A0ED-F3A2-421A-86E6-0E4810454A72}"/>
                </a:ext>
              </a:extLst>
            </p:cNvPr>
            <p:cNvSpPr/>
            <p:nvPr/>
          </p:nvSpPr>
          <p:spPr>
            <a:xfrm>
              <a:off x="1315402" y="3967126"/>
              <a:ext cx="1412089" cy="73895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algn="ctr" defTabSz="933450" rtl="1">
                <a:lnSpc>
                  <a:spcPct val="90000"/>
                </a:lnSpc>
                <a:spcBef>
                  <a:spcPct val="0"/>
                </a:spcBef>
                <a:spcAft>
                  <a:spcPct val="35000"/>
                </a:spcAft>
              </a:pPr>
              <a:r>
                <a:rPr lang="ar-SA" sz="2800" b="1" dirty="0">
                  <a:latin typeface="Sakkal Majalla" panose="02000000000000000000" pitchFamily="2" charset="-78"/>
                  <a:cs typeface="Sakkal Majalla" panose="02000000000000000000" pitchFamily="2" charset="-78"/>
                </a:rPr>
                <a:t>قوى ثنائية القطب </a:t>
              </a:r>
            </a:p>
          </p:txBody>
        </p:sp>
      </p:grpSp>
      <p:grpSp>
        <p:nvGrpSpPr>
          <p:cNvPr id="31" name="Group 30">
            <a:extLst>
              <a:ext uri="{FF2B5EF4-FFF2-40B4-BE49-F238E27FC236}">
                <a16:creationId xmlns="" xmlns:a16="http://schemas.microsoft.com/office/drawing/2014/main" id="{0FB1C409-9894-4296-9B5C-FF6387349888}"/>
              </a:ext>
            </a:extLst>
          </p:cNvPr>
          <p:cNvGrpSpPr/>
          <p:nvPr/>
        </p:nvGrpSpPr>
        <p:grpSpPr>
          <a:xfrm>
            <a:off x="765545" y="3779747"/>
            <a:ext cx="1825256" cy="799136"/>
            <a:chOff x="-814063" y="3967126"/>
            <a:chExt cx="2188625" cy="799136"/>
          </a:xfrm>
          <a:scene3d>
            <a:camera prst="orthographicFront">
              <a:rot lat="0" lon="0" rev="0"/>
            </a:camera>
            <a:lightRig rig="contrasting" dir="t">
              <a:rot lat="0" lon="0" rev="1200000"/>
            </a:lightRig>
          </a:scene3d>
        </p:grpSpPr>
        <p:sp>
          <p:nvSpPr>
            <p:cNvPr id="32" name="Rounded Rectangle 30">
              <a:extLst>
                <a:ext uri="{FF2B5EF4-FFF2-40B4-BE49-F238E27FC236}">
                  <a16:creationId xmlns="" xmlns:a16="http://schemas.microsoft.com/office/drawing/2014/main" id="{A93819D4-F063-4FCE-989B-D6963D977853}"/>
                </a:ext>
              </a:extLst>
            </p:cNvPr>
            <p:cNvSpPr/>
            <p:nvPr/>
          </p:nvSpPr>
          <p:spPr>
            <a:xfrm>
              <a:off x="-814063" y="3967126"/>
              <a:ext cx="2188625" cy="784939"/>
            </a:xfrm>
            <a:prstGeom prst="roundRect">
              <a:avLst>
                <a:gd name="adj" fmla="val 10000"/>
              </a:avLst>
            </a:prstGeom>
            <a:solidFill>
              <a:schemeClr val="accent5">
                <a:lumMod val="40000"/>
                <a:lumOff val="60000"/>
                <a:alpha val="90000"/>
              </a:schemeClr>
            </a:solidFill>
            <a:sp3d z="300000" contourW="19050" prstMaterial="metal">
              <a:bevelT w="88900" h="203200"/>
              <a:bevelB w="165100" h="254000"/>
            </a:sp3d>
          </p:spPr>
          <p:style>
            <a:lnRef idx="0">
              <a:schemeClr val="accent2">
                <a:tint val="8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ounded Rectangle 4">
              <a:extLst>
                <a:ext uri="{FF2B5EF4-FFF2-40B4-BE49-F238E27FC236}">
                  <a16:creationId xmlns="" xmlns:a16="http://schemas.microsoft.com/office/drawing/2014/main" id="{FB902F7F-E8C7-4578-BFBE-7CACDA553230}"/>
                </a:ext>
              </a:extLst>
            </p:cNvPr>
            <p:cNvSpPr/>
            <p:nvPr/>
          </p:nvSpPr>
          <p:spPr>
            <a:xfrm>
              <a:off x="-814063" y="4027303"/>
              <a:ext cx="2076129" cy="73895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algn="r" defTabSz="933450" rtl="1">
                <a:lnSpc>
                  <a:spcPct val="90000"/>
                </a:lnSpc>
                <a:spcBef>
                  <a:spcPct val="0"/>
                </a:spcBef>
                <a:spcAft>
                  <a:spcPct val="35000"/>
                </a:spcAft>
              </a:pPr>
              <a:r>
                <a:rPr lang="ar-SA" sz="2800" b="1" dirty="0">
                  <a:latin typeface="Sakkal Majalla" panose="02000000000000000000" pitchFamily="2" charset="-78"/>
                  <a:cs typeface="Sakkal Majalla" panose="02000000000000000000" pitchFamily="2" charset="-78"/>
                </a:rPr>
                <a:t>الرابطة </a:t>
              </a:r>
              <a:r>
                <a:rPr lang="ar-SA" sz="2800" b="1" dirty="0" err="1">
                  <a:latin typeface="Sakkal Majalla" panose="02000000000000000000" pitchFamily="2" charset="-78"/>
                  <a:cs typeface="Sakkal Majalla" panose="02000000000000000000" pitchFamily="2" charset="-78"/>
                </a:rPr>
                <a:t>الهيدروجنية</a:t>
              </a:r>
              <a:r>
                <a:rPr lang="ar-SA" sz="2800" b="1" dirty="0">
                  <a:latin typeface="Sakkal Majalla" panose="02000000000000000000" pitchFamily="2" charset="-78"/>
                  <a:cs typeface="Sakkal Majalla" panose="02000000000000000000" pitchFamily="2" charset="-78"/>
                </a:rPr>
                <a:t> </a:t>
              </a:r>
            </a:p>
          </p:txBody>
        </p:sp>
      </p:grpSp>
      <p:cxnSp>
        <p:nvCxnSpPr>
          <p:cNvPr id="34" name="Straight Arrow Connector 33">
            <a:extLst>
              <a:ext uri="{FF2B5EF4-FFF2-40B4-BE49-F238E27FC236}">
                <a16:creationId xmlns="" xmlns:a16="http://schemas.microsoft.com/office/drawing/2014/main" id="{4D405CA0-B5C6-4449-82E5-30FC25EC187E}"/>
              </a:ext>
            </a:extLst>
          </p:cNvPr>
          <p:cNvCxnSpPr/>
          <p:nvPr/>
        </p:nvCxnSpPr>
        <p:spPr>
          <a:xfrm rot="10800000" flipV="1">
            <a:off x="3770534" y="782646"/>
            <a:ext cx="990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F108C781-6C99-4811-859D-7E6C54141048}"/>
              </a:ext>
            </a:extLst>
          </p:cNvPr>
          <p:cNvCxnSpPr/>
          <p:nvPr/>
        </p:nvCxnSpPr>
        <p:spPr>
          <a:xfrm>
            <a:off x="7510231" y="744546"/>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61C9DDC1-B69F-422E-A560-7C5A8E4EC64E}"/>
              </a:ext>
            </a:extLst>
          </p:cNvPr>
          <p:cNvCxnSpPr>
            <a:cxnSpLocks/>
          </p:cNvCxnSpPr>
          <p:nvPr/>
        </p:nvCxnSpPr>
        <p:spPr>
          <a:xfrm flipH="1">
            <a:off x="1249326" y="3080315"/>
            <a:ext cx="573697" cy="547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3B13BE3F-849B-44AF-88E7-5D6303F5F1E8}"/>
              </a:ext>
            </a:extLst>
          </p:cNvPr>
          <p:cNvCxnSpPr/>
          <p:nvPr/>
        </p:nvCxnSpPr>
        <p:spPr>
          <a:xfrm rot="5400000">
            <a:off x="7467600" y="3246346"/>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5B65EAF0-FD9D-4ADB-9501-FE60EE2F932F}"/>
              </a:ext>
            </a:extLst>
          </p:cNvPr>
          <p:cNvCxnSpPr>
            <a:cxnSpLocks/>
          </p:cNvCxnSpPr>
          <p:nvPr/>
        </p:nvCxnSpPr>
        <p:spPr>
          <a:xfrm>
            <a:off x="3276600" y="3093946"/>
            <a:ext cx="0" cy="489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EFADC421-DD18-4905-973A-F25320F2C57E}"/>
              </a:ext>
            </a:extLst>
          </p:cNvPr>
          <p:cNvCxnSpPr>
            <a:cxnSpLocks/>
          </p:cNvCxnSpPr>
          <p:nvPr/>
        </p:nvCxnSpPr>
        <p:spPr>
          <a:xfrm>
            <a:off x="3962400" y="3093946"/>
            <a:ext cx="816537"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3B378EC9-A07C-47E8-8EA0-98961BCBD447}"/>
              </a:ext>
            </a:extLst>
          </p:cNvPr>
          <p:cNvCxnSpPr/>
          <p:nvPr/>
        </p:nvCxnSpPr>
        <p:spPr>
          <a:xfrm>
            <a:off x="9144000" y="3170146"/>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4E859A71-A562-42DB-B501-27BACD39F246}"/>
              </a:ext>
            </a:extLst>
          </p:cNvPr>
          <p:cNvCxnSpPr/>
          <p:nvPr/>
        </p:nvCxnSpPr>
        <p:spPr>
          <a:xfrm rot="5400000">
            <a:off x="8382000" y="3322546"/>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 xmlns:a16="http://schemas.microsoft.com/office/drawing/2014/main" id="{5980ED76-165A-4216-B2E5-32B29CA8187A}"/>
              </a:ext>
            </a:extLst>
          </p:cNvPr>
          <p:cNvSpPr/>
          <p:nvPr/>
        </p:nvSpPr>
        <p:spPr>
          <a:xfrm>
            <a:off x="6010382" y="4748151"/>
            <a:ext cx="5732979" cy="1384995"/>
          </a:xfrm>
          <a:prstGeom prst="rect">
            <a:avLst/>
          </a:prstGeom>
          <a:solidFill>
            <a:schemeClr val="bg1">
              <a:lumMod val="75000"/>
            </a:schemeClr>
          </a:solidFill>
          <a:effectLst>
            <a:outerShdw blurRad="63500" sx="102000" sy="102000" algn="ctr" rotWithShape="0">
              <a:prstClr val="black">
                <a:alpha val="40000"/>
              </a:prstClr>
            </a:outerShdw>
          </a:effectLst>
        </p:spPr>
        <p:txBody>
          <a:bodyPr wrap="square">
            <a:spAutoFit/>
          </a:bodyPr>
          <a:lstStyle/>
          <a:p>
            <a:pPr algn="r"/>
            <a:r>
              <a:rPr lang="ar-BH" sz="2800" b="1" dirty="0">
                <a:latin typeface="Sakkal Majalla" panose="02000000000000000000" pitchFamily="2" charset="-78"/>
                <a:cs typeface="Sakkal Majalla" panose="02000000000000000000" pitchFamily="2" charset="-78"/>
              </a:rPr>
              <a:t>وتمثل الروابط التي تربط بين الذرات في البلورة أو الجزيء وتتحكم هذه الروابط في الصفات الكيميائية للمواد.</a:t>
            </a:r>
            <a:endParaRPr lang="en-US" sz="2800" dirty="0">
              <a:latin typeface="Sakkal Majalla" panose="02000000000000000000" pitchFamily="2" charset="-78"/>
              <a:cs typeface="Sakkal Majalla" panose="02000000000000000000" pitchFamily="2" charset="-78"/>
            </a:endParaRPr>
          </a:p>
        </p:txBody>
      </p:sp>
      <p:sp>
        <p:nvSpPr>
          <p:cNvPr id="43" name="Rectangle 42">
            <a:extLst>
              <a:ext uri="{FF2B5EF4-FFF2-40B4-BE49-F238E27FC236}">
                <a16:creationId xmlns="" xmlns:a16="http://schemas.microsoft.com/office/drawing/2014/main" id="{0E7FB83C-275E-4D2C-9115-C483B278DBDD}"/>
              </a:ext>
            </a:extLst>
          </p:cNvPr>
          <p:cNvSpPr/>
          <p:nvPr/>
        </p:nvSpPr>
        <p:spPr>
          <a:xfrm>
            <a:off x="856179" y="4865632"/>
            <a:ext cx="4572000" cy="954107"/>
          </a:xfrm>
          <a:prstGeom prst="rect">
            <a:avLst/>
          </a:prstGeom>
          <a:solidFill>
            <a:schemeClr val="bg1">
              <a:lumMod val="75000"/>
            </a:schemeClr>
          </a:solidFill>
          <a:effectLst>
            <a:outerShdw blurRad="63500" sx="102000" sy="102000" algn="ctr" rotWithShape="0">
              <a:prstClr val="black">
                <a:alpha val="40000"/>
              </a:prstClr>
            </a:outerShdw>
          </a:effectLst>
        </p:spPr>
        <p:txBody>
          <a:bodyPr>
            <a:spAutoFit/>
          </a:bodyPr>
          <a:lstStyle/>
          <a:p>
            <a:pPr algn="r" rtl="1"/>
            <a:r>
              <a:rPr lang="ar-BH" sz="2800" b="1" dirty="0">
                <a:latin typeface="Sakkal Majalla" panose="02000000000000000000" pitchFamily="2" charset="-78"/>
                <a:cs typeface="Sakkal Majalla" panose="02000000000000000000" pitchFamily="2" charset="-78"/>
              </a:rPr>
              <a:t>وتمثل القوى التي تربط بين الجزيئات </a:t>
            </a:r>
          </a:p>
          <a:p>
            <a:pPr algn="r" rtl="1"/>
            <a:r>
              <a:rPr lang="ar-BH" sz="2800" b="1" dirty="0">
                <a:latin typeface="Sakkal Majalla" panose="02000000000000000000" pitchFamily="2" charset="-78"/>
                <a:cs typeface="Sakkal Majalla" panose="02000000000000000000" pitchFamily="2" charset="-78"/>
              </a:rPr>
              <a:t>والتي تتحكم في الخواص الفيزيائية للمواد.</a:t>
            </a:r>
            <a:endParaRPr lang="en-US" sz="2800" dirty="0">
              <a:latin typeface="Sakkal Majalla" panose="02000000000000000000" pitchFamily="2" charset="-78"/>
              <a:cs typeface="Sakkal Majalla" panose="02000000000000000000" pitchFamily="2" charset="-78"/>
            </a:endParaRPr>
          </a:p>
        </p:txBody>
      </p:sp>
      <p:sp>
        <p:nvSpPr>
          <p:cNvPr id="45"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2471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linds(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linds(horizont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linds(horizontal)">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blinds(horizontal)">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blinds(horizontal)">
                                      <p:cBhvr>
                                        <p:cTn id="69" dur="500"/>
                                        <p:tgtEl>
                                          <p:spTgt spid="4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blinds(horizontal)">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blinds(horizontal)">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linds(horizontal)">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linds(horizontal)">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blinds(horizontal)">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blinds(horizontal)">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1000"/>
                                        <p:tgtEl>
                                          <p:spTgt spid="42"/>
                                        </p:tgtEl>
                                      </p:cBhvr>
                                    </p:animEffect>
                                    <p:anim calcmode="lin" valueType="num">
                                      <p:cBhvr>
                                        <p:cTn id="105" dur="1000" fill="hold"/>
                                        <p:tgtEl>
                                          <p:spTgt spid="42"/>
                                        </p:tgtEl>
                                        <p:attrNameLst>
                                          <p:attrName>ppt_x</p:attrName>
                                        </p:attrNameLst>
                                      </p:cBhvr>
                                      <p:tavLst>
                                        <p:tav tm="0">
                                          <p:val>
                                            <p:strVal val="#ppt_x"/>
                                          </p:val>
                                        </p:tav>
                                        <p:tav tm="100000">
                                          <p:val>
                                            <p:strVal val="#ppt_x"/>
                                          </p:val>
                                        </p:tav>
                                      </p:tavLst>
                                    </p:anim>
                                    <p:anim calcmode="lin" valueType="num">
                                      <p:cBhvr>
                                        <p:cTn id="10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1000"/>
                                        <p:tgtEl>
                                          <p:spTgt spid="43"/>
                                        </p:tgtEl>
                                      </p:cBhvr>
                                    </p:animEffect>
                                    <p:anim calcmode="lin" valueType="num">
                                      <p:cBhvr>
                                        <p:cTn id="112" dur="1000" fill="hold"/>
                                        <p:tgtEl>
                                          <p:spTgt spid="43"/>
                                        </p:tgtEl>
                                        <p:attrNameLst>
                                          <p:attrName>ppt_x</p:attrName>
                                        </p:attrNameLst>
                                      </p:cBhvr>
                                      <p:tavLst>
                                        <p:tav tm="0">
                                          <p:val>
                                            <p:strVal val="#ppt_x"/>
                                          </p:val>
                                        </p:tav>
                                        <p:tav tm="100000">
                                          <p:val>
                                            <p:strVal val="#ppt_x"/>
                                          </p:val>
                                        </p:tav>
                                      </p:tavLst>
                                    </p:anim>
                                    <p:anim calcmode="lin" valueType="num">
                                      <p:cBhvr>
                                        <p:cTn id="11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3642153" y="248925"/>
            <a:ext cx="6775842" cy="68687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b="1" dirty="0">
                <a:solidFill>
                  <a:srgbClr val="C00000"/>
                </a:solidFill>
                <a:latin typeface="Sakkal Majalla" panose="02000000000000000000" pitchFamily="2" charset="-78"/>
                <a:cs typeface="Sakkal Majalla" panose="02000000000000000000" pitchFamily="2" charset="-78"/>
              </a:rPr>
              <a:t>قوى التجاذب </a:t>
            </a:r>
            <a:r>
              <a:rPr lang="en-US" altLang="en-US" b="1" dirty="0">
                <a:solidFill>
                  <a:srgbClr val="C00000"/>
                </a:solidFill>
                <a:latin typeface="Sakkal Majalla" panose="02000000000000000000" pitchFamily="2" charset="-78"/>
                <a:cs typeface="Sakkal Majalla" panose="02000000000000000000" pitchFamily="2" charset="-78"/>
              </a:rPr>
              <a:t>Forces of Attraction</a:t>
            </a:r>
          </a:p>
        </p:txBody>
      </p:sp>
      <p:sp>
        <p:nvSpPr>
          <p:cNvPr id="2" name="Rectangle 1"/>
          <p:cNvSpPr/>
          <p:nvPr/>
        </p:nvSpPr>
        <p:spPr>
          <a:xfrm>
            <a:off x="482138" y="1629295"/>
            <a:ext cx="10956173" cy="1103379"/>
          </a:xfrm>
          <a:prstGeom prst="rect">
            <a:avLst/>
          </a:prstGeom>
          <a:solidFill>
            <a:schemeClr val="bg1">
              <a:lumMod val="85000"/>
            </a:schemeClr>
          </a:solidFill>
        </p:spPr>
        <p:txBody>
          <a:bodyPr wrap="square">
            <a:spAutoFit/>
          </a:bodyPr>
          <a:lstStyle/>
          <a:p>
            <a:pPr algn="r" defTabSz="914377" rtl="1">
              <a:lnSpc>
                <a:spcPct val="90000"/>
              </a:lnSpc>
              <a:spcBef>
                <a:spcPct val="0"/>
              </a:spcBef>
            </a:pPr>
            <a:r>
              <a:rPr lang="ar-SA" sz="3600" b="1" dirty="0">
                <a:latin typeface="Sakkal Majalla" panose="02000000000000000000" pitchFamily="2" charset="-78"/>
                <a:cs typeface="Sakkal Majalla" panose="02000000000000000000" pitchFamily="2" charset="-78"/>
              </a:rPr>
              <a:t>ما سبب وجود مواد في الحالة السائلة ومواد في الحالة الصلبة وأخرى في الحالة الغازية حتى لو امتلكت جسيماتها متوسط الطاقة الحركية نفسه؟</a:t>
            </a:r>
          </a:p>
        </p:txBody>
      </p:sp>
      <p:sp>
        <p:nvSpPr>
          <p:cNvPr id="3" name="Rectangle 2"/>
          <p:cNvSpPr/>
          <p:nvPr/>
        </p:nvSpPr>
        <p:spPr>
          <a:xfrm>
            <a:off x="482138" y="3501345"/>
            <a:ext cx="10956173" cy="2308324"/>
          </a:xfrm>
          <a:prstGeom prst="rect">
            <a:avLst/>
          </a:prstGeom>
          <a:solidFill>
            <a:schemeClr val="accent2">
              <a:lumMod val="20000"/>
              <a:lumOff val="80000"/>
            </a:schemeClr>
          </a:solidFill>
        </p:spPr>
        <p:txBody>
          <a:bodyPr wrap="square">
            <a:spAutoFit/>
          </a:bodyPr>
          <a:lstStyle/>
          <a:p>
            <a:pPr algn="r"/>
            <a:r>
              <a:rPr lang="ar-BH" sz="3600" b="1" dirty="0">
                <a:latin typeface="Sakkal Majalla" panose="02000000000000000000" pitchFamily="2" charset="-78"/>
                <a:cs typeface="Sakkal Majalla" panose="02000000000000000000" pitchFamily="2" charset="-78"/>
              </a:rPr>
              <a:t>يعود السبب إلى وجود قوى التجاذب بين الجزيئات: نوعي الترابط (الجزيئيّ بين جسيمات الجزيء الواحد، وبين الجزيئيّ بين جزيئات المادة الواحدة)، فكلما زادت قوى التجاذب مالت حالة المادة إلى الصلابة وكلما قلت قوى التجاذب مالت حالة المادة إلى الغازية.</a:t>
            </a:r>
          </a:p>
        </p:txBody>
      </p:sp>
      <p:sp>
        <p:nvSpPr>
          <p:cNvPr id="6"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7244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3770616" y="189068"/>
            <a:ext cx="6587041" cy="1058459"/>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sz="4000" b="1" dirty="0">
                <a:solidFill>
                  <a:srgbClr val="C00000"/>
                </a:solidFill>
                <a:latin typeface="Sakkal Majalla" panose="02000000000000000000" pitchFamily="2" charset="-78"/>
                <a:cs typeface="Sakkal Majalla" panose="02000000000000000000" pitchFamily="2" charset="-78"/>
              </a:rPr>
              <a:t>قوى التجاذب  بين الجزيئية</a:t>
            </a:r>
          </a:p>
          <a:p>
            <a:pPr algn="ctr" rtl="1"/>
            <a:r>
              <a:rPr lang="ar-BH" altLang="en-US" sz="4000" b="1" dirty="0">
                <a:solidFill>
                  <a:srgbClr val="C00000"/>
                </a:solidFill>
                <a:latin typeface="Sakkal Majalla" panose="02000000000000000000" pitchFamily="2" charset="-78"/>
                <a:cs typeface="Sakkal Majalla" panose="02000000000000000000" pitchFamily="2" charset="-78"/>
              </a:rPr>
              <a:t> </a:t>
            </a:r>
            <a:r>
              <a:rPr lang="en-US" altLang="en-US" sz="4000" b="1" dirty="0" smtClean="0">
                <a:solidFill>
                  <a:srgbClr val="C00000"/>
                </a:solidFill>
                <a:latin typeface="Sakkal Majalla" panose="02000000000000000000" pitchFamily="2" charset="-78"/>
                <a:cs typeface="Sakkal Majalla" panose="02000000000000000000" pitchFamily="2" charset="-78"/>
              </a:rPr>
              <a:t>Intermolecular </a:t>
            </a:r>
            <a:r>
              <a:rPr lang="en-US" altLang="en-US" sz="4000" b="1" dirty="0">
                <a:solidFill>
                  <a:srgbClr val="C00000"/>
                </a:solidFill>
                <a:latin typeface="Sakkal Majalla" panose="02000000000000000000" pitchFamily="2" charset="-78"/>
                <a:cs typeface="Sakkal Majalla" panose="02000000000000000000" pitchFamily="2" charset="-78"/>
              </a:rPr>
              <a:t>Forces of Attraction </a:t>
            </a:r>
          </a:p>
        </p:txBody>
      </p:sp>
      <p:sp>
        <p:nvSpPr>
          <p:cNvPr id="5" name="Rectangle 4"/>
          <p:cNvSpPr>
            <a:spLocks noChangeArrowheads="1"/>
          </p:cNvSpPr>
          <p:nvPr/>
        </p:nvSpPr>
        <p:spPr bwMode="auto">
          <a:xfrm>
            <a:off x="1181528" y="1437994"/>
            <a:ext cx="10256786" cy="1261884"/>
          </a:xfrm>
          <a:prstGeom prst="rect">
            <a:avLst/>
          </a:prstGeom>
          <a:solidFill>
            <a:schemeClr val="accent4">
              <a:lumMod val="20000"/>
              <a:lumOff val="80000"/>
            </a:schemeClr>
          </a:solidFill>
          <a:ln>
            <a:noFill/>
          </a:ln>
        </p:spPr>
        <p:txBody>
          <a:bodyPr wrap="square" anchor="ctr">
            <a:spAutoFit/>
          </a:bodyPr>
          <a:lstStyle/>
          <a:p>
            <a:pPr algn="r" rtl="1"/>
            <a:r>
              <a:rPr lang="en-US" sz="4000" b="1" dirty="0">
                <a:latin typeface="Sakkal Majalla" panose="02000000000000000000" pitchFamily="2" charset="-78"/>
                <a:cs typeface="Sakkal Majalla" panose="02000000000000000000" pitchFamily="2" charset="-78"/>
              </a:rPr>
              <a:t>Inter</a:t>
            </a:r>
            <a:r>
              <a:rPr lang="ar-BH" sz="3600" b="1" dirty="0">
                <a:latin typeface="Sakkal Majalla" panose="02000000000000000000" pitchFamily="2" charset="-78"/>
                <a:cs typeface="Sakkal Majalla" panose="02000000000000000000" pitchFamily="2" charset="-78"/>
              </a:rPr>
              <a:t> تعني خارج، </a:t>
            </a:r>
            <a:r>
              <a:rPr lang="en-US" sz="3600" b="1" dirty="0">
                <a:latin typeface="Sakkal Majalla" panose="02000000000000000000" pitchFamily="2" charset="-78"/>
                <a:cs typeface="Sakkal Majalla" panose="02000000000000000000" pitchFamily="2" charset="-78"/>
              </a:rPr>
              <a:t>Molecular</a:t>
            </a:r>
            <a:r>
              <a:rPr lang="ar-BH" sz="3600" b="1" dirty="0">
                <a:latin typeface="Sakkal Majalla" panose="02000000000000000000" pitchFamily="2" charset="-78"/>
                <a:cs typeface="Sakkal Majalla" panose="02000000000000000000" pitchFamily="2" charset="-78"/>
              </a:rPr>
              <a:t> تعني جزيئية، ويقصد بها قوى الترابط بين الجزيئات، وهذه القوى ثلاثة أنواع هي:</a:t>
            </a:r>
            <a:endParaRPr lang="en-US" sz="3600" dirty="0">
              <a:latin typeface="Sakkal Majalla" panose="02000000000000000000" pitchFamily="2" charset="-78"/>
              <a:cs typeface="Sakkal Majalla" panose="02000000000000000000" pitchFamily="2" charset="-78"/>
            </a:endParaRPr>
          </a:p>
        </p:txBody>
      </p:sp>
      <p:sp>
        <p:nvSpPr>
          <p:cNvPr id="3" name="Rounded Rectangle 2"/>
          <p:cNvSpPr/>
          <p:nvPr/>
        </p:nvSpPr>
        <p:spPr>
          <a:xfrm>
            <a:off x="4833541" y="2890345"/>
            <a:ext cx="4105743" cy="69826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en-US" sz="3200" b="1" dirty="0" smtClean="0">
                <a:solidFill>
                  <a:schemeClr val="tx1"/>
                </a:solidFill>
                <a:latin typeface="Sakkal Majalla" panose="02000000000000000000" pitchFamily="2" charset="-78"/>
                <a:cs typeface="Sakkal Majalla" panose="02000000000000000000" pitchFamily="2" charset="-78"/>
              </a:rPr>
              <a:t>1</a:t>
            </a:r>
            <a:r>
              <a:rPr lang="ar-BH" sz="3200" b="1" dirty="0">
                <a:solidFill>
                  <a:schemeClr val="tx1"/>
                </a:solidFill>
                <a:latin typeface="Sakkal Majalla" panose="02000000000000000000" pitchFamily="2" charset="-78"/>
                <a:cs typeface="Sakkal Majalla" panose="02000000000000000000" pitchFamily="2" charset="-78"/>
              </a:rPr>
              <a:t>. قوى التشتت</a:t>
            </a:r>
            <a:r>
              <a:rPr lang="ar-BH" sz="3200" b="1" dirty="0" smtClean="0">
                <a:solidFill>
                  <a:schemeClr val="tx1"/>
                </a:solidFill>
                <a:latin typeface="Sakkal Majalla" panose="02000000000000000000" pitchFamily="2" charset="-78"/>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9" name="Rounded Rectangle 8"/>
          <p:cNvSpPr/>
          <p:nvPr/>
        </p:nvSpPr>
        <p:spPr>
          <a:xfrm>
            <a:off x="4833541" y="3758951"/>
            <a:ext cx="4105743" cy="6982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en-US" sz="3200" b="1" dirty="0" smtClean="0">
                <a:solidFill>
                  <a:schemeClr val="tx1"/>
                </a:solidFill>
                <a:latin typeface="Sakkal Majalla" panose="02000000000000000000" pitchFamily="2" charset="-78"/>
                <a:cs typeface="Sakkal Majalla" panose="02000000000000000000" pitchFamily="2" charset="-78"/>
              </a:rPr>
              <a:t>2</a:t>
            </a:r>
            <a:r>
              <a:rPr lang="ar-BH" sz="3200" b="1" dirty="0">
                <a:solidFill>
                  <a:schemeClr val="tx1"/>
                </a:solidFill>
                <a:latin typeface="Sakkal Majalla" panose="02000000000000000000" pitchFamily="2" charset="-78"/>
                <a:cs typeface="Sakkal Majalla" panose="02000000000000000000" pitchFamily="2" charset="-78"/>
              </a:rPr>
              <a:t>. قوى ثنائية القطب</a:t>
            </a:r>
            <a:r>
              <a:rPr lang="ar-BH" sz="3200" b="1" dirty="0" smtClean="0">
                <a:solidFill>
                  <a:schemeClr val="tx1"/>
                </a:solidFill>
                <a:latin typeface="Sakkal Majalla" panose="02000000000000000000" pitchFamily="2" charset="-78"/>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0" name="Rounded Rectangle 9"/>
          <p:cNvSpPr/>
          <p:nvPr/>
        </p:nvSpPr>
        <p:spPr>
          <a:xfrm>
            <a:off x="4833541" y="4638341"/>
            <a:ext cx="4105743" cy="698269"/>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en-US" sz="3200" b="1" dirty="0" smtClean="0">
                <a:solidFill>
                  <a:schemeClr val="tx1"/>
                </a:solidFill>
                <a:latin typeface="Sakkal Majalla" panose="02000000000000000000" pitchFamily="2" charset="-78"/>
                <a:cs typeface="Sakkal Majalla" panose="02000000000000000000" pitchFamily="2" charset="-78"/>
              </a:rPr>
              <a:t>3</a:t>
            </a:r>
            <a:r>
              <a:rPr lang="ar-BH" sz="3200" b="1" dirty="0" smtClean="0">
                <a:solidFill>
                  <a:schemeClr val="tx1"/>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الرابطة </a:t>
            </a:r>
            <a:r>
              <a:rPr lang="ar-BH" sz="3200" b="1" dirty="0" smtClean="0">
                <a:solidFill>
                  <a:schemeClr val="tx1"/>
                </a:solidFill>
                <a:latin typeface="Sakkal Majalla" panose="02000000000000000000" pitchFamily="2" charset="-78"/>
                <a:cs typeface="Sakkal Majalla" panose="02000000000000000000" pitchFamily="2" charset="-78"/>
              </a:rPr>
              <a:t>الهيدروجينية.</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9254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3"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967786" y="133286"/>
            <a:ext cx="4380706" cy="774026"/>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sz="4000" b="1" dirty="0" smtClean="0">
                <a:solidFill>
                  <a:srgbClr val="002060"/>
                </a:solidFill>
                <a:latin typeface="Sakkal Majalla" panose="02000000000000000000" pitchFamily="2" charset="-78"/>
                <a:cs typeface="Sakkal Majalla" panose="02000000000000000000" pitchFamily="2" charset="-78"/>
              </a:rPr>
              <a:t>تجربة: القوة الكهربائية</a:t>
            </a:r>
            <a:endParaRPr lang="en-US" altLang="en-US" sz="4000" b="1" dirty="0">
              <a:solidFill>
                <a:srgbClr val="002060"/>
              </a:solidFill>
              <a:latin typeface="Sakkal Majalla" panose="02000000000000000000" pitchFamily="2" charset="-78"/>
              <a:cs typeface="Sakkal Majalla" panose="02000000000000000000" pitchFamily="2" charset="-78"/>
            </a:endParaRPr>
          </a:p>
        </p:txBody>
      </p:sp>
      <p:sp>
        <p:nvSpPr>
          <p:cNvPr id="12" name="مستطيل 5"/>
          <p:cNvSpPr>
            <a:spLocks noChangeArrowheads="1"/>
          </p:cNvSpPr>
          <p:nvPr/>
        </p:nvSpPr>
        <p:spPr bwMode="auto">
          <a:xfrm>
            <a:off x="2702256" y="1167942"/>
            <a:ext cx="8038532" cy="3539430"/>
          </a:xfrm>
          <a:prstGeom prst="rect">
            <a:avLst/>
          </a:prstGeom>
          <a:solidFill>
            <a:schemeClr val="accent2">
              <a:lumMod val="20000"/>
              <a:lumOff val="8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r>
              <a:rPr lang="ar-SA" sz="3200" b="1" dirty="0">
                <a:solidFill>
                  <a:schemeClr val="accent2"/>
                </a:solidFill>
                <a:latin typeface="Sakkal Majalla" panose="02000000000000000000" pitchFamily="2" charset="-78"/>
                <a:cs typeface="Sakkal Majalla" panose="02000000000000000000" pitchFamily="2" charset="-78"/>
              </a:rPr>
              <a:t> </a:t>
            </a:r>
            <a:r>
              <a:rPr lang="ar-SA" sz="3200" b="1" dirty="0" smtClean="0">
                <a:solidFill>
                  <a:schemeClr val="accent2"/>
                </a:solidFill>
                <a:latin typeface="Sakkal Majalla" panose="02000000000000000000" pitchFamily="2" charset="-78"/>
                <a:cs typeface="Sakkal Majalla" panose="02000000000000000000" pitchFamily="2" charset="-78"/>
              </a:rPr>
              <a:t>الأدوات: </a:t>
            </a:r>
            <a:endParaRPr lang="ar-SA" sz="3200" b="1" dirty="0">
              <a:solidFill>
                <a:schemeClr val="accent2"/>
              </a:solidFill>
              <a:latin typeface="Sakkal Majalla" panose="02000000000000000000" pitchFamily="2" charset="-78"/>
              <a:cs typeface="Sakkal Majalla" panose="02000000000000000000" pitchFamily="2" charset="-78"/>
            </a:endParaRPr>
          </a:p>
          <a:p>
            <a:pPr algn="r" rtl="1"/>
            <a:r>
              <a:rPr lang="en-US" sz="3200" b="1" dirty="0" smtClean="0">
                <a:latin typeface="Sakkal Majalla" panose="02000000000000000000" pitchFamily="2" charset="-78"/>
                <a:cs typeface="Sakkal Majalla" panose="02000000000000000000" pitchFamily="2" charset="-78"/>
              </a:rPr>
              <a:t>1</a:t>
            </a:r>
            <a:r>
              <a:rPr lang="ar-SA" sz="3200" b="1" dirty="0" smtClean="0">
                <a:latin typeface="Sakkal Majalla" panose="02000000000000000000" pitchFamily="2" charset="-78"/>
                <a:cs typeface="Sakkal Majalla" panose="02000000000000000000" pitchFamily="2" charset="-78"/>
              </a:rPr>
              <a:t>- </a:t>
            </a:r>
            <a:r>
              <a:rPr lang="ar-SA" sz="3200" b="1" dirty="0">
                <a:latin typeface="Sakkal Majalla" panose="02000000000000000000" pitchFamily="2" charset="-78"/>
                <a:cs typeface="Sakkal Majalla" panose="02000000000000000000" pitchFamily="2" charset="-78"/>
              </a:rPr>
              <a:t>مشط بلاستيك </a:t>
            </a:r>
            <a:r>
              <a:rPr lang="ar-SA" sz="3200" b="1" dirty="0" smtClean="0">
                <a:latin typeface="Sakkal Majalla" panose="02000000000000000000" pitchFamily="2" charset="-78"/>
                <a:cs typeface="Sakkal Majalla" panose="02000000000000000000" pitchFamily="2" charset="-78"/>
              </a:rPr>
              <a:t>.</a:t>
            </a:r>
            <a:r>
              <a:rPr lang="en-US" sz="3200" b="1" dirty="0" smtClean="0">
                <a:latin typeface="Sakkal Majalla" panose="02000000000000000000" pitchFamily="2" charset="-78"/>
                <a:cs typeface="Sakkal Majalla" panose="02000000000000000000" pitchFamily="2" charset="-78"/>
              </a:rPr>
              <a:t>2 </a:t>
            </a:r>
            <a:r>
              <a:rPr lang="ar-SA" sz="3200" b="1" dirty="0" smtClean="0">
                <a:latin typeface="Sakkal Majalla" panose="02000000000000000000" pitchFamily="2" charset="-78"/>
                <a:cs typeface="Sakkal Majalla" panose="02000000000000000000" pitchFamily="2" charset="-78"/>
              </a:rPr>
              <a:t>- </a:t>
            </a:r>
            <a:r>
              <a:rPr lang="ar-SA" sz="3200" b="1" dirty="0">
                <a:latin typeface="Sakkal Majalla" panose="02000000000000000000" pitchFamily="2" charset="-78"/>
                <a:cs typeface="Sakkal Majalla" panose="02000000000000000000" pitchFamily="2" charset="-78"/>
              </a:rPr>
              <a:t>قصاصة ورق صغيرة </a:t>
            </a:r>
            <a:r>
              <a:rPr lang="ar-SA" sz="3200" b="1" dirty="0" smtClean="0">
                <a:latin typeface="Sakkal Majalla" panose="02000000000000000000" pitchFamily="2" charset="-78"/>
                <a:cs typeface="Sakkal Majalla" panose="02000000000000000000" pitchFamily="2" charset="-78"/>
              </a:rPr>
              <a:t>.</a:t>
            </a:r>
            <a:r>
              <a:rPr lang="ar-SA" sz="3200" b="1" dirty="0">
                <a:latin typeface="Sakkal Majalla" panose="02000000000000000000" pitchFamily="2" charset="-78"/>
                <a:cs typeface="Sakkal Majalla" panose="02000000000000000000" pitchFamily="2" charset="-78"/>
              </a:rPr>
              <a:t/>
            </a:r>
            <a:br>
              <a:rPr lang="ar-SA" sz="3200" b="1" dirty="0">
                <a:latin typeface="Sakkal Majalla" panose="02000000000000000000" pitchFamily="2" charset="-78"/>
                <a:cs typeface="Sakkal Majalla" panose="02000000000000000000" pitchFamily="2" charset="-78"/>
              </a:rPr>
            </a:br>
            <a:r>
              <a:rPr lang="ar-SA" sz="3200" b="1" dirty="0">
                <a:solidFill>
                  <a:schemeClr val="accent2"/>
                </a:solidFill>
                <a:latin typeface="Sakkal Majalla" panose="02000000000000000000" pitchFamily="2" charset="-78"/>
                <a:cs typeface="Sakkal Majalla" panose="02000000000000000000" pitchFamily="2" charset="-78"/>
              </a:rPr>
              <a:t>خطوات </a:t>
            </a:r>
            <a:r>
              <a:rPr lang="ar-SA" sz="3200" b="1" dirty="0" smtClean="0">
                <a:solidFill>
                  <a:schemeClr val="accent2"/>
                </a:solidFill>
                <a:latin typeface="Sakkal Majalla" panose="02000000000000000000" pitchFamily="2" charset="-78"/>
                <a:cs typeface="Sakkal Majalla" panose="02000000000000000000" pitchFamily="2" charset="-78"/>
              </a:rPr>
              <a:t>العمل:</a:t>
            </a:r>
            <a:r>
              <a:rPr lang="ar-SA" sz="3200" b="1" dirty="0">
                <a:latin typeface="Sakkal Majalla" panose="02000000000000000000" pitchFamily="2" charset="-78"/>
                <a:cs typeface="Sakkal Majalla" panose="02000000000000000000" pitchFamily="2" charset="-78"/>
              </a:rPr>
              <a:t/>
            </a:r>
            <a:br>
              <a:rPr lang="ar-SA" sz="3200" b="1" dirty="0">
                <a:latin typeface="Sakkal Majalla" panose="02000000000000000000" pitchFamily="2" charset="-78"/>
                <a:cs typeface="Sakkal Majalla" panose="02000000000000000000" pitchFamily="2" charset="-78"/>
              </a:rPr>
            </a:br>
            <a:r>
              <a:rPr lang="en-US" sz="3200" b="1" dirty="0">
                <a:latin typeface="Sakkal Majalla" panose="02000000000000000000" pitchFamily="2" charset="-78"/>
                <a:cs typeface="Sakkal Majalla" panose="02000000000000000000" pitchFamily="2" charset="-78"/>
              </a:rPr>
              <a:t>1</a:t>
            </a:r>
            <a:r>
              <a:rPr lang="ar-SA" sz="3200" b="1" dirty="0" smtClean="0">
                <a:latin typeface="Sakkal Majalla" panose="02000000000000000000" pitchFamily="2" charset="-78"/>
                <a:cs typeface="Sakkal Majalla" panose="02000000000000000000" pitchFamily="2" charset="-78"/>
              </a:rPr>
              <a:t>- مش</a:t>
            </a:r>
            <a:r>
              <a:rPr lang="ar-BH" sz="3200" b="1" dirty="0" smtClean="0">
                <a:latin typeface="Sakkal Majalla" panose="02000000000000000000" pitchFamily="2" charset="-78"/>
                <a:cs typeface="Sakkal Majalla" panose="02000000000000000000" pitchFamily="2" charset="-78"/>
              </a:rPr>
              <a:t>ّ</a:t>
            </a:r>
            <a:r>
              <a:rPr lang="ar-SA" sz="3200" b="1" dirty="0" smtClean="0">
                <a:latin typeface="Sakkal Majalla" panose="02000000000000000000" pitchFamily="2" charset="-78"/>
                <a:cs typeface="Sakkal Majalla" panose="02000000000000000000" pitchFamily="2" charset="-78"/>
              </a:rPr>
              <a:t>ط </a:t>
            </a:r>
            <a:r>
              <a:rPr lang="ar-SA" sz="3200" b="1" dirty="0">
                <a:latin typeface="Sakkal Majalla" panose="02000000000000000000" pitchFamily="2" charset="-78"/>
                <a:cs typeface="Sakkal Majalla" panose="02000000000000000000" pitchFamily="2" charset="-78"/>
              </a:rPr>
              <a:t>شعرك بسرعة لمدة </a:t>
            </a:r>
            <a:r>
              <a:rPr lang="en-US" sz="3200" b="1" smtClean="0">
                <a:latin typeface="Sakkal Majalla" panose="02000000000000000000" pitchFamily="2" charset="-78"/>
                <a:cs typeface="Sakkal Majalla" panose="02000000000000000000" pitchFamily="2" charset="-78"/>
              </a:rPr>
              <a:t>10</a:t>
            </a:r>
            <a:r>
              <a:rPr lang="ar-SA" sz="3200" b="1" smtClean="0">
                <a:latin typeface="Sakkal Majalla" panose="02000000000000000000" pitchFamily="2" charset="-78"/>
                <a:cs typeface="Sakkal Majalla" panose="02000000000000000000" pitchFamily="2" charset="-78"/>
              </a:rPr>
              <a:t> </a:t>
            </a:r>
            <a:r>
              <a:rPr lang="ar-SA" sz="3200" b="1" dirty="0">
                <a:latin typeface="Sakkal Majalla" panose="02000000000000000000" pitchFamily="2" charset="-78"/>
                <a:cs typeface="Sakkal Majalla" panose="02000000000000000000" pitchFamily="2" charset="-78"/>
              </a:rPr>
              <a:t>ثواني </a:t>
            </a:r>
            <a:r>
              <a:rPr lang="ar-SA" sz="3200" b="1" dirty="0" smtClean="0">
                <a:latin typeface="Sakkal Majalla" panose="02000000000000000000" pitchFamily="2" charset="-78"/>
                <a:cs typeface="Sakkal Majalla" panose="02000000000000000000" pitchFamily="2" charset="-78"/>
              </a:rPr>
              <a:t>تقريبا.</a:t>
            </a:r>
            <a:r>
              <a:rPr lang="ar-SA" sz="3200" b="1" dirty="0">
                <a:latin typeface="Sakkal Majalla" panose="02000000000000000000" pitchFamily="2" charset="-78"/>
                <a:cs typeface="Sakkal Majalla" panose="02000000000000000000" pitchFamily="2" charset="-78"/>
              </a:rPr>
              <a:t/>
            </a:r>
            <a:br>
              <a:rPr lang="ar-SA" sz="3200" b="1" dirty="0">
                <a:latin typeface="Sakkal Majalla" panose="02000000000000000000" pitchFamily="2" charset="-78"/>
                <a:cs typeface="Sakkal Majalla" panose="02000000000000000000" pitchFamily="2" charset="-78"/>
              </a:rPr>
            </a:br>
            <a:r>
              <a:rPr lang="en-US" sz="3200" b="1" dirty="0" smtClean="0">
                <a:latin typeface="Sakkal Majalla" panose="02000000000000000000" pitchFamily="2" charset="-78"/>
                <a:cs typeface="Sakkal Majalla" panose="02000000000000000000" pitchFamily="2" charset="-78"/>
              </a:rPr>
              <a:t>2</a:t>
            </a:r>
            <a:r>
              <a:rPr lang="ar-SA" sz="3200" b="1" dirty="0" smtClean="0">
                <a:latin typeface="Sakkal Majalla" panose="02000000000000000000" pitchFamily="2" charset="-78"/>
                <a:cs typeface="Sakkal Majalla" panose="02000000000000000000" pitchFamily="2" charset="-78"/>
              </a:rPr>
              <a:t>- قر</a:t>
            </a:r>
            <a:r>
              <a:rPr lang="ar-BH" sz="3200" b="1" dirty="0" smtClean="0">
                <a:latin typeface="Sakkal Majalla" panose="02000000000000000000" pitchFamily="2" charset="-78"/>
                <a:cs typeface="Sakkal Majalla" panose="02000000000000000000" pitchFamily="2" charset="-78"/>
              </a:rPr>
              <a:t>ّ</a:t>
            </a:r>
            <a:r>
              <a:rPr lang="ar-SA" sz="3200" b="1" dirty="0" smtClean="0">
                <a:latin typeface="Sakkal Majalla" panose="02000000000000000000" pitchFamily="2" charset="-78"/>
                <a:cs typeface="Sakkal Majalla" panose="02000000000000000000" pitchFamily="2" charset="-78"/>
              </a:rPr>
              <a:t>ب </a:t>
            </a:r>
            <a:r>
              <a:rPr lang="ar-SA" sz="3200" b="1" dirty="0">
                <a:latin typeface="Sakkal Majalla" panose="02000000000000000000" pitchFamily="2" charset="-78"/>
                <a:cs typeface="Sakkal Majalla" panose="02000000000000000000" pitchFamily="2" charset="-78"/>
              </a:rPr>
              <a:t>المشط من قصاصات الورق .</a:t>
            </a:r>
            <a:br>
              <a:rPr lang="ar-SA" sz="3200" b="1" dirty="0">
                <a:latin typeface="Sakkal Majalla" panose="02000000000000000000" pitchFamily="2" charset="-78"/>
                <a:cs typeface="Sakkal Majalla" panose="02000000000000000000" pitchFamily="2" charset="-78"/>
              </a:rPr>
            </a:br>
            <a:r>
              <a:rPr lang="en-US" sz="3200" b="1" dirty="0" smtClean="0">
                <a:latin typeface="Sakkal Majalla" panose="02000000000000000000" pitchFamily="2" charset="-78"/>
                <a:cs typeface="Sakkal Majalla" panose="02000000000000000000" pitchFamily="2" charset="-78"/>
              </a:rPr>
              <a:t>3</a:t>
            </a:r>
            <a:r>
              <a:rPr lang="ar-SA" sz="3200" b="1" dirty="0" smtClean="0">
                <a:latin typeface="Sakkal Majalla" panose="02000000000000000000" pitchFamily="2" charset="-78"/>
                <a:cs typeface="Sakkal Majalla" panose="02000000000000000000" pitchFamily="2" charset="-78"/>
              </a:rPr>
              <a:t>- </a:t>
            </a:r>
            <a:r>
              <a:rPr lang="ar-SA" sz="3200" b="1" dirty="0">
                <a:latin typeface="Sakkal Majalla" panose="02000000000000000000" pitchFamily="2" charset="-78"/>
                <a:cs typeface="Sakkal Majalla" panose="02000000000000000000" pitchFamily="2" charset="-78"/>
              </a:rPr>
              <a:t>انتظر فترة ولاحظ ما يحدث لقصاصات الورق.</a:t>
            </a:r>
          </a:p>
          <a:p>
            <a:pPr algn="ctr" rtl="1"/>
            <a:r>
              <a:rPr lang="ar-SA" sz="3200" b="1" dirty="0" smtClean="0">
                <a:solidFill>
                  <a:srgbClr val="C00000"/>
                </a:solidFill>
                <a:latin typeface="Sakkal Majalla" panose="02000000000000000000" pitchFamily="2" charset="-78"/>
                <a:cs typeface="Sakkal Majalla" panose="02000000000000000000" pitchFamily="2" charset="-78"/>
              </a:rPr>
              <a:t>ماذا تلاحظ؟</a:t>
            </a:r>
            <a:endParaRPr lang="ar-SA" sz="3200" b="1" dirty="0">
              <a:solidFill>
                <a:srgbClr val="C0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2702256" y="4911030"/>
            <a:ext cx="8038532"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r" rtl="1">
              <a:defRPr/>
            </a:pPr>
            <a:r>
              <a:rPr lang="ar-SA" sz="3200" b="1" dirty="0" smtClean="0">
                <a:solidFill>
                  <a:srgbClr val="002060"/>
                </a:solidFill>
                <a:latin typeface="Sakkal Majalla" panose="02000000000000000000" pitchFamily="2" charset="-78"/>
                <a:cs typeface="Sakkal Majalla" panose="02000000000000000000" pitchFamily="2" charset="-78"/>
              </a:rPr>
              <a:t>الملاحظة:</a:t>
            </a:r>
            <a:r>
              <a:rPr lang="ar-SA" sz="3200" b="1" dirty="0">
                <a:solidFill>
                  <a:srgbClr val="002060"/>
                </a:solidFill>
                <a:latin typeface="Sakkal Majalla" panose="02000000000000000000" pitchFamily="2" charset="-78"/>
                <a:cs typeface="Sakkal Majalla" panose="02000000000000000000" pitchFamily="2" charset="-78"/>
              </a:rPr>
              <a:t/>
            </a:r>
            <a:br>
              <a:rPr lang="ar-SA" sz="3200" b="1" dirty="0">
                <a:solidFill>
                  <a:srgbClr val="002060"/>
                </a:solidFill>
                <a:latin typeface="Sakkal Majalla" panose="02000000000000000000" pitchFamily="2" charset="-78"/>
                <a:cs typeface="Sakkal Majalla" panose="02000000000000000000" pitchFamily="2" charset="-78"/>
              </a:rPr>
            </a:br>
            <a:r>
              <a:rPr lang="ar-SA" sz="3200" b="1" dirty="0">
                <a:solidFill>
                  <a:srgbClr val="002060"/>
                </a:solidFill>
                <a:latin typeface="Sakkal Majalla" panose="02000000000000000000" pitchFamily="2" charset="-78"/>
                <a:cs typeface="Sakkal Majalla" panose="02000000000000000000" pitchFamily="2" charset="-78"/>
              </a:rPr>
              <a:t>تنجذب قصاصات الورق إلى المشط ثم تتركه بعد </a:t>
            </a:r>
            <a:r>
              <a:rPr lang="ar-SA" sz="3200" b="1" dirty="0" smtClean="0">
                <a:solidFill>
                  <a:srgbClr val="002060"/>
                </a:solidFill>
                <a:latin typeface="Sakkal Majalla" panose="02000000000000000000" pitchFamily="2" charset="-78"/>
                <a:cs typeface="Sakkal Majalla" panose="02000000000000000000" pitchFamily="2" charset="-78"/>
              </a:rPr>
              <a:t>فترة</a:t>
            </a:r>
            <a:r>
              <a:rPr lang="ar-BH" sz="3200" b="1" dirty="0" smtClean="0">
                <a:solidFill>
                  <a:srgbClr val="002060"/>
                </a:solidFill>
                <a:latin typeface="Sakkal Majalla" panose="02000000000000000000" pitchFamily="2" charset="-78"/>
                <a:cs typeface="Sakkal Majalla" panose="02000000000000000000" pitchFamily="2" charset="-78"/>
              </a:rPr>
              <a:t> وجيزة.</a:t>
            </a:r>
            <a:r>
              <a:rPr lang="ar-SA" sz="3200" b="1" dirty="0" smtClean="0">
                <a:solidFill>
                  <a:srgbClr val="002060"/>
                </a:solidFill>
                <a:latin typeface="Sakkal Majalla" panose="02000000000000000000" pitchFamily="2" charset="-78"/>
                <a:cs typeface="Sakkal Majalla" panose="02000000000000000000" pitchFamily="2" charset="-78"/>
              </a:rPr>
              <a:t> </a:t>
            </a:r>
            <a:endParaRPr lang="ar-SA" sz="3200" b="1" dirty="0">
              <a:solidFill>
                <a:srgbClr val="002060"/>
              </a:solidFill>
              <a:latin typeface="Sakkal Majalla" panose="02000000000000000000" pitchFamily="2" charset="-78"/>
              <a:cs typeface="Sakkal Majalla" panose="02000000000000000000" pitchFamily="2" charset="-78"/>
            </a:endParaRPr>
          </a:p>
        </p:txBody>
      </p:sp>
      <p:sp>
        <p:nvSpPr>
          <p:cNvPr id="6"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782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967786" y="133286"/>
            <a:ext cx="4380706" cy="774026"/>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BH" altLang="en-US" sz="4000" b="1" dirty="0" smtClean="0">
                <a:solidFill>
                  <a:srgbClr val="002060"/>
                </a:solidFill>
                <a:latin typeface="Sakkal Majalla" panose="02000000000000000000" pitchFamily="2" charset="-78"/>
                <a:cs typeface="Sakkal Majalla" panose="02000000000000000000" pitchFamily="2" charset="-78"/>
              </a:rPr>
              <a:t>تجربة: القوة الكهربائية</a:t>
            </a:r>
            <a:endParaRPr lang="en-US" altLang="en-US" sz="4000" b="1" dirty="0">
              <a:solidFill>
                <a:srgbClr val="002060"/>
              </a:solidFill>
              <a:latin typeface="Sakkal Majalla" panose="02000000000000000000" pitchFamily="2" charset="-78"/>
              <a:cs typeface="Sakkal Majalla" panose="02000000000000000000" pitchFamily="2" charset="-78"/>
            </a:endParaRPr>
          </a:p>
        </p:txBody>
      </p:sp>
      <p:pic>
        <p:nvPicPr>
          <p:cNvPr id="4" name="صورة 4" descr="مشط.jpg"/>
          <p:cNvPicPr>
            <a:picLocks noChangeAspect="1"/>
          </p:cNvPicPr>
          <p:nvPr/>
        </p:nvPicPr>
        <p:blipFill>
          <a:blip r:embed="rId3"/>
          <a:srcRect/>
          <a:stretch>
            <a:fillRect/>
          </a:stretch>
        </p:blipFill>
        <p:spPr bwMode="auto">
          <a:xfrm>
            <a:off x="469037" y="1634836"/>
            <a:ext cx="3708287" cy="245225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مستطيل 5"/>
          <p:cNvSpPr/>
          <p:nvPr/>
        </p:nvSpPr>
        <p:spPr>
          <a:xfrm>
            <a:off x="469037" y="4329414"/>
            <a:ext cx="3788840" cy="1631216"/>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r" rtl="1">
              <a:defRPr/>
            </a:pPr>
            <a:r>
              <a:rPr lang="ar-SA" sz="2400" b="1" dirty="0">
                <a:latin typeface="Sakkal Majalla" panose="02000000000000000000" pitchFamily="2" charset="-78"/>
                <a:cs typeface="Sakkal Majalla" panose="02000000000000000000" pitchFamily="2" charset="-78"/>
              </a:rPr>
              <a:t></a:t>
            </a:r>
            <a:r>
              <a:rPr lang="ar-SA" sz="2800" b="1" dirty="0">
                <a:solidFill>
                  <a:srgbClr val="C00000"/>
                </a:solidFill>
                <a:latin typeface="Sakkal Majalla" panose="02000000000000000000" pitchFamily="2" charset="-78"/>
                <a:cs typeface="Sakkal Majalla" panose="02000000000000000000" pitchFamily="2" charset="-78"/>
              </a:rPr>
              <a:t>الاستنتاج :-</a:t>
            </a:r>
            <a:r>
              <a:rPr lang="ar-SA" sz="2400" b="1" dirty="0">
                <a:latin typeface="Sakkal Majalla" panose="02000000000000000000" pitchFamily="2" charset="-78"/>
                <a:cs typeface="Sakkal Majalla" panose="02000000000000000000" pitchFamily="2" charset="-78"/>
              </a:rPr>
              <a:t/>
            </a:r>
            <a:br>
              <a:rPr lang="ar-SA" sz="2400" b="1" dirty="0">
                <a:latin typeface="Sakkal Majalla" panose="02000000000000000000" pitchFamily="2" charset="-78"/>
                <a:cs typeface="Sakkal Majalla" panose="02000000000000000000" pitchFamily="2" charset="-78"/>
              </a:rPr>
            </a:br>
            <a:r>
              <a:rPr lang="ar-SA" sz="2400" b="1" dirty="0">
                <a:latin typeface="Sakkal Majalla" panose="02000000000000000000" pitchFamily="2" charset="-78"/>
                <a:cs typeface="Sakkal Majalla" panose="02000000000000000000" pitchFamily="2" charset="-78"/>
              </a:rPr>
              <a:t>الأجسام ذات الشحنات الكهربية المتشابهة تتنافر </a:t>
            </a:r>
            <a:r>
              <a:rPr lang="ar-BH" sz="2400" b="1" dirty="0" smtClean="0">
                <a:latin typeface="Sakkal Majalla" panose="02000000000000000000" pitchFamily="2" charset="-78"/>
                <a:cs typeface="Sakkal Majalla" panose="02000000000000000000" pitchFamily="2" charset="-78"/>
              </a:rPr>
              <a:t> </a:t>
            </a:r>
            <a:r>
              <a:rPr lang="ar-SA" sz="2400" b="1" dirty="0" smtClean="0">
                <a:latin typeface="Sakkal Majalla" panose="02000000000000000000" pitchFamily="2" charset="-78"/>
                <a:cs typeface="Sakkal Majalla" panose="02000000000000000000" pitchFamily="2" charset="-78"/>
              </a:rPr>
              <a:t>والأجسام </a:t>
            </a:r>
            <a:r>
              <a:rPr lang="ar-SA" sz="2400" b="1" dirty="0">
                <a:latin typeface="Sakkal Majalla" panose="02000000000000000000" pitchFamily="2" charset="-78"/>
                <a:cs typeface="Sakkal Majalla" panose="02000000000000000000" pitchFamily="2" charset="-78"/>
              </a:rPr>
              <a:t>ذات الشحنات الكهربية  المختلفة </a:t>
            </a:r>
            <a:r>
              <a:rPr lang="ar-SA" sz="2400" b="1" dirty="0" smtClean="0">
                <a:latin typeface="Sakkal Majalla" panose="02000000000000000000" pitchFamily="2" charset="-78"/>
                <a:cs typeface="Sakkal Majalla" panose="02000000000000000000" pitchFamily="2" charset="-78"/>
              </a:rPr>
              <a:t>تتجاذب.</a:t>
            </a:r>
            <a:endParaRPr lang="ar-SA" sz="2400" b="1" dirty="0">
              <a:latin typeface="Sakkal Majalla" panose="02000000000000000000" pitchFamily="2" charset="-78"/>
              <a:cs typeface="Sakkal Majalla" panose="02000000000000000000" pitchFamily="2" charset="-78"/>
            </a:endParaRPr>
          </a:p>
        </p:txBody>
      </p:sp>
      <p:sp>
        <p:nvSpPr>
          <p:cNvPr id="6" name="مستطيل 3"/>
          <p:cNvSpPr/>
          <p:nvPr/>
        </p:nvSpPr>
        <p:spPr>
          <a:xfrm>
            <a:off x="4812059" y="1634836"/>
            <a:ext cx="6600898" cy="4031873"/>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a:spAutoFit/>
          </a:bodyPr>
          <a:lstStyle/>
          <a:p>
            <a:pPr algn="r" rtl="1">
              <a:defRPr/>
            </a:pPr>
            <a:r>
              <a:rPr lang="ar-SA" sz="2800" b="1" dirty="0">
                <a:latin typeface="Sakkal Majalla" panose="02000000000000000000" pitchFamily="2" charset="-78"/>
                <a:cs typeface="Sakkal Majalla" panose="02000000000000000000" pitchFamily="2" charset="-78"/>
              </a:rPr>
              <a:t> </a:t>
            </a:r>
            <a:r>
              <a:rPr lang="ar-SA" sz="3200" b="1" dirty="0">
                <a:solidFill>
                  <a:srgbClr val="C00000"/>
                </a:solidFill>
                <a:latin typeface="Sakkal Majalla" panose="02000000000000000000" pitchFamily="2" charset="-78"/>
                <a:cs typeface="Sakkal Majalla" panose="02000000000000000000" pitchFamily="2" charset="-78"/>
              </a:rPr>
              <a:t>التفسير : </a:t>
            </a:r>
            <a:r>
              <a:rPr lang="ar-SA" sz="2800" b="1" dirty="0">
                <a:latin typeface="Sakkal Majalla" panose="02000000000000000000" pitchFamily="2" charset="-78"/>
                <a:cs typeface="Sakkal Majalla" panose="02000000000000000000" pitchFamily="2" charset="-78"/>
              </a:rPr>
              <a:t/>
            </a:r>
            <a:br>
              <a:rPr lang="ar-SA" sz="2800" b="1" dirty="0">
                <a:latin typeface="Sakkal Majalla" panose="02000000000000000000" pitchFamily="2" charset="-78"/>
                <a:cs typeface="Sakkal Majalla" panose="02000000000000000000" pitchFamily="2" charset="-78"/>
              </a:rPr>
            </a:br>
            <a:r>
              <a:rPr lang="ar-SA" sz="2800" b="1" dirty="0">
                <a:latin typeface="Sakkal Majalla" panose="02000000000000000000" pitchFamily="2" charset="-78"/>
                <a:cs typeface="Sakkal Majalla" panose="02000000000000000000" pitchFamily="2" charset="-78"/>
              </a:rPr>
              <a:t>-عند دلك المشط مع الشعر </a:t>
            </a:r>
            <a:r>
              <a:rPr lang="ar-SA" sz="2800" b="1" dirty="0" smtClean="0">
                <a:latin typeface="Sakkal Majalla" panose="02000000000000000000" pitchFamily="2" charset="-78"/>
                <a:cs typeface="Sakkal Majalla" panose="02000000000000000000" pitchFamily="2" charset="-78"/>
              </a:rPr>
              <a:t>ف</a:t>
            </a:r>
            <a:r>
              <a:rPr lang="ar-BH" sz="2800" b="1" dirty="0" smtClean="0">
                <a:latin typeface="Sakkal Majalla" panose="02000000000000000000" pitchFamily="2" charset="-78"/>
                <a:cs typeface="Sakkal Majalla" panose="02000000000000000000" pitchFamily="2" charset="-78"/>
              </a:rPr>
              <a:t>إنه</a:t>
            </a:r>
            <a:r>
              <a:rPr lang="ar-SA" sz="2800" b="1" dirty="0" smtClean="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تنشأ شحنة كهربية ضعيفة </a:t>
            </a:r>
            <a:r>
              <a:rPr lang="ar-SA" sz="2800" b="1" dirty="0" smtClean="0">
                <a:latin typeface="Sakkal Majalla" panose="02000000000000000000" pitchFamily="2" charset="-78"/>
                <a:cs typeface="Sakkal Majalla" panose="02000000000000000000" pitchFamily="2" charset="-78"/>
              </a:rPr>
              <a:t>تجعل</a:t>
            </a:r>
            <a:r>
              <a:rPr lang="ar-BH" sz="2800" b="1" dirty="0" smtClean="0">
                <a:latin typeface="Sakkal Majalla" panose="02000000000000000000" pitchFamily="2" charset="-78"/>
                <a:cs typeface="Sakkal Majalla" panose="02000000000000000000" pitchFamily="2" charset="-78"/>
              </a:rPr>
              <a:t>ه</a:t>
            </a:r>
            <a:r>
              <a:rPr lang="ar-SA" sz="2800" b="1" dirty="0" smtClean="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قادرا على جذب قصاصات الورق </a:t>
            </a:r>
            <a:r>
              <a:rPr lang="ar-SA" sz="2800" b="1" dirty="0" smtClean="0">
                <a:latin typeface="Sakkal Majalla" panose="02000000000000000000" pitchFamily="2" charset="-78"/>
                <a:cs typeface="Sakkal Majalla" panose="02000000000000000000" pitchFamily="2" charset="-78"/>
              </a:rPr>
              <a:t>غير </a:t>
            </a:r>
            <a:r>
              <a:rPr lang="ar-BH" sz="2800" b="1" dirty="0" smtClean="0">
                <a:latin typeface="Sakkal Majalla" panose="02000000000000000000" pitchFamily="2" charset="-78"/>
                <a:cs typeface="Sakkal Majalla" panose="02000000000000000000" pitchFamily="2" charset="-78"/>
              </a:rPr>
              <a:t>ال</a:t>
            </a:r>
            <a:r>
              <a:rPr lang="ar-SA" sz="2800" b="1" dirty="0" smtClean="0">
                <a:latin typeface="Sakkal Majalla" panose="02000000000000000000" pitchFamily="2" charset="-78"/>
                <a:cs typeface="Sakkal Majalla" panose="02000000000000000000" pitchFamily="2" charset="-78"/>
              </a:rPr>
              <a:t>مشحونة </a:t>
            </a:r>
            <a:r>
              <a:rPr lang="ar-SA" sz="2800" b="1" dirty="0" err="1">
                <a:latin typeface="Sakkal Majalla" panose="02000000000000000000" pitchFamily="2" charset="-78"/>
                <a:cs typeface="Sakkal Majalla" panose="02000000000000000000" pitchFamily="2" charset="-78"/>
              </a:rPr>
              <a:t>فى</a:t>
            </a:r>
            <a:r>
              <a:rPr lang="ar-SA" sz="2800" b="1" dirty="0">
                <a:latin typeface="Sakkal Majalla" panose="02000000000000000000" pitchFamily="2" charset="-78"/>
                <a:cs typeface="Sakkal Majalla" panose="02000000000000000000" pitchFamily="2" charset="-78"/>
              </a:rPr>
              <a:t> </a:t>
            </a:r>
            <a:r>
              <a:rPr lang="ar-SA" sz="2800" b="1" dirty="0" smtClean="0">
                <a:latin typeface="Sakkal Majalla" panose="02000000000000000000" pitchFamily="2" charset="-78"/>
                <a:cs typeface="Sakkal Majalla" panose="02000000000000000000" pitchFamily="2" charset="-78"/>
              </a:rPr>
              <a:t>البداية.</a:t>
            </a:r>
            <a:r>
              <a:rPr lang="ar-SA" sz="2800" b="1" dirty="0">
                <a:latin typeface="Sakkal Majalla" panose="02000000000000000000" pitchFamily="2" charset="-78"/>
                <a:cs typeface="Sakkal Majalla" panose="02000000000000000000" pitchFamily="2" charset="-78"/>
              </a:rPr>
              <a:t/>
            </a:r>
            <a:br>
              <a:rPr lang="ar-SA" sz="2800" b="1" dirty="0">
                <a:latin typeface="Sakkal Majalla" panose="02000000000000000000" pitchFamily="2" charset="-78"/>
                <a:cs typeface="Sakkal Majalla" panose="02000000000000000000" pitchFamily="2" charset="-78"/>
              </a:rPr>
            </a:br>
            <a:r>
              <a:rPr lang="ar-SA" sz="2800" b="1" dirty="0">
                <a:latin typeface="Sakkal Majalla" panose="02000000000000000000" pitchFamily="2" charset="-78"/>
                <a:cs typeface="Sakkal Majalla" panose="02000000000000000000" pitchFamily="2" charset="-78"/>
              </a:rPr>
              <a:t>-عند انجذاب قصاصات الورق </a:t>
            </a:r>
            <a:r>
              <a:rPr lang="ar-SA" sz="2800" b="1" dirty="0" smtClean="0">
                <a:latin typeface="Sakkal Majalla" panose="02000000000000000000" pitchFamily="2" charset="-78"/>
                <a:cs typeface="Sakkal Majalla" panose="02000000000000000000" pitchFamily="2" charset="-78"/>
              </a:rPr>
              <a:t>إلي</a:t>
            </a:r>
            <a:r>
              <a:rPr lang="ar-BH" sz="2800" b="1" dirty="0" smtClean="0">
                <a:latin typeface="Sakkal Majalla" panose="02000000000000000000" pitchFamily="2" charset="-78"/>
                <a:cs typeface="Sakkal Majalla" panose="02000000000000000000" pitchFamily="2" charset="-78"/>
              </a:rPr>
              <a:t>ه،</a:t>
            </a:r>
            <a:r>
              <a:rPr lang="ar-SA" sz="2800" b="1" dirty="0" smtClean="0">
                <a:latin typeface="Sakkal Majalla" panose="02000000000000000000" pitchFamily="2" charset="-78"/>
                <a:cs typeface="Sakkal Majalla" panose="02000000000000000000" pitchFamily="2" charset="-78"/>
              </a:rPr>
              <a:t> انتقل </a:t>
            </a:r>
            <a:r>
              <a:rPr lang="ar-SA" sz="2800" b="1" dirty="0">
                <a:latin typeface="Sakkal Majalla" panose="02000000000000000000" pitchFamily="2" charset="-78"/>
                <a:cs typeface="Sakkal Majalla" panose="02000000000000000000" pitchFamily="2" charset="-78"/>
              </a:rPr>
              <a:t>جزء من الشحنة الموجودة على المشط إلى قصاصات </a:t>
            </a:r>
            <a:r>
              <a:rPr lang="ar-SA" sz="2800" b="1" dirty="0" smtClean="0">
                <a:latin typeface="Sakkal Majalla" panose="02000000000000000000" pitchFamily="2" charset="-78"/>
                <a:cs typeface="Sakkal Majalla" panose="02000000000000000000" pitchFamily="2" charset="-78"/>
              </a:rPr>
              <a:t>الورق</a:t>
            </a:r>
            <a:r>
              <a:rPr lang="ar-BH" sz="2800" b="1" dirty="0" smtClean="0">
                <a:latin typeface="Sakkal Majalla" panose="02000000000000000000" pitchFamily="2" charset="-78"/>
                <a:cs typeface="Sakkal Majalla" panose="02000000000000000000" pitchFamily="2" charset="-78"/>
              </a:rPr>
              <a:t>،</a:t>
            </a:r>
            <a:r>
              <a:rPr lang="ar-SA" sz="2800" b="1" dirty="0" smtClean="0">
                <a:latin typeface="Sakkal Majalla" panose="02000000000000000000" pitchFamily="2" charset="-78"/>
                <a:cs typeface="Sakkal Majalla" panose="02000000000000000000" pitchFamily="2" charset="-78"/>
              </a:rPr>
              <a:t> فتكو</a:t>
            </a:r>
            <a:r>
              <a:rPr lang="ar-BH" sz="2800" b="1" dirty="0" smtClean="0">
                <a:latin typeface="Sakkal Majalla" panose="02000000000000000000" pitchFamily="2" charset="-78"/>
                <a:cs typeface="Sakkal Majalla" panose="02000000000000000000" pitchFamily="2" charset="-78"/>
              </a:rPr>
              <a:t>ّ</a:t>
            </a:r>
            <a:r>
              <a:rPr lang="ar-SA" sz="2800" b="1" dirty="0" smtClean="0">
                <a:latin typeface="Sakkal Majalla" panose="02000000000000000000" pitchFamily="2" charset="-78"/>
                <a:cs typeface="Sakkal Majalla" panose="02000000000000000000" pitchFamily="2" charset="-78"/>
              </a:rPr>
              <a:t>نت </a:t>
            </a:r>
            <a:r>
              <a:rPr lang="ar-SA" sz="2800" b="1" dirty="0">
                <a:latin typeface="Sakkal Majalla" panose="02000000000000000000" pitchFamily="2" charset="-78"/>
                <a:cs typeface="Sakkal Majalla" panose="02000000000000000000" pitchFamily="2" charset="-78"/>
              </a:rPr>
              <a:t>شحنة على قصاصات الورق متشابهة للشحنة </a:t>
            </a:r>
            <a:r>
              <a:rPr lang="ar-SA" sz="2800" b="1" dirty="0" err="1" smtClean="0">
                <a:latin typeface="Sakkal Majalla" panose="02000000000000000000" pitchFamily="2" charset="-78"/>
                <a:cs typeface="Sakkal Majalla" panose="02000000000000000000" pitchFamily="2" charset="-78"/>
              </a:rPr>
              <a:t>المتكو</a:t>
            </a:r>
            <a:r>
              <a:rPr lang="ar-BH" sz="2800" b="1" dirty="0" smtClean="0">
                <a:latin typeface="Sakkal Majalla" panose="02000000000000000000" pitchFamily="2" charset="-78"/>
                <a:cs typeface="Sakkal Majalla" panose="02000000000000000000" pitchFamily="2" charset="-78"/>
              </a:rPr>
              <a:t>ّ</a:t>
            </a:r>
            <a:r>
              <a:rPr lang="ar-SA" sz="2800" b="1" dirty="0" err="1" smtClean="0">
                <a:latin typeface="Sakkal Majalla" panose="02000000000000000000" pitchFamily="2" charset="-78"/>
                <a:cs typeface="Sakkal Majalla" panose="02000000000000000000" pitchFamily="2" charset="-78"/>
              </a:rPr>
              <a:t>نة</a:t>
            </a:r>
            <a:r>
              <a:rPr lang="ar-SA" sz="2800" b="1" dirty="0" smtClean="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على </a:t>
            </a:r>
            <a:r>
              <a:rPr lang="ar-SA" sz="2800" b="1" dirty="0" smtClean="0">
                <a:latin typeface="Sakkal Majalla" panose="02000000000000000000" pitchFamily="2" charset="-78"/>
                <a:cs typeface="Sakkal Majalla" panose="02000000000000000000" pitchFamily="2" charset="-78"/>
              </a:rPr>
              <a:t>المشط</a:t>
            </a:r>
            <a:r>
              <a:rPr lang="ar-BH" sz="2800" b="1" dirty="0" smtClean="0">
                <a:latin typeface="Sakkal Majalla" panose="02000000000000000000" pitchFamily="2" charset="-78"/>
                <a:cs typeface="Sakkal Majalla" panose="02000000000000000000" pitchFamily="2" charset="-78"/>
              </a:rPr>
              <a:t>.</a:t>
            </a:r>
            <a:r>
              <a:rPr lang="ar-SA" sz="2800" b="1" dirty="0" smtClean="0">
                <a:latin typeface="Sakkal Majalla" panose="02000000000000000000" pitchFamily="2" charset="-78"/>
                <a:cs typeface="Sakkal Majalla" panose="02000000000000000000" pitchFamily="2" charset="-78"/>
              </a:rPr>
              <a:t> لذ</a:t>
            </a:r>
            <a:r>
              <a:rPr lang="ar-BH" sz="2800" b="1" dirty="0" smtClean="0">
                <a:latin typeface="Sakkal Majalla" panose="02000000000000000000" pitchFamily="2" charset="-78"/>
                <a:cs typeface="Sakkal Majalla" panose="02000000000000000000" pitchFamily="2" charset="-78"/>
              </a:rPr>
              <a:t>لك</a:t>
            </a:r>
            <a:r>
              <a:rPr lang="ar-SA" sz="2800" b="1" dirty="0" smtClean="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حدث التنافر بينهما </a:t>
            </a:r>
            <a:r>
              <a:rPr lang="ar-SA" sz="2800" b="1" dirty="0" smtClean="0">
                <a:latin typeface="Sakkal Majalla" panose="02000000000000000000" pitchFamily="2" charset="-78"/>
                <a:cs typeface="Sakkal Majalla" panose="02000000000000000000" pitchFamily="2" charset="-78"/>
              </a:rPr>
              <a:t>مم</a:t>
            </a:r>
            <a:r>
              <a:rPr lang="ar-BH" sz="2800" b="1" dirty="0" smtClean="0">
                <a:latin typeface="Sakkal Majalla" panose="02000000000000000000" pitchFamily="2" charset="-78"/>
                <a:cs typeface="Sakkal Majalla" panose="02000000000000000000" pitchFamily="2" charset="-78"/>
              </a:rPr>
              <a:t>ّ</a:t>
            </a:r>
            <a:r>
              <a:rPr lang="ar-SA" sz="2800" b="1" dirty="0" smtClean="0">
                <a:latin typeface="Sakkal Majalla" panose="02000000000000000000" pitchFamily="2" charset="-78"/>
                <a:cs typeface="Sakkal Majalla" panose="02000000000000000000" pitchFamily="2" charset="-78"/>
              </a:rPr>
              <a:t>ا </a:t>
            </a:r>
            <a:r>
              <a:rPr lang="ar-SA" sz="2800" b="1" dirty="0">
                <a:latin typeface="Sakkal Majalla" panose="02000000000000000000" pitchFamily="2" charset="-78"/>
                <a:cs typeface="Sakkal Majalla" panose="02000000000000000000" pitchFamily="2" charset="-78"/>
              </a:rPr>
              <a:t>أدى إلى تساقط قصاصات الورق بعد </a:t>
            </a:r>
            <a:r>
              <a:rPr lang="ar-SA" sz="2800" b="1" dirty="0" smtClean="0">
                <a:latin typeface="Sakkal Majalla" panose="02000000000000000000" pitchFamily="2" charset="-78"/>
                <a:cs typeface="Sakkal Majalla" panose="02000000000000000000" pitchFamily="2" charset="-78"/>
              </a:rPr>
              <a:t>فترة.</a:t>
            </a:r>
            <a:endParaRPr lang="ar-SA" sz="2800" b="1" dirty="0">
              <a:latin typeface="Sakkal Majalla" panose="02000000000000000000" pitchFamily="2" charset="-78"/>
              <a:cs typeface="Sakkal Majalla" panose="02000000000000000000" pitchFamily="2" charset="-78"/>
            </a:endParaRPr>
          </a:p>
        </p:txBody>
      </p:sp>
      <p:sp>
        <p:nvSpPr>
          <p:cNvPr id="7"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6836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868562" y="1459392"/>
            <a:ext cx="6738778" cy="646331"/>
          </a:xfrm>
          <a:prstGeom prst="rect">
            <a:avLst/>
          </a:prstGeom>
          <a:solidFill>
            <a:schemeClr val="accent4">
              <a:lumMod val="20000"/>
              <a:lumOff val="80000"/>
            </a:schemeClr>
          </a:solidFill>
          <a:ln>
            <a:noFill/>
          </a:ln>
        </p:spPr>
        <p:txBody>
          <a:bodyPr wrap="square" anchor="ctr">
            <a:spAutoFit/>
          </a:bodyPr>
          <a:lstStyle/>
          <a:p>
            <a:pPr algn="r" rtl="1"/>
            <a:r>
              <a:rPr lang="ar-BH" sz="3600" b="1" dirty="0">
                <a:latin typeface="Sakkal Majalla" panose="02000000000000000000" pitchFamily="2" charset="-78"/>
                <a:cs typeface="Sakkal Majalla" panose="02000000000000000000" pitchFamily="2" charset="-78"/>
              </a:rPr>
              <a:t>كيف تنشأ قوى التشتت بين الجزيئات؟</a:t>
            </a:r>
          </a:p>
        </p:txBody>
      </p:sp>
      <p:sp>
        <p:nvSpPr>
          <p:cNvPr id="11" name="Rectangle 10"/>
          <p:cNvSpPr>
            <a:spLocks noChangeArrowheads="1"/>
          </p:cNvSpPr>
          <p:nvPr/>
        </p:nvSpPr>
        <p:spPr bwMode="auto">
          <a:xfrm>
            <a:off x="4868562" y="2194480"/>
            <a:ext cx="6738778" cy="4031873"/>
          </a:xfrm>
          <a:prstGeom prst="rect">
            <a:avLst/>
          </a:prstGeom>
          <a:solidFill>
            <a:schemeClr val="accent2">
              <a:lumMod val="40000"/>
              <a:lumOff val="60000"/>
            </a:schemeClr>
          </a:solidFill>
          <a:ln>
            <a:noFill/>
          </a:ln>
        </p:spPr>
        <p:txBody>
          <a:bodyPr wrap="square" anchor="ctr">
            <a:spAutoFit/>
          </a:bodyPr>
          <a:lstStyle/>
          <a:p>
            <a:pPr algn="r" rtl="1"/>
            <a:r>
              <a:rPr lang="ar-BH" sz="3200" b="1" dirty="0">
                <a:latin typeface="Sakkal Majalla" panose="02000000000000000000" pitchFamily="2" charset="-78"/>
                <a:cs typeface="Sakkal Majalla" panose="02000000000000000000" pitchFamily="2" charset="-78"/>
              </a:rPr>
              <a:t>عندما يقترب </a:t>
            </a:r>
            <a:r>
              <a:rPr lang="ar-BH" sz="3200" b="1" dirty="0" err="1">
                <a:latin typeface="Sakkal Majalla" panose="02000000000000000000" pitchFamily="2" charset="-78"/>
                <a:cs typeface="Sakkal Majalla" panose="02000000000000000000" pitchFamily="2" charset="-78"/>
              </a:rPr>
              <a:t>جزيئان</a:t>
            </a:r>
            <a:r>
              <a:rPr lang="ar-BH" sz="3200" b="1" dirty="0">
                <a:latin typeface="Sakkal Majalla" panose="02000000000000000000" pitchFamily="2" charset="-78"/>
                <a:cs typeface="Sakkal Majalla" panose="02000000000000000000" pitchFamily="2" charset="-78"/>
              </a:rPr>
              <a:t> من بعضهما، فإن السحابة </a:t>
            </a:r>
            <a:r>
              <a:rPr lang="ar-BH" sz="3200" b="1" dirty="0" smtClean="0">
                <a:latin typeface="Sakkal Majalla" panose="02000000000000000000" pitchFamily="2" charset="-78"/>
                <a:cs typeface="Sakkal Majalla" panose="02000000000000000000" pitchFamily="2" charset="-78"/>
              </a:rPr>
              <a:t>الإلكترونية </a:t>
            </a:r>
            <a:r>
              <a:rPr lang="ar-BH" sz="3200" b="1" dirty="0">
                <a:latin typeface="Sakkal Majalla" panose="02000000000000000000" pitchFamily="2" charset="-78"/>
                <a:cs typeface="Sakkal Majalla" panose="02000000000000000000" pitchFamily="2" charset="-78"/>
              </a:rPr>
              <a:t>لأحدهما تتنافر مع السحابة الإلكترونية للآخر، فتصبح الكثافة الإلكترونية في أحد </a:t>
            </a:r>
            <a:r>
              <a:rPr lang="ar-BH" sz="3200" b="1" dirty="0" smtClean="0">
                <a:latin typeface="Sakkal Majalla" panose="02000000000000000000" pitchFamily="2" charset="-78"/>
                <a:cs typeface="Sakkal Majalla" panose="02000000000000000000" pitchFamily="2" charset="-78"/>
              </a:rPr>
              <a:t>طرفيْ </a:t>
            </a:r>
            <a:r>
              <a:rPr lang="ar-BH" sz="3200" b="1" dirty="0">
                <a:latin typeface="Sakkal Majalla" panose="02000000000000000000" pitchFamily="2" charset="-78"/>
                <a:cs typeface="Sakkal Majalla" panose="02000000000000000000" pitchFamily="2" charset="-78"/>
              </a:rPr>
              <a:t>الجزيء أكبر من الكثافة الإلكترونية في الطرف الآخر مؤقتًا، </a:t>
            </a:r>
            <a:r>
              <a:rPr lang="ar-BH" sz="3200" b="1" dirty="0" smtClean="0">
                <a:latin typeface="Sakkal Majalla" panose="02000000000000000000" pitchFamily="2" charset="-78"/>
                <a:cs typeface="Sakkal Majalla" panose="02000000000000000000" pitchFamily="2" charset="-78"/>
              </a:rPr>
              <a:t>فيكوّن </a:t>
            </a:r>
            <a:r>
              <a:rPr lang="ar-BH" sz="3200" b="1" dirty="0">
                <a:latin typeface="Sakkal Majalla" panose="02000000000000000000" pitchFamily="2" charset="-78"/>
                <a:cs typeface="Sakkal Majalla" panose="02000000000000000000" pitchFamily="2" charset="-78"/>
              </a:rPr>
              <a:t>كل جزيء ثنائية قطبية </a:t>
            </a:r>
            <a:r>
              <a:rPr lang="ar-BH" sz="3200" b="1" dirty="0" smtClean="0">
                <a:latin typeface="Sakkal Majalla" panose="02000000000000000000" pitchFamily="2" charset="-78"/>
                <a:cs typeface="Sakkal Majalla" panose="02000000000000000000" pitchFamily="2" charset="-78"/>
              </a:rPr>
              <a:t>مؤقتة. </a:t>
            </a:r>
            <a:r>
              <a:rPr lang="ar-BH" sz="3200" b="1" dirty="0">
                <a:latin typeface="Sakkal Majalla" panose="02000000000000000000" pitchFamily="2" charset="-78"/>
                <a:cs typeface="Sakkal Majalla" panose="02000000000000000000" pitchFamily="2" charset="-78"/>
              </a:rPr>
              <a:t>وعند اقتراب </a:t>
            </a:r>
            <a:r>
              <a:rPr lang="ar-BH" sz="3200" b="1" dirty="0" smtClean="0">
                <a:latin typeface="Sakkal Majalla" panose="02000000000000000000" pitchFamily="2" charset="-78"/>
                <a:cs typeface="Sakkal Majalla" panose="02000000000000000000" pitchFamily="2" charset="-78"/>
              </a:rPr>
              <a:t>الثنائيات </a:t>
            </a:r>
            <a:r>
              <a:rPr lang="ar-BH" sz="3200" b="1" dirty="0">
                <a:latin typeface="Sakkal Majalla" panose="02000000000000000000" pitchFamily="2" charset="-78"/>
                <a:cs typeface="Sakkal Majalla" panose="02000000000000000000" pitchFamily="2" charset="-78"/>
              </a:rPr>
              <a:t>المؤقتة المختلفة من جزيئات مختلفة تنشأ بينها قوى تجاذب ضعيفة </a:t>
            </a:r>
            <a:r>
              <a:rPr lang="ar-BH" sz="3200" b="1" dirty="0" smtClean="0">
                <a:latin typeface="Sakkal Majalla" panose="02000000000000000000" pitchFamily="2" charset="-78"/>
                <a:cs typeface="Sakkal Majalla" panose="02000000000000000000" pitchFamily="2" charset="-78"/>
              </a:rPr>
              <a:t>تسمّى </a:t>
            </a:r>
            <a:r>
              <a:rPr lang="ar-BH" sz="3200" b="1" dirty="0">
                <a:latin typeface="Sakkal Majalla" panose="02000000000000000000" pitchFamily="2" charset="-78"/>
                <a:cs typeface="Sakkal Majalla" panose="02000000000000000000" pitchFamily="2" charset="-78"/>
              </a:rPr>
              <a:t>قوى التشتت(قوى لندن نسبة إلى </a:t>
            </a:r>
            <a:r>
              <a:rPr lang="ar-BH" sz="3200" b="1" dirty="0" smtClean="0">
                <a:latin typeface="Sakkal Majalla" panose="02000000000000000000" pitchFamily="2" charset="-78"/>
                <a:cs typeface="Sakkal Majalla" panose="02000000000000000000" pitchFamily="2" charset="-78"/>
              </a:rPr>
              <a:t>أوّل </a:t>
            </a:r>
            <a:r>
              <a:rPr lang="ar-BH" sz="3200" b="1" dirty="0">
                <a:latin typeface="Sakkal Majalla" panose="02000000000000000000" pitchFamily="2" charset="-78"/>
                <a:cs typeface="Sakkal Majalla" panose="02000000000000000000" pitchFamily="2" charset="-78"/>
              </a:rPr>
              <a:t>من وصفها </a:t>
            </a:r>
            <a:r>
              <a:rPr lang="ar-BH" sz="3200" b="1" dirty="0" err="1">
                <a:latin typeface="Sakkal Majalla" panose="02000000000000000000" pitchFamily="2" charset="-78"/>
                <a:cs typeface="Sakkal Majalla" panose="02000000000000000000" pitchFamily="2" charset="-78"/>
              </a:rPr>
              <a:t>فريتز</a:t>
            </a:r>
            <a:r>
              <a:rPr lang="ar-BH" sz="3200" b="1" dirty="0">
                <a:latin typeface="Sakkal Majalla" panose="02000000000000000000" pitchFamily="2" charset="-78"/>
                <a:cs typeface="Sakkal Majalla" panose="02000000000000000000" pitchFamily="2" charset="-78"/>
              </a:rPr>
              <a:t> لندن) كما في الشكل.</a:t>
            </a:r>
          </a:p>
        </p:txBody>
      </p:sp>
      <p:pic>
        <p:nvPicPr>
          <p:cNvPr id="2" name="Picture 1"/>
          <p:cNvPicPr>
            <a:picLocks noChangeAspect="1"/>
          </p:cNvPicPr>
          <p:nvPr/>
        </p:nvPicPr>
        <p:blipFill>
          <a:blip r:embed="rId3"/>
          <a:stretch>
            <a:fillRect/>
          </a:stretch>
        </p:blipFill>
        <p:spPr>
          <a:xfrm>
            <a:off x="969818" y="2684735"/>
            <a:ext cx="3602182" cy="2191062"/>
          </a:xfrm>
          <a:prstGeom prst="rect">
            <a:avLst/>
          </a:prstGeom>
        </p:spPr>
      </p:pic>
      <p:sp>
        <p:nvSpPr>
          <p:cNvPr id="9" name="Rectangle 8">
            <a:extLst>
              <a:ext uri="{FF2B5EF4-FFF2-40B4-BE49-F238E27FC236}">
                <a16:creationId xmlns="" xmlns:a16="http://schemas.microsoft.com/office/drawing/2014/main" id="{AC0388C2-F344-40CA-93B3-0A20D5A02705}"/>
              </a:ext>
            </a:extLst>
          </p:cNvPr>
          <p:cNvSpPr txBox="1">
            <a:spLocks noChangeArrowheads="1"/>
          </p:cNvSpPr>
          <p:nvPr/>
        </p:nvSpPr>
        <p:spPr>
          <a:xfrm>
            <a:off x="4376792" y="161773"/>
            <a:ext cx="5271950" cy="774026"/>
          </a:xfrm>
          <a:prstGeom prst="rect">
            <a:avLst/>
          </a:prstGeom>
          <a:solidFill>
            <a:schemeClr val="accent3">
              <a:lumMod val="40000"/>
              <a:lumOff val="60000"/>
            </a:schemeClr>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altLang="en-US" sz="4000" b="1" dirty="0" smtClean="0">
                <a:solidFill>
                  <a:srgbClr val="002060"/>
                </a:solidFill>
                <a:latin typeface="Sakkal Majalla" panose="02000000000000000000" pitchFamily="2" charset="-78"/>
                <a:cs typeface="Sakkal Majalla" panose="02000000000000000000" pitchFamily="2" charset="-78"/>
              </a:rPr>
              <a:t>1</a:t>
            </a:r>
            <a:r>
              <a:rPr lang="ar-BH" altLang="en-US" sz="4000" b="1" dirty="0" smtClean="0">
                <a:solidFill>
                  <a:srgbClr val="002060"/>
                </a:solidFill>
                <a:latin typeface="Sakkal Majalla" panose="02000000000000000000" pitchFamily="2" charset="-78"/>
                <a:cs typeface="Sakkal Majalla" panose="02000000000000000000" pitchFamily="2" charset="-78"/>
              </a:rPr>
              <a:t>. </a:t>
            </a:r>
            <a:r>
              <a:rPr lang="ar-BH" altLang="en-US" sz="4000" b="1" dirty="0">
                <a:solidFill>
                  <a:srgbClr val="002060"/>
                </a:solidFill>
                <a:latin typeface="Sakkal Majalla" panose="02000000000000000000" pitchFamily="2" charset="-78"/>
                <a:cs typeface="Sakkal Majalla" panose="02000000000000000000" pitchFamily="2" charset="-78"/>
              </a:rPr>
              <a:t>قوى التشتت</a:t>
            </a:r>
            <a:endParaRPr lang="en-US" altLang="en-US" sz="4000" b="1" dirty="0">
              <a:solidFill>
                <a:srgbClr val="002060"/>
              </a:solidFill>
              <a:latin typeface="Sakkal Majalla" panose="02000000000000000000" pitchFamily="2" charset="-78"/>
              <a:cs typeface="Sakkal Majalla" panose="02000000000000000000" pitchFamily="2" charset="-78"/>
            </a:endParaRPr>
          </a:p>
        </p:txBody>
      </p:sp>
      <p:sp>
        <p:nvSpPr>
          <p:cNvPr id="7"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9371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edg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FG12_23-03d"/>
          <p:cNvPicPr>
            <a:picLocks noChangeAspect="1" noChangeArrowheads="1"/>
          </p:cNvPicPr>
          <p:nvPr/>
        </p:nvPicPr>
        <p:blipFill>
          <a:blip r:embed="rId2"/>
          <a:srcRect/>
          <a:stretch>
            <a:fillRect/>
          </a:stretch>
        </p:blipFill>
        <p:spPr bwMode="auto">
          <a:xfrm>
            <a:off x="3505201" y="2357439"/>
            <a:ext cx="5662613" cy="2670175"/>
          </a:xfrm>
          <a:prstGeom prst="rect">
            <a:avLst/>
          </a:prstGeom>
          <a:noFill/>
          <a:ln w="9525">
            <a:noFill/>
            <a:miter lim="800000"/>
            <a:headEnd/>
            <a:tailEnd/>
          </a:ln>
        </p:spPr>
      </p:pic>
      <p:cxnSp>
        <p:nvCxnSpPr>
          <p:cNvPr id="8" name="رابط كسهم مستقيم 4"/>
          <p:cNvCxnSpPr/>
          <p:nvPr/>
        </p:nvCxnSpPr>
        <p:spPr>
          <a:xfrm rot="5400000" flipH="1" flipV="1">
            <a:off x="5845176" y="4178301"/>
            <a:ext cx="1071562" cy="1587"/>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2" name="عنوان 10"/>
          <p:cNvSpPr txBox="1">
            <a:spLocks/>
          </p:cNvSpPr>
          <p:nvPr/>
        </p:nvSpPr>
        <p:spPr>
          <a:xfrm>
            <a:off x="3879273" y="249382"/>
            <a:ext cx="6525491" cy="686416"/>
          </a:xfrm>
          <a:prstGeom prst="rect">
            <a:avLst/>
          </a:prstGeom>
          <a:solidFill>
            <a:schemeClr val="bg2"/>
          </a:solidFill>
          <a:ln>
            <a:noFill/>
          </a:ln>
          <a:effectLst>
            <a:outerShdw blurRad="63500" sx="102000" sy="102000" algn="ctr" rotWithShape="0">
              <a:prstClr val="black">
                <a:alpha val="40000"/>
              </a:prstClr>
            </a:outerShdw>
          </a:effectLst>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r>
              <a:rPr lang="ar-SA" sz="4000" b="1" dirty="0" smtClean="0">
                <a:latin typeface="Sakkal Majalla" panose="02000000000000000000" pitchFamily="2" charset="-78"/>
                <a:cs typeface="Sakkal Majalla" panose="02000000000000000000" pitchFamily="2" charset="-78"/>
              </a:rPr>
              <a:t>مثال :قوى التشتت في جز</a:t>
            </a:r>
            <a:r>
              <a:rPr lang="ar-BH" sz="4000" b="1" dirty="0" err="1" smtClean="0">
                <a:latin typeface="Sakkal Majalla" panose="02000000000000000000" pitchFamily="2" charset="-78"/>
                <a:cs typeface="Sakkal Majalla" panose="02000000000000000000" pitchFamily="2" charset="-78"/>
              </a:rPr>
              <a:t>يء</a:t>
            </a:r>
            <a:r>
              <a:rPr lang="ar-SA" sz="4000" b="1" dirty="0" smtClean="0">
                <a:latin typeface="Sakkal Majalla" panose="02000000000000000000" pitchFamily="2" charset="-78"/>
                <a:cs typeface="Sakkal Majalla" panose="02000000000000000000" pitchFamily="2" charset="-78"/>
              </a:rPr>
              <a:t> الهيدروجين </a:t>
            </a:r>
            <a:endParaRPr lang="ar-SA" sz="4000" b="1" dirty="0">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 xmlns:a16="http://schemas.microsoft.com/office/drawing/2014/main" id="{9347F44C-63EE-4583-8FCF-22D767942168}"/>
              </a:ext>
            </a:extLst>
          </p:cNvPr>
          <p:cNvSpPr/>
          <p:nvPr/>
        </p:nvSpPr>
        <p:spPr>
          <a:xfrm>
            <a:off x="4516868" y="5394505"/>
            <a:ext cx="3300904" cy="646331"/>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none">
            <a:spAutoFit/>
          </a:bodyPr>
          <a:lstStyle/>
          <a:p>
            <a:pPr algn="ctr">
              <a:defRPr/>
            </a:pPr>
            <a:r>
              <a:rPr lang="ar-SA" sz="3600" b="1" dirty="0">
                <a:latin typeface="Sakkal Majalla" panose="02000000000000000000" pitchFamily="2" charset="-78"/>
                <a:cs typeface="Sakkal Majalla" panose="02000000000000000000" pitchFamily="2" charset="-78"/>
              </a:rPr>
              <a:t>كيف تنش</a:t>
            </a:r>
            <a:r>
              <a:rPr lang="ar-BH" sz="3600" b="1" dirty="0">
                <a:latin typeface="Sakkal Majalla" panose="02000000000000000000" pitchFamily="2" charset="-78"/>
                <a:cs typeface="Sakkal Majalla" panose="02000000000000000000" pitchFamily="2" charset="-78"/>
              </a:rPr>
              <a:t>أ</a:t>
            </a:r>
            <a:r>
              <a:rPr lang="ar-SA" sz="3600" b="1" dirty="0">
                <a:latin typeface="Sakkal Majalla" panose="02000000000000000000" pitchFamily="2" charset="-78"/>
                <a:cs typeface="Sakkal Majalla" panose="02000000000000000000" pitchFamily="2" charset="-78"/>
              </a:rPr>
              <a:t> هذه القوى </a:t>
            </a:r>
            <a:r>
              <a:rPr lang="ar-SA" sz="3600" b="1" dirty="0" smtClean="0">
                <a:latin typeface="Sakkal Majalla" panose="02000000000000000000" pitchFamily="2" charset="-78"/>
                <a:cs typeface="Sakkal Majalla" panose="02000000000000000000" pitchFamily="2" charset="-78"/>
              </a:rPr>
              <a:t>؟</a:t>
            </a:r>
            <a:endParaRPr lang="ar-SA" sz="3600" b="1" dirty="0">
              <a:latin typeface="Sakkal Majalla" panose="02000000000000000000" pitchFamily="2" charset="-78"/>
              <a:cs typeface="Sakkal Majalla" panose="02000000000000000000" pitchFamily="2" charset="-78"/>
            </a:endParaRPr>
          </a:p>
        </p:txBody>
      </p:sp>
      <p:sp>
        <p:nvSpPr>
          <p:cNvPr id="9" name="مستطيل 9">
            <a:extLst>
              <a:ext uri="{FF2B5EF4-FFF2-40B4-BE49-F238E27FC236}">
                <a16:creationId xmlns="" xmlns:a16="http://schemas.microsoft.com/office/drawing/2014/main" id="{C7B979E2-EA60-445B-9F4C-80493940B33A}"/>
              </a:ext>
            </a:extLst>
          </p:cNvPr>
          <p:cNvSpPr/>
          <p:nvPr/>
        </p:nvSpPr>
        <p:spPr>
          <a:xfrm>
            <a:off x="59676" y="50209"/>
            <a:ext cx="3132824" cy="830997"/>
          </a:xfrm>
          <a:prstGeom prst="rect">
            <a:avLst/>
          </a:prstGeom>
          <a:solidFill>
            <a:srgbClr val="7030A0"/>
          </a:solidFill>
          <a:ln>
            <a:solidFill>
              <a:schemeClr val="tx1"/>
            </a:solidFill>
          </a:ln>
          <a:effectLst>
            <a:innerShdw blurRad="114300">
              <a:prstClr val="black"/>
            </a:innerShdw>
          </a:effectLst>
        </p:spPr>
        <p:txBody>
          <a:bodyPr wrap="square">
            <a:spAutoFit/>
          </a:bodyPr>
          <a:lstStyle/>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قوى التجاذب بين الجزيئية</a:t>
            </a:r>
            <a:endParaRPr lang="ar-BH" sz="28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endParaRPr>
          </a:p>
          <a:p>
            <a:pPr algn="ctr" rtl="1"/>
            <a:r>
              <a:rPr lang="ar-BH" sz="24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 </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214</a:t>
            </a:r>
            <a:r>
              <a:rPr lang="ar-BH"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 كيم</a:t>
            </a:r>
            <a:r>
              <a:rPr lang="en-US" sz="2400" b="1" dirty="0" smtClean="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216 </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1265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4855</TotalTime>
  <Words>1537</Words>
  <Application>Microsoft Office PowerPoint</Application>
  <PresentationFormat>Widescreen</PresentationFormat>
  <Paragraphs>235</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Calibri Light</vt:lpstr>
      <vt:lpstr>Sakkal Majalla</vt:lpstr>
      <vt:lpstr>Symbol</vt:lpstr>
      <vt:lpstr>Tahoma</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tawfeeq mustafa murei</cp:lastModifiedBy>
  <cp:revision>281</cp:revision>
  <dcterms:created xsi:type="dcterms:W3CDTF">2021-01-18T16:59:05Z</dcterms:created>
  <dcterms:modified xsi:type="dcterms:W3CDTF">2022-01-31T09:55:15Z</dcterms:modified>
</cp:coreProperties>
</file>