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6" r:id="rId2"/>
    <p:sldId id="271" r:id="rId3"/>
    <p:sldId id="273" r:id="rId4"/>
    <p:sldId id="595" r:id="rId5"/>
    <p:sldId id="596" r:id="rId6"/>
    <p:sldId id="598" r:id="rId7"/>
    <p:sldId id="599" r:id="rId8"/>
    <p:sldId id="600" r:id="rId9"/>
    <p:sldId id="277" r:id="rId10"/>
    <p:sldId id="278" r:id="rId11"/>
    <p:sldId id="584" r:id="rId12"/>
    <p:sldId id="585" r:id="rId13"/>
    <p:sldId id="586" r:id="rId14"/>
    <p:sldId id="593" r:id="rId15"/>
    <p:sldId id="588" r:id="rId16"/>
    <p:sldId id="589" r:id="rId17"/>
    <p:sldId id="280" r:id="rId18"/>
    <p:sldId id="590" r:id="rId19"/>
    <p:sldId id="594" r:id="rId20"/>
    <p:sldId id="601" r:id="rId21"/>
    <p:sldId id="602" r:id="rId22"/>
    <p:sldId id="591" r:id="rId23"/>
    <p:sldId id="603" r:id="rId24"/>
    <p:sldId id="4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A6327-C24A-46F1-8E7B-AC3FC9496D2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DB332-27FA-4F21-8996-E3CF7D473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7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0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1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AB90F-6576-44D7-BEE9-D84CBA6730C8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BD6E-7003-4C73-B71C-79B085F04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EEF89AB-0A98-48BE-A489-E41A88E38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28624"/>
              </p:ext>
            </p:extLst>
          </p:nvPr>
        </p:nvGraphicFramePr>
        <p:xfrm>
          <a:off x="4828854" y="1736333"/>
          <a:ext cx="6802651" cy="443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4212404">
                  <a:extLst>
                    <a:ext uri="{9D8B030D-6E8A-4147-A177-3AD203B41FA5}">
                      <a16:colId xmlns:a16="http://schemas.microsoft.com/office/drawing/2014/main" xmlns="" val="1902435220"/>
                    </a:ext>
                  </a:extLst>
                </a:gridCol>
                <a:gridCol w="2590247">
                  <a:extLst>
                    <a:ext uri="{9D8B030D-6E8A-4147-A177-3AD203B41FA5}">
                      <a16:colId xmlns:a16="http://schemas.microsoft.com/office/drawing/2014/main" xmlns="" val="1982207501"/>
                    </a:ext>
                  </a:extLst>
                </a:gridCol>
              </a:tblGrid>
              <a:tr h="1110368">
                <a:tc>
                  <a:txBody>
                    <a:bodyPr/>
                    <a:lstStyle/>
                    <a:p>
                      <a:pPr algn="ctr"/>
                      <a:r>
                        <a:rPr lang="ar-BH" sz="4800" dirty="0">
                          <a:solidFill>
                            <a:srgbClr val="660033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الكيـمياء</a:t>
                      </a:r>
                      <a:endParaRPr lang="en-US" sz="5400" b="0" dirty="0">
                        <a:solidFill>
                          <a:srgbClr val="660033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800" dirty="0">
                          <a:solidFill>
                            <a:srgbClr val="660033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المـــــادة </a:t>
                      </a:r>
                      <a:endParaRPr lang="en-US" sz="4800" b="0" dirty="0">
                        <a:solidFill>
                          <a:srgbClr val="660033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7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3181798"/>
                  </a:ext>
                </a:extLst>
              </a:tr>
              <a:tr h="740558">
                <a:tc>
                  <a:txBody>
                    <a:bodyPr/>
                    <a:lstStyle/>
                    <a:p>
                      <a:pPr algn="ctr" rtl="1"/>
                      <a:r>
                        <a:rPr lang="ar-BH" sz="36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تركيز المحاليل </a:t>
                      </a:r>
                      <a:r>
                        <a:rPr lang="ar-BH" sz="32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– </a:t>
                      </a:r>
                      <a:r>
                        <a:rPr lang="ar-BH" sz="24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الجزء الأوّل</a:t>
                      </a:r>
                      <a:r>
                        <a:rPr lang="ar-BH" sz="32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3200" b="1" baseline="0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D9FD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</a:t>
                      </a:r>
                      <a:r>
                        <a:rPr lang="ar-BH" sz="3200" b="1" baseline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الدرس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D9F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311713"/>
                  </a:ext>
                </a:extLst>
              </a:tr>
              <a:tr h="78366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كيم</a:t>
                      </a:r>
                      <a:r>
                        <a:rPr lang="ar-BH" sz="32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214</a:t>
                      </a: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–</a:t>
                      </a:r>
                      <a:r>
                        <a:rPr lang="ar-BH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كيم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216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رمــــز المقـــــرر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8843614"/>
                  </a:ext>
                </a:extLst>
              </a:tr>
              <a:tr h="78137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D9FD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الوحدة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D9F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819232"/>
                  </a:ext>
                </a:extLst>
              </a:tr>
              <a:tr h="101991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الثاني</a:t>
                      </a:r>
                      <a:r>
                        <a:rPr lang="ar-BH" sz="32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الثانوي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المستوى</a:t>
                      </a:r>
                      <a:r>
                        <a:rPr lang="ar-BH" sz="3200" b="1" baseline="0" dirty="0">
                          <a:solidFill>
                            <a:srgbClr val="C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الدراسي</a:t>
                      </a:r>
                      <a:endParaRPr lang="en-US" sz="3200" b="1" dirty="0">
                        <a:solidFill>
                          <a:srgbClr val="C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638734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2FEAB0-569B-4252-867E-ECD90596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63" y="1724549"/>
            <a:ext cx="3360335" cy="444766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617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3A0CB08A-21DA-4078-9C26-B6D5B05BC46B}"/>
              </a:ext>
            </a:extLst>
          </p:cNvPr>
          <p:cNvSpPr/>
          <p:nvPr/>
        </p:nvSpPr>
        <p:spPr>
          <a:xfrm>
            <a:off x="4439717" y="203722"/>
            <a:ext cx="452628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تطبيقات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C98267-41CE-4955-9CF7-7E98EAF20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09" y="1832077"/>
            <a:ext cx="10736379" cy="804240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0CF5CA-A0E6-488E-A1F5-E1205CA7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393" y="3281240"/>
            <a:ext cx="6096995" cy="732588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8758DB-FE57-426C-9B31-C4D258508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789" y="3282627"/>
            <a:ext cx="1696724" cy="813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CC56D8-E50A-4B29-A4D8-DF8E84C5C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136" y="3451444"/>
            <a:ext cx="1400175" cy="62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8C8BBF-D7F8-4534-8EEA-B3FDC859F6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38"/>
          <a:stretch/>
        </p:blipFill>
        <p:spPr>
          <a:xfrm>
            <a:off x="2630657" y="4453216"/>
            <a:ext cx="2475843" cy="1484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2EEF2F7-39ED-486C-BB78-2E30BC9B6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99" y="4886682"/>
            <a:ext cx="1725961" cy="813536"/>
          </a:xfrm>
          <a:prstGeom prst="rect">
            <a:avLst/>
          </a:prstGeom>
        </p:spPr>
      </p:pic>
      <p:sp>
        <p:nvSpPr>
          <p:cNvPr id="13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68394" y="4658751"/>
            <a:ext cx="6096995" cy="1272252"/>
            <a:chOff x="5368394" y="4658751"/>
            <a:chExt cx="6096995" cy="12722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3162EB7-3D7F-4D46-9D5D-FFD0945D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8394" y="4658751"/>
              <a:ext cx="6096995" cy="107969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455166" y="5469338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(%mass)</a:t>
              </a:r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6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9EB913-2023-4B0B-BD4F-8F7CB836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96" y="1520778"/>
            <a:ext cx="9908054" cy="745028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42B16A4-20BD-4969-98E4-41EF82C4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00" y="3003674"/>
            <a:ext cx="5749250" cy="685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D070F0-29B6-4804-90FE-4EAD4B46F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485" y="3056048"/>
            <a:ext cx="1702195" cy="6500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BE9613-12AF-4B4A-8A4F-9DC0360C7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123" y="3158245"/>
            <a:ext cx="1547442" cy="435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79E1635-2ABA-4A09-90E0-4E36E1008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729" y="4462332"/>
            <a:ext cx="2636959" cy="1125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B326F82-47A3-40D3-B6A1-B2136F8A9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401" y="4743107"/>
            <a:ext cx="1325516" cy="602519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529C6224-781D-4D9F-80F3-5BA9311F3654}"/>
              </a:ext>
            </a:extLst>
          </p:cNvPr>
          <p:cNvSpPr/>
          <p:nvPr/>
        </p:nvSpPr>
        <p:spPr>
          <a:xfrm>
            <a:off x="4439717" y="203722"/>
            <a:ext cx="452628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تطبيقات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09688" y="4545463"/>
            <a:ext cx="5455701" cy="1125180"/>
            <a:chOff x="5368394" y="4658751"/>
            <a:chExt cx="6096995" cy="12722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23162EB7-3D7F-4D46-9D5D-FFD0945D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68394" y="4658751"/>
              <a:ext cx="6096995" cy="107969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9455166" y="5469338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(%mass)</a:t>
              </a:r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3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4692F9-A0D4-4A1B-BE5D-0566E021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10" y="1605115"/>
            <a:ext cx="10440538" cy="671948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8CD34D-FFB2-4D55-9579-BFC0EAC47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71" y="2621139"/>
            <a:ext cx="3037705" cy="1244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F11C40-701E-46A8-8C54-78754CC1C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70" y="2786646"/>
            <a:ext cx="1501268" cy="870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3D9526-4856-457E-944A-F114E816B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898" y="4387435"/>
            <a:ext cx="3151164" cy="12115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1C0D3C2-930F-455B-B050-B02C97543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61" y="4516937"/>
            <a:ext cx="1901042" cy="951882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1663C338-BCC6-4C31-860F-D63EB8D0C9F3}"/>
              </a:ext>
            </a:extLst>
          </p:cNvPr>
          <p:cNvSpPr/>
          <p:nvPr/>
        </p:nvSpPr>
        <p:spPr>
          <a:xfrm>
            <a:off x="4439717" y="135142"/>
            <a:ext cx="452628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تطبيقات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12647" y="2718305"/>
            <a:ext cx="5187701" cy="1200890"/>
            <a:chOff x="5368394" y="4658751"/>
            <a:chExt cx="6096995" cy="12722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3162EB7-3D7F-4D46-9D5D-FFD0945D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8394" y="4658751"/>
              <a:ext cx="6096995" cy="107969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455166" y="5469338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(%mass)</a:t>
              </a:r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48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213FAEE-9CB0-49E6-A957-9BE68BE3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" y="1694398"/>
            <a:ext cx="10525125" cy="1175289"/>
          </a:xfrm>
          <a:prstGeom prst="rect">
            <a:avLst/>
          </a:prstGeom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47095BC-7CD0-4334-9992-E929D9953FE5}"/>
              </a:ext>
            </a:extLst>
          </p:cNvPr>
          <p:cNvSpPr txBox="1">
            <a:spLocks noChangeArrowheads="1"/>
          </p:cNvSpPr>
          <p:nvPr/>
        </p:nvSpPr>
        <p:spPr>
          <a:xfrm>
            <a:off x="4586068" y="141291"/>
            <a:ext cx="5359789" cy="947761"/>
          </a:xfrm>
          <a:prstGeom prst="rect">
            <a:avLst/>
          </a:prstGeom>
          <a:solidFill>
            <a:srgbClr val="00AC4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نشاط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تقويمي-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1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583382" y="3269673"/>
            <a:ext cx="5775180" cy="1122218"/>
            <a:chOff x="5368394" y="4658751"/>
            <a:chExt cx="6096995" cy="127225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3162EB7-3D7F-4D46-9D5D-FFD0945DC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8394" y="4658751"/>
              <a:ext cx="6096995" cy="10796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455166" y="5469338"/>
              <a:ext cx="1103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(%mass)</a:t>
              </a:r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16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">
            <a:extLst>
              <a:ext uri="{FF2B5EF4-FFF2-40B4-BE49-F238E27FC236}">
                <a16:creationId xmlns:a16="http://schemas.microsoft.com/office/drawing/2014/main" xmlns="" id="{A12B1E95-0F54-4612-B978-35B86B562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080" y="1363809"/>
            <a:ext cx="10155837" cy="1300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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هي النسبة بين حجم المذاب إلى حجم المحلول ومضروبة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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أو تساوي حجم المذاب مقسوم على حجم المحلول الكلية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ومضروبة في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5094D8-988F-45E9-981C-D497319F6A52}"/>
              </a:ext>
            </a:extLst>
          </p:cNvPr>
          <p:cNvSpPr txBox="1">
            <a:spLocks noChangeArrowheads="1"/>
          </p:cNvSpPr>
          <p:nvPr/>
        </p:nvSpPr>
        <p:spPr>
          <a:xfrm>
            <a:off x="3796146" y="194311"/>
            <a:ext cx="6472198" cy="72660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ثانيًا: النسبة المئوية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بالحجم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(%Vol)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EF6C6D70-E96A-4B21-B26C-896C8384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069" y="3641527"/>
            <a:ext cx="3857858" cy="1001688"/>
          </a:xfrm>
          <a:prstGeom prst="rect">
            <a:avLst/>
          </a:prstGeom>
          <a:solidFill>
            <a:srgbClr val="FFF6DD"/>
          </a:solidFill>
          <a:ln w="38100" cmpd="dbl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BH" altLang="ar-BH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PT Bold Heading" panose="02010400000000000000" pitchFamily="2" charset="-78"/>
              </a:rPr>
              <a:t>ملاحظة </a:t>
            </a:r>
            <a:r>
              <a:rPr kumimoji="0" lang="ar-BH" altLang="ar-BH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PT Bold Heading" panose="02010400000000000000" pitchFamily="2" charset="-78"/>
              </a:rPr>
              <a:t>هامة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ar-B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1000 ml   </a:t>
            </a:r>
            <a:r>
              <a:rPr kumimoji="0" lang="ar-BH" altLang="ar-B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من الماء        </a:t>
            </a:r>
            <a:r>
              <a:rPr kumimoji="0" lang="en-US" altLang="ar-B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=</a:t>
            </a:r>
            <a:r>
              <a:rPr kumimoji="0" lang="ar-BH" altLang="ar-B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 </a:t>
            </a:r>
            <a:r>
              <a:rPr kumimoji="0" lang="en-US" altLang="ar-BH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1L</a:t>
            </a:r>
            <a:r>
              <a:rPr lang="en-US" altLang="ar-BH" sz="3200" dirty="0">
                <a:latin typeface="Arial" panose="020B0604020202020204" pitchFamily="34" charset="0"/>
              </a:rPr>
              <a:t> </a:t>
            </a:r>
            <a:endParaRPr kumimoji="0" lang="en-US" altLang="ar-B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6AC66761-F2FF-4DBB-9569-486215E9F32B}"/>
              </a:ext>
            </a:extLst>
          </p:cNvPr>
          <p:cNvSpPr/>
          <p:nvPr/>
        </p:nvSpPr>
        <p:spPr>
          <a:xfrm>
            <a:off x="1858072" y="4818781"/>
            <a:ext cx="8344690" cy="584775"/>
          </a:xfrm>
          <a:prstGeom prst="rect">
            <a:avLst/>
          </a:prstGeom>
          <a:solidFill>
            <a:srgbClr val="FCE3A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متى تستخدم النسبة المئوية بالحجم لحساب تركيز محلول؟</a:t>
            </a:r>
            <a:endParaRPr lang="en-US" sz="3200" b="1" dirty="0">
              <a:solidFill>
                <a:srgbClr val="000099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xmlns="" id="{D7145A2A-6F08-4E38-A9C5-3DF99D25AEFD}"/>
              </a:ext>
            </a:extLst>
          </p:cNvPr>
          <p:cNvSpPr/>
          <p:nvPr/>
        </p:nvSpPr>
        <p:spPr>
          <a:xfrm>
            <a:off x="2647138" y="5661192"/>
            <a:ext cx="6766559" cy="584775"/>
          </a:xfrm>
          <a:prstGeom prst="rect">
            <a:avLst/>
          </a:prstGeom>
          <a:solidFill>
            <a:srgbClr val="F2F8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إذا كان كل من المذيب و المذاب في حالة سائلة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9">
            <a:extLst>
              <a:ext uri="{FF2B5EF4-FFF2-40B4-BE49-F238E27FC236}">
                <a16:creationId xmlns:a16="http://schemas.microsoft.com/office/drawing/2014/main" xmlns="" id="{3A93B669-A7C7-4453-99C1-2200D09E7111}"/>
              </a:ext>
            </a:extLst>
          </p:cNvPr>
          <p:cNvSpPr/>
          <p:nvPr/>
        </p:nvSpPr>
        <p:spPr>
          <a:xfrm>
            <a:off x="1923653" y="2799116"/>
            <a:ext cx="8344690" cy="707886"/>
          </a:xfrm>
          <a:prstGeom prst="rect">
            <a:avLst/>
          </a:prstGeom>
          <a:solidFill>
            <a:srgbClr val="97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r>
              <a:rPr lang="ar-BH" sz="4000" b="1" dirty="0">
                <a:solidFill>
                  <a:srgbClr val="9900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معــــلومة هامة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(</a:t>
            </a:r>
            <a:r>
              <a:rPr lang="ar-BH" sz="32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المحلول 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المذيب </a:t>
            </a:r>
            <a:r>
              <a:rPr lang="ar-BH" sz="40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المذاب). </a:t>
            </a:r>
            <a:endParaRPr lang="en-US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51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7">
            <a:extLst>
              <a:ext uri="{FF2B5EF4-FFF2-40B4-BE49-F238E27FC236}">
                <a16:creationId xmlns:a16="http://schemas.microsoft.com/office/drawing/2014/main" xmlns="" id="{BF2C1895-24CA-4ACE-987F-A10460748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490" y="1198751"/>
            <a:ext cx="8529190" cy="1436989"/>
          </a:xfrm>
          <a:prstGeom prst="roundRect">
            <a:avLst/>
          </a:prstGeom>
          <a:solidFill>
            <a:srgbClr val="00AC4E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1">
              <a:buNone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الديزل الحيوي   </a:t>
            </a:r>
            <a:r>
              <a: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Biodiesel</a:t>
            </a:r>
            <a:endParaRPr lang="ar-BH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buNone/>
            </a:pPr>
            <a:r>
              <a:rPr lang="ar-BH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وقود بديل ينتج من الزيت النباتي و من مميزاته </a:t>
            </a:r>
            <a:endParaRPr lang="en-US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064B7353-87F3-44D1-A12C-70368CEEA0FC}"/>
              </a:ext>
            </a:extLst>
          </p:cNvPr>
          <p:cNvSpPr txBox="1">
            <a:spLocks noChangeArrowheads="1"/>
          </p:cNvSpPr>
          <p:nvPr/>
        </p:nvSpPr>
        <p:spPr>
          <a:xfrm>
            <a:off x="4586068" y="135641"/>
            <a:ext cx="5359789" cy="785276"/>
          </a:xfrm>
          <a:prstGeom prst="rect">
            <a:avLst/>
          </a:prstGeom>
          <a:solidFill>
            <a:srgbClr val="00AC4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الربــط مع الحياة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1" name="Rectangle 107">
            <a:extLst>
              <a:ext uri="{FF2B5EF4-FFF2-40B4-BE49-F238E27FC236}">
                <a16:creationId xmlns:a16="http://schemas.microsoft.com/office/drawing/2014/main" xmlns="" id="{F8CA9D9C-9E2D-4D46-AAA5-6AF460DF1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490" y="2745438"/>
            <a:ext cx="8529190" cy="3520964"/>
          </a:xfrm>
          <a:prstGeom prst="roundRect">
            <a:avLst/>
          </a:prstGeom>
          <a:solidFill>
            <a:srgbClr val="FFFBEF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نظيف الاحتراق.         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ينتج من موارد متجددة.        </a:t>
            </a:r>
          </a:p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سهل الاستعمال.         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قابل للتحلل الحيوي.</a:t>
            </a:r>
          </a:p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يصلح لمحركات الديزل مع القليل من التعديلات. </a:t>
            </a:r>
          </a:p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لا يحتوي على الكبريت أوالمركبات الأروماتية (العطري) أو النفط. </a:t>
            </a:r>
          </a:p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غير سام.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None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عند مزجه بالديزل النفطي ينتج </a:t>
            </a:r>
            <a:r>
              <a:rPr lang="ar-BH" sz="2800" b="1" dirty="0">
                <a:solidFill>
                  <a:srgbClr val="66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الديزل الحيوي المزدوج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491E86-FC9D-4A77-B676-7215E345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" y="1992159"/>
            <a:ext cx="2381250" cy="3448050"/>
          </a:xfrm>
          <a:prstGeom prst="rect">
            <a:avLst/>
          </a:prstGeom>
        </p:spPr>
      </p:pic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31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31CF2DE-1B60-436B-A624-E3229966C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8" y="1519658"/>
            <a:ext cx="10932312" cy="86524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30D0CA62-5F8B-41AF-BA2D-EC2F220F1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056" y="2864738"/>
            <a:ext cx="3430583" cy="128525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C364FFBD-0350-4249-ABBB-955ED147B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76" y="2880360"/>
            <a:ext cx="1183633" cy="11513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14C60325-F5DD-4570-B2BE-A80E9DC3B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639" y="4363161"/>
            <a:ext cx="3464357" cy="139636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xmlns="" id="{5E24D1DC-51FD-46ED-BDD0-21140DD44E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347" y="4587476"/>
            <a:ext cx="1611742" cy="117205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4FA0CE52-AAEF-4467-A52B-1C790295CFF5}"/>
              </a:ext>
            </a:extLst>
          </p:cNvPr>
          <p:cNvSpPr/>
          <p:nvPr/>
        </p:nvSpPr>
        <p:spPr>
          <a:xfrm>
            <a:off x="4439717" y="135142"/>
            <a:ext cx="4526280" cy="938719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تطبيقات</a:t>
            </a: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7771" y="2864738"/>
            <a:ext cx="5956069" cy="1298803"/>
            <a:chOff x="5501640" y="2735580"/>
            <a:chExt cx="6172200" cy="154686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93506CC1-A1FE-4FD8-9D59-52F3233AE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1640" y="2735580"/>
              <a:ext cx="6172200" cy="154686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394596" y="3804643"/>
              <a:ext cx="9316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(%Vol)</a:t>
              </a:r>
              <a:r>
                <a:rPr lang="ar-BH" sz="24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2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C7247C0-83F0-4D04-A428-78097A9327E9}"/>
              </a:ext>
            </a:extLst>
          </p:cNvPr>
          <p:cNvSpPr/>
          <p:nvPr/>
        </p:nvSpPr>
        <p:spPr>
          <a:xfrm>
            <a:off x="4439717" y="135142"/>
            <a:ext cx="4526280" cy="938719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تقويمي-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70" y="1332106"/>
            <a:ext cx="9753600" cy="12287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6215948" y="2819076"/>
            <a:ext cx="4959922" cy="1334273"/>
            <a:chOff x="5363713" y="2735580"/>
            <a:chExt cx="6172200" cy="15468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صورة 5">
              <a:extLst>
                <a:ext uri="{FF2B5EF4-FFF2-40B4-BE49-F238E27FC236}">
                  <a16:creationId xmlns:a16="http://schemas.microsoft.com/office/drawing/2014/main" xmlns="" id="{93506CC1-A1FE-4FD8-9D59-52F3233AE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3713" y="2735580"/>
              <a:ext cx="6172200" cy="154686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8145396" y="3747220"/>
              <a:ext cx="1258579" cy="5352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(%Vol)</a:t>
              </a:r>
              <a:r>
                <a:rPr lang="ar-BH" sz="24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8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F6846C2-F117-493F-9D98-332438EE1ED3}"/>
              </a:ext>
            </a:extLst>
          </p:cNvPr>
          <p:cNvSpPr/>
          <p:nvPr/>
        </p:nvSpPr>
        <p:spPr>
          <a:xfrm>
            <a:off x="4439717" y="100852"/>
            <a:ext cx="4526280" cy="938719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تقويمي-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90" y="1375267"/>
            <a:ext cx="9867900" cy="11906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6189968" y="2752814"/>
            <a:ext cx="4959922" cy="1334273"/>
            <a:chOff x="5363713" y="2735580"/>
            <a:chExt cx="6172200" cy="15468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3" name="صورة 5">
              <a:extLst>
                <a:ext uri="{FF2B5EF4-FFF2-40B4-BE49-F238E27FC236}">
                  <a16:creationId xmlns:a16="http://schemas.microsoft.com/office/drawing/2014/main" xmlns="" id="{93506CC1-A1FE-4FD8-9D59-52F3233AE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3713" y="2735580"/>
              <a:ext cx="6172200" cy="154686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8145396" y="3747220"/>
              <a:ext cx="1258579" cy="53522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(%Vol)</a:t>
              </a:r>
              <a:r>
                <a:rPr lang="ar-BH" sz="2400" b="1" dirty="0">
                  <a:solidFill>
                    <a:srgbClr val="0070C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ar-BH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2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5094D8-988F-45E9-981C-D497319F6A52}"/>
              </a:ext>
            </a:extLst>
          </p:cNvPr>
          <p:cNvSpPr txBox="1">
            <a:spLocks noChangeArrowheads="1"/>
          </p:cNvSpPr>
          <p:nvPr/>
        </p:nvSpPr>
        <p:spPr>
          <a:xfrm>
            <a:off x="3504161" y="195589"/>
            <a:ext cx="6960870" cy="74136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ثالثًا: المـــــولارية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 التركيز </a:t>
            </a:r>
            <a:r>
              <a:rPr lang="ar-BH" sz="40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المولاري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M: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6AC66761-F2FF-4DBB-9569-486215E9F32B}"/>
              </a:ext>
            </a:extLst>
          </p:cNvPr>
          <p:cNvSpPr/>
          <p:nvPr/>
        </p:nvSpPr>
        <p:spPr>
          <a:xfrm>
            <a:off x="600689" y="5335859"/>
            <a:ext cx="111442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ملاحظة: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غالبًا لدراسة التفاعلات في المحاليل المائية.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3DF933C-3EAD-451E-95EB-6EFC31D2EBF4}"/>
              </a:ext>
            </a:extLst>
          </p:cNvPr>
          <p:cNvSpPr/>
          <p:nvPr/>
        </p:nvSpPr>
        <p:spPr>
          <a:xfrm>
            <a:off x="600690" y="1457458"/>
            <a:ext cx="111442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هي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مولات المذاب الذائبة في لتر من المحلول وتعرف أيضا بالتركيز المولاري.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xmlns="" id="{EBC4E78A-E558-4099-AC41-59B4440CEC91}"/>
              </a:ext>
            </a:extLst>
          </p:cNvPr>
          <p:cNvGrpSpPr>
            <a:grpSpLocks/>
          </p:cNvGrpSpPr>
          <p:nvPr/>
        </p:nvGrpSpPr>
        <p:grpSpPr bwMode="auto">
          <a:xfrm>
            <a:off x="3649069" y="3558801"/>
            <a:ext cx="5245549" cy="1265240"/>
            <a:chOff x="864" y="1409"/>
            <a:chExt cx="4428" cy="797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xmlns="" id="{8B74D46D-FE14-4FBE-86E6-8983CD112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651"/>
              <a:ext cx="4216" cy="368"/>
              <a:chOff x="1140" y="2501"/>
              <a:chExt cx="4216" cy="368"/>
            </a:xfrm>
          </p:grpSpPr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xmlns="" id="{9684C261-11BA-4901-8F48-ABB2C8F43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0" y="2501"/>
                <a:ext cx="156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rtl="1">
                  <a:defRPr/>
                </a:pPr>
                <a:r>
                  <a:rPr lang="en-US" sz="32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      M =</a:t>
                </a:r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xmlns="" id="{FDEAF842-01D8-4C30-B84F-66159DE57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3" y="2660"/>
                <a:ext cx="26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1">
                  <a:defRPr/>
                </a:pPr>
                <a:endParaRPr lang="ar-SA" sz="2800" b="1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xmlns="" id="{2B56255B-AF7C-4564-9898-64C832F9F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7" y="1409"/>
              <a:ext cx="24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عدد مولات المذاب</a:t>
              </a:r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xmlns="" id="{16563382-C354-491E-B2A9-D98D92263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" y="1838"/>
              <a:ext cx="188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1">
                <a:defRPr/>
              </a:pP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المحلول</a:t>
              </a:r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</a:t>
              </a:r>
              <a:endPara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77FB2A1D-C481-4BFD-A6B3-B623F4D2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934" y="2409644"/>
            <a:ext cx="4527233" cy="843302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rtl="1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ar-SA" sz="4000" b="1" kern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قانون </a:t>
            </a:r>
            <a:r>
              <a:rPr kumimoji="1" lang="ar-SA" sz="4000" b="1" kern="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المولارية</a:t>
            </a:r>
            <a:r>
              <a:rPr kumimoji="1" lang="en-US" sz="4000" b="1" kern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 </a:t>
            </a:r>
            <a:r>
              <a:rPr kumimoji="1" lang="ar-SA" sz="4000" b="1" kern="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1" lang="ar-SA" sz="4000" b="1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ctr" rtl="1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endParaRPr kumimoji="1" lang="en-US" sz="4000" b="1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C14806C-E7B5-40CB-9C5A-67F5BEE00751}"/>
              </a:ext>
            </a:extLst>
          </p:cNvPr>
          <p:cNvSpPr txBox="1">
            <a:spLocks noChangeArrowheads="1"/>
          </p:cNvSpPr>
          <p:nvPr/>
        </p:nvSpPr>
        <p:spPr>
          <a:xfrm>
            <a:off x="3637485" y="1250719"/>
            <a:ext cx="5678557" cy="1009595"/>
          </a:xfrm>
          <a:prstGeom prst="rect">
            <a:avLst/>
          </a:prstGeom>
          <a:solidFill>
            <a:srgbClr val="00B05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ar-BH" sz="5400" b="1" dirty="0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كفايات وأهـــــــداف الــدرس</a:t>
            </a:r>
            <a:endParaRPr lang="en-US" sz="5400" b="1" dirty="0">
              <a:solidFill>
                <a:schemeClr val="bg1"/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  <p:sp>
        <p:nvSpPr>
          <p:cNvPr id="3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Flowchart: Stored Data 3">
            <a:extLst>
              <a:ext uri="{FF2B5EF4-FFF2-40B4-BE49-F238E27FC236}">
                <a16:creationId xmlns:a16="http://schemas.microsoft.com/office/drawing/2014/main" xmlns="" id="{D0732C58-36A8-4E92-80B6-230DC1CD49CE}"/>
              </a:ext>
            </a:extLst>
          </p:cNvPr>
          <p:cNvSpPr/>
          <p:nvPr/>
        </p:nvSpPr>
        <p:spPr>
          <a:xfrm>
            <a:off x="2615483" y="2505468"/>
            <a:ext cx="8726925" cy="809401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rtl="1">
              <a:defRPr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وصف أنواع المحاليل حسب نوع 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المذيب.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Flowchart: Stored Data 4">
            <a:extLst>
              <a:ext uri="{FF2B5EF4-FFF2-40B4-BE49-F238E27FC236}">
                <a16:creationId xmlns:a16="http://schemas.microsoft.com/office/drawing/2014/main" xmlns="" id="{9AA34CC7-0D89-42E1-9B9E-B9D70DDCF21C}"/>
              </a:ext>
            </a:extLst>
          </p:cNvPr>
          <p:cNvSpPr/>
          <p:nvPr/>
        </p:nvSpPr>
        <p:spPr>
          <a:xfrm>
            <a:off x="2606722" y="3769658"/>
            <a:ext cx="8662926" cy="707217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التعبير عن تراكيز المحاليل بطرق مختلفة.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5AF0393-5234-4E17-8009-F7712F12E274}"/>
              </a:ext>
            </a:extLst>
          </p:cNvPr>
          <p:cNvSpPr/>
          <p:nvPr/>
        </p:nvSpPr>
        <p:spPr>
          <a:xfrm>
            <a:off x="10217529" y="2597428"/>
            <a:ext cx="999111" cy="60849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69DB7F6-908D-41FD-AD60-85BF5D1EBFAB}"/>
              </a:ext>
            </a:extLst>
          </p:cNvPr>
          <p:cNvSpPr/>
          <p:nvPr/>
        </p:nvSpPr>
        <p:spPr>
          <a:xfrm>
            <a:off x="10270537" y="3843134"/>
            <a:ext cx="999111" cy="5565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xmlns="" id="{E8361945-CD77-4035-AC10-5632D0914190}"/>
              </a:ext>
            </a:extLst>
          </p:cNvPr>
          <p:cNvSpPr/>
          <p:nvPr/>
        </p:nvSpPr>
        <p:spPr>
          <a:xfrm>
            <a:off x="2618690" y="4955727"/>
            <a:ext cx="8750350" cy="707217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حساب تركيز المحاليل بتعبيرات كمّيّة.</a:t>
            </a:r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2490951-D60D-40A5-9F94-BB2F32B1FBDC}"/>
              </a:ext>
            </a:extLst>
          </p:cNvPr>
          <p:cNvSpPr/>
          <p:nvPr/>
        </p:nvSpPr>
        <p:spPr>
          <a:xfrm>
            <a:off x="10369929" y="5042455"/>
            <a:ext cx="999111" cy="55659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3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6BE2D34-A82F-4FEA-801F-163C949AC3DC}"/>
              </a:ext>
            </a:extLst>
          </p:cNvPr>
          <p:cNvSpPr/>
          <p:nvPr/>
        </p:nvSpPr>
        <p:spPr>
          <a:xfrm>
            <a:off x="4416857" y="147009"/>
            <a:ext cx="4526280" cy="938719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تطبيقات</a:t>
            </a: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</a:t>
            </a:r>
            <a:endParaRPr lang="en-US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xmlns="" id="{13F3E95C-0712-459E-8ECD-66E866C0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327125"/>
            <a:ext cx="1100709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يحتوي </a:t>
            </a:r>
            <a:r>
              <a:rPr lang="en-US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100.5 ml </a:t>
            </a: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من محلول </a:t>
            </a:r>
            <a:r>
              <a:rPr lang="ar-BH" sz="2800" b="1" dirty="0" err="1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دكستروز</a:t>
            </a:r>
            <a:r>
              <a:rPr lang="ar-BH" sz="2800" b="1" dirty="0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err="1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لل</a:t>
            </a:r>
            <a:r>
              <a:rPr lang="ar-SA" sz="2800" b="1" dirty="0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حقن الوريد</a:t>
            </a:r>
            <a:r>
              <a:rPr lang="ar-BH" sz="2800" b="1" dirty="0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800" b="1" dirty="0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en-US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5.10 g </a:t>
            </a:r>
            <a:r>
              <a:rPr lang="ar-BH" sz="2800" b="1" dirty="0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سكر الجلوكوز . </a:t>
            </a:r>
            <a:endParaRPr lang="ar-BH" sz="2800" b="1" dirty="0" smtClean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ct val="50000"/>
              </a:spcBef>
            </a:pP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احسب النسبة المئوية بالكتلة للمحلول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ذا علمت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كثافته: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1.015 g/ml</a:t>
            </a:r>
          </a:p>
          <a:p>
            <a:pPr algn="r" rtl="1">
              <a:spcBef>
                <a:spcPct val="50000"/>
              </a:spcBef>
            </a:pP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SA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مولارية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هذا المحلول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ذا علمت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الكتلة المولية للجلوكوز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180.16 g/</a:t>
            </a:r>
            <a:r>
              <a:rPr lang="en-US" sz="28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mol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r>
              <a:rPr lang="ar-SA" sz="2800" b="1" dirty="0" smtClean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 Box 18">
            <a:extLst>
              <a:ext uri="{FF2B5EF4-FFF2-40B4-BE49-F238E27FC236}">
                <a16:creationId xmlns:a16="http://schemas.microsoft.com/office/drawing/2014/main" xmlns="" id="{103F41E5-6C55-44BC-86E8-81BA8688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327" y="5234731"/>
            <a:ext cx="6607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5.1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xmlns="" id="{0E4DA6CD-49E2-4353-AAB1-CE4D722D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925" y="5553824"/>
            <a:ext cx="13757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%mass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2F934DE-68A9-4288-A999-D94FE37EF2C3}"/>
              </a:ext>
            </a:extLst>
          </p:cNvPr>
          <p:cNvCxnSpPr/>
          <p:nvPr/>
        </p:nvCxnSpPr>
        <p:spPr>
          <a:xfrm>
            <a:off x="2502407" y="5811543"/>
            <a:ext cx="76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8">
            <a:extLst>
              <a:ext uri="{FF2B5EF4-FFF2-40B4-BE49-F238E27FC236}">
                <a16:creationId xmlns:a16="http://schemas.microsoft.com/office/drawing/2014/main" xmlns="" id="{43B24D4F-3933-48F5-A0F3-980C1596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85" y="5832625"/>
            <a:ext cx="684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102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EFB70CA-644C-4468-9D6B-1899B148572C}"/>
              </a:ext>
            </a:extLst>
          </p:cNvPr>
          <p:cNvSpPr/>
          <p:nvPr/>
        </p:nvSpPr>
        <p:spPr>
          <a:xfrm>
            <a:off x="2132506" y="5562163"/>
            <a:ext cx="349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xmlns="" id="{6C3B30F8-CA81-4E88-A5A8-8813EB818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4404" y="3263912"/>
            <a:ext cx="1874186" cy="682834"/>
          </a:xfrm>
          <a:prstGeom prst="rect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rtl="1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  <a:defRPr/>
            </a:pPr>
            <a:r>
              <a:rPr kumimoji="1" lang="ar-BH" sz="3600" b="1" kern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الحل:</a:t>
            </a:r>
            <a:endParaRPr kumimoji="1" lang="ar-SA" sz="3600" b="1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781CDC9-46E1-4016-A3AA-0CCA905A1FBC}"/>
              </a:ext>
            </a:extLst>
          </p:cNvPr>
          <p:cNvGrpSpPr/>
          <p:nvPr/>
        </p:nvGrpSpPr>
        <p:grpSpPr>
          <a:xfrm>
            <a:off x="657129" y="3801316"/>
            <a:ext cx="3635798" cy="1209520"/>
            <a:chOff x="2781804" y="4839539"/>
            <a:chExt cx="3635798" cy="1209520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xmlns="" id="{9AF52311-E9F4-4E61-BE23-A0D7FAAEE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1804" y="4839539"/>
              <a:ext cx="3635798" cy="1209520"/>
              <a:chOff x="-701" y="1256"/>
              <a:chExt cx="5027" cy="1019"/>
            </a:xfrm>
          </p:grpSpPr>
          <p:sp>
            <p:nvSpPr>
              <p:cNvPr id="15" name="Text Box 8">
                <a:extLst>
                  <a:ext uri="{FF2B5EF4-FFF2-40B4-BE49-F238E27FC236}">
                    <a16:creationId xmlns:a16="http://schemas.microsoft.com/office/drawing/2014/main" xmlns="" id="{5C8AF916-7B0D-4903-B5E6-B62E90313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701" y="1466"/>
                <a:ext cx="3088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8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1-</a:t>
                </a:r>
                <a:r>
                  <a:rPr lang="en-US" sz="28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    %mass </a:t>
                </a:r>
                <a:r>
                  <a:rPr lang="en-US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</a:t>
                </a:r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xmlns="" id="{CDB12E6A-8677-4BA1-98DB-757728306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1256"/>
                <a:ext cx="1864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ar-BH" sz="24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كتلة </a:t>
                </a:r>
                <a:r>
                  <a:rPr lang="ar-SA" sz="28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المذاب 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xmlns="" id="{7E59EDA9-C60F-4FEC-A945-134EA1DA38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3" y="1834"/>
                <a:ext cx="250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ar-BH" sz="28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كتلة</a:t>
                </a:r>
                <a:r>
                  <a:rPr lang="ar-SA" sz="28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المحلول      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EE567F1-A611-4916-ADE5-A290008DBBDE}"/>
                </a:ext>
              </a:extLst>
            </p:cNvPr>
            <p:cNvCxnSpPr>
              <a:stCxn id="15" idx="3"/>
            </p:cNvCxnSpPr>
            <p:nvPr/>
          </p:nvCxnSpPr>
          <p:spPr>
            <a:xfrm flipV="1">
              <a:off x="5015212" y="5412253"/>
              <a:ext cx="1253400" cy="302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xmlns="" id="{9AF52311-E9F4-4E61-BE23-A0D7FAAEE5DA}"/>
              </a:ext>
            </a:extLst>
          </p:cNvPr>
          <p:cNvGrpSpPr>
            <a:grpSpLocks/>
          </p:cNvGrpSpPr>
          <p:nvPr/>
        </p:nvGrpSpPr>
        <p:grpSpPr bwMode="auto">
          <a:xfrm>
            <a:off x="4727016" y="3854061"/>
            <a:ext cx="5126423" cy="585174"/>
            <a:chOff x="-678" y="1517"/>
            <a:chExt cx="7088" cy="493"/>
          </a:xfrm>
        </p:grpSpPr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xmlns="" id="{CDB12E6A-8677-4BA1-98DB-757728306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1517"/>
              <a:ext cx="4310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rtl="1">
                <a:defRPr/>
              </a:pP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كثافة المحلول  </a:t>
              </a:r>
              <a:r>
                <a:rPr lang="ar-BH" sz="32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حجم المحلول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xmlns="" id="{7E59EDA9-C60F-4FEC-A945-134EA1DA3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78" y="1544"/>
              <a:ext cx="277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 كتلة</a:t>
              </a:r>
              <a:r>
                <a:rPr lang="ar-SA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المحلول      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5" name="Group 6">
            <a:extLst>
              <a:ext uri="{FF2B5EF4-FFF2-40B4-BE49-F238E27FC236}">
                <a16:creationId xmlns:a16="http://schemas.microsoft.com/office/drawing/2014/main" xmlns="" id="{9AF52311-E9F4-4E61-BE23-A0D7FAAEE5DA}"/>
              </a:ext>
            </a:extLst>
          </p:cNvPr>
          <p:cNvGrpSpPr>
            <a:grpSpLocks/>
          </p:cNvGrpSpPr>
          <p:nvPr/>
        </p:nvGrpSpPr>
        <p:grpSpPr bwMode="auto">
          <a:xfrm>
            <a:off x="4727016" y="4409561"/>
            <a:ext cx="5276136" cy="585174"/>
            <a:chOff x="-678" y="1517"/>
            <a:chExt cx="7295" cy="493"/>
          </a:xfrm>
        </p:grpSpPr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xmlns="" id="{CDB12E6A-8677-4BA1-98DB-757728306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" y="1517"/>
              <a:ext cx="4517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rtl="1">
                <a:defRPr/>
              </a:pPr>
              <a:r>
                <a:rPr lang="en-US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1.015      =    102g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 </a:t>
              </a:r>
              <a:r>
                <a:rPr lang="ar-BH" sz="3200" b="1" dirty="0" smtClean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 </a:t>
              </a:r>
              <a:r>
                <a:rPr lang="ar-BH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en-US" sz="24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100.5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xmlns="" id="{7E59EDA9-C60F-4FEC-A945-134EA1DA3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78" y="1544"/>
              <a:ext cx="277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 كتلة</a:t>
              </a:r>
              <a:r>
                <a:rPr lang="ar-SA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المحلول      </a:t>
              </a: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43937" y="5605353"/>
            <a:ext cx="10957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r>
              <a:rPr 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5%</a:t>
            </a:r>
            <a:endParaRPr lang="ar-BH" sz="2400" dirty="0"/>
          </a:p>
        </p:txBody>
      </p:sp>
      <p:sp>
        <p:nvSpPr>
          <p:cNvPr id="28" name="Rectangle 27"/>
          <p:cNvSpPr/>
          <p:nvPr/>
        </p:nvSpPr>
        <p:spPr>
          <a:xfrm>
            <a:off x="4228071" y="4074221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ar-BH" sz="2800" dirty="0"/>
          </a:p>
        </p:txBody>
      </p:sp>
      <p:sp>
        <p:nvSpPr>
          <p:cNvPr id="31" name="Rectangle 30"/>
          <p:cNvSpPr/>
          <p:nvPr/>
        </p:nvSpPr>
        <p:spPr>
          <a:xfrm>
            <a:off x="3264407" y="5553824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</a:t>
            </a:r>
            <a:r>
              <a:rPr lang="en-US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endParaRPr lang="ar-BH" sz="2800" dirty="0"/>
          </a:p>
        </p:txBody>
      </p:sp>
    </p:spTree>
    <p:extLst>
      <p:ext uri="{BB962C8B-B14F-4D97-AF65-F5344CB8AC3E}">
        <p14:creationId xmlns:p14="http://schemas.microsoft.com/office/powerpoint/2010/main" val="41613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40" grpId="0"/>
      <p:bldP spid="41" grpId="0"/>
      <p:bldP spid="41" grpId="1"/>
      <p:bldP spid="43" grpId="0"/>
      <p:bldP spid="44" grpId="0"/>
      <p:bldP spid="45" grpId="0" animBg="1"/>
      <p:bldP spid="2" grpId="0"/>
      <p:bldP spid="28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0E1E24E2-812D-41E2-88C8-2630BF0D0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80" y="1637270"/>
            <a:ext cx="7210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ar-SA" sz="28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xmlns="" id="{DEFAAE94-EED5-4938-80F4-BF83DCD65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571" y="1910980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 </a:t>
            </a:r>
          </a:p>
        </p:txBody>
      </p:sp>
      <p:sp>
        <p:nvSpPr>
          <p:cNvPr id="19" name="Text Box 19">
            <a:extLst>
              <a:ext uri="{FF2B5EF4-FFF2-40B4-BE49-F238E27FC236}">
                <a16:creationId xmlns:a16="http://schemas.microsoft.com/office/drawing/2014/main" xmlns="" id="{B1C524A9-911E-471C-A7B5-0DCEB749E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623" y="2092883"/>
            <a:ext cx="328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800" b="1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20" name="Text Box 20">
            <a:extLst>
              <a:ext uri="{FF2B5EF4-FFF2-40B4-BE49-F238E27FC236}">
                <a16:creationId xmlns:a16="http://schemas.microsoft.com/office/drawing/2014/main" xmlns="" id="{88AB9D79-A8C4-4861-8212-C4EA4588A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604" y="2077008"/>
            <a:ext cx="27093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0.02 83 mole C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O</a:t>
            </a:r>
            <a:r>
              <a:rPr lang="en-US" sz="2800" b="1" baseline="-2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</a:p>
        </p:txBody>
      </p:sp>
      <p:grpSp>
        <p:nvGrpSpPr>
          <p:cNvPr id="21" name="Group 23">
            <a:extLst>
              <a:ext uri="{FF2B5EF4-FFF2-40B4-BE49-F238E27FC236}">
                <a16:creationId xmlns:a16="http://schemas.microsoft.com/office/drawing/2014/main" xmlns="" id="{DEE0A2B9-A305-456C-AB74-26AD4D19EDA0}"/>
              </a:ext>
            </a:extLst>
          </p:cNvPr>
          <p:cNvGrpSpPr>
            <a:grpSpLocks/>
          </p:cNvGrpSpPr>
          <p:nvPr/>
        </p:nvGrpSpPr>
        <p:grpSpPr bwMode="auto">
          <a:xfrm>
            <a:off x="3823017" y="1654736"/>
            <a:ext cx="2206626" cy="1800226"/>
            <a:chOff x="3847" y="3075"/>
            <a:chExt cx="1390" cy="1134"/>
          </a:xfrm>
        </p:grpSpPr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xmlns="" id="{05A24118-5FFD-43B7-9437-B8838EDEA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7" y="3608"/>
              <a:ext cx="139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180.16 g C</a:t>
              </a:r>
              <a:r>
                <a:rPr lang="en-US" sz="28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  <a:r>
                <a: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H</a:t>
              </a:r>
              <a:r>
                <a:rPr lang="en-US" sz="28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12</a:t>
              </a:r>
              <a:r>
                <a: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O</a:t>
              </a:r>
              <a:r>
                <a:rPr lang="en-US" sz="2800" b="1" baseline="-25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  <a:p>
              <a:pPr algn="r" rtl="1">
                <a:defRPr/>
              </a:pPr>
              <a:endPara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xmlns="" id="{C7446B73-3CC9-47EA-8AC9-5235A7BE8E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3075"/>
              <a:ext cx="5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5.10 g </a:t>
              </a:r>
            </a:p>
          </p:txBody>
        </p:sp>
      </p:grpSp>
      <p:sp>
        <p:nvSpPr>
          <p:cNvPr id="25" name="Text Box 28">
            <a:extLst>
              <a:ext uri="{FF2B5EF4-FFF2-40B4-BE49-F238E27FC236}">
                <a16:creationId xmlns:a16="http://schemas.microsoft.com/office/drawing/2014/main" xmlns="" id="{7D559BE9-9809-49CB-A31B-688712287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813" y="3389870"/>
            <a:ext cx="378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V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87FFD6BD-A41C-48BA-892C-C5B88598467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4580" y="3389870"/>
            <a:ext cx="479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xmlns="" id="{6144AD0D-39B3-4DD9-BC2B-77ACE0344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569" y="3454965"/>
            <a:ext cx="12250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0.1005  L</a:t>
            </a: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xmlns="" id="{5E85561C-B621-4C5F-81EB-BE1400530A92}"/>
              </a:ext>
            </a:extLst>
          </p:cNvPr>
          <p:cNvGrpSpPr>
            <a:grpSpLocks/>
          </p:cNvGrpSpPr>
          <p:nvPr/>
        </p:nvGrpSpPr>
        <p:grpSpPr bwMode="auto">
          <a:xfrm>
            <a:off x="3724552" y="3077459"/>
            <a:ext cx="1736725" cy="1287465"/>
            <a:chOff x="3534" y="3118"/>
            <a:chExt cx="1094" cy="811"/>
          </a:xfrm>
        </p:grpSpPr>
        <p:sp>
          <p:nvSpPr>
            <p:cNvPr id="30" name="Text Box 35">
              <a:extLst>
                <a:ext uri="{FF2B5EF4-FFF2-40B4-BE49-F238E27FC236}">
                  <a16:creationId xmlns:a16="http://schemas.microsoft.com/office/drawing/2014/main" xmlns="" id="{E450C8D4-B73F-4D55-BDD7-B8C126071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" y="3561"/>
              <a:ext cx="109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rtl="1">
                <a:defRPr/>
              </a:pPr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1000 mL</a:t>
              </a:r>
            </a:p>
          </p:txBody>
        </p:sp>
        <p:sp>
          <p:nvSpPr>
            <p:cNvPr id="31" name="Text Box 36">
              <a:extLst>
                <a:ext uri="{FF2B5EF4-FFF2-40B4-BE49-F238E27FC236}">
                  <a16:creationId xmlns:a16="http://schemas.microsoft.com/office/drawing/2014/main" xmlns="" id="{D1163BC0-1B39-47AF-BFDC-DC26053EF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7" y="3118"/>
              <a:ext cx="8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rtl="1">
                <a:defRPr/>
              </a:pPr>
              <a:r>
                <a:rPr lang="en-US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100.5 </a:t>
              </a:r>
              <a:r>
                <a:rPr lang="en-US" sz="3200" b="1" dirty="0" err="1">
                  <a:latin typeface="Sakkal Majalla" panose="02000000000000000000" pitchFamily="2" charset="-78"/>
                  <a:cs typeface="Sakkal Majalla" panose="02000000000000000000" pitchFamily="2" charset="-78"/>
                </a:rPr>
                <a:t>mL</a:t>
              </a:r>
              <a:endPara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2" name="Text Box 30">
            <a:extLst>
              <a:ext uri="{FF2B5EF4-FFF2-40B4-BE49-F238E27FC236}">
                <a16:creationId xmlns:a16="http://schemas.microsoft.com/office/drawing/2014/main" xmlns="" id="{06E83412-C1BC-4026-89D7-CBF094F6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764" y="4968660"/>
            <a:ext cx="1579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en-US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0.282  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91360A1-AB70-44E2-9932-6BD91D71F68A}"/>
              </a:ext>
            </a:extLst>
          </p:cNvPr>
          <p:cNvSpPr/>
          <p:nvPr/>
        </p:nvSpPr>
        <p:spPr>
          <a:xfrm>
            <a:off x="2836399" y="2022037"/>
            <a:ext cx="389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94FAC23-82E7-4811-8406-FE56A144CCB0}"/>
              </a:ext>
            </a:extLst>
          </p:cNvPr>
          <p:cNvSpPr txBox="1"/>
          <p:nvPr/>
        </p:nvSpPr>
        <p:spPr>
          <a:xfrm>
            <a:off x="8357455" y="3430827"/>
            <a:ext cx="214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حجم المحلول باللتر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527306D-DA05-4E57-BFB2-753BD8D941FE}"/>
              </a:ext>
            </a:extLst>
          </p:cNvPr>
          <p:cNvSpPr/>
          <p:nvPr/>
        </p:nvSpPr>
        <p:spPr>
          <a:xfrm>
            <a:off x="3064426" y="3313670"/>
            <a:ext cx="389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0C559D4-C27D-408C-8608-3E77C936F1FE}"/>
              </a:ext>
            </a:extLst>
          </p:cNvPr>
          <p:cNvSpPr/>
          <p:nvPr/>
        </p:nvSpPr>
        <p:spPr>
          <a:xfrm>
            <a:off x="3536029" y="4505047"/>
            <a:ext cx="1428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0.02 83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:a16="http://schemas.microsoft.com/office/drawing/2014/main" xmlns="" id="{6C14D190-258C-43F8-A5B1-365F08A3E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672" y="4366725"/>
            <a:ext cx="10125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M =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xmlns="" id="{EBCBC9D5-E0B7-467E-B374-55613EC2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901" y="5469049"/>
            <a:ext cx="1374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0.1005  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4620E740-C214-4D49-BE57-5D2F8DFDEF38}"/>
              </a:ext>
            </a:extLst>
          </p:cNvPr>
          <p:cNvCxnSpPr/>
          <p:nvPr/>
        </p:nvCxnSpPr>
        <p:spPr>
          <a:xfrm>
            <a:off x="3724552" y="2397399"/>
            <a:ext cx="23278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70776A69-1E74-4497-BFE9-A262E6A70026}"/>
              </a:ext>
            </a:extLst>
          </p:cNvPr>
          <p:cNvCxnSpPr/>
          <p:nvPr/>
        </p:nvCxnSpPr>
        <p:spPr>
          <a:xfrm>
            <a:off x="3836768" y="3741104"/>
            <a:ext cx="23278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01ECCDEA-DB56-448A-B03F-BACE1B28BA37}"/>
              </a:ext>
            </a:extLst>
          </p:cNvPr>
          <p:cNvCxnSpPr/>
          <p:nvPr/>
        </p:nvCxnSpPr>
        <p:spPr>
          <a:xfrm>
            <a:off x="3254423" y="5322603"/>
            <a:ext cx="232781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781CDC9-46E1-4016-A3AA-0CCA905A1FBC}"/>
              </a:ext>
            </a:extLst>
          </p:cNvPr>
          <p:cNvGrpSpPr/>
          <p:nvPr/>
        </p:nvGrpSpPr>
        <p:grpSpPr>
          <a:xfrm>
            <a:off x="3454236" y="360013"/>
            <a:ext cx="3419334" cy="1191250"/>
            <a:chOff x="2602437" y="4779003"/>
            <a:chExt cx="4142232" cy="1270055"/>
          </a:xfrm>
        </p:grpSpPr>
        <p:grpSp>
          <p:nvGrpSpPr>
            <p:cNvPr id="40" name="Group 6">
              <a:extLst>
                <a:ext uri="{FF2B5EF4-FFF2-40B4-BE49-F238E27FC236}">
                  <a16:creationId xmlns:a16="http://schemas.microsoft.com/office/drawing/2014/main" xmlns="" id="{9AF52311-E9F4-4E61-BE23-A0D7FAAEE5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2437" y="4779003"/>
              <a:ext cx="3988746" cy="1270055"/>
              <a:chOff x="-949" y="1205"/>
              <a:chExt cx="5515" cy="1070"/>
            </a:xfrm>
          </p:grpSpPr>
          <p:sp>
            <p:nvSpPr>
              <p:cNvPr id="42" name="Text Box 8">
                <a:extLst>
                  <a:ext uri="{FF2B5EF4-FFF2-40B4-BE49-F238E27FC236}">
                    <a16:creationId xmlns:a16="http://schemas.microsoft.com/office/drawing/2014/main" xmlns="" id="{5C8AF916-7B0D-4903-B5E6-B62E90313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49" y="1473"/>
                <a:ext cx="2396" cy="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2-</a:t>
                </a:r>
                <a:r>
                  <a:rPr lang="en-US" sz="28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    M </a:t>
                </a:r>
                <a:r>
                  <a:rPr lang="en-US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</a:t>
                </a:r>
              </a:p>
            </p:txBody>
          </p:sp>
          <p:sp>
            <p:nvSpPr>
              <p:cNvPr id="43" name="Text Box 10">
                <a:extLst>
                  <a:ext uri="{FF2B5EF4-FFF2-40B4-BE49-F238E27FC236}">
                    <a16:creationId xmlns:a16="http://schemas.microsoft.com/office/drawing/2014/main" xmlns="" id="{CDB12E6A-8677-4BA1-98DB-757728306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2" y="1205"/>
                <a:ext cx="2904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</a:t>
                </a:r>
                <a:r>
                  <a:rPr lang="ar-SA" sz="2800" b="1" dirty="0" err="1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مولات</a:t>
                </a:r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المذاب 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xmlns="" id="{7E59EDA9-C60F-4FEC-A945-134EA1DA38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0" y="1834"/>
                <a:ext cx="2616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ar-SA" sz="28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حجم المحلول      </a:t>
                </a:r>
                <a:endParaRPr lang="en-US" sz="28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EE567F1-A611-4916-ADE5-A290008DBBDE}"/>
                </a:ext>
              </a:extLst>
            </p:cNvPr>
            <p:cNvCxnSpPr/>
            <p:nvPr/>
          </p:nvCxnSpPr>
          <p:spPr>
            <a:xfrm>
              <a:off x="4416857" y="5421328"/>
              <a:ext cx="2327812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 Box 18">
            <a:extLst>
              <a:ext uri="{FF2B5EF4-FFF2-40B4-BE49-F238E27FC236}">
                <a16:creationId xmlns:a16="http://schemas.microsoft.com/office/drawing/2014/main" xmlns="" id="{103F41E5-6C55-44BC-86E8-81BA8688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419" y="383705"/>
            <a:ext cx="590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5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n 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xmlns="" id="{0E4DA6CD-49E2-4353-AAB1-CE4D722D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423" y="0"/>
            <a:ext cx="10125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2F934DE-68A9-4288-A999-D94FE37EF2C3}"/>
              </a:ext>
            </a:extLst>
          </p:cNvPr>
          <p:cNvCxnSpPr/>
          <p:nvPr/>
        </p:nvCxnSpPr>
        <p:spPr>
          <a:xfrm>
            <a:off x="8075972" y="993305"/>
            <a:ext cx="76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28">
            <a:extLst>
              <a:ext uri="{FF2B5EF4-FFF2-40B4-BE49-F238E27FC236}">
                <a16:creationId xmlns:a16="http://schemas.microsoft.com/office/drawing/2014/main" xmlns="" id="{43B24D4F-3933-48F5-A0F3-980C1596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6785" y="993305"/>
            <a:ext cx="428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V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AEFB70CA-644C-4468-9D6B-1899B148572C}"/>
              </a:ext>
            </a:extLst>
          </p:cNvPr>
          <p:cNvSpPr/>
          <p:nvPr/>
        </p:nvSpPr>
        <p:spPr>
          <a:xfrm>
            <a:off x="7645157" y="688505"/>
            <a:ext cx="410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167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5" grpId="0"/>
      <p:bldP spid="26" grpId="0"/>
      <p:bldP spid="27" grpId="0"/>
      <p:bldP spid="32" grpId="0"/>
      <p:bldP spid="33" grpId="0"/>
      <p:bldP spid="34" grpId="0"/>
      <p:bldP spid="34" grpId="1"/>
      <p:bldP spid="35" grpId="0"/>
      <p:bldP spid="36" grpId="0"/>
      <p:bldP spid="37" grpId="0"/>
      <p:bldP spid="39" grpId="0"/>
      <p:bldP spid="47" grpId="0"/>
      <p:bldP spid="48" grpId="0"/>
      <p:bldP spid="48" grpId="1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E27CEF12-CCCC-4782-9C7C-FCC5A7B20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156" y="3740858"/>
            <a:ext cx="1945843" cy="146672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F71136A5-D943-4357-8921-428FCC3D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734" y="3819677"/>
            <a:ext cx="2464005" cy="1309086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14D45007-B081-4B28-8281-07DC7E7161D0}"/>
              </a:ext>
            </a:extLst>
          </p:cNvPr>
          <p:cNvSpPr/>
          <p:nvPr/>
        </p:nvSpPr>
        <p:spPr>
          <a:xfrm>
            <a:off x="4439717" y="100852"/>
            <a:ext cx="4526280" cy="938719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تقويمي-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5459E7-A378-4C49-936C-522B6BC81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40" y="3888433"/>
            <a:ext cx="4114800" cy="1171575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4818BE5F-C959-4F2C-84E3-A8FB644C9741}"/>
              </a:ext>
            </a:extLst>
          </p:cNvPr>
          <p:cNvSpPr/>
          <p:nvPr/>
        </p:nvSpPr>
        <p:spPr>
          <a:xfrm>
            <a:off x="5331405" y="2337049"/>
            <a:ext cx="1938597" cy="769441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الحل: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08F05F-B037-49D0-AC41-77556BA20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173" y="1517115"/>
            <a:ext cx="9431518" cy="608797"/>
          </a:xfrm>
          <a:prstGeom prst="rect">
            <a:avLst/>
          </a:prstGeom>
        </p:spPr>
      </p:pic>
      <p:sp>
        <p:nvSpPr>
          <p:cNvPr id="14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58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14D45007-B081-4B28-8281-07DC7E7161D0}"/>
              </a:ext>
            </a:extLst>
          </p:cNvPr>
          <p:cNvSpPr/>
          <p:nvPr/>
        </p:nvSpPr>
        <p:spPr>
          <a:xfrm>
            <a:off x="4439717" y="100852"/>
            <a:ext cx="4526280" cy="938719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تقويمي-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23711F6-EECB-43BC-9A47-48E9B91D02F3}"/>
              </a:ext>
            </a:extLst>
          </p:cNvPr>
          <p:cNvSpPr/>
          <p:nvPr/>
        </p:nvSpPr>
        <p:spPr>
          <a:xfrm>
            <a:off x="617219" y="1276483"/>
            <a:ext cx="1118997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ما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مولارية محلول مائي يحتوي على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40.0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جرام من كلوريد الصوديوم  في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1.5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لتر من المحلول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؟    ( حدد الكتلة المولية باستخدام الجدول الدوري)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91999F-5394-4D36-AA9D-33037722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52" y="3344614"/>
            <a:ext cx="3573059" cy="1017329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8708CE68-3980-4F4E-8E2E-A6D4F97E8F3C}"/>
              </a:ext>
            </a:extLst>
          </p:cNvPr>
          <p:cNvSpPr/>
          <p:nvPr/>
        </p:nvSpPr>
        <p:spPr>
          <a:xfrm>
            <a:off x="5717625" y="2492146"/>
            <a:ext cx="1970463" cy="684803"/>
          </a:xfrm>
          <a:prstGeom prst="rect">
            <a:avLst/>
          </a:prstGeom>
          <a:solidFill>
            <a:srgbClr val="00B050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الحل:</a:t>
            </a:r>
            <a:endParaRPr lang="en-US" sz="2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64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>
            <a:extLst>
              <a:ext uri="{FF2B5EF4-FFF2-40B4-BE49-F238E27FC236}">
                <a16:creationId xmlns:a16="http://schemas.microsoft.com/office/drawing/2014/main" xmlns="" id="{578A3573-433F-491B-AF91-531A066C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321" y="2721114"/>
            <a:ext cx="477235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Times New Roman" panose="02020603050405020304" pitchFamily="18" charset="0"/>
                <a:cs typeface="Arabic Transparent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BH" altLang="en-US" sz="6000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altLang="en-US" sz="6000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5471" y="4900177"/>
            <a:ext cx="94523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rtl="1"/>
            <a:r>
              <a:rPr lang="ar-BH" sz="3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لكم</a:t>
            </a:r>
            <a:endParaRPr lang="en-US" sz="32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93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FB79A-035A-411E-AFF5-60386376BBC3}"/>
              </a:ext>
            </a:extLst>
          </p:cNvPr>
          <p:cNvSpPr txBox="1"/>
          <p:nvPr/>
        </p:nvSpPr>
        <p:spPr>
          <a:xfrm>
            <a:off x="3467778" y="146501"/>
            <a:ext cx="7165976" cy="854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36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المحاليل </a:t>
            </a:r>
            <a:r>
              <a:rPr lang="ar-BH" sz="36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حسب الحالة الفيزيائية للمذيب </a:t>
            </a:r>
            <a:endParaRPr lang="en-US" sz="3600" b="1" dirty="0">
              <a:solidFill>
                <a:srgbClr val="C0000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0" name="AutoShape 4" descr="25">
            <a:extLst>
              <a:ext uri="{FF2B5EF4-FFF2-40B4-BE49-F238E27FC236}">
                <a16:creationId xmlns:a16="http://schemas.microsoft.com/office/drawing/2014/main" xmlns="" id="{C4E448B4-0B8A-434E-9FF7-921040B46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691" y="1226050"/>
            <a:ext cx="2232025" cy="10080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AutoShape 5" descr="25">
            <a:extLst>
              <a:ext uri="{FF2B5EF4-FFF2-40B4-BE49-F238E27FC236}">
                <a16:creationId xmlns:a16="http://schemas.microsoft.com/office/drawing/2014/main" xmlns="" id="{28A359DF-F889-4CBA-80C2-9AD25A67B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141" y="2953250"/>
            <a:ext cx="936625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AutoShape 6" descr="25">
            <a:extLst>
              <a:ext uri="{FF2B5EF4-FFF2-40B4-BE49-F238E27FC236}">
                <a16:creationId xmlns:a16="http://schemas.microsoft.com/office/drawing/2014/main" xmlns="" id="{A4875EA9-4E4D-43AB-898B-439F18F1A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853" y="2953250"/>
            <a:ext cx="1282700" cy="8350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AutoShape 7" descr="25">
            <a:extLst>
              <a:ext uri="{FF2B5EF4-FFF2-40B4-BE49-F238E27FC236}">
                <a16:creationId xmlns:a16="http://schemas.microsoft.com/office/drawing/2014/main" xmlns="" id="{F9E36275-D08A-4503-91FD-628680895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128" y="2953250"/>
            <a:ext cx="1150938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xmlns="" id="{DB7AB0DB-7211-4AD6-9DE8-7F266AEFE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153" y="1426075"/>
            <a:ext cx="254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المحاليل 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xmlns="" id="{CBA1CCA0-44D1-4A63-9912-69B127522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553" y="3102475"/>
            <a:ext cx="86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غاز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xmlns="" id="{020F6FC4-616B-4393-A665-EA18E7A4E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553" y="3131050"/>
            <a:ext cx="1223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سائل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xmlns="" id="{1C769F17-0768-4A60-BD31-F38937170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53" y="3026275"/>
            <a:ext cx="115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صلب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AutoShape 8" descr="25">
            <a:extLst>
              <a:ext uri="{FF2B5EF4-FFF2-40B4-BE49-F238E27FC236}">
                <a16:creationId xmlns:a16="http://schemas.microsoft.com/office/drawing/2014/main" xmlns="" id="{0CD02A1F-2B66-4CCE-B503-2B2E51BDE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1841" y="4105775"/>
            <a:ext cx="1331913" cy="8255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AutoShape 9" descr="25">
            <a:extLst>
              <a:ext uri="{FF2B5EF4-FFF2-40B4-BE49-F238E27FC236}">
                <a16:creationId xmlns:a16="http://schemas.microsoft.com/office/drawing/2014/main" xmlns="" id="{652780B7-D392-4AD2-92AD-2E9229B0D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953" y="4105775"/>
            <a:ext cx="1081088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AutoShape 10" descr="25">
            <a:extLst>
              <a:ext uri="{FF2B5EF4-FFF2-40B4-BE49-F238E27FC236}">
                <a16:creationId xmlns:a16="http://schemas.microsoft.com/office/drawing/2014/main" xmlns="" id="{23DBCB89-7283-40D7-85B7-072ACC7C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678" y="5185275"/>
            <a:ext cx="13684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 Box 21">
            <a:extLst>
              <a:ext uri="{FF2B5EF4-FFF2-40B4-BE49-F238E27FC236}">
                <a16:creationId xmlns:a16="http://schemas.microsoft.com/office/drawing/2014/main" xmlns="" id="{45CFE767-CF31-475D-B9EE-1CE83C31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816" y="4177213"/>
            <a:ext cx="140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غاز     غاز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Line 22">
            <a:extLst>
              <a:ext uri="{FF2B5EF4-FFF2-40B4-BE49-F238E27FC236}">
                <a16:creationId xmlns:a16="http://schemas.microsoft.com/office/drawing/2014/main" xmlns="" id="{CDF67753-06E2-4F77-8F3F-BBBF0320E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43153" y="447407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 Box 24">
            <a:extLst>
              <a:ext uri="{FF2B5EF4-FFF2-40B4-BE49-F238E27FC236}">
                <a16:creationId xmlns:a16="http://schemas.microsoft.com/office/drawing/2014/main" xmlns="" id="{95E9E071-3376-44F9-8FBC-5C4E5D714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078" y="4177213"/>
            <a:ext cx="1616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سائل     غاز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2" name="Line 25">
            <a:extLst>
              <a:ext uri="{FF2B5EF4-FFF2-40B4-BE49-F238E27FC236}">
                <a16:creationId xmlns:a16="http://schemas.microsoft.com/office/drawing/2014/main" xmlns="" id="{FCF6EE7E-DC00-4D62-8DD1-8FA8DE4B58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2953" y="44740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Text Box 26">
            <a:extLst>
              <a:ext uri="{FF2B5EF4-FFF2-40B4-BE49-F238E27FC236}">
                <a16:creationId xmlns:a16="http://schemas.microsoft.com/office/drawing/2014/main" xmlns="" id="{61203A09-FB38-44C2-B159-F81AD38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241" y="5329738"/>
            <a:ext cx="1814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صلب       غاز</a:t>
            </a:r>
            <a:endParaRPr lang="en-US" sz="2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Line 27">
            <a:extLst>
              <a:ext uri="{FF2B5EF4-FFF2-40B4-BE49-F238E27FC236}">
                <a16:creationId xmlns:a16="http://schemas.microsoft.com/office/drawing/2014/main" xmlns="" id="{11285A4A-3631-467F-8285-112201946A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41478" y="55456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AutoShape 30" descr="25">
            <a:extLst>
              <a:ext uri="{FF2B5EF4-FFF2-40B4-BE49-F238E27FC236}">
                <a16:creationId xmlns:a16="http://schemas.microsoft.com/office/drawing/2014/main" xmlns="" id="{18264838-1FEC-4AF2-81C2-6F7106D14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54" y="4105775"/>
            <a:ext cx="1152525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AutoShape 31" descr="25">
            <a:extLst>
              <a:ext uri="{FF2B5EF4-FFF2-40B4-BE49-F238E27FC236}">
                <a16:creationId xmlns:a16="http://schemas.microsoft.com/office/drawing/2014/main" xmlns="" id="{8A99DAC7-CD24-4D97-9297-D80416F38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754" y="4105775"/>
            <a:ext cx="1295400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AutoShape 32" descr="25">
            <a:extLst>
              <a:ext uri="{FF2B5EF4-FFF2-40B4-BE49-F238E27FC236}">
                <a16:creationId xmlns:a16="http://schemas.microsoft.com/office/drawing/2014/main" xmlns="" id="{407BE508-AA97-4D65-B8D0-8C3FAFF4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391" y="5185275"/>
            <a:ext cx="13684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 Box 33">
            <a:extLst>
              <a:ext uri="{FF2B5EF4-FFF2-40B4-BE49-F238E27FC236}">
                <a16:creationId xmlns:a16="http://schemas.microsoft.com/office/drawing/2014/main" xmlns="" id="{4018D553-BC64-4254-A3E1-CB5E00B7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529" y="4177213"/>
            <a:ext cx="1470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غاز     سائل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Line 34">
            <a:extLst>
              <a:ext uri="{FF2B5EF4-FFF2-40B4-BE49-F238E27FC236}">
                <a16:creationId xmlns:a16="http://schemas.microsoft.com/office/drawing/2014/main" xmlns="" id="{1C56F97F-F43E-429E-B26E-2344FA9C5B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5354" y="43931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 Box 35">
            <a:extLst>
              <a:ext uri="{FF2B5EF4-FFF2-40B4-BE49-F238E27FC236}">
                <a16:creationId xmlns:a16="http://schemas.microsoft.com/office/drawing/2014/main" xmlns="" id="{F43A1FE7-0969-4198-9F04-D851620B6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791" y="4177213"/>
            <a:ext cx="1985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سائل     سائل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Line 36">
            <a:extLst>
              <a:ext uri="{FF2B5EF4-FFF2-40B4-BE49-F238E27FC236}">
                <a16:creationId xmlns:a16="http://schemas.microsoft.com/office/drawing/2014/main" xmlns="" id="{4DC1B949-8CEE-44A1-A739-ABB1F70084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1029" y="439311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 Box 37">
            <a:extLst>
              <a:ext uri="{FF2B5EF4-FFF2-40B4-BE49-F238E27FC236}">
                <a16:creationId xmlns:a16="http://schemas.microsoft.com/office/drawing/2014/main" xmlns="" id="{3FBBECE9-97FA-4A74-90BC-FB1E735C3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54" y="5329738"/>
            <a:ext cx="180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صلب      سائل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Line 38">
            <a:extLst>
              <a:ext uri="{FF2B5EF4-FFF2-40B4-BE49-F238E27FC236}">
                <a16:creationId xmlns:a16="http://schemas.microsoft.com/office/drawing/2014/main" xmlns="" id="{6258212D-5F33-443C-BC01-F45207B75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33191" y="55456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AutoShape 40" descr="25">
            <a:extLst>
              <a:ext uri="{FF2B5EF4-FFF2-40B4-BE49-F238E27FC236}">
                <a16:creationId xmlns:a16="http://schemas.microsoft.com/office/drawing/2014/main" xmlns="" id="{7355FCB5-1D79-49D1-9A12-26409C1C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803" y="4178800"/>
            <a:ext cx="1301750" cy="8286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AutoShape 41" descr="25">
            <a:extLst>
              <a:ext uri="{FF2B5EF4-FFF2-40B4-BE49-F238E27FC236}">
                <a16:creationId xmlns:a16="http://schemas.microsoft.com/office/drawing/2014/main" xmlns="" id="{A13C1F55-F51F-4F88-A441-862E5B27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916" y="4178800"/>
            <a:ext cx="1081088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AutoShape 42" descr="25">
            <a:extLst>
              <a:ext uri="{FF2B5EF4-FFF2-40B4-BE49-F238E27FC236}">
                <a16:creationId xmlns:a16="http://schemas.microsoft.com/office/drawing/2014/main" xmlns="" id="{555B5952-8F52-4E72-BD33-9C2B71E53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641" y="5258300"/>
            <a:ext cx="13684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 Box 43">
            <a:extLst>
              <a:ext uri="{FF2B5EF4-FFF2-40B4-BE49-F238E27FC236}">
                <a16:creationId xmlns:a16="http://schemas.microsoft.com/office/drawing/2014/main" xmlns="" id="{62C0DF55-0629-403F-932C-82C3EB16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778" y="4250238"/>
            <a:ext cx="160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غاز    صلب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Line 44">
            <a:extLst>
              <a:ext uri="{FF2B5EF4-FFF2-40B4-BE49-F238E27FC236}">
                <a16:creationId xmlns:a16="http://schemas.microsoft.com/office/drawing/2014/main" xmlns="" id="{8C67E98D-6D76-4978-BB72-12C6D1CD4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2603" y="446613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 Box 45">
            <a:extLst>
              <a:ext uri="{FF2B5EF4-FFF2-40B4-BE49-F238E27FC236}">
                <a16:creationId xmlns:a16="http://schemas.microsoft.com/office/drawing/2014/main" xmlns="" id="{2D8412F2-BCE6-48C7-B8A3-8ED3F5306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153" y="4245475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سائل    صلب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Line 46">
            <a:extLst>
              <a:ext uri="{FF2B5EF4-FFF2-40B4-BE49-F238E27FC236}">
                <a16:creationId xmlns:a16="http://schemas.microsoft.com/office/drawing/2014/main" xmlns="" id="{F171EAD4-6F99-45E1-A8D8-7ED5EAAD01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8278" y="446613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xmlns="" id="{A8FCCC82-61DD-4B29-8A00-8C2A869E5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203" y="5402763"/>
            <a:ext cx="224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صلب     صلب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Line 48">
            <a:extLst>
              <a:ext uri="{FF2B5EF4-FFF2-40B4-BE49-F238E27FC236}">
                <a16:creationId xmlns:a16="http://schemas.microsoft.com/office/drawing/2014/main" xmlns="" id="{251090B7-7C58-43D8-BCB2-8AC8B3DED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0441" y="56186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Line 49">
            <a:extLst>
              <a:ext uri="{FF2B5EF4-FFF2-40B4-BE49-F238E27FC236}">
                <a16:creationId xmlns:a16="http://schemas.microsoft.com/office/drawing/2014/main" xmlns="" id="{750D11D0-712B-4036-AF05-7AA502946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653" y="2234113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Line 50">
            <a:extLst>
              <a:ext uri="{FF2B5EF4-FFF2-40B4-BE49-F238E27FC236}">
                <a16:creationId xmlns:a16="http://schemas.microsoft.com/office/drawing/2014/main" xmlns="" id="{77B84AFE-07CB-4C90-829B-BEB8CF539A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2028" y="2665913"/>
            <a:ext cx="6119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Line 51">
            <a:extLst>
              <a:ext uri="{FF2B5EF4-FFF2-40B4-BE49-F238E27FC236}">
                <a16:creationId xmlns:a16="http://schemas.microsoft.com/office/drawing/2014/main" xmlns="" id="{8F30F6C8-20D8-43D5-8148-3690D435C7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1841" y="26659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Line 52">
            <a:extLst>
              <a:ext uri="{FF2B5EF4-FFF2-40B4-BE49-F238E27FC236}">
                <a16:creationId xmlns:a16="http://schemas.microsoft.com/office/drawing/2014/main" xmlns="" id="{E4446E14-AD92-418B-B3B9-E4141D4F6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653" y="26659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Line 53">
            <a:extLst>
              <a:ext uri="{FF2B5EF4-FFF2-40B4-BE49-F238E27FC236}">
                <a16:creationId xmlns:a16="http://schemas.microsoft.com/office/drawing/2014/main" xmlns="" id="{765F668D-60A1-42B7-A29D-772478653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028" y="26659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Line 54">
            <a:extLst>
              <a:ext uri="{FF2B5EF4-FFF2-40B4-BE49-F238E27FC236}">
                <a16:creationId xmlns:a16="http://schemas.microsoft.com/office/drawing/2014/main" xmlns="" id="{DDB36F64-29BB-4BC3-8670-2A7E0478A3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09678" y="3818438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xmlns="" id="{8297A7EB-1EF9-45C6-8827-1E933C3864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7378" y="3745413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Line 56">
            <a:extLst>
              <a:ext uri="{FF2B5EF4-FFF2-40B4-BE49-F238E27FC236}">
                <a16:creationId xmlns:a16="http://schemas.microsoft.com/office/drawing/2014/main" xmlns="" id="{23BF56F4-DBB2-4517-9F36-3415087AB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2566" y="3818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Line 57">
            <a:extLst>
              <a:ext uri="{FF2B5EF4-FFF2-40B4-BE49-F238E27FC236}">
                <a16:creationId xmlns:a16="http://schemas.microsoft.com/office/drawing/2014/main" xmlns="" id="{9383C9A5-44E6-43DD-A191-3F81D386A2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9678" y="3818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Line 58">
            <a:extLst>
              <a:ext uri="{FF2B5EF4-FFF2-40B4-BE49-F238E27FC236}">
                <a16:creationId xmlns:a16="http://schemas.microsoft.com/office/drawing/2014/main" xmlns="" id="{E923E5FA-9A6E-4E6B-92C2-4EDB7E86F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7653" y="3745413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Line 59">
            <a:extLst>
              <a:ext uri="{FF2B5EF4-FFF2-40B4-BE49-F238E27FC236}">
                <a16:creationId xmlns:a16="http://schemas.microsoft.com/office/drawing/2014/main" xmlns="" id="{AD386346-399F-450C-A8EB-A326748BA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5491" y="3889875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Line 60">
            <a:extLst>
              <a:ext uri="{FF2B5EF4-FFF2-40B4-BE49-F238E27FC236}">
                <a16:creationId xmlns:a16="http://schemas.microsoft.com/office/drawing/2014/main" xmlns="" id="{D513B536-8FFF-4310-B973-E1A235490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98378" y="3889875"/>
            <a:ext cx="158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Line 61">
            <a:extLst>
              <a:ext uri="{FF2B5EF4-FFF2-40B4-BE49-F238E27FC236}">
                <a16:creationId xmlns:a16="http://schemas.microsoft.com/office/drawing/2014/main" xmlns="" id="{0582F2AF-FBF0-4C3D-8FAB-74869F919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5491" y="38898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Line 62">
            <a:extLst>
              <a:ext uri="{FF2B5EF4-FFF2-40B4-BE49-F238E27FC236}">
                <a16:creationId xmlns:a16="http://schemas.microsoft.com/office/drawing/2014/main" xmlns="" id="{8C73D32B-02EB-485D-A047-B1A883F82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4903" y="38184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Line 63">
            <a:extLst>
              <a:ext uri="{FF2B5EF4-FFF2-40B4-BE49-F238E27FC236}">
                <a16:creationId xmlns:a16="http://schemas.microsoft.com/office/drawing/2014/main" xmlns="" id="{46FD6A71-F374-48DF-AB9D-F4549CFF63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05766" y="388987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Line 64">
            <a:extLst>
              <a:ext uri="{FF2B5EF4-FFF2-40B4-BE49-F238E27FC236}">
                <a16:creationId xmlns:a16="http://schemas.microsoft.com/office/drawing/2014/main" xmlns="" id="{4A54DA92-6163-4260-9032-3D90F1A92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5766" y="3889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Line 65">
            <a:extLst>
              <a:ext uri="{FF2B5EF4-FFF2-40B4-BE49-F238E27FC236}">
                <a16:creationId xmlns:a16="http://schemas.microsoft.com/office/drawing/2014/main" xmlns="" id="{280073F7-C828-490D-B447-9B20EFFC0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1528" y="3889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83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6" grpId="0"/>
      <p:bldP spid="17" grpId="0"/>
      <p:bldP spid="59" grpId="0"/>
      <p:bldP spid="61" grpId="0"/>
      <p:bldP spid="63" grpId="0"/>
      <p:bldP spid="50" grpId="0"/>
      <p:bldP spid="52" grpId="0"/>
      <p:bldP spid="54" grpId="0"/>
      <p:bldP spid="41" grpId="0"/>
      <p:bldP spid="4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4E577BA-10C7-4CE7-8CFC-9A2FA67D7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88300"/>
              </p:ext>
            </p:extLst>
          </p:nvPr>
        </p:nvGraphicFramePr>
        <p:xfrm>
          <a:off x="1269242" y="1180224"/>
          <a:ext cx="9327339" cy="548640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1466306">
                  <a:extLst>
                    <a:ext uri="{9D8B030D-6E8A-4147-A177-3AD203B41FA5}">
                      <a16:colId xmlns:a16="http://schemas.microsoft.com/office/drawing/2014/main" xmlns="" val="1485245733"/>
                    </a:ext>
                  </a:extLst>
                </a:gridCol>
                <a:gridCol w="3106865">
                  <a:extLst>
                    <a:ext uri="{9D8B030D-6E8A-4147-A177-3AD203B41FA5}">
                      <a16:colId xmlns:a16="http://schemas.microsoft.com/office/drawing/2014/main" xmlns="" val="3122548891"/>
                    </a:ext>
                  </a:extLst>
                </a:gridCol>
                <a:gridCol w="1918560">
                  <a:extLst>
                    <a:ext uri="{9D8B030D-6E8A-4147-A177-3AD203B41FA5}">
                      <a16:colId xmlns:a16="http://schemas.microsoft.com/office/drawing/2014/main" xmlns="" val="4234470370"/>
                    </a:ext>
                  </a:extLst>
                </a:gridCol>
                <a:gridCol w="2835608">
                  <a:extLst>
                    <a:ext uri="{9D8B030D-6E8A-4147-A177-3AD203B41FA5}">
                      <a16:colId xmlns:a16="http://schemas.microsoft.com/office/drawing/2014/main" xmlns="" val="4245081509"/>
                    </a:ext>
                  </a:extLst>
                </a:gridCol>
              </a:tblGrid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أنواع المحاليل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مثال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rgbClr val="7030A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المذيب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المذاب</a:t>
                      </a:r>
                      <a:endParaRPr lang="en-US" sz="2400" b="1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3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6573926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tabLst>
                          <a:tab pos="457200" algn="l"/>
                          <a:tab pos="771525" algn="l"/>
                        </a:tabLst>
                      </a:pPr>
                      <a:r>
                        <a:rPr lang="ar-SA" sz="2400" u="none" dirty="0">
                          <a:solidFill>
                            <a:srgbClr val="000099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غـــاز</a:t>
                      </a:r>
                      <a:endParaRPr lang="en-US" sz="2400" u="none" dirty="0">
                        <a:solidFill>
                          <a:srgbClr val="000099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</a:t>
                      </a:r>
                      <a:r>
                        <a:rPr lang="ar-BH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ــــــــــــــــــ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واء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النيتروجين (غاز)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الأكسجين (غاز)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84610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سائل</a:t>
                      </a:r>
                      <a:endParaRPr lang="en-US" sz="24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ماء غازي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الماء(سائل)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ثاني أكسيد الكربون (غاز)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342205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سائل</a:t>
                      </a:r>
                      <a:endParaRPr lang="en-US" sz="24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ماء البحر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الماء(سائل)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الأكسجين (غاز)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354121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سائل</a:t>
                      </a:r>
                      <a:endParaRPr lang="en-US" sz="24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مادة مخفضة لدرجة التجمد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الماء(سائل)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الايثيلين جلايكول (سائل)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879527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سائل</a:t>
                      </a:r>
                      <a:endParaRPr lang="en-US" sz="24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</a:t>
                      </a:r>
                      <a:r>
                        <a:rPr lang="ar-BH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ـــــــــــــــــــ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الماء(سائل)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حمض الايثانويك (سائل)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0302652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سائل</a:t>
                      </a:r>
                      <a:endParaRPr lang="en-US" sz="24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ماء البحر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الماء(سائل)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كلوريد الصوديوم (صلب)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1663407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6600CC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صلب</a:t>
                      </a:r>
                      <a:endParaRPr lang="en-US" sz="2400" u="none" dirty="0">
                        <a:solidFill>
                          <a:srgbClr val="6600CC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مملغم الأسنان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الفضة (صلب)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الزئبق  (</a:t>
                      </a:r>
                      <a:r>
                        <a:rPr lang="ar-BH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سائل</a:t>
                      </a: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8040455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6600CC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صلب</a:t>
                      </a:r>
                      <a:endParaRPr lang="en-US" sz="2400" u="none" dirty="0">
                        <a:solidFill>
                          <a:srgbClr val="6600CC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</a:t>
                      </a:r>
                      <a:r>
                        <a:rPr lang="ar-BH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ــــ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ولاذ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الحديد (صلب)</a:t>
                      </a:r>
                      <a:endParaRPr lang="en-US" sz="2400" dirty="0"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الكربون (صلب)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800627"/>
                  </a:ext>
                </a:extLst>
              </a:tr>
              <a:tr h="49266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u="none" dirty="0">
                          <a:solidFill>
                            <a:srgbClr val="6600CC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صلب</a:t>
                      </a:r>
                      <a:endParaRPr lang="en-US" sz="2400" u="none" dirty="0">
                        <a:solidFill>
                          <a:srgbClr val="6600CC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b="1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النيتينول (أسلاك تقويم الأسنان)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النيكل(صلب)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ar-SA" sz="2400" dirty="0">
                          <a:solidFill>
                            <a:srgbClr val="660066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التيتانيوم (صلب)</a:t>
                      </a:r>
                      <a:endParaRPr lang="en-US" sz="2400" dirty="0">
                        <a:solidFill>
                          <a:srgbClr val="660066"/>
                        </a:solidFill>
                        <a:effectLst/>
                        <a:latin typeface="Sakkal Majalla" panose="02000000000000000000" pitchFamily="2" charset="-78"/>
                        <a:ea typeface="Times New Roman" panose="02020603050405020304" pitchFamily="18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653715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FB79A-035A-411E-AFF5-60386376BBC3}"/>
              </a:ext>
            </a:extLst>
          </p:cNvPr>
          <p:cNvSpPr txBox="1"/>
          <p:nvPr/>
        </p:nvSpPr>
        <p:spPr>
          <a:xfrm>
            <a:off x="4243233" y="120697"/>
            <a:ext cx="5313023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مثلة عن أ</a:t>
            </a:r>
            <a:r>
              <a:rPr lang="ar-SA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نواع المحاليل</a:t>
            </a:r>
            <a:r>
              <a:rPr lang="ar-BH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rgbClr val="C0000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5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21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FB79A-035A-411E-AFF5-60386376BBC3}"/>
              </a:ext>
            </a:extLst>
          </p:cNvPr>
          <p:cNvSpPr txBox="1"/>
          <p:nvPr/>
        </p:nvSpPr>
        <p:spPr>
          <a:xfrm>
            <a:off x="4243233" y="120697"/>
            <a:ext cx="5313023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تكوين</a:t>
            </a:r>
            <a:r>
              <a:rPr lang="ar-SA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المحاليل</a:t>
            </a:r>
            <a:r>
              <a:rPr lang="ar-BH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rgbClr val="C0000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4A753DD-AA41-40E0-B398-5A14267FA5FE}"/>
              </a:ext>
            </a:extLst>
          </p:cNvPr>
          <p:cNvSpPr/>
          <p:nvPr/>
        </p:nvSpPr>
        <p:spPr>
          <a:xfrm>
            <a:off x="631212" y="1298665"/>
            <a:ext cx="68812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المادة التي تذوب في المذيب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919352-C1EC-4979-BED8-4D297FF14003}"/>
              </a:ext>
            </a:extLst>
          </p:cNvPr>
          <p:cNvSpPr/>
          <p:nvPr/>
        </p:nvSpPr>
        <p:spPr>
          <a:xfrm>
            <a:off x="639689" y="2244072"/>
            <a:ext cx="68812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المادة التي تُذيب المذاب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426CD1-3541-4C2A-92BB-749F8921A51E}"/>
              </a:ext>
            </a:extLst>
          </p:cNvPr>
          <p:cNvSpPr/>
          <p:nvPr/>
        </p:nvSpPr>
        <p:spPr>
          <a:xfrm>
            <a:off x="7787829" y="1277561"/>
            <a:ext cx="404222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الذائبة: المُذاب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E6BB51-1F32-4C6D-8022-0546071B7534}"/>
              </a:ext>
            </a:extLst>
          </p:cNvPr>
          <p:cNvSpPr/>
          <p:nvPr/>
        </p:nvSpPr>
        <p:spPr>
          <a:xfrm>
            <a:off x="7787830" y="2244072"/>
            <a:ext cx="404222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المذيبة: المذيب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4">
            <a:extLst>
              <a:ext uri="{FF2B5EF4-FFF2-40B4-BE49-F238E27FC236}">
                <a16:creationId xmlns:a16="http://schemas.microsoft.com/office/drawing/2014/main" xmlns="" id="{FEA045EF-7A16-47F5-A278-523B3A18695C}"/>
              </a:ext>
            </a:extLst>
          </p:cNvPr>
          <p:cNvSpPr/>
          <p:nvPr/>
        </p:nvSpPr>
        <p:spPr>
          <a:xfrm>
            <a:off x="631212" y="3049036"/>
            <a:ext cx="11198838" cy="1200329"/>
          </a:xfrm>
          <a:prstGeom prst="rect">
            <a:avLst/>
          </a:prstGeom>
          <a:solidFill>
            <a:srgbClr val="FFFAEB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0"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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المادتان السائلتان اللتان تذوبان في بعضهما بأي نسبة تسمّى </a:t>
            </a:r>
            <a:r>
              <a:rPr lang="ar-BH" sz="36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القابلة للامتزاج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مثل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الإيثلين جلايكول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(مانع لتجمد الماء في مبردات السيارات) في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الماء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14">
            <a:extLst>
              <a:ext uri="{FF2B5EF4-FFF2-40B4-BE49-F238E27FC236}">
                <a16:creationId xmlns:a16="http://schemas.microsoft.com/office/drawing/2014/main" xmlns="" id="{28A0ACF1-22FE-4E78-A901-EF0E82593F47}"/>
              </a:ext>
            </a:extLst>
          </p:cNvPr>
          <p:cNvSpPr/>
          <p:nvPr/>
        </p:nvSpPr>
        <p:spPr>
          <a:xfrm>
            <a:off x="631212" y="4392962"/>
            <a:ext cx="11198838" cy="1200329"/>
          </a:xfrm>
          <a:prstGeom prst="rect">
            <a:avLst/>
          </a:prstGeom>
          <a:solidFill>
            <a:srgbClr val="FFFAEB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457200" lvl="0" indent="-457200" algn="r" rtl="1">
              <a:buFont typeface="Wingdings 2" panose="05020102010507070707" pitchFamily="18" charset="2"/>
              <a:buChar char="v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السوائل التي تمتزج مع بعضها لفترة قصيرة ثم تنفصل بعدها تسمّى </a:t>
            </a:r>
            <a:r>
              <a:rPr lang="ar-BH" sz="36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السوائل غير الممتزجة</a:t>
            </a:r>
            <a:r>
              <a:rPr lang="ar-BH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الزيت و الخل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الزيت والماء.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4">
            <a:extLst>
              <a:ext uri="{FF2B5EF4-FFF2-40B4-BE49-F238E27FC236}">
                <a16:creationId xmlns:a16="http://schemas.microsoft.com/office/drawing/2014/main" xmlns="" id="{23C50337-7929-4D8D-8DA7-416E3C0A25AA}"/>
              </a:ext>
            </a:extLst>
          </p:cNvPr>
          <p:cNvSpPr/>
          <p:nvPr/>
        </p:nvSpPr>
        <p:spPr>
          <a:xfrm>
            <a:off x="631213" y="5730451"/>
            <a:ext cx="11198837" cy="646331"/>
          </a:xfrm>
          <a:prstGeom prst="rect">
            <a:avLst/>
          </a:prstGeom>
          <a:solidFill>
            <a:srgbClr val="FFFAEB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r" rtl="1"/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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</a:t>
            </a:r>
            <a:r>
              <a:rPr lang="ar-BH" altLang="ar-BH" sz="36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المواد التي لا تذوب في المذيب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تسمّى</a:t>
            </a:r>
            <a:r>
              <a:rPr lang="ar-BH" altLang="ar-BH" sz="36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BH" altLang="ar-BH" sz="3600" b="1" u="sng" dirty="0">
                <a:solidFill>
                  <a:srgbClr val="7030A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المواد غير الذائبة</a:t>
            </a:r>
            <a:r>
              <a:rPr lang="ar-BH" altLang="ar-BH" sz="3600" b="1" dirty="0">
                <a:solidFill>
                  <a:srgbClr val="7030A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</a:t>
            </a:r>
            <a:r>
              <a:rPr lang="ar-BH" alt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 الرمل مع الماء</a:t>
            </a:r>
            <a:r>
              <a:rPr lang="ar-BH" altLang="ar-BH" sz="36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.</a:t>
            </a:r>
            <a:endParaRPr lang="ar-BH" alt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666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FB79A-035A-411E-AFF5-60386376BBC3}"/>
              </a:ext>
            </a:extLst>
          </p:cNvPr>
          <p:cNvSpPr txBox="1"/>
          <p:nvPr/>
        </p:nvSpPr>
        <p:spPr>
          <a:xfrm>
            <a:off x="3703321" y="120697"/>
            <a:ext cx="6743700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المحاليل</a:t>
            </a:r>
            <a:r>
              <a:rPr lang="ar-BH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المائية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Equeous</a:t>
            </a:r>
            <a:r>
              <a:rPr lang="en-US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Solutions</a:t>
            </a:r>
            <a:r>
              <a:rPr lang="ar-BH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rgbClr val="C0000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17" name="مستطيل 14">
            <a:extLst>
              <a:ext uri="{FF2B5EF4-FFF2-40B4-BE49-F238E27FC236}">
                <a16:creationId xmlns:a16="http://schemas.microsoft.com/office/drawing/2014/main" xmlns="" id="{BF737517-3E4B-4550-9991-9750DCEC30DE}"/>
              </a:ext>
            </a:extLst>
          </p:cNvPr>
          <p:cNvSpPr/>
          <p:nvPr/>
        </p:nvSpPr>
        <p:spPr>
          <a:xfrm>
            <a:off x="5897880" y="3002541"/>
            <a:ext cx="560647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معظم المحاليل تكون في الحالة السائلة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rgbClr val="0000D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xmlns="" id="{2569C1F8-F57A-4CCA-AF73-876FCD88DA9C}"/>
              </a:ext>
            </a:extLst>
          </p:cNvPr>
          <p:cNvSpPr/>
          <p:nvPr/>
        </p:nvSpPr>
        <p:spPr>
          <a:xfrm>
            <a:off x="5897880" y="3799865"/>
            <a:ext cx="560647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يُعتبر الماء مذيب عام لذلك فهو أكثر المذيبات شيوعًا في المحاليل السائلة. </a:t>
            </a:r>
            <a:endParaRPr lang="en-US" sz="3200" b="1" dirty="0">
              <a:solidFill>
                <a:srgbClr val="0000D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ستطيل 9">
            <a:extLst>
              <a:ext uri="{FF2B5EF4-FFF2-40B4-BE49-F238E27FC236}">
                <a16:creationId xmlns:a16="http://schemas.microsoft.com/office/drawing/2014/main" xmlns="" id="{FB39FEF2-DF57-42A7-B661-50CCB8103485}"/>
              </a:ext>
            </a:extLst>
          </p:cNvPr>
          <p:cNvSpPr/>
          <p:nvPr/>
        </p:nvSpPr>
        <p:spPr>
          <a:xfrm>
            <a:off x="2684527" y="1508858"/>
            <a:ext cx="8253983" cy="646331"/>
          </a:xfrm>
          <a:prstGeom prst="rect">
            <a:avLst/>
          </a:prstGeom>
          <a:solidFill>
            <a:srgbClr val="FEEC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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هي:  المحاليل التي يكون المذيب فيها هو الماء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  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5" descr="Zumdahl15_07">
            <a:extLst>
              <a:ext uri="{FF2B5EF4-FFF2-40B4-BE49-F238E27FC236}">
                <a16:creationId xmlns:a16="http://schemas.microsoft.com/office/drawing/2014/main" xmlns="" id="{08C28E9D-7C57-4276-8F34-D470B693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5357" t="11142" r="28571" b="11736"/>
          <a:stretch>
            <a:fillRect/>
          </a:stretch>
        </p:blipFill>
        <p:spPr bwMode="auto">
          <a:xfrm>
            <a:off x="1563819" y="2625090"/>
            <a:ext cx="1377314" cy="351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Zumdahl15_07">
            <a:extLst>
              <a:ext uri="{FF2B5EF4-FFF2-40B4-BE49-F238E27FC236}">
                <a16:creationId xmlns:a16="http://schemas.microsoft.com/office/drawing/2014/main" xmlns="" id="{9E2C2C47-7707-4A94-BF86-39BA9D09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3928" t="11142" b="8383"/>
          <a:stretch>
            <a:fillRect/>
          </a:stretch>
        </p:blipFill>
        <p:spPr bwMode="auto">
          <a:xfrm>
            <a:off x="3849818" y="2625090"/>
            <a:ext cx="1377315" cy="36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560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FB79A-035A-411E-AFF5-60386376BBC3}"/>
              </a:ext>
            </a:extLst>
          </p:cNvPr>
          <p:cNvSpPr txBox="1"/>
          <p:nvPr/>
        </p:nvSpPr>
        <p:spPr>
          <a:xfrm>
            <a:off x="4140049" y="89920"/>
            <a:ext cx="5249610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عن التركيز </a:t>
            </a:r>
            <a:endParaRPr lang="en-US" sz="4000" b="1" dirty="0">
              <a:solidFill>
                <a:srgbClr val="C0000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</p:txBody>
      </p:sp>
      <p:sp>
        <p:nvSpPr>
          <p:cNvPr id="21" name="مستطيل 9">
            <a:extLst>
              <a:ext uri="{FF2B5EF4-FFF2-40B4-BE49-F238E27FC236}">
                <a16:creationId xmlns:a16="http://schemas.microsoft.com/office/drawing/2014/main" xmlns="" id="{FB39FEF2-DF57-42A7-B661-50CCB8103485}"/>
              </a:ext>
            </a:extLst>
          </p:cNvPr>
          <p:cNvSpPr/>
          <p:nvPr/>
        </p:nvSpPr>
        <p:spPr>
          <a:xfrm>
            <a:off x="377190" y="1508858"/>
            <a:ext cx="11384281" cy="646331"/>
          </a:xfrm>
          <a:prstGeom prst="rect">
            <a:avLst/>
          </a:prstGeom>
          <a:solidFill>
            <a:srgbClr val="FEEC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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هو مقياس يعبر عن كمية المادة الذائبة في كمية محددة من المذيب أو المحلول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  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xmlns="" id="{2C2FA5C6-046F-492C-990F-43365FA43506}"/>
              </a:ext>
            </a:extLst>
          </p:cNvPr>
          <p:cNvSpPr/>
          <p:nvPr/>
        </p:nvSpPr>
        <p:spPr>
          <a:xfrm>
            <a:off x="450576" y="2373159"/>
            <a:ext cx="11310895" cy="1908215"/>
          </a:xfrm>
          <a:prstGeom prst="rect">
            <a:avLst/>
          </a:prstGeom>
          <a:solidFill>
            <a:srgbClr val="FFFAEB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285750" indent="-285750" algn="r" rtl="1">
              <a:buFont typeface="Wingdings 2" panose="05020102010507070707" pitchFamily="18" charset="2"/>
              <a:buChar char="u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الوصفي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3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 باختيار كلمات تصف حالة المحلول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مثل 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مركــز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مخفــف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algn="r" rtl="1"/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- (</a:t>
            </a:r>
            <a:r>
              <a:rPr lang="ar-BH" sz="3200" b="1" u="sng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فالمحلول المركز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على كمية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كبيرة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المذاب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-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3200" b="1" u="sng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المحلول المخفف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يحتوي على كمية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قليلة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المذاب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ستطيل 14">
            <a:extLst>
              <a:ext uri="{FF2B5EF4-FFF2-40B4-BE49-F238E27FC236}">
                <a16:creationId xmlns:a16="http://schemas.microsoft.com/office/drawing/2014/main" xmlns="" id="{225BCC7E-7080-42B8-A7C0-2FC3ACDD2519}"/>
              </a:ext>
            </a:extLst>
          </p:cNvPr>
          <p:cNvSpPr/>
          <p:nvPr/>
        </p:nvSpPr>
        <p:spPr>
          <a:xfrm>
            <a:off x="450577" y="4410596"/>
            <a:ext cx="11310894" cy="1938992"/>
          </a:xfrm>
          <a:prstGeom prst="rect">
            <a:avLst/>
          </a:prstGeom>
          <a:solidFill>
            <a:srgbClr val="FFFAEB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457200" lvl="0" indent="-457200" algn="r" rtl="1">
              <a:buFont typeface="Wingdings 2" panose="05020102010507070707" pitchFamily="18" charset="2"/>
              <a:buChar char="v"/>
            </a:pPr>
            <a:r>
              <a:rPr lang="ar-BH" sz="3600" b="1" u="sng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التعبير </a:t>
            </a:r>
            <a:r>
              <a:rPr lang="ar-BH" sz="3600" b="1" u="sng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الكــمّي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3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طريقة  تعبر عن التركيز </a:t>
            </a:r>
            <a:r>
              <a:rPr lang="ar-BH" sz="3200" b="1" u="sng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كنسبة</a:t>
            </a:r>
            <a:r>
              <a:rPr lang="ar-BH" sz="3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بين كمية المذاب إلى كمية المذيب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BH" sz="32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المحلول ككل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r" rtl="1"/>
            <a:endParaRPr lang="en-US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مثل: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المئوية بالكتلة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المئوية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بالحجم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المولارية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en-US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المولالية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والكسر المولي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75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0FB79A-035A-411E-AFF5-60386376BBC3}"/>
              </a:ext>
            </a:extLst>
          </p:cNvPr>
          <p:cNvSpPr txBox="1"/>
          <p:nvPr/>
        </p:nvSpPr>
        <p:spPr>
          <a:xfrm>
            <a:off x="3520440" y="69327"/>
            <a:ext cx="6926581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b="1" dirty="0">
                <a:solidFill>
                  <a:srgbClr val="C00000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قوانين حساب تركيز محلول كمّيًّا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BF4D72-D19F-40BB-ACE0-256C1BAF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1" y="1421785"/>
            <a:ext cx="10196760" cy="4927516"/>
          </a:xfrm>
          <a:prstGeom prst="rect">
            <a:avLst/>
          </a:prstGeom>
        </p:spPr>
      </p:pic>
      <p:sp>
        <p:nvSpPr>
          <p:cNvPr id="5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79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7">
            <a:extLst>
              <a:ext uri="{FF2B5EF4-FFF2-40B4-BE49-F238E27FC236}">
                <a16:creationId xmlns:a16="http://schemas.microsoft.com/office/drawing/2014/main" xmlns="" id="{A12B1E95-0F54-4612-B978-35B86B562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560" y="1403147"/>
            <a:ext cx="10155837" cy="13007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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هي النسبة بين كتلة المذاب إلى كتلة المحلول ومضروبة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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أو تساوي كتلة المذاب مقسومة على كتلة المحلول الكلية ومضروبة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en-US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9">
            <a:extLst>
              <a:ext uri="{FF2B5EF4-FFF2-40B4-BE49-F238E27FC236}">
                <a16:creationId xmlns:a16="http://schemas.microsoft.com/office/drawing/2014/main" xmlns="" id="{6ADC0D2A-CBB5-4863-BBBE-6A91112CFDE7}"/>
              </a:ext>
            </a:extLst>
          </p:cNvPr>
          <p:cNvSpPr/>
          <p:nvPr/>
        </p:nvSpPr>
        <p:spPr>
          <a:xfrm>
            <a:off x="1048561" y="2900392"/>
            <a:ext cx="10155836" cy="769441"/>
          </a:xfrm>
          <a:prstGeom prst="rect">
            <a:avLst/>
          </a:prstGeom>
          <a:solidFill>
            <a:srgbClr val="97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/>
            <a:r>
              <a:rPr lang="ar-BH" sz="4400" b="1" dirty="0">
                <a:solidFill>
                  <a:srgbClr val="99003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معــــلومة هامة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(</a:t>
            </a:r>
            <a:r>
              <a:rPr lang="ar-BH" sz="36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كتلة المحلول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كتلة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المذيب </a:t>
            </a:r>
            <a:r>
              <a:rPr lang="ar-BH" sz="4400" b="1" dirty="0">
                <a:solidFill>
                  <a:srgbClr val="00009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كتلة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المذاب).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EF6C6D70-E96A-4B21-B26C-896C83846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405" y="3866296"/>
            <a:ext cx="4547301" cy="2354031"/>
          </a:xfrm>
          <a:prstGeom prst="rect">
            <a:avLst/>
          </a:prstGeom>
          <a:solidFill>
            <a:srgbClr val="FFF6DD"/>
          </a:solidFill>
          <a:ln w="38100" cmpd="dbl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BH" altLang="ar-BH" sz="2800" b="1" u="sng" dirty="0">
                <a:solidFill>
                  <a:srgbClr val="990033"/>
                </a:solidFill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بالنسبة للماء</a:t>
            </a:r>
            <a:endParaRPr kumimoji="0" lang="ar-BH" altLang="ar-BH" sz="2800" b="1" i="0" u="sng" strike="noStrike" cap="none" normalizeH="0" baseline="0" dirty="0">
              <a:ln>
                <a:noFill/>
              </a:ln>
              <a:solidFill>
                <a:srgbClr val="990033"/>
              </a:solidFill>
              <a:effectLst/>
              <a:latin typeface="Sakkal Majalla" panose="02000000000000000000" pitchFamily="2" charset="-78"/>
              <a:ea typeface="Arial" panose="020B0604020202020204" pitchFamily="34" charset="0"/>
              <a:cs typeface="Sakkal Majalla" panose="020000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BH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كتلة </a:t>
            </a:r>
            <a:r>
              <a:rPr kumimoji="0" lang="en-US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1ml   </a:t>
            </a:r>
            <a:r>
              <a:rPr kumimoji="0" lang="ar-BH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من الماء        </a:t>
            </a:r>
            <a:r>
              <a:rPr kumimoji="0" lang="en-US" alt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=</a:t>
            </a:r>
            <a:r>
              <a:rPr kumimoji="0" lang="ar-BH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 </a:t>
            </a:r>
            <a:r>
              <a:rPr kumimoji="0" lang="en-US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1g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BH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كتلة </a:t>
            </a:r>
            <a:r>
              <a:rPr kumimoji="0" lang="en-US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1000ml</a:t>
            </a:r>
            <a:r>
              <a:rPr kumimoji="0" lang="ar-BH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من الماء  </a:t>
            </a:r>
            <a:r>
              <a:rPr kumimoji="0" lang="ar-BH" altLang="ar-B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=</a:t>
            </a:r>
            <a:r>
              <a:rPr kumimoji="0" lang="ar-BH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 </a:t>
            </a:r>
            <a:r>
              <a:rPr kumimoji="0" lang="en-US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1000g</a:t>
            </a:r>
            <a:r>
              <a:rPr kumimoji="0" lang="ar-BH" altLang="ar-BH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ar-BH" altLang="ar-BH" sz="3200" b="1" dirty="0"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كتلة </a:t>
            </a:r>
            <a:r>
              <a:rPr lang="en-US" altLang="ar-BH" sz="3200" b="1" dirty="0"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1 L </a:t>
            </a:r>
            <a:r>
              <a:rPr lang="ar-BH" altLang="ar-BH" sz="3200" b="1" dirty="0"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                         </a:t>
            </a:r>
            <a:r>
              <a:rPr lang="ar-BH" altLang="ar-BH" sz="3600" b="1" dirty="0"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=</a:t>
            </a:r>
            <a:r>
              <a:rPr lang="ar-BH" altLang="ar-BH" sz="3200" b="1" dirty="0"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  </a:t>
            </a:r>
            <a:r>
              <a:rPr lang="en-US" altLang="ar-BH" sz="3200" b="1" dirty="0"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  1Kg</a:t>
            </a:r>
            <a:endParaRPr kumimoji="0" lang="en-US" altLang="ar-BH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Arial" panose="020B0604020202020204" pitchFamily="34" charset="0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ar-BH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71DD81-BE0C-46B0-99A3-04D0B4CD6CF4}"/>
              </a:ext>
            </a:extLst>
          </p:cNvPr>
          <p:cNvSpPr txBox="1"/>
          <p:nvPr/>
        </p:nvSpPr>
        <p:spPr>
          <a:xfrm>
            <a:off x="3520440" y="120697"/>
            <a:ext cx="6926581" cy="93871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4000" b="1" dirty="0">
                <a:solidFill>
                  <a:schemeClr val="bg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أوّلًا: النسبة المئوية 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بالكتلة</a:t>
            </a:r>
            <a:r>
              <a:rPr lang="en-US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(%mass)</a:t>
            </a:r>
            <a:r>
              <a:rPr lang="ar-BH" sz="4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9">
            <a:extLst>
              <a:ext uri="{FF2B5EF4-FFF2-40B4-BE49-F238E27FC236}">
                <a16:creationId xmlns:a16="http://schemas.microsoft.com/office/drawing/2014/main" xmlns="" id="{B3306E25-2A52-4955-92C8-2DDEED457945}"/>
              </a:ext>
            </a:extLst>
          </p:cNvPr>
          <p:cNvSpPr/>
          <p:nvPr/>
        </p:nvSpPr>
        <p:spPr>
          <a:xfrm>
            <a:off x="111534" y="89920"/>
            <a:ext cx="318690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تركيز المحاليل -</a:t>
            </a:r>
            <a:r>
              <a:rPr lang="ar-BH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الأوّل  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 كيم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214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-كيم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216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349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5201</TotalTime>
  <Words>1152</Words>
  <Application>Microsoft Office PowerPoint</Application>
  <PresentationFormat>Widescreen</PresentationFormat>
  <Paragraphs>237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Monotype Sorts</vt:lpstr>
      <vt:lpstr>PT Bold Heading</vt:lpstr>
      <vt:lpstr>Sakkal Majalla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tawfeeq mustafa murei</cp:lastModifiedBy>
  <cp:revision>325</cp:revision>
  <dcterms:created xsi:type="dcterms:W3CDTF">2021-01-18T16:59:05Z</dcterms:created>
  <dcterms:modified xsi:type="dcterms:W3CDTF">2022-01-31T08:19:39Z</dcterms:modified>
</cp:coreProperties>
</file>