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1" r:id="rId2"/>
    <p:sldId id="262" r:id="rId3"/>
    <p:sldId id="263" r:id="rId4"/>
    <p:sldId id="264" r:id="rId5"/>
    <p:sldId id="359" r:id="rId6"/>
    <p:sldId id="266" r:id="rId7"/>
    <p:sldId id="564" r:id="rId8"/>
    <p:sldId id="269" r:id="rId9"/>
    <p:sldId id="274" r:id="rId10"/>
    <p:sldId id="565" r:id="rId11"/>
    <p:sldId id="357" r:id="rId12"/>
    <p:sldId id="566" r:id="rId13"/>
    <p:sldId id="55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8" autoAdjust="0"/>
    <p:restoredTop sz="94660"/>
  </p:normalViewPr>
  <p:slideViewPr>
    <p:cSldViewPr snapToGrid="0">
      <p:cViewPr varScale="1">
        <p:scale>
          <a:sx n="58" d="100"/>
          <a:sy n="58" d="100"/>
        </p:scale>
        <p:origin x="6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B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9863CEB-4D2D-41E1-8FF9-90A18BD2DDEF}" type="datetimeFigureOut">
              <a:rPr lang="ar-BH" smtClean="0"/>
              <a:t>01/09/1442</a:t>
            </a:fld>
            <a:endParaRPr lang="ar-B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B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B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1350988-9DC7-49F7-B1C0-0706A49431A8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676231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B90F-6576-44D7-BEE9-D84CBA6730C8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BD6E-7003-4C73-B71C-79B085F04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36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B90F-6576-44D7-BEE9-D84CBA6730C8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BD6E-7003-4C73-B71C-79B085F04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5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B90F-6576-44D7-BEE9-D84CBA6730C8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BD6E-7003-4C73-B71C-79B085F04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7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68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عنوان، ونص، وقصاصة فن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22400" y="381000"/>
            <a:ext cx="10160000" cy="114300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1422400" y="1752600"/>
            <a:ext cx="4978400" cy="4114800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قصاصة الفنية 3"/>
          <p:cNvSpPr>
            <a:spLocks noGrp="1"/>
          </p:cNvSpPr>
          <p:nvPr>
            <p:ph type="clipArt" sz="half" idx="2"/>
          </p:nvPr>
        </p:nvSpPr>
        <p:spPr>
          <a:xfrm>
            <a:off x="6604000" y="1752600"/>
            <a:ext cx="4978400" cy="4114800"/>
          </a:xfrm>
        </p:spPr>
        <p:txBody>
          <a:bodyPr/>
          <a:lstStyle/>
          <a:p>
            <a:pPr lvl="0"/>
            <a:endParaRPr lang="ar-SA" noProof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89603-E0C1-45C3-8821-2F2F1C726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2711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B90F-6576-44D7-BEE9-D84CBA6730C8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BD6E-7003-4C73-B71C-79B085F04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7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B90F-6576-44D7-BEE9-D84CBA6730C8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BD6E-7003-4C73-B71C-79B085F04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9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B90F-6576-44D7-BEE9-D84CBA6730C8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BD6E-7003-4C73-B71C-79B085F04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0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B90F-6576-44D7-BEE9-D84CBA6730C8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BD6E-7003-4C73-B71C-79B085F04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9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B90F-6576-44D7-BEE9-D84CBA6730C8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BD6E-7003-4C73-B71C-79B085F04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1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B90F-6576-44D7-BEE9-D84CBA6730C8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BD6E-7003-4C73-B71C-79B085F04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0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B90F-6576-44D7-BEE9-D84CBA6730C8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BD6E-7003-4C73-B71C-79B085F04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7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B90F-6576-44D7-BEE9-D84CBA6730C8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BD6E-7003-4C73-B71C-79B085F04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AB90F-6576-44D7-BEE9-D84CBA6730C8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DBD6E-7003-4C73-B71C-79B085F04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8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10">
            <a:extLst>
              <a:ext uri="{FF2B5EF4-FFF2-40B4-BE49-F238E27FC236}">
                <a16:creationId xmlns:a16="http://schemas.microsoft.com/office/drawing/2014/main" id="{9EC8B06D-F490-47C0-B4E2-653C43B708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066976"/>
              </p:ext>
            </p:extLst>
          </p:nvPr>
        </p:nvGraphicFramePr>
        <p:xfrm>
          <a:off x="4222678" y="1689110"/>
          <a:ext cx="7366571" cy="4381031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{10A1B5D5-9B99-4C35-A422-299274C87663}</a:tableStyleId>
              </a:tblPr>
              <a:tblGrid>
                <a:gridCol w="4802133">
                  <a:extLst>
                    <a:ext uri="{9D8B030D-6E8A-4147-A177-3AD203B41FA5}">
                      <a16:colId xmlns:a16="http://schemas.microsoft.com/office/drawing/2014/main" val="1016024147"/>
                    </a:ext>
                  </a:extLst>
                </a:gridCol>
                <a:gridCol w="2564438">
                  <a:extLst>
                    <a:ext uri="{9D8B030D-6E8A-4147-A177-3AD203B41FA5}">
                      <a16:colId xmlns:a16="http://schemas.microsoft.com/office/drawing/2014/main" val="879990646"/>
                    </a:ext>
                  </a:extLst>
                </a:gridCol>
              </a:tblGrid>
              <a:tr h="977801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7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الكيمياء</a:t>
                      </a:r>
                      <a:endParaRPr lang="en-US" sz="72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7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المادة</a:t>
                      </a:r>
                      <a:endParaRPr lang="en-US" sz="72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888969"/>
                  </a:ext>
                </a:extLst>
              </a:tr>
              <a:tr h="68622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>
                        <a:solidFill>
                          <a:srgbClr val="00CC99"/>
                        </a:solidFill>
                        <a:effectLst/>
                        <a:latin typeface="+mn-lt"/>
                        <a:ea typeface="+mn-ea"/>
                        <a:cs typeface="PT Bold Heading" panose="020104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kern="1200" dirty="0">
                          <a:solidFill>
                            <a:srgbClr val="7030A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تصنيف التفاعلات الكيميائية-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kern="1200" dirty="0">
                          <a:solidFill>
                            <a:srgbClr val="C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الجزء الأوّل</a:t>
                      </a:r>
                      <a:endParaRPr lang="en-US" sz="2800" b="1" kern="1200" dirty="0">
                        <a:solidFill>
                          <a:srgbClr val="C0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b="1" kern="1200" dirty="0">
                          <a:solidFill>
                            <a:srgbClr val="00206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عنوان الدرس</a:t>
                      </a:r>
                      <a:endParaRPr lang="en-US" sz="3600" b="1" kern="1200" dirty="0">
                        <a:solidFill>
                          <a:srgbClr val="00206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631647"/>
                  </a:ext>
                </a:extLst>
              </a:tr>
              <a:tr h="562312">
                <a:tc>
                  <a:txBody>
                    <a:bodyPr/>
                    <a:lstStyle/>
                    <a:p>
                      <a:pPr algn="ctr" rtl="1"/>
                      <a:r>
                        <a:rPr lang="ar-BH" sz="3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كيم 102-كيم802</a:t>
                      </a:r>
                      <a:endParaRPr lang="en-US" sz="36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b="1" kern="1200" dirty="0">
                          <a:solidFill>
                            <a:srgbClr val="00206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رمـــــــــــــــــز المقـــــــــــــــرر</a:t>
                      </a:r>
                      <a:endParaRPr lang="en-US" sz="3600" b="1" kern="1200" dirty="0">
                        <a:solidFill>
                          <a:srgbClr val="00206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754203"/>
                  </a:ext>
                </a:extLst>
              </a:tr>
              <a:tr h="5927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الثالثة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b="1" kern="1200" dirty="0">
                          <a:solidFill>
                            <a:srgbClr val="00206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رقم الوحدة</a:t>
                      </a:r>
                      <a:endParaRPr lang="en-US" sz="3600" b="1" kern="1200" dirty="0">
                        <a:solidFill>
                          <a:srgbClr val="00206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425421"/>
                  </a:ext>
                </a:extLst>
              </a:tr>
              <a:tr h="662471">
                <a:tc>
                  <a:txBody>
                    <a:bodyPr/>
                    <a:lstStyle/>
                    <a:p>
                      <a:pPr algn="ctr" rtl="1"/>
                      <a:r>
                        <a:rPr lang="ar-BH" sz="3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الأوّل الثانوي</a:t>
                      </a:r>
                      <a:endParaRPr lang="en-US" sz="36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kern="1200" dirty="0">
                          <a:solidFill>
                            <a:srgbClr val="00206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المستوى الدراسي</a:t>
                      </a:r>
                      <a:endParaRPr lang="en-US" sz="3600" b="1" kern="1200" dirty="0">
                        <a:solidFill>
                          <a:srgbClr val="00206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410534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6E2D3230-8F7D-426F-AA3E-186AE3C047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126" y="1702193"/>
            <a:ext cx="3010328" cy="4366630"/>
          </a:xfrm>
          <a:prstGeom prst="rect">
            <a:avLst/>
          </a:prstGeom>
          <a:ln w="38100">
            <a:solidFill>
              <a:srgbClr val="800000"/>
            </a:solidFill>
          </a:ln>
        </p:spPr>
      </p:pic>
    </p:spTree>
    <p:extLst>
      <p:ext uri="{BB962C8B-B14F-4D97-AF65-F5344CB8AC3E}">
        <p14:creationId xmlns:p14="http://schemas.microsoft.com/office/powerpoint/2010/main" val="342520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3756106" y="1298870"/>
            <a:ext cx="3182855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 dirty="0">
                <a:sym typeface="Symbol" pitchFamily="18" charset="2"/>
              </a:rPr>
              <a:t></a:t>
            </a:r>
            <a:endParaRPr lang="en-US" sz="7200" dirty="0"/>
          </a:p>
        </p:txBody>
      </p:sp>
      <p:sp>
        <p:nvSpPr>
          <p:cNvPr id="11" name="Oval 10"/>
          <p:cNvSpPr/>
          <p:nvPr/>
        </p:nvSpPr>
        <p:spPr>
          <a:xfrm>
            <a:off x="8244553" y="1730998"/>
            <a:ext cx="1371600" cy="145648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11153" y="2057223"/>
            <a:ext cx="5293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sym typeface="Wingdings" pitchFamily="2" charset="2"/>
              </a:rPr>
              <a:t>+</a:t>
            </a:r>
            <a:endParaRPr lang="en-US" sz="5400" dirty="0"/>
          </a:p>
        </p:txBody>
      </p:sp>
      <p:grpSp>
        <p:nvGrpSpPr>
          <p:cNvPr id="2" name="Group 1"/>
          <p:cNvGrpSpPr/>
          <p:nvPr/>
        </p:nvGrpSpPr>
        <p:grpSpPr>
          <a:xfrm>
            <a:off x="6373565" y="1644865"/>
            <a:ext cx="1371600" cy="1524000"/>
            <a:chOff x="6373565" y="1756888"/>
            <a:chExt cx="1371600" cy="1524000"/>
          </a:xfrm>
        </p:grpSpPr>
        <p:sp>
          <p:nvSpPr>
            <p:cNvPr id="10" name="Oval 9"/>
            <p:cNvSpPr/>
            <p:nvPr/>
          </p:nvSpPr>
          <p:spPr>
            <a:xfrm>
              <a:off x="6373565" y="1756888"/>
              <a:ext cx="1371600" cy="1524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96753" y="2133424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A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625553" y="2133423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B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078914" y="1755701"/>
            <a:ext cx="2313710" cy="1524000"/>
            <a:chOff x="1369860" y="2486890"/>
            <a:chExt cx="2313710" cy="1524000"/>
          </a:xfrm>
        </p:grpSpPr>
        <p:sp>
          <p:nvSpPr>
            <p:cNvPr id="5" name="Oval 4"/>
            <p:cNvSpPr/>
            <p:nvPr/>
          </p:nvSpPr>
          <p:spPr>
            <a:xfrm>
              <a:off x="1369860" y="2486890"/>
              <a:ext cx="1371600" cy="1524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2311970" y="2486890"/>
              <a:ext cx="1371600" cy="1524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54937" y="2894947"/>
              <a:ext cx="609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B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748613" y="2894947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A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476642" y="91036"/>
            <a:ext cx="5554621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BH" sz="4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نشاط: ما نوع هذا التفاعل</a:t>
            </a:r>
            <a:r>
              <a:rPr lang="ar-SA" sz="4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؟</a:t>
            </a:r>
            <a:endParaRPr lang="en-US" sz="4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عنوان 3"/>
          <p:cNvSpPr>
            <a:spLocks noGrp="1"/>
          </p:cNvSpPr>
          <p:nvPr>
            <p:ph type="title"/>
          </p:nvPr>
        </p:nvSpPr>
        <p:spPr>
          <a:xfrm>
            <a:off x="3087920" y="4948717"/>
            <a:ext cx="6784639" cy="821526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SA" b="1" dirty="0">
                <a:solidFill>
                  <a:srgbClr val="008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هذا التفاعل يسم</a:t>
            </a:r>
            <a:r>
              <a:rPr lang="ar-BH" b="1" dirty="0">
                <a:solidFill>
                  <a:srgbClr val="008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b="1" dirty="0">
                <a:solidFill>
                  <a:srgbClr val="008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ى</a:t>
            </a:r>
            <a:r>
              <a:rPr lang="ar-BH" b="1" dirty="0">
                <a:solidFill>
                  <a:srgbClr val="008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b="1" dirty="0">
                <a:solidFill>
                  <a:srgbClr val="097916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تفاعل</a:t>
            </a:r>
            <a:r>
              <a:rPr lang="ar-SA" b="1" dirty="0">
                <a:solidFill>
                  <a:srgbClr val="008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التفكك</a:t>
            </a:r>
            <a:endParaRPr lang="ar-SA" dirty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عنوان 3"/>
          <p:cNvSpPr txBox="1">
            <a:spLocks/>
          </p:cNvSpPr>
          <p:nvPr/>
        </p:nvSpPr>
        <p:spPr>
          <a:xfrm>
            <a:off x="1457667" y="3569007"/>
            <a:ext cx="10003506" cy="94131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40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لعلك لاحظت أن هذا التفاعل ي</a:t>
            </a:r>
            <a:r>
              <a:rPr lang="ar-BH" sz="40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SA" sz="40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كتب عكس تفاعل التكوين.</a:t>
            </a:r>
            <a:endParaRPr lang="ar-SA" sz="4000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D534CAC0-32E2-418B-B80B-F1B1D51649D2}"/>
              </a:ext>
            </a:extLst>
          </p:cNvPr>
          <p:cNvSpPr txBox="1">
            <a:spLocks noChangeArrowheads="1"/>
          </p:cNvSpPr>
          <p:nvPr/>
        </p:nvSpPr>
        <p:spPr>
          <a:xfrm>
            <a:off x="20548" y="59761"/>
            <a:ext cx="3719245" cy="611874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تصنيف التفاعلات الكيميائية</a:t>
            </a:r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الجزء الأول</a:t>
            </a:r>
            <a:r>
              <a:rPr lang="ar-SA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2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كيم</a:t>
            </a:r>
            <a:r>
              <a:rPr lang="en-US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102</a:t>
            </a:r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-كيم802</a:t>
            </a:r>
            <a:endParaRPr lang="en-US" sz="2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8310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2" grpId="0"/>
      <p:bldP spid="24" grpId="0" animBg="1"/>
      <p:bldP spid="25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1013551" y="1894043"/>
            <a:ext cx="4655801" cy="769441"/>
          </a:xfrm>
          <a:prstGeom prst="rect">
            <a:avLst/>
          </a:prstGeom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AB  </a:t>
            </a:r>
            <a:r>
              <a:rPr lang="en-US" sz="2400" b="1" dirty="0">
                <a:latin typeface="Sakkal Majalla" panose="02000000000000000000" pitchFamily="2" charset="-78"/>
                <a:cs typeface="Sakkal Majalla" panose="02000000000000000000" pitchFamily="2" charset="-78"/>
                <a:sym typeface="Wingdings" pitchFamily="2" charset="2"/>
              </a:rPr>
              <a:t></a:t>
            </a:r>
            <a:r>
              <a:rPr lang="en-US" sz="4400" b="1" dirty="0">
                <a:latin typeface="Sakkal Majalla" panose="02000000000000000000" pitchFamily="2" charset="-78"/>
                <a:cs typeface="Sakkal Majalla" panose="02000000000000000000" pitchFamily="2" charset="-78"/>
                <a:sym typeface="Wingdings" pitchFamily="2" charset="2"/>
              </a:rPr>
              <a:t>  A  +  B</a:t>
            </a:r>
          </a:p>
        </p:txBody>
      </p:sp>
      <p:sp>
        <p:nvSpPr>
          <p:cNvPr id="5" name="Rectangle 4"/>
          <p:cNvSpPr/>
          <p:nvPr/>
        </p:nvSpPr>
        <p:spPr>
          <a:xfrm>
            <a:off x="5859847" y="1933938"/>
            <a:ext cx="5891664" cy="6617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>
              <a:lnSpc>
                <a:spcPct val="90000"/>
              </a:lnSpc>
            </a:pPr>
            <a:r>
              <a:rPr lang="ar-SA" sz="4000" b="1" dirty="0">
                <a:solidFill>
                  <a:srgbClr val="8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الصيغة العامة</a:t>
            </a:r>
            <a:r>
              <a:rPr lang="en-US" sz="4000" b="1" dirty="0">
                <a:solidFill>
                  <a:srgbClr val="8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4000" b="1" dirty="0">
                <a:solidFill>
                  <a:srgbClr val="8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لتفاعل التفكك</a:t>
            </a:r>
            <a:r>
              <a:rPr lang="ar-BH" sz="4000" b="1" dirty="0">
                <a:solidFill>
                  <a:srgbClr val="8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SA" sz="4000" b="1" dirty="0">
                <a:solidFill>
                  <a:srgbClr val="8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4000" b="1" dirty="0">
              <a:solidFill>
                <a:srgbClr val="8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33755" y="1038717"/>
            <a:ext cx="9271195" cy="64633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هي التفاعلات التي يتفكك فيها المركب الواحد</a:t>
            </a:r>
            <a:r>
              <a:rPr lang="en-US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إلى مكونين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 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كثر.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208858" y="78105"/>
            <a:ext cx="5814113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SA" sz="4800" b="1" dirty="0">
                <a:solidFill>
                  <a:srgbClr val="CC33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تفاعل التفكك</a:t>
            </a:r>
            <a:endParaRPr lang="en-US" sz="4800" dirty="0">
              <a:solidFill>
                <a:srgbClr val="003399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E087E26-2696-4B90-A12C-F7A605A17386}"/>
              </a:ext>
            </a:extLst>
          </p:cNvPr>
          <p:cNvSpPr txBox="1">
            <a:spLocks noChangeArrowheads="1"/>
          </p:cNvSpPr>
          <p:nvPr/>
        </p:nvSpPr>
        <p:spPr>
          <a:xfrm>
            <a:off x="20548" y="59761"/>
            <a:ext cx="3719245" cy="611874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تصنيف التفاعلات الكيميائية</a:t>
            </a:r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الجزء الأول</a:t>
            </a:r>
            <a:r>
              <a:rPr lang="ar-SA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2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كيم</a:t>
            </a:r>
            <a:r>
              <a:rPr lang="en-US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102</a:t>
            </a:r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-كيم802</a:t>
            </a:r>
            <a:endParaRPr lang="en-US" sz="2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B94541-A170-4035-92DF-627171F64D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406" y="4104686"/>
            <a:ext cx="5938092" cy="225375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3FCC4C0-157B-4CF2-BEBA-9A11FCA077B4}"/>
              </a:ext>
            </a:extLst>
          </p:cNvPr>
          <p:cNvSpPr/>
          <p:nvPr/>
        </p:nvSpPr>
        <p:spPr>
          <a:xfrm>
            <a:off x="495759" y="2950392"/>
            <a:ext cx="11255752" cy="11033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lnSpc>
                <a:spcPct val="90000"/>
              </a:lnSpc>
            </a:pPr>
            <a:r>
              <a:rPr lang="ar-BH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مثال تطبيقي: تفكك أزيد الصوديوم الصلب</a:t>
            </a:r>
            <a:r>
              <a:rPr lang="en-US" sz="3600" b="1" dirty="0">
                <a:solidFill>
                  <a:srgbClr val="8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NaN</a:t>
            </a:r>
            <a:r>
              <a:rPr lang="en-US" sz="3600" b="1" baseline="-30000" dirty="0">
                <a:solidFill>
                  <a:srgbClr val="8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</a:t>
            </a:r>
            <a:r>
              <a:rPr lang="ar-BH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عند اصطدام السيارة بحاجز، منتجا غاز النيتروجين الذي يستخدم في نفخ أكياس الهواء (</a:t>
            </a:r>
            <a:r>
              <a:rPr lang="en-US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airbag</a:t>
            </a:r>
            <a:r>
              <a:rPr lang="ar-BH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 في السيارات.</a:t>
            </a:r>
            <a:r>
              <a:rPr lang="ar-SA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36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BBB236A-C95C-4099-B493-C6C28A5DE2CA}"/>
              </a:ext>
            </a:extLst>
          </p:cNvPr>
          <p:cNvGrpSpPr/>
          <p:nvPr/>
        </p:nvGrpSpPr>
        <p:grpSpPr>
          <a:xfrm>
            <a:off x="6487810" y="4904249"/>
            <a:ext cx="5101936" cy="707886"/>
            <a:chOff x="1544707" y="3726140"/>
            <a:chExt cx="8226292" cy="707886"/>
          </a:xfrm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D1ABFEA-4FCA-4CD2-9726-C4C24F464CAE}"/>
                </a:ext>
              </a:extLst>
            </p:cNvPr>
            <p:cNvSpPr/>
            <p:nvPr/>
          </p:nvSpPr>
          <p:spPr>
            <a:xfrm>
              <a:off x="1544707" y="3726140"/>
              <a:ext cx="8226292" cy="707886"/>
            </a:xfrm>
            <a:prstGeom prst="rect">
              <a:avLst/>
            </a:pr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txBody>
            <a:bodyPr wrap="square">
              <a:spAutoFit/>
            </a:bodyPr>
            <a:lstStyle/>
            <a:p>
              <a:r>
                <a:rPr lang="en-US" sz="4000" b="1" dirty="0">
                  <a:solidFill>
                    <a:srgbClr val="8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2NaN</a:t>
              </a:r>
              <a:r>
                <a:rPr lang="en-US" sz="4000" b="1" baseline="-30000" dirty="0">
                  <a:solidFill>
                    <a:srgbClr val="8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3</a:t>
              </a:r>
              <a:r>
                <a:rPr lang="en-US" sz="4000" b="1" dirty="0">
                  <a:solidFill>
                    <a:srgbClr val="8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              2Na</a:t>
              </a:r>
              <a:r>
                <a:rPr lang="en-US" sz="4000" b="1" baseline="-30000" dirty="0">
                  <a:solidFill>
                    <a:srgbClr val="8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(s)   </a:t>
              </a:r>
              <a:r>
                <a:rPr lang="en-US" sz="4000" b="1" dirty="0">
                  <a:solidFill>
                    <a:srgbClr val="8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+   3N</a:t>
              </a:r>
              <a:r>
                <a:rPr lang="en-US" sz="4000" b="1" baseline="-30000" dirty="0">
                  <a:solidFill>
                    <a:srgbClr val="8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2(g)</a:t>
              </a:r>
              <a:endParaRPr lang="en-US" sz="4000" b="1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3" name="Text Box 221">
              <a:extLst>
                <a:ext uri="{FF2B5EF4-FFF2-40B4-BE49-F238E27FC236}">
                  <a16:creationId xmlns:a16="http://schemas.microsoft.com/office/drawing/2014/main" id="{DFFDBE7E-AC03-45B1-8C39-4214ADE5DA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2595" y="3787695"/>
              <a:ext cx="101276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dirty="0">
                  <a:solidFill>
                    <a:srgbClr val="8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  <a:sym typeface="Symbol" pitchFamily="18" charset="2"/>
                </a:rPr>
                <a:t></a:t>
              </a:r>
              <a:endParaRPr lang="en-US" sz="3600" b="1" dirty="0">
                <a:solidFill>
                  <a:srgbClr val="8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86260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/>
      <p:bldP spid="5" grpId="0" animBg="1"/>
      <p:bldP spid="18" grpId="0" animBg="1"/>
      <p:bldP spid="6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131326" y="143571"/>
            <a:ext cx="6114361" cy="86906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SA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أمثلة </a:t>
            </a:r>
            <a:r>
              <a:rPr lang="ar-BH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تطبيقية </a:t>
            </a:r>
            <a:r>
              <a:rPr lang="ar-SA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على تفاعل</a:t>
            </a:r>
            <a:r>
              <a:rPr lang="ar-BH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ات التفكك </a:t>
            </a:r>
            <a:r>
              <a:rPr lang="ar-SA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476105" y="2664346"/>
            <a:ext cx="8170273" cy="1077389"/>
            <a:chOff x="1815550" y="3903184"/>
            <a:chExt cx="8170273" cy="107738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815550" y="3975303"/>
              <a:ext cx="3305125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r>
                <a:rPr lang="en-US" sz="54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2H</a:t>
              </a:r>
              <a:r>
                <a:rPr lang="en-US" sz="5400" b="1" baseline="-250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2</a:t>
              </a:r>
              <a:r>
                <a:rPr lang="en-US" sz="54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O 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5818285" y="3957987"/>
              <a:ext cx="2320606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r>
                <a:rPr lang="en-US" sz="54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2H</a:t>
              </a:r>
              <a:r>
                <a:rPr lang="en-US" sz="5400" b="1" baseline="-250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2</a:t>
              </a: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8451533" y="3903184"/>
              <a:ext cx="153429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r>
                <a:rPr lang="en-US" sz="54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O</a:t>
              </a:r>
              <a:r>
                <a:rPr lang="en-US" sz="5400" b="1" baseline="-250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2</a:t>
              </a:r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7513501" y="4057243"/>
              <a:ext cx="890942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r>
                <a:rPr lang="en-US" sz="54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+</a:t>
              </a:r>
            </a:p>
          </p:txBody>
        </p:sp>
        <p:sp>
          <p:nvSpPr>
            <p:cNvPr id="20" name="Text Box 221"/>
            <p:cNvSpPr txBox="1">
              <a:spLocks noChangeArrowheads="1"/>
            </p:cNvSpPr>
            <p:nvPr/>
          </p:nvSpPr>
          <p:spPr bwMode="auto">
            <a:xfrm>
              <a:off x="4279876" y="3936538"/>
              <a:ext cx="101276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400" b="1" dirty="0">
                  <a:latin typeface="Sakkal Majalla" panose="02000000000000000000" pitchFamily="2" charset="-78"/>
                  <a:cs typeface="Sakkal Majalla" panose="02000000000000000000" pitchFamily="2" charset="-78"/>
                  <a:sym typeface="Symbol" pitchFamily="18" charset="2"/>
                </a:rPr>
                <a:t></a:t>
              </a:r>
              <a:endParaRPr lang="en-US" sz="5400" b="1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381926" y="3672488"/>
            <a:ext cx="8226292" cy="945806"/>
            <a:chOff x="1544707" y="3672886"/>
            <a:chExt cx="8226292" cy="945806"/>
          </a:xfrm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</p:grpSpPr>
        <p:sp>
          <p:nvSpPr>
            <p:cNvPr id="4" name="Rectangle 3"/>
            <p:cNvSpPr/>
            <p:nvPr/>
          </p:nvSpPr>
          <p:spPr>
            <a:xfrm>
              <a:off x="1544707" y="3672886"/>
              <a:ext cx="8226292" cy="923330"/>
            </a:xfrm>
            <a:prstGeom prst="rect">
              <a:avLst/>
            </a:pr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txBody>
            <a:bodyPr wrap="square">
              <a:spAutoFit/>
            </a:bodyPr>
            <a:lstStyle/>
            <a:p>
              <a:r>
                <a:rPr lang="en-US" sz="5400" b="1" dirty="0">
                  <a:solidFill>
                    <a:srgbClr val="8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CaCO</a:t>
              </a:r>
              <a:r>
                <a:rPr lang="en-US" sz="5400" b="1" baseline="-30000" dirty="0">
                  <a:solidFill>
                    <a:srgbClr val="8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3</a:t>
              </a:r>
              <a:r>
                <a:rPr lang="en-US" sz="5400" b="1" dirty="0">
                  <a:solidFill>
                    <a:srgbClr val="8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</a:t>
              </a:r>
              <a:r>
                <a:rPr lang="ar-BH" sz="5400" b="1" dirty="0">
                  <a:solidFill>
                    <a:srgbClr val="8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                </a:t>
              </a:r>
              <a:r>
                <a:rPr lang="ar-SA" sz="5400" b="1" dirty="0">
                  <a:solidFill>
                    <a:srgbClr val="8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  </a:t>
              </a:r>
              <a:r>
                <a:rPr lang="en-US" sz="5400" b="1" dirty="0" err="1">
                  <a:solidFill>
                    <a:srgbClr val="8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CaO</a:t>
              </a:r>
              <a:r>
                <a:rPr lang="en-US" sz="5400" b="1" dirty="0">
                  <a:solidFill>
                    <a:srgbClr val="8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 </a:t>
              </a:r>
              <a:r>
                <a:rPr lang="ar-SA" sz="5400" b="1" dirty="0">
                  <a:solidFill>
                    <a:srgbClr val="8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</a:t>
              </a:r>
              <a:r>
                <a:rPr lang="en-US" sz="5400" b="1" dirty="0">
                  <a:solidFill>
                    <a:srgbClr val="8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+   CO</a:t>
              </a:r>
              <a:r>
                <a:rPr lang="en-US" sz="5400" b="1" baseline="-30000" dirty="0">
                  <a:solidFill>
                    <a:srgbClr val="8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2</a:t>
              </a:r>
              <a:endParaRPr lang="en-US" sz="5400" b="1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21" name="Text Box 221"/>
            <p:cNvSpPr txBox="1">
              <a:spLocks noChangeArrowheads="1"/>
            </p:cNvSpPr>
            <p:nvPr/>
          </p:nvSpPr>
          <p:spPr bwMode="auto">
            <a:xfrm>
              <a:off x="4052595" y="3787695"/>
              <a:ext cx="1012763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 dirty="0">
                  <a:solidFill>
                    <a:srgbClr val="8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  <a:sym typeface="Symbol" pitchFamily="18" charset="2"/>
                </a:rPr>
                <a:t></a:t>
              </a:r>
              <a:endParaRPr lang="en-US" sz="4800" b="1" dirty="0">
                <a:solidFill>
                  <a:srgbClr val="8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381926" y="1611385"/>
            <a:ext cx="8994430" cy="1136661"/>
            <a:chOff x="1460303" y="1952393"/>
            <a:chExt cx="8994430" cy="1136661"/>
          </a:xfrm>
          <a:effectLst/>
        </p:grpSpPr>
        <p:grpSp>
          <p:nvGrpSpPr>
            <p:cNvPr id="2" name="Group 1"/>
            <p:cNvGrpSpPr/>
            <p:nvPr/>
          </p:nvGrpSpPr>
          <p:grpSpPr>
            <a:xfrm>
              <a:off x="1561515" y="1952393"/>
              <a:ext cx="8893218" cy="1136661"/>
              <a:chOff x="1848898" y="2213650"/>
              <a:chExt cx="8893218" cy="1136661"/>
            </a:xfrm>
          </p:grpSpPr>
          <p:grpSp>
            <p:nvGrpSpPr>
              <p:cNvPr id="6" name="Group 240"/>
              <p:cNvGrpSpPr>
                <a:grpSpLocks/>
              </p:cNvGrpSpPr>
              <p:nvPr/>
            </p:nvGrpSpPr>
            <p:grpSpPr bwMode="auto">
              <a:xfrm>
                <a:off x="1848898" y="2334307"/>
                <a:ext cx="3368844" cy="1016004"/>
                <a:chOff x="1395" y="2040"/>
                <a:chExt cx="1437" cy="640"/>
              </a:xfrm>
            </p:grpSpPr>
            <p:sp>
              <p:nvSpPr>
                <p:cNvPr id="11" name="Text Box 221"/>
                <p:cNvSpPr txBox="1">
                  <a:spLocks noChangeArrowheads="1"/>
                </p:cNvSpPr>
                <p:nvPr/>
              </p:nvSpPr>
              <p:spPr bwMode="auto">
                <a:xfrm>
                  <a:off x="2400" y="2040"/>
                  <a:ext cx="432" cy="6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6000" b="1" dirty="0">
                      <a:solidFill>
                        <a:srgbClr val="C00000"/>
                      </a:solidFill>
                      <a:latin typeface="Sakkal Majalla" panose="02000000000000000000" pitchFamily="2" charset="-78"/>
                      <a:cs typeface="Sakkal Majalla" panose="02000000000000000000" pitchFamily="2" charset="-78"/>
                      <a:sym typeface="Symbol" pitchFamily="18" charset="2"/>
                    </a:rPr>
                    <a:t></a:t>
                  </a:r>
                  <a:endParaRPr lang="en-US" sz="3600" b="1" dirty="0">
                    <a:solidFill>
                      <a:srgbClr val="C0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endParaRPr>
                </a:p>
              </p:txBody>
            </p:sp>
            <p:sp>
              <p:nvSpPr>
                <p:cNvPr id="13" name="Text Box 234"/>
                <p:cNvSpPr txBox="1">
                  <a:spLocks noChangeArrowheads="1"/>
                </p:cNvSpPr>
                <p:nvPr/>
              </p:nvSpPr>
              <p:spPr bwMode="auto">
                <a:xfrm>
                  <a:off x="1395" y="2078"/>
                  <a:ext cx="624" cy="5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5400" b="1" dirty="0">
                      <a:solidFill>
                        <a:srgbClr val="C00000"/>
                      </a:solidFill>
                      <a:latin typeface="Sakkal Majalla" panose="02000000000000000000" pitchFamily="2" charset="-78"/>
                      <a:cs typeface="Sakkal Majalla" panose="02000000000000000000" pitchFamily="2" charset="-78"/>
                    </a:rPr>
                    <a:t> </a:t>
                  </a:r>
                  <a:r>
                    <a:rPr lang="en-US" sz="1600" b="1" dirty="0">
                      <a:solidFill>
                        <a:srgbClr val="C00000"/>
                      </a:solidFill>
                      <a:latin typeface="Sakkal Majalla" panose="02000000000000000000" pitchFamily="2" charset="-78"/>
                      <a:cs typeface="Sakkal Majalla" panose="02000000000000000000" pitchFamily="2" charset="-78"/>
                    </a:rPr>
                    <a:t> </a:t>
                  </a:r>
                  <a:r>
                    <a:rPr lang="en-US" sz="5400" b="1" dirty="0">
                      <a:solidFill>
                        <a:srgbClr val="C00000"/>
                      </a:solidFill>
                      <a:latin typeface="Sakkal Majalla" panose="02000000000000000000" pitchFamily="2" charset="-78"/>
                      <a:cs typeface="Sakkal Majalla" panose="02000000000000000000" pitchFamily="2" charset="-78"/>
                    </a:rPr>
                    <a:t>NaCl</a:t>
                  </a:r>
                  <a:endParaRPr lang="en-US" sz="3600" b="1" dirty="0">
                    <a:solidFill>
                      <a:srgbClr val="C0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endParaRPr>
                </a:p>
              </p:txBody>
            </p:sp>
          </p:grpSp>
          <p:grpSp>
            <p:nvGrpSpPr>
              <p:cNvPr id="7" name="Group 241"/>
              <p:cNvGrpSpPr>
                <a:grpSpLocks/>
              </p:cNvGrpSpPr>
              <p:nvPr/>
            </p:nvGrpSpPr>
            <p:grpSpPr bwMode="auto">
              <a:xfrm>
                <a:off x="5844751" y="2213650"/>
                <a:ext cx="4897365" cy="1108076"/>
                <a:chOff x="3082" y="2045"/>
                <a:chExt cx="2089" cy="698"/>
              </a:xfrm>
            </p:grpSpPr>
            <p:sp>
              <p:nvSpPr>
                <p:cNvPr id="8" name="Text Box 228"/>
                <p:cNvSpPr txBox="1">
                  <a:spLocks noChangeArrowheads="1"/>
                </p:cNvSpPr>
                <p:nvPr/>
              </p:nvSpPr>
              <p:spPr bwMode="auto">
                <a:xfrm>
                  <a:off x="4163" y="2045"/>
                  <a:ext cx="1008" cy="6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5400" b="1" dirty="0">
                      <a:solidFill>
                        <a:srgbClr val="C00000"/>
                      </a:solidFill>
                      <a:latin typeface="Sakkal Majalla" panose="02000000000000000000" pitchFamily="2" charset="-78"/>
                      <a:cs typeface="Sakkal Majalla" panose="02000000000000000000" pitchFamily="2" charset="-78"/>
                    </a:rPr>
                    <a:t>Cl</a:t>
                  </a:r>
                  <a:r>
                    <a:rPr lang="en-US" sz="6600" b="1" baseline="-25000" dirty="0">
                      <a:solidFill>
                        <a:srgbClr val="C00000"/>
                      </a:solidFill>
                      <a:latin typeface="Sakkal Majalla" panose="02000000000000000000" pitchFamily="2" charset="-78"/>
                      <a:cs typeface="Sakkal Majalla" panose="02000000000000000000" pitchFamily="2" charset="-78"/>
                    </a:rPr>
                    <a:t>2</a:t>
                  </a:r>
                  <a:endParaRPr lang="en-US" sz="6600" b="1" dirty="0">
                    <a:solidFill>
                      <a:srgbClr val="C0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endParaRPr>
                </a:p>
              </p:txBody>
            </p:sp>
            <p:sp>
              <p:nvSpPr>
                <p:cNvPr id="9" name="Text Box 235"/>
                <p:cNvSpPr txBox="1">
                  <a:spLocks noChangeArrowheads="1"/>
                </p:cNvSpPr>
                <p:nvPr/>
              </p:nvSpPr>
              <p:spPr bwMode="auto">
                <a:xfrm>
                  <a:off x="3664" y="2087"/>
                  <a:ext cx="288" cy="6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6000" b="1" dirty="0">
                      <a:solidFill>
                        <a:srgbClr val="C00000"/>
                      </a:solidFill>
                      <a:latin typeface="Sakkal Majalla" panose="02000000000000000000" pitchFamily="2" charset="-78"/>
                      <a:cs typeface="Sakkal Majalla" panose="02000000000000000000" pitchFamily="2" charset="-78"/>
                    </a:rPr>
                    <a:t>+</a:t>
                  </a:r>
                  <a:endParaRPr lang="en-US" sz="3600" b="1" dirty="0">
                    <a:solidFill>
                      <a:srgbClr val="C0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endParaRPr>
                </a:p>
              </p:txBody>
            </p:sp>
            <p:sp>
              <p:nvSpPr>
                <p:cNvPr id="10" name="Text Box 239"/>
                <p:cNvSpPr txBox="1">
                  <a:spLocks noChangeArrowheads="1"/>
                </p:cNvSpPr>
                <p:nvPr/>
              </p:nvSpPr>
              <p:spPr bwMode="auto">
                <a:xfrm>
                  <a:off x="3082" y="2143"/>
                  <a:ext cx="624" cy="5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5400" b="1" dirty="0">
                      <a:solidFill>
                        <a:srgbClr val="C00000"/>
                      </a:solidFill>
                      <a:latin typeface="Sakkal Majalla" panose="02000000000000000000" pitchFamily="2" charset="-78"/>
                      <a:cs typeface="Sakkal Majalla" panose="02000000000000000000" pitchFamily="2" charset="-78"/>
                    </a:rPr>
                    <a:t>Na</a:t>
                  </a:r>
                  <a:endParaRPr lang="en-US" sz="3600" b="1" dirty="0">
                    <a:solidFill>
                      <a:srgbClr val="C0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endParaRPr>
                </a:p>
              </p:txBody>
            </p:sp>
          </p:grpSp>
        </p:grpSp>
        <p:sp>
          <p:nvSpPr>
            <p:cNvPr id="22" name="TextBox 21"/>
            <p:cNvSpPr txBox="1"/>
            <p:nvPr/>
          </p:nvSpPr>
          <p:spPr>
            <a:xfrm>
              <a:off x="1460303" y="2111704"/>
              <a:ext cx="55132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>
                  <a:solidFill>
                    <a:srgbClr val="C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2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306178" y="2103156"/>
              <a:ext cx="50207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>
                  <a:solidFill>
                    <a:srgbClr val="C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2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504466" y="4810715"/>
            <a:ext cx="7217421" cy="945806"/>
            <a:chOff x="1597202" y="4855653"/>
            <a:chExt cx="7217421" cy="945806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5" name="Rectangle 24"/>
            <p:cNvSpPr/>
            <p:nvPr/>
          </p:nvSpPr>
          <p:spPr>
            <a:xfrm>
              <a:off x="1597202" y="4878129"/>
              <a:ext cx="7217421" cy="92333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r>
                <a:rPr lang="en-US" sz="5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2HgO </a:t>
              </a:r>
              <a:r>
                <a:rPr lang="ar-BH" sz="5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</a:t>
              </a:r>
              <a:r>
                <a:rPr lang="ar-SA" sz="5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  </a:t>
              </a:r>
              <a:r>
                <a:rPr lang="ar-BH" sz="5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               </a:t>
              </a:r>
              <a:r>
                <a:rPr lang="en-US" sz="5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2Hg    +    O</a:t>
              </a:r>
              <a:r>
                <a:rPr lang="en-US" sz="5400" b="1" baseline="-30000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2</a:t>
              </a:r>
            </a:p>
          </p:txBody>
        </p:sp>
        <p:sp>
          <p:nvSpPr>
            <p:cNvPr id="26" name="Text Box 221"/>
            <p:cNvSpPr txBox="1">
              <a:spLocks noChangeArrowheads="1"/>
            </p:cNvSpPr>
            <p:nvPr/>
          </p:nvSpPr>
          <p:spPr bwMode="auto">
            <a:xfrm>
              <a:off x="3844339" y="4855653"/>
              <a:ext cx="101276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400" b="1" dirty="0">
                  <a:solidFill>
                    <a:srgbClr val="8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  <a:sym typeface="Symbol" pitchFamily="18" charset="2"/>
                </a:rPr>
                <a:t></a:t>
              </a:r>
              <a:endParaRPr lang="en-US" sz="5400" b="1" dirty="0">
                <a:solidFill>
                  <a:srgbClr val="8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sp>
        <p:nvSpPr>
          <p:cNvPr id="29" name="Rectangle 2">
            <a:extLst>
              <a:ext uri="{FF2B5EF4-FFF2-40B4-BE49-F238E27FC236}">
                <a16:creationId xmlns:a16="http://schemas.microsoft.com/office/drawing/2014/main" id="{C12E9A9E-D682-48D6-92A2-DF5CD9052FCB}"/>
              </a:ext>
            </a:extLst>
          </p:cNvPr>
          <p:cNvSpPr txBox="1">
            <a:spLocks noChangeArrowheads="1"/>
          </p:cNvSpPr>
          <p:nvPr/>
        </p:nvSpPr>
        <p:spPr>
          <a:xfrm>
            <a:off x="20548" y="59761"/>
            <a:ext cx="3719245" cy="611874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تصنيف التفاعلات الكيميائية</a:t>
            </a:r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الجزء الأول</a:t>
            </a:r>
            <a:r>
              <a:rPr lang="ar-SA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2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كيم</a:t>
            </a:r>
            <a:r>
              <a:rPr lang="en-US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102</a:t>
            </a:r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-كيم802</a:t>
            </a:r>
            <a:endParaRPr lang="en-US" sz="2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746031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916506" y="2133601"/>
            <a:ext cx="6176722" cy="1295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6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انتهى الدرس</a:t>
            </a:r>
            <a:endParaRPr lang="en-US" sz="66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3E6CC251-E791-48E7-A4E1-5C1452366D8B}"/>
              </a:ext>
            </a:extLst>
          </p:cNvPr>
          <p:cNvSpPr/>
          <p:nvPr/>
        </p:nvSpPr>
        <p:spPr>
          <a:xfrm>
            <a:off x="831962" y="4712350"/>
            <a:ext cx="10469611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ar-BH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شكرا لكم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8A4306B-548F-464F-AAC8-3E088F5AC7DC}"/>
              </a:ext>
            </a:extLst>
          </p:cNvPr>
          <p:cNvSpPr txBox="1">
            <a:spLocks noChangeArrowheads="1"/>
          </p:cNvSpPr>
          <p:nvPr/>
        </p:nvSpPr>
        <p:spPr>
          <a:xfrm>
            <a:off x="20548" y="70782"/>
            <a:ext cx="3719245" cy="611874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تصنيف التفاعلات الكيميائية</a:t>
            </a:r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الجزء الأول</a:t>
            </a:r>
            <a:r>
              <a:rPr lang="ar-SA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2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كيم</a:t>
            </a:r>
            <a:r>
              <a:rPr lang="en-US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102</a:t>
            </a:r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-كيم802</a:t>
            </a:r>
            <a:endParaRPr lang="en-US" sz="2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084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3434" y="2541704"/>
            <a:ext cx="11281024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 rtl="1"/>
            <a:r>
              <a:rPr lang="ar-BH" sz="32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 تصنيف التفاعلات الكيميائية إلى خمسة أنواع</a:t>
            </a:r>
            <a:r>
              <a:rPr lang="ar-SA" sz="32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ar-BH" sz="32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algn="just" rtl="1"/>
            <a:r>
              <a:rPr lang="ar-BH" sz="32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2- كتابة معادلة تفاعلات التكوين والاحتراق والتفكك.</a:t>
            </a:r>
          </a:p>
          <a:p>
            <a:pPr algn="just" rtl="1"/>
            <a:r>
              <a:rPr lang="ar-BH" sz="32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3- التعرف على تفاعلات التكوين والاحتراق والتفكك من خلال المعادلة.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6009B88-2387-4324-8631-9358654C08FB}"/>
              </a:ext>
            </a:extLst>
          </p:cNvPr>
          <p:cNvSpPr txBox="1">
            <a:spLocks noChangeArrowheads="1"/>
          </p:cNvSpPr>
          <p:nvPr/>
        </p:nvSpPr>
        <p:spPr>
          <a:xfrm>
            <a:off x="20548" y="59761"/>
            <a:ext cx="3719245" cy="611874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تصنيف التفاعلات الكيميائية</a:t>
            </a:r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الجزء الأول</a:t>
            </a:r>
            <a:r>
              <a:rPr lang="ar-SA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2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كيم</a:t>
            </a:r>
            <a:r>
              <a:rPr lang="en-US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102</a:t>
            </a:r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-كيم802</a:t>
            </a:r>
            <a:endParaRPr lang="en-US" sz="2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2BE0D54-3C98-4803-91EA-81768AEC2A74}"/>
              </a:ext>
            </a:extLst>
          </p:cNvPr>
          <p:cNvSpPr txBox="1">
            <a:spLocks noChangeArrowheads="1"/>
          </p:cNvSpPr>
          <p:nvPr/>
        </p:nvSpPr>
        <p:spPr>
          <a:xfrm>
            <a:off x="3898819" y="64215"/>
            <a:ext cx="4952144" cy="912647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685800" rtl="1">
              <a:defRPr/>
            </a:pPr>
            <a:r>
              <a:rPr lang="ar-BH" sz="4400" b="1" dirty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كفايات وأهداف الدرس</a:t>
            </a:r>
            <a:endParaRPr lang="en-US" sz="4400" b="1" dirty="0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8E9A2F2-CF94-4EF3-BD43-534D6FFC49BA}"/>
              </a:ext>
            </a:extLst>
          </p:cNvPr>
          <p:cNvSpPr txBox="1">
            <a:spLocks noChangeArrowheads="1"/>
          </p:cNvSpPr>
          <p:nvPr/>
        </p:nvSpPr>
        <p:spPr>
          <a:xfrm>
            <a:off x="9353320" y="4391053"/>
            <a:ext cx="2383192" cy="166822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685800" rtl="1">
              <a:defRPr/>
            </a:pPr>
            <a:r>
              <a:rPr lang="ar-BH" sz="4400" b="1" dirty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الفكرة الرئيسية</a:t>
            </a:r>
            <a:endParaRPr lang="en-US" sz="4400" b="1" dirty="0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79BEC4F-E12C-4113-BD0F-717E9F5566FB}"/>
              </a:ext>
            </a:extLst>
          </p:cNvPr>
          <p:cNvSpPr txBox="1">
            <a:spLocks noChangeArrowheads="1"/>
          </p:cNvSpPr>
          <p:nvPr/>
        </p:nvSpPr>
        <p:spPr>
          <a:xfrm>
            <a:off x="503434" y="4391054"/>
            <a:ext cx="8596499" cy="15696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685800" rtl="1">
              <a:defRPr/>
            </a:pP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يمكن تصنيف التفاعلات الكيميائية إلى أربعة أصناف أساسية وهي التكوين والتفكك والاحتراق والاحلال.</a:t>
            </a:r>
            <a:endParaRPr lang="en-US" sz="32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23EF39-531A-48C4-9473-E20CA992FBFF}"/>
              </a:ext>
            </a:extLst>
          </p:cNvPr>
          <p:cNvSpPr txBox="1"/>
          <p:nvPr/>
        </p:nvSpPr>
        <p:spPr>
          <a:xfrm>
            <a:off x="503434" y="1275561"/>
            <a:ext cx="11233078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r" rtl="1"/>
            <a:r>
              <a:rPr lang="ar-BH" sz="3200" b="1" i="0" dirty="0">
                <a:solidFill>
                  <a:srgbClr val="5E5E5E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القدرة على التمثيل البياني وتحليل المشاهدات واستخلاص النتائج المتعلقة بأصناف التفاعلات الكيميائية. 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149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76165" y="188568"/>
            <a:ext cx="6415087" cy="966133"/>
          </a:xfr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hangingPunct="1"/>
            <a:r>
              <a:rPr lang="ar-SA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أنواع التفاعلات الكيميائية </a:t>
            </a:r>
            <a:endParaRPr lang="en-US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94F2F0B-BACA-413A-9A64-46763EC2947B}"/>
              </a:ext>
            </a:extLst>
          </p:cNvPr>
          <p:cNvSpPr txBox="1">
            <a:spLocks noChangeArrowheads="1"/>
          </p:cNvSpPr>
          <p:nvPr/>
        </p:nvSpPr>
        <p:spPr>
          <a:xfrm>
            <a:off x="2594040" y="1714243"/>
            <a:ext cx="8069803" cy="43616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r" rtl="1">
              <a:buClr>
                <a:srgbClr val="008000"/>
              </a:buClr>
              <a:buFont typeface="Arial" panose="020B0604020202020204" pitchFamily="34" charset="0"/>
              <a:buNone/>
            </a:pPr>
            <a:r>
              <a:rPr lang="ar-SA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 تفاعل</a:t>
            </a:r>
            <a:r>
              <a:rPr lang="ar-BH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ات</a:t>
            </a:r>
            <a:r>
              <a:rPr lang="ar-SA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التكوين</a:t>
            </a:r>
            <a:endParaRPr lang="en-US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609600" indent="-609600" algn="ctr" rtl="1">
              <a:buClr>
                <a:srgbClr val="008000"/>
              </a:buClr>
              <a:buFont typeface="Arial" panose="020B0604020202020204" pitchFamily="34" charset="0"/>
              <a:buNone/>
            </a:pPr>
            <a:r>
              <a:rPr lang="ar-BH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Synthesis Reactions </a:t>
            </a:r>
            <a:r>
              <a:rPr lang="ar-SA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marL="609600" indent="-609600" algn="r" rtl="1">
              <a:buClr>
                <a:srgbClr val="008000"/>
              </a:buClr>
              <a:buFont typeface="Arial" panose="020B0604020202020204" pitchFamily="34" charset="0"/>
              <a:buNone/>
            </a:pPr>
            <a:r>
              <a:rPr lang="ar-SA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2- تفاعل</a:t>
            </a:r>
            <a:r>
              <a:rPr lang="ar-BH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ات</a:t>
            </a:r>
            <a:r>
              <a:rPr lang="ar-SA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الاحتراق</a:t>
            </a:r>
            <a:endParaRPr lang="en-US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609600" indent="-609600" algn="ctr" rtl="1">
              <a:buClr>
                <a:srgbClr val="008000"/>
              </a:buClr>
              <a:buFont typeface="Arial" panose="020B0604020202020204" pitchFamily="34" charset="0"/>
              <a:buNone/>
            </a:pPr>
            <a:r>
              <a:rPr lang="ar-BH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Combustion Reactions</a:t>
            </a:r>
            <a:r>
              <a:rPr lang="ar-SA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marL="609600" indent="-609600" algn="r" rtl="1">
              <a:buClr>
                <a:srgbClr val="008000"/>
              </a:buClr>
              <a:buFont typeface="Arial" panose="020B0604020202020204" pitchFamily="34" charset="0"/>
              <a:buNone/>
            </a:pPr>
            <a:r>
              <a:rPr lang="ar-SA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3- تفاعل</a:t>
            </a:r>
            <a:r>
              <a:rPr lang="ar-BH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ات</a:t>
            </a:r>
            <a:r>
              <a:rPr lang="ar-SA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التفكك</a:t>
            </a:r>
            <a:endParaRPr lang="en-US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609600" indent="-609600" algn="ctr" rtl="1">
              <a:buClr>
                <a:srgbClr val="008000"/>
              </a:buClr>
              <a:buFont typeface="Arial" panose="020B0604020202020204" pitchFamily="34" charset="0"/>
              <a:buNone/>
            </a:pPr>
            <a:r>
              <a:rPr lang="ar-BH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Decomposition Reactions</a:t>
            </a:r>
            <a:r>
              <a:rPr lang="ar-SA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marL="609600" indent="-609600" algn="r" rtl="1">
              <a:buClr>
                <a:srgbClr val="008000"/>
              </a:buClr>
              <a:buFont typeface="Arial" panose="020B0604020202020204" pitchFamily="34" charset="0"/>
              <a:buNone/>
            </a:pPr>
            <a:r>
              <a:rPr lang="ar-SA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4- تفاعل</a:t>
            </a:r>
            <a:r>
              <a:rPr lang="ar-BH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ات</a:t>
            </a:r>
            <a:r>
              <a:rPr lang="ar-SA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الإحلال( البسيط – المزدوج)</a:t>
            </a:r>
            <a:r>
              <a:rPr lang="ar-BH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609600" indent="-609600" algn="ctr" rtl="1">
              <a:buClr>
                <a:srgbClr val="00800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Single and Double Replacement Reactions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F7004EB-6902-4DFC-9DE8-102E3CC81664}"/>
              </a:ext>
            </a:extLst>
          </p:cNvPr>
          <p:cNvSpPr txBox="1">
            <a:spLocks noChangeArrowheads="1"/>
          </p:cNvSpPr>
          <p:nvPr/>
        </p:nvSpPr>
        <p:spPr>
          <a:xfrm>
            <a:off x="20548" y="59761"/>
            <a:ext cx="3719245" cy="611874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تصنيف التفاعلات الكيميائية</a:t>
            </a:r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الجزء الأول</a:t>
            </a:r>
            <a:r>
              <a:rPr lang="ar-SA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2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كيم</a:t>
            </a:r>
            <a:r>
              <a:rPr lang="en-US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102</a:t>
            </a:r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-كيم802</a:t>
            </a:r>
            <a:endParaRPr lang="en-US" sz="2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49356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25292" y="86526"/>
            <a:ext cx="5262656" cy="917767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hangingPunct="1"/>
            <a:r>
              <a:rPr lang="ar-SA" sz="48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تعريف تفاعل التكوين</a:t>
            </a:r>
            <a:endParaRPr lang="en-US" sz="4800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148" name="Text Box 11"/>
          <p:cNvSpPr txBox="1">
            <a:spLocks noChangeArrowheads="1"/>
          </p:cNvSpPr>
          <p:nvPr/>
        </p:nvSpPr>
        <p:spPr bwMode="auto">
          <a:xfrm>
            <a:off x="1163782" y="2036155"/>
            <a:ext cx="9892145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BH" sz="4400" b="1" dirty="0">
                <a:solidFill>
                  <a:srgbClr val="003399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هو </a:t>
            </a:r>
            <a:r>
              <a:rPr lang="ar-SA" sz="4400" b="1" dirty="0">
                <a:solidFill>
                  <a:srgbClr val="003399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اتحاد مادتين أو أكثر لإنتاج مادة جديدة واحدة</a:t>
            </a:r>
            <a:r>
              <a:rPr lang="ar-BH" sz="4400" b="1" dirty="0">
                <a:solidFill>
                  <a:srgbClr val="003399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4400" b="1" dirty="0">
              <a:solidFill>
                <a:srgbClr val="003399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281180" y="5390028"/>
            <a:ext cx="1891058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639606" y="3499929"/>
            <a:ext cx="3065263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ar-SA" sz="4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الصيغة العامة</a:t>
            </a:r>
            <a:r>
              <a:rPr lang="ar-BH" sz="4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SA" sz="4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4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74072" y="4961033"/>
            <a:ext cx="141096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A + B </a:t>
            </a:r>
            <a:endParaRPr lang="en-US" sz="5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716732" y="4958010"/>
            <a:ext cx="92525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AB 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2929D03F-6D39-4585-8AB5-77B9EEB5033B}"/>
              </a:ext>
            </a:extLst>
          </p:cNvPr>
          <p:cNvSpPr txBox="1">
            <a:spLocks noChangeArrowheads="1"/>
          </p:cNvSpPr>
          <p:nvPr/>
        </p:nvSpPr>
        <p:spPr>
          <a:xfrm>
            <a:off x="20548" y="59761"/>
            <a:ext cx="3719245" cy="611874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تصنيف التفاعلات الكيميائية</a:t>
            </a:r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الجزء الأول</a:t>
            </a:r>
            <a:r>
              <a:rPr lang="ar-SA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2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كيم</a:t>
            </a:r>
            <a:r>
              <a:rPr lang="en-US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102</a:t>
            </a:r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-كيم802</a:t>
            </a:r>
            <a:endParaRPr lang="en-US" sz="2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82536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8" grpId="0" animBg="1"/>
      <p:bldP spid="2" grpId="0" build="p" animBg="1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740343" y="779346"/>
            <a:ext cx="6771568" cy="1058235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أقسام تفاعلات التكوين</a:t>
            </a:r>
            <a:endParaRPr lang="en-US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E5AC71-E9C2-4F1B-AB21-5F16B53B923B}"/>
              </a:ext>
            </a:extLst>
          </p:cNvPr>
          <p:cNvSpPr txBox="1"/>
          <p:nvPr/>
        </p:nvSpPr>
        <p:spPr>
          <a:xfrm>
            <a:off x="3062705" y="4202070"/>
            <a:ext cx="2244801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اتحاد مركب مع مركب لإنتاج مركب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3B5E56-C79A-4E0E-9D99-335A21B344E9}"/>
              </a:ext>
            </a:extLst>
          </p:cNvPr>
          <p:cNvSpPr txBox="1"/>
          <p:nvPr/>
        </p:nvSpPr>
        <p:spPr>
          <a:xfrm>
            <a:off x="6019776" y="3417240"/>
            <a:ext cx="2212701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2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اتحاد عنصر مع مركب لإنتاج مركب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165681-4AAC-4AE1-9620-361C491F9890}"/>
              </a:ext>
            </a:extLst>
          </p:cNvPr>
          <p:cNvSpPr txBox="1"/>
          <p:nvPr/>
        </p:nvSpPr>
        <p:spPr>
          <a:xfrm>
            <a:off x="8944747" y="2644170"/>
            <a:ext cx="2166968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2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اتحاد عنصر مع عنصر لإنتاج مركب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FD248A60-5409-41BD-A121-F3348A53C619}"/>
              </a:ext>
            </a:extLst>
          </p:cNvPr>
          <p:cNvSpPr/>
          <p:nvPr/>
        </p:nvSpPr>
        <p:spPr>
          <a:xfrm>
            <a:off x="9736282" y="1847972"/>
            <a:ext cx="228600" cy="7185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BB69ABAF-C25C-42FF-83E4-0C3DAF224E30}"/>
              </a:ext>
            </a:extLst>
          </p:cNvPr>
          <p:cNvSpPr/>
          <p:nvPr/>
        </p:nvSpPr>
        <p:spPr>
          <a:xfrm>
            <a:off x="6959449" y="1908827"/>
            <a:ext cx="228600" cy="14058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5BBA4638-D814-4A76-9A97-CE3A138181F0}"/>
              </a:ext>
            </a:extLst>
          </p:cNvPr>
          <p:cNvSpPr/>
          <p:nvPr/>
        </p:nvSpPr>
        <p:spPr>
          <a:xfrm>
            <a:off x="4232139" y="1893180"/>
            <a:ext cx="228600" cy="21904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66888C2C-716A-4213-88D3-9502FDFA9A09}"/>
              </a:ext>
            </a:extLst>
          </p:cNvPr>
          <p:cNvSpPr txBox="1">
            <a:spLocks noChangeArrowheads="1"/>
          </p:cNvSpPr>
          <p:nvPr/>
        </p:nvSpPr>
        <p:spPr>
          <a:xfrm>
            <a:off x="20548" y="59761"/>
            <a:ext cx="3719245" cy="611874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تصنيف التفاعلات الكيميائية</a:t>
            </a:r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الجزء الأول</a:t>
            </a:r>
            <a:r>
              <a:rPr lang="ar-SA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2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كيم</a:t>
            </a:r>
            <a:r>
              <a:rPr lang="en-US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102</a:t>
            </a:r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-كيم802</a:t>
            </a:r>
            <a:endParaRPr lang="en-US" sz="2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746433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4" grpId="0" animBg="1"/>
      <p:bldP spid="5" grpId="0" animBg="1"/>
      <p:bldP spid="6" grpId="0" animBg="1"/>
      <p:bldP spid="2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883726" y="4911059"/>
            <a:ext cx="6574060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ثالث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ًا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         </a:t>
            </a:r>
            <a:r>
              <a:rPr lang="ar-SA" sz="32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اتحاد مركب مع مركب لإنتاج مركب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83727" y="2945874"/>
            <a:ext cx="6574059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ثاني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ًا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             </a:t>
            </a:r>
            <a:r>
              <a:rPr lang="ar-SA" sz="32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اتحاد عنصر مع مركب لإنتاج مركب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938550" y="5746595"/>
            <a:ext cx="8545877" cy="830997"/>
            <a:chOff x="1678447" y="5164688"/>
            <a:chExt cx="8545877" cy="830997"/>
          </a:xfrm>
        </p:grpSpPr>
        <p:grpSp>
          <p:nvGrpSpPr>
            <p:cNvPr id="9" name="Group 8"/>
            <p:cNvGrpSpPr/>
            <p:nvPr/>
          </p:nvGrpSpPr>
          <p:grpSpPr>
            <a:xfrm>
              <a:off x="1678447" y="5164688"/>
              <a:ext cx="8545877" cy="830997"/>
              <a:chOff x="2052519" y="2809737"/>
              <a:chExt cx="8545877" cy="830997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4" name="TextBox 3"/>
              <p:cNvSpPr txBox="1"/>
              <p:nvPr/>
            </p:nvSpPr>
            <p:spPr>
              <a:xfrm>
                <a:off x="2052519" y="2809737"/>
                <a:ext cx="8545877" cy="830997"/>
              </a:xfrm>
              <a:prstGeom prst="rect">
                <a:avLst/>
              </a:prstGeom>
              <a:noFill/>
              <a:ln w="57150">
                <a:noFill/>
              </a:ln>
              <a:effectLst/>
              <a:sp3d prstMaterial="matte">
                <a:bevelT w="127000" h="63500"/>
              </a:sp3d>
            </p:spPr>
            <p:txBody>
              <a:bodyPr wrap="square" rtlCol="0">
                <a:spAutoFit/>
              </a:bodyPr>
              <a:lstStyle/>
              <a:p>
                <a:r>
                  <a:rPr lang="ar-SA" sz="4800" b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 </a:t>
                </a:r>
                <a:r>
                  <a:rPr lang="en-US" sz="4800" b="1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CaO</a:t>
                </a:r>
                <a:r>
                  <a:rPr lang="en-US" sz="4800" b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+ </a:t>
                </a:r>
                <a:r>
                  <a:rPr lang="en-US" sz="4800" b="1" dirty="0">
                    <a:latin typeface="Sakkal Majalla" panose="02000000000000000000" pitchFamily="2" charset="-78"/>
                    <a:cs typeface="Sakkal Majalla" panose="02000000000000000000" pitchFamily="2" charset="-78"/>
                    <a:sym typeface="Wingdings" pitchFamily="2" charset="2"/>
                  </a:rPr>
                  <a:t>H</a:t>
                </a:r>
                <a:r>
                  <a:rPr lang="en-US" sz="4800" b="1" baseline="-25000" dirty="0">
                    <a:latin typeface="Sakkal Majalla" panose="02000000000000000000" pitchFamily="2" charset="-78"/>
                    <a:cs typeface="Sakkal Majalla" panose="02000000000000000000" pitchFamily="2" charset="-78"/>
                    <a:sym typeface="Wingdings" pitchFamily="2" charset="2"/>
                  </a:rPr>
                  <a:t>2</a:t>
                </a:r>
                <a:r>
                  <a:rPr lang="en-US" sz="4800" b="1" dirty="0">
                    <a:latin typeface="Sakkal Majalla" panose="02000000000000000000" pitchFamily="2" charset="-78"/>
                    <a:cs typeface="Sakkal Majalla" panose="02000000000000000000" pitchFamily="2" charset="-78"/>
                    <a:sym typeface="Wingdings" pitchFamily="2" charset="2"/>
                  </a:rPr>
                  <a:t>O      </a:t>
                </a:r>
                <a:r>
                  <a:rPr lang="ar-BH" sz="4800" b="1" dirty="0">
                    <a:latin typeface="Sakkal Majalla" panose="02000000000000000000" pitchFamily="2" charset="-78"/>
                    <a:cs typeface="Sakkal Majalla" panose="02000000000000000000" pitchFamily="2" charset="-78"/>
                    <a:sym typeface="Wingdings" pitchFamily="2" charset="2"/>
                  </a:rPr>
                  <a:t>                </a:t>
                </a:r>
                <a:r>
                  <a:rPr lang="en-US" sz="4800" b="1" dirty="0">
                    <a:latin typeface="Sakkal Majalla" panose="02000000000000000000" pitchFamily="2" charset="-78"/>
                    <a:cs typeface="Sakkal Majalla" panose="02000000000000000000" pitchFamily="2" charset="-78"/>
                    <a:sym typeface="Wingdings" pitchFamily="2" charset="2"/>
                  </a:rPr>
                  <a:t>               </a:t>
                </a:r>
                <a:r>
                  <a:rPr lang="en-US" sz="4800" b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Ca(OH)</a:t>
                </a:r>
                <a:r>
                  <a:rPr lang="en-US" sz="4800" b="1" baseline="-250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2</a:t>
                </a:r>
                <a:endParaRPr lang="en-US" sz="4800" b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cxnSp>
            <p:nvCxnSpPr>
              <p:cNvPr id="7" name="Straight Arrow Connector 6"/>
              <p:cNvCxnSpPr/>
              <p:nvPr/>
            </p:nvCxnSpPr>
            <p:spPr bwMode="auto">
              <a:xfrm>
                <a:off x="5126182" y="3090137"/>
                <a:ext cx="2105891" cy="27709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arrow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</p:cxnSp>
        </p:grpSp>
        <p:cxnSp>
          <p:nvCxnSpPr>
            <p:cNvPr id="16" name="Straight Arrow Connector 15"/>
            <p:cNvCxnSpPr/>
            <p:nvPr/>
          </p:nvCxnSpPr>
          <p:spPr>
            <a:xfrm>
              <a:off x="4966943" y="5580186"/>
              <a:ext cx="1891058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2136661" y="3829301"/>
            <a:ext cx="7814767" cy="830997"/>
            <a:chOff x="3714339" y="2796410"/>
            <a:chExt cx="7814767" cy="830997"/>
          </a:xfrm>
        </p:grpSpPr>
        <p:grpSp>
          <p:nvGrpSpPr>
            <p:cNvPr id="10" name="Group 9"/>
            <p:cNvGrpSpPr/>
            <p:nvPr/>
          </p:nvGrpSpPr>
          <p:grpSpPr>
            <a:xfrm>
              <a:off x="3714339" y="2796410"/>
              <a:ext cx="7814767" cy="830997"/>
              <a:chOff x="2808775" y="4174866"/>
              <a:chExt cx="7814767" cy="830997"/>
            </a:xfrm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</p:grpSpPr>
          <p:sp>
            <p:nvSpPr>
              <p:cNvPr id="69633" name="Rectangle 1"/>
              <p:cNvSpPr>
                <a:spLocks noChangeArrowheads="1"/>
              </p:cNvSpPr>
              <p:nvPr/>
            </p:nvSpPr>
            <p:spPr bwMode="auto">
              <a:xfrm>
                <a:off x="2808775" y="4174866"/>
                <a:ext cx="7814767" cy="830997"/>
              </a:xfrm>
              <a:prstGeom prst="rect">
                <a:avLst/>
              </a:prstGeom>
              <a:ln>
                <a:noFill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744538" algn="l"/>
                  </a:tabLst>
                </a:pPr>
                <a:r>
                  <a:rPr lang="en-US" sz="4800" b="1" dirty="0">
                    <a:latin typeface="Sakkal Majalla" panose="02000000000000000000" pitchFamily="2" charset="-78"/>
                    <a:ea typeface="Calibri" pitchFamily="34" charset="0"/>
                    <a:cs typeface="Sakkal Majalla" panose="02000000000000000000" pitchFamily="2" charset="-78"/>
                  </a:rPr>
                  <a:t>	2SO</a:t>
                </a:r>
                <a:r>
                  <a:rPr lang="en-US" sz="4800" b="1" baseline="-30000" dirty="0">
                    <a:latin typeface="Sakkal Majalla" panose="02000000000000000000" pitchFamily="2" charset="-78"/>
                    <a:ea typeface="Calibri" pitchFamily="34" charset="0"/>
                    <a:cs typeface="Sakkal Majalla" panose="02000000000000000000" pitchFamily="2" charset="-78"/>
                  </a:rPr>
                  <a:t>2</a:t>
                </a:r>
                <a:r>
                  <a:rPr lang="en-US" sz="4800" b="1" dirty="0">
                    <a:latin typeface="Sakkal Majalla" panose="02000000000000000000" pitchFamily="2" charset="-78"/>
                    <a:ea typeface="Calibri" pitchFamily="34" charset="0"/>
                    <a:cs typeface="Sakkal Majalla" panose="02000000000000000000" pitchFamily="2" charset="-78"/>
                  </a:rPr>
                  <a:t>  + O</a:t>
                </a:r>
                <a:r>
                  <a:rPr lang="en-US" sz="4800" b="1" baseline="-30000" dirty="0">
                    <a:latin typeface="Sakkal Majalla" panose="02000000000000000000" pitchFamily="2" charset="-78"/>
                    <a:ea typeface="Calibri" pitchFamily="34" charset="0"/>
                    <a:cs typeface="Sakkal Majalla" panose="02000000000000000000" pitchFamily="2" charset="-78"/>
                  </a:rPr>
                  <a:t>2</a:t>
                </a:r>
                <a:r>
                  <a:rPr lang="en-US" sz="4800" b="1" dirty="0">
                    <a:latin typeface="Sakkal Majalla" panose="02000000000000000000" pitchFamily="2" charset="-78"/>
                    <a:ea typeface="Calibri" pitchFamily="34" charset="0"/>
                    <a:cs typeface="Sakkal Majalla" panose="02000000000000000000" pitchFamily="2" charset="-78"/>
                  </a:rPr>
                  <a:t>    </a:t>
                </a:r>
                <a:r>
                  <a:rPr lang="ar-BH" sz="4800" b="1" dirty="0">
                    <a:latin typeface="Sakkal Majalla" panose="02000000000000000000" pitchFamily="2" charset="-78"/>
                    <a:ea typeface="Calibri" pitchFamily="34" charset="0"/>
                    <a:cs typeface="Sakkal Majalla" panose="02000000000000000000" pitchFamily="2" charset="-78"/>
                  </a:rPr>
                  <a:t>             </a:t>
                </a:r>
                <a:r>
                  <a:rPr lang="en-US" sz="4800" b="1" dirty="0">
                    <a:latin typeface="Sakkal Majalla" panose="02000000000000000000" pitchFamily="2" charset="-78"/>
                    <a:ea typeface="Calibri" pitchFamily="34" charset="0"/>
                    <a:cs typeface="Sakkal Majalla" panose="02000000000000000000" pitchFamily="2" charset="-78"/>
                  </a:rPr>
                  <a:t>           </a:t>
                </a:r>
                <a:r>
                  <a:rPr lang="ar-BH" sz="4800" b="1" dirty="0">
                    <a:latin typeface="Sakkal Majalla" panose="02000000000000000000" pitchFamily="2" charset="-78"/>
                    <a:ea typeface="Calibri" pitchFamily="34" charset="0"/>
                    <a:cs typeface="Sakkal Majalla" panose="02000000000000000000" pitchFamily="2" charset="-78"/>
                  </a:rPr>
                  <a:t> </a:t>
                </a:r>
                <a:r>
                  <a:rPr lang="en-US" sz="4800" b="1" dirty="0">
                    <a:latin typeface="Sakkal Majalla" panose="02000000000000000000" pitchFamily="2" charset="-78"/>
                    <a:ea typeface="Calibri" pitchFamily="34" charset="0"/>
                    <a:cs typeface="Sakkal Majalla" panose="02000000000000000000" pitchFamily="2" charset="-78"/>
                  </a:rPr>
                  <a:t> 2SO</a:t>
                </a:r>
                <a:r>
                  <a:rPr lang="en-US" sz="4800" b="1" baseline="-30000" dirty="0">
                    <a:latin typeface="Sakkal Majalla" panose="02000000000000000000" pitchFamily="2" charset="-78"/>
                    <a:ea typeface="Calibri" pitchFamily="34" charset="0"/>
                    <a:cs typeface="Sakkal Majalla" panose="02000000000000000000" pitchFamily="2" charset="-78"/>
                  </a:rPr>
                  <a:t>3</a:t>
                </a:r>
                <a:endParaRPr lang="en-US" sz="4800" b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 bwMode="auto">
              <a:xfrm flipV="1">
                <a:off x="6336418" y="4590365"/>
                <a:ext cx="1792271" cy="1"/>
              </a:xfrm>
              <a:prstGeom prst="straightConnector1">
                <a:avLst/>
              </a:prstGeom>
              <a:ln>
                <a:noFill/>
                <a:headEnd type="none" w="med" len="med"/>
                <a:tailEnd type="arrow"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cxnSp>
        </p:grpSp>
        <p:cxnSp>
          <p:nvCxnSpPr>
            <p:cNvPr id="17" name="Straight Arrow Connector 16"/>
            <p:cNvCxnSpPr/>
            <p:nvPr/>
          </p:nvCxnSpPr>
          <p:spPr>
            <a:xfrm>
              <a:off x="7414223" y="3211909"/>
              <a:ext cx="1620030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4883727" y="1246893"/>
            <a:ext cx="6574058" cy="58477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SA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أو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ًا</a:t>
            </a:r>
            <a:r>
              <a:rPr lang="ar-SA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:                  </a:t>
            </a:r>
            <a:r>
              <a:rPr lang="ar-SA" sz="32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اتحاد عنصر مع عنصر لإنتاج مركب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19583F10-1F5D-42A2-95DA-933AFAF533EF}"/>
              </a:ext>
            </a:extLst>
          </p:cNvPr>
          <p:cNvSpPr txBox="1">
            <a:spLocks noChangeArrowheads="1"/>
          </p:cNvSpPr>
          <p:nvPr/>
        </p:nvSpPr>
        <p:spPr>
          <a:xfrm>
            <a:off x="4153360" y="159143"/>
            <a:ext cx="6092328" cy="8239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BH" sz="48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أمثلةعن تفاعلات التكوين</a:t>
            </a:r>
            <a:endParaRPr lang="en-US" sz="4800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EC0B2B1-3DCC-4C93-BE6A-D88B94B71AE3}"/>
              </a:ext>
            </a:extLst>
          </p:cNvPr>
          <p:cNvGrpSpPr/>
          <p:nvPr/>
        </p:nvGrpSpPr>
        <p:grpSpPr>
          <a:xfrm>
            <a:off x="2136661" y="1975701"/>
            <a:ext cx="7814768" cy="775597"/>
            <a:chOff x="2209729" y="1779645"/>
            <a:chExt cx="7814768" cy="775597"/>
          </a:xfrm>
        </p:grpSpPr>
        <p:sp>
          <p:nvSpPr>
            <p:cNvPr id="22" name="Rectangle 21"/>
            <p:cNvSpPr/>
            <p:nvPr/>
          </p:nvSpPr>
          <p:spPr>
            <a:xfrm>
              <a:off x="2209729" y="1779645"/>
              <a:ext cx="7814768" cy="775597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48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2 Na(s) + Cl</a:t>
              </a:r>
              <a:r>
                <a:rPr lang="en-US" sz="4800" b="1" baseline="-250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2</a:t>
              </a:r>
              <a:r>
                <a:rPr lang="en-US" sz="48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(g) </a:t>
              </a:r>
              <a:r>
                <a:rPr lang="ar-BH" sz="48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                       </a:t>
              </a:r>
              <a:r>
                <a:rPr lang="en-US" sz="48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2NaCl(s)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42083B61-8C36-40AA-BDA2-613026973A43}"/>
                </a:ext>
              </a:extLst>
            </p:cNvPr>
            <p:cNvCxnSpPr/>
            <p:nvPr/>
          </p:nvCxnSpPr>
          <p:spPr>
            <a:xfrm>
              <a:off x="5604857" y="2167443"/>
              <a:ext cx="1620030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">
            <a:extLst>
              <a:ext uri="{FF2B5EF4-FFF2-40B4-BE49-F238E27FC236}">
                <a16:creationId xmlns:a16="http://schemas.microsoft.com/office/drawing/2014/main" id="{F9CE4516-713B-4E1F-9D1B-C4CF21AF232E}"/>
              </a:ext>
            </a:extLst>
          </p:cNvPr>
          <p:cNvSpPr txBox="1">
            <a:spLocks noChangeArrowheads="1"/>
          </p:cNvSpPr>
          <p:nvPr/>
        </p:nvSpPr>
        <p:spPr>
          <a:xfrm>
            <a:off x="20548" y="59761"/>
            <a:ext cx="3719245" cy="611874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تصنيف التفاعلات الكيميائية</a:t>
            </a:r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الجزء الأول</a:t>
            </a:r>
            <a:r>
              <a:rPr lang="ar-SA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2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كيم</a:t>
            </a:r>
            <a:r>
              <a:rPr lang="en-US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102</a:t>
            </a:r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-كيم802</a:t>
            </a:r>
            <a:endParaRPr lang="en-US" sz="2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97206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1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11"/>
          <p:cNvSpPr>
            <a:spLocks noChangeArrowheads="1"/>
          </p:cNvSpPr>
          <p:nvPr/>
        </p:nvSpPr>
        <p:spPr bwMode="auto">
          <a:xfrm>
            <a:off x="2022588" y="4064117"/>
            <a:ext cx="9639397" cy="1143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rtl="1"/>
            <a:r>
              <a:rPr lang="ar-SA" sz="5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الصيغة العامة </a:t>
            </a:r>
            <a:r>
              <a:rPr lang="en-US" sz="5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…... 	A + </a:t>
            </a:r>
            <a:r>
              <a:rPr lang="en-US" sz="54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O</a:t>
            </a:r>
            <a:r>
              <a:rPr lang="en-US" sz="5400" b="1" baseline="-25000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r>
              <a:rPr lang="en-US" sz="5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</a:t>
            </a:r>
            <a:r>
              <a:rPr lang="en-US" sz="5400" b="1" dirty="0">
                <a:latin typeface="Sakkal Majalla" panose="02000000000000000000" pitchFamily="2" charset="-78"/>
                <a:cs typeface="Sakkal Majalla" panose="02000000000000000000" pitchFamily="2" charset="-78"/>
                <a:sym typeface="Symbol" pitchFamily="18" charset="2"/>
              </a:rPr>
              <a:t></a:t>
            </a:r>
            <a:r>
              <a:rPr lang="ar-SA" sz="5400" b="1" dirty="0">
                <a:latin typeface="Sakkal Majalla" panose="02000000000000000000" pitchFamily="2" charset="-78"/>
                <a:cs typeface="Sakkal Majalla" panose="02000000000000000000" pitchFamily="2" charset="-78"/>
                <a:sym typeface="Symbol" pitchFamily="18" charset="2"/>
              </a:rPr>
              <a:t>    </a:t>
            </a:r>
            <a:endParaRPr lang="en-US" sz="5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14743" y="1849947"/>
            <a:ext cx="6230943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44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هو تفاعل المادة مع الأكسجين وإنتاج طاقة في شكل ضوء وحرارة</a:t>
            </a:r>
            <a:r>
              <a:rPr lang="ar-BH" sz="44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014744" y="59761"/>
            <a:ext cx="6216048" cy="8595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SA" sz="48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تفاعل ال</a:t>
            </a:r>
            <a:r>
              <a:rPr lang="ar-BH" sz="48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SA" sz="48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حتراق  </a:t>
            </a:r>
            <a:endParaRPr lang="en-US" sz="4800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5661781-26B1-4C0D-B4EE-FE67E98E9DB8}"/>
              </a:ext>
            </a:extLst>
          </p:cNvPr>
          <p:cNvSpPr txBox="1">
            <a:spLocks noChangeArrowheads="1"/>
          </p:cNvSpPr>
          <p:nvPr/>
        </p:nvSpPr>
        <p:spPr>
          <a:xfrm>
            <a:off x="20548" y="59761"/>
            <a:ext cx="3719245" cy="611874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تصنيف التفاعلات الكيميائية</a:t>
            </a:r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الجزء الأول</a:t>
            </a:r>
            <a:r>
              <a:rPr lang="ar-SA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2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كيم</a:t>
            </a:r>
            <a:r>
              <a:rPr lang="en-US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102</a:t>
            </a:r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-كيم802</a:t>
            </a:r>
            <a:endParaRPr lang="en-US" sz="2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83733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  <p:bldP spid="9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785168" y="1204155"/>
            <a:ext cx="3611783" cy="883402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en-US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-</a:t>
            </a:r>
            <a:r>
              <a:rPr lang="en-US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</a:t>
            </a:r>
            <a:r>
              <a:rPr lang="ar-SA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احتراق الفحم </a:t>
            </a:r>
            <a:endParaRPr lang="en-US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968441" y="1697911"/>
            <a:ext cx="4429003" cy="1446214"/>
            <a:chOff x="864" y="1361"/>
            <a:chExt cx="2608" cy="911"/>
          </a:xfrm>
        </p:grpSpPr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2016" y="1584"/>
              <a:ext cx="511" cy="463"/>
              <a:chOff x="2256" y="1728"/>
              <a:chExt cx="511" cy="463"/>
            </a:xfrm>
          </p:grpSpPr>
          <p:sp>
            <p:nvSpPr>
              <p:cNvPr id="12313" name="Oval 6"/>
              <p:cNvSpPr>
                <a:spLocks noChangeArrowheads="1"/>
              </p:cNvSpPr>
              <p:nvPr/>
            </p:nvSpPr>
            <p:spPr bwMode="auto">
              <a:xfrm>
                <a:off x="2256" y="1728"/>
                <a:ext cx="432" cy="432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 sz="2000"/>
              </a:p>
            </p:txBody>
          </p:sp>
          <p:sp>
            <p:nvSpPr>
              <p:cNvPr id="12314" name="Text Box 7"/>
              <p:cNvSpPr txBox="1">
                <a:spLocks noChangeArrowheads="1"/>
              </p:cNvSpPr>
              <p:nvPr/>
            </p:nvSpPr>
            <p:spPr bwMode="auto">
              <a:xfrm>
                <a:off x="2287" y="1784"/>
                <a:ext cx="480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O</a:t>
                </a:r>
                <a:endParaRPr lang="en-US" sz="20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632" y="1584"/>
              <a:ext cx="528" cy="455"/>
              <a:chOff x="1152" y="3504"/>
              <a:chExt cx="528" cy="455"/>
            </a:xfrm>
          </p:grpSpPr>
          <p:sp>
            <p:nvSpPr>
              <p:cNvPr id="12311" name="Oval 10"/>
              <p:cNvSpPr>
                <a:spLocks noChangeArrowheads="1"/>
              </p:cNvSpPr>
              <p:nvPr/>
            </p:nvSpPr>
            <p:spPr bwMode="auto">
              <a:xfrm>
                <a:off x="1152" y="3504"/>
                <a:ext cx="432" cy="432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 sz="2000"/>
              </a:p>
            </p:txBody>
          </p:sp>
          <p:sp>
            <p:nvSpPr>
              <p:cNvPr id="12312" name="Text Box 11"/>
              <p:cNvSpPr txBox="1">
                <a:spLocks noChangeArrowheads="1"/>
              </p:cNvSpPr>
              <p:nvPr/>
            </p:nvSpPr>
            <p:spPr bwMode="auto">
              <a:xfrm>
                <a:off x="1200" y="3552"/>
                <a:ext cx="480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O</a:t>
                </a:r>
                <a:endParaRPr lang="en-US" sz="20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864" y="1584"/>
              <a:ext cx="404" cy="436"/>
              <a:chOff x="864" y="1584"/>
              <a:chExt cx="404" cy="436"/>
            </a:xfrm>
          </p:grpSpPr>
          <p:sp>
            <p:nvSpPr>
              <p:cNvPr id="12309" name="Oval 4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393" cy="432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 sz="2000"/>
              </a:p>
            </p:txBody>
          </p:sp>
          <p:sp>
            <p:nvSpPr>
              <p:cNvPr id="12310" name="Text Box 5"/>
              <p:cNvSpPr txBox="1">
                <a:spLocks noChangeArrowheads="1"/>
              </p:cNvSpPr>
              <p:nvPr/>
            </p:nvSpPr>
            <p:spPr bwMode="auto">
              <a:xfrm>
                <a:off x="875" y="1613"/>
                <a:ext cx="393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50" dirty="0">
                    <a:solidFill>
                      <a:srgbClr val="FF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3600" dirty="0">
                    <a:solidFill>
                      <a:srgbClr val="FF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</a:t>
                </a:r>
                <a:endParaRPr lang="en-US" sz="2000" dirty="0">
                  <a:solidFill>
                    <a:srgbClr val="FF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p:grpSp>
        <p:sp>
          <p:nvSpPr>
            <p:cNvPr id="12307" name="Text Box 20"/>
            <p:cNvSpPr txBox="1">
              <a:spLocks noChangeArrowheads="1"/>
            </p:cNvSpPr>
            <p:nvPr/>
          </p:nvSpPr>
          <p:spPr bwMode="auto">
            <a:xfrm>
              <a:off x="1296" y="1632"/>
              <a:ext cx="288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/>
                <a:t>+</a:t>
              </a:r>
              <a:endParaRPr lang="en-US" sz="2000"/>
            </a:p>
          </p:txBody>
        </p:sp>
        <p:sp>
          <p:nvSpPr>
            <p:cNvPr id="12308" name="Text Box 21"/>
            <p:cNvSpPr txBox="1">
              <a:spLocks noChangeArrowheads="1"/>
            </p:cNvSpPr>
            <p:nvPr/>
          </p:nvSpPr>
          <p:spPr bwMode="auto">
            <a:xfrm>
              <a:off x="2832" y="1361"/>
              <a:ext cx="640" cy="9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800" b="1" dirty="0">
                  <a:sym typeface="Symbol" pitchFamily="18" charset="2"/>
                </a:rPr>
                <a:t></a:t>
              </a:r>
              <a:endParaRPr lang="en-US" sz="5400" dirty="0"/>
            </a:p>
          </p:txBody>
        </p:sp>
      </p:grp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623455" y="3116954"/>
            <a:ext cx="10773496" cy="923330"/>
          </a:xfrm>
          <a:prstGeom prst="rect">
            <a:avLst/>
          </a:prstGeom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C </a:t>
            </a:r>
            <a:r>
              <a:rPr lang="ar-SA" sz="5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  <a:r>
              <a:rPr lang="en-US" sz="5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+</a:t>
            </a:r>
            <a:r>
              <a:rPr lang="ar-SA" sz="5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  <a:r>
              <a:rPr lang="en-US" sz="5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O</a:t>
            </a:r>
            <a:r>
              <a:rPr lang="en-US" sz="5400" b="1" baseline="-25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r>
              <a:rPr lang="en-US" sz="5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5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</a:t>
            </a:r>
            <a:r>
              <a:rPr lang="en-US" sz="5400" b="1" dirty="0">
                <a:latin typeface="Sakkal Majalla" panose="02000000000000000000" pitchFamily="2" charset="-78"/>
                <a:cs typeface="Sakkal Majalla" panose="02000000000000000000" pitchFamily="2" charset="-78"/>
                <a:sym typeface="Wingdings" pitchFamily="2" charset="2"/>
              </a:rPr>
              <a:t> </a:t>
            </a:r>
            <a:r>
              <a:rPr lang="ar-SA" sz="5400" b="1" dirty="0">
                <a:latin typeface="Sakkal Majalla" panose="02000000000000000000" pitchFamily="2" charset="-78"/>
                <a:cs typeface="Sakkal Majalla" panose="02000000000000000000" pitchFamily="2" charset="-78"/>
                <a:sym typeface="Wingdings" pitchFamily="2" charset="2"/>
              </a:rPr>
              <a:t>      </a:t>
            </a:r>
            <a:r>
              <a:rPr lang="en-US" sz="5400" b="1" dirty="0">
                <a:latin typeface="Sakkal Majalla" panose="02000000000000000000" pitchFamily="2" charset="-78"/>
                <a:cs typeface="Sakkal Majalla" panose="02000000000000000000" pitchFamily="2" charset="-78"/>
                <a:sym typeface="Wingdings" pitchFamily="2" charset="2"/>
              </a:rPr>
              <a:t>CO</a:t>
            </a:r>
            <a:r>
              <a:rPr lang="en-US" sz="5400" b="1" baseline="-25000" dirty="0">
                <a:latin typeface="Sakkal Majalla" panose="02000000000000000000" pitchFamily="2" charset="-78"/>
                <a:cs typeface="Sakkal Majalla" panose="02000000000000000000" pitchFamily="2" charset="-78"/>
                <a:sym typeface="Wingdings" pitchFamily="2" charset="2"/>
              </a:rPr>
              <a:t>2</a:t>
            </a:r>
            <a:r>
              <a:rPr lang="en-US" sz="5400" b="1" dirty="0">
                <a:latin typeface="Sakkal Majalla" panose="02000000000000000000" pitchFamily="2" charset="-78"/>
                <a:cs typeface="Sakkal Majalla" panose="02000000000000000000" pitchFamily="2" charset="-78"/>
                <a:sym typeface="Wingdings" pitchFamily="2" charset="2"/>
              </a:rPr>
              <a:t> +</a:t>
            </a:r>
            <a:r>
              <a:rPr lang="ar-SA" sz="5400" b="1" dirty="0">
                <a:latin typeface="Sakkal Majalla" panose="02000000000000000000" pitchFamily="2" charset="-78"/>
                <a:cs typeface="Sakkal Majalla" panose="02000000000000000000" pitchFamily="2" charset="-78"/>
                <a:sym typeface="Wingdings" pitchFamily="2" charset="2"/>
              </a:rPr>
              <a:t>    </a:t>
            </a:r>
            <a:r>
              <a:rPr lang="en-US" sz="5400" b="1" dirty="0">
                <a:latin typeface="Sakkal Majalla" panose="02000000000000000000" pitchFamily="2" charset="-78"/>
                <a:cs typeface="Sakkal Majalla" panose="02000000000000000000" pitchFamily="2" charset="-78"/>
                <a:sym typeface="Wingdings" pitchFamily="2" charset="2"/>
              </a:rPr>
              <a:t> </a:t>
            </a:r>
            <a:r>
              <a:rPr lang="ar-SA" sz="54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  <a:sym typeface="Wingdings" pitchFamily="2" charset="2"/>
              </a:rPr>
              <a:t>طاقة</a:t>
            </a:r>
            <a:endParaRPr lang="en-US" sz="54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  <a:sym typeface="Wingdings" pitchFamily="2" charset="2"/>
            </a:endParaRPr>
          </a:p>
        </p:txBody>
      </p:sp>
      <p:sp>
        <p:nvSpPr>
          <p:cNvPr id="52" name="Rectangle 2"/>
          <p:cNvSpPr txBox="1">
            <a:spLocks noChangeArrowheads="1"/>
          </p:cNvSpPr>
          <p:nvPr/>
        </p:nvSpPr>
        <p:spPr>
          <a:xfrm>
            <a:off x="4141103" y="144592"/>
            <a:ext cx="5661218" cy="86906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أمثلة على تفاعلات ال</a:t>
            </a:r>
            <a:r>
              <a:rPr lang="ar-BH" sz="48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SA" sz="48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حتراق</a:t>
            </a:r>
            <a:endParaRPr lang="en-US" sz="48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238073" y="2209867"/>
            <a:ext cx="1598042" cy="687388"/>
            <a:chOff x="7158374" y="2975146"/>
            <a:chExt cx="1598042" cy="687388"/>
          </a:xfrm>
        </p:grpSpPr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7158374" y="2975146"/>
              <a:ext cx="1598042" cy="687388"/>
              <a:chOff x="3264" y="1632"/>
              <a:chExt cx="941" cy="433"/>
            </a:xfrm>
          </p:grpSpPr>
          <p:grpSp>
            <p:nvGrpSpPr>
              <p:cNvPr id="7" name="Group 23"/>
              <p:cNvGrpSpPr>
                <a:grpSpLocks/>
              </p:cNvGrpSpPr>
              <p:nvPr/>
            </p:nvGrpSpPr>
            <p:grpSpPr bwMode="auto">
              <a:xfrm>
                <a:off x="3264" y="1632"/>
                <a:ext cx="528" cy="432"/>
                <a:chOff x="1152" y="3504"/>
                <a:chExt cx="528" cy="432"/>
              </a:xfrm>
            </p:grpSpPr>
            <p:sp>
              <p:nvSpPr>
                <p:cNvPr id="12302" name="Oval 24"/>
                <p:cNvSpPr>
                  <a:spLocks noChangeArrowheads="1"/>
                </p:cNvSpPr>
                <p:nvPr/>
              </p:nvSpPr>
              <p:spPr bwMode="auto">
                <a:xfrm>
                  <a:off x="1152" y="3504"/>
                  <a:ext cx="432" cy="432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SA">
                    <a:latin typeface="Sakkal Majalla" panose="02000000000000000000" pitchFamily="2" charset="-78"/>
                    <a:cs typeface="Sakkal Majalla" panose="02000000000000000000" pitchFamily="2" charset="-78"/>
                  </a:endParaRPr>
                </a:p>
              </p:txBody>
            </p:sp>
            <p:sp>
              <p:nvSpPr>
                <p:cNvPr id="1230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200" y="3552"/>
                  <a:ext cx="480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 dirty="0">
                      <a:latin typeface="Sakkal Majalla" panose="02000000000000000000" pitchFamily="2" charset="-78"/>
                      <a:cs typeface="Sakkal Majalla" panose="02000000000000000000" pitchFamily="2" charset="-78"/>
                    </a:rPr>
                    <a:t>O</a:t>
                  </a:r>
                  <a:endParaRPr lang="en-US" dirty="0">
                    <a:latin typeface="Sakkal Majalla" panose="02000000000000000000" pitchFamily="2" charset="-78"/>
                    <a:cs typeface="Sakkal Majalla" panose="02000000000000000000" pitchFamily="2" charset="-78"/>
                  </a:endParaRPr>
                </a:p>
              </p:txBody>
            </p:sp>
          </p:grp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3773" y="1633"/>
                <a:ext cx="432" cy="432"/>
                <a:chOff x="941" y="3505"/>
                <a:chExt cx="432" cy="432"/>
              </a:xfrm>
            </p:grpSpPr>
            <p:sp>
              <p:nvSpPr>
                <p:cNvPr id="12300" name="Oval 27"/>
                <p:cNvSpPr>
                  <a:spLocks noChangeArrowheads="1"/>
                </p:cNvSpPr>
                <p:nvPr/>
              </p:nvSpPr>
              <p:spPr bwMode="auto">
                <a:xfrm>
                  <a:off x="941" y="3505"/>
                  <a:ext cx="432" cy="432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SA">
                    <a:latin typeface="Sakkal Majalla" panose="02000000000000000000" pitchFamily="2" charset="-78"/>
                    <a:cs typeface="Sakkal Majalla" panose="02000000000000000000" pitchFamily="2" charset="-78"/>
                  </a:endParaRPr>
                </a:p>
              </p:txBody>
            </p:sp>
            <p:sp>
              <p:nvSpPr>
                <p:cNvPr id="12301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038" y="3567"/>
                  <a:ext cx="305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 dirty="0">
                      <a:latin typeface="Sakkal Majalla" panose="02000000000000000000" pitchFamily="2" charset="-78"/>
                      <a:cs typeface="Sakkal Majalla" panose="02000000000000000000" pitchFamily="2" charset="-78"/>
                    </a:rPr>
                    <a:t>O</a:t>
                  </a:r>
                  <a:endParaRPr lang="en-US" dirty="0">
                    <a:latin typeface="Sakkal Majalla" panose="02000000000000000000" pitchFamily="2" charset="-78"/>
                    <a:cs typeface="Sakkal Majalla" panose="02000000000000000000" pitchFamily="2" charset="-78"/>
                  </a:endParaRPr>
                </a:p>
              </p:txBody>
            </p:sp>
          </p:grpSp>
          <p:sp>
            <p:nvSpPr>
              <p:cNvPr id="12298" name="Oval 30"/>
              <p:cNvSpPr>
                <a:spLocks noChangeArrowheads="1"/>
              </p:cNvSpPr>
              <p:nvPr/>
            </p:nvSpPr>
            <p:spPr bwMode="auto">
              <a:xfrm>
                <a:off x="3547" y="1632"/>
                <a:ext cx="393" cy="432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 b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p:grpSp>
        <p:sp>
          <p:nvSpPr>
            <p:cNvPr id="28" name="Text Box 5"/>
            <p:cNvSpPr txBox="1">
              <a:spLocks noChangeArrowheads="1"/>
            </p:cNvSpPr>
            <p:nvPr/>
          </p:nvSpPr>
          <p:spPr bwMode="auto">
            <a:xfrm>
              <a:off x="7689185" y="3005307"/>
              <a:ext cx="62388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50" dirty="0">
                  <a:solidFill>
                    <a:srgbClr val="FF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</a:t>
              </a:r>
              <a:r>
                <a:rPr lang="en-US" sz="3600" dirty="0">
                  <a:solidFill>
                    <a:srgbClr val="FF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C</a:t>
              </a:r>
              <a:endParaRPr lang="en-US" sz="2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sp>
        <p:nvSpPr>
          <p:cNvPr id="30" name="Rectangle 2"/>
          <p:cNvSpPr txBox="1">
            <a:spLocks noChangeArrowheads="1"/>
          </p:cNvSpPr>
          <p:nvPr/>
        </p:nvSpPr>
        <p:spPr>
          <a:xfrm>
            <a:off x="7785167" y="4259983"/>
            <a:ext cx="3611783" cy="8834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en-US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-</a:t>
            </a:r>
            <a:r>
              <a:rPr lang="en-US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r>
              <a:rPr lang="ar-SA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احتراق الميثان</a:t>
            </a:r>
            <a:endParaRPr lang="en-US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623454" y="5363084"/>
            <a:ext cx="10773496" cy="923330"/>
          </a:xfrm>
          <a:prstGeom prst="rect">
            <a:avLst/>
          </a:prstGeom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444750" algn="l"/>
              </a:tabLst>
            </a:pPr>
            <a:r>
              <a:rPr lang="en-US" sz="5400" b="1" dirty="0">
                <a:latin typeface="Sakkal Majalla" panose="02000000000000000000" pitchFamily="2" charset="-78"/>
                <a:ea typeface="Calibri" pitchFamily="34" charset="0"/>
                <a:cs typeface="Sakkal Majalla" panose="02000000000000000000" pitchFamily="2" charset="-78"/>
              </a:rPr>
              <a:t>CH</a:t>
            </a:r>
            <a:r>
              <a:rPr lang="en-US" sz="5400" b="1" baseline="-30000" dirty="0">
                <a:latin typeface="Sakkal Majalla" panose="02000000000000000000" pitchFamily="2" charset="-78"/>
                <a:ea typeface="Calibri" pitchFamily="34" charset="0"/>
                <a:cs typeface="Sakkal Majalla" panose="02000000000000000000" pitchFamily="2" charset="-78"/>
              </a:rPr>
              <a:t>4</a:t>
            </a:r>
            <a:r>
              <a:rPr lang="en-US" sz="5400" b="1" dirty="0">
                <a:latin typeface="Sakkal Majalla" panose="02000000000000000000" pitchFamily="2" charset="-78"/>
                <a:ea typeface="Calibri" pitchFamily="34" charset="0"/>
                <a:cs typeface="Sakkal Majalla" panose="02000000000000000000" pitchFamily="2" charset="-78"/>
              </a:rPr>
              <a:t>    +    2O</a:t>
            </a:r>
            <a:r>
              <a:rPr lang="en-US" sz="5400" b="1" baseline="-30000" dirty="0">
                <a:latin typeface="Sakkal Majalla" panose="02000000000000000000" pitchFamily="2" charset="-78"/>
                <a:ea typeface="Calibri" pitchFamily="34" charset="0"/>
                <a:cs typeface="Sakkal Majalla" panose="02000000000000000000" pitchFamily="2" charset="-78"/>
              </a:rPr>
              <a:t>2</a:t>
            </a:r>
            <a:r>
              <a:rPr lang="en-US" sz="5400" b="1" dirty="0">
                <a:latin typeface="Sakkal Majalla" panose="02000000000000000000" pitchFamily="2" charset="-78"/>
                <a:ea typeface="Calibri" pitchFamily="34" charset="0"/>
                <a:cs typeface="Sakkal Majalla" panose="02000000000000000000" pitchFamily="2" charset="-78"/>
              </a:rPr>
              <a:t>   </a:t>
            </a:r>
            <a:r>
              <a:rPr lang="en-US" sz="5400" b="1" dirty="0">
                <a:latin typeface="Sakkal Majalla" panose="02000000000000000000" pitchFamily="2" charset="-78"/>
                <a:ea typeface="Calibri" pitchFamily="34" charset="0"/>
                <a:cs typeface="Sakkal Majalla" panose="02000000000000000000" pitchFamily="2" charset="-78"/>
                <a:sym typeface="Wingdings" pitchFamily="2" charset="2"/>
              </a:rPr>
              <a:t></a:t>
            </a:r>
            <a:r>
              <a:rPr lang="en-US" sz="5400" b="1" dirty="0">
                <a:latin typeface="Sakkal Majalla" panose="02000000000000000000" pitchFamily="2" charset="-78"/>
                <a:ea typeface="Calibri" pitchFamily="34" charset="0"/>
                <a:cs typeface="Sakkal Majalla" panose="02000000000000000000" pitchFamily="2" charset="-78"/>
              </a:rPr>
              <a:t>    </a:t>
            </a:r>
            <a:r>
              <a:rPr lang="en-US" sz="5400" b="1" dirty="0">
                <a:latin typeface="Sakkal Majalla" panose="02000000000000000000" pitchFamily="2" charset="-78"/>
                <a:ea typeface="Calibri" pitchFamily="34" charset="0"/>
                <a:cs typeface="Sakkal Majalla" panose="02000000000000000000" pitchFamily="2" charset="-78"/>
                <a:sym typeface="Wingdings" pitchFamily="2" charset="2"/>
              </a:rPr>
              <a:t>CO</a:t>
            </a:r>
            <a:r>
              <a:rPr lang="en-US" sz="5400" b="1" baseline="-30000" dirty="0">
                <a:latin typeface="Sakkal Majalla" panose="02000000000000000000" pitchFamily="2" charset="-78"/>
                <a:ea typeface="Calibri" pitchFamily="34" charset="0"/>
                <a:cs typeface="Sakkal Majalla" panose="02000000000000000000" pitchFamily="2" charset="-78"/>
                <a:sym typeface="Wingdings" pitchFamily="2" charset="2"/>
              </a:rPr>
              <a:t>2</a:t>
            </a:r>
            <a:r>
              <a:rPr lang="en-US" sz="5400" b="1" dirty="0">
                <a:latin typeface="Sakkal Majalla" panose="02000000000000000000" pitchFamily="2" charset="-78"/>
                <a:ea typeface="Calibri" pitchFamily="34" charset="0"/>
                <a:cs typeface="Sakkal Majalla" panose="02000000000000000000" pitchFamily="2" charset="-78"/>
                <a:sym typeface="Wingdings" pitchFamily="2" charset="2"/>
              </a:rPr>
              <a:t> +   2H</a:t>
            </a:r>
            <a:r>
              <a:rPr lang="en-US" sz="5400" b="1" baseline="-30000" dirty="0">
                <a:latin typeface="Sakkal Majalla" panose="02000000000000000000" pitchFamily="2" charset="-78"/>
                <a:ea typeface="Calibri" pitchFamily="34" charset="0"/>
                <a:cs typeface="Sakkal Majalla" panose="02000000000000000000" pitchFamily="2" charset="-78"/>
                <a:sym typeface="Wingdings" pitchFamily="2" charset="2"/>
              </a:rPr>
              <a:t>2</a:t>
            </a:r>
            <a:r>
              <a:rPr lang="en-US" sz="5400" b="1" dirty="0">
                <a:latin typeface="Sakkal Majalla" panose="02000000000000000000" pitchFamily="2" charset="-78"/>
                <a:ea typeface="Calibri" pitchFamily="34" charset="0"/>
                <a:cs typeface="Sakkal Majalla" panose="02000000000000000000" pitchFamily="2" charset="-78"/>
                <a:sym typeface="Wingdings" pitchFamily="2" charset="2"/>
              </a:rPr>
              <a:t>O  +</a:t>
            </a:r>
            <a:r>
              <a:rPr lang="ar-SA" sz="5400" b="1" dirty="0">
                <a:solidFill>
                  <a:srgbClr val="C00000"/>
                </a:solidFill>
                <a:latin typeface="Sakkal Majalla" panose="02000000000000000000" pitchFamily="2" charset="-78"/>
                <a:ea typeface="Calibri" pitchFamily="34" charset="0"/>
                <a:cs typeface="Sakkal Majalla" panose="02000000000000000000" pitchFamily="2" charset="-78"/>
                <a:sym typeface="Wingdings" pitchFamily="2" charset="2"/>
              </a:rPr>
              <a:t>طاقة</a:t>
            </a:r>
            <a:r>
              <a:rPr lang="ar-SA" sz="5400" b="1" dirty="0">
                <a:latin typeface="Sakkal Majalla" panose="02000000000000000000" pitchFamily="2" charset="-78"/>
                <a:ea typeface="Calibri" pitchFamily="34" charset="0"/>
                <a:cs typeface="Sakkal Majalla" panose="02000000000000000000" pitchFamily="2" charset="-78"/>
                <a:sym typeface="Wingdings" pitchFamily="2" charset="2"/>
              </a:rPr>
              <a:t> </a:t>
            </a:r>
            <a:r>
              <a:rPr lang="en-US" sz="5400" b="1" dirty="0">
                <a:solidFill>
                  <a:srgbClr val="C00000"/>
                </a:solidFill>
                <a:latin typeface="Sakkal Majalla" panose="02000000000000000000" pitchFamily="2" charset="-78"/>
                <a:ea typeface="Calibri" pitchFamily="34" charset="0"/>
                <a:cs typeface="Sakkal Majalla" panose="02000000000000000000" pitchFamily="2" charset="-78"/>
                <a:sym typeface="Wingdings" pitchFamily="2" charset="2"/>
              </a:rPr>
              <a:t>  </a:t>
            </a:r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68403CCE-C0A5-43C8-9409-F9F5FF0F157F}"/>
              </a:ext>
            </a:extLst>
          </p:cNvPr>
          <p:cNvSpPr txBox="1">
            <a:spLocks noChangeArrowheads="1"/>
          </p:cNvSpPr>
          <p:nvPr/>
        </p:nvSpPr>
        <p:spPr>
          <a:xfrm>
            <a:off x="20548" y="59761"/>
            <a:ext cx="3719245" cy="611874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تصنيف التفاعلات الكيميائية</a:t>
            </a:r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الجزء الأول</a:t>
            </a:r>
            <a:r>
              <a:rPr lang="ar-SA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2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كيم</a:t>
            </a:r>
            <a:r>
              <a:rPr lang="en-US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102</a:t>
            </a:r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-كيم802</a:t>
            </a:r>
            <a:endParaRPr lang="en-US" sz="2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04442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27" grpId="0" animBg="1"/>
      <p:bldP spid="52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1" name="TextBox 18440"/>
          <p:cNvSpPr txBox="1"/>
          <p:nvPr/>
        </p:nvSpPr>
        <p:spPr>
          <a:xfrm>
            <a:off x="833125" y="4909107"/>
            <a:ext cx="10569333" cy="132343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0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هذا التفاعل يمكن تصنيفه كتفاعل  تكوين وتفاعل </a:t>
            </a:r>
            <a:r>
              <a:rPr lang="ar-BH" sz="4000" b="1" dirty="0" err="1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SA" sz="40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حتراق في نفس الوقت لأن الهيدروجين تفاعل مع مادة الأكسجين.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12459" y="127717"/>
            <a:ext cx="2635660" cy="83099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48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تطبيق</a:t>
            </a:r>
            <a:endParaRPr lang="en-US" sz="4800" b="1" dirty="0">
              <a:solidFill>
                <a:schemeClr val="accent5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18440" name="Group 18439"/>
          <p:cNvGrpSpPr/>
          <p:nvPr/>
        </p:nvGrpSpPr>
        <p:grpSpPr>
          <a:xfrm>
            <a:off x="1864103" y="2552443"/>
            <a:ext cx="849232" cy="1167034"/>
            <a:chOff x="1864103" y="2012614"/>
            <a:chExt cx="849232" cy="1167034"/>
          </a:xfrm>
        </p:grpSpPr>
        <p:grpSp>
          <p:nvGrpSpPr>
            <p:cNvPr id="42" name="Group 41"/>
            <p:cNvGrpSpPr/>
            <p:nvPr/>
          </p:nvGrpSpPr>
          <p:grpSpPr>
            <a:xfrm>
              <a:off x="1864103" y="2493848"/>
              <a:ext cx="797652" cy="685800"/>
              <a:chOff x="972013" y="3377212"/>
              <a:chExt cx="797652" cy="685800"/>
            </a:xfrm>
          </p:grpSpPr>
          <p:sp>
            <p:nvSpPr>
              <p:cNvPr id="39" name="Oval 30"/>
              <p:cNvSpPr>
                <a:spLocks noChangeArrowheads="1"/>
              </p:cNvSpPr>
              <p:nvPr/>
            </p:nvSpPr>
            <p:spPr bwMode="auto">
              <a:xfrm>
                <a:off x="972013" y="3377212"/>
                <a:ext cx="623888" cy="685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 b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40" name="Text Box 11"/>
              <p:cNvSpPr txBox="1">
                <a:spLocks noChangeArrowheads="1"/>
              </p:cNvSpPr>
              <p:nvPr/>
            </p:nvSpPr>
            <p:spPr bwMode="auto">
              <a:xfrm>
                <a:off x="1007665" y="3416899"/>
                <a:ext cx="762000" cy="646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H</a:t>
                </a:r>
                <a:endParaRPr lang="en-US" sz="2000" b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1915683" y="2012614"/>
              <a:ext cx="797652" cy="685800"/>
              <a:chOff x="972013" y="3377212"/>
              <a:chExt cx="797652" cy="685800"/>
            </a:xfrm>
          </p:grpSpPr>
          <p:sp>
            <p:nvSpPr>
              <p:cNvPr id="45" name="Oval 30"/>
              <p:cNvSpPr>
                <a:spLocks noChangeArrowheads="1"/>
              </p:cNvSpPr>
              <p:nvPr/>
            </p:nvSpPr>
            <p:spPr bwMode="auto">
              <a:xfrm>
                <a:off x="972013" y="3377212"/>
                <a:ext cx="623888" cy="685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 b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46" name="Text Box 11"/>
              <p:cNvSpPr txBox="1">
                <a:spLocks noChangeArrowheads="1"/>
              </p:cNvSpPr>
              <p:nvPr/>
            </p:nvSpPr>
            <p:spPr bwMode="auto">
              <a:xfrm>
                <a:off x="1007665" y="3416899"/>
                <a:ext cx="762000" cy="646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H</a:t>
                </a:r>
                <a:endParaRPr lang="en-US" sz="2000" b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p:grpSp>
      </p:grpSp>
      <p:grpSp>
        <p:nvGrpSpPr>
          <p:cNvPr id="18439" name="Group 18438"/>
          <p:cNvGrpSpPr/>
          <p:nvPr/>
        </p:nvGrpSpPr>
        <p:grpSpPr>
          <a:xfrm>
            <a:off x="833125" y="2503554"/>
            <a:ext cx="920495" cy="1174377"/>
            <a:chOff x="833125" y="1963725"/>
            <a:chExt cx="920495" cy="1174377"/>
          </a:xfrm>
        </p:grpSpPr>
        <p:grpSp>
          <p:nvGrpSpPr>
            <p:cNvPr id="31" name="Group 30"/>
            <p:cNvGrpSpPr/>
            <p:nvPr/>
          </p:nvGrpSpPr>
          <p:grpSpPr>
            <a:xfrm>
              <a:off x="833125" y="2452302"/>
              <a:ext cx="797652" cy="685800"/>
              <a:chOff x="972013" y="4280738"/>
              <a:chExt cx="797652" cy="685800"/>
            </a:xfrm>
          </p:grpSpPr>
          <p:sp>
            <p:nvSpPr>
              <p:cNvPr id="38" name="Oval 30"/>
              <p:cNvSpPr>
                <a:spLocks noChangeArrowheads="1"/>
              </p:cNvSpPr>
              <p:nvPr/>
            </p:nvSpPr>
            <p:spPr bwMode="auto">
              <a:xfrm>
                <a:off x="972013" y="4280738"/>
                <a:ext cx="623888" cy="685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 b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41" name="Text Box 11"/>
              <p:cNvSpPr txBox="1">
                <a:spLocks noChangeArrowheads="1"/>
              </p:cNvSpPr>
              <p:nvPr/>
            </p:nvSpPr>
            <p:spPr bwMode="auto">
              <a:xfrm>
                <a:off x="1007665" y="4292187"/>
                <a:ext cx="762000" cy="646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H</a:t>
                </a:r>
                <a:endParaRPr lang="en-US" sz="2000" b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955968" y="1963725"/>
              <a:ext cx="797652" cy="685800"/>
              <a:chOff x="972013" y="3377212"/>
              <a:chExt cx="797652" cy="685800"/>
            </a:xfrm>
          </p:grpSpPr>
          <p:sp>
            <p:nvSpPr>
              <p:cNvPr id="48" name="Oval 30"/>
              <p:cNvSpPr>
                <a:spLocks noChangeArrowheads="1"/>
              </p:cNvSpPr>
              <p:nvPr/>
            </p:nvSpPr>
            <p:spPr bwMode="auto">
              <a:xfrm>
                <a:off x="972013" y="3377212"/>
                <a:ext cx="623888" cy="685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 b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49" name="Text Box 11"/>
              <p:cNvSpPr txBox="1">
                <a:spLocks noChangeArrowheads="1"/>
              </p:cNvSpPr>
              <p:nvPr/>
            </p:nvSpPr>
            <p:spPr bwMode="auto">
              <a:xfrm>
                <a:off x="1007665" y="3416899"/>
                <a:ext cx="762000" cy="646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H</a:t>
                </a:r>
                <a:endParaRPr lang="en-US" sz="2000" b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p:grpSp>
      </p:grpSp>
      <p:grpSp>
        <p:nvGrpSpPr>
          <p:cNvPr id="18436" name="Group 18435"/>
          <p:cNvGrpSpPr/>
          <p:nvPr/>
        </p:nvGrpSpPr>
        <p:grpSpPr>
          <a:xfrm>
            <a:off x="4607656" y="2473725"/>
            <a:ext cx="847745" cy="1110830"/>
            <a:chOff x="4607656" y="1933896"/>
            <a:chExt cx="847745" cy="1110830"/>
          </a:xfrm>
        </p:grpSpPr>
        <p:grpSp>
          <p:nvGrpSpPr>
            <p:cNvPr id="43" name="Group 42"/>
            <p:cNvGrpSpPr/>
            <p:nvPr/>
          </p:nvGrpSpPr>
          <p:grpSpPr>
            <a:xfrm>
              <a:off x="4621621" y="2368093"/>
              <a:ext cx="833780" cy="676633"/>
              <a:chOff x="530351" y="4888006"/>
              <a:chExt cx="833780" cy="676633"/>
            </a:xfrm>
          </p:grpSpPr>
          <p:sp>
            <p:nvSpPr>
              <p:cNvPr id="50" name="Oval 10"/>
              <p:cNvSpPr>
                <a:spLocks noChangeArrowheads="1"/>
              </p:cNvSpPr>
              <p:nvPr/>
            </p:nvSpPr>
            <p:spPr bwMode="auto">
              <a:xfrm>
                <a:off x="530351" y="4888006"/>
                <a:ext cx="685800" cy="676633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 sz="2000" b="1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51" name="Text Box 11"/>
              <p:cNvSpPr txBox="1">
                <a:spLocks noChangeArrowheads="1"/>
              </p:cNvSpPr>
              <p:nvPr/>
            </p:nvSpPr>
            <p:spPr bwMode="auto">
              <a:xfrm>
                <a:off x="602131" y="4891683"/>
                <a:ext cx="762000" cy="646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O</a:t>
                </a:r>
                <a:endParaRPr lang="en-US" sz="2000" b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4607656" y="1933896"/>
              <a:ext cx="833780" cy="647951"/>
              <a:chOff x="530351" y="4888006"/>
              <a:chExt cx="833780" cy="647951"/>
            </a:xfrm>
          </p:grpSpPr>
          <p:sp>
            <p:nvSpPr>
              <p:cNvPr id="54" name="Oval 10"/>
              <p:cNvSpPr>
                <a:spLocks noChangeArrowheads="1"/>
              </p:cNvSpPr>
              <p:nvPr/>
            </p:nvSpPr>
            <p:spPr bwMode="auto">
              <a:xfrm>
                <a:off x="530351" y="4888006"/>
                <a:ext cx="685800" cy="581351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 sz="2000" b="1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55" name="Text Box 11"/>
              <p:cNvSpPr txBox="1">
                <a:spLocks noChangeArrowheads="1"/>
              </p:cNvSpPr>
              <p:nvPr/>
            </p:nvSpPr>
            <p:spPr bwMode="auto">
              <a:xfrm>
                <a:off x="602131" y="4889844"/>
                <a:ext cx="762000" cy="646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O</a:t>
                </a:r>
                <a:endParaRPr lang="en-US" sz="2000" b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p:grpSp>
      </p:grpSp>
      <p:grpSp>
        <p:nvGrpSpPr>
          <p:cNvPr id="18437" name="Group 18436"/>
          <p:cNvGrpSpPr/>
          <p:nvPr/>
        </p:nvGrpSpPr>
        <p:grpSpPr>
          <a:xfrm>
            <a:off x="7605215" y="2415144"/>
            <a:ext cx="1590138" cy="1297540"/>
            <a:chOff x="7605215" y="1875315"/>
            <a:chExt cx="1590138" cy="1297540"/>
          </a:xfrm>
        </p:grpSpPr>
        <p:grpSp>
          <p:nvGrpSpPr>
            <p:cNvPr id="59" name="Group 58"/>
            <p:cNvGrpSpPr/>
            <p:nvPr/>
          </p:nvGrpSpPr>
          <p:grpSpPr>
            <a:xfrm>
              <a:off x="7770609" y="2286099"/>
              <a:ext cx="1209753" cy="886756"/>
              <a:chOff x="530351" y="4888006"/>
              <a:chExt cx="868723" cy="581351"/>
            </a:xfrm>
          </p:grpSpPr>
          <p:sp>
            <p:nvSpPr>
              <p:cNvPr id="60" name="Oval 10"/>
              <p:cNvSpPr>
                <a:spLocks noChangeArrowheads="1"/>
              </p:cNvSpPr>
              <p:nvPr/>
            </p:nvSpPr>
            <p:spPr bwMode="auto">
              <a:xfrm>
                <a:off x="530351" y="4888006"/>
                <a:ext cx="685800" cy="581351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 sz="2000" b="1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61" name="Text Box 11"/>
              <p:cNvSpPr txBox="1">
                <a:spLocks noChangeArrowheads="1"/>
              </p:cNvSpPr>
              <p:nvPr/>
            </p:nvSpPr>
            <p:spPr bwMode="auto">
              <a:xfrm>
                <a:off x="637074" y="4941761"/>
                <a:ext cx="762000" cy="5044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400" b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O</a:t>
                </a:r>
                <a:endParaRPr lang="en-US" sz="2800" b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7605215" y="1875315"/>
              <a:ext cx="797652" cy="685800"/>
              <a:chOff x="972013" y="3377212"/>
              <a:chExt cx="797652" cy="685800"/>
            </a:xfrm>
          </p:grpSpPr>
          <p:sp>
            <p:nvSpPr>
              <p:cNvPr id="66" name="Oval 30"/>
              <p:cNvSpPr>
                <a:spLocks noChangeArrowheads="1"/>
              </p:cNvSpPr>
              <p:nvPr/>
            </p:nvSpPr>
            <p:spPr bwMode="auto">
              <a:xfrm>
                <a:off x="972013" y="3377212"/>
                <a:ext cx="623888" cy="685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 b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67" name="Text Box 11"/>
              <p:cNvSpPr txBox="1">
                <a:spLocks noChangeArrowheads="1"/>
              </p:cNvSpPr>
              <p:nvPr/>
            </p:nvSpPr>
            <p:spPr bwMode="auto">
              <a:xfrm>
                <a:off x="1007665" y="3416899"/>
                <a:ext cx="762000" cy="646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H</a:t>
                </a:r>
                <a:endParaRPr lang="en-US" sz="2000" b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8397701" y="1896737"/>
              <a:ext cx="797652" cy="685800"/>
              <a:chOff x="972013" y="3377212"/>
              <a:chExt cx="797652" cy="685800"/>
            </a:xfrm>
          </p:grpSpPr>
          <p:sp>
            <p:nvSpPr>
              <p:cNvPr id="69" name="Oval 30"/>
              <p:cNvSpPr>
                <a:spLocks noChangeArrowheads="1"/>
              </p:cNvSpPr>
              <p:nvPr/>
            </p:nvSpPr>
            <p:spPr bwMode="auto">
              <a:xfrm>
                <a:off x="972013" y="3377212"/>
                <a:ext cx="623888" cy="685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 b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70" name="Text Box 11"/>
              <p:cNvSpPr txBox="1">
                <a:spLocks noChangeArrowheads="1"/>
              </p:cNvSpPr>
              <p:nvPr/>
            </p:nvSpPr>
            <p:spPr bwMode="auto">
              <a:xfrm>
                <a:off x="1007665" y="3416899"/>
                <a:ext cx="762000" cy="646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H</a:t>
                </a:r>
                <a:endParaRPr lang="en-US" sz="2000" b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p:grpSp>
      </p:grpSp>
      <p:grpSp>
        <p:nvGrpSpPr>
          <p:cNvPr id="18438" name="Group 18437"/>
          <p:cNvGrpSpPr/>
          <p:nvPr/>
        </p:nvGrpSpPr>
        <p:grpSpPr>
          <a:xfrm>
            <a:off x="9409786" y="2387564"/>
            <a:ext cx="1590138" cy="1331913"/>
            <a:chOff x="9409786" y="1847735"/>
            <a:chExt cx="1590138" cy="1331913"/>
          </a:xfrm>
        </p:grpSpPr>
        <p:grpSp>
          <p:nvGrpSpPr>
            <p:cNvPr id="62" name="Group 61"/>
            <p:cNvGrpSpPr/>
            <p:nvPr/>
          </p:nvGrpSpPr>
          <p:grpSpPr>
            <a:xfrm>
              <a:off x="9651243" y="2292892"/>
              <a:ext cx="1209753" cy="886756"/>
              <a:chOff x="530351" y="4888006"/>
              <a:chExt cx="868723" cy="581351"/>
            </a:xfrm>
          </p:grpSpPr>
          <p:sp>
            <p:nvSpPr>
              <p:cNvPr id="63" name="Oval 10"/>
              <p:cNvSpPr>
                <a:spLocks noChangeArrowheads="1"/>
              </p:cNvSpPr>
              <p:nvPr/>
            </p:nvSpPr>
            <p:spPr bwMode="auto">
              <a:xfrm>
                <a:off x="530351" y="4888006"/>
                <a:ext cx="685800" cy="581351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 sz="2000" b="1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64" name="Text Box 11"/>
              <p:cNvSpPr txBox="1">
                <a:spLocks noChangeArrowheads="1"/>
              </p:cNvSpPr>
              <p:nvPr/>
            </p:nvSpPr>
            <p:spPr bwMode="auto">
              <a:xfrm>
                <a:off x="637074" y="4941761"/>
                <a:ext cx="762000" cy="5044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400" b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O</a:t>
                </a:r>
                <a:endParaRPr lang="en-US" sz="2800" b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9409786" y="1847735"/>
              <a:ext cx="797652" cy="685800"/>
              <a:chOff x="972013" y="3377212"/>
              <a:chExt cx="797652" cy="685800"/>
            </a:xfrm>
          </p:grpSpPr>
          <p:sp>
            <p:nvSpPr>
              <p:cNvPr id="72" name="Oval 30"/>
              <p:cNvSpPr>
                <a:spLocks noChangeArrowheads="1"/>
              </p:cNvSpPr>
              <p:nvPr/>
            </p:nvSpPr>
            <p:spPr bwMode="auto">
              <a:xfrm>
                <a:off x="972013" y="3377212"/>
                <a:ext cx="623888" cy="685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 b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73" name="Text Box 11"/>
              <p:cNvSpPr txBox="1">
                <a:spLocks noChangeArrowheads="1"/>
              </p:cNvSpPr>
              <p:nvPr/>
            </p:nvSpPr>
            <p:spPr bwMode="auto">
              <a:xfrm>
                <a:off x="1007665" y="3416899"/>
                <a:ext cx="762000" cy="646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H</a:t>
                </a:r>
                <a:endParaRPr lang="en-US" sz="2000" b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10202272" y="1867578"/>
              <a:ext cx="797652" cy="685800"/>
              <a:chOff x="972013" y="3377212"/>
              <a:chExt cx="797652" cy="685800"/>
            </a:xfrm>
          </p:grpSpPr>
          <p:sp>
            <p:nvSpPr>
              <p:cNvPr id="75" name="Oval 30"/>
              <p:cNvSpPr>
                <a:spLocks noChangeArrowheads="1"/>
              </p:cNvSpPr>
              <p:nvPr/>
            </p:nvSpPr>
            <p:spPr bwMode="auto">
              <a:xfrm>
                <a:off x="972013" y="3377212"/>
                <a:ext cx="623888" cy="685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 b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76" name="Text Box 11"/>
              <p:cNvSpPr txBox="1">
                <a:spLocks noChangeArrowheads="1"/>
              </p:cNvSpPr>
              <p:nvPr/>
            </p:nvSpPr>
            <p:spPr bwMode="auto">
              <a:xfrm>
                <a:off x="1007665" y="3416899"/>
                <a:ext cx="762000" cy="646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H</a:t>
                </a:r>
                <a:endParaRPr lang="en-US" sz="2000" b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p:grpSp>
      </p:grpSp>
      <p:sp>
        <p:nvSpPr>
          <p:cNvPr id="18432" name="TextBox 18431"/>
          <p:cNvSpPr txBox="1"/>
          <p:nvPr/>
        </p:nvSpPr>
        <p:spPr>
          <a:xfrm>
            <a:off x="2978653" y="2280305"/>
            <a:ext cx="956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/>
              <a:t>+</a:t>
            </a:r>
          </a:p>
        </p:txBody>
      </p:sp>
      <p:sp>
        <p:nvSpPr>
          <p:cNvPr id="79" name="Text Box 21"/>
          <p:cNvSpPr txBox="1">
            <a:spLocks noChangeArrowheads="1"/>
          </p:cNvSpPr>
          <p:nvPr/>
        </p:nvSpPr>
        <p:spPr bwMode="auto">
          <a:xfrm>
            <a:off x="5695816" y="2407407"/>
            <a:ext cx="1016000" cy="144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 dirty="0">
                <a:sym typeface="Symbol" pitchFamily="18" charset="2"/>
              </a:rPr>
              <a:t></a:t>
            </a:r>
            <a:endParaRPr lang="en-US" sz="5400" dirty="0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D8DC6713-1145-45FA-B304-401324638AFF}"/>
              </a:ext>
            </a:extLst>
          </p:cNvPr>
          <p:cNvSpPr txBox="1">
            <a:spLocks noChangeArrowheads="1"/>
          </p:cNvSpPr>
          <p:nvPr/>
        </p:nvSpPr>
        <p:spPr>
          <a:xfrm>
            <a:off x="20548" y="59761"/>
            <a:ext cx="3719245" cy="611874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تصنيف التفاعلات الكيميائية</a:t>
            </a:r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الجزء الأول</a:t>
            </a:r>
            <a:r>
              <a:rPr lang="ar-SA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2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كيم</a:t>
            </a:r>
            <a:r>
              <a:rPr lang="en-US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102</a:t>
            </a:r>
            <a:r>
              <a:rPr lang="ar-BH" sz="2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-كيم802</a:t>
            </a:r>
            <a:endParaRPr lang="en-US" sz="2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088A778-A840-4778-82AF-F076AA4A2251}"/>
              </a:ext>
            </a:extLst>
          </p:cNvPr>
          <p:cNvSpPr txBox="1"/>
          <p:nvPr/>
        </p:nvSpPr>
        <p:spPr>
          <a:xfrm>
            <a:off x="833125" y="1457427"/>
            <a:ext cx="10569333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40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كيف تصنف </a:t>
            </a:r>
            <a:r>
              <a:rPr lang="ar-BH" sz="40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هذا التفاعل</a:t>
            </a:r>
            <a:r>
              <a:rPr lang="ar-SA" sz="40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؟</a:t>
            </a:r>
            <a:endParaRPr lang="en-US" sz="4000" b="1" dirty="0">
              <a:solidFill>
                <a:schemeClr val="accent5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8" name="Rectangle 1">
            <a:extLst>
              <a:ext uri="{FF2B5EF4-FFF2-40B4-BE49-F238E27FC236}">
                <a16:creationId xmlns:a16="http://schemas.microsoft.com/office/drawing/2014/main" id="{207D91FA-3F08-4229-89E0-8E5B7C6A7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777" y="3841847"/>
            <a:ext cx="10533681" cy="923330"/>
          </a:xfrm>
          <a:prstGeom prst="rect">
            <a:avLst/>
          </a:prstGeom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444750" algn="l"/>
              </a:tabLst>
            </a:pPr>
            <a:r>
              <a:rPr lang="ar-BH" sz="5400" b="1" dirty="0">
                <a:latin typeface="Sakkal Majalla" panose="02000000000000000000" pitchFamily="2" charset="-78"/>
                <a:ea typeface="Calibri" pitchFamily="34" charset="0"/>
                <a:cs typeface="Sakkal Majalla" panose="02000000000000000000" pitchFamily="2" charset="-78"/>
              </a:rPr>
              <a:t>2</a:t>
            </a:r>
            <a:r>
              <a:rPr lang="en-US" sz="5400" b="1" dirty="0">
                <a:latin typeface="Sakkal Majalla" panose="02000000000000000000" pitchFamily="2" charset="-78"/>
                <a:ea typeface="Calibri" pitchFamily="34" charset="0"/>
                <a:cs typeface="Sakkal Majalla" panose="02000000000000000000" pitchFamily="2" charset="-78"/>
              </a:rPr>
              <a:t>H</a:t>
            </a:r>
            <a:r>
              <a:rPr lang="ar-BH" sz="5400" b="1" baseline="-30000" dirty="0">
                <a:latin typeface="Sakkal Majalla" panose="02000000000000000000" pitchFamily="2" charset="-78"/>
                <a:ea typeface="Calibri" pitchFamily="34" charset="0"/>
                <a:cs typeface="Sakkal Majalla" panose="02000000000000000000" pitchFamily="2" charset="-78"/>
              </a:rPr>
              <a:t>2</a:t>
            </a:r>
            <a:r>
              <a:rPr lang="en-US" sz="5400" b="1" dirty="0">
                <a:latin typeface="Sakkal Majalla" panose="02000000000000000000" pitchFamily="2" charset="-78"/>
                <a:ea typeface="Calibri" pitchFamily="34" charset="0"/>
                <a:cs typeface="Sakkal Majalla" panose="02000000000000000000" pitchFamily="2" charset="-78"/>
              </a:rPr>
              <a:t>    +    O</a:t>
            </a:r>
            <a:r>
              <a:rPr lang="en-US" sz="5400" b="1" baseline="-30000" dirty="0">
                <a:latin typeface="Sakkal Majalla" panose="02000000000000000000" pitchFamily="2" charset="-78"/>
                <a:ea typeface="Calibri" pitchFamily="34" charset="0"/>
                <a:cs typeface="Sakkal Majalla" panose="02000000000000000000" pitchFamily="2" charset="-78"/>
              </a:rPr>
              <a:t>2</a:t>
            </a:r>
            <a:r>
              <a:rPr lang="en-US" sz="5400" b="1" dirty="0">
                <a:latin typeface="Sakkal Majalla" panose="02000000000000000000" pitchFamily="2" charset="-78"/>
                <a:ea typeface="Calibri" pitchFamily="34" charset="0"/>
                <a:cs typeface="Sakkal Majalla" panose="02000000000000000000" pitchFamily="2" charset="-78"/>
              </a:rPr>
              <a:t>   </a:t>
            </a:r>
            <a:r>
              <a:rPr lang="en-US" sz="5400" b="1" dirty="0">
                <a:latin typeface="Sakkal Majalla" panose="02000000000000000000" pitchFamily="2" charset="-78"/>
                <a:ea typeface="Calibri" pitchFamily="34" charset="0"/>
                <a:cs typeface="Sakkal Majalla" panose="02000000000000000000" pitchFamily="2" charset="-78"/>
                <a:sym typeface="Wingdings" pitchFamily="2" charset="2"/>
              </a:rPr>
              <a:t></a:t>
            </a:r>
            <a:r>
              <a:rPr lang="en-US" sz="5400" b="1" dirty="0">
                <a:latin typeface="Sakkal Majalla" panose="02000000000000000000" pitchFamily="2" charset="-78"/>
                <a:ea typeface="Calibri" pitchFamily="34" charset="0"/>
                <a:cs typeface="Sakkal Majalla" panose="02000000000000000000" pitchFamily="2" charset="-78"/>
              </a:rPr>
              <a:t> </a:t>
            </a:r>
            <a:r>
              <a:rPr lang="ar-BH" sz="5400" b="1" dirty="0">
                <a:latin typeface="Sakkal Majalla" panose="02000000000000000000" pitchFamily="2" charset="-78"/>
                <a:ea typeface="Calibri" pitchFamily="34" charset="0"/>
                <a:cs typeface="Sakkal Majalla" panose="02000000000000000000" pitchFamily="2" charset="-78"/>
              </a:rPr>
              <a:t>  </a:t>
            </a:r>
            <a:r>
              <a:rPr lang="en-US" sz="5400" b="1" dirty="0">
                <a:latin typeface="Sakkal Majalla" panose="02000000000000000000" pitchFamily="2" charset="-78"/>
                <a:ea typeface="Calibri" pitchFamily="34" charset="0"/>
                <a:cs typeface="Sakkal Majalla" panose="02000000000000000000" pitchFamily="2" charset="-78"/>
                <a:sym typeface="Wingdings" pitchFamily="2" charset="2"/>
              </a:rPr>
              <a:t>2H</a:t>
            </a:r>
            <a:r>
              <a:rPr lang="en-US" sz="5400" b="1" baseline="-30000" dirty="0">
                <a:latin typeface="Sakkal Majalla" panose="02000000000000000000" pitchFamily="2" charset="-78"/>
                <a:ea typeface="Calibri" pitchFamily="34" charset="0"/>
                <a:cs typeface="Sakkal Majalla" panose="02000000000000000000" pitchFamily="2" charset="-78"/>
                <a:sym typeface="Wingdings" pitchFamily="2" charset="2"/>
              </a:rPr>
              <a:t>2</a:t>
            </a:r>
            <a:r>
              <a:rPr lang="en-US" sz="5400" b="1" dirty="0">
                <a:latin typeface="Sakkal Majalla" panose="02000000000000000000" pitchFamily="2" charset="-78"/>
                <a:ea typeface="Calibri" pitchFamily="34" charset="0"/>
                <a:cs typeface="Sakkal Majalla" panose="02000000000000000000" pitchFamily="2" charset="-78"/>
                <a:sym typeface="Wingdings" pitchFamily="2" charset="2"/>
              </a:rPr>
              <a:t>O  +</a:t>
            </a:r>
            <a:r>
              <a:rPr lang="ar-SA" sz="5400" b="1" dirty="0">
                <a:solidFill>
                  <a:srgbClr val="C00000"/>
                </a:solidFill>
                <a:latin typeface="Sakkal Majalla" panose="02000000000000000000" pitchFamily="2" charset="-78"/>
                <a:ea typeface="Calibri" pitchFamily="34" charset="0"/>
                <a:cs typeface="Sakkal Majalla" panose="02000000000000000000" pitchFamily="2" charset="-78"/>
                <a:sym typeface="Wingdings" pitchFamily="2" charset="2"/>
              </a:rPr>
              <a:t>طاقة</a:t>
            </a:r>
            <a:r>
              <a:rPr lang="ar-SA" sz="5400" b="1" dirty="0">
                <a:latin typeface="Sakkal Majalla" panose="02000000000000000000" pitchFamily="2" charset="-78"/>
                <a:ea typeface="Calibri" pitchFamily="34" charset="0"/>
                <a:cs typeface="Sakkal Majalla" panose="02000000000000000000" pitchFamily="2" charset="-78"/>
                <a:sym typeface="Wingdings" pitchFamily="2" charset="2"/>
              </a:rPr>
              <a:t> </a:t>
            </a:r>
            <a:r>
              <a:rPr lang="en-US" sz="5400" b="1" dirty="0">
                <a:solidFill>
                  <a:srgbClr val="C00000"/>
                </a:solidFill>
                <a:latin typeface="Sakkal Majalla" panose="02000000000000000000" pitchFamily="2" charset="-78"/>
                <a:ea typeface="Calibri" pitchFamily="34" charset="0"/>
                <a:cs typeface="Sakkal Majalla" panose="02000000000000000000" pitchFamily="2" charset="-78"/>
                <a:sym typeface="Wingdings" pitchFamily="2" charset="2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987958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 animBg="1"/>
      <p:bldP spid="4" grpId="0" animBg="1"/>
      <p:bldP spid="18432" grpId="0"/>
      <p:bldP spid="79" grpId="0"/>
      <p:bldP spid="57" grpId="0" animBg="1"/>
      <p:bldP spid="5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1161</TotalTime>
  <Words>572</Words>
  <Application>Microsoft Office PowerPoint</Application>
  <PresentationFormat>Widescreen</PresentationFormat>
  <Paragraphs>137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Sakkal Majalla</vt:lpstr>
      <vt:lpstr>Office Theme</vt:lpstr>
      <vt:lpstr>PowerPoint Presentation</vt:lpstr>
      <vt:lpstr>PowerPoint Presentation</vt:lpstr>
      <vt:lpstr>أنواع التفاعلات الكيميائية </vt:lpstr>
      <vt:lpstr>تعريف تفاعل التكوين</vt:lpstr>
      <vt:lpstr>أقسام تفاعلات التكوين</vt:lpstr>
      <vt:lpstr>PowerPoint Presentation</vt:lpstr>
      <vt:lpstr>PowerPoint Presentation</vt:lpstr>
      <vt:lpstr> -1احتراق الفحم </vt:lpstr>
      <vt:lpstr>PowerPoint Presentation</vt:lpstr>
      <vt:lpstr>هذا التفاعل يسمّى تفاعل التفكك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 </cp:lastModifiedBy>
  <cp:revision>127</cp:revision>
  <dcterms:created xsi:type="dcterms:W3CDTF">2021-01-18T16:59:05Z</dcterms:created>
  <dcterms:modified xsi:type="dcterms:W3CDTF">2021-04-12T19:08:09Z</dcterms:modified>
</cp:coreProperties>
</file>