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314" r:id="rId3"/>
    <p:sldId id="315" r:id="rId4"/>
    <p:sldId id="332" r:id="rId5"/>
    <p:sldId id="330" r:id="rId6"/>
    <p:sldId id="331" r:id="rId7"/>
    <p:sldId id="329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863CEB-4D2D-41E1-8FF9-90A18BD2DDEF}" type="datetimeFigureOut">
              <a:rPr lang="ar-BH" smtClean="0"/>
              <a:t>03/08/1442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350988-9DC7-49F7-B1C0-0706A49431A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762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B28A6E0-0F6A-4E40-B71D-811662335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23F5985-860D-40E0-B942-0C16E52F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417D62A-9CCB-46F5-BE51-E4F544CED5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1971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3B175D9F-2712-4D43-93D6-58CB4FD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96AA-7D23-4387-B5E4-06436AFE5F92}" type="datetime1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C610DC7-E1D7-416B-951E-2867D6CE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BH"/>
              <a:t>وزارة التربية والتعليم-مملكة البحرين</a:t>
            </a: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C50AF84A-8023-47B8-AB81-B2062504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2E44-FD74-4C73-A498-4E144A24AC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6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B90F-6576-44D7-BEE9-D84CBA6730C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B9AB2A6-634D-460A-9E8E-48898F81B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40011"/>
              </p:ext>
            </p:extLst>
          </p:nvPr>
        </p:nvGraphicFramePr>
        <p:xfrm>
          <a:off x="5139283" y="1533564"/>
          <a:ext cx="6631620" cy="4215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5771">
                  <a:extLst>
                    <a:ext uri="{9D8B030D-6E8A-4147-A177-3AD203B41FA5}">
                      <a16:colId xmlns:a16="http://schemas.microsoft.com/office/drawing/2014/main" xmlns="" val="1902435220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xmlns="" val="1982207501"/>
                    </a:ext>
                  </a:extLst>
                </a:gridCol>
              </a:tblGrid>
              <a:tr h="975743"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الكيـمياء</a:t>
                      </a:r>
                      <a:endParaRPr lang="en-US" sz="6600" b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 </a:t>
                      </a:r>
                      <a:endParaRPr lang="en-US" sz="6000" b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181798"/>
                  </a:ext>
                </a:extLst>
              </a:tr>
              <a:tr h="629671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المركبات الكيميائية</a:t>
                      </a:r>
                      <a:endParaRPr lang="en-US" sz="3600" b="1" baseline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BH" sz="3200" b="1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311713"/>
                  </a:ext>
                </a:extLst>
              </a:tr>
              <a:tr h="805254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كيم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102</a:t>
                      </a:r>
                      <a:r>
                        <a:rPr lang="ar-BH" sz="4000" b="1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–كيم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802</a:t>
                      </a:r>
                      <a:endParaRPr lang="en-US" sz="40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رمــــز المقـــــرر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8843614"/>
                  </a:ext>
                </a:extLst>
              </a:tr>
              <a:tr h="845924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  <a:endParaRPr lang="en-US" sz="40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الوحدة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19232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الأوّل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الثانوي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</a:t>
                      </a:r>
                      <a:r>
                        <a:rPr lang="ar-BH" sz="3200" b="1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الدراسي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38734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BD210B-F2E3-4662-BD92-FEEABF0C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0" y="2724151"/>
            <a:ext cx="4550723" cy="2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998255" y="89828"/>
            <a:ext cx="587004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أهم </a:t>
            </a:r>
            <a:r>
              <a:rPr lang="ar-BH" sz="3600" b="1" dirty="0" err="1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الكاتيونات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sz="3600" b="1" dirty="0" err="1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والأنيونات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أحادية الذرة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940524"/>
            <a:ext cx="6893932" cy="457086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244699" y="5715749"/>
            <a:ext cx="11745531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سؤال للتفكير: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لماذا لا يحمل أيون الفوسفور </a:t>
            </a:r>
            <a:r>
              <a:rPr 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5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شحنات موجبة (بعد فقد </a:t>
            </a:r>
            <a:r>
              <a:rPr 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5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إلكترونات) ويكون بذلك مستقرا؟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8010659" y="2344030"/>
            <a:ext cx="3169137" cy="1486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defRPr/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لاحظ العلاقة بين المجموعة التي ينتمي إليها العنصر والشحنة التي يحملها.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8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660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7">
            <a:extLst>
              <a:ext uri="{FF2B5EF4-FFF2-40B4-BE49-F238E27FC236}">
                <a16:creationId xmlns:a16="http://schemas.microsoft.com/office/drawing/2014/main" xmlns="" id="{1231EAE2-375B-4272-95BD-A7483709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889" y="3141897"/>
            <a:ext cx="2257512" cy="22072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الصيغة الكيميائية</a:t>
            </a:r>
          </a:p>
        </p:txBody>
      </p:sp>
      <p:sp>
        <p:nvSpPr>
          <p:cNvPr id="15" name="Rectangle 107">
            <a:extLst>
              <a:ext uri="{FF2B5EF4-FFF2-40B4-BE49-F238E27FC236}">
                <a16:creationId xmlns:a16="http://schemas.microsoft.com/office/drawing/2014/main" xmlns="" id="{06F4853E-DBB2-434A-B7AE-23547953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5" y="3377194"/>
            <a:ext cx="8937230" cy="1736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تمثل أبسط نسبة للأيّونات في المركب. مثلا: وحدة الصيغة الكيميائية لكلوريد الماغنيسيوم هي: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MgCl</a:t>
            </a:r>
            <a:r>
              <a:rPr 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والنسبة هي </a:t>
            </a:r>
            <a:r>
              <a:rPr 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1:2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 أبسط نسبة بين الأيونين والشحنة النهائية للمركب=صفر  (أيون واحد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</a:t>
            </a:r>
            <a:r>
              <a:rPr lang="en-US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+2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وأيّونان 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</a:t>
            </a:r>
            <a:r>
              <a:rPr lang="en-US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07">
            <a:extLst>
              <a:ext uri="{FF2B5EF4-FFF2-40B4-BE49-F238E27FC236}">
                <a16:creationId xmlns:a16="http://schemas.microsoft.com/office/drawing/2014/main" xmlns="" id="{CB899C91-35F0-426F-9878-5483C371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420" y="1259189"/>
            <a:ext cx="1600565" cy="15147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 الأيّوني</a:t>
            </a:r>
          </a:p>
        </p:txBody>
      </p:sp>
      <p:sp>
        <p:nvSpPr>
          <p:cNvPr id="22" name="Rectangle 107">
            <a:extLst>
              <a:ext uri="{FF2B5EF4-FFF2-40B4-BE49-F238E27FC236}">
                <a16:creationId xmlns:a16="http://schemas.microsoft.com/office/drawing/2014/main" xmlns="" id="{C95F5B7C-C706-4A7C-BEB0-BB0A2859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03" y="1420668"/>
            <a:ext cx="8772832" cy="1191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المركب الذي يتكوّن من أيّونات موجبة وسالبة متحدة مع بعضها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بروابط أيّونية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998256" y="89828"/>
            <a:ext cx="398664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المركبات الأيونية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285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3D08F56A-880A-4A64-AE5C-EE90FA0D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28" y="618574"/>
            <a:ext cx="685707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 الكيميائية للمركبات ال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ونية الثنائية 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030965D8-B02D-4F03-8AF9-E7E6A471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482" y="1544489"/>
            <a:ext cx="859995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كتابة الصيغة الكيميائية ل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مركب 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وني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نتبع ال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</a:t>
            </a:r>
            <a:r>
              <a:rPr kumimoji="1"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</a:t>
            </a:r>
            <a:r>
              <a:rPr kumimoji="1"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1" lang="en-US" alt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C9ECA07C-E517-47DD-AE0E-DE7FB3D8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682" y="2475463"/>
            <a:ext cx="948161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رمز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 الموجب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رمز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 السالب.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 توضع أرقام صغيرة أسفل يمين الرمز 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تعبير عن عدد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ونات العنصر في المركب الأي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وني.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AE91A5F3-6BFC-4A41-B67A-ABC219FB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355" y="4204489"/>
            <a:ext cx="8879279" cy="1532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ونية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تحمل شحنة كهربائية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لذا عند جمع حاصل ضرب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الشحنات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لكل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عنصر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عدد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يوناته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الموجودة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وحدة الصيغة الكيميائية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يكون الناتج صفرا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xmlns="" id="{64BD0CFD-613B-453F-89C3-B0E15366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8503" y="4489897"/>
            <a:ext cx="1424193" cy="9615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7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ar-BH" alt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 هامة</a:t>
            </a:r>
            <a:endParaRPr lang="en-US" alt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597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3D08F56A-880A-4A64-AE5C-EE90FA0D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34" y="762074"/>
            <a:ext cx="868368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تحديد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 الكيميائية للمركبات ال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ونية  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030965D8-B02D-4F03-8AF9-E7E6A471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306" y="1479498"/>
            <a:ext cx="92061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كتابة الصيغة الكيميائية ل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مركب 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وني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اتباع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</a:t>
            </a:r>
            <a:r>
              <a:rPr kumimoji="1" lang="ar-SA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</a:t>
            </a:r>
            <a:r>
              <a:rPr kumimoji="1" lang="ar-BH" altLang="en-US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1" lang="en-US" altLang="en-US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C9ECA07C-E517-47DD-AE0E-DE7FB3D8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996" y="2731625"/>
            <a:ext cx="1939278" cy="2062103"/>
          </a:xfrm>
          <a:prstGeom prst="rect">
            <a:avLst/>
          </a:prstGeom>
          <a:solidFill>
            <a:srgbClr val="FFB84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المركب الأيّوني المتكوّن من الألومنيوم والأكسجين.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AE91A5F3-6BFC-4A41-B67A-ABC219FB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054" y="2064273"/>
            <a:ext cx="6560597" cy="3847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رمز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 الموجب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</a:t>
            </a:r>
            <a:r>
              <a:rPr lang="en-US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3+</a:t>
            </a:r>
            <a:endParaRPr lang="ar-BH" sz="2800" b="1" baseline="30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رمز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ون السالب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endParaRPr lang="ar-BH" sz="2800" b="1" baseline="30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عدد الأيّونات الموجبة (الألومنيوم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مساويًا لعدد شحنات الأيّون السالب(الأكسجين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يعني = </a:t>
            </a:r>
            <a:r>
              <a:rPr lang="ar-BH" sz="36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28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يكون عدد الأيّونات السالبة (الأكسجين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مساويًا لعدد شحنات الأيّون الموجب(الألومنيوم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يعني = </a:t>
            </a:r>
            <a:r>
              <a:rPr lang="ar-BH" sz="36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  <a:p>
            <a:pPr algn="r" rtl="1"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BH" sz="36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تُكتب وحدة الصيغة الكيميائية: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BE7F54-EF95-46C1-BBBE-E086D808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56" y="5240372"/>
            <a:ext cx="1371600" cy="50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C21255-526B-4AEE-B340-F13232FC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65" y="2307975"/>
            <a:ext cx="1542289" cy="1335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72C0A0-5C46-4C66-9D2C-F19801293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394" y="3702867"/>
            <a:ext cx="542925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A726E-4C74-447F-931D-54EE71E13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756" y="4466310"/>
            <a:ext cx="542925" cy="599480"/>
          </a:xfrm>
          <a:prstGeom prst="rect">
            <a:avLst/>
          </a:prstGeom>
        </p:spPr>
      </p:pic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6215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0D0C24-1F9D-4496-A029-D6F1C71212CB}"/>
              </a:ext>
            </a:extLst>
          </p:cNvPr>
          <p:cNvSpPr txBox="1"/>
          <p:nvPr/>
        </p:nvSpPr>
        <p:spPr>
          <a:xfrm>
            <a:off x="8415968" y="3039955"/>
            <a:ext cx="2819713" cy="20621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9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مثال-1-: المركب المتكوّن من الكبريت والألومنيوم: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74EFF4-BBAE-497F-B3AD-B44F55C48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64146"/>
              </p:ext>
            </p:extLst>
          </p:nvPr>
        </p:nvGraphicFramePr>
        <p:xfrm>
          <a:off x="983613" y="2175207"/>
          <a:ext cx="7398385" cy="41103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9596">
                  <a:extLst>
                    <a:ext uri="{9D8B030D-6E8A-4147-A177-3AD203B41FA5}">
                      <a16:colId xmlns:a16="http://schemas.microsoft.com/office/drawing/2014/main" xmlns="" val="3939837611"/>
                    </a:ext>
                  </a:extLst>
                </a:gridCol>
                <a:gridCol w="1849596">
                  <a:extLst>
                    <a:ext uri="{9D8B030D-6E8A-4147-A177-3AD203B41FA5}">
                      <a16:colId xmlns:a16="http://schemas.microsoft.com/office/drawing/2014/main" xmlns="" val="1278116411"/>
                    </a:ext>
                  </a:extLst>
                </a:gridCol>
                <a:gridCol w="3699193">
                  <a:extLst>
                    <a:ext uri="{9D8B030D-6E8A-4147-A177-3AD203B41FA5}">
                      <a16:colId xmlns:a16="http://schemas.microsoft.com/office/drawing/2014/main" xmlns="" val="3633074834"/>
                    </a:ext>
                  </a:extLst>
                </a:gridCol>
              </a:tblGrid>
              <a:tr h="648477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كبريت</a:t>
                      </a:r>
                      <a:r>
                        <a:rPr lang="en-US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+  الألومنيوم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العنصرين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314664545"/>
                  </a:ext>
                </a:extLst>
              </a:tr>
              <a:tr h="603602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Al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</a:t>
                      </a: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 ا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لعنصرين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255580995"/>
                  </a:ext>
                </a:extLst>
              </a:tr>
              <a:tr h="72111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Al</a:t>
                      </a:r>
                      <a:r>
                        <a:rPr lang="en-US" sz="3200" b="1" kern="1200" baseline="30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3+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</a:t>
                      </a:r>
                      <a:r>
                        <a:rPr lang="en-US" sz="3200" b="1" kern="1200" baseline="30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يون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301564524"/>
                  </a:ext>
                </a:extLst>
              </a:tr>
              <a:tr h="602624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يون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940138664"/>
                  </a:ext>
                </a:extLst>
              </a:tr>
              <a:tr h="6912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صيغة المركب 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530294797"/>
                  </a:ext>
                </a:extLst>
              </a:tr>
              <a:tr h="843305">
                <a:tc gridSpan="2"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 الشحنات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(للمركب)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185287459"/>
                  </a:ext>
                </a:extLst>
              </a:tr>
            </a:tbl>
          </a:graphicData>
        </a:graphic>
      </p:graphicFrame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7C6247F9-8D7A-4819-8901-13601907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3" y="1380904"/>
            <a:ext cx="981631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أمثلة توضيحية حول كتابة ا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لصيغ الكيميائية للمركبات ال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ونية الثنائية 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9BA82-8078-4E94-A53A-BE68908C091D}"/>
              </a:ext>
            </a:extLst>
          </p:cNvPr>
          <p:cNvSpPr txBox="1"/>
          <p:nvPr/>
        </p:nvSpPr>
        <p:spPr>
          <a:xfrm>
            <a:off x="1118920" y="5552832"/>
            <a:ext cx="3389243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en-US" sz="2000" b="1" dirty="0"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3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 + 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3</a:t>
            </a:r>
            <a:r>
              <a:rPr lang="en-US" sz="2000" b="1" dirty="0">
                <a:latin typeface="Sakkal Majalla" pitchFamily="2" charset="-78"/>
                <a:cs typeface="Sakkal Majalla" pitchFamily="2" charset="-78"/>
              </a:rPr>
              <a:t>X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(-2) =  0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FDE855-E748-4764-9F89-19C5DBC8C31B}"/>
              </a:ext>
            </a:extLst>
          </p:cNvPr>
          <p:cNvSpPr txBox="1"/>
          <p:nvPr/>
        </p:nvSpPr>
        <p:spPr>
          <a:xfrm>
            <a:off x="1649137" y="4820085"/>
            <a:ext cx="232880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Al</a:t>
            </a:r>
            <a:r>
              <a:rPr lang="en-US" sz="32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32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657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0D0C24-1F9D-4496-A029-D6F1C71212CB}"/>
              </a:ext>
            </a:extLst>
          </p:cNvPr>
          <p:cNvSpPr txBox="1"/>
          <p:nvPr/>
        </p:nvSpPr>
        <p:spPr>
          <a:xfrm>
            <a:off x="8402321" y="3026307"/>
            <a:ext cx="2907830" cy="20621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9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مثال-2-: المركب المتكوّن من الأكسجين والبوتاسيوم: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74EFF4-BBAE-497F-B3AD-B44F55C48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70743"/>
              </p:ext>
            </p:extLst>
          </p:nvPr>
        </p:nvGraphicFramePr>
        <p:xfrm>
          <a:off x="969966" y="2161559"/>
          <a:ext cx="7398385" cy="41103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9596">
                  <a:extLst>
                    <a:ext uri="{9D8B030D-6E8A-4147-A177-3AD203B41FA5}">
                      <a16:colId xmlns:a16="http://schemas.microsoft.com/office/drawing/2014/main" xmlns="" val="3939837611"/>
                    </a:ext>
                  </a:extLst>
                </a:gridCol>
                <a:gridCol w="1849596">
                  <a:extLst>
                    <a:ext uri="{9D8B030D-6E8A-4147-A177-3AD203B41FA5}">
                      <a16:colId xmlns:a16="http://schemas.microsoft.com/office/drawing/2014/main" xmlns="" val="1278116411"/>
                    </a:ext>
                  </a:extLst>
                </a:gridCol>
                <a:gridCol w="3699193">
                  <a:extLst>
                    <a:ext uri="{9D8B030D-6E8A-4147-A177-3AD203B41FA5}">
                      <a16:colId xmlns:a16="http://schemas.microsoft.com/office/drawing/2014/main" xmlns="" val="3633074834"/>
                    </a:ext>
                  </a:extLst>
                </a:gridCol>
              </a:tblGrid>
              <a:tr h="648477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أكسجين +  البوتاسيوم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العنصرين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314664545"/>
                  </a:ext>
                </a:extLst>
              </a:tr>
              <a:tr h="603602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K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</a:t>
                      </a: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 ا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لعنصرين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255580995"/>
                  </a:ext>
                </a:extLst>
              </a:tr>
              <a:tr h="72111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K</a:t>
                      </a:r>
                      <a:r>
                        <a:rPr lang="en-US" sz="3200" b="1" kern="1200" baseline="30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+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O</a:t>
                      </a:r>
                      <a:r>
                        <a:rPr lang="en-US" sz="3200" b="1" kern="1200" baseline="30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altLang="en-US" sz="3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altLang="en-US" sz="3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ون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301564524"/>
                  </a:ext>
                </a:extLst>
              </a:tr>
              <a:tr h="602624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ون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</a:t>
                      </a: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940138664"/>
                  </a:ext>
                </a:extLst>
              </a:tr>
              <a:tr h="6912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صيغة المركب 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530294797"/>
                  </a:ext>
                </a:extLst>
              </a:tr>
              <a:tr h="843305">
                <a:tc gridSpan="2"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 الشحنات</a:t>
                      </a: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(للمركب)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185287459"/>
                  </a:ext>
                </a:extLst>
              </a:tr>
            </a:tbl>
          </a:graphicData>
        </a:graphic>
      </p:graphicFrame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7C6247F9-8D7A-4819-8901-13601907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1" y="1247660"/>
            <a:ext cx="105100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3-أمثلة توضيحية حول كتابة ا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لصيغ الكيميائية للمركبات ال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ونية الثنائية 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9BA82-8078-4E94-A53A-BE68908C091D}"/>
              </a:ext>
            </a:extLst>
          </p:cNvPr>
          <p:cNvSpPr txBox="1"/>
          <p:nvPr/>
        </p:nvSpPr>
        <p:spPr>
          <a:xfrm>
            <a:off x="1105273" y="5539184"/>
            <a:ext cx="3389243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en-US" sz="2000" b="1" dirty="0">
                <a:latin typeface="Sakkal Majalla" pitchFamily="2" charset="-78"/>
                <a:cs typeface="Sakkal Majalla" pitchFamily="2" charset="-78"/>
              </a:rPr>
              <a:t>X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1  +  1</a:t>
            </a:r>
            <a:r>
              <a:rPr lang="en-US" sz="2000" b="1" dirty="0">
                <a:latin typeface="Sakkal Majalla" pitchFamily="2" charset="-78"/>
                <a:cs typeface="Sakkal Majalla" pitchFamily="2" charset="-78"/>
              </a:rPr>
              <a:t>X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(-2) =  0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FDE855-E748-4764-9F89-19C5DBC8C31B}"/>
              </a:ext>
            </a:extLst>
          </p:cNvPr>
          <p:cNvSpPr txBox="1"/>
          <p:nvPr/>
        </p:nvSpPr>
        <p:spPr>
          <a:xfrm>
            <a:off x="2117451" y="4796022"/>
            <a:ext cx="136488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K</a:t>
            </a:r>
            <a:r>
              <a:rPr lang="en-US" sz="32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0499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7">
            <a:extLst>
              <a:ext uri="{FF2B5EF4-FFF2-40B4-BE49-F238E27FC236}">
                <a16:creationId xmlns:a16="http://schemas.microsoft.com/office/drawing/2014/main" xmlns="" id="{F527D131-377E-4462-8C6D-8F162688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941" y="2881567"/>
            <a:ext cx="6003384" cy="715089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EG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أصغر جزء في المركب يحمل كل صفاته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07">
            <a:extLst>
              <a:ext uri="{FF2B5EF4-FFF2-40B4-BE49-F238E27FC236}">
                <a16:creationId xmlns:a16="http://schemas.microsoft.com/office/drawing/2014/main" xmlns="" id="{06F4853E-DBB2-434A-B7AE-23547953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371" y="1381634"/>
            <a:ext cx="6000954" cy="132802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المركب الذي يتكو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EG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عندما يتحد عنصر لا فلز ي مع آخر لافلزي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515475" y="4780424"/>
                <a:ext cx="1637872" cy="1219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spcBef>
                    <a:spcPct val="50000"/>
                  </a:spcBef>
                </a:pPr>
                <a:r>
                  <a:rPr lang="ar-EG" sz="32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جزيء الماء</a:t>
                </a:r>
              </a:p>
              <a:p>
                <a:pPr algn="ctr" rtl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𝐇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/>
                          <a:cs typeface="Sakkal Majalla" panose="02000000000000000000" pitchFamily="2" charset="-78"/>
                        </a:rPr>
                        <m:t>𝐎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4780424"/>
                <a:ext cx="1637872" cy="1219200"/>
              </a:xfrm>
              <a:prstGeom prst="roundRect">
                <a:avLst/>
              </a:prstGeom>
              <a:blipFill>
                <a:blip r:embed="rId2"/>
                <a:stretch>
                  <a:fillRect l="-362" r="-36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4829175" y="4849648"/>
                <a:ext cx="2471649" cy="1219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spcBef>
                    <a:spcPct val="50000"/>
                  </a:spcBef>
                </a:pPr>
                <a:r>
                  <a:rPr lang="ar-EG" sz="32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جزيء الهيدروجين</a:t>
                </a:r>
              </a:p>
              <a:p>
                <a:pPr algn="ctr" rtl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𝐇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4849648"/>
                <a:ext cx="2471649" cy="1219200"/>
              </a:xfrm>
              <a:prstGeom prst="roundRect">
                <a:avLst/>
              </a:prstGeom>
              <a:blipFill>
                <a:blip r:embed="rId3"/>
                <a:stretch>
                  <a:fillRect l="-1456" r="-121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476316" y="4780424"/>
                <a:ext cx="1863667" cy="1219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spcBef>
                    <a:spcPct val="50000"/>
                  </a:spcBef>
                </a:pPr>
                <a:r>
                  <a:rPr lang="ar-EG" sz="32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جزيء الميثان</a:t>
                </a:r>
              </a:p>
              <a:p>
                <a:pPr algn="ctr" rtl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Sakkal Majalla" panose="02000000000000000000" pitchFamily="2" charset="-78"/>
                            </a:rPr>
                            <m:t>𝐂𝐇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Sakkal Majalla" panose="02000000000000000000" pitchFamily="2" charset="-78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316" y="4780424"/>
                <a:ext cx="1863667" cy="1219200"/>
              </a:xfrm>
              <a:prstGeom prst="roundRect">
                <a:avLst/>
              </a:prstGeom>
              <a:blipFill>
                <a:blip r:embed="rId4"/>
                <a:stretch>
                  <a:fillRect l="-2236" r="-223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7">
            <a:extLst>
              <a:ext uri="{FF2B5EF4-FFF2-40B4-BE49-F238E27FC236}">
                <a16:creationId xmlns:a16="http://schemas.microsoft.com/office/drawing/2014/main" xmlns="" id="{D1E71BC9-2DB8-4753-A3ED-3F32622F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66" y="98270"/>
            <a:ext cx="3953421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</a:t>
            </a:r>
            <a:r>
              <a: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التساهمي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07">
            <a:extLst>
              <a:ext uri="{FF2B5EF4-FFF2-40B4-BE49-F238E27FC236}">
                <a16:creationId xmlns:a16="http://schemas.microsoft.com/office/drawing/2014/main" xmlns="" id="{B5EA9196-A41A-4ED9-AB53-9328E2DF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619" y="1381634"/>
            <a:ext cx="3626728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المركب</a:t>
            </a:r>
            <a:r>
              <a: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التساهمي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الجزيئي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7" name="Rectangle 107">
            <a:extLst>
              <a:ext uri="{FF2B5EF4-FFF2-40B4-BE49-F238E27FC236}">
                <a16:creationId xmlns:a16="http://schemas.microsoft.com/office/drawing/2014/main" xmlns="" id="{277F6556-4E6F-48EF-B101-B4702E10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619" y="2881567"/>
            <a:ext cx="3626728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</a:pPr>
            <a:r>
              <a: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ء:</a:t>
            </a:r>
          </a:p>
        </p:txBody>
      </p:sp>
      <p:sp>
        <p:nvSpPr>
          <p:cNvPr id="18" name="Rectangle 107">
            <a:extLst>
              <a:ext uri="{FF2B5EF4-FFF2-40B4-BE49-F238E27FC236}">
                <a16:creationId xmlns:a16="http://schemas.microsoft.com/office/drawing/2014/main" xmlns="" id="{4BF83107-3C4E-43C8-B0A8-A05180D13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941" y="3710242"/>
            <a:ext cx="9984406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</a:pPr>
            <a:r>
              <a:rPr lang="ar-EG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أمثلة على الجزيئات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لاحظ أن العناصر المتحدة في ما بينها تمثل</a:t>
            </a:r>
            <a:r>
              <a:rPr lang="ar-BH" sz="36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لافلزات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xmlns="" id="{7ADC6AF6-DB8C-482D-B8B5-D5001B22876A}"/>
                  </a:ext>
                </a:extLst>
              </p:cNvPr>
              <p:cNvSpPr/>
              <p:nvPr/>
            </p:nvSpPr>
            <p:spPr>
              <a:xfrm>
                <a:off x="1168942" y="4877097"/>
                <a:ext cx="3484742" cy="1219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spcBef>
                    <a:spcPct val="50000"/>
                  </a:spcBef>
                </a:pPr>
                <a:r>
                  <a:rPr lang="ar-EG" sz="32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جزيء </a:t>
                </a:r>
                <a:r>
                  <a:rPr lang="ar-BH" sz="32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ثاني أكسيد الكربون</a:t>
                </a:r>
                <a:endParaRPr lang="ar-EG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𝐂𝐎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7ADC6AF6-DB8C-482D-B8B5-D5001B228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2" y="4877097"/>
                <a:ext cx="3484742" cy="1219200"/>
              </a:xfrm>
              <a:prstGeom prst="roundRect">
                <a:avLst/>
              </a:prstGeom>
              <a:blipFill>
                <a:blip r:embed="rId5"/>
                <a:stretch>
                  <a:fillRect l="-173" r="-1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216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" grpId="0" animBg="1"/>
      <p:bldP spid="13" grpId="0" animBg="1"/>
      <p:bldP spid="16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74EFF4-BBAE-497F-B3AD-B44F55C48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3520" y="2028216"/>
          <a:ext cx="8102016" cy="42916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01520">
                  <a:extLst>
                    <a:ext uri="{9D8B030D-6E8A-4147-A177-3AD203B41FA5}">
                      <a16:colId xmlns:a16="http://schemas.microsoft.com/office/drawing/2014/main" xmlns="" val="2152742701"/>
                    </a:ext>
                  </a:extLst>
                </a:gridCol>
                <a:gridCol w="1690795">
                  <a:extLst>
                    <a:ext uri="{9D8B030D-6E8A-4147-A177-3AD203B41FA5}">
                      <a16:colId xmlns:a16="http://schemas.microsoft.com/office/drawing/2014/main" xmlns="" val="4252615223"/>
                    </a:ext>
                  </a:extLst>
                </a:gridCol>
                <a:gridCol w="1487728">
                  <a:extLst>
                    <a:ext uri="{9D8B030D-6E8A-4147-A177-3AD203B41FA5}">
                      <a16:colId xmlns:a16="http://schemas.microsoft.com/office/drawing/2014/main" xmlns="" val="3939837611"/>
                    </a:ext>
                  </a:extLst>
                </a:gridCol>
                <a:gridCol w="1222972">
                  <a:extLst>
                    <a:ext uri="{9D8B030D-6E8A-4147-A177-3AD203B41FA5}">
                      <a16:colId xmlns:a16="http://schemas.microsoft.com/office/drawing/2014/main" xmlns="" val="1880129585"/>
                    </a:ext>
                  </a:extLst>
                </a:gridCol>
                <a:gridCol w="1699001">
                  <a:extLst>
                    <a:ext uri="{9D8B030D-6E8A-4147-A177-3AD203B41FA5}">
                      <a16:colId xmlns:a16="http://schemas.microsoft.com/office/drawing/2014/main" xmlns="" val="3633074834"/>
                    </a:ext>
                  </a:extLst>
                </a:gridCol>
              </a:tblGrid>
              <a:tr h="6484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الكاتيون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الأنيون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الكاتيون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المركب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314664545"/>
                  </a:ext>
                </a:extLst>
              </a:tr>
              <a:tr h="68626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255580995"/>
                  </a:ext>
                </a:extLst>
              </a:tr>
              <a:tr h="721117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301564524"/>
                  </a:ext>
                </a:extLst>
              </a:tr>
              <a:tr h="701283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940138664"/>
                  </a:ext>
                </a:extLst>
              </a:tr>
              <a:tr h="691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530294797"/>
                  </a:ext>
                </a:extLst>
              </a:tr>
              <a:tr h="843305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185287459"/>
                  </a:ext>
                </a:extLst>
              </a:tr>
            </a:tbl>
          </a:graphicData>
        </a:graphic>
      </p:graphicFrame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7C6247F9-8D7A-4819-8901-13601907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85" y="364546"/>
            <a:ext cx="37812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4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F5828F-0AF7-47CA-BF6D-89F88BE96664}"/>
              </a:ext>
            </a:extLst>
          </p:cNvPr>
          <p:cNvSpPr txBox="1"/>
          <p:nvPr/>
        </p:nvSpPr>
        <p:spPr>
          <a:xfrm>
            <a:off x="8220245" y="2723075"/>
            <a:ext cx="97848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MgS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5">
            <a:extLst>
              <a:ext uri="{FF2B5EF4-FFF2-40B4-BE49-F238E27FC236}">
                <a16:creationId xmlns:a16="http://schemas.microsoft.com/office/drawing/2014/main" xmlns="" id="{B484D636-B86C-4A9B-9578-97DE9DE0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20" y="1194562"/>
            <a:ext cx="82114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r" rtl="1"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الأيّونات الموجبة والسالبة و النسبة بينها في </a:t>
            </a:r>
            <a:r>
              <a:rPr lang="ar-BH" sz="32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التالية:</a:t>
            </a:r>
            <a:endParaRPr lang="en-US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454D56-BC28-46F4-B113-5EDF40F39B15}"/>
              </a:ext>
            </a:extLst>
          </p:cNvPr>
          <p:cNvSpPr txBox="1"/>
          <p:nvPr/>
        </p:nvSpPr>
        <p:spPr>
          <a:xfrm>
            <a:off x="8000334" y="4845110"/>
            <a:ext cx="1418309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CA9C1-DDF1-41F2-A1B1-9BFB0E3880FA}"/>
              </a:ext>
            </a:extLst>
          </p:cNvPr>
          <p:cNvSpPr txBox="1"/>
          <p:nvPr/>
        </p:nvSpPr>
        <p:spPr>
          <a:xfrm>
            <a:off x="8027569" y="4174063"/>
            <a:ext cx="136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BeCl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7C02A1-9988-467F-8DA2-621E920EBB80}"/>
              </a:ext>
            </a:extLst>
          </p:cNvPr>
          <p:cNvSpPr txBox="1"/>
          <p:nvPr/>
        </p:nvSpPr>
        <p:spPr>
          <a:xfrm>
            <a:off x="8000334" y="3429000"/>
            <a:ext cx="1418309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Al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1AF5CC-8C19-455B-873E-336BFB027FEB}"/>
              </a:ext>
            </a:extLst>
          </p:cNvPr>
          <p:cNvSpPr txBox="1"/>
          <p:nvPr/>
        </p:nvSpPr>
        <p:spPr>
          <a:xfrm>
            <a:off x="8055584" y="5593031"/>
            <a:ext cx="1418309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AlBr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737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74EFF4-BBAE-497F-B3AD-B44F55C48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3520" y="1968121"/>
          <a:ext cx="8102016" cy="42916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01520">
                  <a:extLst>
                    <a:ext uri="{9D8B030D-6E8A-4147-A177-3AD203B41FA5}">
                      <a16:colId xmlns:a16="http://schemas.microsoft.com/office/drawing/2014/main" xmlns="" val="2152742701"/>
                    </a:ext>
                  </a:extLst>
                </a:gridCol>
                <a:gridCol w="1690795">
                  <a:extLst>
                    <a:ext uri="{9D8B030D-6E8A-4147-A177-3AD203B41FA5}">
                      <a16:colId xmlns:a16="http://schemas.microsoft.com/office/drawing/2014/main" xmlns="" val="4252615223"/>
                    </a:ext>
                  </a:extLst>
                </a:gridCol>
                <a:gridCol w="1487728">
                  <a:extLst>
                    <a:ext uri="{9D8B030D-6E8A-4147-A177-3AD203B41FA5}">
                      <a16:colId xmlns:a16="http://schemas.microsoft.com/office/drawing/2014/main" xmlns="" val="3939837611"/>
                    </a:ext>
                  </a:extLst>
                </a:gridCol>
                <a:gridCol w="1222972">
                  <a:extLst>
                    <a:ext uri="{9D8B030D-6E8A-4147-A177-3AD203B41FA5}">
                      <a16:colId xmlns:a16="http://schemas.microsoft.com/office/drawing/2014/main" xmlns="" val="1880129585"/>
                    </a:ext>
                  </a:extLst>
                </a:gridCol>
                <a:gridCol w="1699001">
                  <a:extLst>
                    <a:ext uri="{9D8B030D-6E8A-4147-A177-3AD203B41FA5}">
                      <a16:colId xmlns:a16="http://schemas.microsoft.com/office/drawing/2014/main" xmlns="" val="3633074834"/>
                    </a:ext>
                  </a:extLst>
                </a:gridCol>
              </a:tblGrid>
              <a:tr h="6484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الكاتيون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الأنيون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الكاتيون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الأنيون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المركب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314664545"/>
                  </a:ext>
                </a:extLst>
              </a:tr>
              <a:tr h="68626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255580995"/>
                  </a:ext>
                </a:extLst>
              </a:tr>
              <a:tr h="721117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301564524"/>
                  </a:ext>
                </a:extLst>
              </a:tr>
              <a:tr h="701283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940138664"/>
                  </a:ext>
                </a:extLst>
              </a:tr>
              <a:tr h="691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530294797"/>
                  </a:ext>
                </a:extLst>
              </a:tr>
              <a:tr h="843305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185287459"/>
                  </a:ext>
                </a:extLst>
              </a:tr>
            </a:tbl>
          </a:graphicData>
        </a:graphic>
      </p:graphicFrame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7C6247F9-8D7A-4819-8901-13601907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355" y="804183"/>
            <a:ext cx="510466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التقييمي</a:t>
            </a:r>
            <a:endParaRPr lang="en-US" sz="4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F5828F-0AF7-47CA-BF6D-89F88BE96664}"/>
              </a:ext>
            </a:extLst>
          </p:cNvPr>
          <p:cNvSpPr txBox="1"/>
          <p:nvPr/>
        </p:nvSpPr>
        <p:spPr>
          <a:xfrm>
            <a:off x="8095305" y="2674944"/>
            <a:ext cx="8018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MgS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454D56-BC28-46F4-B113-5EDF40F39B15}"/>
              </a:ext>
            </a:extLst>
          </p:cNvPr>
          <p:cNvSpPr txBox="1"/>
          <p:nvPr/>
        </p:nvSpPr>
        <p:spPr>
          <a:xfrm>
            <a:off x="8017446" y="4778416"/>
            <a:ext cx="1162237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CA9C1-DDF1-41F2-A1B1-9BFB0E3880FA}"/>
              </a:ext>
            </a:extLst>
          </p:cNvPr>
          <p:cNvSpPr txBox="1"/>
          <p:nvPr/>
        </p:nvSpPr>
        <p:spPr>
          <a:xfrm>
            <a:off x="8054807" y="4174064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BeCl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7C02A1-9988-467F-8DA2-621E920EBB80}"/>
              </a:ext>
            </a:extLst>
          </p:cNvPr>
          <p:cNvSpPr txBox="1"/>
          <p:nvPr/>
        </p:nvSpPr>
        <p:spPr>
          <a:xfrm>
            <a:off x="7980877" y="3376101"/>
            <a:ext cx="1457853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Al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72AD7B-59EE-4034-A693-024FBA636CCC}"/>
              </a:ext>
            </a:extLst>
          </p:cNvPr>
          <p:cNvSpPr/>
          <p:nvPr/>
        </p:nvSpPr>
        <p:spPr>
          <a:xfrm>
            <a:off x="7020565" y="34106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C161E7-924E-491C-AE84-ACE78DECB14B}"/>
              </a:ext>
            </a:extLst>
          </p:cNvPr>
          <p:cNvSpPr/>
          <p:nvPr/>
        </p:nvSpPr>
        <p:spPr>
          <a:xfrm>
            <a:off x="7092267" y="2736271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8450808-0574-4A39-9A3D-8A3C8619F016}"/>
              </a:ext>
            </a:extLst>
          </p:cNvPr>
          <p:cNvSpPr/>
          <p:nvPr/>
        </p:nvSpPr>
        <p:spPr>
          <a:xfrm>
            <a:off x="7020565" y="4192625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4C9CB5-08A8-4E73-98C9-E1F621DF24FC}"/>
              </a:ext>
            </a:extLst>
          </p:cNvPr>
          <p:cNvSpPr/>
          <p:nvPr/>
        </p:nvSpPr>
        <p:spPr>
          <a:xfrm>
            <a:off x="7051041" y="4820931"/>
            <a:ext cx="673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1AF5CC-8C19-455B-873E-336BFB027FEB}"/>
              </a:ext>
            </a:extLst>
          </p:cNvPr>
          <p:cNvSpPr txBox="1"/>
          <p:nvPr/>
        </p:nvSpPr>
        <p:spPr>
          <a:xfrm>
            <a:off x="8055584" y="5593031"/>
            <a:ext cx="1162237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AlBr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AAD9144-665F-40A6-ACAF-A6B5198F9C80}"/>
              </a:ext>
            </a:extLst>
          </p:cNvPr>
          <p:cNvSpPr/>
          <p:nvPr/>
        </p:nvSpPr>
        <p:spPr>
          <a:xfrm>
            <a:off x="7051045" y="5582032"/>
            <a:ext cx="54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1ED767-B0D1-43DC-8A27-26573AB066A5}"/>
              </a:ext>
            </a:extLst>
          </p:cNvPr>
          <p:cNvSpPr/>
          <p:nvPr/>
        </p:nvSpPr>
        <p:spPr>
          <a:xfrm>
            <a:off x="5754220" y="2694128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Mg</a:t>
            </a:r>
            <a:r>
              <a:rPr lang="en-US" sz="3200" b="1" baseline="30000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F99BF9-CF38-4A22-82EF-53E0A08FDC3E}"/>
              </a:ext>
            </a:extLst>
          </p:cNvPr>
          <p:cNvSpPr/>
          <p:nvPr/>
        </p:nvSpPr>
        <p:spPr>
          <a:xfrm>
            <a:off x="5745030" y="3483700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</a:t>
            </a:r>
            <a:r>
              <a:rPr lang="en-US" sz="3200" b="1" baseline="30000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3+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3F0AC-A496-4647-84E4-6B1311DA8839}"/>
              </a:ext>
            </a:extLst>
          </p:cNvPr>
          <p:cNvSpPr/>
          <p:nvPr/>
        </p:nvSpPr>
        <p:spPr>
          <a:xfrm>
            <a:off x="5738254" y="4174064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</a:t>
            </a:r>
            <a:r>
              <a:rPr lang="en-US" sz="3200" b="1" baseline="30000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0AD722-0BC5-454F-A18C-2A874EDEB3A7}"/>
              </a:ext>
            </a:extLst>
          </p:cNvPr>
          <p:cNvSpPr/>
          <p:nvPr/>
        </p:nvSpPr>
        <p:spPr>
          <a:xfrm>
            <a:off x="5729064" y="4842150"/>
            <a:ext cx="68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3200" b="1" baseline="30000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A92A44B-0764-4F82-BF2C-329ED930DC36}"/>
              </a:ext>
            </a:extLst>
          </p:cNvPr>
          <p:cNvSpPr/>
          <p:nvPr/>
        </p:nvSpPr>
        <p:spPr>
          <a:xfrm>
            <a:off x="5729065" y="5598151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</a:t>
            </a:r>
            <a:r>
              <a:rPr lang="en-US" sz="3200" b="1" baseline="30000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3+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E7EF9-37C4-4A77-AF23-5AF760873527}"/>
              </a:ext>
            </a:extLst>
          </p:cNvPr>
          <p:cNvSpPr/>
          <p:nvPr/>
        </p:nvSpPr>
        <p:spPr>
          <a:xfrm>
            <a:off x="4143971" y="2754782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170ED26-478D-4BCD-95A8-17C586EEC6E8}"/>
              </a:ext>
            </a:extLst>
          </p:cNvPr>
          <p:cNvSpPr/>
          <p:nvPr/>
        </p:nvSpPr>
        <p:spPr>
          <a:xfrm>
            <a:off x="4143971" y="3409447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78C7E11-9768-4BCF-A393-39626FD7D00F}"/>
              </a:ext>
            </a:extLst>
          </p:cNvPr>
          <p:cNvSpPr/>
          <p:nvPr/>
        </p:nvSpPr>
        <p:spPr>
          <a:xfrm>
            <a:off x="4164212" y="4145357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9B27869-1098-4851-861B-34F70176DC4C}"/>
              </a:ext>
            </a:extLst>
          </p:cNvPr>
          <p:cNvSpPr/>
          <p:nvPr/>
        </p:nvSpPr>
        <p:spPr>
          <a:xfrm>
            <a:off x="4231600" y="4880468"/>
            <a:ext cx="216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5098D6-259D-4F9E-8FF1-565722B15ED4}"/>
              </a:ext>
            </a:extLst>
          </p:cNvPr>
          <p:cNvSpPr/>
          <p:nvPr/>
        </p:nvSpPr>
        <p:spPr>
          <a:xfrm>
            <a:off x="4180840" y="5615579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15AC517-B77E-47BB-999E-32281EFC100F}"/>
              </a:ext>
            </a:extLst>
          </p:cNvPr>
          <p:cNvSpPr/>
          <p:nvPr/>
        </p:nvSpPr>
        <p:spPr>
          <a:xfrm>
            <a:off x="2420774" y="2741219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8570E2-3F91-463A-A154-29034170231D}"/>
              </a:ext>
            </a:extLst>
          </p:cNvPr>
          <p:cNvSpPr/>
          <p:nvPr/>
        </p:nvSpPr>
        <p:spPr>
          <a:xfrm>
            <a:off x="2391166" y="3438332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2A7B2D1-FFED-409D-BECD-B0C0DCCD64F8}"/>
              </a:ext>
            </a:extLst>
          </p:cNvPr>
          <p:cNvSpPr/>
          <p:nvPr/>
        </p:nvSpPr>
        <p:spPr>
          <a:xfrm>
            <a:off x="2376571" y="4113969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934046F-40A8-485F-8EBF-F4DA845CE692}"/>
              </a:ext>
            </a:extLst>
          </p:cNvPr>
          <p:cNvSpPr/>
          <p:nvPr/>
        </p:nvSpPr>
        <p:spPr>
          <a:xfrm>
            <a:off x="2374911" y="4880468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58E9C35-C59F-4C3B-B938-C1BEB29FC518}"/>
              </a:ext>
            </a:extLst>
          </p:cNvPr>
          <p:cNvSpPr/>
          <p:nvPr/>
        </p:nvSpPr>
        <p:spPr>
          <a:xfrm>
            <a:off x="2378119" y="5599057"/>
            <a:ext cx="35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solidFill>
                  <a:srgbClr val="008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rgbClr val="008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350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 animBg="1"/>
      <p:bldP spid="2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5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74EFF4-BBAE-497F-B3AD-B44F55C48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922" y="2161900"/>
          <a:ext cx="11272156" cy="42258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52984">
                  <a:extLst>
                    <a:ext uri="{9D8B030D-6E8A-4147-A177-3AD203B41FA5}">
                      <a16:colId xmlns:a16="http://schemas.microsoft.com/office/drawing/2014/main" xmlns="" val="2152742701"/>
                    </a:ext>
                  </a:extLst>
                </a:gridCol>
                <a:gridCol w="2076772">
                  <a:extLst>
                    <a:ext uri="{9D8B030D-6E8A-4147-A177-3AD203B41FA5}">
                      <a16:colId xmlns:a16="http://schemas.microsoft.com/office/drawing/2014/main" xmlns="" val="123887734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xmlns="" val="4252615223"/>
                    </a:ext>
                  </a:extLst>
                </a:gridCol>
                <a:gridCol w="1640029">
                  <a:extLst>
                    <a:ext uri="{9D8B030D-6E8A-4147-A177-3AD203B41FA5}">
                      <a16:colId xmlns:a16="http://schemas.microsoft.com/office/drawing/2014/main" xmlns="" val="3939837611"/>
                    </a:ext>
                  </a:extLst>
                </a:gridCol>
                <a:gridCol w="1513639">
                  <a:extLst>
                    <a:ext uri="{9D8B030D-6E8A-4147-A177-3AD203B41FA5}">
                      <a16:colId xmlns:a16="http://schemas.microsoft.com/office/drawing/2014/main" xmlns="" val="1880129585"/>
                    </a:ext>
                  </a:extLst>
                </a:gridCol>
                <a:gridCol w="2102807">
                  <a:extLst>
                    <a:ext uri="{9D8B030D-6E8A-4147-A177-3AD203B41FA5}">
                      <a16:colId xmlns:a16="http://schemas.microsoft.com/office/drawing/2014/main" xmlns="" val="3633074834"/>
                    </a:ext>
                  </a:extLst>
                </a:gridCol>
              </a:tblGrid>
              <a:tr h="63852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ذرات اللافلز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ذرات الفلز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المركب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 اللافلز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رمز الفلز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altLang="en-US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صيغة المركب</a:t>
                      </a: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314664545"/>
                  </a:ext>
                </a:extLst>
              </a:tr>
              <a:tr h="67573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255580995"/>
                  </a:ext>
                </a:extLst>
              </a:tr>
              <a:tr h="710055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301564524"/>
                  </a:ext>
                </a:extLst>
              </a:tr>
              <a:tr h="690525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940138664"/>
                  </a:ext>
                </a:extLst>
              </a:tr>
              <a:tr h="680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2530294797"/>
                  </a:ext>
                </a:extLst>
              </a:tr>
              <a:tr h="83036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4185287459"/>
                  </a:ext>
                </a:extLst>
              </a:tr>
            </a:tbl>
          </a:graphicData>
        </a:graphic>
      </p:graphicFrame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7C6247F9-8D7A-4819-8901-13601907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85" y="364546"/>
            <a:ext cx="37812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4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F5828F-0AF7-47CA-BF6D-89F88BE96664}"/>
              </a:ext>
            </a:extLst>
          </p:cNvPr>
          <p:cNvSpPr txBox="1"/>
          <p:nvPr/>
        </p:nvSpPr>
        <p:spPr>
          <a:xfrm>
            <a:off x="9848850" y="2859686"/>
            <a:ext cx="16478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HCl</a:t>
            </a:r>
          </a:p>
        </p:txBody>
      </p:sp>
      <p:sp>
        <p:nvSpPr>
          <p:cNvPr id="12" name="مستطيل 5">
            <a:extLst>
              <a:ext uri="{FF2B5EF4-FFF2-40B4-BE49-F238E27FC236}">
                <a16:creationId xmlns:a16="http://schemas.microsoft.com/office/drawing/2014/main" xmlns="" id="{B484D636-B86C-4A9B-9578-97DE9DE0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170" y="1323976"/>
            <a:ext cx="82114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r" rtl="1"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نوع المركب عند اتحاد العناصر  في كلّ من الحالات التالية:</a:t>
            </a:r>
            <a:endParaRPr lang="en-US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454D56-BC28-46F4-B113-5EDF40F39B15}"/>
              </a:ext>
            </a:extLst>
          </p:cNvPr>
          <p:cNvSpPr txBox="1"/>
          <p:nvPr/>
        </p:nvSpPr>
        <p:spPr>
          <a:xfrm>
            <a:off x="9671510" y="4909229"/>
            <a:ext cx="1948988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NH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CA9C1-DDF1-41F2-A1B1-9BFB0E3880FA}"/>
              </a:ext>
            </a:extLst>
          </p:cNvPr>
          <p:cNvSpPr txBox="1"/>
          <p:nvPr/>
        </p:nvSpPr>
        <p:spPr>
          <a:xfrm>
            <a:off x="9574922" y="4213917"/>
            <a:ext cx="19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CuF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7C02A1-9988-467F-8DA2-621E920EBB80}"/>
              </a:ext>
            </a:extLst>
          </p:cNvPr>
          <p:cNvSpPr txBox="1"/>
          <p:nvPr/>
        </p:nvSpPr>
        <p:spPr>
          <a:xfrm>
            <a:off x="9671512" y="3537655"/>
            <a:ext cx="1948988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Li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1AF5CC-8C19-455B-873E-336BFB027FEB}"/>
              </a:ext>
            </a:extLst>
          </p:cNvPr>
          <p:cNvSpPr txBox="1"/>
          <p:nvPr/>
        </p:nvSpPr>
        <p:spPr>
          <a:xfrm>
            <a:off x="9677307" y="5680741"/>
            <a:ext cx="1819366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</a:t>
            </a:r>
            <a:r>
              <a:rPr lang="en-US" sz="32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84AC9D-8A72-40B8-9873-C35B2C995D04}"/>
              </a:ext>
            </a:extLst>
          </p:cNvPr>
          <p:cNvSpPr txBox="1"/>
          <p:nvPr/>
        </p:nvSpPr>
        <p:spPr>
          <a:xfrm>
            <a:off x="6486525" y="2773567"/>
            <a:ext cx="16478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    /    Cl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FCB294-417F-4D65-AB1B-1BC118BCA90E}"/>
              </a:ext>
            </a:extLst>
          </p:cNvPr>
          <p:cNvSpPr txBox="1"/>
          <p:nvPr/>
        </p:nvSpPr>
        <p:spPr>
          <a:xfrm>
            <a:off x="4838700" y="2773567"/>
            <a:ext cx="16478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تساهمي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108988-7C6D-4E0E-92FA-29EEBCE1C98D}"/>
              </a:ext>
            </a:extLst>
          </p:cNvPr>
          <p:cNvSpPr txBox="1"/>
          <p:nvPr/>
        </p:nvSpPr>
        <p:spPr>
          <a:xfrm>
            <a:off x="2822373" y="2805045"/>
            <a:ext cx="16478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CB152D-E632-4DEA-83E5-E091449C6D9E}"/>
              </a:ext>
            </a:extLst>
          </p:cNvPr>
          <p:cNvSpPr txBox="1"/>
          <p:nvPr/>
        </p:nvSpPr>
        <p:spPr>
          <a:xfrm>
            <a:off x="695325" y="2773565"/>
            <a:ext cx="16478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EEB4A0-9DB4-4B8A-B026-02E7C3732FD2}"/>
              </a:ext>
            </a:extLst>
          </p:cNvPr>
          <p:cNvSpPr txBox="1"/>
          <p:nvPr/>
        </p:nvSpPr>
        <p:spPr>
          <a:xfrm>
            <a:off x="2754284" y="3547255"/>
            <a:ext cx="1948988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9D1182A-2E60-4B9D-8562-44E5ED481807}"/>
              </a:ext>
            </a:extLst>
          </p:cNvPr>
          <p:cNvSpPr txBox="1"/>
          <p:nvPr/>
        </p:nvSpPr>
        <p:spPr>
          <a:xfrm>
            <a:off x="5059334" y="3554808"/>
            <a:ext cx="1133970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أيوني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2C75D9-CB21-44FA-942C-F3451C0D15F4}"/>
              </a:ext>
            </a:extLst>
          </p:cNvPr>
          <p:cNvSpPr txBox="1"/>
          <p:nvPr/>
        </p:nvSpPr>
        <p:spPr>
          <a:xfrm>
            <a:off x="6750972" y="3537653"/>
            <a:ext cx="971551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AEA0D88-7CAA-46A3-B3B2-E176BD0E5DEE}"/>
              </a:ext>
            </a:extLst>
          </p:cNvPr>
          <p:cNvSpPr txBox="1"/>
          <p:nvPr/>
        </p:nvSpPr>
        <p:spPr>
          <a:xfrm>
            <a:off x="8343899" y="3537654"/>
            <a:ext cx="971551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Li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E24DB0-C580-4767-B86B-856FFDDEF265}"/>
              </a:ext>
            </a:extLst>
          </p:cNvPr>
          <p:cNvSpPr txBox="1"/>
          <p:nvPr/>
        </p:nvSpPr>
        <p:spPr>
          <a:xfrm>
            <a:off x="571500" y="3537654"/>
            <a:ext cx="1647825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8002D4-80F8-4E91-B5FE-FF905E7805F8}"/>
              </a:ext>
            </a:extLst>
          </p:cNvPr>
          <p:cNvSpPr txBox="1"/>
          <p:nvPr/>
        </p:nvSpPr>
        <p:spPr>
          <a:xfrm>
            <a:off x="2767901" y="4227447"/>
            <a:ext cx="19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A61191-843A-40F7-ABB9-DA3A9EE410B7}"/>
              </a:ext>
            </a:extLst>
          </p:cNvPr>
          <p:cNvSpPr txBox="1"/>
          <p:nvPr/>
        </p:nvSpPr>
        <p:spPr>
          <a:xfrm>
            <a:off x="5054039" y="4272906"/>
            <a:ext cx="113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أيوني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3E1BD6-0F37-4947-9807-09931527013E}"/>
              </a:ext>
            </a:extLst>
          </p:cNvPr>
          <p:cNvSpPr txBox="1"/>
          <p:nvPr/>
        </p:nvSpPr>
        <p:spPr>
          <a:xfrm>
            <a:off x="6750972" y="4255752"/>
            <a:ext cx="9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4DA23C0-968B-4542-AD59-2CC81DF3C9D8}"/>
              </a:ext>
            </a:extLst>
          </p:cNvPr>
          <p:cNvSpPr txBox="1"/>
          <p:nvPr/>
        </p:nvSpPr>
        <p:spPr>
          <a:xfrm>
            <a:off x="610745" y="4227446"/>
            <a:ext cx="19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30F759-915C-434E-B785-1D2A1393C923}"/>
              </a:ext>
            </a:extLst>
          </p:cNvPr>
          <p:cNvSpPr txBox="1"/>
          <p:nvPr/>
        </p:nvSpPr>
        <p:spPr>
          <a:xfrm>
            <a:off x="8343899" y="4189091"/>
            <a:ext cx="108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3B1F941-3295-4919-A679-1853D96C691F}"/>
              </a:ext>
            </a:extLst>
          </p:cNvPr>
          <p:cNvSpPr txBox="1"/>
          <p:nvPr/>
        </p:nvSpPr>
        <p:spPr>
          <a:xfrm>
            <a:off x="544743" y="4909229"/>
            <a:ext cx="1948988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C0ABA0-0247-4FD5-ADB6-2A75A7211DA7}"/>
              </a:ext>
            </a:extLst>
          </p:cNvPr>
          <p:cNvSpPr txBox="1"/>
          <p:nvPr/>
        </p:nvSpPr>
        <p:spPr>
          <a:xfrm>
            <a:off x="3381375" y="4928356"/>
            <a:ext cx="641574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17CE97-FB42-4BEF-B95D-8D5589BAF63B}"/>
              </a:ext>
            </a:extLst>
          </p:cNvPr>
          <p:cNvSpPr txBox="1"/>
          <p:nvPr/>
        </p:nvSpPr>
        <p:spPr>
          <a:xfrm>
            <a:off x="4659905" y="4909229"/>
            <a:ext cx="1948988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تساهمي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797B2A-432E-497E-8F77-5498AF1DA7B7}"/>
              </a:ext>
            </a:extLst>
          </p:cNvPr>
          <p:cNvSpPr txBox="1"/>
          <p:nvPr/>
        </p:nvSpPr>
        <p:spPr>
          <a:xfrm>
            <a:off x="6277803" y="4931702"/>
            <a:ext cx="1864489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2B1D2D8-3017-476C-98AC-46BC441010B6}"/>
              </a:ext>
            </a:extLst>
          </p:cNvPr>
          <p:cNvSpPr txBox="1"/>
          <p:nvPr/>
        </p:nvSpPr>
        <p:spPr>
          <a:xfrm>
            <a:off x="636311" y="5652609"/>
            <a:ext cx="1819366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F75843-EBB2-4579-A70B-154AE8705474}"/>
              </a:ext>
            </a:extLst>
          </p:cNvPr>
          <p:cNvSpPr txBox="1"/>
          <p:nvPr/>
        </p:nvSpPr>
        <p:spPr>
          <a:xfrm>
            <a:off x="2910179" y="5718995"/>
            <a:ext cx="1819366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2126169-0045-40AA-9FDA-6CD6697514E1}"/>
              </a:ext>
            </a:extLst>
          </p:cNvPr>
          <p:cNvSpPr txBox="1"/>
          <p:nvPr/>
        </p:nvSpPr>
        <p:spPr>
          <a:xfrm>
            <a:off x="4766433" y="5718996"/>
            <a:ext cx="1819366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تساهمي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B26FFD-EBE7-405B-8D35-05B8A9652EBB}"/>
              </a:ext>
            </a:extLst>
          </p:cNvPr>
          <p:cNvSpPr txBox="1"/>
          <p:nvPr/>
        </p:nvSpPr>
        <p:spPr>
          <a:xfrm>
            <a:off x="6351499" y="5718997"/>
            <a:ext cx="1819366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</a:p>
        </p:txBody>
      </p:sp>
      <p:sp>
        <p:nvSpPr>
          <p:cNvPr id="41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6576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 animBg="1"/>
      <p:bldP spid="20" grpId="0" animBg="1"/>
      <p:bldP spid="18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85898" y="187460"/>
            <a:ext cx="6078052" cy="568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0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كفايات وأهداف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الدرس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xmlns="" id="{44CC5206-1437-4E46-8D64-A53E85A35371}"/>
              </a:ext>
            </a:extLst>
          </p:cNvPr>
          <p:cNvSpPr/>
          <p:nvPr/>
        </p:nvSpPr>
        <p:spPr>
          <a:xfrm>
            <a:off x="611720" y="1434283"/>
            <a:ext cx="10553454" cy="115212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تصنيف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وفق تركيبها إلى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ومركبات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xmlns="" id="{AB901309-7A77-4184-A65A-4D667DE278C0}"/>
              </a:ext>
            </a:extLst>
          </p:cNvPr>
          <p:cNvSpPr/>
          <p:nvPr/>
        </p:nvSpPr>
        <p:spPr>
          <a:xfrm>
            <a:off x="604334" y="3077348"/>
            <a:ext cx="10553454" cy="154288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توضيح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المفاهيم المتعلقة بتكوين المركبات الكيميائية ونوعها وصيغتها من خلال العناصر المكونة لها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31134B0-1E56-437E-88CC-576E8D758B8A}"/>
              </a:ext>
            </a:extLst>
          </p:cNvPr>
          <p:cNvSpPr/>
          <p:nvPr/>
        </p:nvSpPr>
        <p:spPr>
          <a:xfrm>
            <a:off x="10129616" y="1614303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E5A41B6-44C4-4FDF-920F-5A23F88A8336}"/>
              </a:ext>
            </a:extLst>
          </p:cNvPr>
          <p:cNvSpPr/>
          <p:nvPr/>
        </p:nvSpPr>
        <p:spPr>
          <a:xfrm>
            <a:off x="10129616" y="3452748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xmlns="" id="{58C0BA3F-C5C1-4EC5-8874-0263CA47D6EB}"/>
              </a:ext>
            </a:extLst>
          </p:cNvPr>
          <p:cNvSpPr/>
          <p:nvPr/>
        </p:nvSpPr>
        <p:spPr>
          <a:xfrm>
            <a:off x="611720" y="5111173"/>
            <a:ext cx="10553454" cy="115212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توظيف المفاهيم والعلاقات المتعلقة بتكوين المركبات الأيونية والتساهمية في تطبيقات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مختلفة.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0F8A47E-FF20-469D-B631-EBC4A41C4DA6}"/>
              </a:ext>
            </a:extLst>
          </p:cNvPr>
          <p:cNvSpPr/>
          <p:nvPr/>
        </p:nvSpPr>
        <p:spPr>
          <a:xfrm>
            <a:off x="10129616" y="5291193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extLst>
              <a:ext uri="{FF2B5EF4-FFF2-40B4-BE49-F238E27FC236}">
                <a16:creationId xmlns:a16="http://schemas.microsoft.com/office/drawing/2014/main" xmlns="" id="{76DE7DB5-EA04-4D05-9362-57F5F23068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7350" y="1557338"/>
            <a:ext cx="39131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66440885-678F-454A-B6A0-BF7325EC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47" y="2337137"/>
            <a:ext cx="503149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357809" y="4501932"/>
            <a:ext cx="1106556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rtl="1"/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107704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4201236" y="135994"/>
            <a:ext cx="352339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العنصر والمركب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4882" y="1559805"/>
            <a:ext cx="11421299" cy="1464231"/>
            <a:chOff x="608069" y="1000247"/>
            <a:chExt cx="11421299" cy="146423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107">
              <a:extLst>
                <a:ext uri="{FF2B5EF4-FFF2-40B4-BE49-F238E27FC236}">
                  <a16:creationId xmlns:a16="http://schemas.microsoft.com/office/drawing/2014/main" xmlns="" id="{6AB7D3A0-E86A-47E9-9EA4-F1220CB12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0012" y="1246920"/>
              <a:ext cx="2149356" cy="822305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rtl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ar-BH" sz="32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المركب</a:t>
              </a:r>
              <a:endPara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Rectangle 107">
              <a:extLst>
                <a:ext uri="{FF2B5EF4-FFF2-40B4-BE49-F238E27FC236}">
                  <a16:creationId xmlns:a16="http://schemas.microsoft.com/office/drawing/2014/main" xmlns="" id="{926C21CC-2AF6-47BF-8A76-91159C95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69" y="1000247"/>
              <a:ext cx="9105874" cy="14642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spcBef>
                  <a:spcPct val="50000"/>
                </a:spcBef>
                <a:buNone/>
                <a:defRPr/>
              </a:pPr>
              <a:r>
                <a:rPr lang="ar-BH" altLang="en-US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المركب هو مادة تتكوّن عند اتحاد عنصرين أو أكثر</a:t>
              </a:r>
              <a:r>
                <a:rPr lang="ar-BH" altLang="en-US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 </a:t>
              </a: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مثل</a:t>
              </a:r>
              <a:r>
                <a:rPr lang="en-US" altLang="en-US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en-US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>
                <a:spcBef>
                  <a:spcPct val="50000"/>
                </a:spcBef>
                <a:buNone/>
                <a:defRPr/>
              </a:pPr>
              <a:endPara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E93471A-02CE-4223-8FE1-232F85E51418}"/>
                </a:ext>
              </a:extLst>
            </p:cNvPr>
            <p:cNvSpPr txBox="1"/>
            <p:nvPr/>
          </p:nvSpPr>
          <p:spPr>
            <a:xfrm>
              <a:off x="5401823" y="1749401"/>
              <a:ext cx="75920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CaS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C1042F4-9755-41E6-9FE1-EF18B2681D52}"/>
                </a:ext>
              </a:extLst>
            </p:cNvPr>
            <p:cNvSpPr txBox="1"/>
            <p:nvPr/>
          </p:nvSpPr>
          <p:spPr>
            <a:xfrm>
              <a:off x="4479502" y="1732324"/>
              <a:ext cx="6806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KCl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3598A80-9C2D-44D2-8838-0D60540600E6}"/>
                </a:ext>
              </a:extLst>
            </p:cNvPr>
            <p:cNvSpPr txBox="1"/>
            <p:nvPr/>
          </p:nvSpPr>
          <p:spPr>
            <a:xfrm>
              <a:off x="6402732" y="1742554"/>
              <a:ext cx="89808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en-US" sz="28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F06501F-A5F5-4434-8E7E-7F6F8E54DBF5}"/>
                </a:ext>
              </a:extLst>
            </p:cNvPr>
            <p:cNvSpPr/>
            <p:nvPr/>
          </p:nvSpPr>
          <p:spPr>
            <a:xfrm>
              <a:off x="7329940" y="1742554"/>
              <a:ext cx="110595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MgCl</a:t>
              </a:r>
              <a:r>
                <a:rPr lang="en-US" sz="2800" b="1" baseline="-25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DAC0CB6-533C-40D3-908F-2D39B6326875}"/>
                </a:ext>
              </a:extLst>
            </p:cNvPr>
            <p:cNvSpPr/>
            <p:nvPr/>
          </p:nvSpPr>
          <p:spPr>
            <a:xfrm>
              <a:off x="8403745" y="1749401"/>
              <a:ext cx="928048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NaBr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598A80-9C2D-44D2-8838-0D60540600E6}"/>
                </a:ext>
              </a:extLst>
            </p:cNvPr>
            <p:cNvSpPr txBox="1"/>
            <p:nvPr/>
          </p:nvSpPr>
          <p:spPr>
            <a:xfrm>
              <a:off x="3470968" y="1732324"/>
              <a:ext cx="77814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en-US" sz="28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O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C1042F4-9755-41E6-9FE1-EF18B2681D52}"/>
                </a:ext>
              </a:extLst>
            </p:cNvPr>
            <p:cNvSpPr txBox="1"/>
            <p:nvPr/>
          </p:nvSpPr>
          <p:spPr>
            <a:xfrm>
              <a:off x="2509353" y="1732324"/>
              <a:ext cx="6806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HCl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C1042F4-9755-41E6-9FE1-EF18B2681D52}"/>
                </a:ext>
              </a:extLst>
            </p:cNvPr>
            <p:cNvSpPr txBox="1"/>
            <p:nvPr/>
          </p:nvSpPr>
          <p:spPr>
            <a:xfrm>
              <a:off x="1561873" y="1732324"/>
              <a:ext cx="77142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HCN</a:t>
              </a:r>
              <a:endPara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82" y="4820282"/>
            <a:ext cx="11281374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ملاحظة-</a:t>
            </a:r>
            <a:r>
              <a:rPr lang="en-US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-: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غالبا تكُون المركبات أكثر استقرارا  من العناصر المكونة لها، لذلك يلزم طاقة كي نفكك المركب  إلى عناصره. فمثلا مركب الماء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أكثر استقرارا من مكوّناته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(الهيدروجين والأكسجين).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82" y="3648069"/>
            <a:ext cx="11281374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ملاحظة-</a:t>
            </a:r>
            <a:r>
              <a:rPr lang="en-US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-: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كل المركبات متعادلة الشحنة وهي خاصية من خاصيات المادة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109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4201236" y="135994"/>
            <a:ext cx="352339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العنصر والمركب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09" y="1835470"/>
            <a:ext cx="5369899" cy="2962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ملاحظة-</a:t>
            </a:r>
            <a:r>
              <a:rPr lang="en-US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-: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نلاحظ أنّ أبسط مكوّن للمركب هو العنصر الذي لا يمكن تجزئته، ولكن يمكن لنا أن نُفكك المركبات ونفصلها إلى عناصرها بطرق كيميائية، مثل فصل الهيدروجين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الأكسجين في مركب الماء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باستخدام طريقة التحليل الكهربائي للماء.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52" y="1126595"/>
            <a:ext cx="4376309" cy="4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2" y="1399952"/>
            <a:ext cx="11135825" cy="11918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يُشبه المركب العناصر المكوّنة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 في الخصائص </a:t>
            </a: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الكيميائية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الفيزيائية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أيضا (اللون- الرائحة- الكثافة- صلب- سائل- غاز- .....)</a:t>
            </a:r>
            <a:endParaRPr lang="en-US" altLang="en-US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708187" y="203309"/>
            <a:ext cx="50117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هل يُشبه المركب العناصر المكوّنة له؟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1" y="2783163"/>
            <a:ext cx="11135825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مثال-</a:t>
            </a:r>
            <a:r>
              <a:rPr lang="en-US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: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الماء سائل لا يشتعل شفاف لا رائحة له، بينما عناصره في حالة غازية قابلة للاشتعال.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949" y="3711133"/>
            <a:ext cx="4898797" cy="248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مثال-</a:t>
            </a:r>
            <a:r>
              <a:rPr lang="en-US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: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يوديد البوتاسيوم </a:t>
            </a:r>
            <a:r>
              <a:rPr lang="en-US" altLang="en-US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KI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ملح في شكل بلورات صلبة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بيضاء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بينما اليود </a:t>
            </a:r>
            <a:r>
              <a:rPr 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</a:t>
            </a:r>
            <a:r>
              <a:rPr lang="en-US" sz="2800" b="1" baseline="-250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baseline="-25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مادة صلبة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سوداء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وأحيانا غاز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بنفسجي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والبوتاسيوم </a:t>
            </a: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فلز صلب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فضي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وقابل للتفاعل بسهولة مع الماء.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4" y="4103349"/>
            <a:ext cx="1181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34" y="4103349"/>
            <a:ext cx="115252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209" y="4119340"/>
            <a:ext cx="2112600" cy="19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63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576" y="3047283"/>
            <a:ext cx="3357349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مركب أيوني</a:t>
            </a:r>
            <a:endParaRPr lang="en-US" altLang="en-US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875325" y="182934"/>
            <a:ext cx="5050311" cy="655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40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إثراء: أنواع المركبات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2" y="3047283"/>
            <a:ext cx="4899546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مركب تَساهُمي (جُزيْئي)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825" y="1877887"/>
            <a:ext cx="2292075" cy="7150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فلز + لا فلز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 flipH="1">
            <a:off x="4167343" y="893453"/>
            <a:ext cx="104406" cy="9664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Down Arrow 16"/>
          <p:cNvSpPr/>
          <p:nvPr/>
        </p:nvSpPr>
        <p:spPr>
          <a:xfrm flipH="1">
            <a:off x="8615575" y="884548"/>
            <a:ext cx="104406" cy="9664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Down Arrow 17"/>
          <p:cNvSpPr/>
          <p:nvPr/>
        </p:nvSpPr>
        <p:spPr>
          <a:xfrm flipH="1">
            <a:off x="2775270" y="2648859"/>
            <a:ext cx="152377" cy="3405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Down Arrow 25"/>
          <p:cNvSpPr/>
          <p:nvPr/>
        </p:nvSpPr>
        <p:spPr>
          <a:xfrm flipH="1">
            <a:off x="9319168" y="2634669"/>
            <a:ext cx="152377" cy="3405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97" y="1887392"/>
            <a:ext cx="3593776" cy="7150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فلز + لا فلز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Down Arrow 30"/>
          <p:cNvSpPr/>
          <p:nvPr/>
        </p:nvSpPr>
        <p:spPr>
          <a:xfrm flipH="1">
            <a:off x="8656587" y="3852911"/>
            <a:ext cx="115597" cy="6917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Down Arrow 31"/>
          <p:cNvSpPr/>
          <p:nvPr/>
        </p:nvSpPr>
        <p:spPr>
          <a:xfrm flipH="1">
            <a:off x="10181230" y="3852912"/>
            <a:ext cx="115597" cy="6917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989" y="4599931"/>
            <a:ext cx="1326457" cy="11237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مركب ثنائي</a:t>
            </a:r>
          </a:p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en-US" sz="24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2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F</a:t>
            </a:r>
            <a:endParaRPr lang="ar-BH" sz="2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079" y="4599931"/>
            <a:ext cx="2226611" cy="11237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مركب متعدد الذرات</a:t>
            </a:r>
          </a:p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5200126" y="3786273"/>
            <a:ext cx="104406" cy="3670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Down Arrow 35"/>
          <p:cNvSpPr/>
          <p:nvPr/>
        </p:nvSpPr>
        <p:spPr>
          <a:xfrm flipH="1">
            <a:off x="3396022" y="3783973"/>
            <a:ext cx="104406" cy="3670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Down Arrow 36"/>
          <p:cNvSpPr/>
          <p:nvPr/>
        </p:nvSpPr>
        <p:spPr>
          <a:xfrm flipH="1">
            <a:off x="1439014" y="3791996"/>
            <a:ext cx="104406" cy="3670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8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843" y="4255762"/>
            <a:ext cx="2136571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أحادي الذرة (عنصر فقط ويسمى جزيء وليس مركبا)</a:t>
            </a:r>
          </a:p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 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748" y="4255762"/>
            <a:ext cx="2128731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 أو ثنائي الذرات (عنصران ويسمى جزيء أو مركب)</a:t>
            </a:r>
          </a:p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</a:t>
            </a:r>
            <a:r>
              <a:rPr lang="en-US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 </a:t>
            </a:r>
            <a:r>
              <a:rPr lang="en-US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26" y="4302209"/>
            <a:ext cx="2277646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متعدد الذرات (أكثر من عنصرين ويسمى جزيء أو مركب)</a:t>
            </a:r>
          </a:p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en-US" alt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400" b="1" baseline="-25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6479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7" grpId="0" animBg="1"/>
      <p:bldP spid="18" grpId="0" animBg="1"/>
      <p:bldP spid="26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7">
            <a:extLst>
              <a:ext uri="{FF2B5EF4-FFF2-40B4-BE49-F238E27FC236}">
                <a16:creationId xmlns:a16="http://schemas.microsoft.com/office/drawing/2014/main" xmlns="" id="{6AB7D3A0-E86A-47E9-9EA4-F1220CB1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825" y="1202909"/>
            <a:ext cx="2149356" cy="22072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rtl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الأيّون أحادي الذرة</a:t>
            </a:r>
          </a:p>
        </p:txBody>
      </p:sp>
      <p:sp>
        <p:nvSpPr>
          <p:cNvPr id="1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9" y="1292555"/>
            <a:ext cx="8750769" cy="14642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ذرة واحدة</a:t>
            </a:r>
            <a:r>
              <a:rPr lang="ar-BH" alt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فقدت أو اكتسبت إلكترونا أو أكثر . </a:t>
            </a:r>
          </a:p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الأيون يحمل شحنة موجبة أو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سالبة</a:t>
            </a:r>
            <a:r>
              <a:rPr lang="en-US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93471A-02CE-4223-8FE1-232F85E51418}"/>
              </a:ext>
            </a:extLst>
          </p:cNvPr>
          <p:cNvSpPr txBox="1"/>
          <p:nvPr/>
        </p:nvSpPr>
        <p:spPr>
          <a:xfrm>
            <a:off x="1936464" y="2117622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1042F4-9755-41E6-9FE1-EF18B2681D52}"/>
              </a:ext>
            </a:extLst>
          </p:cNvPr>
          <p:cNvSpPr txBox="1"/>
          <p:nvPr/>
        </p:nvSpPr>
        <p:spPr>
          <a:xfrm>
            <a:off x="1454552" y="211762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598A80-9C2D-44D2-8838-0D60540600E6}"/>
              </a:ext>
            </a:extLst>
          </p:cNvPr>
          <p:cNvSpPr txBox="1"/>
          <p:nvPr/>
        </p:nvSpPr>
        <p:spPr>
          <a:xfrm>
            <a:off x="2730333" y="2133855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F06501F-A5F5-4434-8E7E-7F6F8E54DBF5}"/>
              </a:ext>
            </a:extLst>
          </p:cNvPr>
          <p:cNvSpPr/>
          <p:nvPr/>
        </p:nvSpPr>
        <p:spPr>
          <a:xfrm>
            <a:off x="3417682" y="2133855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077713" y="213385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4201236" y="135994"/>
            <a:ext cx="456701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تكوين الأيونات(</a:t>
            </a:r>
            <a:r>
              <a:rPr 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Ions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)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4201236" y="3086984"/>
            <a:ext cx="456701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لماذا يتكوّن الأيون؟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9" y="3967987"/>
            <a:ext cx="10649027" cy="22814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عنصر 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يسعى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في حالة استقرار. وهذه الحالة تُتَرجم كيميائيا بأن لا يتفاعل العنصر مع غيره. وعدم التفاعل يحدث عندما يكون المدار الأخير للذرة(مدار التكافؤ) ممتلئا. لذلك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تميل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إلى جعل مدارها الأخير ممتلئا، إمّا بكسب الإلكترونات في حالات أو بفقدها في حالات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أخرى وذلك بالتفاعل مع عناصر أخرى.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8587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46" y="1361577"/>
            <a:ext cx="11333407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ذرة واحدة</a:t>
            </a:r>
            <a:r>
              <a:rPr lang="ar-BH" alt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فقدت </a:t>
            </a: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إلكترونا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أكثر .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الأيون يحمل شحنة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موجبة:                            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766782" y="135994"/>
            <a:ext cx="585489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تكوين الأيون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الموجب(</a:t>
            </a:r>
            <a:r>
              <a:rPr lang="ar-BH" sz="3600" b="1" dirty="0" err="1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الكاتيون</a:t>
            </a:r>
            <a:r>
              <a:rPr 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Cation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)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3008969" y="144956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E93471A-02CE-4223-8FE1-232F85E51418}"/>
              </a:ext>
            </a:extLst>
          </p:cNvPr>
          <p:cNvSpPr txBox="1"/>
          <p:nvPr/>
        </p:nvSpPr>
        <p:spPr>
          <a:xfrm>
            <a:off x="2134096" y="1480101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46" y="2242479"/>
            <a:ext cx="11333408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يتكوّن الأيون الموجب يُصبح مداره الأخير ممتلئا ومشابها لأقرب غاز نبيل يسبقه في الجدول الدوري.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546242" y="3466130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</a:t>
            </a:r>
            <a:r>
              <a:rPr lang="en-US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:  يشبه ذرة النيون المستقرة(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إلكترونات)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608759" y="4494058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GB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يشبه ذرة الأرجون المستقرة(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إلكترونا)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546241" y="5400437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</a:t>
            </a:r>
            <a:r>
              <a:rPr lang="en-US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2+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:  يشبه ذرة الهليوم المستقرة( إلكترونان)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39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6" grpId="0"/>
      <p:bldP spid="30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46" y="1311424"/>
            <a:ext cx="11333407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هو 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ذرة واحدة</a:t>
            </a:r>
            <a:r>
              <a:rPr lang="ar-BH" alt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اكتسبت إلكترونا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أكثر .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الأيون يحمل شحنة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سالبة:                             </a:t>
            </a:r>
            <a:r>
              <a:rPr lang="ar-BH" alt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40EEA061-1C15-42D4-871A-C493742B31C2}"/>
              </a:ext>
            </a:extLst>
          </p:cNvPr>
          <p:cNvSpPr txBox="1">
            <a:spLocks noChangeArrowheads="1"/>
          </p:cNvSpPr>
          <p:nvPr/>
        </p:nvSpPr>
        <p:spPr>
          <a:xfrm>
            <a:off x="3889612" y="135994"/>
            <a:ext cx="56092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تكوين الأيون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السالب(</a:t>
            </a:r>
            <a:r>
              <a:rPr lang="ar-BH" sz="3600" b="1" dirty="0" err="1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الأنيون</a:t>
            </a:r>
            <a:r>
              <a:rPr 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Anion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)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2820502" y="1370917"/>
            <a:ext cx="60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</a:t>
            </a:r>
            <a:r>
              <a:rPr lang="en-GB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b="1" baseline="30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E93471A-02CE-4223-8FE1-232F85E51418}"/>
              </a:ext>
            </a:extLst>
          </p:cNvPr>
          <p:cNvSpPr txBox="1"/>
          <p:nvPr/>
        </p:nvSpPr>
        <p:spPr>
          <a:xfrm>
            <a:off x="2134096" y="1370917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GB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107">
            <a:extLst>
              <a:ext uri="{FF2B5EF4-FFF2-40B4-BE49-F238E27FC236}">
                <a16:creationId xmlns:a16="http://schemas.microsoft.com/office/drawing/2014/main" xmlns="" id="{926C21CC-2AF6-47BF-8A76-91159C9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46" y="2242479"/>
            <a:ext cx="11333408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عندما </a:t>
            </a:r>
            <a:r>
              <a:rPr lang="ar-BH" alt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يتكوّن الأيون السالب يُصبح مداره الأخير ممتلئا ومشابها لأقرب غاز نبيل يليه في الجدول الدوري.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546242" y="3466130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</a:t>
            </a:r>
            <a:r>
              <a:rPr lang="en-US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:  يشبه ذرة النيون المستقرة(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إلكترونات)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608759" y="4494058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GB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</a:t>
            </a:r>
            <a:r>
              <a:rPr lang="en-GB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يشبه ذرة الأرجون المستقرة(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إلكترونا)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DAC0CB6-533C-40D3-908F-2D39B6326875}"/>
              </a:ext>
            </a:extLst>
          </p:cNvPr>
          <p:cNvSpPr/>
          <p:nvPr/>
        </p:nvSpPr>
        <p:spPr>
          <a:xfrm>
            <a:off x="4546241" y="5400437"/>
            <a:ext cx="70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baseline="30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:  يشبه ذرة النيون المستقرة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إلكترونات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0" y="0"/>
            <a:ext cx="216913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 الكيميائية               </a:t>
            </a: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–كيم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324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6" grpId="0"/>
      <p:bldP spid="30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1381</Words>
  <Application>Microsoft Office PowerPoint</Application>
  <PresentationFormat>Widescreen</PresentationFormat>
  <Paragraphs>268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tawfeeq mustafa murei</cp:lastModifiedBy>
  <cp:revision>47</cp:revision>
  <dcterms:created xsi:type="dcterms:W3CDTF">2021-01-18T16:59:05Z</dcterms:created>
  <dcterms:modified xsi:type="dcterms:W3CDTF">2021-03-16T10:17:21Z</dcterms:modified>
</cp:coreProperties>
</file>